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784" r:id="rId3"/>
    <p:sldId id="264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63BE-CF24-D217-F150-ECD8BA04810B}" v="3" dt="2023-09-05T16:18:14.886"/>
    <p1510:client id="{79EF6602-8B8D-4D47-96C0-A8518A0F05B5}" v="1" dt="2023-01-14T22:26:03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3D63BE-CF24-D217-F150-ECD8BA04810B}"/>
    <pc:docChg chg="addSld">
      <pc:chgData name="" userId="" providerId="" clId="Web-{203D63BE-CF24-D217-F150-ECD8BA04810B}" dt="2023-09-05T16:18:07.042" v="0"/>
      <pc:docMkLst>
        <pc:docMk/>
      </pc:docMkLst>
      <pc:sldChg chg="add">
        <pc:chgData name="" userId="" providerId="" clId="Web-{203D63BE-CF24-D217-F150-ECD8BA04810B}" dt="2023-09-05T16:18:07.042" v="0"/>
        <pc:sldMkLst>
          <pc:docMk/>
          <pc:sldMk cId="429275783" sldId="784"/>
        </pc:sldMkLst>
      </pc:sldChg>
    </pc:docChg>
  </pc:docChgLst>
  <pc:docChgLst>
    <pc:chgData name="Tran Anh Dat" userId="S::dat.trananh@tlu.edu.vn::5d9568cc-65f9-4129-b603-3e3c673eb2fc" providerId="AD" clId="Web-{203D63BE-CF24-D217-F150-ECD8BA04810B}"/>
    <pc:docChg chg="delSld">
      <pc:chgData name="Tran Anh Dat" userId="S::dat.trananh@tlu.edu.vn::5d9568cc-65f9-4129-b603-3e3c673eb2fc" providerId="AD" clId="Web-{203D63BE-CF24-D217-F150-ECD8BA04810B}" dt="2023-09-05T16:18:14.886" v="1"/>
      <pc:docMkLst>
        <pc:docMk/>
      </pc:docMkLst>
      <pc:sldChg chg="del">
        <pc:chgData name="Tran Anh Dat" userId="S::dat.trananh@tlu.edu.vn::5d9568cc-65f9-4129-b603-3e3c673eb2fc" providerId="AD" clId="Web-{203D63BE-CF24-D217-F150-ECD8BA04810B}" dt="2023-09-05T16:18:09.198" v="0"/>
        <pc:sldMkLst>
          <pc:docMk/>
          <pc:sldMk cId="1198760392" sldId="605"/>
        </pc:sldMkLst>
      </pc:sldChg>
      <pc:sldChg chg="del">
        <pc:chgData name="Tran Anh Dat" userId="S::dat.trananh@tlu.edu.vn::5d9568cc-65f9-4129-b603-3e3c673eb2fc" providerId="AD" clId="Web-{203D63BE-CF24-D217-F150-ECD8BA04810B}" dt="2023-09-05T16:18:14.886" v="1"/>
        <pc:sldMkLst>
          <pc:docMk/>
          <pc:sldMk cId="563202794" sldId="7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4B1A-CC70-4C56-A6B1-F508ABC4D03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0EAE-E51A-48CC-81D6-FF35606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029187-7B94-4E8A-8893-E46C774D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0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562"/>
            <a:ext cx="10972800" cy="58203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2C8C9F-CF6E-4144-A609-0D523EDF2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BFAD-F678-4C9C-8F41-7A619DD75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1FD-1D03-4637-8815-DF191172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D6FDFF-E4E6-481E-9026-A712693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6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6D4FD-F0E4-4719-95EC-7F85B78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FE67-4BE6-43AB-B73C-6EDEE0F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3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F8ADFB-B613-4847-811B-E0A939B6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37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AAEEB19-B780-4D3D-B6C4-EB10B4E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5D564A-D7DC-4F26-9D2A-EE17AA25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25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7D19B4-DC37-4DE0-9F4F-01383CBE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517-DEF3-4A21-93C1-E52A7F34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>
              <a:defRPr lang="en-US" sz="1400" i="0" smtClean="0">
                <a:solidFill>
                  <a:srgbClr val="C00000"/>
                </a:solidFill>
                <a:latin typeface="Candara" panose="020E0502030303020204" pitchFamily="34" charset="0"/>
              </a:defRPr>
            </a:lvl1pPr>
          </a:lstStyle>
          <a:p>
            <a:pPr algn="ctr"/>
            <a:fld id="{A4FFAA1D-E748-43DF-BC36-D39DD07E3B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397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8AEE0C-73F4-46BE-ACC5-7F7E65B5FAE7}"/>
              </a:ext>
            </a:extLst>
          </p:cNvPr>
          <p:cNvSpPr/>
          <p:nvPr userDrawn="1"/>
        </p:nvSpPr>
        <p:spPr>
          <a:xfrm>
            <a:off x="0" y="6492875"/>
            <a:ext cx="12192000" cy="37138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892266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80556" y="2208868"/>
            <a:ext cx="8030888" cy="28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2467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Tạ</a:t>
            </a:r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 Quang </a:t>
            </a:r>
            <a:r>
              <a:rPr lang="en-US" sz="1400" dirty="0" err="1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Chiểu</a:t>
            </a:r>
            <a:r>
              <a:rPr lang="en-US" sz="1400" dirty="0">
                <a:solidFill>
                  <a:schemeClr val="bg1"/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Biome" panose="020B0503030204020804" pitchFamily="34" charset="0"/>
              </a:rPr>
              <a:t> - [E]: quangchieu.ta@tlu.edu.vn – [M]: 0913 522 275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363FC-7550-4052-9661-4B1A99C90FE4}"/>
              </a:ext>
            </a:extLst>
          </p:cNvPr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BF50F0-7AD7-4084-88A3-5B8B11C7EA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16505" r="13075" b="18889"/>
          <a:stretch/>
        </p:blipFill>
        <p:spPr bwMode="auto">
          <a:xfrm>
            <a:off x="5" y="7"/>
            <a:ext cx="914395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C59352-E028-4127-B328-33A49C02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77007"/>
            <a:ext cx="609600" cy="38100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400" b="1" i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FFAA1D-E748-43DF-BC36-D39DD07E3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734C-BF2B-F41D-3C94-81FD7925FDB0}"/>
              </a:ext>
            </a:extLst>
          </p:cNvPr>
          <p:cNvSpPr txBox="1"/>
          <p:nvPr userDrawn="1"/>
        </p:nvSpPr>
        <p:spPr>
          <a:xfrm>
            <a:off x="5190712" y="6515472"/>
            <a:ext cx="6391688" cy="34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“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Điều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quan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trọng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là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không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ngừng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đặt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câu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hỏi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.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Đó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là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lý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do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tồn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tại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của</a:t>
            </a:r>
            <a:r>
              <a:rPr lang="en-GB" sz="1600" i="0" dirty="0">
                <a:solidFill>
                  <a:schemeClr val="bg1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trí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tò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mò</a:t>
            </a:r>
            <a:r>
              <a:rPr lang="en-GB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.” Einstein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Light Condensed" panose="020B0502040204020203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8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achinelearningbasicvn/" TargetMode="External"/><Relationship Id="rId2" Type="http://schemas.openxmlformats.org/officeDocument/2006/relationships/hyperlink" Target="https://github.com/tiepvupsu/ebookMLC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601E6-2C61-B892-F685-CD286A7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9A64D2-F1FE-B184-8CA5-C4B390A4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2" descr="Tutorial for Learning C Programming: Is It Possible to Learn the Programming  Language Online? | Tiwari Academy - Free CBSE NCERT Books and Solutions">
            <a:extLst>
              <a:ext uri="{FF2B5EF4-FFF2-40B4-BE49-F238E27FC236}">
                <a16:creationId xmlns:a16="http://schemas.microsoft.com/office/drawing/2014/main" id="{071D9698-D519-C4C0-1B59-1BABD0A5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2" y="3380250"/>
            <a:ext cx="5645002" cy="31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 Language in Hindi | C in Hindi | Free Course With Certificate | Great  Learning">
            <a:extLst>
              <a:ext uri="{FF2B5EF4-FFF2-40B4-BE49-F238E27FC236}">
                <a16:creationId xmlns:a16="http://schemas.microsoft.com/office/drawing/2014/main" id="{B76FE09A-AD06-5738-DE62-97213030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42" y="2688262"/>
            <a:ext cx="2975382" cy="21721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Ảnh có chứa văn bản, Phông chữ, ảnh chụp màn hình, biểu tượng&#10;&#10;Mô tả được tự động tạo">
            <a:extLst>
              <a:ext uri="{FF2B5EF4-FFF2-40B4-BE49-F238E27FC236}">
                <a16:creationId xmlns:a16="http://schemas.microsoft.com/office/drawing/2014/main" id="{80DA07C3-26B7-BD24-7CD9-CB9CEAB1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119"/>
            <a:ext cx="12192000" cy="967723"/>
          </a:xfrm>
          <a:prstGeom prst="rect">
            <a:avLst/>
          </a:prstGeom>
        </p:spPr>
      </p:pic>
      <p:pic>
        <p:nvPicPr>
          <p:cNvPr id="11" name="Picture 2" descr="Programming Code Abstract Screen Software Developer Stock Photo (Edit Now)  237797614">
            <a:extLst>
              <a:ext uri="{FF2B5EF4-FFF2-40B4-BE49-F238E27FC236}">
                <a16:creationId xmlns:a16="http://schemas.microsoft.com/office/drawing/2014/main" id="{C7D4086D-C218-9CC2-B538-5964AE973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73"/>
          <a:stretch/>
        </p:blipFill>
        <p:spPr bwMode="auto">
          <a:xfrm>
            <a:off x="9112" y="991354"/>
            <a:ext cx="6391688" cy="26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ED557671-43FC-6DD5-1494-63E86E50BB8F}"/>
              </a:ext>
            </a:extLst>
          </p:cNvPr>
          <p:cNvSpPr/>
          <p:nvPr/>
        </p:nvSpPr>
        <p:spPr>
          <a:xfrm flipH="1">
            <a:off x="2793385" y="988318"/>
            <a:ext cx="9398611" cy="5527154"/>
          </a:xfrm>
          <a:custGeom>
            <a:avLst/>
            <a:gdLst>
              <a:gd name="connsiteX0" fmla="*/ 3773383 w 6109174"/>
              <a:gd name="connsiteY0" fmla="*/ 0 h 4951864"/>
              <a:gd name="connsiteX1" fmla="*/ 0 w 6109174"/>
              <a:gd name="connsiteY1" fmla="*/ 0 h 4951864"/>
              <a:gd name="connsiteX2" fmla="*/ 0 w 6109174"/>
              <a:gd name="connsiteY2" fmla="*/ 4951864 h 4951864"/>
              <a:gd name="connsiteX3" fmla="*/ 3773383 w 6109174"/>
              <a:gd name="connsiteY3" fmla="*/ 4951864 h 4951864"/>
              <a:gd name="connsiteX4" fmla="*/ 3773383 w 6109174"/>
              <a:gd name="connsiteY4" fmla="*/ 4936002 h 4951864"/>
              <a:gd name="connsiteX5" fmla="*/ 6109174 w 6109174"/>
              <a:gd name="connsiteY5" fmla="*/ 4936002 h 4951864"/>
              <a:gd name="connsiteX6" fmla="*/ 3773383 w 6109174"/>
              <a:gd name="connsiteY6" fmla="*/ 61875 h 49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9174" h="4951864">
                <a:moveTo>
                  <a:pt x="3773383" y="0"/>
                </a:moveTo>
                <a:lnTo>
                  <a:pt x="0" y="0"/>
                </a:lnTo>
                <a:lnTo>
                  <a:pt x="0" y="4951864"/>
                </a:lnTo>
                <a:lnTo>
                  <a:pt x="3773383" y="4951864"/>
                </a:lnTo>
                <a:lnTo>
                  <a:pt x="3773383" y="4936002"/>
                </a:lnTo>
                <a:lnTo>
                  <a:pt x="6109174" y="4936002"/>
                </a:lnTo>
                <a:lnTo>
                  <a:pt x="3773383" y="61875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B1B7F5-D40C-8F50-ADAA-902F4D14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712" y="3035987"/>
            <a:ext cx="69250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rgbClr val="FFFF66"/>
                </a:solidFill>
                <a:latin typeface="Bahnschrift" panose="020B0502040204020203" pitchFamily="34" charset="0"/>
                <a:cs typeface="Biome" panose="020B0503030204020804" pitchFamily="34" charset="0"/>
              </a:rPr>
              <a:t>HỌC MÁY NÂNG CAO</a:t>
            </a:r>
            <a:endParaRPr lang="en-US" b="1" dirty="0">
              <a:solidFill>
                <a:srgbClr val="FFFF66"/>
              </a:solidFill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1CB53574-8564-6706-6EDE-3586D7E95AA3}"/>
              </a:ext>
            </a:extLst>
          </p:cNvPr>
          <p:cNvSpPr txBox="1">
            <a:spLocks/>
          </p:cNvSpPr>
          <p:nvPr/>
        </p:nvSpPr>
        <p:spPr bwMode="auto">
          <a:xfrm>
            <a:off x="6762904" y="3962400"/>
            <a:ext cx="350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ThS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Trần</a:t>
            </a:r>
            <a:r>
              <a:rPr lang="fr-FR" sz="2000" b="1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 Anh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Đạt</a:t>
            </a:r>
            <a:endParaRPr lang="fr-FR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Email: 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dat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trananh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@tlu.edu.vn</a:t>
            </a:r>
            <a:endParaRPr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4F71E1D-A2E3-00A8-A44F-A2808EE235A2}"/>
              </a:ext>
            </a:extLst>
          </p:cNvPr>
          <p:cNvSpPr txBox="1"/>
          <p:nvPr/>
        </p:nvSpPr>
        <p:spPr>
          <a:xfrm>
            <a:off x="7060075" y="1071052"/>
            <a:ext cx="4131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Arial" panose="020B0604020202020204" pitchFamily="34" charset="0"/>
              </a:rPr>
              <a:t>KHOA CÔNG NGHỆ THÔNG TIN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E84E70D5-9264-3106-1AC2-AC7D4ED16A4B}"/>
              </a:ext>
            </a:extLst>
          </p:cNvPr>
          <p:cNvGrpSpPr/>
          <p:nvPr/>
        </p:nvGrpSpPr>
        <p:grpSpPr>
          <a:xfrm>
            <a:off x="7389376" y="5452362"/>
            <a:ext cx="2251042" cy="429320"/>
            <a:chOff x="5501480" y="4953000"/>
            <a:chExt cx="2251042" cy="429320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56DBC88F-4065-5C61-F9A1-1EFE90131A52}"/>
                </a:ext>
              </a:extLst>
            </p:cNvPr>
            <p:cNvCxnSpPr/>
            <p:nvPr/>
          </p:nvCxnSpPr>
          <p:spPr>
            <a:xfrm flipH="1">
              <a:off x="5501480" y="4953000"/>
              <a:ext cx="2251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FA297457-DE79-9341-9B32-FD5E8EC75A86}"/>
                </a:ext>
              </a:extLst>
            </p:cNvPr>
            <p:cNvGrpSpPr/>
            <p:nvPr/>
          </p:nvGrpSpPr>
          <p:grpSpPr>
            <a:xfrm>
              <a:off x="5654619" y="5012988"/>
              <a:ext cx="2041581" cy="369332"/>
              <a:chOff x="5759608" y="4601501"/>
              <a:chExt cx="2041581" cy="369332"/>
            </a:xfrm>
          </p:grpSpPr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1A81BD3C-37A7-A929-930C-A0E7AA36D601}"/>
                  </a:ext>
                </a:extLst>
              </p:cNvPr>
              <p:cNvSpPr txBox="1"/>
              <p:nvPr/>
            </p:nvSpPr>
            <p:spPr>
              <a:xfrm flipH="1">
                <a:off x="5759608" y="4601501"/>
                <a:ext cx="204158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 defTabSz="457200"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Hà </a:t>
                </a:r>
                <a:r>
                  <a:rPr kumimoji="0" lang="en-US" sz="1800" b="0" i="0" u="none" strike="noStrike" kern="1200" cap="none" spc="0" normalizeH="0" baseline="0" noProof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Nội</a:t>
                </a:r>
                <a:r>
                  <a:rPr lang="en-US" dirty="0">
                    <a:solidFill>
                      <a:schemeClr val="bg1"/>
                    </a:solidFill>
                    <a:latin typeface="Bahnschrift Condensed"/>
                    <a:ea typeface="Cambria"/>
                    <a:cs typeface="Arial"/>
                  </a:rPr>
                  <a:t>      09.2023</a:t>
                </a:r>
                <a:endParaRPr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ahnschrift Condensed" panose="020B0502040204020203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5-Point Star 18">
                <a:extLst>
                  <a:ext uri="{FF2B5EF4-FFF2-40B4-BE49-F238E27FC236}">
                    <a16:creationId xmlns:a16="http://schemas.microsoft.com/office/drawing/2014/main" id="{AD9D4240-2BD7-467E-9602-B6C7D682C704}"/>
                  </a:ext>
                </a:extLst>
              </p:cNvPr>
              <p:cNvSpPr/>
              <p:nvPr/>
            </p:nvSpPr>
            <p:spPr>
              <a:xfrm flipH="1">
                <a:off x="6680026" y="4724400"/>
                <a:ext cx="90807" cy="94473"/>
              </a:xfrm>
              <a:prstGeom prst="star5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2" descr="Ảnh có chứa vòng tròn, biểu tượng, Đồ họa, Xanh điện&#10;&#10;Mô tả được tự động tạo">
            <a:extLst>
              <a:ext uri="{FF2B5EF4-FFF2-40B4-BE49-F238E27FC236}">
                <a16:creationId xmlns:a16="http://schemas.microsoft.com/office/drawing/2014/main" id="{2E655952-1979-B119-34A3-91875BE3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" b="10153"/>
          <a:stretch/>
        </p:blipFill>
        <p:spPr bwMode="auto">
          <a:xfrm>
            <a:off x="8489567" y="2015078"/>
            <a:ext cx="1272958" cy="8164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F8B4D446-DD29-C310-3FD1-2355392DD54A}"/>
              </a:ext>
            </a:extLst>
          </p:cNvPr>
          <p:cNvCxnSpPr>
            <a:cxnSpLocks/>
          </p:cNvCxnSpPr>
          <p:nvPr/>
        </p:nvCxnSpPr>
        <p:spPr>
          <a:xfrm>
            <a:off x="9112" y="6515472"/>
            <a:ext cx="121981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Tiếp theo, ta cần xây dựng hàm mất mát với tham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vi-VN" dirty="0"/>
                  <a:t> bất kỳ. </a:t>
                </a:r>
                <a:endParaRPr lang="en-US" dirty="0"/>
              </a:p>
              <a:p>
                <a:r>
                  <a:rPr lang="vi-VN" dirty="0"/>
                  <a:t>Vẫn trong không gian hai chiều, giả sử đường thẳng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 được cho như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89" y="3189287"/>
            <a:ext cx="4876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Điều chúng ta mong muốn là không có điểm nào bị misclassified. </a:t>
                </a:r>
                <a:endParaRPr lang="en-US" dirty="0"/>
              </a:p>
              <a:p>
                <a:r>
                  <a:rPr lang="vi-VN" dirty="0"/>
                  <a:t>Hàm mất mát đơn giản nhất chúng ta nghĩ đến là hàm </a:t>
                </a:r>
                <a:r>
                  <a:rPr lang="vi-VN" i="1" dirty="0"/>
                  <a:t>đếm</a:t>
                </a:r>
                <a:r>
                  <a:rPr lang="vi-VN" dirty="0"/>
                  <a:t> số lượng các điểm bị misclassied và tìm cách tối thiểu hàm số này:</a:t>
                </a: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𝑠𝑔𝑛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M: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endParaRPr lang="en-US" dirty="0"/>
              </a:p>
              <a:p>
                <a:r>
                  <a:rPr lang="en-US" dirty="0" err="1"/>
                  <a:t>Hạn</a:t>
                </a:r>
                <a:r>
                  <a:rPr lang="en-US" dirty="0"/>
                  <a:t> </a:t>
                </a:r>
                <a:r>
                  <a:rPr lang="en-US" dirty="0" err="1"/>
                  <a:t>chế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: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,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rất</a:t>
                </a:r>
                <a:r>
                  <a:rPr lang="en-US" dirty="0"/>
                  <a:t> </a:t>
                </a:r>
                <a:r>
                  <a:rPr lang="en-US" dirty="0" err="1"/>
                  <a:t>khó</a:t>
                </a:r>
                <a:r>
                  <a:rPr lang="en-US" dirty="0"/>
                  <a:t> </a:t>
                </a:r>
                <a:r>
                  <a:rPr lang="en-US" dirty="0" err="1"/>
                  <a:t>tôi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71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Xét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)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xa</a:t>
                </a:r>
                <a:r>
                  <a:rPr lang="en-US" dirty="0"/>
                  <a:t> boundary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endParaRPr lang="en-US" dirty="0"/>
              </a:p>
              <a:p>
                <a:pPr lvl="1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0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endParaRPr lang="en-US" dirty="0"/>
              </a:p>
              <a:p>
                <a:pPr lvl="1"/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trừng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:r>
                  <a:rPr lang="en-US" dirty="0" err="1"/>
                  <a:t>nặng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lấn</a:t>
                </a:r>
                <a:r>
                  <a:rPr lang="en-US" dirty="0"/>
                  <a:t> </a:t>
                </a:r>
                <a:r>
                  <a:rPr lang="en-US" dirty="0" err="1"/>
                  <a:t>sâu</a:t>
                </a:r>
                <a:r>
                  <a:rPr lang="en-US" dirty="0"/>
                  <a:t> sang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thổ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Tại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, </a:t>
                </a:r>
                <a:r>
                  <a:rPr lang="en-US" dirty="0" err="1"/>
                  <a:t>nếu</a:t>
                </a:r>
                <a:r>
                  <a:rPr lang="en-US" dirty="0"/>
                  <a:t> ta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endParaRPr lang="en-US" dirty="0"/>
              </a:p>
              <a:p>
                <a:pPr lvl="1"/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79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Qui </a:t>
                </a:r>
                <a:r>
                  <a:rPr lang="en-US" dirty="0" err="1"/>
                  <a:t>tắc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w</a:t>
                </a:r>
                <a:r>
                  <a:rPr lang="en-US" baseline="-25000" dirty="0"/>
                  <a:t>t+1</a:t>
                </a:r>
                <a:r>
                  <a:rPr lang="en-US" dirty="0"/>
                  <a:t>=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f’(w) =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sát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   do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2077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051176" y="4612341"/>
            <a:ext cx="0" cy="173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99094" y="5295010"/>
                <a:ext cx="4831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tiến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phía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094" y="5295010"/>
                <a:ext cx="483132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5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Đến đây, cảm nhận của chúng ta với thuật toán này là: </a:t>
            </a:r>
            <a:endParaRPr lang="en-US" dirty="0"/>
          </a:p>
          <a:p>
            <a:pPr lvl="1"/>
            <a:r>
              <a:rPr lang="vi-VN" dirty="0"/>
              <a:t>cứ chọn đường boundary đi. </a:t>
            </a:r>
            <a:endParaRPr lang="en-US" dirty="0"/>
          </a:p>
          <a:p>
            <a:pPr lvl="1"/>
            <a:r>
              <a:rPr lang="vi-VN" dirty="0"/>
              <a:t>Xét từng điểm một, nếu điểm đó bị misclassified thì tiến đường boundary về phía làm cho điểm đó được classifed đúng. </a:t>
            </a:r>
            <a:endParaRPr lang="en-US" dirty="0"/>
          </a:p>
          <a:p>
            <a:r>
              <a:rPr lang="vi-VN" dirty="0"/>
              <a:t>Có thể thấy rằng, khi di chuyển đường boundary này</a:t>
            </a:r>
            <a:r>
              <a:rPr lang="en-US" dirty="0"/>
              <a:t>: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/>
              <a:t>các điểm trước đó được classified đúng có thể lại bị misclassified. </a:t>
            </a:r>
            <a:endParaRPr lang="en-US" dirty="0"/>
          </a:p>
          <a:p>
            <a:pPr lvl="1"/>
            <a:r>
              <a:rPr lang="vi-VN" dirty="0"/>
              <a:t>Mặc dù vậy, ta sẽ tìm được đường phẳng phân chia hai lớp, miễn là hai lớp đó là linearly separable.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Tại thời điểm t = 0, chọn ngẫu nhiên một vector hệ số w0</a:t>
            </a:r>
          </a:p>
          <a:p>
            <a:r>
              <a:rPr lang="vi-VN" dirty="0"/>
              <a:t>2. Tại thời điểm t, nếu không có điểm dữ liệu nào bị phân lớp lỗi, dừng thuật toán.</a:t>
            </a:r>
          </a:p>
          <a:p>
            <a:r>
              <a:rPr lang="vi-VN" dirty="0"/>
              <a:t>3. Giả sử x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vi-VN" dirty="0"/>
              <a:t>là một điểm bị phân lớp lỗi. Cập nhật</a:t>
            </a:r>
          </a:p>
          <a:p>
            <a:pPr algn="ctr"/>
            <a:r>
              <a:rPr lang="en-US" dirty="0"/>
              <a:t>w</a:t>
            </a:r>
            <a:r>
              <a:rPr lang="en-US" baseline="-25000" dirty="0"/>
              <a:t>t+1</a:t>
            </a:r>
            <a:r>
              <a:rPr lang="vi-VN" dirty="0"/>
              <a:t> = w</a:t>
            </a:r>
            <a:r>
              <a:rPr lang="en-US" baseline="-25000" dirty="0"/>
              <a:t>t</a:t>
            </a:r>
            <a:r>
              <a:rPr lang="vi-VN" dirty="0"/>
              <a:t> + 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vi-VN" dirty="0"/>
              <a:t>x</a:t>
            </a:r>
            <a:r>
              <a:rPr lang="en-US" baseline="-25000" dirty="0" err="1"/>
              <a:t>i</a:t>
            </a:r>
            <a:endParaRPr lang="vi-VN" dirty="0"/>
          </a:p>
          <a:p>
            <a:r>
              <a:rPr lang="vi-VN" dirty="0"/>
              <a:t>4. Thay đổi t = t + 1 rồi quay lại Bước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điểm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6" y="1933575"/>
            <a:ext cx="4724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Mô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Neural Network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số xác định class của Perceptron label(x)=sgn(w</a:t>
            </a:r>
            <a:r>
              <a:rPr lang="vi-VN" baseline="30000" dirty="0"/>
              <a:t>T</a:t>
            </a:r>
            <a:r>
              <a:rPr lang="vi-VN" dirty="0"/>
              <a:t>x) có thể được mô tả như hình vẽ (được gọi là network) dưới đây: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46" y="3029009"/>
            <a:ext cx="8172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Mô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Neural Network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thuật toán PLA</a:t>
            </a:r>
            <a:r>
              <a:rPr lang="en-US" dirty="0"/>
              <a:t>:</a:t>
            </a:r>
            <a:r>
              <a:rPr lang="vi-VN" dirty="0"/>
              <a:t> ta phải tìm các weights trên các mũi tên sao cho với mỗi x</a:t>
            </a:r>
            <a:r>
              <a:rPr lang="vi-VN" baseline="-25000" dirty="0"/>
              <a:t>i</a:t>
            </a:r>
            <a:r>
              <a:rPr lang="vi-VN" dirty="0"/>
              <a:t> ở tập các điểm dữ liệu đã biết được đặt ở Input layer, output của network này trùng với nhãn y</a:t>
            </a:r>
            <a:r>
              <a:rPr lang="vi-VN" baseline="-25000" dirty="0"/>
              <a:t>i</a:t>
            </a:r>
            <a:r>
              <a:rPr lang="vi-VN" dirty="0"/>
              <a:t> tương ứng</a:t>
            </a:r>
            <a:endParaRPr lang="en-US" dirty="0"/>
          </a:p>
          <a:p>
            <a:r>
              <a:rPr lang="vi-VN" dirty="0"/>
              <a:t>Hàm số </a:t>
            </a:r>
            <a:r>
              <a:rPr lang="vi-VN" i="1" dirty="0"/>
              <a:t>y</a:t>
            </a:r>
            <a:r>
              <a:rPr lang="vi-VN" dirty="0"/>
              <a:t>=sgn(z)  còn được gọi là </a:t>
            </a:r>
            <a:r>
              <a:rPr lang="vi-VN" i="1" dirty="0"/>
              <a:t>activation function</a:t>
            </a:r>
            <a:r>
              <a:rPr lang="vi-VN" dirty="0"/>
              <a:t>. Đây chính là dạng đơn giản nhất của Neural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954" y="2017713"/>
            <a:ext cx="10843932" cy="4111625"/>
          </a:xfrm>
        </p:spPr>
        <p:txBody>
          <a:bodyPr>
            <a:normAutofit/>
          </a:bodyPr>
          <a:lstStyle/>
          <a:p>
            <a:pPr marL="230188" indent="-230188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https://github.com/tiepvupsu/ebookMLCB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machinelearningcoban.com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Page: https://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www.facebook.com/machinelearningbasicvn/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www.facebook.com/ groups/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machinelearningcoban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https:fundaml.com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Hữu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Nguyễn Thị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Mô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Neural Network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thay</a:t>
            </a:r>
            <a:r>
              <a:rPr lang="en-US" dirty="0"/>
              <a:t> </a:t>
            </a:r>
            <a:r>
              <a:rPr lang="en-US" i="1" dirty="0"/>
              <a:t>activation function</a:t>
            </a:r>
            <a:r>
              <a:rPr lang="en-US" dirty="0"/>
              <a:t> </a:t>
            </a:r>
            <a:r>
              <a:rPr lang="en-US" dirty="0" err="1"/>
              <a:t>bởi</a:t>
            </a:r>
            <a:r>
              <a:rPr lang="en-US" dirty="0"/>
              <a:t> y=z,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Neural Network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35" y="2953613"/>
            <a:ext cx="3562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2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Mô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Neural Network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perceptron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6" y="2598737"/>
            <a:ext cx="8677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5788"/>
            <a:ext cx="9144000" cy="2387600"/>
          </a:xfrm>
        </p:spPr>
        <p:txBody>
          <a:bodyPr/>
          <a:lstStyle/>
          <a:p>
            <a:r>
              <a:rPr lang="en-US" b="1" dirty="0"/>
              <a:t>Perceptron Learning 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6633"/>
            <a:ext cx="9144000" cy="1317812"/>
          </a:xfrm>
        </p:spPr>
        <p:txBody>
          <a:bodyPr/>
          <a:lstStyle/>
          <a:p>
            <a:r>
              <a:rPr lang="en-US" b="1" dirty="0"/>
              <a:t>TS.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Kim Ngân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09709" y="204788"/>
            <a:ext cx="935826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Engineering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Thuyloi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2100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Perceptron là một thuật toán Classification cho trường hợp đơn giản nhất: </a:t>
            </a:r>
            <a:endParaRPr lang="en-US" dirty="0"/>
          </a:p>
          <a:p>
            <a:pPr lvl="1"/>
            <a:r>
              <a:rPr lang="vi-VN" dirty="0"/>
              <a:t>chỉ có hai class (</a:t>
            </a:r>
            <a:r>
              <a:rPr lang="vi-VN" i="1" dirty="0"/>
              <a:t>binary classification</a:t>
            </a:r>
            <a:r>
              <a:rPr lang="vi-VN" dirty="0"/>
              <a:t>)</a:t>
            </a:r>
            <a:endParaRPr lang="en-US" dirty="0"/>
          </a:p>
          <a:p>
            <a:pPr lvl="1"/>
            <a:r>
              <a:rPr lang="vi-VN" dirty="0"/>
              <a:t>cũng chỉ hoạt động được trong một trường hợp rất cụ thể</a:t>
            </a:r>
            <a:endParaRPr lang="en-US" dirty="0"/>
          </a:p>
          <a:p>
            <a:r>
              <a:rPr lang="vi-VN" dirty="0"/>
              <a:t>Giả sử chúng ta có hai tập hợp dữ liệu đã được gán nhãn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76" y="3825546"/>
            <a:ext cx="35147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67" y="3854121"/>
            <a:ext cx="34385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i="1" dirty="0"/>
              <a:t>Cho hai class được gán nhãn, hãy tìm một đường phẳng sao cho</a:t>
            </a:r>
            <a:r>
              <a:rPr lang="en-US" i="1" dirty="0"/>
              <a:t>:</a:t>
            </a:r>
          </a:p>
          <a:p>
            <a:pPr lvl="1"/>
            <a:r>
              <a:rPr lang="vi-VN" i="1" dirty="0"/>
              <a:t>toàn bộ các điểm thuộc class 1 nằm về 1 phía, </a:t>
            </a:r>
            <a:endParaRPr lang="en-US" i="1" dirty="0"/>
          </a:p>
          <a:p>
            <a:pPr lvl="1"/>
            <a:r>
              <a:rPr lang="vi-VN" i="1" dirty="0"/>
              <a:t>toàn bộ các điểm thuộc class 2 nằm về phía còn lại của đường phẳng đó. </a:t>
            </a:r>
            <a:endParaRPr lang="en-US" i="1" dirty="0"/>
          </a:p>
          <a:p>
            <a:r>
              <a:rPr lang="vi-VN" dirty="0"/>
              <a:t>Nếu tồn tại một đường phẳng phân chia hai class thì ta gọi hai class đó là </a:t>
            </a:r>
            <a:r>
              <a:rPr lang="vi-VN" i="1" dirty="0"/>
              <a:t>linearly separable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Các thuật toán classification tạo ra các boundary là các đường phẳng được gọi chung là Linear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 (PLA)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ý tưởng cơ bản của PLA</a:t>
                </a:r>
                <a:r>
                  <a:rPr lang="en-US" dirty="0"/>
                  <a:t>:</a:t>
                </a:r>
                <a:r>
                  <a:rPr lang="vi-VN" dirty="0"/>
                  <a:t> </a:t>
                </a:r>
                <a:endParaRPr lang="en-US" dirty="0"/>
              </a:p>
              <a:p>
                <a:pPr lvl="1"/>
                <a:r>
                  <a:rPr lang="vi-VN" dirty="0"/>
                  <a:t>xuất phát từ một nghiệm dự đoán nào đó, </a:t>
                </a:r>
                <a:endParaRPr lang="en-US" dirty="0"/>
              </a:p>
              <a:p>
                <a:pPr lvl="1"/>
                <a:r>
                  <a:rPr lang="vi-VN" dirty="0"/>
                  <a:t>qua mỗi vòng lặp, nghiệm sẽ được cập nhật tới một ví trí tốt hơn </a:t>
                </a:r>
                <a:endParaRPr lang="en-US" dirty="0"/>
              </a:p>
              <a:p>
                <a:pPr lvl="1"/>
                <a:r>
                  <a:rPr lang="vi-VN" dirty="0"/>
                  <a:t>cập nhật dựa trên việc giảm giá trị của một hàm mất mát nào đó.</a:t>
                </a:r>
                <a:endParaRPr lang="en-US" dirty="0"/>
              </a:p>
              <a:p>
                <a:r>
                  <a:rPr lang="en-US" dirty="0"/>
                  <a:t>G/S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d </a:t>
                </a:r>
                <a:r>
                  <a:rPr lang="en-US" dirty="0" err="1"/>
                  <a:t>chiều</a:t>
                </a:r>
                <a:endParaRPr lang="en-US" dirty="0"/>
              </a:p>
              <a:p>
                <a:r>
                  <a:rPr lang="en-US" dirty="0"/>
                  <a:t>G/S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lưu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véc</a:t>
                </a:r>
                <a:r>
                  <a:rPr lang="en-US" dirty="0"/>
                  <a:t> </a:t>
                </a:r>
                <a:r>
                  <a:rPr lang="en-US" dirty="0" err="1"/>
                  <a:t>tơ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class 1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class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 (PLA)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G/S,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, ta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boundary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phẳng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45720" indent="0">
                  <a:buNone/>
                </a:pPr>
                <a:r>
                  <a:rPr lang="en-US" dirty="0"/>
                  <a:t>Hay</a:t>
                </a:r>
              </a:p>
              <a:p>
                <a:pPr marL="4572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45720" indent="0" algn="ctr">
                  <a:buNone/>
                </a:pPr>
                <a:r>
                  <a:rPr lang="en-US" dirty="0"/>
                  <a:t>w=(w</a:t>
                </a:r>
                <a:r>
                  <a:rPr lang="en-US" baseline="-25000" dirty="0"/>
                  <a:t>0</a:t>
                </a:r>
                <a:r>
                  <a:rPr lang="en-US" dirty="0"/>
                  <a:t>, 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d</a:t>
                </a:r>
                <a:r>
                  <a:rPr lang="en-US" dirty="0"/>
                  <a:t>)</a:t>
                </a:r>
              </a:p>
              <a:p>
                <a:pPr marL="45720" indent="0" algn="ctr">
                  <a:buNone/>
                </a:pPr>
                <a:r>
                  <a:rPr lang="en-US" dirty="0"/>
                  <a:t>x=(1,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d</a:t>
                </a:r>
                <a:r>
                  <a:rPr lang="en-US" dirty="0"/>
                  <a:t>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1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 (PLA)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Để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, ta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(d=2)</a:t>
                </a:r>
              </a:p>
              <a:p>
                <a:r>
                  <a:rPr lang="en-US" dirty="0"/>
                  <a:t>G/S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thẳng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89" y="3079750"/>
            <a:ext cx="5057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9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Perceptron (PLA)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Như </a:t>
                </a:r>
                <a:r>
                  <a:rPr lang="en-US" dirty="0" err="1"/>
                  <a:t>vậy</a:t>
                </a:r>
                <a:r>
                  <a:rPr lang="en-US" dirty="0"/>
                  <a:t>,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phía</a:t>
                </a:r>
                <a:r>
                  <a:rPr lang="en-US" dirty="0"/>
                  <a:t> so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thẳng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endParaRPr lang="en-US" dirty="0"/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endParaRPr lang="en-US" dirty="0"/>
              </a:p>
              <a:p>
                <a:r>
                  <a:rPr lang="en-US" dirty="0" err="1"/>
                  <a:t>Vậy</a:t>
                </a:r>
                <a:r>
                  <a:rPr lang="en-US" dirty="0"/>
                  <a:t>,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Perceptron)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chưa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,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class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bởi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ượ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   Hay:</a:t>
                </a:r>
              </a:p>
              <a:p>
                <a:pPr marL="4572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3" t="-1825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68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1472</Words>
  <Application>Microsoft Office PowerPoint</Application>
  <PresentationFormat>Màn hình rộng</PresentationFormat>
  <Paragraphs>133</Paragraphs>
  <Slides>21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21</vt:i4>
      </vt:variant>
    </vt:vector>
  </HeadingPairs>
  <TitlesOfParts>
    <vt:vector size="23" baseType="lpstr">
      <vt:lpstr>Default Design</vt:lpstr>
      <vt:lpstr>2_Office Theme</vt:lpstr>
      <vt:lpstr>Bản trình bày PowerPoint</vt:lpstr>
      <vt:lpstr>Tài liệu tham khảo</vt:lpstr>
      <vt:lpstr>Perceptron Learning Algorithm </vt:lpstr>
      <vt:lpstr>Giới thiệu</vt:lpstr>
      <vt:lpstr>Bài toán Perceptron</vt:lpstr>
      <vt:lpstr>Thuật toán Perceptron (PLA)</vt:lpstr>
      <vt:lpstr>Thuật toán Perceptron (PLA)</vt:lpstr>
      <vt:lpstr>Thuật toán Perceptron (PLA)</vt:lpstr>
      <vt:lpstr>Thuật toán Perceptron (PLA)</vt:lpstr>
      <vt:lpstr>Xây dựng hàm mất mát</vt:lpstr>
      <vt:lpstr>Xây dựng hàm mất mát</vt:lpstr>
      <vt:lpstr>Xây dựng hàm mất mát</vt:lpstr>
      <vt:lpstr>Xây dựng hàm mất mát</vt:lpstr>
      <vt:lpstr>Xây dựng hàm mất mát</vt:lpstr>
      <vt:lpstr>Xây dựng hàm mất mát</vt:lpstr>
      <vt:lpstr>Thuật toán Perceptron</vt:lpstr>
      <vt:lpstr>Ví dụ trên Python</vt:lpstr>
      <vt:lpstr>Mô hình Neural Network đầu tiên</vt:lpstr>
      <vt:lpstr>Mô hình Neural Network đầu tiên</vt:lpstr>
      <vt:lpstr>Mô hình Neural Network đầu tiên</vt:lpstr>
      <vt:lpstr>Mô hình Neural Network đầu tiên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CSE: Faculty of Computer Science and Engineering        Thuyloi University</dc:title>
  <dc:creator>Ngân</dc:creator>
  <cp:lastModifiedBy>Ta Quang Chieu</cp:lastModifiedBy>
  <cp:revision>128</cp:revision>
  <dcterms:created xsi:type="dcterms:W3CDTF">2021-09-08T07:36:27Z</dcterms:created>
  <dcterms:modified xsi:type="dcterms:W3CDTF">2023-09-05T16:18:18Z</dcterms:modified>
</cp:coreProperties>
</file>