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1" r:id="rId2"/>
    <p:sldId id="287" r:id="rId3"/>
    <p:sldId id="288" r:id="rId4"/>
    <p:sldId id="289" r:id="rId5"/>
    <p:sldId id="310" r:id="rId6"/>
    <p:sldId id="311" r:id="rId7"/>
    <p:sldId id="290" r:id="rId8"/>
    <p:sldId id="312" r:id="rId9"/>
    <p:sldId id="291" r:id="rId10"/>
    <p:sldId id="292" r:id="rId11"/>
    <p:sldId id="293" r:id="rId12"/>
    <p:sldId id="294" r:id="rId13"/>
    <p:sldId id="295" r:id="rId14"/>
    <p:sldId id="296" r:id="rId15"/>
    <p:sldId id="297" r:id="rId16"/>
    <p:sldId id="298" r:id="rId17"/>
    <p:sldId id="313" r:id="rId18"/>
    <p:sldId id="299" r:id="rId19"/>
    <p:sldId id="300" r:id="rId20"/>
    <p:sldId id="301" r:id="rId21"/>
    <p:sldId id="302" r:id="rId22"/>
    <p:sldId id="303" r:id="rId23"/>
    <p:sldId id="304" r:id="rId24"/>
    <p:sldId id="305" r:id="rId25"/>
    <p:sldId id="306" r:id="rId26"/>
    <p:sldId id="307" r:id="rId27"/>
    <p:sldId id="308" r:id="rId28"/>
    <p:sldId id="309"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56" y="424"/>
      </p:cViewPr>
      <p:guideLst/>
    </p:cSldViewPr>
  </p:slideViewPr>
  <p:notesTextViewPr>
    <p:cViewPr>
      <p:scale>
        <a:sx n="1" d="1"/>
        <a:sy n="1" d="1"/>
      </p:scale>
      <p:origin x="0" y="0"/>
    </p:cViewPr>
  </p:notesTextViewPr>
  <p:sorterViewPr>
    <p:cViewPr>
      <p:scale>
        <a:sx n="100" d="100"/>
        <a:sy n="100" d="100"/>
      </p:scale>
      <p:origin x="0" y="-7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accent2"/>
              </a:buClr>
              <a:buFont typeface="Wingdings" panose="05000000000000000000" pitchFamily="2" charset="2"/>
              <a:buChar char="§"/>
              <a:defRPr sz="2400"/>
            </a:lvl1pPr>
            <a:lvl2pPr marL="800100" indent="-342900">
              <a:buClr>
                <a:schemeClr val="accent2"/>
              </a:buClr>
              <a:buFont typeface="Wingdings" panose="05000000000000000000" pitchFamily="2" charset="2"/>
              <a:buChar char="§"/>
              <a:defRPr sz="2000"/>
            </a:lvl2pPr>
            <a:lvl3pPr marL="1200150" indent="-285750">
              <a:buClr>
                <a:schemeClr val="accent2"/>
              </a:buClr>
              <a:buFont typeface="Wingdings" panose="05000000000000000000" pitchFamily="2" charset="2"/>
              <a:buChar char="§"/>
              <a:defRPr sz="1800"/>
            </a:lvl3pPr>
            <a:lvl4pPr marL="1657350" indent="-285750">
              <a:buClr>
                <a:schemeClr val="accent2"/>
              </a:buClr>
              <a:buFont typeface="Wingdings" panose="05000000000000000000" pitchFamily="2" charset="2"/>
              <a:buChar char="§"/>
              <a:defRPr sz="1400"/>
            </a:lvl4pPr>
            <a:lvl5pPr>
              <a:buClr>
                <a:schemeClr val="accent2"/>
              </a:buClr>
              <a:buFont typeface="Wingdings" panose="05000000000000000000"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2.jp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5788"/>
            <a:ext cx="9144000" cy="2387600"/>
          </a:xfrm>
        </p:spPr>
        <p:txBody>
          <a:bodyPr/>
          <a:lstStyle/>
          <a:p>
            <a:r>
              <a:rPr lang="en-US" b="1" dirty="0" err="1"/>
              <a:t>Cây</a:t>
            </a:r>
            <a:r>
              <a:rPr lang="en-US" b="1" dirty="0"/>
              <a:t> </a:t>
            </a:r>
            <a:r>
              <a:rPr lang="en-US" b="1" dirty="0" err="1"/>
              <a:t>quyết</a:t>
            </a:r>
            <a:r>
              <a:rPr lang="en-US" b="1" dirty="0"/>
              <a:t> </a:t>
            </a:r>
            <a:r>
              <a:rPr lang="en-US" b="1" dirty="0" err="1"/>
              <a:t>định</a:t>
            </a:r>
            <a:r>
              <a:rPr lang="en-US" b="1" dirty="0"/>
              <a:t/>
            </a:r>
            <a:br>
              <a:rPr lang="en-US" b="1" dirty="0"/>
            </a:br>
            <a:r>
              <a:rPr lang="en-US" b="1" dirty="0"/>
              <a:t>(</a:t>
            </a:r>
            <a:r>
              <a:rPr lang="vi-VN" b="1" dirty="0"/>
              <a:t>Decision tree</a:t>
            </a:r>
            <a:r>
              <a:rPr lang="en-US" b="1" dirty="0"/>
              <a:t>)</a:t>
            </a:r>
          </a:p>
        </p:txBody>
      </p:sp>
      <p:sp>
        <p:nvSpPr>
          <p:cNvPr id="3" name="Subtitle 2"/>
          <p:cNvSpPr>
            <a:spLocks noGrp="1"/>
          </p:cNvSpPr>
          <p:nvPr>
            <p:ph type="subTitle" idx="1"/>
          </p:nvPr>
        </p:nvSpPr>
        <p:spPr>
          <a:xfrm>
            <a:off x="1524000" y="4836633"/>
            <a:ext cx="9144000" cy="1317812"/>
          </a:xfrm>
        </p:spPr>
        <p:txBody>
          <a:bodyPr/>
          <a:lstStyle/>
          <a:p>
            <a:r>
              <a:rPr lang="en-US" b="1" dirty="0"/>
              <a:t>TS. </a:t>
            </a:r>
            <a:r>
              <a:rPr lang="en-US" b="1" dirty="0" err="1"/>
              <a:t>Nguyễn</a:t>
            </a:r>
            <a:r>
              <a:rPr lang="en-US" b="1" dirty="0"/>
              <a:t> </a:t>
            </a:r>
            <a:r>
              <a:rPr lang="en-US" b="1" dirty="0" err="1"/>
              <a:t>Thị</a:t>
            </a:r>
            <a:r>
              <a:rPr lang="en-US" b="1" dirty="0"/>
              <a:t> Kim Ngân</a:t>
            </a:r>
          </a:p>
        </p:txBody>
      </p:sp>
      <p:sp>
        <p:nvSpPr>
          <p:cNvPr id="5" name="Rectangle 1"/>
          <p:cNvSpPr txBox="1">
            <a:spLocks noChangeArrowheads="1"/>
          </p:cNvSpPr>
          <p:nvPr/>
        </p:nvSpPr>
        <p:spPr bwMode="auto">
          <a:xfrm>
            <a:off x="1109709" y="204788"/>
            <a:ext cx="9358267"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anchor="b"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60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algn="l"/>
            <a:r>
              <a:rPr lang="en-US" sz="2400" dirty="0">
                <a:latin typeface="Times New Roman" panose="02020603050405020304" pitchFamily="18" charset="0"/>
                <a:cs typeface="Times New Roman" panose="02020603050405020304" pitchFamily="18" charset="0"/>
              </a:rPr>
              <a:t>CSE</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Faculty of Computer Science and Engineering</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Thuyloi</a:t>
            </a:r>
            <a:r>
              <a:rPr lang="en-US" sz="2400" dirty="0">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1210078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45720" indent="0">
                  <a:buNone/>
                </a:pPr>
                <a:r>
                  <a:rPr lang="en-US" b="1" dirty="0" smtClean="0"/>
                  <a:t>Hàm </a:t>
                </a:r>
                <a:r>
                  <a:rPr lang="en-US" b="1" dirty="0" err="1"/>
                  <a:t>số</a:t>
                </a:r>
                <a:r>
                  <a:rPr lang="en-US" b="1" dirty="0"/>
                  <a:t> entropy</a:t>
                </a:r>
              </a:p>
              <a:p>
                <a:r>
                  <a:rPr lang="vi-VN" dirty="0"/>
                  <a:t>Cho một phân phối xác suất của một biến rời rạc x có thể nhận n giá trị khác nhau </a:t>
                </a:r>
                <a14:m>
                  <m:oMath xmlns:m="http://schemas.openxmlformats.org/officeDocument/2006/math">
                    <m:r>
                      <a:rPr lang="vi-VN" i="1" dirty="0" smtClean="0">
                        <a:latin typeface="Cambria Math" panose="02040503050406030204" pitchFamily="18" charset="0"/>
                      </a:rPr>
                      <m:t>𝑥</m:t>
                    </m:r>
                    <m:r>
                      <a:rPr lang="vi-VN" i="1" baseline="-25000" dirty="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𝑥</m:t>
                    </m:r>
                    <m:r>
                      <a:rPr lang="vi-VN" i="1" baseline="-25000" dirty="0">
                        <a:latin typeface="Cambria Math" panose="02040503050406030204" pitchFamily="18" charset="0"/>
                      </a:rPr>
                      <m:t>2</m:t>
                    </m:r>
                    <m:r>
                      <a:rPr lang="vi-VN" i="1" dirty="0">
                        <a:latin typeface="Cambria Math" panose="02040503050406030204" pitchFamily="18" charset="0"/>
                      </a:rPr>
                      <m:t>,…,</m:t>
                    </m:r>
                    <m:r>
                      <a:rPr lang="vi-VN" i="1" dirty="0">
                        <a:latin typeface="Cambria Math" panose="02040503050406030204" pitchFamily="18" charset="0"/>
                      </a:rPr>
                      <m:t>𝑥𝑛</m:t>
                    </m:r>
                  </m:oMath>
                </a14:m>
                <a:r>
                  <a:rPr lang="vi-VN" dirty="0"/>
                  <a:t>. </a:t>
                </a:r>
                <a:endParaRPr lang="en-US" dirty="0"/>
              </a:p>
              <a:p>
                <a:pPr lvl="1"/>
                <a:r>
                  <a:rPr lang="vi-VN" dirty="0"/>
                  <a:t>Giả sử rằng xác suất để x nhận các giá trị này </a:t>
                </a:r>
                <a:r>
                  <a:rPr lang="vi-VN" dirty="0" smtClean="0"/>
                  <a:t>là</a:t>
                </a:r>
                <a:endParaRPr lang="en-GB" dirty="0" smtClean="0"/>
              </a:p>
              <a:p>
                <a:pPr marL="457200" lvl="1" indent="0">
                  <a:buNone/>
                </a:pPr>
                <a:r>
                  <a:rPr lang="vi-VN" dirty="0" smtClean="0"/>
                  <a:t> </a:t>
                </a:r>
                <a:r>
                  <a:rPr lang="en-GB" dirty="0" smtClean="0"/>
                  <a:t>		</a:t>
                </a:r>
                <a14:m>
                  <m:oMath xmlns:m="http://schemas.openxmlformats.org/officeDocument/2006/math">
                    <m:r>
                      <a:rPr lang="vi-VN" i="1" dirty="0" smtClean="0">
                        <a:latin typeface="Cambria Math" panose="02040503050406030204" pitchFamily="18" charset="0"/>
                      </a:rPr>
                      <m:t>𝑝</m:t>
                    </m:r>
                    <m:r>
                      <a:rPr lang="vi-VN" i="1" baseline="-25000" dirty="0">
                        <a:latin typeface="Cambria Math" panose="02040503050406030204" pitchFamily="18" charset="0"/>
                      </a:rPr>
                      <m:t>𝑖</m:t>
                    </m:r>
                    <m:r>
                      <a:rPr lang="vi-VN" i="1" dirty="0">
                        <a:latin typeface="Cambria Math" panose="02040503050406030204" pitchFamily="18" charset="0"/>
                      </a:rPr>
                      <m:t>=</m:t>
                    </m:r>
                    <m:r>
                      <a:rPr lang="vi-VN" i="1" dirty="0">
                        <a:latin typeface="Cambria Math" panose="02040503050406030204" pitchFamily="18" charset="0"/>
                      </a:rPr>
                      <m:t>𝑝</m:t>
                    </m:r>
                    <m:d>
                      <m:dPr>
                        <m:ctrlPr>
                          <a:rPr lang="vi-VN" i="1" dirty="0">
                            <a:latin typeface="Cambria Math" panose="02040503050406030204" pitchFamily="18" charset="0"/>
                          </a:rPr>
                        </m:ctrlPr>
                      </m:dPr>
                      <m:e>
                        <m:r>
                          <a:rPr lang="vi-VN" i="1" dirty="0">
                            <a:latin typeface="Cambria Math" panose="02040503050406030204" pitchFamily="18" charset="0"/>
                          </a:rPr>
                          <m:t>𝑥</m:t>
                        </m:r>
                        <m:r>
                          <a:rPr lang="vi-VN" i="1" dirty="0">
                            <a:latin typeface="Cambria Math" panose="02040503050406030204" pitchFamily="18" charset="0"/>
                          </a:rPr>
                          <m:t>=</m:t>
                        </m:r>
                        <m:r>
                          <a:rPr lang="vi-VN" i="1" dirty="0">
                            <a:latin typeface="Cambria Math" panose="02040503050406030204" pitchFamily="18" charset="0"/>
                          </a:rPr>
                          <m:t>𝑥𝑖</m:t>
                        </m:r>
                      </m:e>
                    </m:d>
                    <m:r>
                      <a:rPr lang="en-GB" b="0" i="1" dirty="0" smtClean="0">
                        <a:latin typeface="Cambria Math" panose="02040503050406030204" pitchFamily="18" charset="0"/>
                      </a:rPr>
                      <m:t>,  </m:t>
                    </m:r>
                    <m:r>
                      <a:rPr lang="vi-VN" i="1" dirty="0">
                        <a:latin typeface="Cambria Math" panose="02040503050406030204" pitchFamily="18" charset="0"/>
                      </a:rPr>
                      <m:t>𝑣</m:t>
                    </m:r>
                    <m:r>
                      <a:rPr lang="vi-VN" i="1" dirty="0">
                        <a:latin typeface="Cambria Math" panose="02040503050406030204" pitchFamily="18" charset="0"/>
                      </a:rPr>
                      <m:t>ớ</m:t>
                    </m:r>
                    <m:r>
                      <a:rPr lang="vi-VN" i="1" dirty="0">
                        <a:latin typeface="Cambria Math" panose="02040503050406030204" pitchFamily="18" charset="0"/>
                      </a:rPr>
                      <m:t>𝑖</m:t>
                    </m:r>
                    <m:r>
                      <a:rPr lang="vi-VN" i="1" dirty="0">
                        <a:latin typeface="Cambria Math" panose="02040503050406030204" pitchFamily="18" charset="0"/>
                      </a:rPr>
                      <m:t> 0≤</m:t>
                    </m:r>
                    <m:r>
                      <a:rPr lang="vi-VN" i="1" dirty="0">
                        <a:latin typeface="Cambria Math" panose="02040503050406030204" pitchFamily="18" charset="0"/>
                      </a:rPr>
                      <m:t>𝑝𝑖</m:t>
                    </m:r>
                    <m:r>
                      <a:rPr lang="vi-VN" i="1" dirty="0">
                        <a:latin typeface="Cambria Math" panose="02040503050406030204" pitchFamily="18" charset="0"/>
                      </a:rPr>
                      <m:t>≤1,  </m:t>
                    </m:r>
                    <m:nary>
                      <m:naryPr>
                        <m:chr m:val="∑"/>
                        <m:limLoc m:val="subSup"/>
                        <m:ctrlPr>
                          <a:rPr lang="vi-VN" i="1" dirty="0" smtClean="0">
                            <a:latin typeface="Cambria Math" panose="02040503050406030204" pitchFamily="18" charset="0"/>
                          </a:rPr>
                        </m:ctrlPr>
                      </m:naryPr>
                      <m:sub>
                        <m:r>
                          <m:rPr>
                            <m:brk m:alnAt="25"/>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a:rPr lang="vi-VN" i="1" dirty="0">
                            <a:latin typeface="Cambria Math" panose="02040503050406030204" pitchFamily="18" charset="0"/>
                          </a:rPr>
                          <m:t>𝑝</m:t>
                        </m:r>
                        <m:r>
                          <a:rPr lang="vi-VN" i="1" baseline="-25000" dirty="0">
                            <a:latin typeface="Cambria Math" panose="02040503050406030204" pitchFamily="18" charset="0"/>
                          </a:rPr>
                          <m:t>𝑖</m:t>
                        </m:r>
                        <m:r>
                          <a:rPr lang="vi-VN" i="1" dirty="0">
                            <a:latin typeface="Cambria Math" panose="02040503050406030204" pitchFamily="18" charset="0"/>
                          </a:rPr>
                          <m:t>=1</m:t>
                        </m:r>
                      </m:e>
                    </m:nary>
                  </m:oMath>
                </a14:m>
                <a:endParaRPr lang="en-GB" dirty="0" smtClean="0"/>
              </a:p>
              <a:p>
                <a:pPr marL="457200" lvl="1" indent="0">
                  <a:buNone/>
                </a:pPr>
                <a:r>
                  <a:rPr lang="en-GB" dirty="0" smtClean="0"/>
                  <a:t>	</a:t>
                </a:r>
                <a:r>
                  <a:rPr lang="vi-VN" dirty="0" smtClean="0"/>
                  <a:t>Ký </a:t>
                </a:r>
                <a:r>
                  <a:rPr lang="vi-VN" dirty="0"/>
                  <a:t>hiệu phân phối này là </a:t>
                </a:r>
                <a14:m>
                  <m:oMath xmlns:m="http://schemas.openxmlformats.org/officeDocument/2006/math">
                    <m:r>
                      <a:rPr lang="vi-VN" i="1" dirty="0" smtClean="0">
                        <a:latin typeface="Cambria Math" panose="02040503050406030204" pitchFamily="18" charset="0"/>
                      </a:rPr>
                      <m:t>𝑝</m:t>
                    </m:r>
                    <m:r>
                      <a:rPr lang="vi-VN" i="1" dirty="0" smtClean="0">
                        <a:latin typeface="Cambria Math" panose="02040503050406030204" pitchFamily="18" charset="0"/>
                      </a:rPr>
                      <m:t>=(</m:t>
                    </m:r>
                    <m:r>
                      <a:rPr lang="vi-VN" i="1" dirty="0" smtClean="0">
                        <a:latin typeface="Cambria Math" panose="02040503050406030204" pitchFamily="18" charset="0"/>
                      </a:rPr>
                      <m:t>𝑝</m:t>
                    </m:r>
                    <m:r>
                      <a:rPr lang="vi-VN" i="1" baseline="-25000" dirty="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𝑝</m:t>
                    </m:r>
                    <m:r>
                      <a:rPr lang="vi-VN" i="1" baseline="-25000" dirty="0">
                        <a:latin typeface="Cambria Math" panose="02040503050406030204" pitchFamily="18" charset="0"/>
                      </a:rPr>
                      <m:t>2</m:t>
                    </m:r>
                    <m:r>
                      <a:rPr lang="vi-VN" i="1" dirty="0">
                        <a:latin typeface="Cambria Math" panose="02040503050406030204" pitchFamily="18" charset="0"/>
                      </a:rPr>
                      <m:t>,…,</m:t>
                    </m:r>
                    <m:r>
                      <a:rPr lang="vi-VN" i="1" dirty="0">
                        <a:latin typeface="Cambria Math" panose="02040503050406030204" pitchFamily="18" charset="0"/>
                      </a:rPr>
                      <m:t>𝑝𝑛</m:t>
                    </m:r>
                    <m:r>
                      <a:rPr lang="vi-VN" i="1" dirty="0">
                        <a:latin typeface="Cambria Math" panose="02040503050406030204" pitchFamily="18" charset="0"/>
                      </a:rPr>
                      <m:t>)</m:t>
                    </m:r>
                  </m:oMath>
                </a14:m>
                <a:r>
                  <a:rPr lang="vi-VN" dirty="0"/>
                  <a:t>. </a:t>
                </a:r>
                <a:endParaRPr lang="en-US" dirty="0"/>
              </a:p>
              <a:p>
                <a:r>
                  <a:rPr lang="vi-VN" dirty="0"/>
                  <a:t>Entropy của phân phối này được định nghĩa là</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1187"/>
                </a:stretch>
              </a:blipFill>
            </p:spPr>
            <p:txBody>
              <a:bodyPr/>
              <a:lstStyle/>
              <a:p>
                <a:r>
                  <a:rPr lang="en-GB">
                    <a:noFill/>
                  </a:rPr>
                  <a:t> </a:t>
                </a:r>
              </a:p>
            </p:txBody>
          </p:sp>
        </mc:Fallback>
      </mc:AlternateContent>
      <p:pic>
        <p:nvPicPr>
          <p:cNvPr id="5" name="Picture 4"/>
          <p:cNvPicPr>
            <a:picLocks noChangeAspect="1"/>
          </p:cNvPicPr>
          <p:nvPr/>
        </p:nvPicPr>
        <p:blipFill>
          <a:blip r:embed="rId3"/>
          <a:stretch>
            <a:fillRect/>
          </a:stretch>
        </p:blipFill>
        <p:spPr>
          <a:xfrm>
            <a:off x="4619134" y="4958002"/>
            <a:ext cx="3775836" cy="1171336"/>
          </a:xfrm>
          <a:prstGeom prst="rect">
            <a:avLst/>
          </a:prstGeom>
        </p:spPr>
      </p:pic>
    </p:spTree>
    <p:extLst>
      <p:ext uri="{BB962C8B-B14F-4D97-AF65-F5344CB8AC3E}">
        <p14:creationId xmlns:p14="http://schemas.microsoft.com/office/powerpoint/2010/main" val="33895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vi-VN" dirty="0"/>
              <a:t>Xét một ví dụ với n=2. </a:t>
            </a:r>
            <a:endParaRPr lang="en-US" dirty="0"/>
          </a:p>
          <a:p>
            <a:pPr lvl="1"/>
            <a:r>
              <a:rPr lang="vi-VN" dirty="0"/>
              <a:t>Trong trường hợp p là </a:t>
            </a:r>
            <a:r>
              <a:rPr lang="vi-VN" i="1" dirty="0"/>
              <a:t>tinh khiết</a:t>
            </a:r>
            <a:r>
              <a:rPr lang="vi-VN" dirty="0"/>
              <a:t> nhất, tức một trong hai giá trị </a:t>
            </a:r>
            <a:r>
              <a:rPr lang="vi-VN" dirty="0" smtClean="0"/>
              <a:t>p</a:t>
            </a:r>
            <a:r>
              <a:rPr lang="en-GB" baseline="-25000" dirty="0" err="1" smtClean="0"/>
              <a:t>i</a:t>
            </a:r>
            <a:r>
              <a:rPr lang="vi-VN" dirty="0" smtClean="0"/>
              <a:t> </a:t>
            </a:r>
            <a:r>
              <a:rPr lang="vi-VN" dirty="0"/>
              <a:t>bằng 1, giá trị kia bằng 0, entropy của phân phối này là H(p)=0. </a:t>
            </a:r>
            <a:endParaRPr lang="en-US" dirty="0"/>
          </a:p>
          <a:p>
            <a:pPr lvl="1"/>
            <a:r>
              <a:rPr lang="vi-VN" dirty="0"/>
              <a:t>Khi p là </a:t>
            </a:r>
            <a:r>
              <a:rPr lang="vi-VN" i="1" dirty="0"/>
              <a:t>vẩn đục</a:t>
            </a:r>
            <a:r>
              <a:rPr lang="vi-VN" dirty="0"/>
              <a:t> nhất, tức cả hai giá trị pi=0.5, hàm entropy đạt giá trị cao nhất.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6886" y="3574619"/>
            <a:ext cx="4099339" cy="2972984"/>
          </a:xfrm>
          <a:prstGeom prst="rect">
            <a:avLst/>
          </a:prstGeom>
        </p:spPr>
      </p:pic>
    </p:spTree>
    <p:extLst>
      <p:ext uri="{BB962C8B-B14F-4D97-AF65-F5344CB8AC3E}">
        <p14:creationId xmlns:p14="http://schemas.microsoft.com/office/powerpoint/2010/main" val="130886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pPr marL="45720" indent="0">
              <a:buNone/>
            </a:pPr>
            <a:r>
              <a:rPr lang="en-US" b="1" dirty="0"/>
              <a:t>Thuật </a:t>
            </a:r>
            <a:r>
              <a:rPr lang="en-US" b="1" dirty="0" err="1"/>
              <a:t>toán</a:t>
            </a:r>
            <a:r>
              <a:rPr lang="en-US" b="1" dirty="0"/>
              <a:t> ID3</a:t>
            </a:r>
          </a:p>
          <a:p>
            <a:r>
              <a:rPr lang="en-US" dirty="0"/>
              <a:t>T</a:t>
            </a:r>
            <a:r>
              <a:rPr lang="vi-VN" dirty="0"/>
              <a:t>ìm các cách phân chia hợp lý (thứ tự chọn thuộc tính hợp lý) sao cho hàm mất mát cuối cùng đạt giá trị càng nhỏ càng tốt. </a:t>
            </a:r>
            <a:endParaRPr lang="en-US" dirty="0"/>
          </a:p>
          <a:p>
            <a:pPr lvl="1"/>
            <a:r>
              <a:rPr lang="vi-VN" dirty="0"/>
              <a:t>việc này đạt được bằng cách chọn ra thuộc tính sao cho nếu dùng thuộc tính đó để phân chia, entropy tại mỗi bước giảm đi một lượng lớn nhất.</a:t>
            </a:r>
            <a:endParaRPr lang="en-US" dirty="0"/>
          </a:p>
          <a:p>
            <a:pPr marL="45720" indent="0">
              <a:buNone/>
            </a:pPr>
            <a:endParaRPr lang="en-US" dirty="0"/>
          </a:p>
        </p:txBody>
      </p:sp>
    </p:spTree>
    <p:extLst>
      <p:ext uri="{BB962C8B-B14F-4D97-AF65-F5344CB8AC3E}">
        <p14:creationId xmlns:p14="http://schemas.microsoft.com/office/powerpoint/2010/main" val="3066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 indent="0">
                  <a:buNone/>
                </a:pPr>
                <a:r>
                  <a:rPr lang="vi-VN" dirty="0"/>
                  <a:t>Xét một bài toán với C class khác nhau</a:t>
                </a:r>
                <a:r>
                  <a:rPr lang="en-US" dirty="0"/>
                  <a:t>:</a:t>
                </a:r>
              </a:p>
              <a:p>
                <a:r>
                  <a:rPr lang="vi-VN" dirty="0"/>
                  <a:t>G</a:t>
                </a:r>
                <a:r>
                  <a:rPr lang="en-US" dirty="0"/>
                  <a:t>S</a:t>
                </a:r>
                <a:r>
                  <a:rPr lang="vi-VN" dirty="0"/>
                  <a:t> ta đang làm việc với một </a:t>
                </a:r>
                <a:r>
                  <a:rPr lang="vi-VN" i="1" dirty="0"/>
                  <a:t>non-leaf node</a:t>
                </a:r>
                <a:r>
                  <a:rPr lang="vi-VN" dirty="0"/>
                  <a:t> với các điểm dữ liệu tạo thành một tập </a:t>
                </a:r>
                <a14:m>
                  <m:oMath xmlns:m="http://schemas.openxmlformats.org/officeDocument/2006/math">
                    <m:r>
                      <a:rPr lang="vi-VN" i="1" dirty="0" smtClean="0">
                        <a:latin typeface="Cambria Math" panose="02040503050406030204" pitchFamily="18" charset="0"/>
                      </a:rPr>
                      <m:t>𝑆</m:t>
                    </m:r>
                  </m:oMath>
                </a14:m>
                <a:r>
                  <a:rPr lang="vi-VN" dirty="0"/>
                  <a:t> với số phần tử là </a:t>
                </a:r>
                <a14:m>
                  <m:oMath xmlns:m="http://schemas.openxmlformats.org/officeDocument/2006/math">
                    <m:r>
                      <a:rPr lang="vi-VN" i="1" dirty="0" smtClean="0">
                        <a:latin typeface="Cambria Math" panose="02040503050406030204" pitchFamily="18" charset="0"/>
                      </a:rPr>
                      <m:t>|</m:t>
                    </m:r>
                    <m:r>
                      <a:rPr lang="vi-VN" i="1" dirty="0" smtClean="0">
                        <a:latin typeface="Cambria Math" panose="02040503050406030204" pitchFamily="18" charset="0"/>
                      </a:rPr>
                      <m:t>𝑆</m:t>
                    </m:r>
                    <m:r>
                      <a:rPr lang="vi-VN" i="1" dirty="0" smtClean="0">
                        <a:latin typeface="Cambria Math" panose="02040503050406030204" pitchFamily="18" charset="0"/>
                      </a:rPr>
                      <m:t>|=</m:t>
                    </m:r>
                    <m:r>
                      <a:rPr lang="vi-VN" i="1" dirty="0" smtClean="0">
                        <a:latin typeface="Cambria Math" panose="02040503050406030204" pitchFamily="18" charset="0"/>
                      </a:rPr>
                      <m:t>𝑁</m:t>
                    </m:r>
                  </m:oMath>
                </a14:m>
                <a:r>
                  <a:rPr lang="vi-VN" dirty="0"/>
                  <a:t>. </a:t>
                </a:r>
                <a:endParaRPr lang="en-US" dirty="0"/>
              </a:p>
              <a:p>
                <a:r>
                  <a:rPr lang="vi-VN" dirty="0"/>
                  <a:t>Giả sử thêm rằng trong số </a:t>
                </a:r>
                <a14:m>
                  <m:oMath xmlns:m="http://schemas.openxmlformats.org/officeDocument/2006/math">
                    <m:r>
                      <a:rPr lang="vi-VN" i="1" dirty="0" smtClean="0">
                        <a:latin typeface="Cambria Math" panose="02040503050406030204" pitchFamily="18" charset="0"/>
                      </a:rPr>
                      <m:t>𝑁</m:t>
                    </m:r>
                  </m:oMath>
                </a14:m>
                <a:r>
                  <a:rPr lang="vi-VN" dirty="0"/>
                  <a:t> điểm dữ liệu này, </a:t>
                </a:r>
                <a14:m>
                  <m:oMath xmlns:m="http://schemas.openxmlformats.org/officeDocument/2006/math">
                    <m:r>
                      <a:rPr lang="vi-VN" i="1" dirty="0" smtClean="0">
                        <a:latin typeface="Cambria Math" panose="02040503050406030204" pitchFamily="18" charset="0"/>
                      </a:rPr>
                      <m:t>𝑁</m:t>
                    </m:r>
                    <m:r>
                      <a:rPr lang="vi-VN" i="1" baseline="-25000" dirty="0">
                        <a:latin typeface="Cambria Math" panose="02040503050406030204" pitchFamily="18" charset="0"/>
                      </a:rPr>
                      <m:t>𝑐</m:t>
                    </m:r>
                    <m:r>
                      <a:rPr lang="vi-VN" i="1" dirty="0">
                        <a:latin typeface="Cambria Math" panose="02040503050406030204" pitchFamily="18" charset="0"/>
                      </a:rPr>
                      <m:t>,</m:t>
                    </m:r>
                    <m:r>
                      <a:rPr lang="vi-VN" i="1" dirty="0">
                        <a:latin typeface="Cambria Math" panose="02040503050406030204" pitchFamily="18" charset="0"/>
                      </a:rPr>
                      <m:t>𝑐</m:t>
                    </m:r>
                    <m:r>
                      <a:rPr lang="vi-VN" i="1" dirty="0">
                        <a:latin typeface="Cambria Math" panose="02040503050406030204" pitchFamily="18" charset="0"/>
                      </a:rPr>
                      <m:t>=1,2,…,</m:t>
                    </m:r>
                    <m:r>
                      <a:rPr lang="vi-VN" i="1" dirty="0">
                        <a:latin typeface="Cambria Math" panose="02040503050406030204" pitchFamily="18" charset="0"/>
                      </a:rPr>
                      <m:t>𝐶</m:t>
                    </m:r>
                  </m:oMath>
                </a14:m>
                <a:r>
                  <a:rPr lang="vi-VN" dirty="0"/>
                  <a:t> điểm thuộc vào class </a:t>
                </a:r>
                <a14:m>
                  <m:oMath xmlns:m="http://schemas.openxmlformats.org/officeDocument/2006/math">
                    <m:r>
                      <a:rPr lang="vi-VN" i="1" dirty="0" smtClean="0">
                        <a:latin typeface="Cambria Math" panose="02040503050406030204" pitchFamily="18" charset="0"/>
                      </a:rPr>
                      <m:t>𝑐</m:t>
                    </m:r>
                  </m:oMath>
                </a14:m>
                <a:r>
                  <a:rPr lang="vi-VN" dirty="0"/>
                  <a:t>. Xác suất để mỗi điểm dữ liệu rơi vào một class </a:t>
                </a:r>
                <a14:m>
                  <m:oMath xmlns:m="http://schemas.openxmlformats.org/officeDocument/2006/math">
                    <m:r>
                      <a:rPr lang="vi-VN" i="1" dirty="0" smtClean="0">
                        <a:latin typeface="Cambria Math" panose="02040503050406030204" pitchFamily="18" charset="0"/>
                      </a:rPr>
                      <m:t>𝑐</m:t>
                    </m:r>
                  </m:oMath>
                </a14:m>
                <a:r>
                  <a:rPr lang="vi-VN" dirty="0"/>
                  <a:t> được xấp xỉ bằng </a:t>
                </a:r>
                <a14:m>
                  <m:oMath xmlns:m="http://schemas.openxmlformats.org/officeDocument/2006/math">
                    <m:f>
                      <m:fPr>
                        <m:ctrlPr>
                          <a:rPr lang="vi-VN" i="1" smtClean="0">
                            <a:latin typeface="Cambria Math" panose="02040503050406030204" pitchFamily="18" charset="0"/>
                          </a:rPr>
                        </m:ctrlPr>
                      </m:fPr>
                      <m:num>
                        <m:sSub>
                          <m:sSubPr>
                            <m:ctrlPr>
                              <a:rPr lang="vi-VN"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𝑐</m:t>
                            </m:r>
                          </m:sub>
                        </m:sSub>
                      </m:num>
                      <m:den>
                        <m:r>
                          <a:rPr lang="en-US" b="0" i="1" smtClean="0">
                            <a:latin typeface="Cambria Math" panose="02040503050406030204" pitchFamily="18" charset="0"/>
                          </a:rPr>
                          <m:t>𝑁</m:t>
                        </m:r>
                      </m:den>
                    </m:f>
                  </m:oMath>
                </a14:m>
                <a:r>
                  <a:rPr lang="vi-VN" dirty="0"/>
                  <a:t>(maximum likelihood estimation).</a:t>
                </a:r>
                <a:endParaRPr lang="en-US" dirty="0"/>
              </a:p>
              <a:p>
                <a:r>
                  <a:rPr lang="vi-VN" dirty="0"/>
                  <a:t>entropy tại node này được tính bởi: </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31" t="-195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378061" y="4526252"/>
            <a:ext cx="4421585" cy="1230603"/>
          </a:xfrm>
          <a:prstGeom prst="rect">
            <a:avLst/>
          </a:prstGeom>
        </p:spPr>
      </p:pic>
    </p:spTree>
    <p:extLst>
      <p:ext uri="{BB962C8B-B14F-4D97-AF65-F5344CB8AC3E}">
        <p14:creationId xmlns:p14="http://schemas.microsoft.com/office/powerpoint/2010/main" val="3972155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GS</a:t>
                </a:r>
                <a:r>
                  <a:rPr lang="vi-VN" dirty="0"/>
                  <a:t> thuộc tính được chọn là </a:t>
                </a:r>
                <a14:m>
                  <m:oMath xmlns:m="http://schemas.openxmlformats.org/officeDocument/2006/math">
                    <m:r>
                      <a:rPr lang="vi-VN" i="1" dirty="0" smtClean="0">
                        <a:latin typeface="Cambria Math" panose="02040503050406030204" pitchFamily="18" charset="0"/>
                      </a:rPr>
                      <m:t>𝑥</m:t>
                    </m:r>
                  </m:oMath>
                </a14:m>
                <a:r>
                  <a:rPr lang="vi-VN" dirty="0"/>
                  <a:t>. Dựa trên </a:t>
                </a:r>
                <a14:m>
                  <m:oMath xmlns:m="http://schemas.openxmlformats.org/officeDocument/2006/math">
                    <m:r>
                      <a:rPr lang="vi-VN" i="1" dirty="0" smtClean="0">
                        <a:latin typeface="Cambria Math" panose="02040503050406030204" pitchFamily="18" charset="0"/>
                      </a:rPr>
                      <m:t>𝑥</m:t>
                    </m:r>
                  </m:oMath>
                </a14:m>
                <a:r>
                  <a:rPr lang="vi-VN" dirty="0"/>
                  <a:t>, các điểm dữ liệu trong </a:t>
                </a:r>
                <a14:m>
                  <m:oMath xmlns:m="http://schemas.openxmlformats.org/officeDocument/2006/math">
                    <m:r>
                      <a:rPr lang="vi-VN" i="1" dirty="0" smtClean="0">
                        <a:latin typeface="Cambria Math" panose="02040503050406030204" pitchFamily="18" charset="0"/>
                      </a:rPr>
                      <m:t>𝑆</m:t>
                    </m:r>
                  </m:oMath>
                </a14:m>
                <a:r>
                  <a:rPr lang="vi-VN" dirty="0"/>
                  <a:t> được phân ra thành </a:t>
                </a:r>
                <a14:m>
                  <m:oMath xmlns:m="http://schemas.openxmlformats.org/officeDocument/2006/math">
                    <m:r>
                      <a:rPr lang="en-GB" b="0" i="1" smtClean="0">
                        <a:latin typeface="Cambria Math" panose="02040503050406030204" pitchFamily="18" charset="0"/>
                      </a:rPr>
                      <m:t>𝐾</m:t>
                    </m:r>
                  </m:oMath>
                </a14:m>
                <a:r>
                  <a:rPr lang="vi-VN" dirty="0" smtClean="0"/>
                  <a:t> </a:t>
                </a:r>
                <a:r>
                  <a:rPr lang="vi-VN" dirty="0"/>
                  <a:t>child node </a:t>
                </a:r>
                <a14:m>
                  <m:oMath xmlns:m="http://schemas.openxmlformats.org/officeDocument/2006/math">
                    <m:r>
                      <a:rPr lang="vi-VN" i="1" dirty="0" smtClean="0">
                        <a:latin typeface="Cambria Math" panose="02040503050406030204" pitchFamily="18" charset="0"/>
                      </a:rPr>
                      <m:t>𝑆</m:t>
                    </m:r>
                    <m:r>
                      <a:rPr lang="vi-VN" i="1" baseline="-25000" dirty="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𝑆</m:t>
                    </m:r>
                    <m:r>
                      <a:rPr lang="vi-VN" i="1" baseline="-25000" dirty="0">
                        <a:latin typeface="Cambria Math" panose="02040503050406030204" pitchFamily="18" charset="0"/>
                      </a:rPr>
                      <m:t>2</m:t>
                    </m:r>
                    <m:r>
                      <a:rPr lang="vi-VN" i="1" dirty="0">
                        <a:latin typeface="Cambria Math" panose="02040503050406030204" pitchFamily="18" charset="0"/>
                      </a:rPr>
                      <m:t>,…,</m:t>
                    </m:r>
                    <m:sSub>
                      <m:sSubPr>
                        <m:ctrlPr>
                          <a:rPr lang="vi-VN" i="1" dirty="0" smtClean="0">
                            <a:latin typeface="Cambria Math" panose="02040503050406030204" pitchFamily="18" charset="0"/>
                          </a:rPr>
                        </m:ctrlPr>
                      </m:sSubPr>
                      <m:e>
                        <m:r>
                          <a:rPr lang="en-GB" b="0" i="1" dirty="0" smtClean="0">
                            <a:latin typeface="Cambria Math" panose="02040503050406030204" pitchFamily="18" charset="0"/>
                          </a:rPr>
                          <m:t>𝑆</m:t>
                        </m:r>
                      </m:e>
                      <m:sub>
                        <m:r>
                          <a:rPr lang="en-GB" b="0" i="1" dirty="0" smtClean="0">
                            <a:latin typeface="Cambria Math" panose="02040503050406030204" pitchFamily="18" charset="0"/>
                          </a:rPr>
                          <m:t>𝐾</m:t>
                        </m:r>
                      </m:sub>
                    </m:sSub>
                  </m:oMath>
                </a14:m>
                <a:r>
                  <a:rPr lang="vi-VN" dirty="0"/>
                  <a:t> với số điểm trong mỗi child node lần lượt là </a:t>
                </a:r>
                <a14:m>
                  <m:oMath xmlns:m="http://schemas.openxmlformats.org/officeDocument/2006/math">
                    <m:r>
                      <a:rPr lang="vi-VN" i="1" dirty="0" smtClean="0">
                        <a:latin typeface="Cambria Math" panose="02040503050406030204" pitchFamily="18" charset="0"/>
                      </a:rPr>
                      <m:t>𝑚</m:t>
                    </m:r>
                    <m:r>
                      <a:rPr lang="vi-VN" i="1" baseline="-25000" dirty="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𝑚</m:t>
                    </m:r>
                    <m:r>
                      <a:rPr lang="vi-VN" i="1" baseline="-25000" dirty="0">
                        <a:latin typeface="Cambria Math" panose="02040503050406030204" pitchFamily="18" charset="0"/>
                      </a:rPr>
                      <m:t>2</m:t>
                    </m:r>
                    <m:r>
                      <a:rPr lang="vi-VN" i="1" dirty="0">
                        <a:latin typeface="Cambria Math" panose="02040503050406030204" pitchFamily="18" charset="0"/>
                      </a:rPr>
                      <m:t>,…,</m:t>
                    </m:r>
                    <m:sSub>
                      <m:sSubPr>
                        <m:ctrlPr>
                          <a:rPr lang="vi-VN" i="1" dirty="0" smtClean="0">
                            <a:latin typeface="Cambria Math" panose="02040503050406030204" pitchFamily="18" charset="0"/>
                          </a:rPr>
                        </m:ctrlPr>
                      </m:sSubPr>
                      <m:e>
                        <m:r>
                          <a:rPr lang="en-GB" b="0" i="1" dirty="0" smtClean="0">
                            <a:latin typeface="Cambria Math" panose="02040503050406030204" pitchFamily="18" charset="0"/>
                          </a:rPr>
                          <m:t>𝑚</m:t>
                        </m:r>
                      </m:e>
                      <m:sub>
                        <m:r>
                          <a:rPr lang="en-GB" b="0" i="1" dirty="0" smtClean="0">
                            <a:latin typeface="Cambria Math" panose="02040503050406030204" pitchFamily="18" charset="0"/>
                          </a:rPr>
                          <m:t>𝐾</m:t>
                        </m:r>
                      </m:sub>
                    </m:sSub>
                  </m:oMath>
                </a14:m>
                <a:r>
                  <a:rPr lang="vi-VN" dirty="0"/>
                  <a:t>. Ta định nghĩa</a:t>
                </a:r>
                <a:endParaRPr lang="en-US" dirty="0"/>
              </a:p>
              <a:p>
                <a:endParaRPr lang="en-US" sz="3600" dirty="0"/>
              </a:p>
              <a:p>
                <a:r>
                  <a:rPr lang="en-US" dirty="0"/>
                  <a:t>Ta </a:t>
                </a:r>
                <a:r>
                  <a:rPr lang="en-US" dirty="0" err="1"/>
                  <a:t>định</a:t>
                </a:r>
                <a:r>
                  <a:rPr lang="en-US" dirty="0"/>
                  <a:t> </a:t>
                </a:r>
                <a:r>
                  <a:rPr lang="en-US" dirty="0" err="1"/>
                  <a:t>nghĩa</a:t>
                </a:r>
                <a:r>
                  <a:rPr lang="en-US" dirty="0"/>
                  <a:t> </a:t>
                </a:r>
                <a:r>
                  <a:rPr lang="en-US" i="1" dirty="0"/>
                  <a:t>information gain</a:t>
                </a:r>
                <a:r>
                  <a:rPr lang="en-US" dirty="0"/>
                  <a:t> </a:t>
                </a:r>
                <a:r>
                  <a:rPr lang="en-US" dirty="0" err="1"/>
                  <a:t>dựa</a:t>
                </a:r>
                <a:r>
                  <a:rPr lang="en-US" dirty="0"/>
                  <a:t> </a:t>
                </a:r>
                <a:r>
                  <a:rPr lang="en-US" dirty="0" err="1"/>
                  <a:t>trên</a:t>
                </a:r>
                <a:r>
                  <a:rPr lang="en-US" dirty="0"/>
                  <a:t> </a:t>
                </a:r>
                <a:r>
                  <a:rPr lang="en-US" dirty="0" err="1"/>
                  <a:t>thuộc</a:t>
                </a:r>
                <a:r>
                  <a:rPr lang="en-US" dirty="0"/>
                  <a:t> </a:t>
                </a:r>
                <a:r>
                  <a:rPr lang="en-US" dirty="0" err="1"/>
                  <a:t>tính</a:t>
                </a:r>
                <a:r>
                  <a:rPr lang="en-US" dirty="0"/>
                  <a:t>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r>
                  <a:rPr lang="en-GB" dirty="0"/>
                  <a:t>T</a:t>
                </a:r>
                <a:r>
                  <a:rPr lang="vi-VN" dirty="0" smtClean="0"/>
                  <a:t>ại </a:t>
                </a:r>
                <a:r>
                  <a:rPr lang="vi-VN" dirty="0"/>
                  <a:t>mỗi node, thuộc tính được chọn được xác định dựa trên:</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1187"/>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6026145" y="2870792"/>
            <a:ext cx="3315624" cy="1072702"/>
          </a:xfrm>
          <a:prstGeom prst="rect">
            <a:avLst/>
          </a:prstGeom>
        </p:spPr>
      </p:pic>
      <p:pic>
        <p:nvPicPr>
          <p:cNvPr id="5" name="Picture 4"/>
          <p:cNvPicPr>
            <a:picLocks noChangeAspect="1"/>
          </p:cNvPicPr>
          <p:nvPr/>
        </p:nvPicPr>
        <p:blipFill>
          <a:blip r:embed="rId4"/>
          <a:stretch>
            <a:fillRect/>
          </a:stretch>
        </p:blipFill>
        <p:spPr>
          <a:xfrm>
            <a:off x="5759713" y="4292886"/>
            <a:ext cx="3848488" cy="687230"/>
          </a:xfrm>
          <a:prstGeom prst="rect">
            <a:avLst/>
          </a:prstGeom>
        </p:spPr>
      </p:pic>
      <p:pic>
        <p:nvPicPr>
          <p:cNvPr id="6" name="Picture 5"/>
          <p:cNvPicPr>
            <a:picLocks noChangeAspect="1"/>
          </p:cNvPicPr>
          <p:nvPr/>
        </p:nvPicPr>
        <p:blipFill>
          <a:blip r:embed="rId5"/>
          <a:stretch>
            <a:fillRect/>
          </a:stretch>
        </p:blipFill>
        <p:spPr>
          <a:xfrm>
            <a:off x="4537341" y="5397690"/>
            <a:ext cx="5446713" cy="731648"/>
          </a:xfrm>
          <a:prstGeom prst="rect">
            <a:avLst/>
          </a:prstGeom>
        </p:spPr>
      </p:pic>
    </p:spTree>
    <p:extLst>
      <p:ext uri="{BB962C8B-B14F-4D97-AF65-F5344CB8AC3E}">
        <p14:creationId xmlns:p14="http://schemas.microsoft.com/office/powerpoint/2010/main" val="380625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a:xfrm>
            <a:off x="1562100" y="1810323"/>
            <a:ext cx="10358967" cy="4111625"/>
          </a:xfrm>
        </p:spPr>
        <p:txBody>
          <a:bodyPr>
            <a:normAutofit/>
          </a:bodyPr>
          <a:lstStyle/>
          <a:p>
            <a:pPr marL="45720" indent="0">
              <a:buNone/>
            </a:pPr>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từ</a:t>
            </a:r>
            <a:r>
              <a:rPr lang="en-US" dirty="0"/>
              <a:t> </a:t>
            </a:r>
            <a:r>
              <a:rPr lang="en-US" dirty="0" err="1"/>
              <a:t>bảng</a:t>
            </a:r>
            <a:r>
              <a:rPr lang="en-US" dirty="0"/>
              <a:t> </a:t>
            </a:r>
            <a:r>
              <a:rPr lang="en-US" dirty="0" err="1"/>
              <a:t>dữ</a:t>
            </a:r>
            <a:r>
              <a:rPr lang="en-US" dirty="0"/>
              <a:t> </a:t>
            </a:r>
            <a:r>
              <a:rPr lang="en-US" dirty="0" err="1"/>
              <a:t>liệu</a:t>
            </a:r>
            <a:r>
              <a:rPr lang="en-US" dirty="0"/>
              <a:t> ở </a:t>
            </a:r>
            <a:r>
              <a:rPr lang="en-US" dirty="0" err="1"/>
              <a:t>dưới</a:t>
            </a:r>
            <a:r>
              <a:rPr lang="en-US" dirty="0"/>
              <a:t> </a:t>
            </a:r>
            <a:r>
              <a:rPr lang="en-US" dirty="0" err="1"/>
              <a:t>để</a:t>
            </a:r>
            <a:r>
              <a:rPr lang="en-US" dirty="0"/>
              <a:t> </a:t>
            </a:r>
            <a:r>
              <a:rPr lang="vi-VN" dirty="0"/>
              <a:t>dự đoán liệu đội bóng có chơi bóng không dựa trên các quan sát thời tiết</a:t>
            </a:r>
            <a:endParaRPr lang="en-US" dirty="0"/>
          </a:p>
          <a:p>
            <a:endParaRPr lang="en-US" dirty="0"/>
          </a:p>
        </p:txBody>
      </p:sp>
      <p:pic>
        <p:nvPicPr>
          <p:cNvPr id="4" name="Picture 3"/>
          <p:cNvPicPr>
            <a:picLocks noChangeAspect="1"/>
          </p:cNvPicPr>
          <p:nvPr/>
        </p:nvPicPr>
        <p:blipFill>
          <a:blip r:embed="rId2"/>
          <a:stretch>
            <a:fillRect/>
          </a:stretch>
        </p:blipFill>
        <p:spPr>
          <a:xfrm>
            <a:off x="2846894" y="2578564"/>
            <a:ext cx="7013781" cy="4279436"/>
          </a:xfrm>
          <a:prstGeom prst="rect">
            <a:avLst/>
          </a:prstGeom>
        </p:spPr>
      </p:pic>
    </p:spTree>
    <p:extLst>
      <p:ext uri="{BB962C8B-B14F-4D97-AF65-F5344CB8AC3E}">
        <p14:creationId xmlns:p14="http://schemas.microsoft.com/office/powerpoint/2010/main" val="1250637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vi-VN" dirty="0"/>
              <a:t>Có bốn thuộc tính thời tiết:</a:t>
            </a:r>
          </a:p>
          <a:p>
            <a:pPr lvl="1"/>
            <a:r>
              <a:rPr lang="vi-VN" i="1" dirty="0"/>
              <a:t>Outlook</a:t>
            </a:r>
            <a:r>
              <a:rPr lang="vi-VN" dirty="0"/>
              <a:t> nhận một trong ba giá trị: sunny, overcast, rainy.</a:t>
            </a:r>
          </a:p>
          <a:p>
            <a:pPr lvl="1"/>
            <a:r>
              <a:rPr lang="vi-VN" i="1" dirty="0"/>
              <a:t>Temperature</a:t>
            </a:r>
            <a:r>
              <a:rPr lang="vi-VN" dirty="0"/>
              <a:t> nhận một trong ba giá trị: hot, cool, mild.</a:t>
            </a:r>
          </a:p>
          <a:p>
            <a:pPr lvl="1"/>
            <a:r>
              <a:rPr lang="vi-VN" i="1" dirty="0"/>
              <a:t>Humidity</a:t>
            </a:r>
            <a:r>
              <a:rPr lang="vi-VN" dirty="0"/>
              <a:t> nhận một trong hai giá trị: high, normal.</a:t>
            </a:r>
          </a:p>
          <a:p>
            <a:pPr lvl="1"/>
            <a:r>
              <a:rPr lang="vi-VN" i="1" dirty="0"/>
              <a:t>Wind</a:t>
            </a:r>
            <a:r>
              <a:rPr lang="vi-VN" dirty="0"/>
              <a:t> nhận một trong hai giá trị: weak, strong.</a:t>
            </a:r>
          </a:p>
          <a:p>
            <a:r>
              <a:rPr lang="vi-VN" dirty="0"/>
              <a:t>(Tổng cộng có 3×3×2×2=36</a:t>
            </a:r>
            <a:r>
              <a:rPr lang="en-US" dirty="0"/>
              <a:t> </a:t>
            </a:r>
            <a:r>
              <a:rPr lang="vi-VN" dirty="0"/>
              <a:t>loại thời tiết khác nhau, trong đó 14 loại được thể hiện trong bảng.)</a:t>
            </a:r>
            <a:endParaRPr lang="en-US" dirty="0"/>
          </a:p>
        </p:txBody>
      </p:sp>
    </p:spTree>
    <p:extLst>
      <p:ext uri="{BB962C8B-B14F-4D97-AF65-F5344CB8AC3E}">
        <p14:creationId xmlns:p14="http://schemas.microsoft.com/office/powerpoint/2010/main" val="1248485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fr-FR" dirty="0" err="1"/>
              <a:t>Entroy</a:t>
            </a:r>
            <a:r>
              <a:rPr lang="fr-FR" dirty="0"/>
              <a:t> </a:t>
            </a:r>
            <a:r>
              <a:rPr lang="fr-FR" dirty="0" err="1"/>
              <a:t>tại</a:t>
            </a:r>
            <a:r>
              <a:rPr lang="fr-FR" dirty="0"/>
              <a:t> </a:t>
            </a:r>
            <a:r>
              <a:rPr lang="fr-FR" i="1" dirty="0" err="1"/>
              <a:t>root</a:t>
            </a:r>
            <a:r>
              <a:rPr lang="fr-FR" i="1" dirty="0"/>
              <a:t> </a:t>
            </a:r>
            <a:r>
              <a:rPr lang="fr-FR" i="1" dirty="0" err="1"/>
              <a:t>node</a:t>
            </a:r>
            <a:r>
              <a:rPr lang="fr-FR" dirty="0"/>
              <a:t> </a:t>
            </a:r>
            <a:r>
              <a:rPr lang="fr-FR" dirty="0" err="1"/>
              <a:t>của</a:t>
            </a:r>
            <a:r>
              <a:rPr lang="fr-FR" dirty="0"/>
              <a:t> </a:t>
            </a:r>
            <a:r>
              <a:rPr lang="fr-FR" dirty="0" err="1"/>
              <a:t>bài</a:t>
            </a:r>
            <a:r>
              <a:rPr lang="fr-FR" dirty="0"/>
              <a:t> </a:t>
            </a:r>
            <a:r>
              <a:rPr lang="fr-FR" dirty="0" err="1"/>
              <a:t>toán</a:t>
            </a:r>
            <a:r>
              <a:rPr lang="fr-FR" dirty="0"/>
              <a:t> là: </a:t>
            </a:r>
          </a:p>
          <a:p>
            <a:endParaRPr lang="fr-FR" dirty="0"/>
          </a:p>
          <a:p>
            <a:endParaRPr lang="fr-FR" dirty="0"/>
          </a:p>
        </p:txBody>
      </p:sp>
      <p:pic>
        <p:nvPicPr>
          <p:cNvPr id="4" name="Picture 3"/>
          <p:cNvPicPr>
            <a:picLocks noChangeAspect="1"/>
          </p:cNvPicPr>
          <p:nvPr/>
        </p:nvPicPr>
        <p:blipFill>
          <a:blip r:embed="rId2"/>
          <a:stretch>
            <a:fillRect/>
          </a:stretch>
        </p:blipFill>
        <p:spPr>
          <a:xfrm>
            <a:off x="2610319" y="2578570"/>
            <a:ext cx="6659111" cy="1009381"/>
          </a:xfrm>
          <a:prstGeom prst="rect">
            <a:avLst/>
          </a:prstGeom>
        </p:spPr>
      </p:pic>
      <p:pic>
        <p:nvPicPr>
          <p:cNvPr id="6" name="Picture 5"/>
          <p:cNvPicPr>
            <a:picLocks noChangeAspect="1"/>
          </p:cNvPicPr>
          <p:nvPr/>
        </p:nvPicPr>
        <p:blipFill>
          <a:blip r:embed="rId3"/>
          <a:stretch>
            <a:fillRect/>
          </a:stretch>
        </p:blipFill>
        <p:spPr>
          <a:xfrm>
            <a:off x="6635437" y="3587951"/>
            <a:ext cx="4258652" cy="2598403"/>
          </a:xfrm>
          <a:prstGeom prst="rect">
            <a:avLst/>
          </a:prstGeom>
        </p:spPr>
      </p:pic>
    </p:spTree>
    <p:extLst>
      <p:ext uri="{BB962C8B-B14F-4D97-AF65-F5344CB8AC3E}">
        <p14:creationId xmlns:p14="http://schemas.microsoft.com/office/powerpoint/2010/main" val="169131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fr-FR" dirty="0" err="1"/>
              <a:t>Entroy</a:t>
            </a:r>
            <a:r>
              <a:rPr lang="fr-FR" dirty="0"/>
              <a:t> </a:t>
            </a:r>
            <a:r>
              <a:rPr lang="fr-FR" dirty="0" err="1"/>
              <a:t>tại</a:t>
            </a:r>
            <a:r>
              <a:rPr lang="fr-FR" dirty="0"/>
              <a:t> </a:t>
            </a:r>
            <a:r>
              <a:rPr lang="fr-FR" i="1" dirty="0" err="1"/>
              <a:t>root</a:t>
            </a:r>
            <a:r>
              <a:rPr lang="fr-FR" i="1" dirty="0"/>
              <a:t> </a:t>
            </a:r>
            <a:r>
              <a:rPr lang="fr-FR" i="1" dirty="0" err="1"/>
              <a:t>node</a:t>
            </a:r>
            <a:r>
              <a:rPr lang="fr-FR" dirty="0"/>
              <a:t> </a:t>
            </a:r>
            <a:r>
              <a:rPr lang="fr-FR" dirty="0" err="1"/>
              <a:t>của</a:t>
            </a:r>
            <a:r>
              <a:rPr lang="fr-FR" dirty="0"/>
              <a:t> </a:t>
            </a:r>
            <a:r>
              <a:rPr lang="fr-FR" dirty="0" err="1"/>
              <a:t>bài</a:t>
            </a:r>
            <a:r>
              <a:rPr lang="fr-FR" dirty="0"/>
              <a:t> </a:t>
            </a:r>
            <a:r>
              <a:rPr lang="fr-FR" dirty="0" err="1"/>
              <a:t>toán</a:t>
            </a:r>
            <a:r>
              <a:rPr lang="fr-FR" dirty="0"/>
              <a:t> là: </a:t>
            </a:r>
          </a:p>
          <a:p>
            <a:endParaRPr lang="fr-FR" dirty="0"/>
          </a:p>
          <a:p>
            <a:endParaRPr lang="fr-FR" dirty="0"/>
          </a:p>
          <a:p>
            <a:r>
              <a:rPr lang="en-US" dirty="0" err="1"/>
              <a:t>Xét</a:t>
            </a:r>
            <a:r>
              <a:rPr lang="en-US" dirty="0"/>
              <a:t> </a:t>
            </a:r>
            <a:r>
              <a:rPr lang="en-US" dirty="0" err="1"/>
              <a:t>thuộc</a:t>
            </a:r>
            <a:r>
              <a:rPr lang="en-US" dirty="0"/>
              <a:t> </a:t>
            </a:r>
            <a:r>
              <a:rPr lang="en-US" dirty="0" err="1"/>
              <a:t>tính</a:t>
            </a:r>
            <a:r>
              <a:rPr lang="en-US" dirty="0"/>
              <a:t> </a:t>
            </a:r>
            <a:r>
              <a:rPr lang="en-US" i="1" dirty="0"/>
              <a:t>outlook</a:t>
            </a:r>
            <a:endParaRPr lang="en-US" dirty="0"/>
          </a:p>
        </p:txBody>
      </p:sp>
      <p:pic>
        <p:nvPicPr>
          <p:cNvPr id="4" name="Picture 3"/>
          <p:cNvPicPr>
            <a:picLocks noChangeAspect="1"/>
          </p:cNvPicPr>
          <p:nvPr/>
        </p:nvPicPr>
        <p:blipFill>
          <a:blip r:embed="rId2"/>
          <a:stretch>
            <a:fillRect/>
          </a:stretch>
        </p:blipFill>
        <p:spPr>
          <a:xfrm>
            <a:off x="2610319" y="2578570"/>
            <a:ext cx="6659111" cy="1009381"/>
          </a:xfrm>
          <a:prstGeom prst="rect">
            <a:avLst/>
          </a:prstGeom>
        </p:spPr>
      </p:pic>
      <p:pic>
        <p:nvPicPr>
          <p:cNvPr id="5" name="Picture 4"/>
          <p:cNvPicPr>
            <a:picLocks noChangeAspect="1"/>
          </p:cNvPicPr>
          <p:nvPr/>
        </p:nvPicPr>
        <p:blipFill>
          <a:blip r:embed="rId3"/>
          <a:stretch>
            <a:fillRect/>
          </a:stretch>
        </p:blipFill>
        <p:spPr>
          <a:xfrm>
            <a:off x="1782449" y="4148808"/>
            <a:ext cx="7210425" cy="1857375"/>
          </a:xfrm>
          <a:prstGeom prst="rect">
            <a:avLst/>
          </a:prstGeom>
        </p:spPr>
      </p:pic>
    </p:spTree>
    <p:extLst>
      <p:ext uri="{BB962C8B-B14F-4D97-AF65-F5344CB8AC3E}">
        <p14:creationId xmlns:p14="http://schemas.microsoft.com/office/powerpoint/2010/main" val="947550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endParaRPr lang="en-US" dirty="0"/>
          </a:p>
        </p:txBody>
      </p:sp>
      <p:pic>
        <p:nvPicPr>
          <p:cNvPr id="6" name="Picture 5"/>
          <p:cNvPicPr>
            <a:picLocks noChangeAspect="1"/>
          </p:cNvPicPr>
          <p:nvPr/>
        </p:nvPicPr>
        <p:blipFill>
          <a:blip r:embed="rId2"/>
          <a:stretch>
            <a:fillRect/>
          </a:stretch>
        </p:blipFill>
        <p:spPr>
          <a:xfrm>
            <a:off x="1764271" y="1683026"/>
            <a:ext cx="8252678" cy="4434439"/>
          </a:xfrm>
          <a:prstGeom prst="rect">
            <a:avLst/>
          </a:prstGeom>
        </p:spPr>
      </p:pic>
    </p:spTree>
    <p:extLst>
      <p:ext uri="{BB962C8B-B14F-4D97-AF65-F5344CB8AC3E}">
        <p14:creationId xmlns:p14="http://schemas.microsoft.com/office/powerpoint/2010/main" val="3428137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662610" y="2073644"/>
            <a:ext cx="6879204" cy="4673324"/>
          </a:xfrm>
        </p:spPr>
        <p:txBody>
          <a:bodyPr>
            <a:normAutofit/>
          </a:bodyPr>
          <a:lstStyle/>
          <a:p>
            <a:pPr marL="0" indent="0"/>
            <a:r>
              <a:rPr lang="vi-VN" dirty="0"/>
              <a:t>Sắp đến kỳ thi, một </a:t>
            </a:r>
            <a:r>
              <a:rPr lang="en-US" dirty="0"/>
              <a:t>SV</a:t>
            </a:r>
            <a:r>
              <a:rPr lang="vi-VN" dirty="0"/>
              <a:t> tự đặt ra quy tắc </a:t>
            </a:r>
            <a:r>
              <a:rPr lang="vi-VN" i="1" dirty="0"/>
              <a:t>học</a:t>
            </a:r>
            <a:r>
              <a:rPr lang="vi-VN" dirty="0"/>
              <a:t> hay </a:t>
            </a:r>
            <a:r>
              <a:rPr lang="vi-VN" i="1" dirty="0"/>
              <a:t>chơi</a:t>
            </a:r>
            <a:r>
              <a:rPr lang="vi-VN" dirty="0"/>
              <a:t> của mình như sau</a:t>
            </a:r>
            <a:r>
              <a:rPr lang="en-US" dirty="0"/>
              <a:t>:</a:t>
            </a:r>
          </a:p>
          <a:p>
            <a:pPr marL="342900" lvl="1" indent="-342900">
              <a:buClr>
                <a:schemeClr val="accent2"/>
              </a:buClr>
              <a:buFont typeface="Wingdings" panose="05000000000000000000" pitchFamily="2" charset="2"/>
              <a:buChar char="§"/>
            </a:pPr>
            <a:r>
              <a:rPr lang="vi-VN" dirty="0"/>
              <a:t>Nếu còn nhiều hơn hai ngày</a:t>
            </a:r>
            <a:r>
              <a:rPr lang="en-US" dirty="0"/>
              <a:t>, </a:t>
            </a:r>
            <a:r>
              <a:rPr lang="en-US" dirty="0" err="1"/>
              <a:t>sv</a:t>
            </a:r>
            <a:r>
              <a:rPr lang="en-US" dirty="0"/>
              <a:t> </a:t>
            </a:r>
            <a:r>
              <a:rPr lang="vi-VN" dirty="0"/>
              <a:t>sẽ đi chơi</a:t>
            </a:r>
            <a:endParaRPr lang="en-US" dirty="0"/>
          </a:p>
          <a:p>
            <a:pPr marL="342900" lvl="1" indent="-342900">
              <a:buClr>
                <a:schemeClr val="accent2"/>
              </a:buClr>
              <a:buFont typeface="Wingdings" panose="05000000000000000000" pitchFamily="2" charset="2"/>
              <a:buChar char="§"/>
            </a:pPr>
            <a:r>
              <a:rPr lang="vi-VN" dirty="0"/>
              <a:t>Nếu còn không quá hai ngày và đêm hôm đó có một trận bóng đá, </a:t>
            </a:r>
            <a:r>
              <a:rPr lang="en-US" dirty="0"/>
              <a:t>SV</a:t>
            </a:r>
            <a:r>
              <a:rPr lang="vi-VN" dirty="0"/>
              <a:t> sẽ sang nhà bạn chơi và cùng xem bóng đêm đó</a:t>
            </a:r>
            <a:endParaRPr lang="en-US" dirty="0"/>
          </a:p>
          <a:p>
            <a:pPr marL="342900" lvl="1" indent="-342900">
              <a:buClr>
                <a:schemeClr val="accent2"/>
              </a:buClr>
              <a:buFont typeface="Wingdings" panose="05000000000000000000" pitchFamily="2" charset="2"/>
              <a:buChar char="§"/>
            </a:pPr>
            <a:r>
              <a:rPr lang="vi-VN" dirty="0"/>
              <a:t>Chỉ học trong</a:t>
            </a:r>
            <a:r>
              <a:rPr lang="en-US" dirty="0"/>
              <a:t> </a:t>
            </a:r>
            <a:r>
              <a:rPr lang="vi-VN" dirty="0"/>
              <a:t>các trường hợp còn lại</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1814" y="1683026"/>
            <a:ext cx="4657071" cy="4370044"/>
          </a:xfrm>
          <a:prstGeom prst="rect">
            <a:avLst/>
          </a:prstGeom>
        </p:spPr>
      </p:pic>
    </p:spTree>
    <p:extLst>
      <p:ext uri="{BB962C8B-B14F-4D97-AF65-F5344CB8AC3E}">
        <p14:creationId xmlns:p14="http://schemas.microsoft.com/office/powerpoint/2010/main" val="287241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en-US" dirty="0" err="1"/>
              <a:t>Chúng</a:t>
            </a:r>
            <a:r>
              <a:rPr lang="en-US" dirty="0"/>
              <a:t> ta </a:t>
            </a:r>
            <a:r>
              <a:rPr lang="en-US" dirty="0" err="1"/>
              <a:t>tính</a:t>
            </a:r>
            <a:r>
              <a:rPr lang="en-US" dirty="0"/>
              <a:t> </a:t>
            </a:r>
            <a:r>
              <a:rPr lang="en-US" dirty="0" err="1"/>
              <a:t>được</a:t>
            </a:r>
            <a:endParaRPr lang="en-US" dirty="0"/>
          </a:p>
          <a:p>
            <a:endParaRPr lang="en-US" dirty="0"/>
          </a:p>
          <a:p>
            <a:endParaRPr lang="en-US" dirty="0"/>
          </a:p>
          <a:p>
            <a:endParaRPr lang="en-US" dirty="0"/>
          </a:p>
          <a:p>
            <a:endParaRPr lang="en-US" dirty="0"/>
          </a:p>
          <a:p>
            <a:endParaRPr lang="en-US" dirty="0"/>
          </a:p>
          <a:p>
            <a:pPr marL="45720" indent="0">
              <a:buNone/>
            </a:pPr>
            <a:endParaRPr lang="en-US" dirty="0"/>
          </a:p>
        </p:txBody>
      </p:sp>
      <p:pic>
        <p:nvPicPr>
          <p:cNvPr id="4" name="Picture 3"/>
          <p:cNvPicPr>
            <a:picLocks noChangeAspect="1"/>
          </p:cNvPicPr>
          <p:nvPr/>
        </p:nvPicPr>
        <p:blipFill>
          <a:blip r:embed="rId2"/>
          <a:stretch>
            <a:fillRect/>
          </a:stretch>
        </p:blipFill>
        <p:spPr>
          <a:xfrm>
            <a:off x="2090872" y="2401709"/>
            <a:ext cx="7857679" cy="2775598"/>
          </a:xfrm>
          <a:prstGeom prst="rect">
            <a:avLst/>
          </a:prstGeom>
        </p:spPr>
      </p:pic>
    </p:spTree>
    <p:extLst>
      <p:ext uri="{BB962C8B-B14F-4D97-AF65-F5344CB8AC3E}">
        <p14:creationId xmlns:p14="http://schemas.microsoft.com/office/powerpoint/2010/main" val="1313620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en-US" dirty="0" err="1"/>
              <a:t>Xét</a:t>
            </a:r>
            <a:r>
              <a:rPr lang="en-US" dirty="0"/>
              <a:t> </a:t>
            </a:r>
            <a:r>
              <a:rPr lang="en-US" dirty="0" err="1"/>
              <a:t>thuộc</a:t>
            </a:r>
            <a:r>
              <a:rPr lang="en-US" dirty="0"/>
              <a:t> </a:t>
            </a:r>
            <a:r>
              <a:rPr lang="en-US" dirty="0" err="1"/>
              <a:t>tính</a:t>
            </a:r>
            <a:r>
              <a:rPr lang="en-US" dirty="0"/>
              <a:t> </a:t>
            </a:r>
            <a:r>
              <a:rPr lang="en-US" i="1" dirty="0"/>
              <a:t>temperature</a:t>
            </a:r>
            <a:endParaRPr lang="en-US" dirty="0"/>
          </a:p>
        </p:txBody>
      </p:sp>
      <p:pic>
        <p:nvPicPr>
          <p:cNvPr id="5" name="Picture 4"/>
          <p:cNvPicPr>
            <a:picLocks noChangeAspect="1"/>
          </p:cNvPicPr>
          <p:nvPr/>
        </p:nvPicPr>
        <p:blipFill>
          <a:blip r:embed="rId2"/>
          <a:stretch>
            <a:fillRect/>
          </a:stretch>
        </p:blipFill>
        <p:spPr>
          <a:xfrm>
            <a:off x="1942563" y="2507088"/>
            <a:ext cx="7918724" cy="2934170"/>
          </a:xfrm>
          <a:prstGeom prst="rect">
            <a:avLst/>
          </a:prstGeom>
        </p:spPr>
      </p:pic>
    </p:spTree>
    <p:extLst>
      <p:ext uri="{BB962C8B-B14F-4D97-AF65-F5344CB8AC3E}">
        <p14:creationId xmlns:p14="http://schemas.microsoft.com/office/powerpoint/2010/main" val="36679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en-US" dirty="0" err="1"/>
              <a:t>Xét</a:t>
            </a:r>
            <a:r>
              <a:rPr lang="en-US" dirty="0"/>
              <a:t> </a:t>
            </a:r>
            <a:r>
              <a:rPr lang="en-US" dirty="0" err="1"/>
              <a:t>thuộc</a:t>
            </a:r>
            <a:r>
              <a:rPr lang="en-US" dirty="0"/>
              <a:t> </a:t>
            </a:r>
            <a:r>
              <a:rPr lang="en-US" dirty="0" err="1"/>
              <a:t>tính</a:t>
            </a:r>
            <a:r>
              <a:rPr lang="en-US" dirty="0"/>
              <a:t> </a:t>
            </a:r>
            <a:r>
              <a:rPr lang="en-US" i="1" dirty="0"/>
              <a:t>humidity</a:t>
            </a:r>
          </a:p>
          <a:p>
            <a:endParaRPr lang="en-US" dirty="0"/>
          </a:p>
          <a:p>
            <a:r>
              <a:rPr lang="en-US" dirty="0" err="1"/>
              <a:t>Xét</a:t>
            </a:r>
            <a:r>
              <a:rPr lang="en-US" dirty="0"/>
              <a:t> </a:t>
            </a:r>
            <a:r>
              <a:rPr lang="en-US" dirty="0" err="1"/>
              <a:t>thuộc</a:t>
            </a:r>
            <a:r>
              <a:rPr lang="en-US" dirty="0"/>
              <a:t> </a:t>
            </a:r>
            <a:r>
              <a:rPr lang="en-US" dirty="0" err="1"/>
              <a:t>tính</a:t>
            </a:r>
            <a:r>
              <a:rPr lang="en-US" dirty="0"/>
              <a:t> </a:t>
            </a:r>
            <a:r>
              <a:rPr lang="en-US" i="1" dirty="0"/>
              <a:t>wind</a:t>
            </a:r>
          </a:p>
          <a:p>
            <a:endParaRPr lang="en-US" i="1" dirty="0"/>
          </a:p>
          <a:p>
            <a:endParaRPr lang="en-US" i="1" dirty="0"/>
          </a:p>
          <a:p>
            <a:r>
              <a:rPr lang="vi-VN" dirty="0"/>
              <a:t>Như vậy, thuộc tính cần chọn ở bước đầu tiên là </a:t>
            </a:r>
            <a:r>
              <a:rPr lang="vi-VN" i="1" dirty="0"/>
              <a:t>outlook</a:t>
            </a:r>
            <a:r>
              <a:rPr lang="vi-VN" dirty="0"/>
              <a:t> vì H(outlook,S) đạt giá trị nhỏ nhất (information gain là lớn nhất).</a:t>
            </a:r>
            <a:endParaRPr lang="en-US" dirty="0"/>
          </a:p>
        </p:txBody>
      </p:sp>
      <p:pic>
        <p:nvPicPr>
          <p:cNvPr id="4" name="Picture 3"/>
          <p:cNvPicPr>
            <a:picLocks noChangeAspect="1"/>
          </p:cNvPicPr>
          <p:nvPr/>
        </p:nvPicPr>
        <p:blipFill>
          <a:blip r:embed="rId2"/>
          <a:stretch>
            <a:fillRect/>
          </a:stretch>
        </p:blipFill>
        <p:spPr>
          <a:xfrm>
            <a:off x="3447044" y="2148557"/>
            <a:ext cx="4175640" cy="643676"/>
          </a:xfrm>
          <a:prstGeom prst="rect">
            <a:avLst/>
          </a:prstGeom>
        </p:spPr>
      </p:pic>
      <p:pic>
        <p:nvPicPr>
          <p:cNvPr id="6" name="Picture 5"/>
          <p:cNvPicPr>
            <a:picLocks noChangeAspect="1"/>
          </p:cNvPicPr>
          <p:nvPr/>
        </p:nvPicPr>
        <p:blipFill>
          <a:blip r:embed="rId3"/>
          <a:stretch>
            <a:fillRect/>
          </a:stretch>
        </p:blipFill>
        <p:spPr>
          <a:xfrm>
            <a:off x="3625739" y="3592937"/>
            <a:ext cx="3818250" cy="819527"/>
          </a:xfrm>
          <a:prstGeom prst="rect">
            <a:avLst/>
          </a:prstGeom>
        </p:spPr>
      </p:pic>
    </p:spTree>
    <p:extLst>
      <p:ext uri="{BB962C8B-B14F-4D97-AF65-F5344CB8AC3E}">
        <p14:creationId xmlns:p14="http://schemas.microsoft.com/office/powerpoint/2010/main" val="1375144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en-US" dirty="0"/>
              <a:t>Sau </a:t>
            </a:r>
            <a:r>
              <a:rPr lang="en-US" dirty="0" err="1"/>
              <a:t>khi</a:t>
            </a:r>
            <a:r>
              <a:rPr lang="en-US" dirty="0"/>
              <a:t> </a:t>
            </a:r>
            <a:r>
              <a:rPr lang="en-US" dirty="0" err="1"/>
              <a:t>thực</a:t>
            </a:r>
            <a:r>
              <a:rPr lang="en-US" dirty="0"/>
              <a:t> </a:t>
            </a:r>
            <a:r>
              <a:rPr lang="en-US" dirty="0" err="1"/>
              <a:t>hiện</a:t>
            </a:r>
            <a:r>
              <a:rPr lang="en-US" dirty="0"/>
              <a:t> ID3, ta </a:t>
            </a:r>
            <a:r>
              <a:rPr lang="en-US" dirty="0" err="1"/>
              <a:t>có</a:t>
            </a:r>
            <a:r>
              <a:rPr lang="en-US" dirty="0"/>
              <a:t> </a:t>
            </a:r>
            <a:r>
              <a:rPr lang="en-US" dirty="0" err="1"/>
              <a:t>cây</a:t>
            </a:r>
            <a:r>
              <a:rPr lang="en-US" dirty="0"/>
              <a:t> </a:t>
            </a:r>
            <a:r>
              <a:rPr lang="en-US" dirty="0" err="1"/>
              <a:t>quyết</a:t>
            </a:r>
            <a:r>
              <a:rPr lang="en-US" dirty="0"/>
              <a:t> </a:t>
            </a:r>
            <a:r>
              <a:rPr lang="en-US" dirty="0" err="1"/>
              <a:t>định</a:t>
            </a:r>
            <a:r>
              <a:rPr lang="en-US" dirty="0"/>
              <a: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142" y="2333247"/>
            <a:ext cx="5935214" cy="3919446"/>
          </a:xfrm>
          <a:prstGeom prst="rect">
            <a:avLst/>
          </a:prstGeom>
        </p:spPr>
      </p:pic>
      <p:pic>
        <p:nvPicPr>
          <p:cNvPr id="6" name="Picture 5"/>
          <p:cNvPicPr>
            <a:picLocks noChangeAspect="1"/>
          </p:cNvPicPr>
          <p:nvPr/>
        </p:nvPicPr>
        <p:blipFill>
          <a:blip r:embed="rId3"/>
          <a:stretch>
            <a:fillRect/>
          </a:stretch>
        </p:blipFill>
        <p:spPr>
          <a:xfrm>
            <a:off x="84409" y="3610391"/>
            <a:ext cx="3303242" cy="85090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3007" y="6180692"/>
            <a:ext cx="3239790" cy="6773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9280" y="3940403"/>
            <a:ext cx="4309154" cy="1112363"/>
          </a:xfrm>
          <a:prstGeom prst="rect">
            <a:avLst/>
          </a:prstGeom>
        </p:spPr>
      </p:pic>
      <p:pic>
        <p:nvPicPr>
          <p:cNvPr id="9" name="Picture 8"/>
          <p:cNvPicPr>
            <a:picLocks noChangeAspect="1"/>
          </p:cNvPicPr>
          <p:nvPr/>
        </p:nvPicPr>
        <p:blipFill>
          <a:blip r:embed="rId6"/>
          <a:stretch>
            <a:fillRect/>
          </a:stretch>
        </p:blipFill>
        <p:spPr>
          <a:xfrm>
            <a:off x="5892843" y="1290646"/>
            <a:ext cx="4258652" cy="2598403"/>
          </a:xfrm>
          <a:prstGeom prst="rect">
            <a:avLst/>
          </a:prstGeom>
        </p:spPr>
      </p:pic>
      <p:cxnSp>
        <p:nvCxnSpPr>
          <p:cNvPr id="11" name="Straight Arrow Connector 10"/>
          <p:cNvCxnSpPr/>
          <p:nvPr/>
        </p:nvCxnSpPr>
        <p:spPr bwMode="auto">
          <a:xfrm>
            <a:off x="4965700" y="5052766"/>
            <a:ext cx="38100" cy="1199927"/>
          </a:xfrm>
          <a:prstGeom prst="straightConnector1">
            <a:avLst/>
          </a:prstGeom>
          <a:solidFill>
            <a:srgbClr val="00B8FF"/>
          </a:solidFill>
          <a:ln w="95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98383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pPr marL="45720" indent="0">
              <a:buNone/>
            </a:pPr>
            <a:r>
              <a:rPr lang="en-US" dirty="0" err="1"/>
              <a:t>Điều</a:t>
            </a:r>
            <a:r>
              <a:rPr lang="en-US" dirty="0"/>
              <a:t> </a:t>
            </a:r>
            <a:r>
              <a:rPr lang="en-US" dirty="0" err="1"/>
              <a:t>kiện</a:t>
            </a:r>
            <a:r>
              <a:rPr lang="en-US" dirty="0"/>
              <a:t> </a:t>
            </a:r>
            <a:r>
              <a:rPr lang="en-US" dirty="0" err="1"/>
              <a:t>dừng</a:t>
            </a:r>
            <a:endParaRPr lang="en-US" dirty="0"/>
          </a:p>
          <a:p>
            <a:r>
              <a:rPr lang="vi-VN" dirty="0"/>
              <a:t>nếu ta tiếp tục phân chia các node </a:t>
            </a:r>
            <a:r>
              <a:rPr lang="vi-VN" i="1" dirty="0"/>
              <a:t>chưa tinh khiết</a:t>
            </a:r>
            <a:r>
              <a:rPr lang="vi-VN" dirty="0"/>
              <a:t>, ta sẽ thu được một tree mà mọi điểm trong tập huấn luyện đều được dự đoán đúng. </a:t>
            </a:r>
            <a:endParaRPr lang="en-US" dirty="0"/>
          </a:p>
          <a:p>
            <a:r>
              <a:rPr lang="vi-VN" dirty="0"/>
              <a:t>Khi đó, tree có thể sẽ rất phức tạp (nhiều node) với nhiều leaf node chỉ có một vài điểm dữ liệu. Như vậy, nhiều khả năng overfitting sẽ xảy ra.</a:t>
            </a:r>
            <a:endParaRPr lang="en-US" dirty="0"/>
          </a:p>
          <a:p>
            <a:r>
              <a:rPr lang="vi-VN" dirty="0"/>
              <a:t>Để tránh overfitting, </a:t>
            </a:r>
            <a:r>
              <a:rPr lang="en-US" dirty="0" err="1"/>
              <a:t>chúng</a:t>
            </a:r>
            <a:r>
              <a:rPr lang="en-US" dirty="0"/>
              <a:t> ta </a:t>
            </a:r>
            <a:r>
              <a:rPr lang="en-US" dirty="0" err="1"/>
              <a:t>phải</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dừng</a:t>
            </a:r>
            <a:r>
              <a:rPr lang="vi-VN" dirty="0"/>
              <a:t>.</a:t>
            </a:r>
            <a:endParaRPr lang="en-US" dirty="0"/>
          </a:p>
        </p:txBody>
      </p:sp>
    </p:spTree>
    <p:extLst>
      <p:ext uri="{BB962C8B-B14F-4D97-AF65-F5344CB8AC3E}">
        <p14:creationId xmlns:p14="http://schemas.microsoft.com/office/powerpoint/2010/main" val="3162411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r>
              <a:rPr lang="en-US" dirty="0" err="1"/>
              <a:t>Tại</a:t>
            </a:r>
            <a:r>
              <a:rPr lang="en-US" dirty="0"/>
              <a:t> </a:t>
            </a:r>
            <a:r>
              <a:rPr lang="en-US" dirty="0" err="1"/>
              <a:t>một</a:t>
            </a:r>
            <a:r>
              <a:rPr lang="en-US" dirty="0"/>
              <a:t> node, </a:t>
            </a:r>
            <a:r>
              <a:rPr lang="en-US" dirty="0" err="1"/>
              <a:t>nếu</a:t>
            </a:r>
            <a:r>
              <a:rPr lang="en-US" dirty="0"/>
              <a:t> </a:t>
            </a:r>
            <a:r>
              <a:rPr lang="en-US" dirty="0" err="1"/>
              <a:t>một</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sau</a:t>
            </a:r>
            <a:r>
              <a:rPr lang="en-US" dirty="0"/>
              <a:t> </a:t>
            </a:r>
            <a:r>
              <a:rPr lang="en-US" dirty="0" err="1"/>
              <a:t>đây</a:t>
            </a:r>
            <a:r>
              <a:rPr lang="en-US" dirty="0"/>
              <a:t> </a:t>
            </a:r>
            <a:r>
              <a:rPr lang="en-US" dirty="0" err="1"/>
              <a:t>xảy</a:t>
            </a:r>
            <a:r>
              <a:rPr lang="en-US" dirty="0"/>
              <a:t> </a:t>
            </a:r>
            <a:r>
              <a:rPr lang="en-US" dirty="0" err="1"/>
              <a:t>ra</a:t>
            </a:r>
            <a:r>
              <a:rPr lang="en-US" dirty="0"/>
              <a:t>, ta </a:t>
            </a:r>
            <a:r>
              <a:rPr lang="en-US" dirty="0" err="1"/>
              <a:t>không</a:t>
            </a:r>
            <a:r>
              <a:rPr lang="en-US" dirty="0"/>
              <a:t> </a:t>
            </a:r>
            <a:r>
              <a:rPr lang="en-US" dirty="0" err="1"/>
              <a:t>tiếp</a:t>
            </a:r>
            <a:r>
              <a:rPr lang="en-US" dirty="0"/>
              <a:t> </a:t>
            </a:r>
            <a:r>
              <a:rPr lang="en-US" dirty="0" err="1"/>
              <a:t>tục</a:t>
            </a:r>
            <a:r>
              <a:rPr lang="en-US" dirty="0"/>
              <a:t> </a:t>
            </a:r>
            <a:r>
              <a:rPr lang="en-US" dirty="0" err="1"/>
              <a:t>phân</a:t>
            </a:r>
            <a:r>
              <a:rPr lang="en-US" dirty="0"/>
              <a:t> chia node </a:t>
            </a:r>
            <a:r>
              <a:rPr lang="en-US" dirty="0" err="1"/>
              <a:t>đó</a:t>
            </a:r>
            <a:r>
              <a:rPr lang="en-US" dirty="0"/>
              <a:t> </a:t>
            </a:r>
            <a:r>
              <a:rPr lang="en-US" dirty="0" err="1"/>
              <a:t>và</a:t>
            </a:r>
            <a:r>
              <a:rPr lang="en-US" dirty="0"/>
              <a:t> </a:t>
            </a:r>
            <a:r>
              <a:rPr lang="en-US" dirty="0" err="1"/>
              <a:t>coi</a:t>
            </a:r>
            <a:r>
              <a:rPr lang="en-US" dirty="0"/>
              <a:t> </a:t>
            </a:r>
            <a:r>
              <a:rPr lang="en-US" dirty="0" err="1"/>
              <a:t>nó</a:t>
            </a:r>
            <a:r>
              <a:rPr lang="en-US" dirty="0"/>
              <a:t> </a:t>
            </a:r>
            <a:r>
              <a:rPr lang="en-US" dirty="0" err="1"/>
              <a:t>là</a:t>
            </a:r>
            <a:r>
              <a:rPr lang="en-US" dirty="0"/>
              <a:t> </a:t>
            </a:r>
            <a:r>
              <a:rPr lang="en-US" dirty="0" err="1"/>
              <a:t>một</a:t>
            </a:r>
            <a:r>
              <a:rPr lang="en-US" dirty="0"/>
              <a:t> leaf node:</a:t>
            </a:r>
          </a:p>
          <a:p>
            <a:pPr lvl="1"/>
            <a:r>
              <a:rPr lang="en-GB" dirty="0"/>
              <a:t>N</a:t>
            </a:r>
            <a:r>
              <a:rPr lang="vi-VN" dirty="0" smtClean="0"/>
              <a:t>ếu </a:t>
            </a:r>
            <a:r>
              <a:rPr lang="vi-VN" dirty="0"/>
              <a:t>node đó có entropy bằng 0, tức mọi điểm trong node đều thuộc một class.</a:t>
            </a:r>
          </a:p>
          <a:p>
            <a:pPr lvl="1"/>
            <a:r>
              <a:rPr lang="en-GB" dirty="0"/>
              <a:t>N</a:t>
            </a:r>
            <a:r>
              <a:rPr lang="vi-VN" dirty="0" smtClean="0"/>
              <a:t>ếu </a:t>
            </a:r>
            <a:r>
              <a:rPr lang="vi-VN" dirty="0"/>
              <a:t>node đó có số phần tử nhỏ hơn một ngưỡng nào đó. Trong trường hợp này, ta chấp nhận có một số điểm bị phân lớp sai để tránh overfitting. Class cho leaf node này có thể được xác định dựa trên class chiếm đa số trong node.</a:t>
            </a:r>
          </a:p>
          <a:p>
            <a:pPr lvl="1"/>
            <a:r>
              <a:rPr lang="en-GB" dirty="0"/>
              <a:t>N</a:t>
            </a:r>
            <a:r>
              <a:rPr lang="vi-VN" dirty="0" smtClean="0"/>
              <a:t>ếu </a:t>
            </a:r>
            <a:r>
              <a:rPr lang="vi-VN" dirty="0"/>
              <a:t>khoảng cách từ node đó đến root node đạt tới một giá trị nào đó. Việc hạn chế </a:t>
            </a:r>
            <a:r>
              <a:rPr lang="vi-VN" i="1" dirty="0"/>
              <a:t>chiều sâu của tree</a:t>
            </a:r>
            <a:r>
              <a:rPr lang="vi-VN" dirty="0"/>
              <a:t> này làm giảm độ phức tạp của tree và phần nào giúp tránh overfitting.</a:t>
            </a:r>
          </a:p>
          <a:p>
            <a:pPr lvl="1"/>
            <a:r>
              <a:rPr lang="en-GB" dirty="0"/>
              <a:t>N</a:t>
            </a:r>
            <a:r>
              <a:rPr lang="vi-VN" dirty="0" smtClean="0"/>
              <a:t>ếu </a:t>
            </a:r>
            <a:r>
              <a:rPr lang="vi-VN" dirty="0"/>
              <a:t>tổng số leaf node vượt quá một ngưỡng nào đó.</a:t>
            </a:r>
          </a:p>
          <a:p>
            <a:pPr lvl="1"/>
            <a:r>
              <a:rPr lang="en-GB" dirty="0"/>
              <a:t>N</a:t>
            </a:r>
            <a:r>
              <a:rPr lang="vi-VN" dirty="0" smtClean="0"/>
              <a:t>ếu </a:t>
            </a:r>
            <a:r>
              <a:rPr lang="vi-VN" dirty="0"/>
              <a:t>việc phân chia node đó không làm giảm entropy quá nhiều (information gain nhỏ hơn một ngưỡng nào đó).</a:t>
            </a:r>
          </a:p>
          <a:p>
            <a:pPr lvl="1"/>
            <a:endParaRPr lang="en-US" dirty="0"/>
          </a:p>
        </p:txBody>
      </p:sp>
    </p:spTree>
    <p:extLst>
      <p:ext uri="{BB962C8B-B14F-4D97-AF65-F5344CB8AC3E}">
        <p14:creationId xmlns:p14="http://schemas.microsoft.com/office/powerpoint/2010/main" val="2441193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pPr marL="45720" indent="0">
              <a:buNone/>
            </a:pPr>
            <a:r>
              <a:rPr lang="en-US" b="1" dirty="0"/>
              <a:t>Pruning</a:t>
            </a:r>
          </a:p>
          <a:p>
            <a:r>
              <a:rPr lang="vi-VN" dirty="0"/>
              <a:t>Pruning là một kỹ thuật regularization để tránh overfitting cho decision tree nói chung. </a:t>
            </a:r>
            <a:endParaRPr lang="en-US" dirty="0"/>
          </a:p>
          <a:p>
            <a:r>
              <a:rPr lang="vi-VN" dirty="0"/>
              <a:t>Trong pruning</a:t>
            </a:r>
            <a:r>
              <a:rPr lang="en-US" dirty="0"/>
              <a:t>:</a:t>
            </a:r>
          </a:p>
          <a:p>
            <a:pPr lvl="1"/>
            <a:r>
              <a:rPr lang="en-GB" dirty="0"/>
              <a:t>M</a:t>
            </a:r>
            <a:r>
              <a:rPr lang="vi-VN" dirty="0" smtClean="0"/>
              <a:t>ột </a:t>
            </a:r>
            <a:r>
              <a:rPr lang="vi-VN" dirty="0"/>
              <a:t>decision tree sẽ được xây dựng tới khi mọi điểm trong training set đều được phân lớp đúng. </a:t>
            </a:r>
            <a:endParaRPr lang="en-US" dirty="0"/>
          </a:p>
          <a:p>
            <a:pPr lvl="1"/>
            <a:r>
              <a:rPr lang="en-US" dirty="0"/>
              <a:t>Sa</a:t>
            </a:r>
            <a:r>
              <a:rPr lang="vi-VN" dirty="0"/>
              <a:t>u đó, các leaf node có chung một non-leaf node sẽ được </a:t>
            </a:r>
            <a:r>
              <a:rPr lang="vi-VN" i="1" dirty="0"/>
              <a:t>cắt tỉa</a:t>
            </a:r>
            <a:r>
              <a:rPr lang="vi-VN" dirty="0"/>
              <a:t> và non-leaf node đó trở thành một leaf-node, với class tương ứng với class chiếm đa số trong số mọi điểm được phân vào node đó.</a:t>
            </a:r>
            <a:endParaRPr lang="en-US" dirty="0"/>
          </a:p>
          <a:p>
            <a:pPr lvl="1"/>
            <a:endParaRPr lang="en-US" dirty="0"/>
          </a:p>
        </p:txBody>
      </p:sp>
    </p:spTree>
    <p:extLst>
      <p:ext uri="{BB962C8B-B14F-4D97-AF65-F5344CB8AC3E}">
        <p14:creationId xmlns:p14="http://schemas.microsoft.com/office/powerpoint/2010/main" val="1385068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pPr marL="45720" indent="0">
              <a:buNone/>
            </a:pPr>
            <a:r>
              <a:rPr lang="vi-VN" dirty="0"/>
              <a:t>Việc cắt tỉa cây quyết định này có thể được xác định dựa vào các cách sau</a:t>
            </a:r>
            <a:r>
              <a:rPr lang="en-US" dirty="0"/>
              <a:t>:</a:t>
            </a:r>
          </a:p>
          <a:p>
            <a:r>
              <a:rPr lang="vi-VN" dirty="0"/>
              <a:t>Dựa vào một validation set</a:t>
            </a:r>
            <a:r>
              <a:rPr lang="en-US" dirty="0"/>
              <a:t>:</a:t>
            </a:r>
            <a:r>
              <a:rPr lang="vi-VN" dirty="0"/>
              <a:t> </a:t>
            </a:r>
            <a:endParaRPr lang="en-US" dirty="0"/>
          </a:p>
          <a:p>
            <a:pPr lvl="1"/>
            <a:r>
              <a:rPr lang="vi-VN" dirty="0"/>
              <a:t>Trước tiên, training set được tách ra thành một training set nhỏ hơn và một validation set.</a:t>
            </a:r>
            <a:endParaRPr lang="en-US" dirty="0"/>
          </a:p>
          <a:p>
            <a:pPr lvl="1"/>
            <a:r>
              <a:rPr lang="vi-VN" dirty="0"/>
              <a:t>Decision tree được xây dựng trên training set cho tới khi mọi điểm trong training set được phân lớp đúng. </a:t>
            </a:r>
            <a:endParaRPr lang="en-US" dirty="0"/>
          </a:p>
          <a:p>
            <a:pPr lvl="1"/>
            <a:r>
              <a:rPr lang="vi-VN" dirty="0"/>
              <a:t>Sau đó, đi ngược từ các leaf node, cắt tỉa các sibling node của nó và giữ lại node </a:t>
            </a:r>
            <a:r>
              <a:rPr lang="vi-VN" i="1" dirty="0"/>
              <a:t>bố mẹ</a:t>
            </a:r>
            <a:r>
              <a:rPr lang="vi-VN" dirty="0"/>
              <a:t> nếu độ chính xác trên validation set được cải thiện. </a:t>
            </a:r>
            <a:endParaRPr lang="en-US" dirty="0"/>
          </a:p>
          <a:p>
            <a:pPr lvl="1"/>
            <a:r>
              <a:rPr lang="vi-VN" dirty="0"/>
              <a:t>Khi nào độ chính xác trên validation set không được cải thiện nữa, quá trình pruning dừng lại.</a:t>
            </a:r>
            <a:endParaRPr lang="en-US" dirty="0"/>
          </a:p>
        </p:txBody>
      </p:sp>
    </p:spTree>
    <p:extLst>
      <p:ext uri="{BB962C8B-B14F-4D97-AF65-F5344CB8AC3E}">
        <p14:creationId xmlns:p14="http://schemas.microsoft.com/office/powerpoint/2010/main" val="4149008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vi-VN" dirty="0" smtClean="0"/>
                  <a:t>Dựa vào toàn bộ data set</a:t>
                </a:r>
                <a:r>
                  <a:rPr lang="en-US" dirty="0"/>
                  <a:t>:</a:t>
                </a:r>
                <a:r>
                  <a:rPr lang="vi-VN" dirty="0"/>
                  <a:t> </a:t>
                </a:r>
                <a:endParaRPr lang="en-US" dirty="0"/>
              </a:p>
              <a:p>
                <a:pPr lvl="1"/>
                <a:r>
                  <a:rPr lang="en-GB" dirty="0"/>
                  <a:t>S</a:t>
                </a:r>
                <a:r>
                  <a:rPr lang="vi-VN" dirty="0" smtClean="0"/>
                  <a:t>ử </a:t>
                </a:r>
                <a:r>
                  <a:rPr lang="vi-VN" dirty="0"/>
                  <a:t>dụng toàn bộ dữ liệu trong tập này cho việc xây dựng decision tree. </a:t>
                </a:r>
                <a:endParaRPr lang="en-US" dirty="0"/>
              </a:p>
              <a:p>
                <a:pPr lvl="1"/>
                <a:r>
                  <a:rPr lang="vi-VN" dirty="0"/>
                  <a:t>Một ví dụ cho việc này là cộng thêm một đại lượng regularization vào hàm mất mát. </a:t>
                </a:r>
                <a:endParaRPr lang="en-US" dirty="0"/>
              </a:p>
              <a:p>
                <a:pPr lvl="1"/>
                <a:r>
                  <a:rPr lang="vi-VN" dirty="0"/>
                  <a:t>Đại lượng regularization sẽ lớn nếu số leaf node là lớn. Cụ thể</a:t>
                </a:r>
                <a:r>
                  <a:rPr lang="en-US" dirty="0"/>
                  <a:t>:</a:t>
                </a:r>
              </a:p>
              <a:p>
                <a:pPr lvl="2"/>
                <a:r>
                  <a:rPr lang="en-GB" dirty="0"/>
                  <a:t>G</a:t>
                </a:r>
                <a:r>
                  <a:rPr lang="vi-VN" dirty="0" smtClean="0"/>
                  <a:t>iả </a:t>
                </a:r>
                <a:r>
                  <a:rPr lang="vi-VN" dirty="0"/>
                  <a:t>sử decision tree cuối cùng có K leaf node, tập hợp các điểm huấn luyện rơi vào mỗi leaf node lần lượt là </a:t>
                </a:r>
                <a14:m>
                  <m:oMath xmlns:m="http://schemas.openxmlformats.org/officeDocument/2006/math">
                    <m:r>
                      <a:rPr lang="vi-VN" i="1" dirty="0" smtClean="0">
                        <a:latin typeface="Cambria Math" panose="02040503050406030204" pitchFamily="18" charset="0"/>
                      </a:rPr>
                      <m:t>𝑆</m:t>
                    </m:r>
                    <m:r>
                      <a:rPr lang="vi-VN" i="1" baseline="-25000" dirty="0">
                        <a:latin typeface="Cambria Math" panose="02040503050406030204" pitchFamily="18" charset="0"/>
                      </a:rPr>
                      <m:t>1</m:t>
                    </m:r>
                    <m:r>
                      <a:rPr lang="vi-VN" i="1" dirty="0">
                        <a:latin typeface="Cambria Math" panose="02040503050406030204" pitchFamily="18" charset="0"/>
                      </a:rPr>
                      <m:t>,…,</m:t>
                    </m:r>
                    <m:sSub>
                      <m:sSubPr>
                        <m:ctrlPr>
                          <a:rPr lang="vi-VN" i="1" dirty="0" smtClean="0">
                            <a:latin typeface="Cambria Math" panose="02040503050406030204" pitchFamily="18" charset="0"/>
                          </a:rPr>
                        </m:ctrlPr>
                      </m:sSubPr>
                      <m:e>
                        <m:r>
                          <a:rPr lang="en-GB" b="0" i="1" dirty="0" smtClean="0">
                            <a:latin typeface="Cambria Math" panose="02040503050406030204" pitchFamily="18" charset="0"/>
                          </a:rPr>
                          <m:t>𝑆</m:t>
                        </m:r>
                      </m:e>
                      <m:sub>
                        <m:r>
                          <a:rPr lang="en-GB" b="0" i="1" dirty="0" smtClean="0">
                            <a:latin typeface="Cambria Math" panose="02040503050406030204" pitchFamily="18" charset="0"/>
                          </a:rPr>
                          <m:t>𝐾</m:t>
                        </m:r>
                      </m:sub>
                    </m:sSub>
                  </m:oMath>
                </a14:m>
                <a:r>
                  <a:rPr lang="vi-VN" dirty="0"/>
                  <a:t>. Khi đó, regularized loss của ID3 có thể được tính tương tự như: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1187" r="-589"/>
                </a:stretch>
              </a:blipFill>
            </p:spPr>
            <p:txBody>
              <a:bodyPr/>
              <a:lstStyle/>
              <a:p>
                <a:r>
                  <a:rPr lang="en-GB">
                    <a:noFill/>
                  </a:rPr>
                  <a:t> </a:t>
                </a:r>
              </a:p>
            </p:txBody>
          </p:sp>
        </mc:Fallback>
      </mc:AlternateContent>
      <p:pic>
        <p:nvPicPr>
          <p:cNvPr id="5" name="Picture 4"/>
          <p:cNvPicPr>
            <a:picLocks noChangeAspect="1"/>
          </p:cNvPicPr>
          <p:nvPr/>
        </p:nvPicPr>
        <p:blipFill>
          <a:blip r:embed="rId3"/>
          <a:stretch>
            <a:fillRect/>
          </a:stretch>
        </p:blipFill>
        <p:spPr>
          <a:xfrm>
            <a:off x="3898008" y="4655838"/>
            <a:ext cx="3414448" cy="998784"/>
          </a:xfrm>
          <a:prstGeom prst="rect">
            <a:avLst/>
          </a:prstGeom>
        </p:spPr>
      </p:pic>
    </p:spTree>
    <p:extLst>
      <p:ext uri="{BB962C8B-B14F-4D97-AF65-F5344CB8AC3E}">
        <p14:creationId xmlns:p14="http://schemas.microsoft.com/office/powerpoint/2010/main" val="2823563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8C88-8E8F-4AC7-96A9-5870F4E7DA0D}"/>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6" name="Content Placeholder 5">
            <a:extLst>
              <a:ext uri="{FF2B5EF4-FFF2-40B4-BE49-F238E27FC236}">
                <a16:creationId xmlns:a16="http://schemas.microsoft.com/office/drawing/2014/main" id="{06A8FF01-0C9E-4FAC-952F-FE27818809EE}"/>
              </a:ext>
            </a:extLst>
          </p:cNvPr>
          <p:cNvSpPr>
            <a:spLocks noGrp="1"/>
          </p:cNvSpPr>
          <p:nvPr>
            <p:ph idx="1"/>
          </p:nvPr>
        </p:nvSpPr>
        <p:spPr/>
        <p:txBody>
          <a:bodyPr/>
          <a:lstStyle/>
          <a:p>
            <a:pPr marL="0" indent="0">
              <a:buNone/>
            </a:pPr>
            <a:endParaRPr lang="en-US" dirty="0"/>
          </a:p>
        </p:txBody>
      </p:sp>
      <p:graphicFrame>
        <p:nvGraphicFramePr>
          <p:cNvPr id="7" name="Object 9">
            <a:extLst>
              <a:ext uri="{FF2B5EF4-FFF2-40B4-BE49-F238E27FC236}">
                <a16:creationId xmlns:a16="http://schemas.microsoft.com/office/drawing/2014/main" id="{7BF329CA-A131-4AD6-987B-288D79AFB2BC}"/>
              </a:ext>
            </a:extLst>
          </p:cNvPr>
          <p:cNvGraphicFramePr>
            <a:graphicFrameLocks/>
          </p:cNvGraphicFramePr>
          <p:nvPr>
            <p:extLst>
              <p:ext uri="{D42A27DB-BD31-4B8C-83A1-F6EECF244321}">
                <p14:modId xmlns:p14="http://schemas.microsoft.com/office/powerpoint/2010/main" val="2571559023"/>
              </p:ext>
            </p:extLst>
          </p:nvPr>
        </p:nvGraphicFramePr>
        <p:xfrm>
          <a:off x="7210217" y="2097248"/>
          <a:ext cx="4512229" cy="2663504"/>
        </p:xfrm>
        <a:graphic>
          <a:graphicData uri="http://schemas.openxmlformats.org/presentationml/2006/ole">
            <mc:AlternateContent xmlns:mc="http://schemas.openxmlformats.org/markup-compatibility/2006">
              <mc:Choice xmlns:v="urn:schemas-microsoft-com:vml" Requires="v">
                <p:oleObj spid="_x0000_s1033" name="Worksheet" r:id="rId3" imgW="6115431" imgH="4458208" progId="Excel.Sheet.8">
                  <p:embed/>
                </p:oleObj>
              </mc:Choice>
              <mc:Fallback>
                <p:oleObj name="Worksheet" r:id="rId3" imgW="6115431" imgH="4458208" progId="Excel.Sheet.8">
                  <p:embed/>
                  <p:pic>
                    <p:nvPicPr>
                      <p:cNvPr id="41992" name="Object 9">
                        <a:extLst>
                          <a:ext uri="{FF2B5EF4-FFF2-40B4-BE49-F238E27FC236}">
                            <a16:creationId xmlns:a16="http://schemas.microsoft.com/office/drawing/2014/main" id="{B7C0DC43-AB1C-40F5-A326-A119D4C673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217" y="2097248"/>
                        <a:ext cx="4512229" cy="2663504"/>
                      </a:xfrm>
                      <a:prstGeom prst="rect">
                        <a:avLst/>
                      </a:prstGeom>
                      <a:noFill/>
                      <a:ln>
                        <a:noFill/>
                      </a:ln>
                      <a:effectLst/>
                    </p:spPr>
                  </p:pic>
                </p:oleObj>
              </mc:Fallback>
            </mc:AlternateContent>
          </a:graphicData>
        </a:graphic>
      </p:graphicFrame>
      <p:graphicFrame>
        <p:nvGraphicFramePr>
          <p:cNvPr id="8" name="Table 7">
            <a:extLst>
              <a:ext uri="{FF2B5EF4-FFF2-40B4-BE49-F238E27FC236}">
                <a16:creationId xmlns:a16="http://schemas.microsoft.com/office/drawing/2014/main" id="{E1B1FA9B-417D-47DC-8196-543438D4ED23}"/>
              </a:ext>
            </a:extLst>
          </p:cNvPr>
          <p:cNvGraphicFramePr>
            <a:graphicFrameLocks noGrp="1"/>
          </p:cNvGraphicFramePr>
          <p:nvPr>
            <p:extLst>
              <p:ext uri="{D42A27DB-BD31-4B8C-83A1-F6EECF244321}">
                <p14:modId xmlns:p14="http://schemas.microsoft.com/office/powerpoint/2010/main" val="4270824491"/>
              </p:ext>
            </p:extLst>
          </p:nvPr>
        </p:nvGraphicFramePr>
        <p:xfrm>
          <a:off x="6756401" y="2092256"/>
          <a:ext cx="453816" cy="2668496"/>
        </p:xfrm>
        <a:graphic>
          <a:graphicData uri="http://schemas.openxmlformats.org/drawingml/2006/table">
            <a:tbl>
              <a:tblPr firstRow="1" firstCol="1" bandRow="1">
                <a:tableStyleId>{5C22544A-7EE6-4342-B048-85BDC9FD1C3A}</a:tableStyleId>
              </a:tblPr>
              <a:tblGrid>
                <a:gridCol w="453816">
                  <a:extLst>
                    <a:ext uri="{9D8B030D-6E8A-4147-A177-3AD203B41FA5}">
                      <a16:colId xmlns:a16="http://schemas.microsoft.com/office/drawing/2014/main" val="3036677919"/>
                    </a:ext>
                  </a:extLst>
                </a:gridCol>
              </a:tblGrid>
              <a:tr h="182640">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31" marR="68531" marT="0" marB="0"/>
                </a:tc>
                <a:extLst>
                  <a:ext uri="{0D108BD9-81ED-4DB2-BD59-A6C34878D82A}">
                    <a16:rowId xmlns:a16="http://schemas.microsoft.com/office/drawing/2014/main" val="3838198693"/>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269344572"/>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2 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3955897693"/>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4011501248"/>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4 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08461111"/>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5 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415190337"/>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6 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3477427576"/>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7 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53707766"/>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8 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1548519"/>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9 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163877757"/>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10 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3728399282"/>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11 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2550039687"/>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12 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4209340886"/>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13 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1768901583"/>
                  </a:ext>
                </a:extLst>
              </a:tr>
              <a:tr h="177544">
                <a:tc>
                  <a:txBody>
                    <a:bodyPr/>
                    <a:lstStyle/>
                    <a:p>
                      <a:pPr marL="0" marR="0" lvl="0" indent="0">
                        <a:spcBef>
                          <a:spcPts val="0"/>
                        </a:spcBef>
                        <a:spcAft>
                          <a:spcPts val="0"/>
                        </a:spcAft>
                        <a:buFont typeface="+mj-lt"/>
                        <a:buNone/>
                      </a:pPr>
                      <a:r>
                        <a:rPr lang="en-US" sz="1100" dirty="0">
                          <a:effectLst/>
                          <a:latin typeface="Arial" panose="020B0604020202020204" pitchFamily="34" charset="0"/>
                          <a:cs typeface="Arial" panose="020B0604020202020204" pitchFamily="34" charset="0"/>
                        </a:rPr>
                        <a:t>14 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31" marR="68531" marT="0" marB="0"/>
                </a:tc>
                <a:extLst>
                  <a:ext uri="{0D108BD9-81ED-4DB2-BD59-A6C34878D82A}">
                    <a16:rowId xmlns:a16="http://schemas.microsoft.com/office/drawing/2014/main" val="744591006"/>
                  </a:ext>
                </a:extLst>
              </a:tr>
            </a:tbl>
          </a:graphicData>
        </a:graphic>
      </p:graphicFrame>
    </p:spTree>
    <p:extLst>
      <p:ext uri="{BB962C8B-B14F-4D97-AF65-F5344CB8AC3E}">
        <p14:creationId xmlns:p14="http://schemas.microsoft.com/office/powerpoint/2010/main" val="1416862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normAutofit/>
          </a:bodyPr>
          <a:lstStyle/>
          <a:p>
            <a:r>
              <a:rPr lang="en-US" dirty="0"/>
              <a:t>T</a:t>
            </a:r>
            <a:r>
              <a:rPr lang="vi-VN" dirty="0"/>
              <a:t>ìm ranh giới đơn giản giúp phân chia hai l</a:t>
            </a:r>
            <a:r>
              <a:rPr lang="en-US" dirty="0" err="1"/>
              <a:t>ớp</a:t>
            </a:r>
            <a:r>
              <a:rPr lang="en-US" dirty="0"/>
              <a:t> </a:t>
            </a:r>
            <a:r>
              <a:rPr lang="en-US" dirty="0" err="1"/>
              <a:t>trong</a:t>
            </a:r>
            <a:r>
              <a:rPr lang="en-US" dirty="0"/>
              <a:t> </a:t>
            </a:r>
            <a:r>
              <a:rPr lang="en-US" dirty="0" err="1"/>
              <a:t>Hình</a:t>
            </a:r>
            <a:r>
              <a:rPr lang="en-US" dirty="0"/>
              <a:t> (a)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102" y="2438470"/>
            <a:ext cx="8718997" cy="4105970"/>
          </a:xfrm>
          <a:prstGeom prst="rect">
            <a:avLst/>
          </a:prstGeom>
        </p:spPr>
      </p:pic>
    </p:spTree>
    <p:extLst>
      <p:ext uri="{BB962C8B-B14F-4D97-AF65-F5344CB8AC3E}">
        <p14:creationId xmlns:p14="http://schemas.microsoft.com/office/powerpoint/2010/main" val="517432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en-US" dirty="0" err="1"/>
              <a:t>Cây</a:t>
            </a:r>
            <a:r>
              <a:rPr lang="en-US" dirty="0"/>
              <a:t> </a:t>
            </a:r>
            <a:r>
              <a:rPr lang="en-US" dirty="0" err="1"/>
              <a:t>quyết</a:t>
            </a:r>
            <a:r>
              <a:rPr lang="en-US" dirty="0"/>
              <a:t> </a:t>
            </a:r>
            <a:r>
              <a:rPr lang="en-US" dirty="0" err="1"/>
              <a:t>định</a:t>
            </a:r>
            <a:r>
              <a:rPr lang="vi-VN" dirty="0"/>
              <a:t> là một mô hình </a:t>
            </a:r>
            <a:r>
              <a:rPr lang="en-US" dirty="0" err="1"/>
              <a:t>có</a:t>
            </a:r>
            <a:r>
              <a:rPr lang="en-US" dirty="0"/>
              <a:t> </a:t>
            </a:r>
            <a:r>
              <a:rPr lang="en-US" dirty="0" err="1"/>
              <a:t>giám</a:t>
            </a:r>
            <a:r>
              <a:rPr lang="en-US" dirty="0"/>
              <a:t> </a:t>
            </a:r>
            <a:r>
              <a:rPr lang="en-US" dirty="0" err="1"/>
              <a:t>sát</a:t>
            </a:r>
            <a:r>
              <a:rPr lang="en-US" dirty="0"/>
              <a:t> (</a:t>
            </a:r>
            <a:r>
              <a:rPr lang="vi-VN" dirty="0"/>
              <a:t>supervised learning</a:t>
            </a:r>
            <a:r>
              <a:rPr lang="en-US" dirty="0"/>
              <a:t>)</a:t>
            </a:r>
            <a:r>
              <a:rPr lang="vi-VN" dirty="0"/>
              <a:t>, có thể được áp dụng </a:t>
            </a:r>
            <a:r>
              <a:rPr lang="en-US" dirty="0" err="1"/>
              <a:t>cho</a:t>
            </a:r>
            <a:r>
              <a:rPr lang="vi-VN" dirty="0"/>
              <a:t> </a:t>
            </a:r>
            <a:r>
              <a:rPr lang="en-US" dirty="0" err="1"/>
              <a:t>cả</a:t>
            </a:r>
            <a:r>
              <a:rPr lang="en-US" dirty="0"/>
              <a:t> </a:t>
            </a:r>
            <a:r>
              <a:rPr lang="vi-VN" dirty="0"/>
              <a:t>bài toán </a:t>
            </a:r>
            <a:r>
              <a:rPr lang="en-US" dirty="0" err="1"/>
              <a:t>phân</a:t>
            </a:r>
            <a:r>
              <a:rPr lang="en-US" dirty="0"/>
              <a:t> </a:t>
            </a:r>
            <a:r>
              <a:rPr lang="en-US" dirty="0" err="1"/>
              <a:t>lớp</a:t>
            </a:r>
            <a:r>
              <a:rPr lang="en-US" dirty="0"/>
              <a:t> (</a:t>
            </a:r>
            <a:r>
              <a:rPr lang="vi-VN" dirty="0"/>
              <a:t>classification</a:t>
            </a:r>
            <a:r>
              <a:rPr lang="en-US" dirty="0"/>
              <a:t>)</a:t>
            </a:r>
            <a:r>
              <a:rPr lang="vi-VN" dirty="0"/>
              <a:t> và</a:t>
            </a:r>
            <a:r>
              <a:rPr lang="en-US" dirty="0"/>
              <a:t> </a:t>
            </a:r>
            <a:r>
              <a:rPr lang="en-US" dirty="0" err="1"/>
              <a:t>hồi</a:t>
            </a:r>
            <a:r>
              <a:rPr lang="en-US" dirty="0"/>
              <a:t> </a:t>
            </a:r>
            <a:r>
              <a:rPr lang="en-US" dirty="0" err="1"/>
              <a:t>quy</a:t>
            </a:r>
            <a:r>
              <a:rPr lang="en-US" dirty="0"/>
              <a:t> (</a:t>
            </a:r>
            <a:r>
              <a:rPr lang="vi-VN" dirty="0"/>
              <a:t>regression</a:t>
            </a:r>
            <a:r>
              <a:rPr lang="en-US" dirty="0"/>
              <a:t>)</a:t>
            </a:r>
          </a:p>
          <a:p>
            <a:pPr>
              <a:buClr>
                <a:schemeClr val="accent2"/>
              </a:buClr>
              <a:buFont typeface="Wingdings" panose="05000000000000000000" pitchFamily="2" charset="2"/>
              <a:buChar char="§"/>
            </a:pP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thể</a:t>
            </a:r>
            <a:r>
              <a:rPr lang="en-US" dirty="0"/>
              <a:t> </a:t>
            </a:r>
            <a:r>
              <a:rPr lang="en-US" dirty="0" err="1"/>
              <a:t>là</a:t>
            </a:r>
            <a:r>
              <a:rPr lang="en-US" dirty="0"/>
              <a:t>:</a:t>
            </a:r>
          </a:p>
          <a:p>
            <a:pPr marL="800100" lvl="1" indent="-342900">
              <a:buClr>
                <a:schemeClr val="accent2"/>
              </a:buClr>
              <a:buFont typeface="Wingdings" panose="05000000000000000000" pitchFamily="2" charset="2"/>
              <a:buChar char="§"/>
            </a:pPr>
            <a:r>
              <a:rPr lang="en-US" dirty="0" err="1"/>
              <a:t>Thuộc</a:t>
            </a:r>
            <a:r>
              <a:rPr lang="en-US" dirty="0"/>
              <a:t> </a:t>
            </a:r>
            <a:r>
              <a:rPr lang="en-US" dirty="0" err="1"/>
              <a:t>tính</a:t>
            </a:r>
            <a:r>
              <a:rPr lang="vi-VN" dirty="0"/>
              <a:t> rời rạc và không có thứ tự</a:t>
            </a:r>
            <a:r>
              <a:rPr lang="en-US" dirty="0"/>
              <a:t> (categorical)</a:t>
            </a:r>
            <a:r>
              <a:rPr lang="vi-VN" dirty="0"/>
              <a:t>. Ví dụ, </a:t>
            </a:r>
            <a:r>
              <a:rPr lang="vi-VN" i="1" dirty="0"/>
              <a:t>mưa, nắng</a:t>
            </a:r>
            <a:r>
              <a:rPr lang="vi-VN" dirty="0"/>
              <a:t> hay </a:t>
            </a:r>
            <a:r>
              <a:rPr lang="vi-VN" i="1" dirty="0"/>
              <a:t>xanh, đỏ</a:t>
            </a:r>
            <a:r>
              <a:rPr lang="vi-VN" dirty="0"/>
              <a:t>, </a:t>
            </a:r>
            <a:r>
              <a:rPr lang="en-US" dirty="0"/>
              <a:t>…</a:t>
            </a:r>
            <a:r>
              <a:rPr lang="vi-VN" dirty="0"/>
              <a:t> </a:t>
            </a:r>
            <a:endParaRPr lang="en-US" dirty="0"/>
          </a:p>
          <a:p>
            <a:pPr marL="800100" lvl="1" indent="-342900">
              <a:buClr>
                <a:schemeClr val="accent2"/>
              </a:buClr>
              <a:buFont typeface="Wingdings" panose="05000000000000000000" pitchFamily="2" charset="2"/>
              <a:buChar char="§"/>
            </a:pPr>
            <a:r>
              <a:rPr lang="en-US" dirty="0" err="1"/>
              <a:t>Thuộc</a:t>
            </a:r>
            <a:r>
              <a:rPr lang="en-US" dirty="0"/>
              <a:t> </a:t>
            </a:r>
            <a:r>
              <a:rPr lang="en-US" dirty="0" err="1"/>
              <a:t>tính</a:t>
            </a:r>
            <a:r>
              <a:rPr lang="vi-VN" dirty="0"/>
              <a:t> liên tục (</a:t>
            </a:r>
            <a:r>
              <a:rPr lang="vi-VN" i="1" dirty="0"/>
              <a:t>numeric</a:t>
            </a:r>
            <a:r>
              <a:rPr lang="vi-VN" dirty="0"/>
              <a:t>) </a:t>
            </a:r>
            <a:endParaRPr lang="en-US" dirty="0"/>
          </a:p>
        </p:txBody>
      </p:sp>
    </p:spTree>
    <p:extLst>
      <p:ext uri="{BB962C8B-B14F-4D97-AF65-F5344CB8AC3E}">
        <p14:creationId xmlns:p14="http://schemas.microsoft.com/office/powerpoint/2010/main" val="390226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1141490" y="1872570"/>
            <a:ext cx="10358967" cy="4111625"/>
          </a:xfrm>
        </p:spPr>
        <p:txBody>
          <a:bodyPr/>
          <a:lstStyle/>
          <a:p>
            <a:pPr eaLnBrk="1" hangingPunct="1">
              <a:spcBef>
                <a:spcPts val="0"/>
              </a:spcBef>
            </a:pPr>
            <a:r>
              <a:rPr lang="en-US" altLang="en-US" dirty="0" err="1"/>
              <a:t>Cây</a:t>
            </a:r>
            <a:r>
              <a:rPr lang="en-US" altLang="en-US" dirty="0"/>
              <a:t> </a:t>
            </a:r>
            <a:r>
              <a:rPr lang="en-US" altLang="en-US" dirty="0" err="1"/>
              <a:t>quyết</a:t>
            </a:r>
            <a:r>
              <a:rPr lang="en-US" altLang="en-US" dirty="0"/>
              <a:t> </a:t>
            </a:r>
            <a:r>
              <a:rPr lang="en-US" altLang="en-US" dirty="0" err="1"/>
              <a:t>định</a:t>
            </a:r>
            <a:endParaRPr lang="en-US" altLang="en-US" dirty="0"/>
          </a:p>
          <a:p>
            <a:pPr lvl="1" eaLnBrk="1" hangingPunct="1">
              <a:spcBef>
                <a:spcPts val="0"/>
              </a:spcBef>
            </a:pPr>
            <a:r>
              <a:rPr lang="en-US" altLang="en-US" dirty="0" err="1"/>
              <a:t>Cấu</a:t>
            </a:r>
            <a:r>
              <a:rPr lang="en-US" altLang="en-US" dirty="0"/>
              <a:t> </a:t>
            </a:r>
            <a:r>
              <a:rPr lang="en-US" altLang="en-US" dirty="0" err="1"/>
              <a:t>trúc</a:t>
            </a:r>
            <a:r>
              <a:rPr lang="en-US" altLang="en-US" dirty="0"/>
              <a:t> </a:t>
            </a:r>
            <a:r>
              <a:rPr lang="en-US" altLang="en-US" dirty="0" err="1"/>
              <a:t>cây</a:t>
            </a:r>
            <a:r>
              <a:rPr lang="en-US" altLang="en-US" dirty="0"/>
              <a:t> </a:t>
            </a:r>
            <a:r>
              <a:rPr lang="en-US" altLang="en-US" dirty="0" err="1"/>
              <a:t>giống</a:t>
            </a:r>
            <a:r>
              <a:rPr lang="en-US" altLang="en-US" dirty="0"/>
              <a:t> </a:t>
            </a:r>
            <a:r>
              <a:rPr lang="en-US" altLang="en-US" dirty="0" err="1"/>
              <a:t>như</a:t>
            </a:r>
            <a:r>
              <a:rPr lang="en-US" altLang="en-US" dirty="0"/>
              <a:t> </a:t>
            </a:r>
            <a:r>
              <a:rPr lang="en-US" altLang="en-US" dirty="0" err="1"/>
              <a:t>biểu</a:t>
            </a:r>
            <a:r>
              <a:rPr lang="en-US" altLang="en-US" dirty="0"/>
              <a:t> </a:t>
            </a:r>
            <a:r>
              <a:rPr lang="en-US" altLang="en-US" dirty="0" err="1"/>
              <a:t>đồ</a:t>
            </a:r>
            <a:r>
              <a:rPr lang="en-US" altLang="en-US" dirty="0"/>
              <a:t> </a:t>
            </a:r>
            <a:r>
              <a:rPr lang="en-US" altLang="en-US" dirty="0" err="1"/>
              <a:t>luồng</a:t>
            </a:r>
            <a:endParaRPr lang="en-US" altLang="en-US" dirty="0"/>
          </a:p>
          <a:p>
            <a:pPr lvl="1" eaLnBrk="1" hangingPunct="1">
              <a:spcBef>
                <a:spcPts val="0"/>
              </a:spcBef>
            </a:pPr>
            <a:r>
              <a:rPr lang="en-US" altLang="en-US" dirty="0" err="1"/>
              <a:t>Mỗi</a:t>
            </a:r>
            <a:r>
              <a:rPr lang="en-US" altLang="en-US" dirty="0"/>
              <a:t> </a:t>
            </a:r>
            <a:r>
              <a:rPr lang="en-US" altLang="en-US" dirty="0" err="1"/>
              <a:t>nút</a:t>
            </a:r>
            <a:r>
              <a:rPr lang="en-US" altLang="en-US" dirty="0"/>
              <a:t> </a:t>
            </a:r>
            <a:r>
              <a:rPr lang="en-US" altLang="en-US" dirty="0" err="1"/>
              <a:t>trong</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sự</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trên</a:t>
            </a:r>
            <a:r>
              <a:rPr lang="en-US" altLang="en-US" dirty="0"/>
              <a:t> </a:t>
            </a:r>
            <a:r>
              <a:rPr lang="en-US" altLang="en-US" dirty="0" err="1"/>
              <a:t>một</a:t>
            </a:r>
            <a:r>
              <a:rPr lang="en-US" altLang="en-US" dirty="0"/>
              <a:t> </a:t>
            </a:r>
            <a:r>
              <a:rPr lang="en-US" altLang="en-US" dirty="0" err="1"/>
              <a:t>thuộc</a:t>
            </a:r>
            <a:r>
              <a:rPr lang="en-US" altLang="en-US" dirty="0"/>
              <a:t> </a:t>
            </a:r>
            <a:r>
              <a:rPr lang="en-US" altLang="en-US" dirty="0" err="1"/>
              <a:t>tính</a:t>
            </a:r>
            <a:endParaRPr lang="en-US" altLang="en-US" dirty="0"/>
          </a:p>
          <a:p>
            <a:pPr lvl="1" eaLnBrk="1" hangingPunct="1">
              <a:spcBef>
                <a:spcPts val="0"/>
              </a:spcBef>
            </a:pPr>
            <a:r>
              <a:rPr lang="en-US" altLang="en-US" dirty="0" err="1"/>
              <a:t>Mỗi</a:t>
            </a:r>
            <a:r>
              <a:rPr lang="en-US" altLang="en-US" dirty="0"/>
              <a:t> </a:t>
            </a:r>
            <a:r>
              <a:rPr lang="en-US" altLang="en-US" dirty="0" err="1"/>
              <a:t>nhánh</a:t>
            </a:r>
            <a:r>
              <a:rPr lang="en-US" altLang="en-US" dirty="0"/>
              <a:t> </a:t>
            </a:r>
            <a:r>
              <a:rPr lang="en-US" altLang="en-US" dirty="0" err="1"/>
              <a:t>đại</a:t>
            </a:r>
            <a:r>
              <a:rPr lang="en-US" altLang="en-US" dirty="0"/>
              <a:t> </a:t>
            </a:r>
            <a:r>
              <a:rPr lang="en-US" altLang="en-US" dirty="0" err="1"/>
              <a:t>diện</a:t>
            </a:r>
            <a:r>
              <a:rPr lang="en-US" altLang="en-US" dirty="0"/>
              <a:t> </a:t>
            </a:r>
            <a:r>
              <a:rPr lang="en-US" altLang="en-US" dirty="0" err="1"/>
              <a:t>cho</a:t>
            </a:r>
            <a:r>
              <a:rPr lang="en-US" altLang="en-US" dirty="0"/>
              <a:t> </a:t>
            </a:r>
            <a:r>
              <a:rPr lang="en-US" altLang="en-US" dirty="0" err="1"/>
              <a:t>một</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của</a:t>
            </a:r>
            <a:r>
              <a:rPr lang="en-US" altLang="en-US" dirty="0"/>
              <a:t> </a:t>
            </a:r>
            <a:r>
              <a:rPr lang="en-US" altLang="en-US" dirty="0" err="1"/>
              <a:t>sự</a:t>
            </a:r>
            <a:r>
              <a:rPr lang="en-US" altLang="en-US" dirty="0"/>
              <a:t> </a:t>
            </a:r>
            <a:r>
              <a:rPr lang="en-US" altLang="en-US" dirty="0" err="1"/>
              <a:t>kiểm</a:t>
            </a:r>
            <a:r>
              <a:rPr lang="en-US" altLang="en-US" dirty="0"/>
              <a:t> </a:t>
            </a:r>
            <a:r>
              <a:rPr lang="en-US" altLang="en-US" dirty="0" err="1"/>
              <a:t>tra</a:t>
            </a:r>
            <a:endParaRPr lang="en-US" altLang="en-US" dirty="0"/>
          </a:p>
          <a:p>
            <a:pPr lvl="1" eaLnBrk="1" hangingPunct="1">
              <a:spcBef>
                <a:spcPts val="0"/>
              </a:spcBef>
            </a:pPr>
            <a:r>
              <a:rPr lang="en-US" altLang="en-US" dirty="0" err="1"/>
              <a:t>Các</a:t>
            </a:r>
            <a:r>
              <a:rPr lang="en-US" altLang="en-US" dirty="0"/>
              <a:t> </a:t>
            </a:r>
            <a:r>
              <a:rPr lang="en-US" altLang="en-US" dirty="0" err="1"/>
              <a:t>nút</a:t>
            </a:r>
            <a:r>
              <a:rPr lang="en-US" altLang="en-US" dirty="0"/>
              <a:t> </a:t>
            </a:r>
            <a:r>
              <a:rPr lang="en-US" altLang="en-US" dirty="0" err="1"/>
              <a:t>lá</a:t>
            </a:r>
            <a:r>
              <a:rPr lang="en-US" altLang="en-US" dirty="0"/>
              <a:t> </a:t>
            </a:r>
            <a:r>
              <a:rPr lang="en-US" altLang="en-US" dirty="0" err="1"/>
              <a:t>đại</a:t>
            </a:r>
            <a:r>
              <a:rPr lang="en-US" altLang="en-US" dirty="0"/>
              <a:t> </a:t>
            </a:r>
            <a:r>
              <a:rPr lang="en-US" altLang="en-US" dirty="0" err="1"/>
              <a:t>diện</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nhãn</a:t>
            </a:r>
            <a:r>
              <a:rPr lang="en-US" altLang="en-US" dirty="0"/>
              <a:t> </a:t>
            </a:r>
            <a:r>
              <a:rPr lang="en-US" altLang="en-US" dirty="0" err="1"/>
              <a:t>lớp</a:t>
            </a:r>
            <a:r>
              <a:rPr lang="en-US" altLang="en-US" dirty="0"/>
              <a:t> </a:t>
            </a:r>
            <a:r>
              <a:rPr lang="en-US" altLang="en-US" dirty="0" err="1"/>
              <a:t>hoặc</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lớp</a:t>
            </a:r>
            <a:endParaRPr lang="en-US" altLang="en-US" dirty="0"/>
          </a:p>
          <a:p>
            <a:pPr eaLnBrk="1" hangingPunct="1">
              <a:spcBef>
                <a:spcPts val="1200"/>
              </a:spcBef>
            </a:pPr>
            <a:r>
              <a:rPr lang="en-US" altLang="en-US" dirty="0" err="1"/>
              <a:t>Việc</a:t>
            </a:r>
            <a:r>
              <a:rPr lang="en-US" altLang="en-US" dirty="0"/>
              <a:t> </a:t>
            </a:r>
            <a:r>
              <a:rPr lang="en-US" altLang="en-US" dirty="0" err="1"/>
              <a:t>tạo</a:t>
            </a:r>
            <a:r>
              <a:rPr lang="en-US" altLang="en-US" dirty="0"/>
              <a:t> </a:t>
            </a:r>
            <a:r>
              <a:rPr lang="en-US" altLang="en-US" dirty="0" err="1"/>
              <a:t>cây</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gồm</a:t>
            </a:r>
            <a:r>
              <a:rPr lang="en-US" altLang="en-US" dirty="0"/>
              <a:t> 2 </a:t>
            </a:r>
            <a:r>
              <a:rPr lang="en-US" altLang="en-US" dirty="0" err="1"/>
              <a:t>giai</a:t>
            </a:r>
            <a:r>
              <a:rPr lang="en-US" altLang="en-US" dirty="0"/>
              <a:t> </a:t>
            </a:r>
            <a:r>
              <a:rPr lang="en-US" altLang="en-US" dirty="0" err="1"/>
              <a:t>đoạn</a:t>
            </a:r>
            <a:endParaRPr lang="en-US" altLang="en-US" dirty="0"/>
          </a:p>
          <a:p>
            <a:pPr lvl="1" eaLnBrk="1" hangingPunct="1">
              <a:spcBef>
                <a:spcPts val="0"/>
              </a:spcBef>
            </a:pPr>
            <a:r>
              <a:rPr lang="en-US" altLang="en-US" dirty="0" err="1">
                <a:solidFill>
                  <a:srgbClr val="0000FF"/>
                </a:solidFill>
              </a:rPr>
              <a:t>Xây</a:t>
            </a:r>
            <a:r>
              <a:rPr lang="en-US" altLang="en-US" dirty="0">
                <a:solidFill>
                  <a:srgbClr val="0000FF"/>
                </a:solidFill>
              </a:rPr>
              <a:t> </a:t>
            </a:r>
            <a:r>
              <a:rPr lang="en-US" altLang="en-US" dirty="0" err="1">
                <a:solidFill>
                  <a:srgbClr val="0000FF"/>
                </a:solidFill>
              </a:rPr>
              <a:t>dựng</a:t>
            </a:r>
            <a:r>
              <a:rPr lang="en-US" altLang="en-US" dirty="0">
                <a:solidFill>
                  <a:srgbClr val="0000FF"/>
                </a:solidFill>
              </a:rPr>
              <a:t> </a:t>
            </a:r>
            <a:r>
              <a:rPr lang="en-US" altLang="en-US" dirty="0" err="1">
                <a:solidFill>
                  <a:srgbClr val="0000FF"/>
                </a:solidFill>
              </a:rPr>
              <a:t>cây</a:t>
            </a:r>
            <a:r>
              <a:rPr lang="en-US" altLang="en-US" dirty="0">
                <a:solidFill>
                  <a:srgbClr val="0000FF"/>
                </a:solidFill>
              </a:rPr>
              <a:t> </a:t>
            </a:r>
            <a:r>
              <a:rPr lang="en-US" altLang="en-US" dirty="0" err="1">
                <a:solidFill>
                  <a:srgbClr val="0000FF"/>
                </a:solidFill>
              </a:rPr>
              <a:t>quyết</a:t>
            </a:r>
            <a:r>
              <a:rPr lang="en-US" altLang="en-US" dirty="0">
                <a:solidFill>
                  <a:srgbClr val="0000FF"/>
                </a:solidFill>
              </a:rPr>
              <a:t> </a:t>
            </a:r>
            <a:r>
              <a:rPr lang="en-US" altLang="en-US" dirty="0" err="1">
                <a:solidFill>
                  <a:srgbClr val="0000FF"/>
                </a:solidFill>
              </a:rPr>
              <a:t>định</a:t>
            </a:r>
            <a:endParaRPr lang="en-US" altLang="en-US" dirty="0">
              <a:solidFill>
                <a:srgbClr val="0000FF"/>
              </a:solidFill>
            </a:endParaRPr>
          </a:p>
          <a:p>
            <a:pPr lvl="2" eaLnBrk="1" hangingPunct="1">
              <a:spcBef>
                <a:spcPts val="0"/>
              </a:spcBef>
            </a:pPr>
            <a:r>
              <a:rPr lang="en-US" altLang="en-US" sz="2000" dirty="0" err="1"/>
              <a:t>Tại</a:t>
            </a:r>
            <a:r>
              <a:rPr lang="en-US" altLang="en-US" sz="2000" dirty="0"/>
              <a:t> </a:t>
            </a:r>
            <a:r>
              <a:rPr lang="en-US" altLang="en-US" sz="2000" dirty="0" err="1"/>
              <a:t>bước</a:t>
            </a:r>
            <a:r>
              <a:rPr lang="en-US" altLang="en-US" sz="2000" dirty="0"/>
              <a:t> </a:t>
            </a:r>
            <a:r>
              <a:rPr lang="en-US" altLang="en-US" sz="2000" dirty="0" err="1"/>
              <a:t>khởi</a:t>
            </a:r>
            <a:r>
              <a:rPr lang="en-US" altLang="en-US" sz="2000" dirty="0"/>
              <a:t> </a:t>
            </a:r>
            <a:r>
              <a:rPr lang="en-US" altLang="en-US" sz="2000" dirty="0" err="1"/>
              <a:t>tạo</a:t>
            </a:r>
            <a:r>
              <a:rPr lang="en-US" altLang="en-US" sz="2000" dirty="0"/>
              <a:t>, </a:t>
            </a:r>
            <a:r>
              <a:rPr lang="en-US" altLang="en-US" sz="2000" dirty="0" err="1"/>
              <a:t>nút</a:t>
            </a:r>
            <a:r>
              <a:rPr lang="en-US" altLang="en-US" sz="2000" dirty="0"/>
              <a:t> </a:t>
            </a:r>
            <a:r>
              <a:rPr lang="en-US" altLang="en-US" sz="2000" dirty="0" err="1"/>
              <a:t>gốc</a:t>
            </a:r>
            <a:r>
              <a:rPr lang="en-US" altLang="en-US" sz="2000" dirty="0"/>
              <a:t> </a:t>
            </a:r>
            <a:r>
              <a:rPr lang="en-US" altLang="en-US" sz="2000" dirty="0" err="1"/>
              <a:t>bao</a:t>
            </a:r>
            <a:r>
              <a:rPr lang="en-US" altLang="en-US" sz="2000" dirty="0"/>
              <a:t> </a:t>
            </a:r>
            <a:r>
              <a:rPr lang="en-US" altLang="en-US" sz="2000" dirty="0" err="1"/>
              <a:t>gồm</a:t>
            </a:r>
            <a:r>
              <a:rPr lang="en-US" altLang="en-US" sz="2000" dirty="0"/>
              <a:t> </a:t>
            </a:r>
            <a:r>
              <a:rPr lang="en-US" altLang="en-US" sz="2000" dirty="0" err="1"/>
              <a:t>tất</a:t>
            </a:r>
            <a:r>
              <a:rPr lang="en-US" altLang="en-US" sz="2000" dirty="0"/>
              <a:t> </a:t>
            </a:r>
            <a:r>
              <a:rPr lang="en-US" altLang="en-US" sz="2000" dirty="0" err="1"/>
              <a:t>cả</a:t>
            </a:r>
            <a:r>
              <a:rPr lang="en-US" altLang="en-US" sz="2000" dirty="0"/>
              <a:t> </a:t>
            </a:r>
            <a:r>
              <a:rPr lang="en-US" altLang="en-US" sz="2000" dirty="0" err="1"/>
              <a:t>các</a:t>
            </a:r>
            <a:r>
              <a:rPr lang="en-US" altLang="en-US" sz="2000" dirty="0"/>
              <a:t> </a:t>
            </a:r>
            <a:r>
              <a:rPr lang="en-US" altLang="en-US" sz="2000" dirty="0" err="1"/>
              <a:t>mẫu</a:t>
            </a:r>
            <a:r>
              <a:rPr lang="en-US" altLang="en-US" sz="2000" dirty="0"/>
              <a:t> </a:t>
            </a:r>
            <a:r>
              <a:rPr lang="en-US" altLang="en-US" sz="2000" dirty="0" err="1"/>
              <a:t>huấn</a:t>
            </a:r>
            <a:r>
              <a:rPr lang="en-US" altLang="en-US" sz="2000" dirty="0"/>
              <a:t> </a:t>
            </a:r>
            <a:r>
              <a:rPr lang="en-US" altLang="en-US" sz="2000" dirty="0" err="1"/>
              <a:t>luyện</a:t>
            </a:r>
            <a:endParaRPr lang="en-US" altLang="en-US" sz="2000" dirty="0"/>
          </a:p>
          <a:p>
            <a:pPr lvl="2" eaLnBrk="1" hangingPunct="1">
              <a:spcBef>
                <a:spcPts val="0"/>
              </a:spcBef>
            </a:pPr>
            <a:r>
              <a:rPr lang="en-US" altLang="en-US" sz="2000" dirty="0" err="1"/>
              <a:t>Các</a:t>
            </a:r>
            <a:r>
              <a:rPr lang="en-US" altLang="en-US" sz="2000" dirty="0"/>
              <a:t> </a:t>
            </a:r>
            <a:r>
              <a:rPr lang="en-US" altLang="en-US" sz="2000" dirty="0" err="1"/>
              <a:t>mẫu</a:t>
            </a:r>
            <a:r>
              <a:rPr lang="en-US" altLang="en-US" sz="2000" dirty="0"/>
              <a:t> </a:t>
            </a:r>
            <a:r>
              <a:rPr lang="en-US" altLang="en-US" sz="2000" dirty="0" err="1"/>
              <a:t>được</a:t>
            </a:r>
            <a:r>
              <a:rPr lang="en-US" altLang="en-US" sz="2000" dirty="0"/>
              <a:t> </a:t>
            </a:r>
            <a:r>
              <a:rPr lang="en-US" altLang="en-US" sz="2000" dirty="0" err="1"/>
              <a:t>phân</a:t>
            </a:r>
            <a:r>
              <a:rPr lang="en-US" altLang="en-US" sz="2000" dirty="0"/>
              <a:t> chia </a:t>
            </a:r>
            <a:r>
              <a:rPr lang="en-US" altLang="en-US" sz="2000" dirty="0" err="1"/>
              <a:t>đệ</a:t>
            </a:r>
            <a:r>
              <a:rPr lang="en-US" altLang="en-US" sz="2000" dirty="0"/>
              <a:t> </a:t>
            </a:r>
            <a:r>
              <a:rPr lang="en-US" altLang="en-US" sz="2000" dirty="0" err="1"/>
              <a:t>quy</a:t>
            </a:r>
            <a:r>
              <a:rPr lang="en-US" altLang="en-US" sz="2000" dirty="0"/>
              <a:t> </a:t>
            </a:r>
            <a:r>
              <a:rPr lang="en-US" altLang="en-US" sz="2000" dirty="0" err="1"/>
              <a:t>dựa</a:t>
            </a:r>
            <a:r>
              <a:rPr lang="en-US" altLang="en-US" sz="2000" dirty="0"/>
              <a:t> </a:t>
            </a:r>
            <a:r>
              <a:rPr lang="en-US" altLang="en-US" sz="2000" dirty="0" err="1"/>
              <a:t>trên</a:t>
            </a:r>
            <a:r>
              <a:rPr lang="en-US" altLang="en-US" sz="2000" dirty="0"/>
              <a:t> </a:t>
            </a:r>
            <a:r>
              <a:rPr lang="en-US" altLang="en-US" sz="2000" dirty="0" err="1"/>
              <a:t>thuộc</a:t>
            </a:r>
            <a:r>
              <a:rPr lang="en-US" altLang="en-US" sz="2000" dirty="0"/>
              <a:t> </a:t>
            </a:r>
            <a:r>
              <a:rPr lang="en-US" altLang="en-US" sz="2000" dirty="0" err="1"/>
              <a:t>tính</a:t>
            </a:r>
            <a:r>
              <a:rPr lang="en-US" altLang="en-US" sz="2000" dirty="0"/>
              <a:t> </a:t>
            </a:r>
            <a:r>
              <a:rPr lang="en-US" altLang="en-US" sz="2000" dirty="0" err="1"/>
              <a:t>được</a:t>
            </a:r>
            <a:r>
              <a:rPr lang="en-US" altLang="en-US" sz="2000" dirty="0"/>
              <a:t> </a:t>
            </a:r>
            <a:r>
              <a:rPr lang="en-US" altLang="en-US" sz="2000" dirty="0" err="1"/>
              <a:t>chọn</a:t>
            </a:r>
            <a:endParaRPr lang="en-US" altLang="en-US" sz="2000" dirty="0"/>
          </a:p>
          <a:p>
            <a:pPr lvl="1" eaLnBrk="1" hangingPunct="1">
              <a:spcBef>
                <a:spcPts val="0"/>
              </a:spcBef>
            </a:pPr>
            <a:r>
              <a:rPr lang="en-US" altLang="en-US" dirty="0" err="1">
                <a:solidFill>
                  <a:srgbClr val="0000FF"/>
                </a:solidFill>
              </a:rPr>
              <a:t>Tỉa</a:t>
            </a:r>
            <a:r>
              <a:rPr lang="en-US" altLang="en-US" dirty="0">
                <a:solidFill>
                  <a:srgbClr val="0000FF"/>
                </a:solidFill>
              </a:rPr>
              <a:t> </a:t>
            </a:r>
            <a:r>
              <a:rPr lang="en-US" altLang="en-US" dirty="0" err="1">
                <a:solidFill>
                  <a:srgbClr val="0000FF"/>
                </a:solidFill>
              </a:rPr>
              <a:t>cây</a:t>
            </a:r>
            <a:endParaRPr lang="en-US" altLang="en-US" dirty="0">
              <a:solidFill>
                <a:srgbClr val="0000FF"/>
              </a:solidFill>
            </a:endParaRPr>
          </a:p>
          <a:p>
            <a:pPr lvl="2" eaLnBrk="1" hangingPunct="1">
              <a:spcBef>
                <a:spcPts val="0"/>
              </a:spcBef>
            </a:pPr>
            <a:r>
              <a:rPr lang="en-US" altLang="en-US" sz="2000" dirty="0" err="1"/>
              <a:t>Phát</a:t>
            </a:r>
            <a:r>
              <a:rPr lang="en-US" altLang="en-US" sz="2000" dirty="0"/>
              <a:t> </a:t>
            </a:r>
            <a:r>
              <a:rPr lang="en-US" altLang="en-US" sz="2000" dirty="0" err="1"/>
              <a:t>hiện</a:t>
            </a:r>
            <a:r>
              <a:rPr lang="en-US" altLang="en-US" sz="2000" dirty="0"/>
              <a:t> </a:t>
            </a:r>
            <a:r>
              <a:rPr lang="en-US" altLang="en-US" sz="2000" dirty="0" err="1"/>
              <a:t>và</a:t>
            </a:r>
            <a:r>
              <a:rPr lang="en-US" altLang="en-US" sz="2000" dirty="0"/>
              <a:t> </a:t>
            </a:r>
            <a:r>
              <a:rPr lang="en-US" altLang="en-US" sz="2000" dirty="0" err="1"/>
              <a:t>loại</a:t>
            </a:r>
            <a:r>
              <a:rPr lang="en-US" altLang="en-US" sz="2000" dirty="0"/>
              <a:t> </a:t>
            </a:r>
            <a:r>
              <a:rPr lang="en-US" altLang="en-US" sz="2000" dirty="0" err="1"/>
              <a:t>bỏ</a:t>
            </a:r>
            <a:r>
              <a:rPr lang="en-US" altLang="en-US" sz="2000" dirty="0"/>
              <a:t> </a:t>
            </a:r>
            <a:r>
              <a:rPr lang="en-US" altLang="en-US" sz="2000" dirty="0" err="1"/>
              <a:t>những</a:t>
            </a:r>
            <a:r>
              <a:rPr lang="en-US" altLang="en-US" sz="2000" dirty="0"/>
              <a:t> </a:t>
            </a:r>
            <a:r>
              <a:rPr lang="en-US" altLang="en-US" sz="2000" dirty="0" err="1"/>
              <a:t>nhánh</a:t>
            </a:r>
            <a:r>
              <a:rPr lang="en-US" altLang="en-US" sz="2000" dirty="0"/>
              <a:t> </a:t>
            </a:r>
            <a:r>
              <a:rPr lang="en-US" altLang="en-US" sz="2000" dirty="0" err="1"/>
              <a:t>nhiễu</a:t>
            </a:r>
            <a:r>
              <a:rPr lang="en-US" altLang="en-US" sz="2000" dirty="0"/>
              <a:t> </a:t>
            </a:r>
            <a:r>
              <a:rPr lang="en-US" altLang="en-US" sz="2000" dirty="0" err="1"/>
              <a:t>hoặc</a:t>
            </a:r>
            <a:r>
              <a:rPr lang="en-US" altLang="en-US" sz="2000" dirty="0"/>
              <a:t> </a:t>
            </a:r>
            <a:r>
              <a:rPr lang="en-US" altLang="en-US" sz="2000" dirty="0" err="1"/>
              <a:t>ngoại</a:t>
            </a:r>
            <a:r>
              <a:rPr lang="en-US" altLang="en-US" sz="2000" dirty="0"/>
              <a:t> </a:t>
            </a:r>
            <a:r>
              <a:rPr lang="en-US" altLang="en-US" sz="2000" dirty="0" err="1"/>
              <a:t>lệ</a:t>
            </a:r>
            <a:endParaRPr lang="en-US" altLang="en-US" sz="2000" dirty="0"/>
          </a:p>
          <a:p>
            <a:pPr eaLnBrk="1" hangingPunct="1">
              <a:spcBef>
                <a:spcPts val="1200"/>
              </a:spcBef>
            </a:pPr>
            <a:r>
              <a:rPr lang="en-US" altLang="en-US" dirty="0" err="1"/>
              <a:t>Sử</a:t>
            </a:r>
            <a:r>
              <a:rPr lang="en-US" altLang="en-US" dirty="0"/>
              <a:t> </a:t>
            </a:r>
            <a:r>
              <a:rPr lang="en-US" altLang="en-US" dirty="0" err="1"/>
              <a:t>dụng</a:t>
            </a:r>
            <a:r>
              <a:rPr lang="en-US" altLang="en-US" dirty="0"/>
              <a:t> </a:t>
            </a:r>
            <a:r>
              <a:rPr lang="en-US" altLang="en-US" dirty="0" err="1"/>
              <a:t>cây</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Phân</a:t>
            </a:r>
            <a:r>
              <a:rPr lang="en-US" altLang="en-US" dirty="0"/>
              <a:t> </a:t>
            </a:r>
            <a:r>
              <a:rPr lang="en-US" altLang="en-US" dirty="0" err="1"/>
              <a:t>lớp</a:t>
            </a:r>
            <a:r>
              <a:rPr lang="en-US" altLang="en-US" dirty="0"/>
              <a:t> </a:t>
            </a:r>
            <a:r>
              <a:rPr lang="en-US" altLang="en-US" dirty="0" err="1"/>
              <a:t>một</a:t>
            </a:r>
            <a:r>
              <a:rPr lang="en-US" altLang="en-US" dirty="0"/>
              <a:t> </a:t>
            </a:r>
            <a:r>
              <a:rPr lang="en-US" altLang="en-US" dirty="0" err="1"/>
              <a:t>mẫu</a:t>
            </a:r>
            <a:r>
              <a:rPr lang="en-US" altLang="en-US" dirty="0"/>
              <a:t> </a:t>
            </a:r>
            <a:r>
              <a:rPr lang="en-US" altLang="en-US" dirty="0" err="1"/>
              <a:t>chưa</a:t>
            </a:r>
            <a:r>
              <a:rPr lang="en-US" altLang="en-US" dirty="0"/>
              <a:t> </a:t>
            </a:r>
            <a:r>
              <a:rPr lang="en-US" altLang="en-US" dirty="0" err="1"/>
              <a:t>biết</a:t>
            </a:r>
            <a:endParaRPr lang="en-US" altLang="en-US" dirty="0"/>
          </a:p>
          <a:p>
            <a:pPr lvl="1" eaLnBrk="1" hangingPunct="1">
              <a:spcBef>
                <a:spcPts val="0"/>
              </a:spcBef>
            </a:pPr>
            <a:r>
              <a:rPr lang="en-US" altLang="en-US" dirty="0" err="1"/>
              <a:t>Kiểm</a:t>
            </a:r>
            <a:r>
              <a:rPr lang="en-US" altLang="en-US" dirty="0"/>
              <a:t> </a:t>
            </a:r>
            <a:r>
              <a:rPr lang="en-US" altLang="en-US" dirty="0" err="1"/>
              <a:t>tra</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mẫu</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cây</a:t>
            </a:r>
            <a:r>
              <a:rPr lang="en-US" altLang="en-US" dirty="0"/>
              <a:t> </a:t>
            </a:r>
            <a:r>
              <a:rPr lang="en-US" altLang="en-US" dirty="0" err="1"/>
              <a:t>quyết</a:t>
            </a:r>
            <a:r>
              <a:rPr lang="en-US" altLang="en-US" dirty="0"/>
              <a:t> </a:t>
            </a:r>
            <a:r>
              <a:rPr lang="en-US" altLang="en-US" dirty="0" err="1"/>
              <a:t>định</a:t>
            </a:r>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0296" y="2000413"/>
            <a:ext cx="3517866" cy="3301052"/>
          </a:xfrm>
          <a:prstGeom prst="rect">
            <a:avLst/>
          </a:prstGeom>
        </p:spPr>
      </p:pic>
    </p:spTree>
    <p:extLst>
      <p:ext uri="{BB962C8B-B14F-4D97-AF65-F5344CB8AC3E}">
        <p14:creationId xmlns:p14="http://schemas.microsoft.com/office/powerpoint/2010/main" val="169211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1030818" y="2093913"/>
            <a:ext cx="10358967" cy="4111625"/>
          </a:xfrm>
        </p:spPr>
        <p:txBody>
          <a:bodyPr/>
          <a:lstStyle/>
          <a:p>
            <a:pPr eaLnBrk="1" hangingPunct="1">
              <a:lnSpc>
                <a:spcPct val="95000"/>
              </a:lnSpc>
              <a:spcBef>
                <a:spcPts val="0"/>
              </a:spcBef>
            </a:pPr>
            <a:r>
              <a:rPr lang="en-US" altLang="en-US" dirty="0" err="1"/>
              <a:t>Thuật</a:t>
            </a:r>
            <a:r>
              <a:rPr lang="en-US" altLang="en-US" dirty="0"/>
              <a:t> </a:t>
            </a:r>
            <a:r>
              <a:rPr lang="en-US" altLang="en-US" dirty="0" err="1"/>
              <a:t>toán</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thuật</a:t>
            </a:r>
            <a:r>
              <a:rPr lang="en-US" altLang="en-US" dirty="0"/>
              <a:t> </a:t>
            </a:r>
            <a:r>
              <a:rPr lang="en-US" altLang="en-US" dirty="0" err="1"/>
              <a:t>toán</a:t>
            </a:r>
            <a:r>
              <a:rPr lang="en-US" altLang="en-US" dirty="0"/>
              <a:t> </a:t>
            </a:r>
            <a:r>
              <a:rPr lang="en-US" altLang="en-US" dirty="0" err="1"/>
              <a:t>tham</a:t>
            </a:r>
            <a:r>
              <a:rPr lang="en-US" altLang="en-US" dirty="0"/>
              <a:t> lam)</a:t>
            </a:r>
          </a:p>
          <a:p>
            <a:pPr lvl="1" eaLnBrk="1" hangingPunct="1">
              <a:lnSpc>
                <a:spcPct val="95000"/>
              </a:lnSpc>
              <a:spcBef>
                <a:spcPts val="0"/>
              </a:spcBef>
            </a:pPr>
            <a:r>
              <a:rPr lang="en-US" altLang="en-US" dirty="0" err="1"/>
              <a:t>Cây</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được</a:t>
            </a:r>
            <a:r>
              <a:rPr lang="en-US" altLang="en-US" dirty="0"/>
              <a:t> </a:t>
            </a:r>
            <a:r>
              <a:rPr lang="en-US" altLang="en-US" dirty="0" err="1"/>
              <a:t>xây</a:t>
            </a:r>
            <a:r>
              <a:rPr lang="en-US" altLang="en-US" dirty="0"/>
              <a:t> </a:t>
            </a:r>
            <a:r>
              <a:rPr lang="en-US" altLang="en-US" dirty="0" err="1"/>
              <a:t>dựng</a:t>
            </a:r>
            <a:r>
              <a:rPr lang="en-US" altLang="en-US" dirty="0"/>
              <a:t> </a:t>
            </a:r>
            <a:r>
              <a:rPr lang="en-US" altLang="en-US" dirty="0" err="1"/>
              <a:t>theo</a:t>
            </a:r>
            <a:r>
              <a:rPr lang="en-US" altLang="en-US" dirty="0"/>
              <a:t> </a:t>
            </a:r>
            <a:r>
              <a:rPr lang="en-US" altLang="en-US" dirty="0" err="1"/>
              <a:t>cách</a:t>
            </a:r>
            <a:r>
              <a:rPr lang="en-US" altLang="en-US" dirty="0"/>
              <a:t> </a:t>
            </a:r>
            <a:r>
              <a:rPr lang="en-US" altLang="en-US" dirty="0">
                <a:solidFill>
                  <a:schemeClr val="accent2"/>
                </a:solidFill>
              </a:rPr>
              <a:t>chia </a:t>
            </a:r>
            <a:r>
              <a:rPr lang="en-US" altLang="en-US" dirty="0" err="1">
                <a:solidFill>
                  <a:schemeClr val="accent2"/>
                </a:solidFill>
              </a:rPr>
              <a:t>để</a:t>
            </a:r>
            <a:r>
              <a:rPr lang="en-US" altLang="en-US" dirty="0">
                <a:solidFill>
                  <a:schemeClr val="accent2"/>
                </a:solidFill>
              </a:rPr>
              <a:t> </a:t>
            </a:r>
            <a:r>
              <a:rPr lang="en-US" altLang="en-US" dirty="0" err="1">
                <a:solidFill>
                  <a:schemeClr val="accent2"/>
                </a:solidFill>
              </a:rPr>
              <a:t>trị</a:t>
            </a:r>
            <a:r>
              <a:rPr lang="en-US" altLang="en-US" dirty="0">
                <a:solidFill>
                  <a:schemeClr val="accent2"/>
                </a:solidFill>
              </a:rPr>
              <a:t> </a:t>
            </a:r>
            <a:r>
              <a:rPr lang="en-US" altLang="en-US" dirty="0" err="1">
                <a:solidFill>
                  <a:schemeClr val="accent2"/>
                </a:solidFill>
              </a:rPr>
              <a:t>từ</a:t>
            </a:r>
            <a:r>
              <a:rPr lang="en-US" altLang="en-US" dirty="0">
                <a:solidFill>
                  <a:schemeClr val="accent2"/>
                </a:solidFill>
              </a:rPr>
              <a:t> </a:t>
            </a:r>
            <a:r>
              <a:rPr lang="en-US" altLang="en-US" dirty="0" err="1">
                <a:solidFill>
                  <a:schemeClr val="accent2"/>
                </a:solidFill>
              </a:rPr>
              <a:t>trên</a:t>
            </a:r>
            <a:r>
              <a:rPr lang="en-US" altLang="en-US" dirty="0">
                <a:solidFill>
                  <a:schemeClr val="accent2"/>
                </a:solidFill>
              </a:rPr>
              <a:t> </a:t>
            </a:r>
            <a:r>
              <a:rPr lang="en-US" altLang="en-US" dirty="0" err="1">
                <a:solidFill>
                  <a:schemeClr val="accent2"/>
                </a:solidFill>
              </a:rPr>
              <a:t>xuống</a:t>
            </a:r>
            <a:r>
              <a:rPr lang="en-US" altLang="en-US" dirty="0">
                <a:solidFill>
                  <a:schemeClr val="accent2"/>
                </a:solidFill>
              </a:rPr>
              <a:t> </a:t>
            </a:r>
            <a:r>
              <a:rPr lang="en-US" altLang="en-US" dirty="0"/>
              <a:t>(top-down)</a:t>
            </a:r>
          </a:p>
          <a:p>
            <a:pPr lvl="1" eaLnBrk="1" hangingPunct="1">
              <a:lnSpc>
                <a:spcPct val="95000"/>
              </a:lnSpc>
              <a:spcBef>
                <a:spcPts val="0"/>
              </a:spcBef>
            </a:pPr>
            <a:r>
              <a:rPr lang="en-US" altLang="en-US" dirty="0" err="1"/>
              <a:t>Tại</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mẫu</a:t>
            </a:r>
            <a:r>
              <a:rPr lang="en-US" altLang="en-US" dirty="0"/>
              <a:t> </a:t>
            </a:r>
            <a:r>
              <a:rPr lang="en-US" altLang="en-US" dirty="0" err="1"/>
              <a:t>thuộc</a:t>
            </a:r>
            <a:r>
              <a:rPr lang="en-US" altLang="en-US" dirty="0"/>
              <a:t> </a:t>
            </a:r>
            <a:r>
              <a:rPr lang="en-US" altLang="en-US" dirty="0" err="1"/>
              <a:t>nút</a:t>
            </a:r>
            <a:r>
              <a:rPr lang="en-US" altLang="en-US" dirty="0"/>
              <a:t> </a:t>
            </a:r>
            <a:r>
              <a:rPr lang="en-US" altLang="en-US" dirty="0" err="1"/>
              <a:t>gốc</a:t>
            </a:r>
            <a:endParaRPr lang="en-US" altLang="en-US" dirty="0"/>
          </a:p>
          <a:p>
            <a:pPr lvl="1" eaLnBrk="1" hangingPunct="1">
              <a:lnSpc>
                <a:spcPct val="95000"/>
              </a:lnSpc>
              <a:spcBef>
                <a:spcPts val="0"/>
              </a:spcBef>
            </a:pP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được</a:t>
            </a:r>
            <a:r>
              <a:rPr lang="en-US" altLang="en-US" dirty="0"/>
              <a:t> </a:t>
            </a:r>
            <a:r>
              <a:rPr lang="en-US" altLang="en-US" dirty="0" err="1"/>
              <a:t>phân</a:t>
            </a:r>
            <a:r>
              <a:rPr lang="en-US" altLang="en-US" dirty="0"/>
              <a:t> </a:t>
            </a:r>
            <a:r>
              <a:rPr lang="en-US" altLang="en-US" dirty="0" err="1"/>
              <a:t>loại</a:t>
            </a:r>
            <a:r>
              <a:rPr lang="en-US" altLang="en-US" dirty="0"/>
              <a:t> (</a:t>
            </a:r>
            <a:r>
              <a:rPr lang="en-US" altLang="en-US" dirty="0" err="1"/>
              <a:t>nếu</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là</a:t>
            </a:r>
            <a:r>
              <a:rPr lang="en-US" altLang="en-US" dirty="0"/>
              <a:t> </a:t>
            </a:r>
            <a:r>
              <a:rPr lang="en-US" altLang="en-US" dirty="0" err="1"/>
              <a:t>liên</a:t>
            </a:r>
            <a:r>
              <a:rPr lang="en-US" altLang="en-US" dirty="0"/>
              <a:t> </a:t>
            </a:r>
            <a:r>
              <a:rPr lang="en-US" altLang="en-US" dirty="0" err="1"/>
              <a:t>tục</a:t>
            </a:r>
            <a:r>
              <a:rPr lang="en-US" altLang="en-US" dirty="0"/>
              <a:t>, </a:t>
            </a:r>
            <a:r>
              <a:rPr lang="en-US" altLang="en-US" dirty="0" err="1"/>
              <a:t>thì</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rời</a:t>
            </a:r>
            <a:r>
              <a:rPr lang="en-US" altLang="en-US" dirty="0"/>
              <a:t> </a:t>
            </a:r>
            <a:r>
              <a:rPr lang="en-US" altLang="en-US" dirty="0" err="1"/>
              <a:t>rạc</a:t>
            </a:r>
            <a:r>
              <a:rPr lang="en-US" altLang="en-US" dirty="0"/>
              <a:t> </a:t>
            </a:r>
            <a:r>
              <a:rPr lang="en-US" altLang="en-US" dirty="0" err="1"/>
              <a:t>hoá</a:t>
            </a:r>
            <a:r>
              <a:rPr lang="en-US" altLang="en-US" dirty="0"/>
              <a:t> </a:t>
            </a:r>
            <a:r>
              <a:rPr lang="en-US" altLang="en-US" dirty="0" err="1"/>
              <a:t>trước</a:t>
            </a:r>
            <a:r>
              <a:rPr lang="en-US" altLang="en-US" dirty="0"/>
              <a:t>)</a:t>
            </a:r>
          </a:p>
          <a:p>
            <a:pPr lvl="1" eaLnBrk="1" hangingPunct="1">
              <a:lnSpc>
                <a:spcPct val="95000"/>
              </a:lnSpc>
              <a:spcBef>
                <a:spcPts val="0"/>
              </a:spcBef>
            </a:pPr>
            <a:r>
              <a:rPr lang="en-US" altLang="en-US" dirty="0" err="1"/>
              <a:t>Các</a:t>
            </a:r>
            <a:r>
              <a:rPr lang="en-US" altLang="en-US" dirty="0"/>
              <a:t> </a:t>
            </a:r>
            <a:r>
              <a:rPr lang="en-US" altLang="en-US" dirty="0" err="1"/>
              <a:t>mẫu</a:t>
            </a:r>
            <a:r>
              <a:rPr lang="en-US" altLang="en-US" dirty="0"/>
              <a:t> </a:t>
            </a:r>
            <a:r>
              <a:rPr lang="en-US" altLang="en-US" dirty="0" err="1"/>
              <a:t>được</a:t>
            </a:r>
            <a:r>
              <a:rPr lang="en-US" altLang="en-US" dirty="0"/>
              <a:t> </a:t>
            </a:r>
            <a:r>
              <a:rPr lang="en-US" altLang="en-US" dirty="0" err="1"/>
              <a:t>phân</a:t>
            </a:r>
            <a:r>
              <a:rPr lang="en-US" altLang="en-US" dirty="0"/>
              <a:t> chia </a:t>
            </a:r>
            <a:r>
              <a:rPr lang="en-US" altLang="en-US" dirty="0" err="1"/>
              <a:t>đệ</a:t>
            </a:r>
            <a:r>
              <a:rPr lang="en-US" altLang="en-US" dirty="0"/>
              <a:t> </a:t>
            </a:r>
            <a:r>
              <a:rPr lang="en-US" altLang="en-US" dirty="0" err="1"/>
              <a:t>quy</a:t>
            </a:r>
            <a:r>
              <a:rPr lang="en-US" altLang="en-US" dirty="0"/>
              <a:t> </a:t>
            </a:r>
            <a:r>
              <a:rPr lang="en-US" altLang="en-US" dirty="0" err="1"/>
              <a:t>dựa</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được</a:t>
            </a:r>
            <a:r>
              <a:rPr lang="en-US" altLang="en-US" dirty="0"/>
              <a:t> </a:t>
            </a:r>
            <a:r>
              <a:rPr lang="en-US" altLang="en-US" dirty="0" err="1"/>
              <a:t>chọn</a:t>
            </a:r>
            <a:endParaRPr lang="en-US" altLang="en-US" dirty="0"/>
          </a:p>
          <a:p>
            <a:pPr lvl="1" eaLnBrk="1" hangingPunct="1">
              <a:lnSpc>
                <a:spcPct val="95000"/>
              </a:lnSpc>
              <a:spcBef>
                <a:spcPts val="0"/>
              </a:spcBef>
            </a:pPr>
            <a:r>
              <a:rPr lang="en-US" altLang="en-US" dirty="0" err="1">
                <a:solidFill>
                  <a:srgbClr val="008000"/>
                </a:solidFill>
              </a:rPr>
              <a:t>Thuộc</a:t>
            </a:r>
            <a:r>
              <a:rPr lang="en-US" altLang="en-US" dirty="0">
                <a:solidFill>
                  <a:srgbClr val="008000"/>
                </a:solidFill>
              </a:rPr>
              <a:t> </a:t>
            </a:r>
            <a:r>
              <a:rPr lang="en-US" altLang="en-US" dirty="0" err="1">
                <a:solidFill>
                  <a:srgbClr val="008000"/>
                </a:solidFill>
              </a:rPr>
              <a:t>tính</a:t>
            </a:r>
            <a:r>
              <a:rPr lang="en-US" altLang="en-US" dirty="0">
                <a:solidFill>
                  <a:srgbClr val="008000"/>
                </a:solidFill>
              </a:rPr>
              <a:t> </a:t>
            </a:r>
            <a:r>
              <a:rPr lang="en-US" altLang="en-US" dirty="0" err="1">
                <a:solidFill>
                  <a:srgbClr val="008000"/>
                </a:solidFill>
              </a:rPr>
              <a:t>kiểm</a:t>
            </a:r>
            <a:r>
              <a:rPr lang="en-US" altLang="en-US" dirty="0">
                <a:solidFill>
                  <a:srgbClr val="008000"/>
                </a:solidFill>
              </a:rPr>
              <a:t> </a:t>
            </a:r>
            <a:r>
              <a:rPr lang="en-US" altLang="en-US" dirty="0" err="1">
                <a:solidFill>
                  <a:srgbClr val="008000"/>
                </a:solidFill>
              </a:rPr>
              <a:t>tra</a:t>
            </a:r>
            <a:r>
              <a:rPr lang="en-US" altLang="en-US" dirty="0">
                <a:solidFill>
                  <a:srgbClr val="008000"/>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lựa</a:t>
            </a:r>
            <a:r>
              <a:rPr lang="en-US" altLang="en-US" dirty="0">
                <a:solidFill>
                  <a:schemeClr val="tx1"/>
                </a:solidFill>
              </a:rPr>
              <a:t> </a:t>
            </a:r>
            <a:r>
              <a:rPr lang="en-US" altLang="en-US" dirty="0" err="1">
                <a:solidFill>
                  <a:schemeClr val="tx1"/>
                </a:solidFill>
              </a:rPr>
              <a:t>chọn</a:t>
            </a:r>
            <a:r>
              <a:rPr lang="en-US" altLang="en-US" dirty="0">
                <a:solidFill>
                  <a:schemeClr val="tx1"/>
                </a:solidFill>
              </a:rPr>
              <a:t> </a:t>
            </a:r>
            <a:r>
              <a:rPr lang="en-US" altLang="en-US" dirty="0" err="1">
                <a:solidFill>
                  <a:schemeClr val="tx1"/>
                </a:solidFill>
              </a:rPr>
              <a:t>dựa</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kinh</a:t>
            </a:r>
            <a:r>
              <a:rPr lang="en-US" altLang="en-US" dirty="0">
                <a:solidFill>
                  <a:schemeClr val="tx1"/>
                </a:solidFill>
              </a:rPr>
              <a:t> </a:t>
            </a:r>
            <a:r>
              <a:rPr lang="en-US" altLang="en-US" dirty="0" err="1">
                <a:solidFill>
                  <a:schemeClr val="tx1"/>
                </a:solidFill>
              </a:rPr>
              <a:t>nghiệm</a:t>
            </a:r>
            <a:r>
              <a:rPr lang="en-US" altLang="en-US" dirty="0">
                <a:solidFill>
                  <a:schemeClr val="tx1"/>
                </a:solidFill>
              </a:rPr>
              <a:t> (heuristic)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độ</a:t>
            </a:r>
            <a:r>
              <a:rPr lang="en-US" altLang="en-US" dirty="0">
                <a:solidFill>
                  <a:schemeClr val="tx1"/>
                </a:solidFill>
              </a:rPr>
              <a:t> </a:t>
            </a:r>
            <a:r>
              <a:rPr lang="en-US" altLang="en-US" dirty="0" err="1">
                <a:solidFill>
                  <a:schemeClr val="tx1"/>
                </a:solidFill>
              </a:rPr>
              <a:t>đo</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kê</a:t>
            </a:r>
            <a:r>
              <a:rPr lang="en-US" altLang="en-US" dirty="0">
                <a:solidFill>
                  <a:schemeClr val="tx1"/>
                </a:solidFill>
              </a:rPr>
              <a:t> (statistical measure) (vid </a:t>
            </a:r>
            <a:r>
              <a:rPr lang="en-US" altLang="en-US" dirty="0" err="1">
                <a:solidFill>
                  <a:schemeClr val="tx1"/>
                </a:solidFill>
              </a:rPr>
              <a:t>dụ</a:t>
            </a:r>
            <a:r>
              <a:rPr lang="en-US" altLang="en-US" dirty="0">
                <a:solidFill>
                  <a:schemeClr val="tx1"/>
                </a:solidFill>
              </a:rPr>
              <a:t>, </a:t>
            </a:r>
            <a:r>
              <a:rPr lang="en-US" altLang="en-US" dirty="0">
                <a:solidFill>
                  <a:srgbClr val="0000FF"/>
                </a:solidFill>
              </a:rPr>
              <a:t>information gain</a:t>
            </a:r>
            <a:r>
              <a:rPr lang="en-US" altLang="en-US" dirty="0"/>
              <a:t>)</a:t>
            </a:r>
          </a:p>
          <a:p>
            <a:pPr eaLnBrk="1" hangingPunct="1">
              <a:lnSpc>
                <a:spcPct val="95000"/>
              </a:lnSpc>
              <a:spcBef>
                <a:spcPts val="1200"/>
              </a:spcBef>
            </a:pPr>
            <a:r>
              <a:rPr lang="en-US" altLang="en-US" dirty="0" err="1"/>
              <a:t>Điều</a:t>
            </a:r>
            <a:r>
              <a:rPr lang="en-US" altLang="en-US" dirty="0"/>
              <a:t> </a:t>
            </a:r>
            <a:r>
              <a:rPr lang="en-US" altLang="en-US" dirty="0" err="1"/>
              <a:t>kiện</a:t>
            </a:r>
            <a:r>
              <a:rPr lang="en-US" altLang="en-US" dirty="0"/>
              <a:t> </a:t>
            </a:r>
            <a:r>
              <a:rPr lang="en-US" altLang="en-US" dirty="0" err="1"/>
              <a:t>dừng</a:t>
            </a:r>
            <a:r>
              <a:rPr lang="en-US" altLang="en-US" dirty="0"/>
              <a:t> </a:t>
            </a:r>
            <a:r>
              <a:rPr lang="en-US" altLang="en-US" dirty="0" err="1"/>
              <a:t>phân</a:t>
            </a:r>
            <a:r>
              <a:rPr lang="en-US" altLang="en-US" dirty="0"/>
              <a:t> chia</a:t>
            </a:r>
          </a:p>
          <a:p>
            <a:pPr lvl="1" eaLnBrk="1" hangingPunct="1">
              <a:lnSpc>
                <a:spcPct val="95000"/>
              </a:lnSpc>
              <a:spcBef>
                <a:spcPts val="0"/>
              </a:spcBef>
            </a:pP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mẫu</a:t>
            </a:r>
            <a:r>
              <a:rPr lang="en-US" altLang="en-US" dirty="0"/>
              <a:t> </a:t>
            </a:r>
            <a:r>
              <a:rPr lang="en-US" altLang="en-US" dirty="0" err="1"/>
              <a:t>của</a:t>
            </a:r>
            <a:r>
              <a:rPr lang="en-US" altLang="en-US" dirty="0"/>
              <a:t> </a:t>
            </a:r>
            <a:r>
              <a:rPr lang="en-US" altLang="en-US" dirty="0" err="1"/>
              <a:t>nút</a:t>
            </a:r>
            <a:r>
              <a:rPr lang="en-US" altLang="en-US" dirty="0"/>
              <a:t> </a:t>
            </a:r>
            <a:r>
              <a:rPr lang="en-US" altLang="en-US" dirty="0" err="1"/>
              <a:t>xem</a:t>
            </a:r>
            <a:r>
              <a:rPr lang="en-US" altLang="en-US" dirty="0"/>
              <a:t> </a:t>
            </a:r>
            <a:r>
              <a:rPr lang="en-US" altLang="en-US" dirty="0" err="1"/>
              <a:t>xét</a:t>
            </a:r>
            <a:r>
              <a:rPr lang="en-US" altLang="en-US" dirty="0"/>
              <a:t> </a:t>
            </a:r>
            <a:r>
              <a:rPr lang="en-US" altLang="en-US" dirty="0" err="1"/>
              <a:t>thuộc</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lớp</a:t>
            </a:r>
            <a:endParaRPr lang="en-US" altLang="en-US" dirty="0"/>
          </a:p>
          <a:p>
            <a:pPr lvl="1" eaLnBrk="1" hangingPunct="1">
              <a:lnSpc>
                <a:spcPct val="95000"/>
              </a:lnSpc>
              <a:spcBef>
                <a:spcPts val="0"/>
              </a:spcBef>
            </a:pPr>
            <a:r>
              <a:rPr lang="vi-VN" altLang="en-US" dirty="0"/>
              <a:t>Không có thuộc tính nào để phân </a:t>
            </a:r>
            <a:r>
              <a:rPr lang="en-US" altLang="en-US" dirty="0"/>
              <a:t>chia</a:t>
            </a:r>
            <a:r>
              <a:rPr lang="vi-VN" altLang="en-US" dirty="0"/>
              <a:t> - biểu quyết đa số được sử dụng để </a:t>
            </a:r>
            <a:r>
              <a:rPr lang="en-US" altLang="en-US" dirty="0" err="1"/>
              <a:t>gán</a:t>
            </a:r>
            <a:r>
              <a:rPr lang="en-US" altLang="en-US" dirty="0"/>
              <a:t> </a:t>
            </a:r>
            <a:r>
              <a:rPr lang="en-US" altLang="en-US" dirty="0" err="1"/>
              <a:t>nhãn</a:t>
            </a:r>
            <a:r>
              <a:rPr lang="en-US" altLang="en-US" dirty="0"/>
              <a:t> </a:t>
            </a:r>
            <a:r>
              <a:rPr lang="en-US" altLang="en-US" dirty="0" err="1"/>
              <a:t>phân</a:t>
            </a:r>
            <a:r>
              <a:rPr lang="en-US" altLang="en-US" dirty="0"/>
              <a:t> </a:t>
            </a:r>
            <a:r>
              <a:rPr lang="en-US" altLang="en-US" dirty="0" err="1"/>
              <a:t>loại</a:t>
            </a:r>
            <a:r>
              <a:rPr lang="en-US" altLang="en-US" dirty="0"/>
              <a:t> </a:t>
            </a:r>
            <a:r>
              <a:rPr lang="en-US" altLang="en-US" dirty="0" err="1"/>
              <a:t>cho</a:t>
            </a:r>
            <a:r>
              <a:rPr lang="en-US" altLang="en-US" dirty="0"/>
              <a:t> </a:t>
            </a:r>
            <a:r>
              <a:rPr lang="en-US" altLang="en-US" dirty="0" err="1"/>
              <a:t>lá</a:t>
            </a:r>
            <a:endParaRPr lang="en-US" altLang="en-US" dirty="0"/>
          </a:p>
          <a:p>
            <a:pPr lvl="1" eaLnBrk="1" hangingPunct="1">
              <a:lnSpc>
                <a:spcPct val="95000"/>
              </a:lnSpc>
              <a:spcBef>
                <a:spcPts val="0"/>
              </a:spcBef>
            </a:pPr>
            <a:r>
              <a:rPr lang="en-US" altLang="en-US" dirty="0" err="1"/>
              <a:t>Không</a:t>
            </a:r>
            <a:r>
              <a:rPr lang="en-US" altLang="en-US" dirty="0"/>
              <a:t> </a:t>
            </a:r>
            <a:r>
              <a:rPr lang="en-US" altLang="en-US" dirty="0" err="1"/>
              <a:t>còn</a:t>
            </a:r>
            <a:r>
              <a:rPr lang="en-US" altLang="en-US" dirty="0"/>
              <a:t> </a:t>
            </a:r>
            <a:r>
              <a:rPr lang="en-US" altLang="en-US" dirty="0" err="1"/>
              <a:t>mẫu</a:t>
            </a:r>
            <a:r>
              <a:rPr lang="en-US" altLang="en-US" dirty="0"/>
              <a:t> </a:t>
            </a:r>
            <a:r>
              <a:rPr lang="en-US" altLang="en-US" dirty="0" err="1"/>
              <a:t>nào</a:t>
            </a:r>
            <a:endParaRPr lang="en-US" altLang="en-US" dirty="0"/>
          </a:p>
        </p:txBody>
      </p:sp>
    </p:spTree>
    <p:extLst>
      <p:ext uri="{BB962C8B-B14F-4D97-AF65-F5344CB8AC3E}">
        <p14:creationId xmlns:p14="http://schemas.microsoft.com/office/powerpoint/2010/main" val="2098134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a:bodyPr>
          <a:lstStyle/>
          <a:p>
            <a:pPr marL="45720" indent="0">
              <a:buNone/>
            </a:pPr>
            <a:r>
              <a:rPr lang="vi-VN" b="1" dirty="0"/>
              <a:t>Ý tưởng</a:t>
            </a:r>
            <a:endParaRPr lang="en-US" dirty="0"/>
          </a:p>
          <a:p>
            <a:r>
              <a:rPr lang="vi-VN" dirty="0"/>
              <a:t>chúng ta cần xác định thứ tự của thuộc tính cần được xem xét tại mỗi bước</a:t>
            </a:r>
            <a:endParaRPr lang="en-US" dirty="0"/>
          </a:p>
          <a:p>
            <a:r>
              <a:rPr lang="vi-VN" dirty="0"/>
              <a:t>tại mỗi bước, một thuộc tính </a:t>
            </a:r>
            <a:r>
              <a:rPr lang="vi-VN" i="1" dirty="0"/>
              <a:t>tốt nhất</a:t>
            </a:r>
            <a:r>
              <a:rPr lang="vi-VN" dirty="0"/>
              <a:t> sẽ được chọn ra dựa trên một tiêu chuẩn nào đó</a:t>
            </a:r>
            <a:endParaRPr lang="en-US" dirty="0"/>
          </a:p>
          <a:p>
            <a:r>
              <a:rPr lang="vi-VN" dirty="0"/>
              <a:t>Với mỗi thuộc tính được chọn, ta chia dữ liệu vào các </a:t>
            </a:r>
            <a:r>
              <a:rPr lang="en-US" i="1" dirty="0" err="1"/>
              <a:t>nút</a:t>
            </a:r>
            <a:r>
              <a:rPr lang="en-US" i="1" dirty="0"/>
              <a:t> con</a:t>
            </a:r>
            <a:r>
              <a:rPr lang="vi-VN" dirty="0"/>
              <a:t> tương ứng với các giá trị của thuộc tính đó rồi tiếp tục áp dụng phương pháp này cho mỗi </a:t>
            </a:r>
            <a:r>
              <a:rPr lang="en-US" i="1" dirty="0" err="1"/>
              <a:t>nút</a:t>
            </a:r>
            <a:r>
              <a:rPr lang="en-US" i="1" dirty="0"/>
              <a:t> con</a:t>
            </a:r>
            <a:endParaRPr lang="en-US" dirty="0"/>
          </a:p>
          <a:p>
            <a:r>
              <a:rPr lang="vi-VN" dirty="0"/>
              <a:t>Việc chọn ra thuộc tính </a:t>
            </a:r>
            <a:r>
              <a:rPr lang="vi-VN" i="1" dirty="0"/>
              <a:t>tốt nhất</a:t>
            </a:r>
            <a:r>
              <a:rPr lang="vi-VN" dirty="0"/>
              <a:t> ở mỗi bước như thế này được gọi là cách chọn </a:t>
            </a:r>
            <a:r>
              <a:rPr lang="en-US" i="1" dirty="0" err="1"/>
              <a:t>tham</a:t>
            </a:r>
            <a:r>
              <a:rPr lang="en-US" i="1" dirty="0"/>
              <a:t> lam (</a:t>
            </a:r>
            <a:r>
              <a:rPr lang="vi-VN" i="1" dirty="0"/>
              <a:t>greedy</a:t>
            </a:r>
            <a:r>
              <a:rPr lang="vi-VN" dirty="0"/>
              <a:t>). Cách chọn này có thể không phải là tối ưu, nhưng trực giác cho chúng ta thấy rằng cách làm này sẽ gần với cách làm </a:t>
            </a:r>
            <a:r>
              <a:rPr lang="vi-VN"/>
              <a:t>tối ưu</a:t>
            </a:r>
            <a:endParaRPr lang="en-US" dirty="0"/>
          </a:p>
        </p:txBody>
      </p:sp>
    </p:spTree>
    <p:extLst>
      <p:ext uri="{BB962C8B-B14F-4D97-AF65-F5344CB8AC3E}">
        <p14:creationId xmlns:p14="http://schemas.microsoft.com/office/powerpoint/2010/main" val="413818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a:t>
            </a:r>
          </a:p>
        </p:txBody>
      </p:sp>
      <p:sp>
        <p:nvSpPr>
          <p:cNvPr id="3" name="Content Placeholder 2"/>
          <p:cNvSpPr>
            <a:spLocks noGrp="1"/>
          </p:cNvSpPr>
          <p:nvPr>
            <p:ph idx="1"/>
          </p:nvPr>
        </p:nvSpPr>
        <p:spPr>
          <a:xfrm>
            <a:off x="1576918" y="2008835"/>
            <a:ext cx="10358967" cy="4111625"/>
          </a:xfrm>
        </p:spPr>
        <p:txBody>
          <a:bodyPr/>
          <a:lstStyle/>
          <a:p>
            <a:pPr marL="533400" indent="-533400" eaLnBrk="1" hangingPunct="1">
              <a:lnSpc>
                <a:spcPct val="95000"/>
              </a:lnSpc>
              <a:buNone/>
            </a:pPr>
            <a:r>
              <a:rPr lang="en-US" altLang="en-US" sz="2000" dirty="0"/>
              <a:t>Algorithm </a:t>
            </a:r>
            <a:r>
              <a:rPr lang="en-US" altLang="en-US" sz="2000" dirty="0" err="1"/>
              <a:t>GenDecTree</a:t>
            </a:r>
            <a:r>
              <a:rPr lang="en-US" altLang="en-US" sz="2000" dirty="0"/>
              <a:t>(Sample S, </a:t>
            </a:r>
            <a:r>
              <a:rPr lang="en-US" altLang="en-US" sz="2000" dirty="0" err="1"/>
              <a:t>Attlist</a:t>
            </a:r>
            <a:r>
              <a:rPr lang="en-US" altLang="en-US" sz="2000" dirty="0"/>
              <a:t> A)</a:t>
            </a:r>
          </a:p>
          <a:p>
            <a:pPr marL="533400" indent="-533400" eaLnBrk="1" hangingPunct="1">
              <a:lnSpc>
                <a:spcPct val="95000"/>
              </a:lnSpc>
              <a:buFont typeface="Wingdings" panose="05000000000000000000" pitchFamily="2" charset="2"/>
              <a:buAutoNum type="arabicPeriod"/>
            </a:pPr>
            <a:r>
              <a:rPr lang="en-US" altLang="en-US" sz="2000" dirty="0" err="1"/>
              <a:t>Tạo</a:t>
            </a:r>
            <a:r>
              <a:rPr lang="en-US" altLang="en-US" sz="2000" dirty="0"/>
              <a:t> </a:t>
            </a:r>
            <a:r>
              <a:rPr lang="en-US" altLang="en-US" sz="2000" dirty="0" err="1"/>
              <a:t>một</a:t>
            </a:r>
            <a:r>
              <a:rPr lang="en-US" altLang="en-US" sz="2000" dirty="0"/>
              <a:t> </a:t>
            </a:r>
            <a:r>
              <a:rPr lang="en-US" altLang="en-US" sz="2000" dirty="0" err="1"/>
              <a:t>nút</a:t>
            </a:r>
            <a:r>
              <a:rPr lang="en-US" altLang="en-US" sz="2000" dirty="0"/>
              <a:t> N</a:t>
            </a:r>
          </a:p>
          <a:p>
            <a:pPr marL="533400" indent="-533400" eaLnBrk="1" hangingPunct="1">
              <a:lnSpc>
                <a:spcPct val="95000"/>
              </a:lnSpc>
              <a:buFont typeface="Wingdings" panose="05000000000000000000" pitchFamily="2" charset="2"/>
              <a:buAutoNum type="arabicPeriod"/>
            </a:pPr>
            <a:r>
              <a:rPr lang="en-US" altLang="en-US" sz="2000" dirty="0" err="1"/>
              <a:t>Nếu</a:t>
            </a:r>
            <a:r>
              <a:rPr lang="en-US" altLang="en-US" sz="2000" dirty="0"/>
              <a:t> </a:t>
            </a:r>
            <a:r>
              <a:rPr lang="en-US" altLang="en-US" sz="2000" dirty="0" err="1"/>
              <a:t>tất</a:t>
            </a:r>
            <a:r>
              <a:rPr lang="en-US" altLang="en-US" sz="2000" dirty="0"/>
              <a:t> </a:t>
            </a:r>
            <a:r>
              <a:rPr lang="en-US" altLang="en-US" sz="2000" dirty="0" err="1"/>
              <a:t>cả</a:t>
            </a:r>
            <a:r>
              <a:rPr lang="en-US" altLang="en-US" sz="2000" dirty="0"/>
              <a:t> </a:t>
            </a:r>
            <a:r>
              <a:rPr lang="en-US" altLang="en-US" sz="2000" dirty="0" err="1"/>
              <a:t>các</a:t>
            </a:r>
            <a:r>
              <a:rPr lang="en-US" altLang="en-US" sz="2000" dirty="0"/>
              <a:t> </a:t>
            </a:r>
            <a:r>
              <a:rPr lang="en-US" altLang="en-US" sz="2000" dirty="0" err="1"/>
              <a:t>mẫu</a:t>
            </a:r>
            <a:r>
              <a:rPr lang="en-US" altLang="en-US" sz="2000" dirty="0"/>
              <a:t> </a:t>
            </a:r>
            <a:r>
              <a:rPr lang="en-US" altLang="en-US" sz="2000" dirty="0" err="1"/>
              <a:t>thuộc</a:t>
            </a:r>
            <a:r>
              <a:rPr lang="en-US" altLang="en-US" sz="2000" dirty="0"/>
              <a:t> </a:t>
            </a:r>
            <a:r>
              <a:rPr lang="en-US" altLang="en-US" sz="2000" dirty="0" err="1"/>
              <a:t>cùng</a:t>
            </a:r>
            <a:r>
              <a:rPr lang="en-US" altLang="en-US" sz="2000" dirty="0"/>
              <a:t> </a:t>
            </a:r>
            <a:r>
              <a:rPr lang="en-US" altLang="en-US" sz="2000" dirty="0" err="1"/>
              <a:t>lớp</a:t>
            </a:r>
            <a:r>
              <a:rPr lang="en-US" altLang="en-US" sz="2000" dirty="0"/>
              <a:t> C </a:t>
            </a:r>
            <a:r>
              <a:rPr lang="en-US" altLang="en-US" sz="2000" dirty="0" err="1"/>
              <a:t>thì</a:t>
            </a:r>
            <a:r>
              <a:rPr lang="en-US" altLang="en-US" sz="2000" dirty="0"/>
              <a:t> N </a:t>
            </a:r>
            <a:r>
              <a:rPr lang="en-US" altLang="en-US" sz="2000" dirty="0" err="1"/>
              <a:t>được</a:t>
            </a:r>
            <a:r>
              <a:rPr lang="en-US" altLang="en-US" sz="2000" dirty="0"/>
              <a:t> </a:t>
            </a:r>
            <a:r>
              <a:rPr lang="en-US" altLang="en-US" sz="2000" dirty="0" err="1"/>
              <a:t>gán</a:t>
            </a:r>
            <a:r>
              <a:rPr lang="en-US" altLang="en-US" sz="2000" dirty="0"/>
              <a:t> </a:t>
            </a:r>
            <a:r>
              <a:rPr lang="en-US" altLang="en-US" sz="2000" dirty="0" err="1"/>
              <a:t>nhãn</a:t>
            </a:r>
            <a:r>
              <a:rPr lang="en-US" altLang="en-US" sz="2000" dirty="0"/>
              <a:t> C; </a:t>
            </a:r>
            <a:r>
              <a:rPr lang="en-US" altLang="en-US" sz="2000" dirty="0" err="1"/>
              <a:t>dừng</a:t>
            </a:r>
            <a:r>
              <a:rPr lang="en-US" altLang="en-US" sz="2000" dirty="0"/>
              <a:t> </a:t>
            </a:r>
            <a:r>
              <a:rPr lang="en-US" altLang="en-US" sz="2000" dirty="0" err="1"/>
              <a:t>thuật</a:t>
            </a:r>
            <a:r>
              <a:rPr lang="en-US" altLang="en-US" sz="2000" dirty="0"/>
              <a:t> </a:t>
            </a:r>
            <a:r>
              <a:rPr lang="en-US" altLang="en-US" sz="2000" dirty="0" err="1"/>
              <a:t>toán</a:t>
            </a:r>
            <a:r>
              <a:rPr lang="en-US" altLang="en-US" sz="2000" dirty="0"/>
              <a:t>;</a:t>
            </a:r>
          </a:p>
          <a:p>
            <a:pPr marL="533400" indent="-533400" eaLnBrk="1" hangingPunct="1">
              <a:lnSpc>
                <a:spcPct val="95000"/>
              </a:lnSpc>
              <a:buFont typeface="Wingdings" panose="05000000000000000000" pitchFamily="2" charset="2"/>
              <a:buAutoNum type="arabicPeriod"/>
            </a:pPr>
            <a:r>
              <a:rPr lang="en-US" altLang="en-US" sz="2000" dirty="0" err="1"/>
              <a:t>Nếu</a:t>
            </a:r>
            <a:r>
              <a:rPr lang="en-US" altLang="en-US" sz="2000" dirty="0"/>
              <a:t> A </a:t>
            </a:r>
            <a:r>
              <a:rPr lang="en-US" altLang="en-US" sz="2000" dirty="0" err="1"/>
              <a:t>là</a:t>
            </a:r>
            <a:r>
              <a:rPr lang="en-US" altLang="en-US" sz="2000" dirty="0"/>
              <a:t> </a:t>
            </a:r>
            <a:r>
              <a:rPr lang="en-US" altLang="en-US" sz="2000" dirty="0" err="1"/>
              <a:t>rỗng</a:t>
            </a:r>
            <a:r>
              <a:rPr lang="en-US" altLang="en-US" sz="2000" dirty="0"/>
              <a:t> </a:t>
            </a:r>
            <a:r>
              <a:rPr lang="en-US" altLang="en-US" sz="2000" dirty="0" err="1"/>
              <a:t>thì</a:t>
            </a:r>
            <a:r>
              <a:rPr lang="en-US" altLang="en-US" sz="2000" dirty="0"/>
              <a:t> N </a:t>
            </a:r>
            <a:r>
              <a:rPr lang="en-US" altLang="en-US" sz="2000" dirty="0" err="1"/>
              <a:t>được</a:t>
            </a:r>
            <a:r>
              <a:rPr lang="en-US" altLang="en-US" sz="2000" dirty="0"/>
              <a:t> </a:t>
            </a:r>
            <a:r>
              <a:rPr lang="en-US" altLang="en-US" sz="2000" dirty="0" err="1"/>
              <a:t>gán</a:t>
            </a:r>
            <a:r>
              <a:rPr lang="en-US" altLang="en-US" sz="2000" dirty="0"/>
              <a:t> </a:t>
            </a:r>
            <a:r>
              <a:rPr lang="en-US" altLang="en-US" sz="2000" dirty="0" err="1"/>
              <a:t>nhãn</a:t>
            </a:r>
            <a:r>
              <a:rPr lang="en-US" altLang="en-US" sz="2000" dirty="0"/>
              <a:t> C </a:t>
            </a:r>
            <a:r>
              <a:rPr lang="en-US" altLang="en-US" sz="2000" dirty="0" err="1"/>
              <a:t>là</a:t>
            </a:r>
            <a:r>
              <a:rPr lang="en-US" altLang="en-US" sz="2000" dirty="0"/>
              <a:t> </a:t>
            </a:r>
            <a:r>
              <a:rPr lang="en-US" altLang="en-US" sz="2000" dirty="0" err="1"/>
              <a:t>nhãn</a:t>
            </a:r>
            <a:r>
              <a:rPr lang="en-US" altLang="en-US" sz="2000" dirty="0"/>
              <a:t> </a:t>
            </a:r>
            <a:r>
              <a:rPr lang="en-US" altLang="en-US" sz="2000" dirty="0" err="1"/>
              <a:t>phổ</a:t>
            </a:r>
            <a:r>
              <a:rPr lang="en-US" altLang="en-US" sz="2000" dirty="0"/>
              <a:t> </a:t>
            </a:r>
            <a:r>
              <a:rPr lang="en-US" altLang="en-US" sz="2000" dirty="0" err="1"/>
              <a:t>biến</a:t>
            </a:r>
            <a:r>
              <a:rPr lang="en-US" altLang="en-US" sz="2000" dirty="0"/>
              <a:t> </a:t>
            </a:r>
            <a:r>
              <a:rPr lang="en-US" altLang="en-US" sz="2000" dirty="0" err="1"/>
              <a:t>nhất</a:t>
            </a:r>
            <a:r>
              <a:rPr lang="en-US" altLang="en-US" sz="2000" dirty="0"/>
              <a:t> </a:t>
            </a:r>
            <a:r>
              <a:rPr lang="en-US" altLang="en-US" sz="2000" dirty="0" err="1"/>
              <a:t>trong</a:t>
            </a:r>
            <a:r>
              <a:rPr lang="en-US" altLang="en-US" sz="2000" dirty="0"/>
              <a:t> S; </a:t>
            </a:r>
            <a:r>
              <a:rPr lang="en-US" altLang="en-US" sz="2000" dirty="0" err="1"/>
              <a:t>dừng</a:t>
            </a:r>
            <a:r>
              <a:rPr lang="en-US" altLang="en-US" sz="2000" dirty="0"/>
              <a:t> </a:t>
            </a:r>
            <a:r>
              <a:rPr lang="en-US" altLang="en-US" sz="2000" dirty="0" err="1"/>
              <a:t>thuật</a:t>
            </a:r>
            <a:r>
              <a:rPr lang="en-US" altLang="en-US" sz="2000" dirty="0"/>
              <a:t> </a:t>
            </a:r>
            <a:r>
              <a:rPr lang="en-US" altLang="en-US" sz="2000" dirty="0" err="1"/>
              <a:t>toán</a:t>
            </a:r>
            <a:r>
              <a:rPr lang="en-US" altLang="en-US" sz="2000" dirty="0"/>
              <a:t>;</a:t>
            </a:r>
          </a:p>
          <a:p>
            <a:pPr marL="533400" indent="-533400" eaLnBrk="1" hangingPunct="1">
              <a:lnSpc>
                <a:spcPct val="95000"/>
              </a:lnSpc>
              <a:buFont typeface="Wingdings" panose="05000000000000000000" pitchFamily="2" charset="2"/>
              <a:buAutoNum type="arabicPeriod"/>
            </a:pPr>
            <a:r>
              <a:rPr lang="en-US" altLang="en-US" sz="2000" dirty="0" err="1"/>
              <a:t>Chọn</a:t>
            </a:r>
            <a:r>
              <a:rPr lang="en-US" altLang="en-US" sz="2000" dirty="0"/>
              <a:t> </a:t>
            </a:r>
            <a:r>
              <a:rPr lang="en-US" altLang="en-US" sz="2000" dirty="0" err="1"/>
              <a:t>a</a:t>
            </a:r>
            <a:r>
              <a:rPr lang="en-US" altLang="en-US" sz="2000" dirty="0" err="1">
                <a:sym typeface="Symbol" panose="05050102010706020507" pitchFamily="18" charset="2"/>
              </a:rPr>
              <a:t>A</a:t>
            </a:r>
            <a:r>
              <a:rPr lang="en-US" altLang="en-US" sz="2000" dirty="0">
                <a:sym typeface="Symbol" panose="05050102010706020507" pitchFamily="18" charset="2"/>
              </a:rPr>
              <a:t>, </a:t>
            </a:r>
            <a:r>
              <a:rPr lang="en-US" altLang="en-US" sz="2000" dirty="0" err="1">
                <a:sym typeface="Symbol" panose="05050102010706020507" pitchFamily="18" charset="2"/>
              </a:rPr>
              <a:t>có</a:t>
            </a:r>
            <a:r>
              <a:rPr lang="en-US" altLang="en-US" sz="2000" dirty="0">
                <a:sym typeface="Symbol" panose="05050102010706020507" pitchFamily="18" charset="2"/>
              </a:rPr>
              <a:t> </a:t>
            </a:r>
            <a:r>
              <a:rPr lang="en-US" altLang="en-US" sz="2000" dirty="0" err="1">
                <a:sym typeface="Symbol" panose="05050102010706020507" pitchFamily="18" charset="2"/>
              </a:rPr>
              <a:t>độ</a:t>
            </a:r>
            <a:r>
              <a:rPr lang="en-US" altLang="en-US" sz="2000" dirty="0">
                <a:sym typeface="Symbol" panose="05050102010706020507" pitchFamily="18" charset="2"/>
              </a:rPr>
              <a:t> </a:t>
            </a:r>
            <a:r>
              <a:rPr lang="en-US" altLang="en-US" sz="2000" dirty="0" err="1">
                <a:sym typeface="Symbol" panose="05050102010706020507" pitchFamily="18" charset="2"/>
              </a:rPr>
              <a:t>đo</a:t>
            </a:r>
            <a:r>
              <a:rPr lang="en-US" altLang="en-US" sz="2000" dirty="0">
                <a:sym typeface="Symbol" panose="05050102010706020507" pitchFamily="18" charset="2"/>
              </a:rPr>
              <a:t> </a:t>
            </a:r>
            <a:r>
              <a:rPr lang="en-US" altLang="en-US" sz="2000" dirty="0">
                <a:solidFill>
                  <a:srgbClr val="0000FF"/>
                </a:solidFill>
                <a:sym typeface="Symbol" panose="05050102010706020507" pitchFamily="18" charset="2"/>
              </a:rPr>
              <a:t>information gain </a:t>
            </a:r>
            <a:r>
              <a:rPr lang="en-US" altLang="en-US" sz="2000" dirty="0" err="1">
                <a:solidFill>
                  <a:schemeClr val="tx1"/>
                </a:solidFill>
                <a:sym typeface="Symbol" panose="05050102010706020507" pitchFamily="18" charset="2"/>
              </a:rPr>
              <a:t>cao</a:t>
            </a:r>
            <a:r>
              <a:rPr lang="en-US" altLang="en-US" sz="2000" dirty="0">
                <a:solidFill>
                  <a:schemeClr val="tx1"/>
                </a:solidFill>
                <a:sym typeface="Symbol" panose="05050102010706020507" pitchFamily="18" charset="2"/>
              </a:rPr>
              <a:t> </a:t>
            </a:r>
            <a:r>
              <a:rPr lang="en-US" altLang="en-US" sz="2000" dirty="0" err="1">
                <a:solidFill>
                  <a:schemeClr val="tx1"/>
                </a:solidFill>
                <a:sym typeface="Symbol" panose="05050102010706020507" pitchFamily="18" charset="2"/>
              </a:rPr>
              <a:t>nhất</a:t>
            </a:r>
            <a:r>
              <a:rPr lang="en-US" altLang="en-US" sz="2000" dirty="0">
                <a:sym typeface="Symbol" panose="05050102010706020507" pitchFamily="18" charset="2"/>
              </a:rPr>
              <a:t>; </a:t>
            </a:r>
            <a:r>
              <a:rPr lang="en-US" altLang="en-US" sz="2000" dirty="0" err="1">
                <a:sym typeface="Symbol" panose="05050102010706020507" pitchFamily="18" charset="2"/>
              </a:rPr>
              <a:t>Gán</a:t>
            </a:r>
            <a:r>
              <a:rPr lang="en-US" altLang="en-US" sz="2000" dirty="0">
                <a:sym typeface="Symbol" panose="05050102010706020507" pitchFamily="18" charset="2"/>
              </a:rPr>
              <a:t> </a:t>
            </a:r>
            <a:r>
              <a:rPr lang="en-US" altLang="en-US" sz="2000" dirty="0" err="1">
                <a:sym typeface="Symbol" panose="05050102010706020507" pitchFamily="18" charset="2"/>
              </a:rPr>
              <a:t>nhãn</a:t>
            </a:r>
            <a:r>
              <a:rPr lang="en-US" altLang="en-US" sz="2000" dirty="0">
                <a:sym typeface="Symbol" panose="05050102010706020507" pitchFamily="18" charset="2"/>
              </a:rPr>
              <a:t> N </a:t>
            </a:r>
            <a:r>
              <a:rPr lang="en-US" altLang="en-US" sz="2000" dirty="0" err="1">
                <a:sym typeface="Symbol" panose="05050102010706020507" pitchFamily="18" charset="2"/>
              </a:rPr>
              <a:t>theo</a:t>
            </a:r>
            <a:r>
              <a:rPr lang="en-US" altLang="en-US" sz="2000" dirty="0">
                <a:sym typeface="Symbol" panose="05050102010706020507" pitchFamily="18" charset="2"/>
              </a:rPr>
              <a:t> a;</a:t>
            </a:r>
          </a:p>
          <a:p>
            <a:pPr marL="533400" indent="-533400" eaLnBrk="1" hangingPunct="1">
              <a:lnSpc>
                <a:spcPct val="95000"/>
              </a:lnSpc>
              <a:buFont typeface="Wingdings" panose="05000000000000000000" pitchFamily="2" charset="2"/>
              <a:buAutoNum type="arabicPeriod"/>
            </a:pPr>
            <a:r>
              <a:rPr lang="en-US" altLang="en-US" sz="2000" dirty="0" err="1">
                <a:sym typeface="Symbol" panose="05050102010706020507" pitchFamily="18" charset="2"/>
              </a:rPr>
              <a:t>Với</a:t>
            </a:r>
            <a:r>
              <a:rPr lang="en-US" altLang="en-US" sz="2000" dirty="0">
                <a:sym typeface="Symbol" panose="05050102010706020507" pitchFamily="18" charset="2"/>
              </a:rPr>
              <a:t> </a:t>
            </a:r>
            <a:r>
              <a:rPr lang="en-US" altLang="en-US" sz="2000" dirty="0" err="1">
                <a:sym typeface="Symbol" panose="05050102010706020507" pitchFamily="18" charset="2"/>
              </a:rPr>
              <a:t>mỗi</a:t>
            </a:r>
            <a:r>
              <a:rPr lang="en-US" altLang="en-US" sz="2000" dirty="0">
                <a:sym typeface="Symbol" panose="05050102010706020507" pitchFamily="18" charset="2"/>
              </a:rPr>
              <a:t> </a:t>
            </a:r>
            <a:r>
              <a:rPr lang="en-US" altLang="en-US" sz="2000" dirty="0" err="1">
                <a:sym typeface="Symbol" panose="05050102010706020507" pitchFamily="18" charset="2"/>
              </a:rPr>
              <a:t>giá</a:t>
            </a:r>
            <a:r>
              <a:rPr lang="en-US" altLang="en-US" sz="2000" dirty="0">
                <a:sym typeface="Symbol" panose="05050102010706020507" pitchFamily="18" charset="2"/>
              </a:rPr>
              <a:t> </a:t>
            </a:r>
            <a:r>
              <a:rPr lang="en-US" altLang="en-US" sz="2000" dirty="0" err="1">
                <a:sym typeface="Symbol" panose="05050102010706020507" pitchFamily="18" charset="2"/>
              </a:rPr>
              <a:t>trị</a:t>
            </a:r>
            <a:r>
              <a:rPr lang="en-US" altLang="en-US" sz="2000" dirty="0">
                <a:sym typeface="Symbol" panose="05050102010706020507" pitchFamily="18" charset="2"/>
              </a:rPr>
              <a:t> v </a:t>
            </a:r>
            <a:r>
              <a:rPr lang="en-US" altLang="en-US" sz="2000" dirty="0" err="1">
                <a:sym typeface="Symbol" panose="05050102010706020507" pitchFamily="18" charset="2"/>
              </a:rPr>
              <a:t>của</a:t>
            </a:r>
            <a:r>
              <a:rPr lang="en-US" altLang="en-US" sz="2000" dirty="0">
                <a:sym typeface="Symbol" panose="05050102010706020507" pitchFamily="18" charset="2"/>
              </a:rPr>
              <a:t> a:</a:t>
            </a:r>
          </a:p>
          <a:p>
            <a:pPr marL="914400" lvl="1" indent="-457200" eaLnBrk="1" hangingPunct="1">
              <a:lnSpc>
                <a:spcPct val="95000"/>
              </a:lnSpc>
              <a:buFont typeface="Wingdings" panose="05000000000000000000" pitchFamily="2" charset="2"/>
              <a:buAutoNum type="alphaLcPeriod"/>
            </a:pPr>
            <a:r>
              <a:rPr lang="en-US" altLang="en-US" sz="1800" dirty="0" err="1">
                <a:sym typeface="Symbol" panose="05050102010706020507" pitchFamily="18" charset="2"/>
              </a:rPr>
              <a:t>Phát</a:t>
            </a:r>
            <a:r>
              <a:rPr lang="en-US" altLang="en-US" sz="1800" dirty="0">
                <a:sym typeface="Symbol" panose="05050102010706020507" pitchFamily="18" charset="2"/>
              </a:rPr>
              <a:t> </a:t>
            </a:r>
            <a:r>
              <a:rPr lang="en-US" altLang="en-US" sz="1800" dirty="0" err="1">
                <a:sym typeface="Symbol" panose="05050102010706020507" pitchFamily="18" charset="2"/>
              </a:rPr>
              <a:t>triển</a:t>
            </a:r>
            <a:r>
              <a:rPr lang="en-US" altLang="en-US" sz="1800" dirty="0">
                <a:sym typeface="Symbol" panose="05050102010706020507" pitchFamily="18" charset="2"/>
              </a:rPr>
              <a:t> 1 </a:t>
            </a:r>
            <a:r>
              <a:rPr lang="en-US" altLang="en-US" sz="1800" dirty="0" err="1">
                <a:sym typeface="Symbol" panose="05050102010706020507" pitchFamily="18" charset="2"/>
              </a:rPr>
              <a:t>nhánh</a:t>
            </a:r>
            <a:r>
              <a:rPr lang="en-US" altLang="en-US" sz="1800" dirty="0">
                <a:sym typeface="Symbol" panose="05050102010706020507" pitchFamily="18" charset="2"/>
              </a:rPr>
              <a:t> </a:t>
            </a:r>
            <a:r>
              <a:rPr lang="en-US" altLang="en-US" sz="1800" dirty="0" err="1">
                <a:sym typeface="Symbol" panose="05050102010706020507" pitchFamily="18" charset="2"/>
              </a:rPr>
              <a:t>từ</a:t>
            </a:r>
            <a:r>
              <a:rPr lang="en-US" altLang="en-US" sz="1800" dirty="0">
                <a:sym typeface="Symbol" panose="05050102010706020507" pitchFamily="18" charset="2"/>
              </a:rPr>
              <a:t> N </a:t>
            </a:r>
            <a:r>
              <a:rPr lang="en-US" altLang="en-US" sz="1800" dirty="0" err="1">
                <a:sym typeface="Symbol" panose="05050102010706020507" pitchFamily="18" charset="2"/>
              </a:rPr>
              <a:t>với</a:t>
            </a:r>
            <a:r>
              <a:rPr lang="en-US" altLang="en-US" sz="1800" dirty="0">
                <a:sym typeface="Symbol" panose="05050102010706020507" pitchFamily="18" charset="2"/>
              </a:rPr>
              <a:t> </a:t>
            </a:r>
            <a:r>
              <a:rPr lang="en-US" altLang="en-US" sz="1800" dirty="0" err="1">
                <a:sym typeface="Symbol" panose="05050102010706020507" pitchFamily="18" charset="2"/>
              </a:rPr>
              <a:t>điều</a:t>
            </a:r>
            <a:r>
              <a:rPr lang="en-US" altLang="en-US" sz="1800" dirty="0">
                <a:sym typeface="Symbol" panose="05050102010706020507" pitchFamily="18" charset="2"/>
              </a:rPr>
              <a:t> </a:t>
            </a:r>
            <a:r>
              <a:rPr lang="en-US" altLang="en-US" sz="1800" dirty="0" err="1">
                <a:sym typeface="Symbol" panose="05050102010706020507" pitchFamily="18" charset="2"/>
              </a:rPr>
              <a:t>kiện</a:t>
            </a:r>
            <a:r>
              <a:rPr lang="en-US" altLang="en-US" sz="1800" dirty="0">
                <a:sym typeface="Symbol" panose="05050102010706020507" pitchFamily="18" charset="2"/>
              </a:rPr>
              <a:t> a=v;</a:t>
            </a:r>
          </a:p>
          <a:p>
            <a:pPr marL="914400" lvl="1" indent="-457200" eaLnBrk="1" hangingPunct="1">
              <a:lnSpc>
                <a:spcPct val="95000"/>
              </a:lnSpc>
              <a:buFont typeface="Wingdings" panose="05000000000000000000" pitchFamily="2" charset="2"/>
              <a:buAutoNum type="alphaLcPeriod"/>
            </a:pPr>
            <a:r>
              <a:rPr lang="en-US" altLang="en-US" sz="1800" dirty="0" err="1">
                <a:sym typeface="Symbol" panose="05050102010706020507" pitchFamily="18" charset="2"/>
              </a:rPr>
              <a:t>Đặt</a:t>
            </a:r>
            <a:r>
              <a:rPr lang="en-US" altLang="en-US" sz="1800" dirty="0">
                <a:sym typeface="Symbol" panose="05050102010706020507" pitchFamily="18" charset="2"/>
              </a:rPr>
              <a:t> </a:t>
            </a:r>
            <a:r>
              <a:rPr lang="en-US" altLang="en-US" sz="1800" dirty="0" err="1">
                <a:sym typeface="Symbol" panose="05050102010706020507" pitchFamily="18" charset="2"/>
              </a:rPr>
              <a:t>S</a:t>
            </a:r>
            <a:r>
              <a:rPr lang="en-US" altLang="en-US" sz="1800" baseline="-25000" dirty="0" err="1">
                <a:sym typeface="Symbol" panose="05050102010706020507" pitchFamily="18" charset="2"/>
              </a:rPr>
              <a:t>v</a:t>
            </a:r>
            <a:r>
              <a:rPr lang="en-US" altLang="en-US" sz="1800" dirty="0">
                <a:sym typeface="Symbol" panose="05050102010706020507" pitchFamily="18" charset="2"/>
              </a:rPr>
              <a:t> </a:t>
            </a:r>
            <a:r>
              <a:rPr lang="en-US" altLang="en-US" sz="1800" dirty="0" err="1">
                <a:sym typeface="Symbol" panose="05050102010706020507" pitchFamily="18" charset="2"/>
              </a:rPr>
              <a:t>là</a:t>
            </a:r>
            <a:r>
              <a:rPr lang="en-US" altLang="en-US" sz="1800" dirty="0">
                <a:sym typeface="Symbol" panose="05050102010706020507" pitchFamily="18" charset="2"/>
              </a:rPr>
              <a:t> </a:t>
            </a:r>
            <a:r>
              <a:rPr lang="en-US" altLang="en-US" sz="1800" dirty="0" err="1">
                <a:sym typeface="Symbol" panose="05050102010706020507" pitchFamily="18" charset="2"/>
              </a:rPr>
              <a:t>tập</a:t>
            </a:r>
            <a:r>
              <a:rPr lang="en-US" altLang="en-US" sz="1800" dirty="0">
                <a:sym typeface="Symbol" panose="05050102010706020507" pitchFamily="18" charset="2"/>
              </a:rPr>
              <a:t> con </a:t>
            </a:r>
            <a:r>
              <a:rPr lang="en-US" altLang="en-US" sz="1800" dirty="0" err="1">
                <a:sym typeface="Symbol" panose="05050102010706020507" pitchFamily="18" charset="2"/>
              </a:rPr>
              <a:t>của</a:t>
            </a:r>
            <a:r>
              <a:rPr lang="en-US" altLang="en-US" sz="1800" dirty="0">
                <a:sym typeface="Symbol" panose="05050102010706020507" pitchFamily="18" charset="2"/>
              </a:rPr>
              <a:t> S </a:t>
            </a:r>
            <a:r>
              <a:rPr lang="en-US" altLang="en-US" sz="1800" dirty="0" err="1">
                <a:sym typeface="Symbol" panose="05050102010706020507" pitchFamily="18" charset="2"/>
              </a:rPr>
              <a:t>với</a:t>
            </a:r>
            <a:r>
              <a:rPr lang="en-US" altLang="en-US" sz="1800" dirty="0">
                <a:sym typeface="Symbol" panose="05050102010706020507" pitchFamily="18" charset="2"/>
              </a:rPr>
              <a:t> a=v;</a:t>
            </a:r>
          </a:p>
          <a:p>
            <a:pPr marL="914400" lvl="1" indent="-457200" eaLnBrk="1" hangingPunct="1">
              <a:lnSpc>
                <a:spcPct val="95000"/>
              </a:lnSpc>
              <a:buFont typeface="Wingdings" panose="05000000000000000000" pitchFamily="2" charset="2"/>
              <a:buAutoNum type="alphaLcPeriod"/>
            </a:pPr>
            <a:r>
              <a:rPr lang="en-US" altLang="en-US" sz="1800" dirty="0" err="1">
                <a:sym typeface="Symbol" panose="05050102010706020507" pitchFamily="18" charset="2"/>
              </a:rPr>
              <a:t>Nếu</a:t>
            </a:r>
            <a:r>
              <a:rPr lang="en-US" altLang="en-US" sz="1800" dirty="0">
                <a:sym typeface="Symbol" panose="05050102010706020507" pitchFamily="18" charset="2"/>
              </a:rPr>
              <a:t> </a:t>
            </a:r>
            <a:r>
              <a:rPr lang="en-US" altLang="en-US" sz="1800" dirty="0" err="1">
                <a:sym typeface="Symbol" panose="05050102010706020507" pitchFamily="18" charset="2"/>
              </a:rPr>
              <a:t>S</a:t>
            </a:r>
            <a:r>
              <a:rPr lang="en-US" altLang="en-US" sz="1800" baseline="-25000" dirty="0" err="1">
                <a:sym typeface="Symbol" panose="05050102010706020507" pitchFamily="18" charset="2"/>
              </a:rPr>
              <a:t>v</a:t>
            </a:r>
            <a:r>
              <a:rPr lang="en-US" altLang="en-US" sz="1800" dirty="0">
                <a:sym typeface="Symbol" panose="05050102010706020507" pitchFamily="18" charset="2"/>
              </a:rPr>
              <a:t> </a:t>
            </a:r>
            <a:r>
              <a:rPr lang="en-US" altLang="en-US" sz="1800" dirty="0" err="1">
                <a:sym typeface="Symbol" panose="05050102010706020507" pitchFamily="18" charset="2"/>
              </a:rPr>
              <a:t>là</a:t>
            </a:r>
            <a:r>
              <a:rPr lang="en-US" altLang="en-US" sz="1800" dirty="0">
                <a:sym typeface="Symbol" panose="05050102010706020507" pitchFamily="18" charset="2"/>
              </a:rPr>
              <a:t> </a:t>
            </a:r>
            <a:r>
              <a:rPr lang="en-US" altLang="en-US" sz="1800" dirty="0" err="1">
                <a:sym typeface="Symbol" panose="05050102010706020507" pitchFamily="18" charset="2"/>
              </a:rPr>
              <a:t>rỗng</a:t>
            </a:r>
            <a:r>
              <a:rPr lang="en-US" altLang="en-US" sz="1800" dirty="0">
                <a:sym typeface="Symbol" panose="05050102010706020507" pitchFamily="18" charset="2"/>
              </a:rPr>
              <a:t> </a:t>
            </a:r>
            <a:r>
              <a:rPr lang="en-US" altLang="en-US" sz="1800" dirty="0" err="1">
                <a:sym typeface="Symbol" panose="05050102010706020507" pitchFamily="18" charset="2"/>
              </a:rPr>
              <a:t>thì</a:t>
            </a:r>
            <a:r>
              <a:rPr lang="en-US" altLang="en-US" sz="1800" dirty="0">
                <a:sym typeface="Symbol" panose="05050102010706020507" pitchFamily="18" charset="2"/>
              </a:rPr>
              <a:t> </a:t>
            </a:r>
            <a:r>
              <a:rPr lang="en-US" altLang="en-US" sz="1800" dirty="0" err="1">
                <a:sym typeface="Symbol" panose="05050102010706020507" pitchFamily="18" charset="2"/>
              </a:rPr>
              <a:t>gắn</a:t>
            </a:r>
            <a:r>
              <a:rPr lang="en-US" altLang="en-US" sz="1800" dirty="0">
                <a:sym typeface="Symbol" panose="05050102010706020507" pitchFamily="18" charset="2"/>
              </a:rPr>
              <a:t> </a:t>
            </a:r>
            <a:r>
              <a:rPr lang="en-US" altLang="en-US" sz="1800" dirty="0" err="1">
                <a:sym typeface="Symbol" panose="05050102010706020507" pitchFamily="18" charset="2"/>
              </a:rPr>
              <a:t>một</a:t>
            </a:r>
            <a:r>
              <a:rPr lang="en-US" altLang="en-US" sz="1800" dirty="0">
                <a:sym typeface="Symbol" panose="05050102010706020507" pitchFamily="18" charset="2"/>
              </a:rPr>
              <a:t> </a:t>
            </a:r>
            <a:r>
              <a:rPr lang="en-US" altLang="en-US" sz="1800" dirty="0" err="1">
                <a:sym typeface="Symbol" panose="05050102010706020507" pitchFamily="18" charset="2"/>
              </a:rPr>
              <a:t>lá</a:t>
            </a:r>
            <a:r>
              <a:rPr lang="en-US" altLang="en-US" sz="1800" dirty="0">
                <a:sym typeface="Symbol" panose="05050102010706020507" pitchFamily="18" charset="2"/>
              </a:rPr>
              <a:t> </a:t>
            </a:r>
            <a:r>
              <a:rPr lang="en-US" altLang="en-US" sz="1800" dirty="0" err="1">
                <a:sym typeface="Symbol" panose="05050102010706020507" pitchFamily="18" charset="2"/>
              </a:rPr>
              <a:t>có</a:t>
            </a:r>
            <a:r>
              <a:rPr lang="en-US" altLang="en-US" sz="1800" dirty="0">
                <a:sym typeface="Symbol" panose="05050102010706020507" pitchFamily="18" charset="2"/>
              </a:rPr>
              <a:t> </a:t>
            </a:r>
            <a:r>
              <a:rPr lang="en-US" altLang="en-US" sz="1800" dirty="0" err="1">
                <a:sym typeface="Symbol" panose="05050102010706020507" pitchFamily="18" charset="2"/>
              </a:rPr>
              <a:t>nhãn</a:t>
            </a:r>
            <a:r>
              <a:rPr lang="en-US" altLang="en-US" sz="1800" dirty="0">
                <a:sym typeface="Symbol" panose="05050102010706020507" pitchFamily="18" charset="2"/>
              </a:rPr>
              <a:t> </a:t>
            </a:r>
            <a:r>
              <a:rPr lang="en-US" altLang="en-US" sz="1800" dirty="0" err="1">
                <a:sym typeface="Symbol" panose="05050102010706020507" pitchFamily="18" charset="2"/>
              </a:rPr>
              <a:t>phổ</a:t>
            </a:r>
            <a:r>
              <a:rPr lang="en-US" altLang="en-US" sz="1800" dirty="0">
                <a:sym typeface="Symbol" panose="05050102010706020507" pitchFamily="18" charset="2"/>
              </a:rPr>
              <a:t> </a:t>
            </a:r>
            <a:r>
              <a:rPr lang="en-US" altLang="en-US" sz="1800" dirty="0" err="1">
                <a:sym typeface="Symbol" panose="05050102010706020507" pitchFamily="18" charset="2"/>
              </a:rPr>
              <a:t>biến</a:t>
            </a:r>
            <a:r>
              <a:rPr lang="en-US" altLang="en-US" sz="1800" dirty="0">
                <a:sym typeface="Symbol" panose="05050102010706020507" pitchFamily="18" charset="2"/>
              </a:rPr>
              <a:t> </a:t>
            </a:r>
            <a:r>
              <a:rPr lang="en-US" altLang="en-US" sz="1800" dirty="0" err="1">
                <a:sym typeface="Symbol" panose="05050102010706020507" pitchFamily="18" charset="2"/>
              </a:rPr>
              <a:t>nhất</a:t>
            </a:r>
            <a:r>
              <a:rPr lang="en-US" altLang="en-US" sz="1800" dirty="0">
                <a:sym typeface="Symbol" panose="05050102010706020507" pitchFamily="18" charset="2"/>
              </a:rPr>
              <a:t> </a:t>
            </a:r>
            <a:r>
              <a:rPr lang="en-US" altLang="en-US" sz="1800" dirty="0" err="1">
                <a:sym typeface="Symbol" panose="05050102010706020507" pitchFamily="18" charset="2"/>
              </a:rPr>
              <a:t>trong</a:t>
            </a:r>
            <a:r>
              <a:rPr lang="en-US" altLang="en-US" sz="1800" dirty="0">
                <a:sym typeface="Symbol" panose="05050102010706020507" pitchFamily="18" charset="2"/>
              </a:rPr>
              <a:t> S;</a:t>
            </a:r>
          </a:p>
          <a:p>
            <a:pPr marL="914400" lvl="1" indent="-457200" eaLnBrk="1" hangingPunct="1">
              <a:lnSpc>
                <a:spcPct val="95000"/>
              </a:lnSpc>
              <a:buFont typeface="Wingdings" panose="05000000000000000000" pitchFamily="2" charset="2"/>
              <a:buAutoNum type="alphaLcPeriod"/>
            </a:pPr>
            <a:r>
              <a:rPr lang="en-US" altLang="en-US" sz="1800" dirty="0" err="1">
                <a:sym typeface="Symbol" panose="05050102010706020507" pitchFamily="18" charset="2"/>
              </a:rPr>
              <a:t>Ngược</a:t>
            </a:r>
            <a:r>
              <a:rPr lang="en-US" altLang="en-US" sz="1800" dirty="0">
                <a:sym typeface="Symbol" panose="05050102010706020507" pitchFamily="18" charset="2"/>
              </a:rPr>
              <a:t> </a:t>
            </a:r>
            <a:r>
              <a:rPr lang="en-US" altLang="en-US" sz="1800" dirty="0" err="1">
                <a:sym typeface="Symbol" panose="05050102010706020507" pitchFamily="18" charset="2"/>
              </a:rPr>
              <a:t>lại</a:t>
            </a:r>
            <a:r>
              <a:rPr lang="en-US" altLang="en-US" sz="1800" dirty="0">
                <a:sym typeface="Symbol" panose="05050102010706020507" pitchFamily="18" charset="2"/>
              </a:rPr>
              <a:t> </a:t>
            </a:r>
            <a:r>
              <a:rPr lang="en-US" altLang="en-US" sz="1800" dirty="0" err="1">
                <a:sym typeface="Symbol" panose="05050102010706020507" pitchFamily="18" charset="2"/>
              </a:rPr>
              <a:t>gắn</a:t>
            </a:r>
            <a:r>
              <a:rPr lang="en-US" altLang="en-US" sz="1800" dirty="0">
                <a:sym typeface="Symbol" panose="05050102010706020507" pitchFamily="18" charset="2"/>
              </a:rPr>
              <a:t> </a:t>
            </a:r>
            <a:r>
              <a:rPr lang="en-US" altLang="en-US" sz="1800" dirty="0" err="1">
                <a:sym typeface="Symbol" panose="05050102010706020507" pitchFamily="18" charset="2"/>
              </a:rPr>
              <a:t>một</a:t>
            </a:r>
            <a:r>
              <a:rPr lang="en-US" altLang="en-US" sz="1800" dirty="0">
                <a:sym typeface="Symbol" panose="05050102010706020507" pitchFamily="18" charset="2"/>
              </a:rPr>
              <a:t> </a:t>
            </a:r>
            <a:r>
              <a:rPr lang="en-US" altLang="en-US" sz="1800" dirty="0" err="1">
                <a:sym typeface="Symbol" panose="05050102010706020507" pitchFamily="18" charset="2"/>
              </a:rPr>
              <a:t>nút</a:t>
            </a:r>
            <a:r>
              <a:rPr lang="en-US" altLang="en-US" sz="1800" dirty="0">
                <a:sym typeface="Symbol" panose="05050102010706020507" pitchFamily="18" charset="2"/>
              </a:rPr>
              <a:t> </a:t>
            </a:r>
            <a:r>
              <a:rPr lang="en-US" altLang="en-US" sz="1800" dirty="0" err="1">
                <a:sym typeface="Symbol" panose="05050102010706020507" pitchFamily="18" charset="2"/>
              </a:rPr>
              <a:t>được</a:t>
            </a:r>
            <a:r>
              <a:rPr lang="en-US" altLang="en-US" sz="1800" dirty="0">
                <a:sym typeface="Symbol" panose="05050102010706020507" pitchFamily="18" charset="2"/>
              </a:rPr>
              <a:t> </a:t>
            </a:r>
            <a:r>
              <a:rPr lang="en-US" altLang="en-US" sz="1800" dirty="0" err="1">
                <a:sym typeface="Symbol" panose="05050102010706020507" pitchFamily="18" charset="2"/>
              </a:rPr>
              <a:t>tạo</a:t>
            </a:r>
            <a:r>
              <a:rPr lang="en-US" altLang="en-US" sz="1800" dirty="0">
                <a:sym typeface="Symbol" panose="05050102010706020507" pitchFamily="18" charset="2"/>
              </a:rPr>
              <a:t> </a:t>
            </a:r>
            <a:r>
              <a:rPr lang="en-US" altLang="en-US" sz="1800" dirty="0" err="1">
                <a:sym typeface="Symbol" panose="05050102010706020507" pitchFamily="18" charset="2"/>
              </a:rPr>
              <a:t>bởi</a:t>
            </a:r>
            <a:r>
              <a:rPr lang="en-US" altLang="en-US" sz="1800" dirty="0">
                <a:sym typeface="Symbol" panose="05050102010706020507" pitchFamily="18" charset="2"/>
              </a:rPr>
              <a:t> </a:t>
            </a:r>
            <a:r>
              <a:rPr lang="en-US" altLang="en-US" sz="1800" dirty="0" err="1"/>
              <a:t>GenDecTree</a:t>
            </a:r>
            <a:r>
              <a:rPr lang="en-US" altLang="en-US" sz="1800" dirty="0"/>
              <a:t>(</a:t>
            </a:r>
            <a:r>
              <a:rPr lang="en-US" altLang="en-US" sz="1800" dirty="0" err="1"/>
              <a:t>S</a:t>
            </a:r>
            <a:r>
              <a:rPr lang="en-US" altLang="en-US" sz="1800" baseline="-25000" dirty="0" err="1"/>
              <a:t>v</a:t>
            </a:r>
            <a:r>
              <a:rPr lang="en-US" altLang="en-US" sz="1800" dirty="0"/>
              <a:t>, A-a)</a:t>
            </a:r>
          </a:p>
        </p:txBody>
      </p:sp>
    </p:spTree>
    <p:extLst>
      <p:ext uri="{BB962C8B-B14F-4D97-AF65-F5344CB8AC3E}">
        <p14:creationId xmlns:p14="http://schemas.microsoft.com/office/powerpoint/2010/main" val="3422036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 (Iterative </a:t>
            </a:r>
            <a:r>
              <a:rPr lang="en-US" dirty="0" err="1"/>
              <a:t>Dichotomiser</a:t>
            </a:r>
            <a:r>
              <a:rPr lang="en-US" dirty="0"/>
              <a:t> 3)</a:t>
            </a:r>
          </a:p>
        </p:txBody>
      </p:sp>
      <p:sp>
        <p:nvSpPr>
          <p:cNvPr id="3" name="Content Placeholder 2"/>
          <p:cNvSpPr>
            <a:spLocks noGrp="1"/>
          </p:cNvSpPr>
          <p:nvPr>
            <p:ph idx="1"/>
          </p:nvPr>
        </p:nvSpPr>
        <p:spPr/>
        <p:txBody>
          <a:bodyPr>
            <a:normAutofit fontScale="92500" lnSpcReduction="20000"/>
          </a:bodyPr>
          <a:lstStyle/>
          <a:p>
            <a:pPr marL="45720" indent="0">
              <a:buNone/>
            </a:pPr>
            <a:r>
              <a:rPr lang="en-US" dirty="0"/>
              <a:t>T</a:t>
            </a:r>
            <a:r>
              <a:rPr lang="vi-VN" dirty="0"/>
              <a:t>a cần đi tìm một phép đo </a:t>
            </a:r>
            <a:r>
              <a:rPr lang="vi-VN" i="1" dirty="0"/>
              <a:t>chất lượng</a:t>
            </a:r>
            <a:r>
              <a:rPr lang="vi-VN" dirty="0"/>
              <a:t> của một cách phân chia</a:t>
            </a:r>
            <a:r>
              <a:rPr lang="en-US" dirty="0"/>
              <a:t>:</a:t>
            </a:r>
          </a:p>
          <a:p>
            <a:r>
              <a:rPr lang="vi-VN" dirty="0"/>
              <a:t>phép phân chia tốt</a:t>
            </a:r>
            <a:r>
              <a:rPr lang="en-US" dirty="0"/>
              <a:t>:</a:t>
            </a:r>
            <a:r>
              <a:rPr lang="vi-VN" dirty="0"/>
              <a:t> </a:t>
            </a:r>
            <a:endParaRPr lang="en-US" dirty="0"/>
          </a:p>
          <a:p>
            <a:pPr lvl="1"/>
            <a:r>
              <a:rPr lang="vi-VN" dirty="0"/>
              <a:t>một phép phân chia là tốt nhất nếu dữ liệu trong mỗi </a:t>
            </a:r>
            <a:r>
              <a:rPr lang="vi-VN" i="1" dirty="0"/>
              <a:t>child node</a:t>
            </a:r>
            <a:r>
              <a:rPr lang="vi-VN" dirty="0"/>
              <a:t> hoàn toàn thuộc vào một class–khi đó </a:t>
            </a:r>
            <a:r>
              <a:rPr lang="vi-VN" i="1" dirty="0"/>
              <a:t>child node</a:t>
            </a:r>
            <a:r>
              <a:rPr lang="vi-VN" dirty="0"/>
              <a:t> này có thể được coi là một </a:t>
            </a:r>
            <a:r>
              <a:rPr lang="vi-VN" i="1" dirty="0"/>
              <a:t>leaf node</a:t>
            </a:r>
            <a:endParaRPr lang="en-US" i="1" dirty="0"/>
          </a:p>
          <a:p>
            <a:pPr lvl="1"/>
            <a:r>
              <a:rPr lang="vi-VN" dirty="0"/>
              <a:t>Nếu dữ liệu trong các </a:t>
            </a:r>
            <a:r>
              <a:rPr lang="vi-VN" i="1" dirty="0"/>
              <a:t>child node</a:t>
            </a:r>
            <a:r>
              <a:rPr lang="vi-VN" dirty="0"/>
              <a:t> vẫn lẫn vào nhau theo tỉ lệ lớn, ta coi rằng phép phân chia đó chưa thực sự tốt. </a:t>
            </a:r>
            <a:endParaRPr lang="en-US" dirty="0"/>
          </a:p>
          <a:p>
            <a:r>
              <a:rPr lang="en-US" dirty="0"/>
              <a:t>T</a:t>
            </a:r>
            <a:r>
              <a:rPr lang="vi-VN" dirty="0"/>
              <a:t>a cần có một hàm số đo </a:t>
            </a:r>
            <a:r>
              <a:rPr lang="vi-VN" i="1" dirty="0"/>
              <a:t>độ tinh khiết</a:t>
            </a:r>
            <a:r>
              <a:rPr lang="vi-VN" dirty="0"/>
              <a:t> (</a:t>
            </a:r>
            <a:r>
              <a:rPr lang="vi-VN" i="1" dirty="0"/>
              <a:t>purity</a:t>
            </a:r>
            <a:r>
              <a:rPr lang="vi-VN" dirty="0"/>
              <a:t>), hoặc </a:t>
            </a:r>
            <a:r>
              <a:rPr lang="vi-VN" i="1" dirty="0"/>
              <a:t>độ vẩn đục</a:t>
            </a:r>
            <a:r>
              <a:rPr lang="vi-VN" dirty="0"/>
              <a:t> (</a:t>
            </a:r>
            <a:r>
              <a:rPr lang="vi-VN" i="1" dirty="0"/>
              <a:t>impurity</a:t>
            </a:r>
            <a:r>
              <a:rPr lang="vi-VN" dirty="0"/>
              <a:t>) của một phép phân chia. </a:t>
            </a:r>
            <a:endParaRPr lang="en-US" dirty="0"/>
          </a:p>
          <a:p>
            <a:pPr lvl="1"/>
            <a:r>
              <a:rPr lang="vi-VN" dirty="0"/>
              <a:t>Hàm số này sẽ cho giá trị thấp nhất nếu dữ liệu trong mỗi </a:t>
            </a:r>
            <a:r>
              <a:rPr lang="vi-VN" i="1" dirty="0"/>
              <a:t>child node</a:t>
            </a:r>
            <a:r>
              <a:rPr lang="vi-VN" dirty="0"/>
              <a:t> nằm trong cùng một class (tinh khiết nhất), </a:t>
            </a:r>
            <a:endParaRPr lang="en-US" dirty="0"/>
          </a:p>
          <a:p>
            <a:pPr lvl="1"/>
            <a:r>
              <a:rPr lang="vi-VN" dirty="0"/>
              <a:t>cho giá trị cao nếu mỗi </a:t>
            </a:r>
            <a:r>
              <a:rPr lang="vi-VN" i="1" dirty="0"/>
              <a:t>child node</a:t>
            </a:r>
            <a:r>
              <a:rPr lang="vi-VN" dirty="0"/>
              <a:t> có chứa dữ liệu thuộc nhiều class khác nhau.</a:t>
            </a:r>
          </a:p>
          <a:p>
            <a:r>
              <a:rPr lang="vi-VN" dirty="0"/>
              <a:t>Một hàm số có các đặc điểm này và được dùng nhiều trong lý thuyết thông tin là hàm </a:t>
            </a:r>
            <a:r>
              <a:rPr lang="vi-VN" i="1" dirty="0"/>
              <a:t>entropy</a:t>
            </a:r>
            <a:r>
              <a:rPr lang="vi-VN" dirty="0"/>
              <a:t>.</a:t>
            </a:r>
          </a:p>
        </p:txBody>
      </p:sp>
    </p:spTree>
    <p:extLst>
      <p:ext uri="{BB962C8B-B14F-4D97-AF65-F5344CB8AC3E}">
        <p14:creationId xmlns:p14="http://schemas.microsoft.com/office/powerpoint/2010/main" val="1449461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2575</TotalTime>
  <Words>2126</Words>
  <Application>Microsoft Office PowerPoint</Application>
  <PresentationFormat>Widescreen</PresentationFormat>
  <Paragraphs>173</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Cambria Math</vt:lpstr>
      <vt:lpstr>Symbol</vt:lpstr>
      <vt:lpstr>Tahoma</vt:lpstr>
      <vt:lpstr>Times New Roman</vt:lpstr>
      <vt:lpstr>Wingdings</vt:lpstr>
      <vt:lpstr>Default Design</vt:lpstr>
      <vt:lpstr>Worksheet</vt:lpstr>
      <vt:lpstr>Cây quyết định (Decision tree)</vt:lpstr>
      <vt:lpstr>Giới thiệu</vt:lpstr>
      <vt:lpstr>Giới thiệu</vt:lpstr>
      <vt:lpstr>Cây quyết định</vt:lpstr>
      <vt:lpstr>Cây quyết định</vt:lpstr>
      <vt:lpstr>Cây quyết định</vt:lpstr>
      <vt:lpstr>Thuật toán ID3 (Iterative Dichotomiser 3)</vt:lpstr>
      <vt:lpstr>Thuật toán ID3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Nguyen Thi Kim Ngan</cp:lastModifiedBy>
  <cp:revision>152</cp:revision>
  <dcterms:created xsi:type="dcterms:W3CDTF">2021-09-08T07:36:27Z</dcterms:created>
  <dcterms:modified xsi:type="dcterms:W3CDTF">2022-06-18T09:41:47Z</dcterms:modified>
</cp:coreProperties>
</file>