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1"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6" r:id="rId17"/>
    <p:sldId id="305" r:id="rId18"/>
    <p:sldId id="3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350448-4071-1083-79C7-003810EC2948}" v="2" dt="2023-09-27T07:21: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12"/>
      </p:cViewPr>
      <p:guideLst/>
    </p:cSldViewPr>
  </p:slideViewPr>
  <p:notesTextViewPr>
    <p:cViewPr>
      <p:scale>
        <a:sx n="1" d="1"/>
        <a:sy n="1" d="1"/>
      </p:scale>
      <p:origin x="0" y="0"/>
    </p:cViewPr>
  </p:notesTextViewPr>
  <p:sorterViewPr>
    <p:cViewPr>
      <p:scale>
        <a:sx n="100" d="100"/>
        <a:sy n="100" d="100"/>
      </p:scale>
      <p:origin x="0" y="-7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Anh Dat" userId="S::dat.trananh@tlu.edu.vn::5d9568cc-65f9-4129-b603-3e3c673eb2fc" providerId="AD" clId="Web-{B3350448-4071-1083-79C7-003810EC2948}"/>
    <pc:docChg chg="modSld">
      <pc:chgData name="Tran Anh Dat" userId="S::dat.trananh@tlu.edu.vn::5d9568cc-65f9-4129-b603-3e3c673eb2fc" providerId="AD" clId="Web-{B3350448-4071-1083-79C7-003810EC2948}" dt="2023-09-27T07:21:11.623" v="1" actId="1076"/>
      <pc:docMkLst>
        <pc:docMk/>
      </pc:docMkLst>
      <pc:sldChg chg="modSp">
        <pc:chgData name="Tran Anh Dat" userId="S::dat.trananh@tlu.edu.vn::5d9568cc-65f9-4129-b603-3e3c673eb2fc" providerId="AD" clId="Web-{B3350448-4071-1083-79C7-003810EC2948}" dt="2023-09-27T07:21:11.623" v="1" actId="1076"/>
        <pc:sldMkLst>
          <pc:docMk/>
          <pc:sldMk cId="1927465707" sldId="307"/>
        </pc:sldMkLst>
        <pc:picChg chg="mod">
          <ac:chgData name="Tran Anh Dat" userId="S::dat.trananh@tlu.edu.vn::5d9568cc-65f9-4129-b603-3e3c673eb2fc" providerId="AD" clId="Web-{B3350448-4071-1083-79C7-003810EC2948}" dt="2023-09-27T07:21:11.623" v="1" actId="1076"/>
          <ac:picMkLst>
            <pc:docMk/>
            <pc:sldMk cId="1927465707" sldId="307"/>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04B1A-CC70-4C56-A6B1-F508ABC4D036}"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0EAE-E51A-48CC-81D6-FF35606988C4}" type="slidenum">
              <a:rPr lang="en-US" smtClean="0"/>
              <a:t>‹#›</a:t>
            </a:fld>
            <a:endParaRPr lang="en-US"/>
          </a:p>
        </p:txBody>
      </p:sp>
    </p:spTree>
    <p:extLst>
      <p:ext uri="{BB962C8B-B14F-4D97-AF65-F5344CB8AC3E}">
        <p14:creationId xmlns:p14="http://schemas.microsoft.com/office/powerpoint/2010/main" val="8197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92FDCE86-72A8-4541-A706-7AD9E4B3F426}" type="slidenum">
              <a:rPr lang="en-US" altLang="en-US"/>
              <a:pPr>
                <a:defRPr/>
              </a:pPr>
              <a:t>‹#›</a:t>
            </a:fld>
            <a:endParaRPr lang="en-US" altLang="en-US"/>
          </a:p>
        </p:txBody>
      </p:sp>
    </p:spTree>
    <p:extLst>
      <p:ext uri="{BB962C8B-B14F-4D97-AF65-F5344CB8AC3E}">
        <p14:creationId xmlns:p14="http://schemas.microsoft.com/office/powerpoint/2010/main" val="3909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C4E12CCC-7EE4-4984-B2D8-3DFEF3B50CE4}" type="slidenum">
              <a:rPr lang="en-US" altLang="en-US"/>
              <a:pPr>
                <a:defRPr/>
              </a:pPr>
              <a:t>‹#›</a:t>
            </a:fld>
            <a:endParaRPr lang="en-US" altLang="en-US"/>
          </a:p>
        </p:txBody>
      </p:sp>
    </p:spTree>
    <p:extLst>
      <p:ext uri="{BB962C8B-B14F-4D97-AF65-F5344CB8AC3E}">
        <p14:creationId xmlns:p14="http://schemas.microsoft.com/office/powerpoint/2010/main" val="35996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212726"/>
            <a:ext cx="2599267" cy="59166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5" y="212726"/>
            <a:ext cx="7598833" cy="5916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99A8570-8712-45A5-AA56-F6F237E6DAB8}" type="slidenum">
              <a:rPr lang="en-US" altLang="en-US"/>
              <a:pPr>
                <a:defRPr/>
              </a:pPr>
              <a:t>‹#›</a:t>
            </a:fld>
            <a:endParaRPr lang="en-US" altLang="en-US"/>
          </a:p>
        </p:txBody>
      </p:sp>
    </p:spTree>
    <p:extLst>
      <p:ext uri="{BB962C8B-B14F-4D97-AF65-F5344CB8AC3E}">
        <p14:creationId xmlns:p14="http://schemas.microsoft.com/office/powerpoint/2010/main" val="300860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accent2"/>
              </a:buClr>
              <a:buFont typeface="Wingdings" panose="05000000000000000000" pitchFamily="2" charset="2"/>
              <a:buChar char="§"/>
              <a:defRPr sz="2400"/>
            </a:lvl1pPr>
            <a:lvl2pPr marL="800100" indent="-342900">
              <a:buClr>
                <a:schemeClr val="accent2"/>
              </a:buClr>
              <a:buFont typeface="Wingdings" panose="05000000000000000000" pitchFamily="2" charset="2"/>
              <a:buChar char="§"/>
              <a:defRPr sz="2000"/>
            </a:lvl2pPr>
            <a:lvl3pPr marL="1200150" indent="-285750">
              <a:buClr>
                <a:schemeClr val="accent2"/>
              </a:buClr>
              <a:buFont typeface="Wingdings" panose="05000000000000000000" pitchFamily="2" charset="2"/>
              <a:buChar char="§"/>
              <a:defRPr sz="1800"/>
            </a:lvl3pPr>
            <a:lvl4pPr marL="1657350" indent="-285750">
              <a:buClr>
                <a:schemeClr val="accent2"/>
              </a:buClr>
              <a:buFont typeface="Wingdings" panose="05000000000000000000" pitchFamily="2" charset="2"/>
              <a:buChar char="§"/>
              <a:defRPr sz="1400"/>
            </a:lvl4pPr>
            <a:lvl5pPr>
              <a:buClr>
                <a:schemeClr val="accent2"/>
              </a:buClr>
              <a:buFont typeface="Wingdings" panose="05000000000000000000" pitchFamily="2" charset="2"/>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7DC432CE-D1BC-42AF-AF74-886F18A4D961}" type="slidenum">
              <a:rPr lang="en-US" altLang="en-US"/>
              <a:pPr>
                <a:defRPr/>
              </a:pPr>
              <a:t>‹#›</a:t>
            </a:fld>
            <a:endParaRPr lang="en-US" altLang="en-US"/>
          </a:p>
        </p:txBody>
      </p:sp>
    </p:spTree>
    <p:extLst>
      <p:ext uri="{BB962C8B-B14F-4D97-AF65-F5344CB8AC3E}">
        <p14:creationId xmlns:p14="http://schemas.microsoft.com/office/powerpoint/2010/main" val="217363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AABC09D-CFBF-468E-B5BE-C66C8E949DEB}" type="slidenum">
              <a:rPr lang="en-US" altLang="en-US"/>
              <a:pPr>
                <a:defRPr/>
              </a:pPr>
              <a:t>‹#›</a:t>
            </a:fld>
            <a:endParaRPr lang="en-US" altLang="en-US"/>
          </a:p>
        </p:txBody>
      </p:sp>
    </p:spTree>
    <p:extLst>
      <p:ext uri="{BB962C8B-B14F-4D97-AF65-F5344CB8AC3E}">
        <p14:creationId xmlns:p14="http://schemas.microsoft.com/office/powerpoint/2010/main" val="168853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7788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1" y="2017713"/>
            <a:ext cx="5077884"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5391BFEB-E303-441B-ACFD-B2E79281377A}" type="slidenum">
              <a:rPr lang="en-US" altLang="en-US"/>
              <a:pPr>
                <a:defRPr/>
              </a:pPr>
              <a:t>‹#›</a:t>
            </a:fld>
            <a:endParaRPr lang="en-US" altLang="en-US"/>
          </a:p>
        </p:txBody>
      </p:sp>
    </p:spTree>
    <p:extLst>
      <p:ext uri="{BB962C8B-B14F-4D97-AF65-F5344CB8AC3E}">
        <p14:creationId xmlns:p14="http://schemas.microsoft.com/office/powerpoint/2010/main" val="390074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idx="10"/>
          </p:nvPr>
        </p:nvSpPr>
        <p:spPr>
          <a:ln/>
        </p:spPr>
        <p:txBody>
          <a:bodyPr/>
          <a:lstStyle>
            <a:lvl1pPr>
              <a:defRPr/>
            </a:lvl1pPr>
          </a:lstStyle>
          <a:p>
            <a:pPr>
              <a:defRPr/>
            </a:pPr>
            <a:endParaRPr lang="en-US" altLang="en-US"/>
          </a:p>
        </p:txBody>
      </p:sp>
      <p:sp>
        <p:nvSpPr>
          <p:cNvPr id="8" name="Rectangle 11"/>
          <p:cNvSpPr>
            <a:spLocks noGrp="1" noChangeArrowheads="1"/>
          </p:cNvSpPr>
          <p:nvPr>
            <p:ph type="ftr" idx="11"/>
          </p:nvPr>
        </p:nvSpPr>
        <p:spPr>
          <a:ln/>
        </p:spPr>
        <p:txBody>
          <a:bodyPr/>
          <a:lstStyle>
            <a:lvl1pPr>
              <a:defRPr/>
            </a:lvl1pPr>
          </a:lstStyle>
          <a:p>
            <a:pPr>
              <a:defRPr/>
            </a:pPr>
            <a:endParaRPr lang="en-US" altLang="en-US"/>
          </a:p>
        </p:txBody>
      </p:sp>
      <p:sp>
        <p:nvSpPr>
          <p:cNvPr id="9" name="Rectangle 12"/>
          <p:cNvSpPr>
            <a:spLocks noGrp="1" noChangeArrowheads="1"/>
          </p:cNvSpPr>
          <p:nvPr>
            <p:ph type="sldNum" idx="12"/>
          </p:nvPr>
        </p:nvSpPr>
        <p:spPr>
          <a:ln/>
        </p:spPr>
        <p:txBody>
          <a:bodyPr/>
          <a:lstStyle>
            <a:lvl1pPr>
              <a:defRPr/>
            </a:lvl1pPr>
          </a:lstStyle>
          <a:p>
            <a:pPr>
              <a:defRPr/>
            </a:pPr>
            <a:fld id="{8C301D96-8C61-4CAB-B3A7-799D17AED8E9}" type="slidenum">
              <a:rPr lang="en-US" altLang="en-US"/>
              <a:pPr>
                <a:defRPr/>
              </a:pPr>
              <a:t>‹#›</a:t>
            </a:fld>
            <a:endParaRPr lang="en-US" altLang="en-US"/>
          </a:p>
        </p:txBody>
      </p:sp>
    </p:spTree>
    <p:extLst>
      <p:ext uri="{BB962C8B-B14F-4D97-AF65-F5344CB8AC3E}">
        <p14:creationId xmlns:p14="http://schemas.microsoft.com/office/powerpoint/2010/main" val="35990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idx="10"/>
          </p:nvPr>
        </p:nvSpPr>
        <p:spPr>
          <a:ln/>
        </p:spPr>
        <p:txBody>
          <a:bodyPr/>
          <a:lstStyle>
            <a:lvl1pPr>
              <a:defRPr/>
            </a:lvl1pPr>
          </a:lstStyle>
          <a:p>
            <a:pPr>
              <a:defRPr/>
            </a:pPr>
            <a:endParaRPr lang="en-US" altLang="en-US"/>
          </a:p>
        </p:txBody>
      </p:sp>
      <p:sp>
        <p:nvSpPr>
          <p:cNvPr id="4" name="Rectangle 11"/>
          <p:cNvSpPr>
            <a:spLocks noGrp="1" noChangeArrowheads="1"/>
          </p:cNvSpPr>
          <p:nvPr>
            <p:ph type="ftr" idx="11"/>
          </p:nvPr>
        </p:nvSpPr>
        <p:spPr>
          <a:ln/>
        </p:spPr>
        <p:txBody>
          <a:bodyPr/>
          <a:lstStyle>
            <a:lvl1pPr>
              <a:defRPr/>
            </a:lvl1pPr>
          </a:lstStyle>
          <a:p>
            <a:pPr>
              <a:defRPr/>
            </a:pPr>
            <a:endParaRPr lang="en-US" altLang="en-US"/>
          </a:p>
        </p:txBody>
      </p:sp>
      <p:sp>
        <p:nvSpPr>
          <p:cNvPr id="5" name="Rectangle 12"/>
          <p:cNvSpPr>
            <a:spLocks noGrp="1" noChangeArrowheads="1"/>
          </p:cNvSpPr>
          <p:nvPr>
            <p:ph type="sldNum" idx="12"/>
          </p:nvPr>
        </p:nvSpPr>
        <p:spPr>
          <a:ln/>
        </p:spPr>
        <p:txBody>
          <a:bodyPr/>
          <a:lstStyle>
            <a:lvl1pPr>
              <a:defRPr/>
            </a:lvl1pPr>
          </a:lstStyle>
          <a:p>
            <a:pPr>
              <a:defRPr/>
            </a:pPr>
            <a:fld id="{BDD1BDCC-247F-4D76-ADA1-F4275F7E224E}" type="slidenum">
              <a:rPr lang="en-US" altLang="en-US"/>
              <a:pPr>
                <a:defRPr/>
              </a:pPr>
              <a:t>‹#›</a:t>
            </a:fld>
            <a:endParaRPr lang="en-US" altLang="en-US"/>
          </a:p>
        </p:txBody>
      </p:sp>
    </p:spTree>
    <p:extLst>
      <p:ext uri="{BB962C8B-B14F-4D97-AF65-F5344CB8AC3E}">
        <p14:creationId xmlns:p14="http://schemas.microsoft.com/office/powerpoint/2010/main" val="341245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US" altLang="en-US"/>
          </a:p>
        </p:txBody>
      </p:sp>
      <p:sp>
        <p:nvSpPr>
          <p:cNvPr id="3" name="Rectangle 11"/>
          <p:cNvSpPr>
            <a:spLocks noGrp="1" noChangeArrowheads="1"/>
          </p:cNvSpPr>
          <p:nvPr>
            <p:ph type="ftr" idx="11"/>
          </p:nvPr>
        </p:nvSpPr>
        <p:spPr>
          <a:ln/>
        </p:spPr>
        <p:txBody>
          <a:bodyPr/>
          <a:lstStyle>
            <a:lvl1pPr>
              <a:defRPr/>
            </a:lvl1pPr>
          </a:lstStyle>
          <a:p>
            <a:pPr>
              <a:defRPr/>
            </a:pPr>
            <a:endParaRPr lang="en-US" altLang="en-US"/>
          </a:p>
        </p:txBody>
      </p:sp>
      <p:sp>
        <p:nvSpPr>
          <p:cNvPr id="4" name="Rectangle 12"/>
          <p:cNvSpPr>
            <a:spLocks noGrp="1" noChangeArrowheads="1"/>
          </p:cNvSpPr>
          <p:nvPr>
            <p:ph type="sldNum" idx="12"/>
          </p:nvPr>
        </p:nvSpPr>
        <p:spPr>
          <a:ln/>
        </p:spPr>
        <p:txBody>
          <a:bodyPr/>
          <a:lstStyle>
            <a:lvl1pPr>
              <a:defRPr/>
            </a:lvl1pPr>
          </a:lstStyle>
          <a:p>
            <a:pPr>
              <a:defRPr/>
            </a:pPr>
            <a:fld id="{B244A92F-8096-4595-A0A9-8190187D4D3A}" type="slidenum">
              <a:rPr lang="en-US" altLang="en-US"/>
              <a:pPr>
                <a:defRPr/>
              </a:pPr>
              <a:t>‹#›</a:t>
            </a:fld>
            <a:endParaRPr lang="en-US" altLang="en-US"/>
          </a:p>
        </p:txBody>
      </p:sp>
    </p:spTree>
    <p:extLst>
      <p:ext uri="{BB962C8B-B14F-4D97-AF65-F5344CB8AC3E}">
        <p14:creationId xmlns:p14="http://schemas.microsoft.com/office/powerpoint/2010/main" val="26551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8C7FA8A9-E9F6-4312-9E96-E10DD92429C2}" type="slidenum">
              <a:rPr lang="en-US" altLang="en-US"/>
              <a:pPr>
                <a:defRPr/>
              </a:pPr>
              <a:t>‹#›</a:t>
            </a:fld>
            <a:endParaRPr lang="en-US" altLang="en-US"/>
          </a:p>
        </p:txBody>
      </p:sp>
    </p:spTree>
    <p:extLst>
      <p:ext uri="{BB962C8B-B14F-4D97-AF65-F5344CB8AC3E}">
        <p14:creationId xmlns:p14="http://schemas.microsoft.com/office/powerpoint/2010/main" val="112266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0AAA34A9-EAF1-4EB6-845A-7925DCADC122}" type="slidenum">
              <a:rPr lang="en-US" altLang="en-US"/>
              <a:pPr>
                <a:defRPr/>
              </a:pPr>
              <a:t>‹#›</a:t>
            </a:fld>
            <a:endParaRPr lang="en-US" altLang="en-US"/>
          </a:p>
        </p:txBody>
      </p:sp>
    </p:spTree>
    <p:extLst>
      <p:ext uri="{BB962C8B-B14F-4D97-AF65-F5344CB8AC3E}">
        <p14:creationId xmlns:p14="http://schemas.microsoft.com/office/powerpoint/2010/main" val="24786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56684" y="1098551"/>
            <a:ext cx="58420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7" name="Rectangle 2"/>
          <p:cNvSpPr>
            <a:spLocks noChangeArrowheads="1"/>
          </p:cNvSpPr>
          <p:nvPr/>
        </p:nvSpPr>
        <p:spPr bwMode="auto">
          <a:xfrm>
            <a:off x="1066801" y="1098551"/>
            <a:ext cx="438151"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8" name="Rectangle 3"/>
          <p:cNvSpPr>
            <a:spLocks noChangeArrowheads="1"/>
          </p:cNvSpPr>
          <p:nvPr/>
        </p:nvSpPr>
        <p:spPr bwMode="auto">
          <a:xfrm>
            <a:off x="721785" y="1520826"/>
            <a:ext cx="563033"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9" name="Rectangle 4"/>
          <p:cNvSpPr>
            <a:spLocks noChangeArrowheads="1"/>
          </p:cNvSpPr>
          <p:nvPr/>
        </p:nvSpPr>
        <p:spPr bwMode="auto">
          <a:xfrm>
            <a:off x="1214967" y="1520826"/>
            <a:ext cx="491067"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0" name="Rectangle 5"/>
          <p:cNvSpPr>
            <a:spLocks noChangeArrowheads="1"/>
          </p:cNvSpPr>
          <p:nvPr/>
        </p:nvSpPr>
        <p:spPr bwMode="auto">
          <a:xfrm>
            <a:off x="169333" y="1447801"/>
            <a:ext cx="747184"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1" name="Rectangle 6"/>
          <p:cNvSpPr>
            <a:spLocks noChangeArrowheads="1"/>
          </p:cNvSpPr>
          <p:nvPr/>
        </p:nvSpPr>
        <p:spPr bwMode="auto">
          <a:xfrm>
            <a:off x="1016000" y="990601"/>
            <a:ext cx="42333"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2" name="Rectangle 7"/>
          <p:cNvSpPr>
            <a:spLocks noChangeArrowheads="1"/>
          </p:cNvSpPr>
          <p:nvPr/>
        </p:nvSpPr>
        <p:spPr bwMode="auto">
          <a:xfrm>
            <a:off x="590551" y="1781175"/>
            <a:ext cx="10968567"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3" name="Rectangle 8"/>
          <p:cNvSpPr>
            <a:spLocks noGrp="1" noChangeArrowheads="1"/>
          </p:cNvSpPr>
          <p:nvPr>
            <p:ph type="title"/>
          </p:nvPr>
        </p:nvSpPr>
        <p:spPr bwMode="auto">
          <a:xfrm>
            <a:off x="1534584" y="212726"/>
            <a:ext cx="1038648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34" name="Rectangle 9"/>
          <p:cNvSpPr>
            <a:spLocks noGrp="1" noChangeArrowheads="1"/>
          </p:cNvSpPr>
          <p:nvPr>
            <p:ph type="body" idx="1"/>
          </p:nvPr>
        </p:nvSpPr>
        <p:spPr bwMode="auto">
          <a:xfrm>
            <a:off x="1576918" y="2017713"/>
            <a:ext cx="1035896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10"/>
          <p:cNvSpPr>
            <a:spLocks noGrp="1" noChangeArrowheads="1"/>
          </p:cNvSpPr>
          <p:nvPr>
            <p:ph type="dt"/>
          </p:nvPr>
        </p:nvSpPr>
        <p:spPr bwMode="auto">
          <a:xfrm>
            <a:off x="1549401"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5" name="Rectangle 11"/>
          <p:cNvSpPr>
            <a:spLocks noGrp="1" noChangeArrowheads="1"/>
          </p:cNvSpPr>
          <p:nvPr>
            <p:ph type="ftr"/>
          </p:nvPr>
        </p:nvSpPr>
        <p:spPr bwMode="auto">
          <a:xfrm>
            <a:off x="4876800" y="6243639"/>
            <a:ext cx="38565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6" name="Rectangle 12"/>
          <p:cNvSpPr>
            <a:spLocks noGrp="1" noChangeArrowheads="1"/>
          </p:cNvSpPr>
          <p:nvPr>
            <p:ph type="sldNum"/>
          </p:nvPr>
        </p:nvSpPr>
        <p:spPr bwMode="auto">
          <a:xfrm>
            <a:off x="9389534"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874FCCD3-8671-4A3B-854C-A930012B25B9}" type="slidenum">
              <a:rPr lang="en-US" altLang="en-US"/>
              <a:pPr>
                <a:defRPr/>
              </a:pPr>
              <a:t>‹#›</a:t>
            </a:fld>
            <a:endParaRPr lang="en-US" altLang="en-US"/>
          </a:p>
        </p:txBody>
      </p:sp>
    </p:spTree>
    <p:extLst>
      <p:ext uri="{BB962C8B-B14F-4D97-AF65-F5344CB8AC3E}">
        <p14:creationId xmlns:p14="http://schemas.microsoft.com/office/powerpoint/2010/main" val="2091561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709" y="1855788"/>
            <a:ext cx="10537793" cy="2387600"/>
          </a:xfrm>
        </p:spPr>
        <p:txBody>
          <a:bodyPr/>
          <a:lstStyle/>
          <a:p>
            <a:r>
              <a:rPr lang="en-US" b="1" dirty="0" err="1"/>
              <a:t>Hồi</a:t>
            </a:r>
            <a:r>
              <a:rPr lang="en-US" b="1" dirty="0"/>
              <a:t> </a:t>
            </a:r>
            <a:r>
              <a:rPr lang="en-US" b="1" dirty="0" err="1"/>
              <a:t>quy</a:t>
            </a:r>
            <a:r>
              <a:rPr lang="en-US" b="1" dirty="0"/>
              <a:t> logistic</a:t>
            </a:r>
            <a:br>
              <a:rPr lang="en-US" b="1" dirty="0"/>
            </a:br>
            <a:r>
              <a:rPr lang="en-US" sz="4400" b="1" dirty="0"/>
              <a:t>(Logistic regression)</a:t>
            </a:r>
          </a:p>
        </p:txBody>
      </p:sp>
      <p:sp>
        <p:nvSpPr>
          <p:cNvPr id="3" name="Subtitle 2"/>
          <p:cNvSpPr>
            <a:spLocks noGrp="1"/>
          </p:cNvSpPr>
          <p:nvPr>
            <p:ph type="subTitle" idx="1"/>
          </p:nvPr>
        </p:nvSpPr>
        <p:spPr>
          <a:xfrm>
            <a:off x="1524000" y="4836633"/>
            <a:ext cx="9144000" cy="1317812"/>
          </a:xfrm>
        </p:spPr>
        <p:txBody>
          <a:bodyPr/>
          <a:lstStyle/>
          <a:p>
            <a:r>
              <a:rPr lang="en-US" b="1" dirty="0"/>
              <a:t>TS. </a:t>
            </a:r>
            <a:r>
              <a:rPr lang="en-US" b="1" dirty="0" err="1"/>
              <a:t>Nguyễn</a:t>
            </a:r>
            <a:r>
              <a:rPr lang="en-US" b="1" dirty="0"/>
              <a:t> </a:t>
            </a:r>
            <a:r>
              <a:rPr lang="en-US" b="1" dirty="0" err="1"/>
              <a:t>Thị</a:t>
            </a:r>
            <a:r>
              <a:rPr lang="en-US" b="1" dirty="0"/>
              <a:t> Kim Ngân</a:t>
            </a:r>
          </a:p>
        </p:txBody>
      </p:sp>
      <p:sp>
        <p:nvSpPr>
          <p:cNvPr id="5" name="Rectangle 1"/>
          <p:cNvSpPr txBox="1">
            <a:spLocks noChangeArrowheads="1"/>
          </p:cNvSpPr>
          <p:nvPr/>
        </p:nvSpPr>
        <p:spPr bwMode="auto">
          <a:xfrm>
            <a:off x="1109709" y="204788"/>
            <a:ext cx="9358267"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anchor="b"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60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a:lstStyle>
          <a:p>
            <a:pPr algn="l"/>
            <a:r>
              <a:rPr lang="en-US" sz="2400" dirty="0">
                <a:latin typeface="Times New Roman" panose="02020603050405020304" pitchFamily="18" charset="0"/>
                <a:cs typeface="Times New Roman" panose="02020603050405020304" pitchFamily="18" charset="0"/>
              </a:rPr>
              <a:t>CSE</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Faculty of Computer Science and Engineering</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Thuyloi</a:t>
            </a:r>
            <a:r>
              <a:rPr lang="en-US" sz="2400" dirty="0">
                <a:latin typeface="Times New Roman" panose="02020603050405020304" pitchFamily="18" charset="0"/>
                <a:cs typeface="Times New Roman" panose="02020603050405020304" pitchFamily="18" charset="0"/>
              </a:rPr>
              <a:t> University</a:t>
            </a:r>
          </a:p>
        </p:txBody>
      </p:sp>
    </p:spTree>
    <p:extLst>
      <p:ext uri="{BB962C8B-B14F-4D97-AF65-F5344CB8AC3E}">
        <p14:creationId xmlns:p14="http://schemas.microsoft.com/office/powerpoint/2010/main" val="121007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Mô</a:t>
            </a:r>
            <a:r>
              <a:rPr lang="en-US" dirty="0"/>
              <a:t> </a:t>
            </a:r>
            <a:r>
              <a:rPr lang="en-US" dirty="0" err="1"/>
              <a:t>hình</a:t>
            </a:r>
            <a:r>
              <a:rPr lang="en-US" dirty="0"/>
              <a:t> Logistic Regression</a:t>
            </a:r>
          </a:p>
        </p:txBody>
      </p:sp>
      <p:sp>
        <p:nvSpPr>
          <p:cNvPr id="3" name="Content Placeholder 2"/>
          <p:cNvSpPr>
            <a:spLocks noGrp="1"/>
          </p:cNvSpPr>
          <p:nvPr>
            <p:ph idx="1"/>
          </p:nvPr>
        </p:nvSpPr>
        <p:spPr/>
        <p:txBody>
          <a:bodyPr>
            <a:normAutofit/>
          </a:bodyPr>
          <a:lstStyle/>
          <a:p>
            <a:r>
              <a:rPr lang="en-US" dirty="0"/>
              <a:t>Sigmoid function</a:t>
            </a:r>
          </a:p>
          <a:p>
            <a:endParaRPr lang="en-US" dirty="0"/>
          </a:p>
          <a:p>
            <a:r>
              <a:rPr lang="en-US" dirty="0" err="1"/>
              <a:t>Hàm</a:t>
            </a:r>
            <a:r>
              <a:rPr lang="en-US" dirty="0"/>
              <a:t> </a:t>
            </a:r>
            <a:r>
              <a:rPr lang="en-US" dirty="0" err="1"/>
              <a:t>này</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nhất</a:t>
            </a:r>
            <a:r>
              <a:rPr lang="en-US" dirty="0"/>
              <a:t> </a:t>
            </a:r>
            <a:r>
              <a:rPr lang="en-US" dirty="0" err="1"/>
              <a:t>vì</a:t>
            </a:r>
            <a:r>
              <a:rPr lang="en-US" dirty="0"/>
              <a:t>:</a:t>
            </a:r>
          </a:p>
          <a:p>
            <a:pPr lvl="1"/>
            <a:r>
              <a:rPr lang="en-US" dirty="0" err="1"/>
              <a:t>nó</a:t>
            </a:r>
            <a:r>
              <a:rPr lang="en-US" dirty="0"/>
              <a:t> </a:t>
            </a:r>
            <a:r>
              <a:rPr lang="en-US" dirty="0" err="1"/>
              <a:t>bị</a:t>
            </a:r>
            <a:r>
              <a:rPr lang="en-US" dirty="0"/>
              <a:t> </a:t>
            </a:r>
            <a:r>
              <a:rPr lang="en-US" dirty="0" err="1"/>
              <a:t>chặn</a:t>
            </a:r>
            <a:r>
              <a:rPr lang="en-US" dirty="0"/>
              <a:t> </a:t>
            </a:r>
            <a:r>
              <a:rPr lang="en-US" dirty="0" err="1"/>
              <a:t>trong</a:t>
            </a:r>
            <a:r>
              <a:rPr lang="en-US" dirty="0"/>
              <a:t> </a:t>
            </a:r>
            <a:r>
              <a:rPr lang="en-US" dirty="0" err="1"/>
              <a:t>khoảng</a:t>
            </a:r>
            <a:r>
              <a:rPr lang="en-US" dirty="0"/>
              <a:t> (0,1)</a:t>
            </a:r>
          </a:p>
          <a:p>
            <a:pPr lvl="1"/>
            <a:r>
              <a:rPr lang="en-US" dirty="0" err="1"/>
              <a:t>Có</a:t>
            </a:r>
            <a:r>
              <a:rPr lang="en-US" dirty="0"/>
              <a:t> </a:t>
            </a:r>
            <a:r>
              <a:rPr lang="en-US" dirty="0" err="1"/>
              <a:t>giới</a:t>
            </a:r>
            <a:r>
              <a:rPr lang="en-US" dirty="0"/>
              <a:t> </a:t>
            </a:r>
            <a:r>
              <a:rPr lang="en-US" dirty="0" err="1"/>
              <a:t>hạn</a:t>
            </a:r>
            <a:endParaRPr lang="en-US" dirty="0"/>
          </a:p>
          <a:p>
            <a:pPr lvl="1"/>
            <a:endParaRPr lang="en-US" dirty="0"/>
          </a:p>
          <a:p>
            <a:pPr lvl="1"/>
            <a:r>
              <a:rPr lang="en-US" dirty="0" err="1"/>
              <a:t>Có</a:t>
            </a:r>
            <a:r>
              <a:rPr lang="en-US" dirty="0"/>
              <a:t> </a:t>
            </a:r>
            <a:r>
              <a:rPr lang="en-US" dirty="0" err="1"/>
              <a:t>đạo</a:t>
            </a:r>
            <a:r>
              <a:rPr lang="en-US" dirty="0"/>
              <a:t> </a:t>
            </a:r>
            <a:r>
              <a:rPr lang="en-US" dirty="0" err="1"/>
              <a:t>hàm</a:t>
            </a:r>
            <a:r>
              <a:rPr lang="en-US" dirty="0"/>
              <a:t> </a:t>
            </a:r>
            <a:r>
              <a:rPr lang="en-US" dirty="0" err="1"/>
              <a:t>đơn</a:t>
            </a:r>
            <a:r>
              <a:rPr lang="en-US" dirty="0"/>
              <a:t> </a:t>
            </a:r>
            <a:r>
              <a:rPr lang="en-US" dirty="0" err="1"/>
              <a:t>giản</a:t>
            </a:r>
            <a:br>
              <a:rPr lang="en-US" dirty="0"/>
            </a:br>
            <a:endParaRPr lang="en-US" dirty="0"/>
          </a:p>
        </p:txBody>
      </p:sp>
      <p:pic>
        <p:nvPicPr>
          <p:cNvPr id="4" name="Picture 3"/>
          <p:cNvPicPr>
            <a:picLocks noChangeAspect="1"/>
          </p:cNvPicPr>
          <p:nvPr/>
        </p:nvPicPr>
        <p:blipFill>
          <a:blip r:embed="rId2"/>
          <a:stretch>
            <a:fillRect/>
          </a:stretch>
        </p:blipFill>
        <p:spPr>
          <a:xfrm>
            <a:off x="4877598" y="2114100"/>
            <a:ext cx="2887375" cy="841664"/>
          </a:xfrm>
          <a:prstGeom prst="rect">
            <a:avLst/>
          </a:prstGeom>
        </p:spPr>
      </p:pic>
      <p:pic>
        <p:nvPicPr>
          <p:cNvPr id="5" name="Picture 4"/>
          <p:cNvPicPr>
            <a:picLocks noChangeAspect="1"/>
          </p:cNvPicPr>
          <p:nvPr/>
        </p:nvPicPr>
        <p:blipFill>
          <a:blip r:embed="rId3"/>
          <a:stretch>
            <a:fillRect/>
          </a:stretch>
        </p:blipFill>
        <p:spPr>
          <a:xfrm>
            <a:off x="2623272" y="3862820"/>
            <a:ext cx="3257550" cy="628650"/>
          </a:xfrm>
          <a:prstGeom prst="rect">
            <a:avLst/>
          </a:prstGeom>
        </p:spPr>
      </p:pic>
      <p:pic>
        <p:nvPicPr>
          <p:cNvPr id="7" name="Picture 6"/>
          <p:cNvPicPr>
            <a:picLocks noChangeAspect="1"/>
          </p:cNvPicPr>
          <p:nvPr/>
        </p:nvPicPr>
        <p:blipFill>
          <a:blip r:embed="rId4"/>
          <a:stretch>
            <a:fillRect/>
          </a:stretch>
        </p:blipFill>
        <p:spPr>
          <a:xfrm>
            <a:off x="4044810" y="4922276"/>
            <a:ext cx="2276475" cy="476250"/>
          </a:xfrm>
          <a:prstGeom prst="rect">
            <a:avLst/>
          </a:prstGeom>
        </p:spPr>
      </p:pic>
    </p:spTree>
    <p:extLst>
      <p:ext uri="{BB962C8B-B14F-4D97-AF65-F5344CB8AC3E}">
        <p14:creationId xmlns:p14="http://schemas.microsoft.com/office/powerpoint/2010/main" val="225266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Hàm mất mát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8341" y="2316972"/>
                <a:ext cx="10358967" cy="4111625"/>
              </a:xfrm>
            </p:spPr>
            <p:txBody>
              <a:bodyPr>
                <a:normAutofit fontScale="92500"/>
              </a:bodyPr>
              <a:lstStyle/>
              <a:p>
                <a:pPr marL="45720" indent="0">
                  <a:buNone/>
                </a:pPr>
                <a:r>
                  <a:rPr lang="en-US" dirty="0" err="1"/>
                  <a:t>Xây</a:t>
                </a:r>
                <a:r>
                  <a:rPr lang="en-US" dirty="0"/>
                  <a:t> </a:t>
                </a:r>
                <a:r>
                  <a:rPr lang="en-US" dirty="0" err="1"/>
                  <a:t>dựng</a:t>
                </a:r>
                <a:r>
                  <a:rPr lang="en-US" dirty="0"/>
                  <a:t> </a:t>
                </a:r>
                <a:r>
                  <a:rPr lang="en-US" dirty="0" err="1"/>
                  <a:t>hàm</a:t>
                </a:r>
                <a:r>
                  <a:rPr lang="en-US" dirty="0"/>
                  <a:t> </a:t>
                </a:r>
                <a:r>
                  <a:rPr lang="en-US" dirty="0" err="1"/>
                  <a:t>mất</a:t>
                </a:r>
                <a:r>
                  <a:rPr lang="en-US" dirty="0"/>
                  <a:t> </a:t>
                </a:r>
                <a:r>
                  <a:rPr lang="en-US" dirty="0" err="1"/>
                  <a:t>mát</a:t>
                </a:r>
                <a:endParaRPr lang="en-US" dirty="0"/>
              </a:p>
              <a:p>
                <a:r>
                  <a:rPr lang="vi-VN" dirty="0"/>
                  <a:t>Với mô hình (các activation màu xanh </a:t>
                </a:r>
                <a:r>
                  <a:rPr lang="en-US" dirty="0" err="1"/>
                  <a:t>biển</a:t>
                </a:r>
                <a:r>
                  <a:rPr lang="vi-VN" dirty="0"/>
                  <a:t> và </a:t>
                </a:r>
                <a:r>
                  <a:rPr lang="en-US" dirty="0" err="1"/>
                  <a:t>lá</a:t>
                </a:r>
                <a:r>
                  <a:rPr lang="vi-VN" dirty="0"/>
                  <a:t>), ta có thể giả sử rằng xác suất để một điểm dữ liệu </a:t>
                </a:r>
                <a14:m>
                  <m:oMath xmlns:m="http://schemas.openxmlformats.org/officeDocument/2006/math">
                    <m:r>
                      <a:rPr lang="vi-VN" b="1" i="0" dirty="0" smtClean="0">
                        <a:latin typeface="Cambria Math" panose="02040503050406030204" pitchFamily="18" charset="0"/>
                      </a:rPr>
                      <m:t>𝐱</m:t>
                    </m:r>
                  </m:oMath>
                </a14:m>
                <a:r>
                  <a:rPr lang="vi-VN" dirty="0"/>
                  <a:t> rơi vào class </a:t>
                </a:r>
                <a14:m>
                  <m:oMath xmlns:m="http://schemas.openxmlformats.org/officeDocument/2006/math">
                    <m:r>
                      <a:rPr lang="vi-VN" i="1" dirty="0" smtClean="0">
                        <a:latin typeface="Cambria Math" panose="02040503050406030204" pitchFamily="18" charset="0"/>
                      </a:rPr>
                      <m:t>1</m:t>
                    </m:r>
                  </m:oMath>
                </a14:m>
                <a:r>
                  <a:rPr lang="vi-VN" dirty="0"/>
                  <a:t> là </a:t>
                </a:r>
                <a14:m>
                  <m:oMath xmlns:m="http://schemas.openxmlformats.org/officeDocument/2006/math">
                    <m:r>
                      <a:rPr lang="vi-VN" i="1" dirty="0" smtClean="0">
                        <a:latin typeface="Cambria Math" panose="02040503050406030204" pitchFamily="18" charset="0"/>
                      </a:rPr>
                      <m:t>𝑓</m:t>
                    </m:r>
                    <m:r>
                      <a:rPr lang="vi-VN" i="1" dirty="0" smtClean="0">
                        <a:latin typeface="Cambria Math" panose="02040503050406030204" pitchFamily="18" charset="0"/>
                      </a:rPr>
                      <m:t>(</m:t>
                    </m:r>
                    <m:r>
                      <a:rPr lang="vi-VN" b="1" i="0" dirty="0" smtClean="0">
                        <a:latin typeface="Cambria Math" panose="02040503050406030204" pitchFamily="18" charset="0"/>
                      </a:rPr>
                      <m:t>𝐰</m:t>
                    </m:r>
                    <m:r>
                      <a:rPr lang="vi-VN" i="1" baseline="30000" dirty="0" smtClean="0">
                        <a:latin typeface="Cambria Math" panose="02040503050406030204" pitchFamily="18" charset="0"/>
                      </a:rPr>
                      <m:t>𝑇</m:t>
                    </m:r>
                    <m:r>
                      <a:rPr lang="vi-VN" b="1" i="0" dirty="0" smtClean="0">
                        <a:latin typeface="Cambria Math" panose="02040503050406030204" pitchFamily="18" charset="0"/>
                      </a:rPr>
                      <m:t>𝐱</m:t>
                    </m:r>
                    <m:r>
                      <a:rPr lang="vi-VN" i="1" dirty="0">
                        <a:latin typeface="Cambria Math" panose="02040503050406030204" pitchFamily="18" charset="0"/>
                      </a:rPr>
                      <m:t>)</m:t>
                    </m:r>
                  </m:oMath>
                </a14:m>
                <a:r>
                  <a:rPr lang="vi-VN" dirty="0"/>
                  <a:t> và rơi vào class </a:t>
                </a:r>
                <a14:m>
                  <m:oMath xmlns:m="http://schemas.openxmlformats.org/officeDocument/2006/math">
                    <m:r>
                      <a:rPr lang="vi-VN" i="1" dirty="0" smtClean="0">
                        <a:latin typeface="Cambria Math" panose="02040503050406030204" pitchFamily="18" charset="0"/>
                      </a:rPr>
                      <m:t>0</m:t>
                    </m:r>
                  </m:oMath>
                </a14:m>
                <a:r>
                  <a:rPr lang="vi-VN" dirty="0"/>
                  <a:t> là </a:t>
                </a:r>
                <a14:m>
                  <m:oMath xmlns:m="http://schemas.openxmlformats.org/officeDocument/2006/math">
                    <m:r>
                      <a:rPr lang="vi-VN" i="1" dirty="0" smtClean="0">
                        <a:latin typeface="Cambria Math" panose="02040503050406030204" pitchFamily="18" charset="0"/>
                      </a:rPr>
                      <m:t>1</m:t>
                    </m:r>
                    <m:r>
                      <a:rPr lang="vi-VN" i="1" dirty="0">
                        <a:latin typeface="Cambria Math" panose="02040503050406030204" pitchFamily="18" charset="0"/>
                      </a:rPr>
                      <m:t>−</m:t>
                    </m:r>
                    <m:r>
                      <a:rPr lang="vi-VN" i="1" dirty="0">
                        <a:latin typeface="Cambria Math" panose="02040503050406030204" pitchFamily="18" charset="0"/>
                      </a:rPr>
                      <m:t>𝑓</m:t>
                    </m:r>
                    <m:r>
                      <a:rPr lang="vi-VN" i="1" dirty="0">
                        <a:latin typeface="Cambria Math" panose="02040503050406030204" pitchFamily="18" charset="0"/>
                      </a:rPr>
                      <m:t>(</m:t>
                    </m:r>
                    <m:r>
                      <a:rPr lang="vi-VN" b="1" i="0" dirty="0">
                        <a:latin typeface="Cambria Math" panose="02040503050406030204" pitchFamily="18" charset="0"/>
                      </a:rPr>
                      <m:t>𝐰</m:t>
                    </m:r>
                    <m:r>
                      <a:rPr lang="vi-VN" i="1" baseline="30000" dirty="0">
                        <a:latin typeface="Cambria Math" panose="02040503050406030204" pitchFamily="18" charset="0"/>
                      </a:rPr>
                      <m:t>𝑇</m:t>
                    </m:r>
                    <m:r>
                      <a:rPr lang="vi-VN" b="1" i="0" dirty="0">
                        <a:latin typeface="Cambria Math" panose="02040503050406030204" pitchFamily="18" charset="0"/>
                      </a:rPr>
                      <m:t>𝐱</m:t>
                    </m:r>
                    <m:r>
                      <a:rPr lang="vi-VN" i="1" dirty="0">
                        <a:latin typeface="Cambria Math" panose="02040503050406030204" pitchFamily="18" charset="0"/>
                      </a:rPr>
                      <m:t>)</m:t>
                    </m:r>
                  </m:oMath>
                </a14:m>
                <a:r>
                  <a:rPr lang="vi-VN" dirty="0"/>
                  <a:t>. </a:t>
                </a:r>
                <a:endParaRPr lang="en-US" dirty="0"/>
              </a:p>
              <a:p>
                <a:r>
                  <a:rPr lang="vi-VN" dirty="0"/>
                  <a:t>Với mô hình được giả sử </a:t>
                </a:r>
                <a:r>
                  <a:rPr lang="en-US" dirty="0" err="1"/>
                  <a:t>này</a:t>
                </a:r>
                <a:r>
                  <a:rPr lang="vi-VN" dirty="0"/>
                  <a:t>, với </a:t>
                </a:r>
                <a:r>
                  <a:rPr lang="en-US" dirty="0" err="1"/>
                  <a:t>một</a:t>
                </a:r>
                <a:r>
                  <a:rPr lang="vi-VN" dirty="0"/>
                  <a:t> điểm dữ liệu training (đã biết đầu ra </a:t>
                </a:r>
                <a14:m>
                  <m:oMath xmlns:m="http://schemas.openxmlformats.org/officeDocument/2006/math">
                    <m:r>
                      <a:rPr lang="vi-VN" i="1" dirty="0" smtClean="0">
                        <a:latin typeface="Cambria Math" panose="02040503050406030204" pitchFamily="18" charset="0"/>
                      </a:rPr>
                      <m:t>𝑦</m:t>
                    </m:r>
                  </m:oMath>
                </a14:m>
                <a:r>
                  <a:rPr lang="vi-VN" dirty="0"/>
                  <a:t>), ta có thể viết như sau:</a:t>
                </a:r>
                <a:endParaRPr lang="en-US" dirty="0"/>
              </a:p>
              <a:p>
                <a:endParaRPr lang="en-US" dirty="0"/>
              </a:p>
              <a:p>
                <a:endParaRPr lang="en-US" dirty="0"/>
              </a:p>
              <a:p>
                <a:r>
                  <a:rPr lang="en-US" dirty="0" err="1"/>
                  <a:t>Mục</a:t>
                </a:r>
                <a:r>
                  <a:rPr lang="en-US" dirty="0"/>
                  <a:t> </a:t>
                </a:r>
                <a:r>
                  <a:rPr lang="en-US" dirty="0" err="1"/>
                  <a:t>đích</a:t>
                </a:r>
                <a:r>
                  <a:rPr lang="en-US" dirty="0"/>
                  <a:t> </a:t>
                </a:r>
                <a:r>
                  <a:rPr lang="en-US" dirty="0" err="1"/>
                  <a:t>là</a:t>
                </a:r>
                <a:r>
                  <a:rPr lang="en-US" dirty="0"/>
                  <a:t> </a:t>
                </a:r>
                <a:r>
                  <a:rPr lang="en-US" dirty="0" err="1"/>
                  <a:t>tìm</a:t>
                </a:r>
                <a:r>
                  <a:rPr lang="en-US" dirty="0"/>
                  <a:t> </a:t>
                </a:r>
                <a:r>
                  <a:rPr lang="en-US" dirty="0" err="1"/>
                  <a:t>các</a:t>
                </a:r>
                <a:r>
                  <a:rPr lang="en-US" dirty="0"/>
                  <a:t> </a:t>
                </a:r>
                <a:r>
                  <a:rPr lang="en-US" dirty="0" err="1"/>
                  <a:t>hệ</a:t>
                </a:r>
                <a:r>
                  <a:rPr lang="en-US" dirty="0"/>
                  <a:t> </a:t>
                </a:r>
                <a:r>
                  <a:rPr lang="en-US" dirty="0" err="1"/>
                  <a:t>số</a:t>
                </a:r>
                <a:r>
                  <a:rPr lang="en-US" dirty="0"/>
                  <a:t> </a:t>
                </a:r>
                <a14:m>
                  <m:oMath xmlns:m="http://schemas.openxmlformats.org/officeDocument/2006/math">
                    <m:r>
                      <a:rPr lang="en-US" b="1" i="0" dirty="0" smtClean="0">
                        <a:latin typeface="Cambria Math" panose="02040503050406030204" pitchFamily="18" charset="0"/>
                      </a:rPr>
                      <m:t>𝐰</m:t>
                    </m:r>
                  </m:oMath>
                </a14:m>
                <a:r>
                  <a:rPr lang="en-US" dirty="0"/>
                  <a:t> </a:t>
                </a:r>
                <a:r>
                  <a:rPr lang="en-US" dirty="0" err="1"/>
                  <a:t>sao</a:t>
                </a:r>
                <a:r>
                  <a:rPr lang="en-US" dirty="0"/>
                  <a:t> </a:t>
                </a:r>
                <a:r>
                  <a:rPr lang="en-US" dirty="0" err="1"/>
                  <a:t>cho</a:t>
                </a:r>
                <a:r>
                  <a:rPr lang="en-US" dirty="0"/>
                  <a:t>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b="1" i="0" dirty="0" err="1" smtClean="0">
                        <a:latin typeface="Cambria Math" panose="02040503050406030204" pitchFamily="18" charset="0"/>
                      </a:rPr>
                      <m:t>𝐰</m:t>
                    </m:r>
                    <m:r>
                      <a:rPr lang="en-US" i="1" baseline="30000" dirty="0" err="1" smtClean="0">
                        <a:latin typeface="Cambria Math" panose="02040503050406030204" pitchFamily="18" charset="0"/>
                      </a:rPr>
                      <m:t>𝑇</m:t>
                    </m:r>
                    <m:r>
                      <a:rPr lang="en-US" b="1" i="0" dirty="0" err="1" smtClean="0">
                        <a:latin typeface="Cambria Math" panose="02040503050406030204" pitchFamily="18" charset="0"/>
                      </a:rPr>
                      <m:t>𝐱</m:t>
                    </m:r>
                    <m:r>
                      <a:rPr lang="en-US" i="1" baseline="-25000" dirty="0" err="1" smtClean="0">
                        <a:latin typeface="Cambria Math" panose="02040503050406030204" pitchFamily="18" charset="0"/>
                      </a:rPr>
                      <m:t>𝑖</m:t>
                    </m:r>
                    <m:r>
                      <a:rPr lang="en-US" i="1" dirty="0">
                        <a:latin typeface="Cambria Math" panose="02040503050406030204" pitchFamily="18" charset="0"/>
                      </a:rPr>
                      <m:t>)</m:t>
                    </m:r>
                  </m:oMath>
                </a14:m>
                <a:r>
                  <a:rPr lang="en-US" dirty="0"/>
                  <a:t> </a:t>
                </a:r>
                <a:r>
                  <a:rPr lang="en-US" dirty="0" err="1"/>
                  <a:t>càng</a:t>
                </a:r>
                <a:r>
                  <a:rPr lang="en-US" dirty="0"/>
                  <a:t> </a:t>
                </a:r>
                <a:r>
                  <a:rPr lang="en-US" dirty="0" err="1"/>
                  <a:t>gần</a:t>
                </a:r>
                <a:r>
                  <a:rPr lang="en-US" dirty="0"/>
                  <a:t> </a:t>
                </a:r>
                <a:r>
                  <a:rPr lang="en-US" dirty="0" err="1"/>
                  <a:t>với</a:t>
                </a:r>
                <a:r>
                  <a:rPr lang="en-US" dirty="0"/>
                  <a:t> </a:t>
                </a:r>
                <a14:m>
                  <m:oMath xmlns:m="http://schemas.openxmlformats.org/officeDocument/2006/math">
                    <m:r>
                      <a:rPr lang="en-US" i="1" dirty="0" smtClean="0">
                        <a:latin typeface="Cambria Math" panose="02040503050406030204" pitchFamily="18" charset="0"/>
                      </a:rPr>
                      <m:t>1</m:t>
                    </m:r>
                  </m:oMath>
                </a14:m>
                <a:r>
                  <a:rPr lang="en-US" dirty="0"/>
                  <a:t> </a:t>
                </a:r>
                <a:r>
                  <a:rPr lang="en-US" dirty="0" err="1"/>
                  <a:t>càng</a:t>
                </a:r>
                <a:r>
                  <a:rPr lang="en-US" dirty="0"/>
                  <a:t> </a:t>
                </a:r>
                <a:r>
                  <a:rPr lang="en-US" dirty="0" err="1"/>
                  <a:t>tốt</a:t>
                </a:r>
                <a:r>
                  <a:rPr lang="en-US" dirty="0"/>
                  <a:t> </a:t>
                </a:r>
                <a:r>
                  <a:rPr lang="en-US" dirty="0" err="1"/>
                  <a:t>với</a:t>
                </a:r>
                <a:r>
                  <a:rPr lang="en-US" dirty="0"/>
                  <a:t> </a:t>
                </a:r>
                <a:r>
                  <a:rPr lang="en-US" dirty="0" err="1"/>
                  <a:t>các</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thuộc</a:t>
                </a:r>
                <a:r>
                  <a:rPr lang="en-US" dirty="0"/>
                  <a:t> class </a:t>
                </a:r>
                <a14:m>
                  <m:oMath xmlns:m="http://schemas.openxmlformats.org/officeDocument/2006/math">
                    <m:r>
                      <a:rPr lang="en-US" i="1" dirty="0" smtClean="0">
                        <a:latin typeface="Cambria Math" panose="02040503050406030204" pitchFamily="18" charset="0"/>
                      </a:rPr>
                      <m:t>1</m:t>
                    </m:r>
                  </m:oMath>
                </a14:m>
                <a:r>
                  <a:rPr lang="en-US" dirty="0"/>
                  <a:t> </a:t>
                </a:r>
                <a:r>
                  <a:rPr lang="en-US" dirty="0" err="1"/>
                  <a:t>và</a:t>
                </a:r>
                <a:r>
                  <a:rPr lang="en-US" dirty="0"/>
                  <a:t> </a:t>
                </a:r>
                <a:r>
                  <a:rPr lang="en-US" dirty="0" err="1"/>
                  <a:t>càng</a:t>
                </a:r>
                <a:r>
                  <a:rPr lang="en-US" dirty="0"/>
                  <a:t> </a:t>
                </a:r>
                <a:r>
                  <a:rPr lang="en-US" dirty="0" err="1"/>
                  <a:t>gần</a:t>
                </a:r>
                <a:r>
                  <a:rPr lang="en-US" dirty="0"/>
                  <a:t> </a:t>
                </a:r>
                <a:r>
                  <a:rPr lang="en-US" dirty="0" err="1"/>
                  <a:t>với</a:t>
                </a:r>
                <a:r>
                  <a:rPr lang="en-US" dirty="0"/>
                  <a:t> </a:t>
                </a:r>
                <a14:m>
                  <m:oMath xmlns:m="http://schemas.openxmlformats.org/officeDocument/2006/math">
                    <m:r>
                      <a:rPr lang="en-US" i="1" dirty="0" smtClean="0">
                        <a:latin typeface="Cambria Math" panose="02040503050406030204" pitchFamily="18" charset="0"/>
                      </a:rPr>
                      <m:t>0</m:t>
                    </m:r>
                  </m:oMath>
                </a14:m>
                <a:r>
                  <a:rPr lang="en-US" dirty="0"/>
                  <a:t> </a:t>
                </a:r>
                <a:r>
                  <a:rPr lang="en-US" dirty="0" err="1"/>
                  <a:t>càng</a:t>
                </a:r>
                <a:r>
                  <a:rPr lang="en-US" dirty="0"/>
                  <a:t> </a:t>
                </a:r>
                <a:r>
                  <a:rPr lang="en-US" dirty="0" err="1"/>
                  <a:t>tốt</a:t>
                </a:r>
                <a:r>
                  <a:rPr lang="en-US" dirty="0"/>
                  <a:t> </a:t>
                </a:r>
                <a:r>
                  <a:rPr lang="en-US" dirty="0" err="1"/>
                  <a:t>với</a:t>
                </a:r>
                <a:r>
                  <a:rPr lang="en-US" dirty="0"/>
                  <a:t> </a:t>
                </a:r>
                <a:r>
                  <a:rPr lang="en-US" dirty="0" err="1"/>
                  <a:t>những</a:t>
                </a:r>
                <a:r>
                  <a:rPr lang="en-US" dirty="0"/>
                  <a:t> </a:t>
                </a:r>
                <a:r>
                  <a:rPr lang="en-US" dirty="0" err="1"/>
                  <a:t>điểm</a:t>
                </a:r>
                <a:r>
                  <a:rPr lang="en-US" dirty="0"/>
                  <a:t> </a:t>
                </a:r>
                <a:r>
                  <a:rPr lang="en-US" dirty="0" err="1"/>
                  <a:t>thuộc</a:t>
                </a:r>
                <a:r>
                  <a:rPr lang="en-US" dirty="0"/>
                  <a:t> class </a:t>
                </a:r>
                <a14:m>
                  <m:oMath xmlns:m="http://schemas.openxmlformats.org/officeDocument/2006/math">
                    <m:r>
                      <a:rPr lang="en-US" i="1" dirty="0" smtClean="0">
                        <a:latin typeface="Cambria Math" panose="02040503050406030204" pitchFamily="18" charset="0"/>
                      </a:rPr>
                      <m:t>0</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8341" y="2316972"/>
                <a:ext cx="10358967" cy="4111625"/>
              </a:xfrm>
              <a:blipFill>
                <a:blip r:embed="rId2"/>
                <a:stretch>
                  <a:fillRect l="-647" t="-889" r="-706"/>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3716048" y="4176712"/>
            <a:ext cx="3422507" cy="879468"/>
          </a:xfrm>
          <a:prstGeom prst="rect">
            <a:avLst/>
          </a:prstGeom>
        </p:spPr>
      </p:pic>
    </p:spTree>
    <p:extLst>
      <p:ext uri="{BB962C8B-B14F-4D97-AF65-F5344CB8AC3E}">
        <p14:creationId xmlns:p14="http://schemas.microsoft.com/office/powerpoint/2010/main" val="54456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Hàm mất mát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err="1"/>
                  <a:t>Ký</a:t>
                </a:r>
                <a:r>
                  <a:rPr lang="en-US" dirty="0"/>
                  <a:t> </a:t>
                </a:r>
                <a:r>
                  <a:rPr lang="en-US" dirty="0" err="1"/>
                  <a:t>hiệu</a:t>
                </a:r>
                <a:r>
                  <a:rPr lang="en-US" dirty="0"/>
                  <a:t> </a:t>
                </a:r>
                <a14:m>
                  <m:oMath xmlns:m="http://schemas.openxmlformats.org/officeDocument/2006/math">
                    <m:r>
                      <a:rPr lang="en-US" i="1" dirty="0" smtClean="0">
                        <a:latin typeface="Cambria Math" panose="02040503050406030204" pitchFamily="18" charset="0"/>
                      </a:rPr>
                      <m:t>𝑧</m:t>
                    </m:r>
                    <m:r>
                      <a:rPr lang="en-US" i="1" baseline="-25000" dirty="0" err="1" smtClean="0">
                        <a:latin typeface="Cambria Math" panose="02040503050406030204" pitchFamily="18" charset="0"/>
                      </a:rPr>
                      <m:t>𝑖</m:t>
                    </m:r>
                    <m:r>
                      <a:rPr lang="en-US" i="1" dirty="0" smtClean="0">
                        <a:latin typeface="Cambria Math" panose="02040503050406030204" pitchFamily="18" charset="0"/>
                      </a:rPr>
                      <m:t>=</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b="1" i="0" dirty="0" err="1" smtClean="0">
                        <a:latin typeface="Cambria Math" panose="02040503050406030204" pitchFamily="18" charset="0"/>
                      </a:rPr>
                      <m:t>𝐰</m:t>
                    </m:r>
                    <m:r>
                      <a:rPr lang="en-US" i="1" baseline="30000" dirty="0" err="1" smtClean="0">
                        <a:latin typeface="Cambria Math" panose="02040503050406030204" pitchFamily="18" charset="0"/>
                      </a:rPr>
                      <m:t>𝑇</m:t>
                    </m:r>
                    <m:r>
                      <a:rPr lang="en-US" b="1" i="0" dirty="0" err="1" smtClean="0">
                        <a:latin typeface="Cambria Math" panose="02040503050406030204" pitchFamily="18" charset="0"/>
                      </a:rPr>
                      <m:t>𝐱</m:t>
                    </m:r>
                    <m:r>
                      <a:rPr lang="en-US" i="1" baseline="-25000" dirty="0" err="1" smtClean="0">
                        <a:latin typeface="Cambria Math" panose="02040503050406030204" pitchFamily="18" charset="0"/>
                      </a:rPr>
                      <m:t>𝑖</m:t>
                    </m:r>
                    <m:r>
                      <a:rPr lang="en-US" i="1" dirty="0">
                        <a:latin typeface="Cambria Math" panose="02040503050406030204" pitchFamily="18" charset="0"/>
                      </a:rPr>
                      <m:t>)</m:t>
                    </m:r>
                  </m:oMath>
                </a14:m>
                <a:r>
                  <a:rPr lang="en-US" dirty="0"/>
                  <a:t> </a:t>
                </a:r>
                <a:r>
                  <a:rPr lang="en-US" dirty="0" err="1"/>
                  <a:t>và</a:t>
                </a:r>
                <a:r>
                  <a:rPr lang="en-US" dirty="0"/>
                  <a:t> </a:t>
                </a:r>
                <a:r>
                  <a:rPr lang="en-US" dirty="0" err="1"/>
                  <a:t>viết</a:t>
                </a:r>
                <a:r>
                  <a:rPr lang="en-US" dirty="0"/>
                  <a:t> </a:t>
                </a:r>
                <a:r>
                  <a:rPr lang="en-US" dirty="0" err="1"/>
                  <a:t>gộp</a:t>
                </a:r>
                <a:r>
                  <a:rPr lang="en-US" dirty="0"/>
                  <a:t> </a:t>
                </a:r>
                <a:r>
                  <a:rPr lang="en-US" dirty="0" err="1"/>
                  <a:t>lại</a:t>
                </a:r>
                <a:r>
                  <a:rPr lang="en-US" dirty="0"/>
                  <a:t> </a:t>
                </a:r>
                <a:r>
                  <a:rPr lang="en-US" dirty="0" err="1"/>
                  <a:t>hai</a:t>
                </a:r>
                <a:r>
                  <a:rPr lang="en-US" dirty="0"/>
                  <a:t> </a:t>
                </a:r>
                <a:r>
                  <a:rPr lang="en-US" dirty="0" err="1"/>
                  <a:t>biểu</a:t>
                </a:r>
                <a:r>
                  <a:rPr lang="en-US" dirty="0"/>
                  <a:t> </a:t>
                </a:r>
                <a:r>
                  <a:rPr lang="en-US" dirty="0" err="1"/>
                  <a:t>thức</a:t>
                </a:r>
                <a:endParaRPr lang="en-US" dirty="0"/>
              </a:p>
              <a:p>
                <a:endParaRPr lang="en-US" dirty="0"/>
              </a:p>
              <a:p>
                <a:pPr marL="45720" indent="0">
                  <a:buNone/>
                </a:pPr>
                <a:r>
                  <a:rPr lang="en-US" dirty="0"/>
                  <a:t>   ta </a:t>
                </a:r>
                <a:r>
                  <a:rPr lang="en-US" dirty="0" err="1"/>
                  <a:t>có</a:t>
                </a:r>
                <a:r>
                  <a:rPr lang="en-US" dirty="0"/>
                  <a:t>:</a:t>
                </a:r>
              </a:p>
              <a:p>
                <a:endParaRPr lang="en-US" dirty="0"/>
              </a:p>
              <a:p>
                <a:pPr lvl="1"/>
                <a:r>
                  <a:rPr lang="vi-VN" dirty="0"/>
                  <a:t>Biểu thức </a:t>
                </a:r>
                <a:r>
                  <a:rPr lang="en-US" dirty="0"/>
                  <a:t>ở </a:t>
                </a:r>
                <a:r>
                  <a:rPr lang="en-US" dirty="0" err="1"/>
                  <a:t>dưới</a:t>
                </a:r>
                <a:r>
                  <a:rPr lang="vi-VN" dirty="0"/>
                  <a:t> tương đương với hai biểu thức ở trên vì</a:t>
                </a:r>
                <a:r>
                  <a:rPr lang="en-US" dirty="0"/>
                  <a:t>:</a:t>
                </a:r>
              </a:p>
              <a:p>
                <a:pPr lvl="2"/>
                <a:r>
                  <a:rPr lang="vi-VN" dirty="0"/>
                  <a:t>khi </a:t>
                </a:r>
                <a14:m>
                  <m:oMath xmlns:m="http://schemas.openxmlformats.org/officeDocument/2006/math">
                    <m:r>
                      <a:rPr lang="vi-VN" i="1" dirty="0" smtClean="0">
                        <a:latin typeface="Cambria Math" panose="02040503050406030204" pitchFamily="18" charset="0"/>
                      </a:rPr>
                      <m:t>𝑦</m:t>
                    </m:r>
                    <m:r>
                      <a:rPr lang="vi-VN" i="1" baseline="-25000" dirty="0" smtClean="0">
                        <a:latin typeface="Cambria Math" panose="02040503050406030204" pitchFamily="18" charset="0"/>
                      </a:rPr>
                      <m:t>𝑖</m:t>
                    </m:r>
                    <m:r>
                      <a:rPr lang="vi-VN" i="1" dirty="0" smtClean="0">
                        <a:latin typeface="Cambria Math" panose="02040503050406030204" pitchFamily="18" charset="0"/>
                      </a:rPr>
                      <m:t>=1</m:t>
                    </m:r>
                  </m:oMath>
                </a14:m>
                <a:r>
                  <a:rPr lang="vi-VN" dirty="0"/>
                  <a:t>, phần thứ hai của vế phải sẽ triệt tiêu, </a:t>
                </a:r>
                <a:endParaRPr lang="en-US" dirty="0"/>
              </a:p>
              <a:p>
                <a:pPr lvl="2"/>
                <a:r>
                  <a:rPr lang="vi-VN" dirty="0"/>
                  <a:t>khi </a:t>
                </a:r>
                <a14:m>
                  <m:oMath xmlns:m="http://schemas.openxmlformats.org/officeDocument/2006/math">
                    <m:r>
                      <a:rPr lang="vi-VN" i="1" dirty="0" smtClean="0">
                        <a:latin typeface="Cambria Math" panose="02040503050406030204" pitchFamily="18" charset="0"/>
                      </a:rPr>
                      <m:t>𝑦</m:t>
                    </m:r>
                    <m:r>
                      <a:rPr lang="vi-VN" i="1" baseline="-25000" dirty="0" smtClean="0">
                        <a:latin typeface="Cambria Math" panose="02040503050406030204" pitchFamily="18" charset="0"/>
                      </a:rPr>
                      <m:t>𝑖</m:t>
                    </m:r>
                    <m:r>
                      <a:rPr lang="vi-VN" i="1" dirty="0" smtClean="0">
                        <a:latin typeface="Cambria Math" panose="02040503050406030204" pitchFamily="18" charset="0"/>
                      </a:rPr>
                      <m:t>=0</m:t>
                    </m:r>
                  </m:oMath>
                </a14:m>
                <a:r>
                  <a:rPr lang="vi-VN" dirty="0"/>
                  <a:t>, phần thứ nhất sẽ bị triệt tiêu! </a:t>
                </a:r>
                <a:endParaRPr lang="en-US" dirty="0"/>
              </a:p>
              <a:p>
                <a:pPr lvl="1"/>
                <a:r>
                  <a:rPr lang="vi-VN" dirty="0"/>
                  <a:t>Chúng ta muốn mô hình gần với dữ liệu đã cho nhất, tức xác suất </a:t>
                </a:r>
                <a:endParaRPr lang="en-US" dirty="0"/>
              </a:p>
              <a:p>
                <a:pPr marL="457200" lvl="1" indent="0">
                  <a:buNone/>
                </a:pPr>
                <a:r>
                  <a:rPr lang="en-US" dirty="0"/>
                  <a:t>    </a:t>
                </a:r>
                <a:r>
                  <a:rPr lang="vi-VN" dirty="0"/>
                  <a:t>đạt giá trị cao nhất.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24" t="-1187"/>
                </a:stretch>
              </a:blipFill>
            </p:spPr>
            <p:txBody>
              <a:bodyPr/>
              <a:lstStyle/>
              <a:p>
                <a:r>
                  <a:rPr lang="en-GB">
                    <a:noFill/>
                  </a:rPr>
                  <a:t> </a:t>
                </a:r>
              </a:p>
            </p:txBody>
          </p:sp>
        </mc:Fallback>
      </mc:AlternateContent>
      <p:pic>
        <p:nvPicPr>
          <p:cNvPr id="4" name="Picture 3"/>
          <p:cNvPicPr>
            <a:picLocks noChangeAspect="1"/>
          </p:cNvPicPr>
          <p:nvPr/>
        </p:nvPicPr>
        <p:blipFill>
          <a:blip r:embed="rId3"/>
          <a:stretch>
            <a:fillRect/>
          </a:stretch>
        </p:blipFill>
        <p:spPr>
          <a:xfrm>
            <a:off x="3099606" y="3070557"/>
            <a:ext cx="3821867" cy="657659"/>
          </a:xfrm>
          <a:prstGeom prst="rect">
            <a:avLst/>
          </a:prstGeom>
        </p:spPr>
      </p:pic>
      <p:pic>
        <p:nvPicPr>
          <p:cNvPr id="5" name="Picture 4"/>
          <p:cNvPicPr>
            <a:picLocks noChangeAspect="1"/>
          </p:cNvPicPr>
          <p:nvPr/>
        </p:nvPicPr>
        <p:blipFill>
          <a:blip r:embed="rId4"/>
          <a:stretch>
            <a:fillRect/>
          </a:stretch>
        </p:blipFill>
        <p:spPr>
          <a:xfrm>
            <a:off x="9201148" y="4905320"/>
            <a:ext cx="1481667" cy="497840"/>
          </a:xfrm>
          <a:prstGeom prst="rect">
            <a:avLst/>
          </a:prstGeom>
        </p:spPr>
      </p:pic>
      <p:pic>
        <p:nvPicPr>
          <p:cNvPr id="6" name="Picture 5">
            <a:extLst>
              <a:ext uri="{FF2B5EF4-FFF2-40B4-BE49-F238E27FC236}">
                <a16:creationId xmlns:a16="http://schemas.microsoft.com/office/drawing/2014/main" id="{A2B49185-C092-4734-B953-0F287D7737EB}"/>
              </a:ext>
            </a:extLst>
          </p:cNvPr>
          <p:cNvPicPr>
            <a:picLocks noChangeAspect="1"/>
          </p:cNvPicPr>
          <p:nvPr/>
        </p:nvPicPr>
        <p:blipFill>
          <a:blip r:embed="rId5"/>
          <a:stretch>
            <a:fillRect/>
          </a:stretch>
        </p:blipFill>
        <p:spPr>
          <a:xfrm>
            <a:off x="8230727" y="1015106"/>
            <a:ext cx="3422507" cy="879468"/>
          </a:xfrm>
          <a:prstGeom prst="rect">
            <a:avLst/>
          </a:prstGeom>
        </p:spPr>
      </p:pic>
    </p:spTree>
    <p:extLst>
      <p:ext uri="{BB962C8B-B14F-4D97-AF65-F5344CB8AC3E}">
        <p14:creationId xmlns:p14="http://schemas.microsoft.com/office/powerpoint/2010/main" val="421968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Hàm mất mát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Xét </a:t>
                </a:r>
                <a:r>
                  <a:rPr lang="en-US" dirty="0" err="1"/>
                  <a:t>toàn</a:t>
                </a:r>
                <a:r>
                  <a:rPr lang="en-US" dirty="0"/>
                  <a:t> </a:t>
                </a:r>
                <a:r>
                  <a:rPr lang="en-US" dirty="0" err="1"/>
                  <a:t>bộ</a:t>
                </a:r>
                <a:r>
                  <a:rPr lang="en-US" dirty="0"/>
                  <a:t> training set </a:t>
                </a:r>
                <a:r>
                  <a:rPr lang="en-US" dirty="0" err="1"/>
                  <a:t>với</a:t>
                </a:r>
                <a:r>
                  <a:rPr lang="en-US" dirty="0"/>
                  <a:t> </a:t>
                </a:r>
                <a14:m>
                  <m:oMath xmlns:m="http://schemas.openxmlformats.org/officeDocument/2006/math">
                    <m:r>
                      <a:rPr lang="en-US" b="1" i="0" dirty="0" smtClean="0">
                        <a:latin typeface="Cambria Math" panose="02040503050406030204" pitchFamily="18" charset="0"/>
                      </a:rPr>
                      <m:t>𝐗</m:t>
                    </m:r>
                    <m:r>
                      <a:rPr lang="en-US" i="1" dirty="0">
                        <a:latin typeface="Cambria Math" panose="02040503050406030204" pitchFamily="18" charset="0"/>
                      </a:rPr>
                      <m:t>=[</m:t>
                    </m:r>
                    <m:r>
                      <a:rPr lang="en-US" b="1" i="0" dirty="0">
                        <a:latin typeface="Cambria Math" panose="02040503050406030204" pitchFamily="18" charset="0"/>
                      </a:rPr>
                      <m:t>𝐱</m:t>
                    </m:r>
                    <m:r>
                      <a:rPr lang="en-US" i="1" baseline="-25000" dirty="0">
                        <a:latin typeface="Cambria Math" panose="02040503050406030204" pitchFamily="18" charset="0"/>
                      </a:rPr>
                      <m:t>1</m:t>
                    </m:r>
                    <m:r>
                      <a:rPr lang="en-US" i="1" dirty="0">
                        <a:latin typeface="Cambria Math" panose="02040503050406030204" pitchFamily="18" charset="0"/>
                      </a:rPr>
                      <m:t>,</m:t>
                    </m:r>
                    <m:r>
                      <a:rPr lang="en-US" b="1" i="0" dirty="0">
                        <a:latin typeface="Cambria Math" panose="02040503050406030204" pitchFamily="18" charset="0"/>
                      </a:rPr>
                      <m:t>𝐱</m:t>
                    </m:r>
                    <m:r>
                      <a:rPr lang="en-US" i="1" baseline="-25000" dirty="0">
                        <a:latin typeface="Cambria Math" panose="02040503050406030204" pitchFamily="18" charset="0"/>
                      </a:rPr>
                      <m:t>2</m:t>
                    </m:r>
                    <m:r>
                      <a:rPr lang="en-US" i="1" dirty="0">
                        <a:latin typeface="Cambria Math" panose="02040503050406030204" pitchFamily="18" charset="0"/>
                      </a:rPr>
                      <m:t>,…,</m:t>
                    </m:r>
                    <m:r>
                      <a:rPr lang="en-US" b="1" i="0" dirty="0" err="1">
                        <a:latin typeface="Cambria Math" panose="02040503050406030204" pitchFamily="18" charset="0"/>
                      </a:rPr>
                      <m:t>𝐱</m:t>
                    </m:r>
                    <m:r>
                      <a:rPr lang="en-US" i="1" baseline="-25000" dirty="0" err="1">
                        <a:latin typeface="Cambria Math" panose="02040503050406030204" pitchFamily="18" charset="0"/>
                      </a:rPr>
                      <m:t>𝑁</m:t>
                    </m:r>
                    <m:r>
                      <a:rPr lang="en-US" i="1" dirty="0">
                        <a:latin typeface="Cambria Math" panose="02040503050406030204" pitchFamily="18" charset="0"/>
                      </a:rPr>
                      <m:t>]∈</m:t>
                    </m:r>
                    <m:sSup>
                      <m:sSupPr>
                        <m:ctrlPr>
                          <a:rPr lang="en-US" i="1" dirty="0" smtClean="0">
                            <a:latin typeface="Cambria Math" panose="02040503050406030204" pitchFamily="18" charset="0"/>
                          </a:rPr>
                        </m:ctrlPr>
                      </m:sSupPr>
                      <m:e>
                        <m:r>
                          <a:rPr lang="en-US" b="1" i="0" dirty="0" smtClean="0">
                            <a:latin typeface="Cambria Math" panose="02040503050406030204" pitchFamily="18" charset="0"/>
                          </a:rPr>
                          <m:t>𝐑</m:t>
                        </m:r>
                      </m:e>
                      <m:sup>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𝑁</m:t>
                        </m:r>
                      </m:sup>
                    </m:sSup>
                  </m:oMath>
                </a14:m>
                <a:r>
                  <a:rPr lang="en-US" dirty="0"/>
                  <a:t> </a:t>
                </a:r>
                <a:r>
                  <a:rPr lang="en-US" dirty="0" err="1"/>
                  <a:t>và</a:t>
                </a:r>
                <a:r>
                  <a:rPr lang="en-US" dirty="0"/>
                  <a:t>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𝑦</m:t>
                    </m:r>
                    <m:r>
                      <a:rPr lang="en-US" i="1" baseline="-25000" dirty="0">
                        <a:latin typeface="Cambria Math" panose="02040503050406030204" pitchFamily="18" charset="0"/>
                      </a:rPr>
                      <m:t>2</m:t>
                    </m:r>
                    <m:r>
                      <a:rPr lang="en-US" i="1" dirty="0">
                        <a:latin typeface="Cambria Math" panose="02040503050406030204" pitchFamily="18" charset="0"/>
                      </a:rPr>
                      <m:t>,…,</m:t>
                    </m:r>
                    <m:r>
                      <a:rPr lang="en-US" i="1" dirty="0" err="1">
                        <a:latin typeface="Cambria Math" panose="02040503050406030204" pitchFamily="18" charset="0"/>
                      </a:rPr>
                      <m:t>𝑦</m:t>
                    </m:r>
                    <m:r>
                      <a:rPr lang="en-US" i="1" baseline="-25000" dirty="0" err="1">
                        <a:latin typeface="Cambria Math" panose="02040503050406030204" pitchFamily="18" charset="0"/>
                      </a:rPr>
                      <m:t>𝑁</m:t>
                    </m:r>
                    <m:r>
                      <a:rPr lang="en-US" i="1" dirty="0" smtClean="0">
                        <a:latin typeface="Cambria Math" panose="02040503050406030204" pitchFamily="18" charset="0"/>
                      </a:rPr>
                      <m:t>]</m:t>
                    </m:r>
                  </m:oMath>
                </a14:m>
                <a:r>
                  <a:rPr lang="en-US" dirty="0"/>
                  <a:t>, </a:t>
                </a:r>
                <a:r>
                  <a:rPr lang="en-US" dirty="0" err="1"/>
                  <a:t>chúng</a:t>
                </a:r>
                <a:r>
                  <a:rPr lang="en-US" dirty="0"/>
                  <a:t> ta </a:t>
                </a:r>
                <a:r>
                  <a:rPr lang="en-US" dirty="0" err="1"/>
                  <a:t>cần</a:t>
                </a:r>
                <a:r>
                  <a:rPr lang="en-US" dirty="0"/>
                  <a:t> </a:t>
                </a:r>
                <a:r>
                  <a:rPr lang="en-US" dirty="0" err="1"/>
                  <a:t>tìm</a:t>
                </a:r>
                <a:r>
                  <a:rPr lang="en-US" dirty="0"/>
                  <a:t> </a:t>
                </a:r>
                <a14:m>
                  <m:oMath xmlns:m="http://schemas.openxmlformats.org/officeDocument/2006/math">
                    <m:r>
                      <a:rPr lang="en-US" b="1" i="0" dirty="0" smtClean="0">
                        <a:latin typeface="Cambria Math" panose="02040503050406030204" pitchFamily="18" charset="0"/>
                      </a:rPr>
                      <m:t>𝐰</m:t>
                    </m:r>
                  </m:oMath>
                </a14:m>
                <a:r>
                  <a:rPr lang="en-US" dirty="0"/>
                  <a:t> </a:t>
                </a:r>
                <a:r>
                  <a:rPr lang="en-US" dirty="0" err="1"/>
                  <a:t>để</a:t>
                </a:r>
                <a:r>
                  <a:rPr lang="en-US" dirty="0"/>
                  <a:t>                     </a:t>
                </a:r>
                <a:r>
                  <a:rPr lang="en-US" dirty="0" err="1"/>
                  <a:t>đạt</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hay</a:t>
                </a:r>
              </a:p>
              <a:p>
                <a:pPr marL="0" indent="0">
                  <a:buNone/>
                </a:pPr>
                <a:endParaRPr lang="en-US" dirty="0">
                  <a:solidFill>
                    <a:srgbClr val="000000"/>
                  </a:solidFill>
                  <a:latin typeface="Calibri" panose="020F0502020204030204" pitchFamily="34" charset="0"/>
                  <a:cs typeface="Calibri" panose="020F0502020204030204" pitchFamily="34" charset="0"/>
                </a:endParaRPr>
              </a:p>
              <a:p>
                <a:r>
                  <a:rPr lang="vi-VN" dirty="0">
                    <a:solidFill>
                      <a:srgbClr val="000000"/>
                    </a:solidFill>
                    <a:latin typeface="Calibri" panose="020F0502020204030204" pitchFamily="34" charset="0"/>
                    <a:cs typeface="Calibri" panose="020F0502020204030204" pitchFamily="34" charset="0"/>
                  </a:rPr>
                  <a:t>Bài toán tìm tham số để mô hình gần với dữ liệu nhất trên đây có tên gọi chung là bài toán </a:t>
                </a:r>
                <a:r>
                  <a:rPr lang="vi-VN" i="1" dirty="0">
                    <a:solidFill>
                      <a:srgbClr val="337AB7"/>
                    </a:solidFill>
                    <a:latin typeface="Calibri" panose="020F0502020204030204" pitchFamily="34" charset="0"/>
                    <a:cs typeface="Calibri" panose="020F0502020204030204" pitchFamily="34" charset="0"/>
                  </a:rPr>
                  <a:t>maximum likelihood estimation</a:t>
                </a:r>
                <a:r>
                  <a:rPr lang="vi-VN" dirty="0">
                    <a:solidFill>
                      <a:srgbClr val="000000"/>
                    </a:solidFill>
                    <a:latin typeface="Calibri" panose="020F0502020204030204" pitchFamily="34" charset="0"/>
                    <a:cs typeface="Calibri" panose="020F0502020204030204" pitchFamily="34" charset="0"/>
                  </a:rPr>
                  <a:t> với hàm số phía sau argmax được gọi là </a:t>
                </a:r>
                <a:r>
                  <a:rPr lang="vi-VN" i="1" dirty="0">
                    <a:solidFill>
                      <a:srgbClr val="000000"/>
                    </a:solidFill>
                    <a:latin typeface="Calibri" panose="020F0502020204030204" pitchFamily="34" charset="0"/>
                    <a:cs typeface="Calibri" panose="020F0502020204030204" pitchFamily="34" charset="0"/>
                  </a:rPr>
                  <a:t>likelihood function</a:t>
                </a:r>
                <a:r>
                  <a:rPr lang="vi-VN" dirty="0">
                    <a:solidFill>
                      <a:srgbClr val="000000"/>
                    </a:solidFill>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4572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24" t="-890" r="-883"/>
                </a:stretch>
              </a:blipFill>
            </p:spPr>
            <p:txBody>
              <a:bodyPr/>
              <a:lstStyle/>
              <a:p>
                <a:r>
                  <a:rPr lang="en-GB">
                    <a:noFill/>
                  </a:rPr>
                  <a:t> </a:t>
                </a:r>
              </a:p>
            </p:txBody>
          </p:sp>
        </mc:Fallback>
      </mc:AlternateContent>
      <p:pic>
        <p:nvPicPr>
          <p:cNvPr id="7" name="Picture 6"/>
          <p:cNvPicPr>
            <a:picLocks noChangeAspect="1"/>
          </p:cNvPicPr>
          <p:nvPr/>
        </p:nvPicPr>
        <p:blipFill>
          <a:blip r:embed="rId3"/>
          <a:stretch>
            <a:fillRect/>
          </a:stretch>
        </p:blipFill>
        <p:spPr>
          <a:xfrm>
            <a:off x="4824899" y="2386192"/>
            <a:ext cx="1455472" cy="547256"/>
          </a:xfrm>
          <a:prstGeom prst="rect">
            <a:avLst/>
          </a:prstGeom>
        </p:spPr>
      </p:pic>
      <p:pic>
        <p:nvPicPr>
          <p:cNvPr id="8" name="Picture 7"/>
          <p:cNvPicPr>
            <a:picLocks noChangeAspect="1"/>
          </p:cNvPicPr>
          <p:nvPr/>
        </p:nvPicPr>
        <p:blipFill>
          <a:blip r:embed="rId4"/>
          <a:stretch>
            <a:fillRect/>
          </a:stretch>
        </p:blipFill>
        <p:spPr>
          <a:xfrm>
            <a:off x="5213969" y="2754671"/>
            <a:ext cx="3374745" cy="547256"/>
          </a:xfrm>
          <a:prstGeom prst="rect">
            <a:avLst/>
          </a:prstGeom>
        </p:spPr>
      </p:pic>
    </p:spTree>
    <p:extLst>
      <p:ext uri="{BB962C8B-B14F-4D97-AF65-F5344CB8AC3E}">
        <p14:creationId xmlns:p14="http://schemas.microsoft.com/office/powerpoint/2010/main" val="279243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Hàm mất mát</a:t>
            </a:r>
          </a:p>
        </p:txBody>
      </p:sp>
      <p:sp>
        <p:nvSpPr>
          <p:cNvPr id="3" name="Content Placeholder 2"/>
          <p:cNvSpPr>
            <a:spLocks noGrp="1"/>
          </p:cNvSpPr>
          <p:nvPr>
            <p:ph idx="1"/>
          </p:nvPr>
        </p:nvSpPr>
        <p:spPr/>
        <p:txBody>
          <a:bodyPr>
            <a:normAutofit/>
          </a:bodyPr>
          <a:lstStyle/>
          <a:p>
            <a:r>
              <a:rPr lang="vi-VN" dirty="0"/>
              <a:t>G</a:t>
            </a:r>
            <a:r>
              <a:rPr lang="en-GB" dirty="0" err="1"/>
              <a:t>ỉa</a:t>
            </a:r>
            <a:r>
              <a:rPr lang="en-GB" dirty="0"/>
              <a:t> </a:t>
            </a:r>
            <a:r>
              <a:rPr lang="en-GB" dirty="0" err="1"/>
              <a:t>sử</a:t>
            </a:r>
            <a:r>
              <a:rPr lang="vi-VN" dirty="0"/>
              <a:t> các điểm dữ liệu được sinh ra một cách ngẫu nhiên độc lập với nhau (independent), ta có thể viết:</a:t>
            </a:r>
            <a:endParaRPr lang="en-US" dirty="0"/>
          </a:p>
          <a:p>
            <a:endParaRPr lang="en-US" dirty="0"/>
          </a:p>
          <a:p>
            <a:endParaRPr lang="en-US" dirty="0"/>
          </a:p>
          <a:p>
            <a:endParaRPr lang="en-US" dirty="0"/>
          </a:p>
          <a:p>
            <a:r>
              <a:rPr lang="vi-VN" dirty="0">
                <a:latin typeface="Calibri" panose="020F0502020204030204" pitchFamily="34" charset="0"/>
                <a:cs typeface="Calibri" panose="020F0502020204030204" pitchFamily="34" charset="0"/>
              </a:rPr>
              <a:t>Trực tiếp tối ưu hàm số này theo </a:t>
            </a:r>
            <a:r>
              <a:rPr lang="vi-VN" b="1" dirty="0">
                <a:latin typeface="Calibri" panose="020F0502020204030204" pitchFamily="34" charset="0"/>
                <a:cs typeface="Calibri" panose="020F0502020204030204" pitchFamily="34" charset="0"/>
              </a:rPr>
              <a:t>w</a:t>
            </a:r>
            <a:r>
              <a:rPr lang="vi-VN"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khó</a:t>
            </a: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45720" indent="0">
              <a:buNone/>
            </a:pPr>
            <a:endParaRPr lang="en-US" dirty="0"/>
          </a:p>
        </p:txBody>
      </p:sp>
      <p:pic>
        <p:nvPicPr>
          <p:cNvPr id="9" name="Picture 8"/>
          <p:cNvPicPr>
            <a:picLocks noChangeAspect="1"/>
          </p:cNvPicPr>
          <p:nvPr/>
        </p:nvPicPr>
        <p:blipFill>
          <a:blip r:embed="rId2"/>
          <a:stretch>
            <a:fillRect/>
          </a:stretch>
        </p:blipFill>
        <p:spPr>
          <a:xfrm>
            <a:off x="5816600" y="2697959"/>
            <a:ext cx="3713444" cy="1651619"/>
          </a:xfrm>
          <a:prstGeom prst="rect">
            <a:avLst/>
          </a:prstGeom>
        </p:spPr>
      </p:pic>
    </p:spTree>
    <p:extLst>
      <p:ext uri="{BB962C8B-B14F-4D97-AF65-F5344CB8AC3E}">
        <p14:creationId xmlns:p14="http://schemas.microsoft.com/office/powerpoint/2010/main" val="112692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Hàm mất mát</a:t>
            </a:r>
          </a:p>
        </p:txBody>
      </p:sp>
      <p:sp>
        <p:nvSpPr>
          <p:cNvPr id="3" name="Content Placeholder 2"/>
          <p:cNvSpPr>
            <a:spLocks noGrp="1"/>
          </p:cNvSpPr>
          <p:nvPr>
            <p:ph idx="1"/>
          </p:nvPr>
        </p:nvSpPr>
        <p:spPr/>
        <p:txBody>
          <a:bodyPr>
            <a:normAutofit/>
          </a:bodyPr>
          <a:lstStyle/>
          <a:p>
            <a:r>
              <a:rPr lang="vi-VN" dirty="0">
                <a:latin typeface="Calibri" panose="020F0502020204030204" pitchFamily="34" charset="0"/>
                <a:cs typeface="Calibri" panose="020F0502020204030204" pitchFamily="34" charset="0"/>
              </a:rPr>
              <a:t>Một phương pháp thường được sử dụng đó là lấy logarit tự nhiên (cơ số e) của </a:t>
            </a:r>
            <a:r>
              <a:rPr lang="vi-VN" i="1" dirty="0">
                <a:latin typeface="Calibri" panose="020F0502020204030204" pitchFamily="34" charset="0"/>
                <a:cs typeface="Calibri" panose="020F0502020204030204" pitchFamily="34" charset="0"/>
              </a:rPr>
              <a:t>likelihood function</a:t>
            </a:r>
            <a:r>
              <a:rPr lang="vi-VN" dirty="0">
                <a:latin typeface="Calibri" panose="020F0502020204030204" pitchFamily="34" charset="0"/>
                <a:cs typeface="Calibri" panose="020F0502020204030204" pitchFamily="34" charset="0"/>
              </a:rPr>
              <a:t> biến phép nhân thành phép cộng và để tránh việc số quá nhỏ.</a:t>
            </a:r>
            <a:endParaRPr lang="en-US"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Sau đó lấy ngược dấu để được một hàm và coi nó là hàm mất mát. Lúc này bài toán tìm giá trị lớn nhất (maximum likelihood) trở thành bài toán tìm giá trị nhỏ nhất của hàm mất mát (hàm này còn được gọi là negative log likelihood):</a:t>
            </a:r>
            <a:endParaRPr lang="en-US"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3034726" y="4476888"/>
            <a:ext cx="4728520" cy="1435245"/>
          </a:xfrm>
          <a:prstGeom prst="rect">
            <a:avLst/>
          </a:prstGeom>
        </p:spPr>
      </p:pic>
      <p:pic>
        <p:nvPicPr>
          <p:cNvPr id="5" name="Picture 4">
            <a:extLst>
              <a:ext uri="{FF2B5EF4-FFF2-40B4-BE49-F238E27FC236}">
                <a16:creationId xmlns:a16="http://schemas.microsoft.com/office/drawing/2014/main" id="{5C663F72-4133-471C-A9C2-B7EA28E279CE}"/>
              </a:ext>
            </a:extLst>
          </p:cNvPr>
          <p:cNvPicPr>
            <a:picLocks noChangeAspect="1"/>
          </p:cNvPicPr>
          <p:nvPr/>
        </p:nvPicPr>
        <p:blipFill>
          <a:blip r:embed="rId3"/>
          <a:stretch>
            <a:fillRect/>
          </a:stretch>
        </p:blipFill>
        <p:spPr>
          <a:xfrm>
            <a:off x="6629400" y="366094"/>
            <a:ext cx="3713444" cy="1651619"/>
          </a:xfrm>
          <a:prstGeom prst="rect">
            <a:avLst/>
          </a:prstGeom>
        </p:spPr>
      </p:pic>
    </p:spTree>
    <p:extLst>
      <p:ext uri="{BB962C8B-B14F-4D97-AF65-F5344CB8AC3E}">
        <p14:creationId xmlns:p14="http://schemas.microsoft.com/office/powerpoint/2010/main" val="1851388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Dự</a:t>
            </a:r>
            <a:r>
              <a:rPr lang="en-US" dirty="0"/>
              <a:t> </a:t>
            </a:r>
            <a:r>
              <a:rPr lang="en-US" dirty="0" err="1"/>
              <a:t>đoán</a:t>
            </a:r>
            <a:r>
              <a:rPr lang="en-US" dirty="0"/>
              <a:t> </a:t>
            </a:r>
            <a:r>
              <a:rPr lang="en-US" dirty="0" err="1"/>
              <a:t>lớp</a:t>
            </a:r>
            <a:r>
              <a:rPr lang="en-US" dirty="0"/>
              <a:t> </a:t>
            </a:r>
            <a:r>
              <a:rPr lang="en-US" dirty="0" err="1"/>
              <a:t>của</a:t>
            </a:r>
            <a:r>
              <a:rPr lang="en-US" dirty="0"/>
              <a:t> </a:t>
            </a:r>
            <a:r>
              <a:rPr lang="en-US" dirty="0" err="1"/>
              <a:t>điểm</a:t>
            </a:r>
            <a:r>
              <a:rPr lang="en-US" dirty="0"/>
              <a:t> 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Sau </a:t>
                </a:r>
                <a:r>
                  <a:rPr lang="en-US" dirty="0" err="1"/>
                  <a:t>khi</a:t>
                </a:r>
                <a:r>
                  <a:rPr lang="en-US" dirty="0"/>
                  <a:t> </a:t>
                </a:r>
                <a:r>
                  <a:rPr lang="en-US" dirty="0" err="1"/>
                  <a:t>có</a:t>
                </a:r>
                <a:r>
                  <a:rPr lang="en-US" dirty="0"/>
                  <a:t> w, ta </a:t>
                </a:r>
                <a:r>
                  <a:rPr lang="en-US" dirty="0" err="1"/>
                  <a:t>dự</a:t>
                </a:r>
                <a:r>
                  <a:rPr lang="en-US" dirty="0"/>
                  <a:t> </a:t>
                </a:r>
                <a:r>
                  <a:rPr lang="en-US" dirty="0" err="1"/>
                  <a:t>đoán</a:t>
                </a:r>
                <a:r>
                  <a:rPr lang="en-US" dirty="0"/>
                  <a:t> </a:t>
                </a:r>
                <a:r>
                  <a:rPr lang="en-US" dirty="0" err="1"/>
                  <a:t>nhãn</a:t>
                </a:r>
                <a:endParaRPr lang="en-US" dirty="0"/>
              </a:p>
              <a:p>
                <a:pPr marL="45720" indent="0" algn="ctr">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i="1" smtClean="0">
                        <a:latin typeface="Cambria Math" panose="02040503050406030204" pitchFamily="18" charset="0"/>
                      </a:rPr>
                      <m:t>=</m:t>
                    </m:r>
                    <m:r>
                      <a:rPr lang="en-US" b="0" i="1" smtClean="0">
                        <a:latin typeface="Cambria Math" panose="02040503050406030204" pitchFamily="18" charset="0"/>
                      </a:rPr>
                      <m:t>𝑠𝑖𝑔𝑚𝑜𝑖𝑑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endParaRPr lang="en-US" b="0" dirty="0"/>
              </a:p>
              <a:p>
                <a:r>
                  <a:rPr lang="en-US" dirty="0" err="1"/>
                  <a:t>Với</a:t>
                </a:r>
                <a:r>
                  <a:rPr lang="en-US" dirty="0"/>
                  <a:t> </a:t>
                </a:r>
                <a:r>
                  <a:rPr lang="en-US" dirty="0" err="1"/>
                  <a:t>bài</a:t>
                </a:r>
                <a:r>
                  <a:rPr lang="en-US" dirty="0"/>
                  <a:t> </a:t>
                </a:r>
                <a:r>
                  <a:rPr lang="en-US" dirty="0" err="1"/>
                  <a:t>toán</a:t>
                </a:r>
                <a:r>
                  <a:rPr lang="en-US" dirty="0"/>
                  <a:t> </a:t>
                </a:r>
                <a:r>
                  <a:rPr lang="en-US" dirty="0" err="1"/>
                  <a:t>phân</a:t>
                </a:r>
                <a:r>
                  <a:rPr lang="en-US" dirty="0"/>
                  <a:t> </a:t>
                </a:r>
                <a:r>
                  <a:rPr lang="en-US" dirty="0" err="1"/>
                  <a:t>lớp</a:t>
                </a:r>
                <a:r>
                  <a:rPr lang="en-US" dirty="0"/>
                  <a:t>:</a:t>
                </a:r>
              </a:p>
              <a:p>
                <a:pPr marL="45720" indent="0">
                  <a:buNone/>
                </a:pPr>
                <a:r>
                  <a:rPr lang="en-US" dirty="0"/>
                  <a:t>   </a:t>
                </a:r>
                <a:r>
                  <a:rPr lang="en-US" dirty="0" err="1"/>
                  <a:t>Nếu</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&gt;0.5 </a:t>
                </a:r>
                <a:r>
                  <a:rPr lang="en-US" dirty="0" err="1"/>
                  <a:t>thì</a:t>
                </a:r>
                <a:r>
                  <a:rPr lang="en-US" dirty="0"/>
                  <a:t> </a:t>
                </a:r>
                <a:r>
                  <a:rPr lang="en-US" b="1" dirty="0"/>
                  <a:t>x</a:t>
                </a:r>
                <a:r>
                  <a:rPr lang="en-US" dirty="0"/>
                  <a:t> </a:t>
                </a:r>
                <a:r>
                  <a:rPr lang="en-US" dirty="0" err="1"/>
                  <a:t>thuộc</a:t>
                </a:r>
                <a:r>
                  <a:rPr lang="en-US" dirty="0"/>
                  <a:t> </a:t>
                </a:r>
                <a:r>
                  <a:rPr lang="en-US" dirty="0" err="1"/>
                  <a:t>về</a:t>
                </a:r>
                <a:r>
                  <a:rPr lang="en-US" dirty="0"/>
                  <a:t> </a:t>
                </a:r>
                <a:r>
                  <a:rPr lang="en-US" dirty="0" err="1"/>
                  <a:t>lớp</a:t>
                </a:r>
                <a:r>
                  <a:rPr lang="en-US" dirty="0"/>
                  <a:t> 1, </a:t>
                </a:r>
              </a:p>
              <a:p>
                <a:pPr marL="45720" indent="0">
                  <a:buNone/>
                </a:pPr>
                <a:r>
                  <a:rPr lang="en-US" dirty="0"/>
                  <a:t>   </a:t>
                </a:r>
                <a:r>
                  <a:rPr lang="en-US" dirty="0" err="1"/>
                  <a:t>ngược</a:t>
                </a:r>
                <a:r>
                  <a:rPr lang="en-US" dirty="0"/>
                  <a:t> </a:t>
                </a:r>
                <a:r>
                  <a:rPr lang="en-US" dirty="0" err="1"/>
                  <a:t>lại</a:t>
                </a:r>
                <a:r>
                  <a:rPr lang="en-US" dirty="0"/>
                  <a:t> , </a:t>
                </a:r>
                <a:r>
                  <a:rPr lang="en-US" b="1" dirty="0"/>
                  <a:t>x</a:t>
                </a:r>
                <a:r>
                  <a:rPr lang="en-US" dirty="0"/>
                  <a:t> </a:t>
                </a:r>
                <a:r>
                  <a:rPr lang="en-US" dirty="0" err="1"/>
                  <a:t>thuộc</a:t>
                </a:r>
                <a:r>
                  <a:rPr lang="en-US" dirty="0"/>
                  <a:t> </a:t>
                </a:r>
                <a:r>
                  <a:rPr lang="en-US" dirty="0" err="1"/>
                  <a:t>về</a:t>
                </a:r>
                <a:r>
                  <a:rPr lang="en-US" dirty="0"/>
                  <a:t> </a:t>
                </a:r>
                <a:r>
                  <a:rPr lang="en-US" dirty="0" err="1"/>
                  <a:t>lớp</a:t>
                </a:r>
                <a:r>
                  <a:rPr lang="en-US" dirty="0"/>
                  <a:t>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23" t="-182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013969" y="3294507"/>
            <a:ext cx="2887375" cy="841664"/>
          </a:xfrm>
          <a:prstGeom prst="rect">
            <a:avLst/>
          </a:prstGeom>
        </p:spPr>
      </p:pic>
    </p:spTree>
    <p:extLst>
      <p:ext uri="{BB962C8B-B14F-4D97-AF65-F5344CB8AC3E}">
        <p14:creationId xmlns:p14="http://schemas.microsoft.com/office/powerpoint/2010/main" val="182688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Tối ưu hàm mất mát</a:t>
            </a:r>
            <a:endParaRPr lang="en-US" dirty="0"/>
          </a:p>
        </p:txBody>
      </p:sp>
      <p:sp>
        <p:nvSpPr>
          <p:cNvPr id="3" name="Content Placeholder 2"/>
          <p:cNvSpPr>
            <a:spLocks noGrp="1"/>
          </p:cNvSpPr>
          <p:nvPr>
            <p:ph idx="1"/>
          </p:nvPr>
        </p:nvSpPr>
        <p:spPr/>
        <p:txBody>
          <a:bodyPr>
            <a:normAutofit/>
          </a:bodyPr>
          <a:lstStyle/>
          <a:p>
            <a:r>
              <a:rPr lang="vi-VN" dirty="0">
                <a:solidFill>
                  <a:srgbClr val="000000"/>
                </a:solidFill>
              </a:rPr>
              <a:t>Chúng ta lại sử dụng phương pháp GD </a:t>
            </a:r>
            <a:r>
              <a:rPr lang="en-US" dirty="0" err="1">
                <a:solidFill>
                  <a:srgbClr val="000000"/>
                </a:solidFill>
              </a:rPr>
              <a:t>để</a:t>
            </a:r>
            <a:r>
              <a:rPr lang="en-US" dirty="0">
                <a:solidFill>
                  <a:srgbClr val="000000"/>
                </a:solidFill>
              </a:rPr>
              <a:t> </a:t>
            </a:r>
            <a:r>
              <a:rPr lang="en-US" dirty="0" err="1">
                <a:solidFill>
                  <a:srgbClr val="000000"/>
                </a:solidFill>
              </a:rPr>
              <a:t>tìm</a:t>
            </a:r>
            <a:r>
              <a:rPr lang="en-US" dirty="0">
                <a:solidFill>
                  <a:srgbClr val="000000"/>
                </a:solidFill>
              </a:rPr>
              <a:t> </a:t>
            </a:r>
            <a:r>
              <a:rPr lang="en-US" b="1" dirty="0">
                <a:solidFill>
                  <a:srgbClr val="000000"/>
                </a:solidFill>
              </a:rPr>
              <a:t>w</a:t>
            </a:r>
            <a:endParaRPr lang="en-US" b="1" dirty="0"/>
          </a:p>
          <a:p>
            <a:r>
              <a:rPr lang="en-US" dirty="0" err="1"/>
              <a:t>Công</a:t>
            </a:r>
            <a:r>
              <a:rPr lang="en-US" dirty="0"/>
              <a:t> </a:t>
            </a:r>
            <a:r>
              <a:rPr lang="en-US" dirty="0" err="1"/>
              <a:t>thức</a:t>
            </a:r>
            <a:r>
              <a:rPr lang="en-US" dirty="0"/>
              <a:t> </a:t>
            </a:r>
            <a:r>
              <a:rPr lang="en-US" dirty="0" err="1"/>
              <a:t>cập</a:t>
            </a:r>
            <a:r>
              <a:rPr lang="en-US" dirty="0"/>
              <a:t> </a:t>
            </a:r>
            <a:r>
              <a:rPr lang="en-US" dirty="0" err="1"/>
              <a:t>nhật</a:t>
            </a:r>
            <a:r>
              <a:rPr lang="en-US" dirty="0"/>
              <a:t> (</a:t>
            </a:r>
            <a:r>
              <a:rPr lang="en-US" dirty="0" err="1"/>
              <a:t>theo</a:t>
            </a:r>
            <a:r>
              <a:rPr lang="en-US" dirty="0"/>
              <a:t> </a:t>
            </a:r>
            <a:r>
              <a:rPr lang="en-US" dirty="0" err="1"/>
              <a:t>thuật</a:t>
            </a:r>
            <a:r>
              <a:rPr lang="en-US" dirty="0"/>
              <a:t> </a:t>
            </a:r>
            <a:r>
              <a:rPr lang="en-US" dirty="0" err="1"/>
              <a:t>toán</a:t>
            </a:r>
            <a:r>
              <a:rPr lang="en-US" dirty="0"/>
              <a:t> GD) </a:t>
            </a:r>
            <a:r>
              <a:rPr lang="en-US" dirty="0" err="1"/>
              <a:t>cho</a:t>
            </a:r>
            <a:r>
              <a:rPr lang="en-US" dirty="0"/>
              <a:t> logistic regression </a:t>
            </a:r>
            <a:r>
              <a:rPr lang="en-US" dirty="0" err="1"/>
              <a:t>là</a:t>
            </a:r>
            <a:r>
              <a:rPr lang="en-US" dirty="0"/>
              <a:t>:</a:t>
            </a:r>
          </a:p>
          <a:p>
            <a:endParaRPr lang="en-US" dirty="0"/>
          </a:p>
          <a:p>
            <a:endParaRPr lang="en-US" dirty="0"/>
          </a:p>
          <a:p>
            <a:endParaRPr lang="en-US" dirty="0"/>
          </a:p>
          <a:p>
            <a:pPr marL="4572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2939513" y="2839472"/>
            <a:ext cx="3381773" cy="670647"/>
          </a:xfrm>
          <a:prstGeom prst="rect">
            <a:avLst/>
          </a:prstGeom>
        </p:spPr>
      </p:pic>
    </p:spTree>
    <p:extLst>
      <p:ext uri="{BB962C8B-B14F-4D97-AF65-F5344CB8AC3E}">
        <p14:creationId xmlns:p14="http://schemas.microsoft.com/office/powerpoint/2010/main" val="107849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với</a:t>
            </a:r>
            <a:r>
              <a:rPr lang="en-US" dirty="0"/>
              <a:t> Python</a:t>
            </a:r>
          </a:p>
        </p:txBody>
      </p:sp>
      <p:sp>
        <p:nvSpPr>
          <p:cNvPr id="3" name="Content Placeholder 2"/>
          <p:cNvSpPr>
            <a:spLocks noGrp="1"/>
          </p:cNvSpPr>
          <p:nvPr>
            <p:ph idx="1"/>
          </p:nvPr>
        </p:nvSpPr>
        <p:spPr/>
        <p:txBody>
          <a:bodyPr/>
          <a:lstStyle/>
          <a:p>
            <a:r>
              <a:rPr lang="en-US" dirty="0" err="1"/>
              <a:t>Chạy</a:t>
            </a:r>
            <a:r>
              <a:rPr lang="en-US" dirty="0"/>
              <a:t> </a:t>
            </a:r>
            <a:r>
              <a:rPr lang="en-US" dirty="0" err="1"/>
              <a:t>chương</a:t>
            </a:r>
            <a:r>
              <a:rPr lang="en-US" dirty="0"/>
              <a:t> </a:t>
            </a:r>
            <a:r>
              <a:rPr lang="en-US" dirty="0" err="1"/>
              <a:t>trình</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r>
              <a:rPr lang="en-US" dirty="0"/>
              <a:t>:</a:t>
            </a:r>
          </a:p>
        </p:txBody>
      </p:sp>
      <p:pic>
        <p:nvPicPr>
          <p:cNvPr id="4" name="Picture 3"/>
          <p:cNvPicPr>
            <a:picLocks noChangeAspect="1"/>
          </p:cNvPicPr>
          <p:nvPr/>
        </p:nvPicPr>
        <p:blipFill>
          <a:blip r:embed="rId2"/>
          <a:stretch>
            <a:fillRect/>
          </a:stretch>
        </p:blipFill>
        <p:spPr>
          <a:xfrm>
            <a:off x="1173070" y="2717242"/>
            <a:ext cx="9020175" cy="3314700"/>
          </a:xfrm>
          <a:prstGeom prst="rect">
            <a:avLst/>
          </a:prstGeom>
        </p:spPr>
      </p:pic>
    </p:spTree>
    <p:extLst>
      <p:ext uri="{BB962C8B-B14F-4D97-AF65-F5344CB8AC3E}">
        <p14:creationId xmlns:p14="http://schemas.microsoft.com/office/powerpoint/2010/main" val="192746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53123" y="2057764"/>
                <a:ext cx="10696332" cy="4111625"/>
              </a:xfrm>
            </p:spPr>
            <p:txBody>
              <a:bodyPr>
                <a:normAutofit/>
              </a:bodyPr>
              <a:lstStyle/>
              <a:p>
                <a:pPr algn="just"/>
                <a:r>
                  <a:rPr lang="en-US" dirty="0"/>
                  <a:t>Hai </a:t>
                </a:r>
                <a:r>
                  <a:rPr lang="en-US" dirty="0" err="1"/>
                  <a:t>mô</a:t>
                </a:r>
                <a:r>
                  <a:rPr lang="en-US" dirty="0"/>
                  <a:t> </a:t>
                </a:r>
                <a:r>
                  <a:rPr lang="en-US" dirty="0" err="1"/>
                  <a:t>hình</a:t>
                </a:r>
                <a:r>
                  <a:rPr lang="en-US" dirty="0"/>
                  <a:t> </a:t>
                </a:r>
                <a:r>
                  <a:rPr lang="en-US" dirty="0" err="1"/>
                  <a:t>tuyến</a:t>
                </a:r>
                <a:r>
                  <a:rPr lang="en-US" dirty="0"/>
                  <a:t> </a:t>
                </a:r>
                <a:r>
                  <a:rPr lang="en-US" dirty="0" err="1"/>
                  <a:t>tính</a:t>
                </a:r>
                <a:r>
                  <a:rPr lang="en-US" dirty="0"/>
                  <a:t>:  </a:t>
                </a:r>
                <a:r>
                  <a:rPr lang="en-US" dirty="0" err="1"/>
                  <a:t>Hồi</a:t>
                </a:r>
                <a:r>
                  <a:rPr lang="en-US" dirty="0"/>
                  <a:t> </a:t>
                </a:r>
                <a:r>
                  <a:rPr lang="en-US" dirty="0" err="1"/>
                  <a:t>quy</a:t>
                </a:r>
                <a:r>
                  <a:rPr lang="en-US" dirty="0"/>
                  <a:t> </a:t>
                </a:r>
                <a:r>
                  <a:rPr lang="en-US" dirty="0" err="1"/>
                  <a:t>tuyến</a:t>
                </a:r>
                <a:r>
                  <a:rPr lang="en-US" dirty="0"/>
                  <a:t> </a:t>
                </a:r>
                <a:r>
                  <a:rPr lang="en-US" dirty="0" err="1"/>
                  <a:t>tính</a:t>
                </a:r>
                <a:r>
                  <a:rPr lang="en-US" dirty="0"/>
                  <a:t> (Linear Regression) </a:t>
                </a:r>
                <a:r>
                  <a:rPr lang="en-US" dirty="0" err="1"/>
                  <a:t>và</a:t>
                </a:r>
                <a:r>
                  <a:rPr lang="en-US" dirty="0"/>
                  <a:t> </a:t>
                </a:r>
                <a:r>
                  <a:rPr lang="en-US" dirty="0" err="1"/>
                  <a:t>Thuật</a:t>
                </a:r>
                <a:r>
                  <a:rPr lang="en-US" dirty="0"/>
                  <a:t> </a:t>
                </a:r>
                <a:r>
                  <a:rPr lang="en-US" dirty="0" err="1"/>
                  <a:t>toán</a:t>
                </a:r>
                <a:r>
                  <a:rPr lang="en-US" dirty="0"/>
                  <a:t> Perceptron (Perceptron Learning Algorithm, PLA) </a:t>
                </a:r>
                <a:r>
                  <a:rPr lang="en-US" dirty="0" err="1"/>
                  <a:t>đều</a:t>
                </a:r>
                <a:r>
                  <a:rPr lang="en-US" dirty="0"/>
                  <a:t> </a:t>
                </a:r>
                <a:r>
                  <a:rPr lang="en-US" dirty="0" err="1"/>
                  <a:t>có</a:t>
                </a:r>
                <a:r>
                  <a:rPr lang="en-US" dirty="0"/>
                  <a:t> </a:t>
                </a:r>
                <a:r>
                  <a:rPr lang="en-US" dirty="0" err="1"/>
                  <a:t>chung</a:t>
                </a:r>
                <a:r>
                  <a:rPr lang="en-US" dirty="0"/>
                  <a:t> </a:t>
                </a:r>
                <a:r>
                  <a:rPr lang="en-US" dirty="0" err="1"/>
                  <a:t>một</a:t>
                </a:r>
                <a:r>
                  <a:rPr lang="en-US" dirty="0"/>
                  <a:t> </a:t>
                </a:r>
                <a:r>
                  <a:rPr lang="en-US" dirty="0" err="1"/>
                  <a:t>dạng</a:t>
                </a:r>
                <a:r>
                  <a:rPr lang="en-US" dirty="0"/>
                  <a:t>:</a:t>
                </a:r>
              </a:p>
              <a:p>
                <a:pPr marL="4572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1" i="0" smtClean="0">
                          <a:latin typeface="Cambria Math" panose="02040503050406030204" pitchFamily="18" charset="0"/>
                        </a:rPr>
                        <m:t>)</m:t>
                      </m:r>
                    </m:oMath>
                  </m:oMathPara>
                </a14:m>
                <a:endParaRPr lang="fr-FR" dirty="0"/>
              </a:p>
              <a:p>
                <a:pPr algn="just"/>
                <a:r>
                  <a:rPr lang="fr-FR" dirty="0" err="1"/>
                  <a:t>trong</a:t>
                </a:r>
                <a:r>
                  <a:rPr lang="fr-FR" dirty="0"/>
                  <a:t> </a:t>
                </a:r>
                <a:r>
                  <a:rPr lang="fr-FR" dirty="0" err="1"/>
                  <a:t>đó</a:t>
                </a:r>
                <a:r>
                  <a:rPr lang="fr-FR" dirty="0"/>
                  <a:t> </a:t>
                </a:r>
                <a:r>
                  <a:rPr lang="en-US" dirty="0"/>
                  <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𝑇</m:t>
                        </m:r>
                      </m:sup>
                    </m:sSup>
                    <m:r>
                      <a:rPr lang="en-US" b="1">
                        <a:latin typeface="Cambria Math" panose="02040503050406030204" pitchFamily="18" charset="0"/>
                      </a:rPr>
                      <m:t>𝐱</m:t>
                    </m:r>
                    <m:r>
                      <a:rPr lang="en-US" b="1">
                        <a:latin typeface="Cambria Math" panose="02040503050406030204" pitchFamily="18" charset="0"/>
                      </a:rPr>
                      <m:t>)</m:t>
                    </m:r>
                    <m:r>
                      <a:rPr lang="en-US" b="1" i="1">
                        <a:latin typeface="Cambria Math" panose="02040503050406030204" pitchFamily="18" charset="0"/>
                      </a:rPr>
                      <m:t> </m:t>
                    </m:r>
                  </m:oMath>
                </a14:m>
                <a:r>
                  <a:rPr lang="fr-FR" dirty="0"/>
                  <a:t> là </a:t>
                </a:r>
                <a:r>
                  <a:rPr lang="fr-FR" dirty="0" err="1"/>
                  <a:t>hàm</a:t>
                </a:r>
                <a:r>
                  <a:rPr lang="fr-FR" dirty="0"/>
                  <a:t> </a:t>
                </a:r>
                <a:r>
                  <a:rPr lang="fr-FR" dirty="0" err="1"/>
                  <a:t>kích</a:t>
                </a:r>
                <a:r>
                  <a:rPr lang="fr-FR" dirty="0"/>
                  <a:t> </a:t>
                </a:r>
                <a:r>
                  <a:rPr lang="fr-FR" dirty="0" err="1"/>
                  <a:t>hoạt</a:t>
                </a:r>
                <a:r>
                  <a:rPr lang="fr-FR" dirty="0"/>
                  <a:t> (</a:t>
                </a:r>
                <a:r>
                  <a:rPr lang="fr-FR" i="1" dirty="0"/>
                  <a:t>activation </a:t>
                </a:r>
                <a:r>
                  <a:rPr lang="fr-FR" i="1" dirty="0" err="1"/>
                  <a:t>function</a:t>
                </a:r>
                <a:r>
                  <a:rPr lang="fr-FR" i="1" dirty="0"/>
                  <a:t>)</a:t>
                </a:r>
              </a:p>
              <a:p>
                <a:pPr algn="just"/>
                <a:r>
                  <a:rPr lang="en-US" dirty="0" err="1"/>
                  <a:t>Với</a:t>
                </a:r>
                <a:r>
                  <a:rPr lang="en-US" dirty="0"/>
                  <a:t> linear regression </a:t>
                </a:r>
                <a:r>
                  <a:rPr lang="en-US" dirty="0" err="1"/>
                  <a:t>thì</a:t>
                </a:r>
                <a:r>
                  <a:rPr lang="en-US" dirty="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𝑇</m:t>
                            </m:r>
                          </m:sup>
                        </m:sSup>
                        <m:r>
                          <a:rPr lang="en-US" b="1">
                            <a:latin typeface="Cambria Math" panose="02040503050406030204" pitchFamily="18" charset="0"/>
                          </a:rPr>
                          <m:t>𝐱</m:t>
                        </m:r>
                      </m:e>
                    </m:d>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𝑇</m:t>
                        </m:r>
                      </m:sup>
                    </m:sSup>
                    <m:r>
                      <a:rPr lang="en-US" b="1">
                        <a:latin typeface="Cambria Math" panose="02040503050406030204" pitchFamily="18" charset="0"/>
                      </a:rPr>
                      <m:t>𝐱</m:t>
                    </m:r>
                  </m:oMath>
                </a14:m>
                <a:r>
                  <a:rPr lang="en-US" dirty="0"/>
                  <a:t>, </a:t>
                </a:r>
                <a:r>
                  <a:rPr lang="en-US" dirty="0" err="1"/>
                  <a:t>với</a:t>
                </a:r>
                <a:r>
                  <a:rPr lang="en-US" dirty="0"/>
                  <a:t> PLA </a:t>
                </a:r>
                <a:r>
                  <a:rPr lang="en-US" dirty="0" err="1"/>
                  <a:t>thì</a:t>
                </a:r>
                <a:r>
                  <a:rPr lang="en-US" dirty="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𝑇</m:t>
                            </m:r>
                          </m:sup>
                        </m:sSup>
                        <m:r>
                          <a:rPr lang="en-US" b="1">
                            <a:latin typeface="Cambria Math" panose="02040503050406030204" pitchFamily="18" charset="0"/>
                          </a:rPr>
                          <m:t>𝐱</m:t>
                        </m:r>
                      </m:e>
                    </m:d>
                    <m:r>
                      <a:rPr lang="en-US" b="1"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𝑠𝑔𝑛</m:t>
                        </m:r>
                        <m:r>
                          <a:rPr lang="en-US" b="0" i="1" smtClean="0">
                            <a:latin typeface="Cambria Math" panose="02040503050406030204" pitchFamily="18" charset="0"/>
                          </a:rPr>
                          <m:t>(</m:t>
                        </m:r>
                        <m:r>
                          <a:rPr lang="en-US" b="1">
                            <a:latin typeface="Cambria Math" panose="02040503050406030204" pitchFamily="18" charset="0"/>
                          </a:rPr>
                          <m:t>𝐰</m:t>
                        </m:r>
                      </m:e>
                      <m:sup>
                        <m:r>
                          <a:rPr lang="en-US" i="1">
                            <a:latin typeface="Cambria Math" panose="02040503050406030204" pitchFamily="18" charset="0"/>
                          </a:rPr>
                          <m:t>𝑇</m:t>
                        </m:r>
                      </m:sup>
                    </m:sSup>
                    <m:r>
                      <a:rPr lang="en-US" b="1">
                        <a:latin typeface="Cambria Math" panose="02040503050406030204" pitchFamily="18" charset="0"/>
                      </a:rPr>
                      <m:t>𝐱</m:t>
                    </m:r>
                    <m:r>
                      <a:rPr lang="en-US" b="1" i="1" smtClean="0">
                        <a:latin typeface="Cambria Math" panose="02040503050406030204" pitchFamily="18" charset="0"/>
                      </a:rPr>
                      <m:t>)</m:t>
                    </m:r>
                  </m:oMath>
                </a14:m>
                <a:br>
                  <a:rPr lang="en-US" dirty="0"/>
                </a:br>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53123" y="2057764"/>
                <a:ext cx="10696332" cy="4111625"/>
              </a:xfrm>
              <a:blipFill>
                <a:blip r:embed="rId2"/>
                <a:stretch>
                  <a:fillRect l="-798" t="-1187" r="-91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239553" y="4195923"/>
            <a:ext cx="3626362" cy="2491733"/>
          </a:xfrm>
          <a:prstGeom prst="rect">
            <a:avLst/>
          </a:prstGeom>
        </p:spPr>
      </p:pic>
      <p:pic>
        <p:nvPicPr>
          <p:cNvPr id="5" name="Picture 4"/>
          <p:cNvPicPr>
            <a:picLocks noChangeAspect="1"/>
          </p:cNvPicPr>
          <p:nvPr/>
        </p:nvPicPr>
        <p:blipFill>
          <a:blip r:embed="rId4"/>
          <a:stretch>
            <a:fillRect/>
          </a:stretch>
        </p:blipFill>
        <p:spPr>
          <a:xfrm>
            <a:off x="6909708" y="4113577"/>
            <a:ext cx="3692978" cy="2574079"/>
          </a:xfrm>
          <a:prstGeom prst="rect">
            <a:avLst/>
          </a:prstGeom>
        </p:spPr>
      </p:pic>
    </p:spTree>
    <p:extLst>
      <p:ext uri="{BB962C8B-B14F-4D97-AF65-F5344CB8AC3E}">
        <p14:creationId xmlns:p14="http://schemas.microsoft.com/office/powerpoint/2010/main" val="314939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5279" y="2053224"/>
                <a:ext cx="10358967" cy="4111625"/>
              </a:xfrm>
            </p:spPr>
            <p:txBody>
              <a:bodyPr>
                <a:normAutofit/>
              </a:bodyPr>
              <a:lstStyle/>
              <a:p>
                <a:pPr algn="just"/>
                <a:r>
                  <a:rPr lang="en-US" dirty="0" err="1"/>
                  <a:t>Hồi</a:t>
                </a:r>
                <a:r>
                  <a:rPr lang="en-US" dirty="0"/>
                  <a:t> </a:t>
                </a:r>
                <a:r>
                  <a:rPr lang="en-US" dirty="0" err="1"/>
                  <a:t>quy</a:t>
                </a:r>
                <a:r>
                  <a:rPr lang="en-US" dirty="0"/>
                  <a:t> </a:t>
                </a:r>
                <a:r>
                  <a:rPr lang="en-US" dirty="0" err="1"/>
                  <a:t>tuyến</a:t>
                </a:r>
                <a:r>
                  <a:rPr lang="en-US" dirty="0"/>
                  <a:t> </a:t>
                </a:r>
                <a:r>
                  <a:rPr lang="en-US" dirty="0" err="1"/>
                  <a:t>tính</a:t>
                </a:r>
                <a:r>
                  <a:rPr lang="en-US" dirty="0"/>
                  <a:t> </a:t>
                </a:r>
                <a:r>
                  <a:rPr lang="vi-VN" dirty="0"/>
                  <a:t>sử dụng</a:t>
                </a:r>
                <a:r>
                  <a:rPr lang="en-US" dirty="0"/>
                  <a:t> </a:t>
                </a:r>
                <a:r>
                  <a:rPr lang="vi-VN" dirty="0"/>
                  <a:t>tích vô hướng</a:t>
                </a:r>
                <a:r>
                  <a:rPr lang="en-US" dirty="0"/>
                  <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𝐰</m:t>
                        </m:r>
                      </m:e>
                      <m:sup>
                        <m:r>
                          <a:rPr lang="en-US" i="1">
                            <a:latin typeface="Cambria Math" panose="02040503050406030204" pitchFamily="18" charset="0"/>
                          </a:rPr>
                          <m:t>𝑇</m:t>
                        </m:r>
                      </m:sup>
                    </m:sSup>
                    <m:r>
                      <a:rPr lang="en-US" b="1">
                        <a:latin typeface="Cambria Math" panose="02040503050406030204" pitchFamily="18" charset="0"/>
                      </a:rPr>
                      <m:t>𝐱</m:t>
                    </m:r>
                  </m:oMath>
                </a14:m>
                <a:r>
                  <a:rPr lang="vi-VN" dirty="0"/>
                  <a:t> để dự đoán outpu</a:t>
                </a:r>
                <a:r>
                  <a:rPr lang="en-US" dirty="0"/>
                  <a:t>t</a:t>
                </a:r>
                <a:r>
                  <a:rPr lang="vi-VN" dirty="0"/>
                  <a:t> </a:t>
                </a:r>
                <a:r>
                  <a:rPr lang="vi-VN" i="1" dirty="0"/>
                  <a:t>y</a:t>
                </a:r>
                <a:r>
                  <a:rPr lang="en-US" dirty="0"/>
                  <a:t>. </a:t>
                </a:r>
                <a:r>
                  <a:rPr lang="en-US" dirty="0" err="1"/>
                  <a:t>Phương</a:t>
                </a:r>
                <a:r>
                  <a:rPr lang="en-US" dirty="0"/>
                  <a:t> </a:t>
                </a:r>
                <a:r>
                  <a:rPr lang="en-US" dirty="0" err="1"/>
                  <a:t>pháp</a:t>
                </a:r>
                <a:r>
                  <a:rPr lang="vi-VN" dirty="0"/>
                  <a:t> này phù hợp </a:t>
                </a:r>
                <a:r>
                  <a:rPr lang="en-US" dirty="0" err="1"/>
                  <a:t>với</a:t>
                </a:r>
                <a:r>
                  <a:rPr lang="en-US" dirty="0"/>
                  <a:t> </a:t>
                </a:r>
                <a:r>
                  <a:rPr lang="en-US" dirty="0" err="1"/>
                  <a:t>bài</a:t>
                </a:r>
                <a:r>
                  <a:rPr lang="en-US" dirty="0"/>
                  <a:t> </a:t>
                </a:r>
                <a:r>
                  <a:rPr lang="en-US" dirty="0" err="1"/>
                  <a:t>toán</a:t>
                </a:r>
                <a:r>
                  <a:rPr lang="en-US" dirty="0"/>
                  <a:t> </a:t>
                </a:r>
                <a:r>
                  <a:rPr lang="en-US" dirty="0" err="1"/>
                  <a:t>mà</a:t>
                </a:r>
                <a:r>
                  <a:rPr lang="en-US" dirty="0"/>
                  <a:t> output y </a:t>
                </a:r>
                <a:r>
                  <a:rPr lang="en-US" dirty="0" err="1"/>
                  <a:t>là</a:t>
                </a:r>
                <a:r>
                  <a:rPr lang="en-US" dirty="0"/>
                  <a:t> </a:t>
                </a:r>
                <a:r>
                  <a:rPr lang="en-US" dirty="0" err="1"/>
                  <a:t>một</a:t>
                </a:r>
                <a:r>
                  <a:rPr lang="en-US" dirty="0"/>
                  <a:t> </a:t>
                </a:r>
                <a:r>
                  <a:rPr lang="en-US" dirty="0" err="1"/>
                  <a:t>số</a:t>
                </a:r>
                <a:r>
                  <a:rPr lang="en-US" dirty="0"/>
                  <a:t> </a:t>
                </a:r>
                <a:r>
                  <a:rPr lang="en-US" dirty="0" err="1"/>
                  <a:t>thực</a:t>
                </a:r>
                <a:r>
                  <a:rPr lang="en-US" dirty="0"/>
                  <a:t> </a:t>
                </a:r>
                <a:r>
                  <a:rPr lang="vi-VN" dirty="0"/>
                  <a:t>không bị chặn trên và dưới</a:t>
                </a:r>
                <a:endParaRPr lang="en-US" dirty="0"/>
              </a:p>
              <a:p>
                <a:pPr algn="just"/>
                <a:r>
                  <a:rPr lang="vi-VN"/>
                  <a:t>PLA</a:t>
                </a:r>
                <a:r>
                  <a:rPr lang="vi-VN" dirty="0"/>
                  <a:t>, đầu ra chỉ nhận một trong hai giá trị 1 hoặc −1, phù hợp với các bài toán </a:t>
                </a:r>
                <a:r>
                  <a:rPr lang="vi-VN" i="1" dirty="0"/>
                  <a:t>binary classification</a:t>
                </a:r>
                <a:r>
                  <a:rPr lang="vi-VN" dirty="0"/>
                  <a:t>.</a:t>
                </a:r>
                <a:br>
                  <a:rPr lang="en-US" dirty="0"/>
                </a:br>
                <a:br>
                  <a:rPr lang="en-US" dirty="0"/>
                </a:br>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5279" y="2053224"/>
                <a:ext cx="10358967" cy="4111625"/>
              </a:xfrm>
              <a:blipFill>
                <a:blip r:embed="rId2"/>
                <a:stretch>
                  <a:fillRect l="-824" t="-1187" r="-942"/>
                </a:stretch>
              </a:blipFill>
            </p:spPr>
            <p:txBody>
              <a:bodyPr/>
              <a:lstStyle/>
              <a:p>
                <a:r>
                  <a:rPr lang="en-US">
                    <a:noFill/>
                  </a:rPr>
                  <a:t> </a:t>
                </a:r>
              </a:p>
            </p:txBody>
          </p:sp>
        </mc:Fallback>
      </mc:AlternateContent>
    </p:spTree>
    <p:extLst>
      <p:ext uri="{BB962C8B-B14F-4D97-AF65-F5344CB8AC3E}">
        <p14:creationId xmlns:p14="http://schemas.microsoft.com/office/powerpoint/2010/main" val="335903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normAutofit/>
          </a:bodyPr>
          <a:lstStyle/>
          <a:p>
            <a:r>
              <a:rPr lang="vi-VN" dirty="0"/>
              <a:t>Trong </a:t>
            </a:r>
            <a:r>
              <a:rPr lang="en-US" dirty="0" err="1"/>
              <a:t>phần</a:t>
            </a:r>
            <a:r>
              <a:rPr lang="vi-VN" dirty="0"/>
              <a:t> này, t</a:t>
            </a:r>
            <a:r>
              <a:rPr lang="en-US" dirty="0"/>
              <a:t>a</a:t>
            </a:r>
            <a:r>
              <a:rPr lang="vi-VN" dirty="0"/>
              <a:t> sẽ giới thiệu mô hình có tên là </a:t>
            </a:r>
            <a:r>
              <a:rPr lang="vi-VN" i="1" dirty="0"/>
              <a:t>logistic regression</a:t>
            </a:r>
            <a:r>
              <a:rPr lang="en-US" dirty="0"/>
              <a:t>:</a:t>
            </a:r>
          </a:p>
          <a:p>
            <a:pPr lvl="1"/>
            <a:r>
              <a:rPr lang="en-US" dirty="0"/>
              <a:t>Đ</a:t>
            </a:r>
            <a:r>
              <a:rPr lang="vi-VN" dirty="0"/>
              <a:t>ầu ra có thể được thể hiện dưới dạng xác suất (probability). Ví dụ: xác suất thi đỗ nếu biết thời gian ôn thi, xác suất ngày mai có mưa dựa trên những thông tin đo được trong ngày hôm nay,… </a:t>
            </a:r>
            <a:endParaRPr lang="en-US" dirty="0"/>
          </a:p>
          <a:p>
            <a:pPr lvl="1"/>
            <a:r>
              <a:rPr lang="en-US" dirty="0"/>
              <a:t>L</a:t>
            </a:r>
            <a:r>
              <a:rPr lang="vi-VN" i="1" dirty="0"/>
              <a:t>ogistic regression</a:t>
            </a:r>
            <a:r>
              <a:rPr lang="en-US" dirty="0"/>
              <a:t>:</a:t>
            </a:r>
            <a:r>
              <a:rPr lang="vi-VN" dirty="0"/>
              <a:t> </a:t>
            </a:r>
            <a:endParaRPr lang="en-US" dirty="0"/>
          </a:p>
          <a:p>
            <a:pPr lvl="2"/>
            <a:r>
              <a:rPr lang="vi-VN" dirty="0"/>
              <a:t>giống với linear regression ở khía cạnh đầu ra là số thực, </a:t>
            </a:r>
            <a:endParaRPr lang="en-US" dirty="0"/>
          </a:p>
          <a:p>
            <a:pPr lvl="2"/>
            <a:r>
              <a:rPr lang="vi-VN" dirty="0"/>
              <a:t>và giống với PLA ở việc đầu ra bị chặn (trong đoạn [0,1]). </a:t>
            </a:r>
            <a:endParaRPr lang="en-US" dirty="0"/>
          </a:p>
          <a:p>
            <a:pPr lvl="1"/>
            <a:r>
              <a:rPr lang="vi-VN" dirty="0"/>
              <a:t>Mặc dù trong tên có chứa từ </a:t>
            </a:r>
            <a:r>
              <a:rPr lang="vi-VN" i="1" dirty="0"/>
              <a:t>regression</a:t>
            </a:r>
            <a:r>
              <a:rPr lang="vi-VN" dirty="0"/>
              <a:t>, logistic regression thường được sử dụng nhiều hơn cho các bài toán classification.</a:t>
            </a:r>
            <a:endParaRPr lang="en-US" dirty="0"/>
          </a:p>
          <a:p>
            <a:pPr lvl="1"/>
            <a:endParaRPr lang="en-US" dirty="0"/>
          </a:p>
        </p:txBody>
      </p:sp>
    </p:spTree>
    <p:extLst>
      <p:ext uri="{BB962C8B-B14F-4D97-AF65-F5344CB8AC3E}">
        <p14:creationId xmlns:p14="http://schemas.microsoft.com/office/powerpoint/2010/main" val="269331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normAutofit/>
          </a:bodyPr>
          <a:lstStyle/>
          <a:p>
            <a:pPr marL="45720" indent="0">
              <a:buNone/>
            </a:pPr>
            <a:r>
              <a:rPr lang="en-US" dirty="0" err="1"/>
              <a:t>Ví</a:t>
            </a:r>
            <a:r>
              <a:rPr lang="en-US" dirty="0"/>
              <a:t> </a:t>
            </a:r>
            <a:r>
              <a:rPr lang="en-US" dirty="0" err="1"/>
              <a:t>dụ</a:t>
            </a:r>
            <a:r>
              <a:rPr lang="en-US" dirty="0"/>
              <a:t>: </a:t>
            </a:r>
            <a:r>
              <a:rPr lang="vi-VN" dirty="0"/>
              <a:t>Một nhóm 20 sinh viên dành thời gian trong khoảng từ 0 đến 6 giờ cho việc ôn thi</a:t>
            </a:r>
            <a:r>
              <a:rPr lang="en-US" dirty="0"/>
              <a:t> </a:t>
            </a:r>
            <a:r>
              <a:rPr lang="en-US" dirty="0" err="1"/>
              <a:t>và</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như</a:t>
            </a:r>
            <a:r>
              <a:rPr lang="en-US" dirty="0"/>
              <a:t> </a:t>
            </a:r>
            <a:r>
              <a:rPr lang="en-US" dirty="0" err="1"/>
              <a:t>bảng</a:t>
            </a:r>
            <a:r>
              <a:rPr lang="en-US" dirty="0"/>
              <a:t>. </a:t>
            </a:r>
            <a:r>
              <a:rPr lang="en-US" dirty="0" err="1"/>
              <a:t>Hỏi</a:t>
            </a:r>
            <a:r>
              <a:rPr lang="en-US" dirty="0"/>
              <a:t> </a:t>
            </a:r>
            <a:r>
              <a:rPr lang="en-US" dirty="0" err="1"/>
              <a:t>rằng</a:t>
            </a:r>
            <a:r>
              <a:rPr lang="en-US" dirty="0"/>
              <a:t>, </a:t>
            </a:r>
            <a:r>
              <a:rPr lang="en-US" dirty="0" err="1"/>
              <a:t>em</a:t>
            </a:r>
            <a:r>
              <a:rPr lang="en-US" dirty="0"/>
              <a:t> </a:t>
            </a:r>
            <a:r>
              <a:rPr lang="en-US" dirty="0" err="1"/>
              <a:t>sinh</a:t>
            </a:r>
            <a:r>
              <a:rPr lang="en-US" dirty="0"/>
              <a:t> </a:t>
            </a:r>
            <a:r>
              <a:rPr lang="en-US" dirty="0" err="1"/>
              <a:t>viên</a:t>
            </a:r>
            <a:r>
              <a:rPr lang="en-US" dirty="0"/>
              <a:t> </a:t>
            </a:r>
            <a:r>
              <a:rPr lang="en-US" dirty="0" err="1"/>
              <a:t>ôn</a:t>
            </a:r>
            <a:r>
              <a:rPr lang="en-US" dirty="0"/>
              <a:t> x </a:t>
            </a:r>
            <a:r>
              <a:rPr lang="en-US" dirty="0" err="1"/>
              <a:t>giờ</a:t>
            </a:r>
            <a:r>
              <a:rPr lang="en-US" dirty="0"/>
              <a:t> </a:t>
            </a:r>
            <a:r>
              <a:rPr lang="en-US" dirty="0" err="1"/>
              <a:t>là</a:t>
            </a:r>
            <a:r>
              <a:rPr lang="en-US" dirty="0"/>
              <a:t> </a:t>
            </a:r>
            <a:r>
              <a:rPr lang="en-US" dirty="0" err="1"/>
              <a:t>đỗ</a:t>
            </a:r>
            <a:r>
              <a:rPr lang="en-US" dirty="0"/>
              <a:t> hay </a:t>
            </a:r>
            <a:r>
              <a:rPr lang="en-US" dirty="0" err="1"/>
              <a:t>trượt</a:t>
            </a:r>
            <a:r>
              <a:rPr lang="en-US" dirty="0"/>
              <a:t>. </a:t>
            </a:r>
          </a:p>
        </p:txBody>
      </p:sp>
      <p:pic>
        <p:nvPicPr>
          <p:cNvPr id="4" name="Picture 3"/>
          <p:cNvPicPr>
            <a:picLocks noChangeAspect="1"/>
          </p:cNvPicPr>
          <p:nvPr/>
        </p:nvPicPr>
        <p:blipFill>
          <a:blip r:embed="rId2"/>
          <a:stretch>
            <a:fillRect/>
          </a:stretch>
        </p:blipFill>
        <p:spPr>
          <a:xfrm>
            <a:off x="1388483" y="3195318"/>
            <a:ext cx="9020175" cy="3314700"/>
          </a:xfrm>
          <a:prstGeom prst="rect">
            <a:avLst/>
          </a:prstGeom>
        </p:spPr>
      </p:pic>
      <p:sp>
        <p:nvSpPr>
          <p:cNvPr id="5" name="TextBox 4"/>
          <p:cNvSpPr txBox="1"/>
          <p:nvPr/>
        </p:nvSpPr>
        <p:spPr>
          <a:xfrm>
            <a:off x="4987391" y="2679346"/>
            <a:ext cx="1606530" cy="369332"/>
          </a:xfrm>
          <a:prstGeom prst="rect">
            <a:avLst/>
          </a:prstGeom>
          <a:noFill/>
        </p:spPr>
        <p:txBody>
          <a:bodyPr wrap="none" rtlCol="0">
            <a:spAutoFit/>
          </a:bodyPr>
          <a:lstStyle/>
          <a:p>
            <a:r>
              <a:rPr lang="en-US" dirty="0" err="1"/>
              <a:t>Tập</a:t>
            </a:r>
            <a:r>
              <a:rPr lang="en-US" dirty="0"/>
              <a:t> </a:t>
            </a:r>
            <a:r>
              <a:rPr lang="en-US" dirty="0" err="1"/>
              <a:t>huấn</a:t>
            </a:r>
            <a:r>
              <a:rPr lang="en-US" dirty="0"/>
              <a:t> </a:t>
            </a:r>
            <a:r>
              <a:rPr lang="en-US" dirty="0" err="1"/>
              <a:t>luyện</a:t>
            </a:r>
            <a:endParaRPr lang="en-US" dirty="0"/>
          </a:p>
        </p:txBody>
      </p:sp>
    </p:spTree>
    <p:extLst>
      <p:ext uri="{BB962C8B-B14F-4D97-AF65-F5344CB8AC3E}">
        <p14:creationId xmlns:p14="http://schemas.microsoft.com/office/powerpoint/2010/main" val="157229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C</a:t>
            </a:r>
            <a:r>
              <a:rPr lang="vi-VN" dirty="0"/>
              <a:t>ả linear regression và PLA đều không phù hợp với bài toán này, chúng ta cần một mô hình </a:t>
            </a:r>
            <a:r>
              <a:rPr lang="vi-VN" i="1" dirty="0"/>
              <a:t>flexible</a:t>
            </a:r>
            <a:r>
              <a:rPr lang="vi-VN" dirty="0"/>
              <a:t> hơn.</a:t>
            </a:r>
            <a:endParaRPr lang="en-US" dirty="0"/>
          </a:p>
        </p:txBody>
      </p:sp>
      <p:pic>
        <p:nvPicPr>
          <p:cNvPr id="5" name="Picture 4"/>
          <p:cNvPicPr>
            <a:picLocks noChangeAspect="1"/>
          </p:cNvPicPr>
          <p:nvPr/>
        </p:nvPicPr>
        <p:blipFill>
          <a:blip r:embed="rId2"/>
          <a:stretch>
            <a:fillRect/>
          </a:stretch>
        </p:blipFill>
        <p:spPr>
          <a:xfrm>
            <a:off x="1479037" y="1724026"/>
            <a:ext cx="9305925" cy="3562350"/>
          </a:xfrm>
          <a:prstGeom prst="rect">
            <a:avLst/>
          </a:prstGeom>
        </p:spPr>
      </p:pic>
    </p:spTree>
    <p:extLst>
      <p:ext uri="{BB962C8B-B14F-4D97-AF65-F5344CB8AC3E}">
        <p14:creationId xmlns:p14="http://schemas.microsoft.com/office/powerpoint/2010/main" val="244195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Mô</a:t>
            </a:r>
            <a:r>
              <a:rPr lang="en-US" dirty="0"/>
              <a:t> </a:t>
            </a:r>
            <a:r>
              <a:rPr lang="en-US" dirty="0" err="1"/>
              <a:t>hình</a:t>
            </a:r>
            <a:r>
              <a:rPr lang="en-US" dirty="0"/>
              <a:t> Logistic Regression</a:t>
            </a:r>
          </a:p>
        </p:txBody>
      </p:sp>
      <p:sp>
        <p:nvSpPr>
          <p:cNvPr id="3" name="Content Placeholder 2"/>
          <p:cNvSpPr>
            <a:spLocks noGrp="1"/>
          </p:cNvSpPr>
          <p:nvPr>
            <p:ph idx="1"/>
          </p:nvPr>
        </p:nvSpPr>
        <p:spPr/>
        <p:txBody>
          <a:bodyPr>
            <a:normAutofit/>
          </a:bodyPr>
          <a:lstStyle/>
          <a:p>
            <a:pPr marL="45720" indent="0">
              <a:buNone/>
            </a:pPr>
            <a:r>
              <a:rPr lang="en-US" dirty="0" err="1"/>
              <a:t>Đầu</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của</a:t>
            </a:r>
            <a:r>
              <a:rPr lang="en-US" dirty="0"/>
              <a:t>:</a:t>
            </a:r>
          </a:p>
          <a:p>
            <a:pPr marL="685800"/>
            <a:r>
              <a:rPr lang="en-US" dirty="0"/>
              <a:t>Linear Regression:</a:t>
            </a:r>
          </a:p>
          <a:p>
            <a:endParaRPr lang="en-US" dirty="0"/>
          </a:p>
          <a:p>
            <a:pPr marL="685800"/>
            <a:r>
              <a:rPr lang="en-US" dirty="0"/>
              <a:t>PLA:</a:t>
            </a:r>
          </a:p>
          <a:p>
            <a:endParaRPr lang="en-US" dirty="0"/>
          </a:p>
          <a:p>
            <a:pPr marL="576263"/>
            <a:r>
              <a:rPr lang="en-US" dirty="0"/>
              <a:t>Logistic regression</a:t>
            </a:r>
          </a:p>
        </p:txBody>
      </p:sp>
      <p:pic>
        <p:nvPicPr>
          <p:cNvPr id="4" name="Picture 3"/>
          <p:cNvPicPr>
            <a:picLocks noChangeAspect="1"/>
          </p:cNvPicPr>
          <p:nvPr/>
        </p:nvPicPr>
        <p:blipFill>
          <a:blip r:embed="rId2"/>
          <a:stretch>
            <a:fillRect/>
          </a:stretch>
        </p:blipFill>
        <p:spPr>
          <a:xfrm>
            <a:off x="3435927" y="2937519"/>
            <a:ext cx="2029691" cy="606088"/>
          </a:xfrm>
          <a:prstGeom prst="rect">
            <a:avLst/>
          </a:prstGeom>
        </p:spPr>
      </p:pic>
      <p:pic>
        <p:nvPicPr>
          <p:cNvPr id="5" name="Picture 4"/>
          <p:cNvPicPr>
            <a:picLocks noChangeAspect="1"/>
          </p:cNvPicPr>
          <p:nvPr/>
        </p:nvPicPr>
        <p:blipFill>
          <a:blip r:embed="rId3"/>
          <a:stretch>
            <a:fillRect/>
          </a:stretch>
        </p:blipFill>
        <p:spPr>
          <a:xfrm>
            <a:off x="3302329" y="3889681"/>
            <a:ext cx="2452748" cy="562088"/>
          </a:xfrm>
          <a:prstGeom prst="rect">
            <a:avLst/>
          </a:prstGeom>
        </p:spPr>
      </p:pic>
      <p:pic>
        <p:nvPicPr>
          <p:cNvPr id="6" name="Picture 5"/>
          <p:cNvPicPr>
            <a:picLocks noChangeAspect="1"/>
          </p:cNvPicPr>
          <p:nvPr/>
        </p:nvPicPr>
        <p:blipFill>
          <a:blip r:embed="rId4"/>
          <a:stretch>
            <a:fillRect/>
          </a:stretch>
        </p:blipFill>
        <p:spPr>
          <a:xfrm>
            <a:off x="3435927" y="5267282"/>
            <a:ext cx="2185553" cy="689490"/>
          </a:xfrm>
          <a:prstGeom prst="rect">
            <a:avLst/>
          </a:prstGeom>
        </p:spPr>
      </p:pic>
    </p:spTree>
    <p:extLst>
      <p:ext uri="{BB962C8B-B14F-4D97-AF65-F5344CB8AC3E}">
        <p14:creationId xmlns:p14="http://schemas.microsoft.com/office/powerpoint/2010/main" val="33145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Mô</a:t>
            </a:r>
            <a:r>
              <a:rPr lang="en-US" dirty="0"/>
              <a:t> </a:t>
            </a:r>
            <a:r>
              <a:rPr lang="en-US" dirty="0" err="1"/>
              <a:t>hình</a:t>
            </a:r>
            <a:r>
              <a:rPr lang="en-US" dirty="0"/>
              <a:t> Logistic Regression</a:t>
            </a:r>
          </a:p>
        </p:txBody>
      </p:sp>
      <p:sp>
        <p:nvSpPr>
          <p:cNvPr id="3" name="Content Placeholder 2"/>
          <p:cNvSpPr>
            <a:spLocks noGrp="1"/>
          </p:cNvSpPr>
          <p:nvPr>
            <p:ph idx="1"/>
          </p:nvPr>
        </p:nvSpPr>
        <p:spPr/>
        <p:txBody>
          <a:bodyPr>
            <a:normAutofit/>
          </a:bodyPr>
          <a:lstStyle/>
          <a:p>
            <a:r>
              <a:rPr lang="vi-VN" dirty="0"/>
              <a:t>Một số </a:t>
            </a:r>
            <a:r>
              <a:rPr lang="en-US" dirty="0" err="1"/>
              <a:t>hàm</a:t>
            </a:r>
            <a:r>
              <a:rPr lang="en-US" dirty="0"/>
              <a:t> </a:t>
            </a:r>
            <a:r>
              <a:rPr lang="en-US" dirty="0" err="1"/>
              <a:t>kích</a:t>
            </a:r>
            <a:r>
              <a:rPr lang="en-US" dirty="0"/>
              <a:t> </a:t>
            </a:r>
            <a:r>
              <a:rPr lang="en-US" dirty="0" err="1"/>
              <a:t>hoạt</a:t>
            </a:r>
            <a:r>
              <a:rPr lang="vi-VN" dirty="0"/>
              <a:t> cho mô hình tuyến tính:</a:t>
            </a:r>
            <a:endParaRPr lang="en-US" dirty="0"/>
          </a:p>
        </p:txBody>
      </p:sp>
      <p:pic>
        <p:nvPicPr>
          <p:cNvPr id="7" name="Picture 6"/>
          <p:cNvPicPr>
            <a:picLocks noChangeAspect="1"/>
          </p:cNvPicPr>
          <p:nvPr/>
        </p:nvPicPr>
        <p:blipFill>
          <a:blip r:embed="rId2"/>
          <a:stretch>
            <a:fillRect/>
          </a:stretch>
        </p:blipFill>
        <p:spPr>
          <a:xfrm>
            <a:off x="1534584" y="2475383"/>
            <a:ext cx="8820150" cy="3196284"/>
          </a:xfrm>
          <a:prstGeom prst="rect">
            <a:avLst/>
          </a:prstGeom>
        </p:spPr>
      </p:pic>
    </p:spTree>
    <p:extLst>
      <p:ext uri="{BB962C8B-B14F-4D97-AF65-F5344CB8AC3E}">
        <p14:creationId xmlns:p14="http://schemas.microsoft.com/office/powerpoint/2010/main" val="199647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Mô</a:t>
            </a:r>
            <a:r>
              <a:rPr lang="en-US" dirty="0"/>
              <a:t> </a:t>
            </a:r>
            <a:r>
              <a:rPr lang="en-US" dirty="0" err="1"/>
              <a:t>hình</a:t>
            </a:r>
            <a:r>
              <a:rPr lang="en-US" dirty="0"/>
              <a:t> Logistic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vi-VN" dirty="0"/>
                  <a:t>Các đường xanh </a:t>
                </a:r>
                <a:r>
                  <a:rPr lang="en-US" dirty="0" err="1"/>
                  <a:t>biển</a:t>
                </a:r>
                <a:r>
                  <a:rPr lang="vi-VN" dirty="0"/>
                  <a:t> và xanh </a:t>
                </a:r>
                <a:r>
                  <a:rPr lang="en-US" dirty="0" err="1"/>
                  <a:t>lá</a:t>
                </a:r>
                <a:r>
                  <a:rPr lang="vi-VN" dirty="0"/>
                  <a:t> phù hợp với bài toán của chúng ta hơn</a:t>
                </a:r>
                <a:r>
                  <a:rPr lang="en-US" dirty="0"/>
                  <a:t> </a:t>
                </a:r>
                <a:r>
                  <a:rPr lang="en-US" dirty="0" err="1"/>
                  <a:t>vì</a:t>
                </a:r>
                <a:r>
                  <a:rPr lang="vi-VN" dirty="0"/>
                  <a:t>:</a:t>
                </a:r>
                <a:endParaRPr lang="en-US" dirty="0"/>
              </a:p>
              <a:p>
                <a:pPr lvl="1"/>
                <a:r>
                  <a:rPr lang="vi-VN" dirty="0"/>
                  <a:t>Là hàm số liên tục nhận giá trị thực, bị chặn trong khoảng  (0,1).</a:t>
                </a:r>
              </a:p>
              <a:p>
                <a:pPr lvl="1"/>
                <a:r>
                  <a:rPr lang="vi-VN" dirty="0"/>
                  <a:t>Nếu coi điểm có tung độ là </a:t>
                </a:r>
                <a14:m>
                  <m:oMath xmlns:m="http://schemas.openxmlformats.org/officeDocument/2006/math">
                    <m:f>
                      <m:fPr>
                        <m:ctrlPr>
                          <a:rPr lang="vi-VN"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oMath>
                </a14:m>
                <a:r>
                  <a:rPr lang="vi-VN" dirty="0"/>
                  <a:t> làm điểm phân chia thì các điểm càng xa điểm này về phía bên trái có giá trị càng gần </a:t>
                </a:r>
                <a14:m>
                  <m:oMath xmlns:m="http://schemas.openxmlformats.org/officeDocument/2006/math">
                    <m:r>
                      <a:rPr lang="vi-VN" i="1" dirty="0" smtClean="0">
                        <a:latin typeface="Cambria Math" panose="02040503050406030204" pitchFamily="18" charset="0"/>
                      </a:rPr>
                      <m:t>0</m:t>
                    </m:r>
                  </m:oMath>
                </a14:m>
                <a:r>
                  <a:rPr lang="vi-VN" dirty="0"/>
                  <a:t>. Ngược lại, các điểm càng xa điểm này về phía phải có giá trị càng gần </a:t>
                </a:r>
                <a14:m>
                  <m:oMath xmlns:m="http://schemas.openxmlformats.org/officeDocument/2006/math">
                    <m:r>
                      <a:rPr lang="vi-VN" i="1" dirty="0" smtClean="0">
                        <a:latin typeface="Cambria Math" panose="02040503050406030204" pitchFamily="18" charset="0"/>
                      </a:rPr>
                      <m:t>1</m:t>
                    </m:r>
                  </m:oMath>
                </a14:m>
                <a:r>
                  <a:rPr lang="vi-VN" dirty="0"/>
                  <a:t>. Điều này </a:t>
                </a:r>
                <a:r>
                  <a:rPr lang="vi-VN" i="1" dirty="0"/>
                  <a:t>khớp</a:t>
                </a:r>
                <a:r>
                  <a:rPr lang="vi-VN" dirty="0"/>
                  <a:t> với nhận xét rằng học càng nhiều thì xác suất đỗ càng cao và ngược lại.</a:t>
                </a:r>
              </a:p>
              <a:p>
                <a:pPr lvl="1"/>
                <a:r>
                  <a:rPr lang="vi-VN" i="1" dirty="0"/>
                  <a:t>Mượt</a:t>
                </a:r>
                <a:r>
                  <a:rPr lang="vi-VN" dirty="0"/>
                  <a:t> (smooth) nên có đạo hàm mọi nơi, có thể được lợi trong việc tối ưu.</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23" t="-1956" r="-323"/>
                </a:stretch>
              </a:blipFill>
            </p:spPr>
            <p:txBody>
              <a:bodyPr/>
              <a:lstStyle/>
              <a:p>
                <a:r>
                  <a:rPr lang="en-US">
                    <a:noFill/>
                  </a:rPr>
                  <a:t> </a:t>
                </a:r>
              </a:p>
            </p:txBody>
          </p:sp>
        </mc:Fallback>
      </mc:AlternateContent>
    </p:spTree>
    <p:extLst>
      <p:ext uri="{BB962C8B-B14F-4D97-AF65-F5344CB8AC3E}">
        <p14:creationId xmlns:p14="http://schemas.microsoft.com/office/powerpoint/2010/main" val="184230731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3318</TotalTime>
  <Words>1082</Words>
  <Application>Microsoft Office PowerPoint</Application>
  <PresentationFormat>Màn hình rộng</PresentationFormat>
  <Paragraphs>109</Paragraphs>
  <Slides>18</Slides>
  <Notes>0</Notes>
  <HiddenSlides>0</HiddenSlides>
  <MMClips>0</MMClips>
  <ScaleCrop>false</ScaleCrop>
  <HeadingPairs>
    <vt:vector size="4" baseType="variant">
      <vt:variant>
        <vt:lpstr>Chủ đề</vt:lpstr>
      </vt:variant>
      <vt:variant>
        <vt:i4>1</vt:i4>
      </vt:variant>
      <vt:variant>
        <vt:lpstr>Tiêu đề Bản chiếu</vt:lpstr>
      </vt:variant>
      <vt:variant>
        <vt:i4>18</vt:i4>
      </vt:variant>
    </vt:vector>
  </HeadingPairs>
  <TitlesOfParts>
    <vt:vector size="19" baseType="lpstr">
      <vt:lpstr>Default Design</vt:lpstr>
      <vt:lpstr>Hồi quy logistic (Logistic regression)</vt:lpstr>
      <vt:lpstr>Giới thiệu</vt:lpstr>
      <vt:lpstr>Giới thiệu</vt:lpstr>
      <vt:lpstr>Giới thiệu</vt:lpstr>
      <vt:lpstr>Giới thiệu</vt:lpstr>
      <vt:lpstr>Giới thiệu</vt:lpstr>
      <vt:lpstr>Mô hình Logistic Regression</vt:lpstr>
      <vt:lpstr>Mô hình Logistic Regression</vt:lpstr>
      <vt:lpstr>Mô hình Logistic Regression</vt:lpstr>
      <vt:lpstr>Mô hình Logistic Regression</vt:lpstr>
      <vt:lpstr>Hàm mất mát</vt:lpstr>
      <vt:lpstr>Hàm mất mát</vt:lpstr>
      <vt:lpstr>Hàm mất mát</vt:lpstr>
      <vt:lpstr>Hàm mất mát</vt:lpstr>
      <vt:lpstr>Hàm mất mát</vt:lpstr>
      <vt:lpstr>Dự đoán lớp của điểm x</vt:lpstr>
      <vt:lpstr>Tối ưu hàm mất mát</vt:lpstr>
      <vt:lpstr>Ví dụ với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Faculty of Computer Science and Engineering        Thuyloi University</dc:title>
  <dc:creator>Ngân</dc:creator>
  <cp:lastModifiedBy>Nguyen</cp:lastModifiedBy>
  <cp:revision>159</cp:revision>
  <cp:lastPrinted>2022-06-25T03:30:34Z</cp:lastPrinted>
  <dcterms:created xsi:type="dcterms:W3CDTF">2021-09-08T07:36:27Z</dcterms:created>
  <dcterms:modified xsi:type="dcterms:W3CDTF">2023-09-27T07:21:21Z</dcterms:modified>
</cp:coreProperties>
</file>