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81" r:id="rId2"/>
    <p:sldId id="295" r:id="rId3"/>
    <p:sldId id="296" r:id="rId4"/>
    <p:sldId id="297" r:id="rId5"/>
    <p:sldId id="293" r:id="rId6"/>
    <p:sldId id="307" r:id="rId7"/>
    <p:sldId id="294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9" r:id="rId16"/>
    <p:sldId id="308" r:id="rId17"/>
    <p:sldId id="305" r:id="rId18"/>
    <p:sldId id="30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04B1A-CC70-4C56-A6B1-F508ABC4D036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60EAE-E51A-48CC-81D6-FF3560698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93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DCE86-72A8-4541-A706-7AD9E4B3F4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64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12CCC-7EE4-4984-B2D8-3DFEF3B50C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61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6617" y="212726"/>
            <a:ext cx="2599267" cy="59166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585" y="212726"/>
            <a:ext cx="7598833" cy="59166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A8570-8712-45A5-AA56-F6F237E6DA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860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  <a:defRPr sz="2400"/>
            </a:lvl1pPr>
            <a:lvl2pPr marL="800100" indent="-342900">
              <a:buClr>
                <a:schemeClr val="accent2"/>
              </a:buClr>
              <a:buFont typeface="Wingdings" panose="05000000000000000000" pitchFamily="2" charset="2"/>
              <a:buChar char="§"/>
              <a:defRPr sz="2000"/>
            </a:lvl2pPr>
            <a:lvl3pPr marL="1200150" indent="-285750"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1657350" indent="-285750">
              <a:buClr>
                <a:schemeClr val="accent2"/>
              </a:buClr>
              <a:buFont typeface="Wingdings" panose="05000000000000000000" pitchFamily="2" charset="2"/>
              <a:buChar char="§"/>
              <a:defRPr sz="1400"/>
            </a:lvl4pPr>
            <a:lvl5pPr>
              <a:buClr>
                <a:schemeClr val="accent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432CE-D1BC-42AF-AF74-886F18A4D9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63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C09D-CFBF-468E-B5BE-C66C8E949D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53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77883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1" y="2017713"/>
            <a:ext cx="5077884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1BFEB-E303-441B-ACFD-B2E7928137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74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>
            <a:lvl1pPr marL="457200" indent="-4572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1pPr>
            <a:lvl2pPr marL="914400" indent="-4572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2pPr>
            <a:lvl3pPr marL="1257300" indent="-3429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4pPr>
            <a:lvl5pPr marL="2171700" indent="-3429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>
            <a:lvl1pPr marL="457200" indent="-4572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1pPr>
            <a:lvl2pPr marL="914400" indent="-4572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2pPr>
            <a:lvl3pPr marL="1257300" indent="-3429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01D96-8C61-4CAB-B3A7-799D17AED8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06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1BDCC-247F-4D76-ADA1-F4275F7E22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245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4A92F-8096-4595-A0A9-8190187D4D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519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FA8A9-E9F6-4312-9E96-E10DD92429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66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A34A9-EAF1-4EB6-845A-7925DCADC1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866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556684" y="1098551"/>
            <a:ext cx="584200" cy="474663"/>
          </a:xfrm>
          <a:prstGeom prst="rect">
            <a:avLst/>
          </a:prstGeom>
          <a:solidFill>
            <a:srgbClr val="FFCF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F01"/>
              </a:gs>
            </a:gsLst>
            <a:lin ang="108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721785" y="1520826"/>
            <a:ext cx="563033" cy="474663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33CC"/>
              </a:gs>
            </a:gsLst>
            <a:lin ang="108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lin ang="81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1016000" y="990601"/>
            <a:ext cx="42333" cy="105251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1C1C1C"/>
              </a:gs>
            </a:gsLst>
            <a:lin ang="108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03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534584" y="212726"/>
            <a:ext cx="10386483" cy="145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34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8" y="2017713"/>
            <a:ext cx="10358967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10"/>
          <p:cNvSpPr>
            <a:spLocks noGrp="1" noChangeArrowheads="1"/>
          </p:cNvSpPr>
          <p:nvPr>
            <p:ph type="dt"/>
          </p:nvPr>
        </p:nvSpPr>
        <p:spPr bwMode="auto">
          <a:xfrm>
            <a:off x="1549401" y="6243639"/>
            <a:ext cx="253576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/>
          </p:nvPr>
        </p:nvSpPr>
        <p:spPr bwMode="auto">
          <a:xfrm>
            <a:off x="4876800" y="6243639"/>
            <a:ext cx="385656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9389534" y="6243639"/>
            <a:ext cx="253576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74FCCD3-8671-4A3B-854C-A930012B25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156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3333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709" y="1855788"/>
            <a:ext cx="10537793" cy="2387600"/>
          </a:xfrm>
        </p:spPr>
        <p:txBody>
          <a:bodyPr/>
          <a:lstStyle/>
          <a:p>
            <a:r>
              <a:rPr lang="en-US" b="1" dirty="0" err="1"/>
              <a:t>Máy</a:t>
            </a:r>
            <a:r>
              <a:rPr lang="en-US" b="1" dirty="0"/>
              <a:t> </a:t>
            </a:r>
            <a:r>
              <a:rPr lang="en-US" b="1" dirty="0" err="1"/>
              <a:t>véc</a:t>
            </a:r>
            <a:r>
              <a:rPr lang="en-US" b="1" dirty="0"/>
              <a:t> </a:t>
            </a:r>
            <a:r>
              <a:rPr lang="en-US" b="1" dirty="0" err="1"/>
              <a:t>tơ</a:t>
            </a:r>
            <a:r>
              <a:rPr lang="en-US" b="1" dirty="0"/>
              <a:t> </a:t>
            </a:r>
            <a:r>
              <a:rPr lang="en-US" b="1" dirty="0" err="1"/>
              <a:t>hỗ</a:t>
            </a:r>
            <a:r>
              <a:rPr lang="en-US" b="1" dirty="0"/>
              <a:t> </a:t>
            </a:r>
            <a:r>
              <a:rPr lang="en-US" b="1" dirty="0" err="1"/>
              <a:t>trợ</a:t>
            </a:r>
            <a:br>
              <a:rPr lang="en-US" b="1" dirty="0"/>
            </a:br>
            <a:r>
              <a:rPr lang="en-US" sz="4400" b="1" dirty="0"/>
              <a:t>(Support vector machine, SVM)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36633"/>
            <a:ext cx="9144000" cy="1317812"/>
          </a:xfrm>
        </p:spPr>
        <p:txBody>
          <a:bodyPr/>
          <a:lstStyle/>
          <a:p>
            <a:r>
              <a:rPr lang="en-US" b="1" dirty="0"/>
              <a:t>TS. </a:t>
            </a:r>
            <a:r>
              <a:rPr lang="en-US" b="1" dirty="0" err="1"/>
              <a:t>Nguyễn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Kim Ngân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109709" y="204788"/>
            <a:ext cx="9358267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6000" kern="120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2pPr>
            <a:lvl3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3pPr>
            <a:lvl4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4pPr>
            <a:lvl5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5pPr>
            <a:lvl6pPr marL="25146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6pPr>
            <a:lvl7pPr marL="29718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7pPr>
            <a:lvl8pPr marL="34290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8pPr>
            <a:lvl9pPr marL="38862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Science and Engineering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Thuyloi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1210078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"/>
            <a:r>
              <a:rPr lang="vi-VN" dirty="0"/>
              <a:t>Xây dựng bài toán tối ưu cho SVM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200" dirty="0"/>
                  <a:t>Với </a:t>
                </a:r>
                <a:r>
                  <a:rPr lang="en-US" sz="2200" dirty="0" err="1"/>
                  <a:t>cặp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dữ</a:t>
                </a:r>
                <a:r>
                  <a:rPr lang="en-US" sz="2200" dirty="0"/>
                  <a:t> </a:t>
                </a:r>
                <a:r>
                  <a:rPr lang="en-US" sz="2200" dirty="0" err="1"/>
                  <a:t>liệu</a:t>
                </a:r>
                <a:r>
                  <a:rPr lang="en-US" sz="2200" dirty="0"/>
                  <a:t> (</a:t>
                </a:r>
                <a:r>
                  <a:rPr lang="en-US" sz="2200" b="1" dirty="0" err="1"/>
                  <a:t>x</a:t>
                </a:r>
                <a:r>
                  <a:rPr lang="en-US" sz="2200" baseline="-25000" dirty="0" err="1"/>
                  <a:t>n</a:t>
                </a:r>
                <a:r>
                  <a:rPr lang="en-US" sz="2200" dirty="0" err="1"/>
                  <a:t>,y</a:t>
                </a:r>
                <a:r>
                  <a:rPr lang="en-US" sz="2200" baseline="-25000" dirty="0" err="1"/>
                  <a:t>n</a:t>
                </a:r>
                <a:r>
                  <a:rPr lang="en-US" sz="2200" dirty="0"/>
                  <a:t>)  </a:t>
                </a:r>
                <a:r>
                  <a:rPr lang="en-US" sz="2200" dirty="0" err="1"/>
                  <a:t>bất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kỳ</a:t>
                </a:r>
                <a:r>
                  <a:rPr lang="en-US" sz="2200" dirty="0"/>
                  <a:t>, </a:t>
                </a:r>
                <a:r>
                  <a:rPr lang="en-US" sz="2200" dirty="0" err="1"/>
                  <a:t>khoảng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cách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từ</a:t>
                </a:r>
                <a:r>
                  <a:rPr lang="en-US" sz="2200" dirty="0"/>
                  <a:t> </a:t>
                </a:r>
                <a:r>
                  <a:rPr lang="en-US" sz="2200" dirty="0" err="1"/>
                  <a:t>điểm</a:t>
                </a:r>
                <a:r>
                  <a:rPr lang="en-US" sz="2200" dirty="0"/>
                  <a:t> </a:t>
                </a:r>
                <a:r>
                  <a:rPr lang="en-US" sz="2200" dirty="0" err="1"/>
                  <a:t>đó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tới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mặt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phân</a:t>
                </a:r>
                <a:r>
                  <a:rPr lang="en-US" sz="2200" dirty="0"/>
                  <a:t> chia </a:t>
                </a:r>
                <a:r>
                  <a:rPr lang="en-US" sz="2200" dirty="0" err="1"/>
                  <a:t>là</a:t>
                </a:r>
                <a:r>
                  <a:rPr lang="en-US" sz="2200" dirty="0"/>
                  <a:t>: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200" dirty="0" err="1"/>
                  <a:t>Vì</a:t>
                </a:r>
                <a:r>
                  <a:rPr lang="en-US" sz="2200" dirty="0"/>
                  <a:t> 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 baseline="-25000" dirty="0" err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 </a:t>
                </a:r>
                <a:r>
                  <a:rPr lang="en-US" sz="2200" dirty="0" err="1"/>
                  <a:t>luôn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cùng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dấu</a:t>
                </a:r>
                <a:r>
                  <a:rPr lang="en-US" sz="2200" dirty="0"/>
                  <a:t> </a:t>
                </a:r>
                <a:r>
                  <a:rPr lang="en-US" sz="2200" dirty="0" err="1"/>
                  <a:t>với</a:t>
                </a:r>
                <a:r>
                  <a:rPr lang="en-US" sz="2200" dirty="0"/>
                  <a:t> </a:t>
                </a:r>
                <a:r>
                  <a:rPr lang="en-US" sz="2200" i="1" dirty="0" err="1"/>
                  <a:t>phía</a:t>
                </a:r>
                <a:r>
                  <a:rPr lang="en-US" sz="2200" dirty="0"/>
                  <a:t> </a:t>
                </a:r>
                <a:r>
                  <a:rPr lang="en-US" sz="2200" dirty="0" err="1"/>
                  <a:t>của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0" dirty="0" err="1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200" i="1" baseline="-25000" dirty="0" err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, </a:t>
                </a:r>
                <a:r>
                  <a:rPr lang="en-US" sz="2200" dirty="0" err="1"/>
                  <a:t>nên</a:t>
                </a:r>
                <a:r>
                  <a:rPr lang="en-US" sz="2200" dirty="0"/>
                  <a:t> 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 baseline="-25000" dirty="0" err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 </a:t>
                </a:r>
                <a:r>
                  <a:rPr lang="en-US" sz="2200" dirty="0" err="1"/>
                  <a:t>cùng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dấu</a:t>
                </a:r>
                <a:r>
                  <a:rPr lang="en-US" sz="2200" dirty="0"/>
                  <a:t> </a:t>
                </a:r>
                <a:r>
                  <a:rPr lang="en-US" sz="2200" dirty="0" err="1"/>
                  <a:t>với</a:t>
                </a:r>
                <a:r>
                  <a:rPr lang="en-US" sz="2200" dirty="0"/>
                  <a:t> 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0" dirty="0" err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sz="2200" i="1" baseline="30000" dirty="0" err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200" b="1" i="0" dirty="0" err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200" i="1" baseline="-25000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, tử </a:t>
                </a:r>
                <a:r>
                  <a:rPr lang="en-US" sz="2200" dirty="0" err="1"/>
                  <a:t>số</a:t>
                </a:r>
                <a:r>
                  <a:rPr lang="en-US" sz="2200" dirty="0"/>
                  <a:t> </a:t>
                </a:r>
                <a:r>
                  <a:rPr lang="en-US" sz="2200" dirty="0" err="1"/>
                  <a:t>luôn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là</a:t>
                </a:r>
                <a:r>
                  <a:rPr lang="en-US" sz="2200" dirty="0"/>
                  <a:t> 1 </a:t>
                </a:r>
                <a:r>
                  <a:rPr lang="en-US" sz="2200" dirty="0" err="1"/>
                  <a:t>số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không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âm</a:t>
                </a:r>
                <a:r>
                  <a:rPr lang="en-US" sz="2200" dirty="0"/>
                  <a:t>.</a:t>
                </a:r>
              </a:p>
              <a:p>
                <a:r>
                  <a:rPr lang="vi-VN" sz="2200" dirty="0"/>
                  <a:t>Với mặt ph</a:t>
                </a:r>
                <a:r>
                  <a:rPr lang="en-US" sz="2200" dirty="0"/>
                  <a:t>â</a:t>
                </a:r>
                <a:r>
                  <a:rPr lang="vi-VN" sz="2200" dirty="0"/>
                  <a:t>n chia như trên, </a:t>
                </a:r>
                <a:r>
                  <a:rPr lang="vi-VN" sz="2200" i="1" dirty="0"/>
                  <a:t>margin</a:t>
                </a:r>
                <a:r>
                  <a:rPr lang="vi-VN" sz="2200" dirty="0"/>
                  <a:t> được tính là khoảng cách gần nhất từ 1 điểm tới mặt đó:</a:t>
                </a:r>
                <a:r>
                  <a:rPr lang="en-GB" sz="2200" dirty="0"/>
                  <a:t> </a:t>
                </a:r>
                <a14:m>
                  <m:oMath xmlns:m="http://schemas.openxmlformats.org/officeDocument/2006/math">
                    <m:r>
                      <a:rPr lang="vi-VN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vi-VN" sz="2200" b="1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vi-VN" sz="22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vi-VN" sz="2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vi-VN" sz="22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vi-VN" sz="22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vi-VN" sz="2200" i="1" dirty="0">
                        <a:latin typeface="Cambria Math" panose="02040503050406030204" pitchFamily="18" charset="0"/>
                      </a:rPr>
                      <m:t>),(</m:t>
                    </m:r>
                    <m:r>
                      <a:rPr lang="vi-VN" sz="2200" b="1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vi-VN" sz="22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vi-VN" sz="2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vi-VN" sz="22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vi-VN" sz="22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vi-VN" sz="2200" i="1" dirty="0">
                        <a:latin typeface="Cambria Math" panose="02040503050406030204" pitchFamily="18" charset="0"/>
                      </a:rPr>
                      <m:t>),…,(</m:t>
                    </m:r>
                    <m:r>
                      <a:rPr lang="vi-VN" sz="2200" b="1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vi-VN" sz="2200" i="1" baseline="-25000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vi-VN" sz="22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vi-V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vi-VN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vi-VN" sz="2200" dirty="0"/>
                  <a:t>  </a:t>
                </a:r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6" t="-10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094" y="2430209"/>
            <a:ext cx="2563320" cy="1245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924" y="4925899"/>
            <a:ext cx="3505874" cy="103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0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"/>
            <a:r>
              <a:rPr lang="vi-VN" dirty="0"/>
              <a:t>Xây dựng bài toán tối ưu cho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vi-VN" sz="2000" dirty="0"/>
                  <a:t>Bài toán tối ưu trong SVM chính là bài toán tìm </a:t>
                </a:r>
                <a14:m>
                  <m:oMath xmlns:m="http://schemas.openxmlformats.org/officeDocument/2006/math">
                    <m:r>
                      <a:rPr lang="vi-VN" sz="2000" b="1" i="0" dirty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vi-VN" sz="2000" dirty="0"/>
                  <a:t> và b sao cho </a:t>
                </a:r>
                <a:r>
                  <a:rPr lang="vi-VN" sz="2000" i="1" dirty="0"/>
                  <a:t>margin</a:t>
                </a:r>
                <a:r>
                  <a:rPr lang="vi-VN" sz="2000" dirty="0"/>
                  <a:t> này đạt giá trị lớn nhất: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vi-VN" sz="2200" dirty="0"/>
                  <a:t>Việc giải trực tiếp bài toán này sẽ rất phức tạp, nhưng </a:t>
                </a:r>
                <a:r>
                  <a:rPr lang="en-US" sz="2200" dirty="0"/>
                  <a:t>ta</a:t>
                </a:r>
                <a:r>
                  <a:rPr lang="vi-VN" sz="2200" dirty="0"/>
                  <a:t> có cách để đưa nó về bài toán đơn giản hơn</a:t>
                </a:r>
                <a:endParaRPr lang="en-US" sz="2200" dirty="0"/>
              </a:p>
              <a:p>
                <a:r>
                  <a:rPr lang="vi-VN" sz="2200" dirty="0"/>
                  <a:t>Nhận xét quan trọng nhất là nếu ta thay vector hệ số </a:t>
                </a:r>
                <a14:m>
                  <m:oMath xmlns:m="http://schemas.openxmlformats.org/officeDocument/2006/math">
                    <m:r>
                      <a:rPr lang="vi-VN" sz="2200" b="1" i="0" dirty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vi-VN" sz="2200" dirty="0"/>
                  <a:t> bởi </a:t>
                </a:r>
                <a14:m>
                  <m:oMath xmlns:m="http://schemas.openxmlformats.org/officeDocument/2006/math">
                    <m:r>
                      <a:rPr lang="vi-VN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vi-VN" sz="2200" b="1" i="0" dirty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vi-VN" sz="2200" dirty="0"/>
                  <a:t> và </a:t>
                </a:r>
                <a14:m>
                  <m:oMath xmlns:m="http://schemas.openxmlformats.org/officeDocument/2006/math">
                    <m:r>
                      <a:rPr lang="vi-VN" sz="2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vi-VN" sz="2200" dirty="0"/>
                  <a:t> bởi </a:t>
                </a:r>
                <a14:m>
                  <m:oMath xmlns:m="http://schemas.openxmlformats.org/officeDocument/2006/math">
                    <m:r>
                      <a:rPr lang="vi-VN" sz="2200" i="1" dirty="0" smtClean="0">
                        <a:latin typeface="Cambria Math" panose="02040503050406030204" pitchFamily="18" charset="0"/>
                      </a:rPr>
                      <m:t>𝑘𝑏</m:t>
                    </m:r>
                  </m:oMath>
                </a14:m>
                <a:r>
                  <a:rPr lang="vi-VN" sz="2200" dirty="0"/>
                  <a:t> trong đó </a:t>
                </a:r>
                <a14:m>
                  <m:oMath xmlns:m="http://schemas.openxmlformats.org/officeDocument/2006/math">
                    <m:r>
                      <a:rPr lang="vi-VN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vi-VN" sz="2200" dirty="0"/>
                  <a:t> là một hằng số dương thì mặt phân chia không thay đổi, tức khoảng cách từ từng điểm đến mặt phân chia không đổi, tức </a:t>
                </a:r>
                <a:r>
                  <a:rPr lang="vi-VN" sz="2200" i="1" dirty="0"/>
                  <a:t>margin</a:t>
                </a:r>
                <a:r>
                  <a:rPr lang="vi-VN" sz="2200" dirty="0"/>
                  <a:t> không đổi </a:t>
                </a:r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6" t="-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342" y="2520730"/>
            <a:ext cx="9199943" cy="98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17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"/>
            <a:r>
              <a:rPr lang="vi-VN" dirty="0"/>
              <a:t>Xây dựng bài toán tối ưu cho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200" dirty="0"/>
              <a:t>Dựa trên </a:t>
            </a:r>
            <a:r>
              <a:rPr lang="en-US" sz="2200" dirty="0" err="1"/>
              <a:t>nhận</a:t>
            </a:r>
            <a:r>
              <a:rPr lang="en-US" sz="2200" dirty="0"/>
              <a:t> </a:t>
            </a:r>
            <a:r>
              <a:rPr lang="en-US" sz="2200" dirty="0" err="1"/>
              <a:t>xét</a:t>
            </a:r>
            <a:r>
              <a:rPr lang="vi-VN" sz="2200" dirty="0"/>
              <a:t>, ta có thể giả sử: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45720" indent="0">
              <a:buNone/>
            </a:pPr>
            <a:r>
              <a:rPr lang="en-US" sz="2200" dirty="0"/>
              <a:t>    </a:t>
            </a:r>
            <a:r>
              <a:rPr lang="vi-VN" sz="2200" dirty="0"/>
              <a:t>với những điểm nằm gần mặt phân chia nhất như Hình:</a:t>
            </a:r>
            <a:endParaRPr lang="en-US" sz="2200" dirty="0"/>
          </a:p>
          <a:p>
            <a:pPr marL="45720" indent="0">
              <a:buNone/>
            </a:pPr>
            <a:endParaRPr lang="en-US" sz="2200" dirty="0"/>
          </a:p>
          <a:p>
            <a:pPr marL="45720" indent="0">
              <a:buNone/>
            </a:pPr>
            <a:endParaRPr lang="en-US" sz="2200" dirty="0"/>
          </a:p>
          <a:p>
            <a:pPr marL="45720" indent="0">
              <a:buNone/>
            </a:pP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408" y="1913327"/>
            <a:ext cx="2520951" cy="6549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567" y="3334407"/>
            <a:ext cx="510932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15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"/>
            <a:r>
              <a:rPr lang="vi-VN" dirty="0"/>
              <a:t>Xây dựng bài toán tối ưu cho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vi-VN" sz="2200" dirty="0"/>
                  <a:t>Như vậy, với mọi </a:t>
                </a:r>
                <a14:m>
                  <m:oMath xmlns:m="http://schemas.openxmlformats.org/officeDocument/2006/math">
                    <m:r>
                      <a:rPr lang="vi-VN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vi-VN" sz="2200" dirty="0"/>
                  <a:t>, ta có:</a:t>
                </a:r>
                <a:endParaRPr lang="en-US" sz="2200" dirty="0"/>
              </a:p>
              <a:p>
                <a:endParaRPr lang="en-US" sz="2200" dirty="0"/>
              </a:p>
              <a:p>
                <a:r>
                  <a:rPr lang="vi-VN" sz="2200" dirty="0"/>
                  <a:t>Vậy bài toán tối ưu</a:t>
                </a:r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pPr marL="45720" indent="0">
                  <a:buNone/>
                </a:pPr>
                <a:r>
                  <a:rPr lang="en-US" sz="2200" dirty="0"/>
                  <a:t>   </a:t>
                </a:r>
                <a:r>
                  <a:rPr lang="en-US" sz="2200" dirty="0" err="1"/>
                  <a:t>Có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thể</a:t>
                </a:r>
                <a:r>
                  <a:rPr lang="en-US" sz="2200" dirty="0"/>
                  <a:t> </a:t>
                </a:r>
                <a:r>
                  <a:rPr lang="en-US" sz="2200" dirty="0" err="1"/>
                  <a:t>đưa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về</a:t>
                </a:r>
                <a:r>
                  <a:rPr lang="en-US" sz="2200" dirty="0"/>
                  <a:t> </a:t>
                </a:r>
                <a:r>
                  <a:rPr lang="vi-VN" sz="2200" dirty="0"/>
                  <a:t>bài toán tối ưu có ràng buộc sau đây:</a:t>
                </a:r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6" t="-1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826" y="1862117"/>
            <a:ext cx="2724150" cy="7505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5" y="3302953"/>
            <a:ext cx="10978861" cy="1181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625" y="5114132"/>
            <a:ext cx="7379912" cy="15152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9536" y="1517652"/>
            <a:ext cx="2968002" cy="19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03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"/>
            <a:r>
              <a:rPr lang="vi-VN" dirty="0"/>
              <a:t>Xây dựng bài toán tối ưu cho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3407" y="2017713"/>
            <a:ext cx="10579789" cy="4111625"/>
          </a:xfrm>
        </p:spPr>
        <p:txBody>
          <a:bodyPr>
            <a:normAutofit/>
          </a:bodyPr>
          <a:lstStyle/>
          <a:p>
            <a:endParaRPr lang="en-GB" sz="2200" dirty="0"/>
          </a:p>
          <a:p>
            <a:endParaRPr lang="en-GB" sz="2200" dirty="0"/>
          </a:p>
          <a:p>
            <a:pPr marL="0" indent="0">
              <a:buNone/>
            </a:pPr>
            <a:endParaRPr lang="en-GB" sz="2200" dirty="0"/>
          </a:p>
          <a:p>
            <a:endParaRPr lang="en-GB" sz="2200" dirty="0"/>
          </a:p>
          <a:p>
            <a:r>
              <a:rPr lang="en-GB" sz="2200" dirty="0" err="1"/>
              <a:t>Bằng</a:t>
            </a:r>
            <a:r>
              <a:rPr lang="en-GB" sz="2200" dirty="0"/>
              <a:t> </a:t>
            </a:r>
            <a:r>
              <a:rPr lang="en-GB" sz="2200" dirty="0" err="1"/>
              <a:t>phép</a:t>
            </a:r>
            <a:r>
              <a:rPr lang="en-GB" sz="2200" dirty="0"/>
              <a:t> </a:t>
            </a:r>
            <a:r>
              <a:rPr lang="en-GB" sz="2200" dirty="0" err="1"/>
              <a:t>lấy</a:t>
            </a:r>
            <a:r>
              <a:rPr lang="en-GB" sz="2200" dirty="0"/>
              <a:t> </a:t>
            </a:r>
            <a:r>
              <a:rPr lang="en-GB" sz="2200" dirty="0" err="1"/>
              <a:t>nghịch</a:t>
            </a:r>
            <a:r>
              <a:rPr lang="en-GB" sz="2200" dirty="0"/>
              <a:t> </a:t>
            </a:r>
            <a:r>
              <a:rPr lang="en-GB" sz="2200" dirty="0" err="1"/>
              <a:t>đảo</a:t>
            </a:r>
            <a:r>
              <a:rPr lang="en-GB" sz="2200" dirty="0"/>
              <a:t>, </a:t>
            </a:r>
            <a:r>
              <a:rPr lang="en-GB" sz="2200" dirty="0" err="1"/>
              <a:t>bài</a:t>
            </a:r>
            <a:r>
              <a:rPr lang="en-GB" sz="2200" dirty="0"/>
              <a:t> </a:t>
            </a:r>
            <a:r>
              <a:rPr lang="en-GB" sz="2200" dirty="0" err="1"/>
              <a:t>toán</a:t>
            </a:r>
            <a:r>
              <a:rPr lang="en-GB" sz="2200" dirty="0"/>
              <a:t> </a:t>
            </a:r>
            <a:r>
              <a:rPr lang="en-GB" sz="2200" dirty="0" err="1"/>
              <a:t>trên</a:t>
            </a:r>
            <a:r>
              <a:rPr lang="en-GB" sz="2200" dirty="0"/>
              <a:t> </a:t>
            </a:r>
            <a:r>
              <a:rPr lang="en-GB" sz="2200" dirty="0" err="1"/>
              <a:t>chuyển</a:t>
            </a:r>
            <a:r>
              <a:rPr lang="en-GB" sz="2200" dirty="0"/>
              <a:t> </a:t>
            </a:r>
            <a:r>
              <a:rPr lang="en-GB" sz="2200" dirty="0" err="1"/>
              <a:t>thành</a:t>
            </a:r>
            <a:r>
              <a:rPr lang="en-GB" sz="2200" dirty="0"/>
              <a:t>:</a:t>
            </a:r>
          </a:p>
          <a:p>
            <a:pPr marL="0" indent="0">
              <a:buNone/>
            </a:pPr>
            <a:endParaRPr lang="en-GB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170" y="2017713"/>
            <a:ext cx="6159660" cy="12647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EEF002-6F6E-48F8-90C3-EABDE491A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991" y="4377288"/>
            <a:ext cx="6395137" cy="119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5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"/>
            <a:r>
              <a:rPr lang="vi-VN" dirty="0"/>
              <a:t>Xây dựng bài toán tối ưu cho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7847" y="2123590"/>
            <a:ext cx="10579789" cy="4111625"/>
          </a:xfrm>
        </p:spPr>
        <p:txBody>
          <a:bodyPr>
            <a:normAutofit/>
          </a:bodyPr>
          <a:lstStyle/>
          <a:p>
            <a:endParaRPr lang="en-GB" sz="2200" dirty="0"/>
          </a:p>
          <a:p>
            <a:endParaRPr lang="en-GB" sz="2200" dirty="0"/>
          </a:p>
          <a:p>
            <a:pPr marL="0" indent="0">
              <a:buNone/>
            </a:pPr>
            <a:endParaRPr lang="en-GB" sz="2200" dirty="0"/>
          </a:p>
          <a:p>
            <a:endParaRPr lang="en-GB" sz="2200" dirty="0"/>
          </a:p>
          <a:p>
            <a:r>
              <a:rPr lang="en-GB" sz="2200" dirty="0"/>
              <a:t>B</a:t>
            </a:r>
            <a:r>
              <a:rPr lang="vi-VN" sz="2200" dirty="0"/>
              <a:t>ài toán tối ưu </a:t>
            </a:r>
            <a:r>
              <a:rPr lang="en-GB" sz="2200" dirty="0" err="1"/>
              <a:t>này</a:t>
            </a:r>
            <a:r>
              <a:rPr lang="en-GB" sz="2200" dirty="0"/>
              <a:t> </a:t>
            </a:r>
            <a:r>
              <a:rPr lang="en-GB" sz="2200" dirty="0" err="1"/>
              <a:t>là</a:t>
            </a:r>
            <a:r>
              <a:rPr lang="en-GB" sz="2200" dirty="0"/>
              <a:t> </a:t>
            </a:r>
            <a:r>
              <a:rPr lang="en-GB" sz="2200" dirty="0" err="1"/>
              <a:t>bài</a:t>
            </a:r>
            <a:r>
              <a:rPr lang="en-GB" sz="2200" dirty="0"/>
              <a:t> </a:t>
            </a:r>
            <a:r>
              <a:rPr lang="en-GB" sz="2200" dirty="0" err="1"/>
              <a:t>toán</a:t>
            </a:r>
            <a:r>
              <a:rPr lang="en-GB" sz="2200" dirty="0"/>
              <a:t> </a:t>
            </a:r>
            <a:r>
              <a:rPr lang="en-GB" sz="2200" dirty="0" err="1"/>
              <a:t>lồi</a:t>
            </a:r>
            <a:r>
              <a:rPr lang="en-GB" sz="2200" dirty="0"/>
              <a:t>, </a:t>
            </a:r>
            <a:r>
              <a:rPr lang="en-GB" sz="2200" dirty="0" err="1"/>
              <a:t>và</a:t>
            </a:r>
            <a:r>
              <a:rPr lang="vi-VN" sz="2200" dirty="0"/>
              <a:t> là một </a:t>
            </a:r>
            <a:r>
              <a:rPr lang="en-GB" sz="2200" dirty="0"/>
              <a:t>q</a:t>
            </a:r>
            <a:r>
              <a:rPr lang="vi-VN" sz="2200" dirty="0"/>
              <a:t>uadratic </a:t>
            </a:r>
            <a:r>
              <a:rPr lang="en-GB" sz="2200" dirty="0"/>
              <a:t>p</a:t>
            </a:r>
            <a:r>
              <a:rPr lang="vi-VN" sz="2200" dirty="0"/>
              <a:t>rogramming</a:t>
            </a:r>
            <a:r>
              <a:rPr lang="en-GB" sz="2200" dirty="0"/>
              <a:t> (</a:t>
            </a:r>
            <a:r>
              <a:rPr lang="en-GB" sz="2200" dirty="0" err="1"/>
              <a:t>ph</a:t>
            </a:r>
            <a:r>
              <a:rPr lang="vi-VN" sz="2200" dirty="0"/>
              <a:t>ư</a:t>
            </a:r>
            <a:r>
              <a:rPr lang="en-GB" sz="2200" dirty="0" err="1"/>
              <a:t>ơng</a:t>
            </a:r>
            <a:r>
              <a:rPr lang="en-GB" sz="2200" dirty="0"/>
              <a:t> </a:t>
            </a:r>
            <a:r>
              <a:rPr lang="en-GB" sz="2200" dirty="0" err="1"/>
              <a:t>trình</a:t>
            </a:r>
            <a:r>
              <a:rPr lang="en-GB" sz="2200" dirty="0"/>
              <a:t> </a:t>
            </a:r>
            <a:r>
              <a:rPr lang="en-GB" sz="2200" dirty="0" err="1"/>
              <a:t>bậc</a:t>
            </a:r>
            <a:r>
              <a:rPr lang="en-GB" sz="2200" dirty="0"/>
              <a:t> 2)</a:t>
            </a:r>
            <a:endParaRPr lang="en-US" sz="2200" dirty="0"/>
          </a:p>
          <a:p>
            <a:r>
              <a:rPr lang="en-US" sz="2200" dirty="0" err="1"/>
              <a:t>Suy</a:t>
            </a:r>
            <a:r>
              <a:rPr lang="en-US" sz="2200" dirty="0"/>
              <a:t> ra </a:t>
            </a:r>
            <a:r>
              <a:rPr lang="en-US" sz="2200" dirty="0" err="1"/>
              <a:t>nghiệm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SVM </a:t>
            </a:r>
            <a:r>
              <a:rPr lang="en-US" sz="2200" dirty="0" err="1"/>
              <a:t>là</a:t>
            </a:r>
            <a:r>
              <a:rPr lang="en-US" sz="2200" dirty="0"/>
              <a:t> </a:t>
            </a:r>
            <a:r>
              <a:rPr lang="en-US" sz="2200" i="1" dirty="0" err="1"/>
              <a:t>duy</a:t>
            </a:r>
            <a:r>
              <a:rPr lang="en-US" sz="2200" i="1" dirty="0"/>
              <a:t> </a:t>
            </a:r>
            <a:r>
              <a:rPr lang="en-US" sz="2200" i="1" dirty="0" err="1"/>
              <a:t>nhất</a:t>
            </a:r>
            <a:endParaRPr lang="en-US" sz="2200" i="1" dirty="0"/>
          </a:p>
          <a:p>
            <a:r>
              <a:rPr lang="en-US" sz="2200" dirty="0" err="1"/>
              <a:t>Để</a:t>
            </a:r>
            <a:r>
              <a:rPr lang="en-GB" sz="2200" dirty="0"/>
              <a:t> </a:t>
            </a:r>
            <a:r>
              <a:rPr lang="en-GB" sz="2200" dirty="0" err="1"/>
              <a:t>giải</a:t>
            </a:r>
            <a:r>
              <a:rPr lang="en-GB" sz="2200" dirty="0"/>
              <a:t> </a:t>
            </a:r>
            <a:r>
              <a:rPr lang="en-GB" sz="2200" dirty="0" err="1"/>
              <a:t>bài</a:t>
            </a:r>
            <a:r>
              <a:rPr lang="en-GB" sz="2200" dirty="0"/>
              <a:t> </a:t>
            </a:r>
            <a:r>
              <a:rPr lang="en-GB" sz="2200" dirty="0" err="1"/>
              <a:t>toán</a:t>
            </a:r>
            <a:r>
              <a:rPr lang="en-GB" sz="2200" dirty="0"/>
              <a:t> </a:t>
            </a:r>
            <a:r>
              <a:rPr lang="en-GB" sz="2200" dirty="0" err="1"/>
              <a:t>này</a:t>
            </a:r>
            <a:r>
              <a:rPr lang="en-GB" sz="2200" dirty="0"/>
              <a:t>, ng</a:t>
            </a:r>
            <a:r>
              <a:rPr lang="vi-VN" sz="2200" dirty="0"/>
              <a:t>ư</a:t>
            </a:r>
            <a:r>
              <a:rPr lang="en-GB" sz="2200" dirty="0" err="1"/>
              <a:t>ời</a:t>
            </a:r>
            <a:r>
              <a:rPr lang="en-GB" sz="2200" dirty="0"/>
              <a:t> ta </a:t>
            </a:r>
            <a:r>
              <a:rPr lang="en-GB" sz="2200" dirty="0" err="1"/>
              <a:t>thường</a:t>
            </a:r>
            <a:r>
              <a:rPr lang="en-GB" sz="2200" dirty="0"/>
              <a:t> </a:t>
            </a:r>
            <a:r>
              <a:rPr lang="en-GB" sz="2200" dirty="0" err="1"/>
              <a:t>giải</a:t>
            </a:r>
            <a:r>
              <a:rPr lang="en-GB" sz="2200" dirty="0"/>
              <a:t> </a:t>
            </a:r>
            <a:r>
              <a:rPr lang="en-GB" sz="2200" dirty="0" err="1"/>
              <a:t>bài</a:t>
            </a:r>
            <a:r>
              <a:rPr lang="en-GB" sz="2200" dirty="0"/>
              <a:t> </a:t>
            </a:r>
            <a:r>
              <a:rPr lang="en-GB" sz="2200" dirty="0" err="1"/>
              <a:t>toán</a:t>
            </a:r>
            <a:r>
              <a:rPr lang="en-GB" sz="2200" dirty="0"/>
              <a:t> </a:t>
            </a:r>
            <a:r>
              <a:rPr lang="en-GB" sz="2200" dirty="0" err="1"/>
              <a:t>đối</a:t>
            </a:r>
            <a:r>
              <a:rPr lang="en-GB" sz="2200" dirty="0"/>
              <a:t> </a:t>
            </a:r>
            <a:r>
              <a:rPr lang="en-GB" sz="2200" dirty="0" err="1"/>
              <a:t>ngẫu</a:t>
            </a:r>
            <a:r>
              <a:rPr lang="en-GB" sz="2200" dirty="0"/>
              <a:t> Lagrange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0C451-F204-4A97-9C1E-51E2D05CB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926" y="2231409"/>
            <a:ext cx="6395137" cy="119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43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Xác định lớp cho một điểm dữ liệu mới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Sau khi đã tìm được mặt phân cách w</a:t>
            </a:r>
            <a:r>
              <a:rPr lang="en-US" baseline="30000" dirty="0"/>
              <a:t>T</a:t>
            </a:r>
            <a:r>
              <a:rPr lang="vi-VN" dirty="0"/>
              <a:t>x + b = 0</a:t>
            </a:r>
            <a:endParaRPr lang="en-US" dirty="0"/>
          </a:p>
          <a:p>
            <a:r>
              <a:rPr lang="en-US" dirty="0"/>
              <a:t>N</a:t>
            </a:r>
            <a:r>
              <a:rPr lang="vi-VN" dirty="0"/>
              <a:t>hãn của bất kỳ một điểm được xác định bằng class(x) = sgn(w</a:t>
            </a:r>
            <a:r>
              <a:rPr lang="en-US" baseline="30000" dirty="0"/>
              <a:t>T</a:t>
            </a:r>
            <a:r>
              <a:rPr lang="vi-VN" dirty="0"/>
              <a:t>x + 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14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"/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200" dirty="0"/>
              <a:t>Với bài toán binary classification mà 2 classes là </a:t>
            </a:r>
            <a:r>
              <a:rPr lang="vi-VN" sz="2200" i="1" dirty="0"/>
              <a:t>linearly separable</a:t>
            </a:r>
            <a:r>
              <a:rPr lang="vi-VN" sz="2200" dirty="0"/>
              <a:t>, có vô số các siêu mặt phẳng giúp phân biệt hai classes</a:t>
            </a:r>
            <a:r>
              <a:rPr lang="en-US" sz="2200" dirty="0"/>
              <a:t>:</a:t>
            </a:r>
            <a:r>
              <a:rPr lang="vi-VN" sz="2200" dirty="0"/>
              <a:t> </a:t>
            </a:r>
            <a:endParaRPr lang="en-US" sz="2200" dirty="0"/>
          </a:p>
          <a:p>
            <a:pPr lvl="1"/>
            <a:r>
              <a:rPr lang="vi-VN" dirty="0"/>
              <a:t>Với mỗi mặt phân cách, ta có một </a:t>
            </a:r>
            <a:r>
              <a:rPr lang="vi-VN" i="1" dirty="0"/>
              <a:t>classifier</a:t>
            </a:r>
            <a:r>
              <a:rPr lang="vi-VN" dirty="0"/>
              <a:t> </a:t>
            </a:r>
            <a:endParaRPr lang="en-US" dirty="0"/>
          </a:p>
          <a:p>
            <a:pPr lvl="1"/>
            <a:r>
              <a:rPr lang="vi-VN" dirty="0"/>
              <a:t>Khoảng cách gần nhất từ 1 điểm dữ liệu tới mặt phân cách ấy được gọi là </a:t>
            </a:r>
            <a:r>
              <a:rPr lang="vi-VN" i="1" dirty="0"/>
              <a:t>margin</a:t>
            </a:r>
            <a:r>
              <a:rPr lang="vi-VN" dirty="0"/>
              <a:t> của classifier đó.</a:t>
            </a:r>
            <a:endParaRPr lang="en-US" dirty="0"/>
          </a:p>
          <a:p>
            <a:r>
              <a:rPr lang="vi-VN" sz="2200" dirty="0"/>
              <a:t>Support Vector Machine là bài toán đi tìm mặt phân cách sao cho </a:t>
            </a:r>
            <a:r>
              <a:rPr lang="vi-VN" sz="2200" i="1" dirty="0"/>
              <a:t>margin</a:t>
            </a:r>
            <a:r>
              <a:rPr lang="vi-VN" sz="2200" dirty="0"/>
              <a:t> tìm được là lớn nhất, đồng nghĩa với việc các điểm dữ liệu </a:t>
            </a:r>
            <a:r>
              <a:rPr lang="vi-VN" sz="2200" i="1" dirty="0"/>
              <a:t>an toàn nhất</a:t>
            </a:r>
            <a:r>
              <a:rPr lang="vi-VN" sz="2200" dirty="0"/>
              <a:t> so với mặt phân cách</a:t>
            </a:r>
            <a:endParaRPr lang="en-US" sz="2200" dirty="0"/>
          </a:p>
          <a:p>
            <a:r>
              <a:rPr lang="vi-VN" sz="2200" dirty="0"/>
              <a:t>Bài toán tối ưu trong SVM là một bài toán </a:t>
            </a:r>
            <a:r>
              <a:rPr lang="en-GB" sz="2200" dirty="0" err="1"/>
              <a:t>hoàn</a:t>
            </a:r>
            <a:r>
              <a:rPr lang="en-GB" sz="2200" dirty="0"/>
              <a:t> </a:t>
            </a:r>
            <a:r>
              <a:rPr lang="en-GB" sz="2200" dirty="0" err="1"/>
              <a:t>toàn</a:t>
            </a:r>
            <a:r>
              <a:rPr lang="en-GB" sz="2200" dirty="0"/>
              <a:t> </a:t>
            </a:r>
            <a:r>
              <a:rPr lang="vi-VN" sz="2200" dirty="0"/>
              <a:t>lồi </a:t>
            </a:r>
            <a:r>
              <a:rPr lang="en-GB" sz="2200" dirty="0"/>
              <a:t>(</a:t>
            </a:r>
            <a:r>
              <a:rPr lang="vi-VN" sz="2200" i="1" dirty="0"/>
              <a:t>stric</a:t>
            </a:r>
            <a:r>
              <a:rPr lang="en-GB" sz="2200" i="1" dirty="0"/>
              <a:t>t</a:t>
            </a:r>
            <a:r>
              <a:rPr lang="vi-VN" sz="2200" i="1" dirty="0"/>
              <a:t>ly convex</a:t>
            </a:r>
            <a:r>
              <a:rPr lang="en-GB" sz="2200" i="1" dirty="0"/>
              <a:t>) </a:t>
            </a:r>
            <a:r>
              <a:rPr lang="en-GB" sz="2200" dirty="0" err="1"/>
              <a:t>bậc</a:t>
            </a:r>
            <a:r>
              <a:rPr lang="en-GB" sz="2200" dirty="0"/>
              <a:t> 2.</a:t>
            </a:r>
            <a:r>
              <a:rPr lang="vi-VN" sz="2200" dirty="0"/>
              <a:t> </a:t>
            </a:r>
            <a:r>
              <a:rPr lang="en-GB" sz="2200" dirty="0"/>
              <a:t>N</a:t>
            </a:r>
            <a:r>
              <a:rPr lang="vi-VN" sz="2200" dirty="0"/>
              <a:t>ghiệm của bài toán này là duy nhất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9068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"/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200" dirty="0"/>
              <a:t>Mặc dù có thể trực tiếp giải SVM qua bài toán tối ưu gốc này, thông thường người ta thường giải bài toán đối ngẫu. </a:t>
            </a:r>
            <a:endParaRPr lang="en-US" sz="2200" dirty="0"/>
          </a:p>
          <a:p>
            <a:r>
              <a:rPr lang="vi-VN" sz="2200" dirty="0"/>
              <a:t>Bài toán đối ngẫu cũng là một QP nhưng nghiệm là </a:t>
            </a:r>
            <a:r>
              <a:rPr lang="vi-VN" sz="2200" i="1" dirty="0"/>
              <a:t>sparse</a:t>
            </a:r>
            <a:r>
              <a:rPr lang="vi-VN" sz="2200" dirty="0"/>
              <a:t> nên có những phương pháp giải hiệu quả hơn.</a:t>
            </a:r>
            <a:endParaRPr lang="en-US" sz="2200" dirty="0"/>
          </a:p>
          <a:p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bài</a:t>
            </a:r>
            <a:r>
              <a:rPr lang="en-US" sz="2200" dirty="0"/>
              <a:t> </a:t>
            </a:r>
            <a:r>
              <a:rPr lang="en-US" sz="2200" dirty="0" err="1"/>
              <a:t>toán</a:t>
            </a:r>
            <a:r>
              <a:rPr lang="en-US" sz="2200" dirty="0"/>
              <a:t> </a:t>
            </a:r>
            <a:r>
              <a:rPr lang="en-US" sz="2200" dirty="0" err="1"/>
              <a:t>mà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 </a:t>
            </a:r>
            <a:r>
              <a:rPr lang="en-US" sz="2200" i="1" dirty="0" err="1"/>
              <a:t>gần</a:t>
            </a:r>
            <a:r>
              <a:rPr lang="en-US" sz="2200" i="1" dirty="0"/>
              <a:t> linearly separable</a:t>
            </a:r>
            <a:r>
              <a:rPr lang="en-US" sz="2200" dirty="0"/>
              <a:t> </a:t>
            </a:r>
            <a:r>
              <a:rPr lang="en-US" sz="2200" dirty="0" err="1"/>
              <a:t>hoặc</a:t>
            </a:r>
            <a:r>
              <a:rPr lang="en-US" sz="2200" dirty="0"/>
              <a:t> </a:t>
            </a:r>
            <a:r>
              <a:rPr lang="en-US" sz="2200" i="1" dirty="0"/>
              <a:t>nonlinear separable</a:t>
            </a:r>
            <a:r>
              <a:rPr lang="en-US" sz="2200" dirty="0"/>
              <a:t>,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cải</a:t>
            </a:r>
            <a:r>
              <a:rPr lang="en-US" sz="2200" dirty="0"/>
              <a:t> </a:t>
            </a:r>
            <a:r>
              <a:rPr lang="en-US" sz="2200" dirty="0" err="1"/>
              <a:t>tiến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SVM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thích</a:t>
            </a:r>
            <a:r>
              <a:rPr lang="en-US" sz="2200" dirty="0"/>
              <a:t> </a:t>
            </a:r>
            <a:r>
              <a:rPr lang="en-US" sz="2200" dirty="0" err="1"/>
              <a:t>nghi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52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0831" y="2017713"/>
            <a:ext cx="5553969" cy="4111625"/>
          </a:xfrm>
        </p:spPr>
        <p:txBody>
          <a:bodyPr>
            <a:normAutofit lnSpcReduction="10000"/>
          </a:bodyPr>
          <a:lstStyle/>
          <a:p>
            <a:pPr marL="457200" indent="-457200"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 PLA: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siêu</a:t>
            </a:r>
            <a:r>
              <a:rPr lang="en-US" sz="2400" dirty="0"/>
              <a:t> </a:t>
            </a:r>
            <a:r>
              <a:rPr lang="en-US" sz="2400" dirty="0" err="1"/>
              <a:t>phẳng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chia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2 </a:t>
            </a:r>
            <a:r>
              <a:rPr lang="en-US" sz="2400" dirty="0" err="1"/>
              <a:t>lớp</a:t>
            </a:r>
            <a:r>
              <a:rPr lang="en-US" sz="2400" dirty="0"/>
              <a:t>:</a:t>
            </a:r>
          </a:p>
          <a:p>
            <a:pPr marL="857250" lvl="1" indent="-457200"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nhãn</a:t>
            </a:r>
            <a:r>
              <a:rPr lang="en-US" sz="2000" dirty="0"/>
              <a:t> 1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phía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siêu</a:t>
            </a:r>
            <a:r>
              <a:rPr lang="en-US" sz="2000" dirty="0"/>
              <a:t> </a:t>
            </a:r>
            <a:r>
              <a:rPr lang="en-US" sz="2000" dirty="0" err="1"/>
              <a:t>phẳng</a:t>
            </a:r>
            <a:endParaRPr lang="en-US" sz="2000" dirty="0"/>
          </a:p>
          <a:p>
            <a:pPr marL="857250" lvl="1" indent="-457200"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phía</a:t>
            </a:r>
            <a:r>
              <a:rPr lang="en-US" sz="2000" dirty="0"/>
              <a:t> </a:t>
            </a:r>
            <a:r>
              <a:rPr lang="en-US" sz="2000" dirty="0" err="1"/>
              <a:t>còn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siêu</a:t>
            </a:r>
            <a:r>
              <a:rPr lang="en-US" sz="2000" dirty="0"/>
              <a:t> </a:t>
            </a:r>
            <a:r>
              <a:rPr lang="en-US" sz="2000" dirty="0" err="1"/>
              <a:t>phẳng</a:t>
            </a:r>
            <a:endParaRPr lang="en-US" sz="2000" dirty="0"/>
          </a:p>
          <a:p>
            <a:pPr marL="457200" indent="-457200"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T</a:t>
            </a:r>
            <a:r>
              <a:rPr lang="vi-VN" sz="2400" dirty="0"/>
              <a:t>huật toán PLA có thể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vô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siêu</a:t>
            </a:r>
            <a:r>
              <a:rPr lang="en-US" sz="2400" dirty="0"/>
              <a:t> </a:t>
            </a:r>
            <a:r>
              <a:rPr lang="en-US" sz="2400" dirty="0" err="1"/>
              <a:t>phẳng</a:t>
            </a:r>
            <a:endParaRPr lang="en-US" sz="2400" dirty="0"/>
          </a:p>
          <a:p>
            <a:pPr marL="0" indent="0" algn="just">
              <a:buClr>
                <a:schemeClr val="accent2"/>
              </a:buClr>
            </a:pPr>
            <a:endParaRPr lang="en-US" sz="2400" dirty="0"/>
          </a:p>
          <a:p>
            <a:pPr marL="0" indent="0" algn="just">
              <a:buClr>
                <a:schemeClr val="accent2"/>
              </a:buClr>
            </a:pPr>
            <a:r>
              <a:rPr lang="en-US" sz="2400" dirty="0" err="1">
                <a:solidFill>
                  <a:srgbClr val="FF0000"/>
                </a:solidFill>
              </a:rPr>
              <a:t>Trong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số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các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siêu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phẳng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tìm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được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siêu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phẳng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nào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là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tốt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nhất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1" y="2162637"/>
            <a:ext cx="4883707" cy="320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6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013" y="2026591"/>
            <a:ext cx="10358967" cy="452512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600" dirty="0" err="1"/>
              <a:t>Cần</a:t>
            </a:r>
            <a:r>
              <a:rPr lang="en-US" sz="2600" dirty="0"/>
              <a:t> </a:t>
            </a:r>
            <a:r>
              <a:rPr lang="en-US" sz="2600" dirty="0" err="1"/>
              <a:t>tìm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tiêu</a:t>
            </a:r>
            <a:r>
              <a:rPr lang="en-US" sz="2600" dirty="0"/>
              <a:t> </a:t>
            </a:r>
            <a:r>
              <a:rPr lang="en-US" sz="2600" dirty="0" err="1"/>
              <a:t>chuẩn</a:t>
            </a:r>
            <a:r>
              <a:rPr lang="en-US" sz="2600" dirty="0"/>
              <a:t>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đo</a:t>
            </a:r>
            <a:r>
              <a:rPr lang="en-US" sz="2600" dirty="0"/>
              <a:t> </a:t>
            </a:r>
            <a:r>
              <a:rPr lang="en-US" sz="2600" dirty="0" err="1"/>
              <a:t>sự</a:t>
            </a:r>
            <a:r>
              <a:rPr lang="en-US" sz="2600" dirty="0"/>
              <a:t> </a:t>
            </a:r>
            <a:r>
              <a:rPr lang="en-US" sz="2600" i="1" dirty="0" err="1"/>
              <a:t>công</a:t>
            </a:r>
            <a:r>
              <a:rPr lang="en-US" sz="2600" i="1" dirty="0"/>
              <a:t> </a:t>
            </a:r>
            <a:r>
              <a:rPr lang="en-US" sz="2600" i="1" dirty="0" err="1"/>
              <a:t>bằng</a:t>
            </a:r>
            <a:r>
              <a:rPr lang="en-US" sz="2600" dirty="0"/>
              <a:t> </a:t>
            </a:r>
            <a:r>
              <a:rPr lang="en-US" sz="2600" dirty="0" err="1"/>
              <a:t>của</a:t>
            </a:r>
            <a:r>
              <a:rPr lang="en-US" sz="2600" dirty="0"/>
              <a:t> </a:t>
            </a:r>
            <a:r>
              <a:rPr lang="en-US" sz="2600" dirty="0" err="1"/>
              <a:t>hai</a:t>
            </a:r>
            <a:r>
              <a:rPr lang="en-US" sz="2600" dirty="0"/>
              <a:t> class</a:t>
            </a:r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r>
              <a:rPr lang="vi-VN" sz="2600" b="1" dirty="0"/>
              <a:t>Ý tưởng của SVM</a:t>
            </a:r>
            <a:r>
              <a:rPr lang="en-US" sz="2600" dirty="0"/>
              <a:t>: </a:t>
            </a:r>
            <a:r>
              <a:rPr lang="vi-VN" sz="2600" dirty="0"/>
              <a:t>Margin của một </a:t>
            </a:r>
            <a:r>
              <a:rPr lang="en-US" sz="2600" dirty="0" err="1"/>
              <a:t>siêu</a:t>
            </a:r>
            <a:r>
              <a:rPr lang="en-US" sz="2600" dirty="0"/>
              <a:t> </a:t>
            </a:r>
            <a:r>
              <a:rPr lang="en-US" sz="2600" dirty="0" err="1"/>
              <a:t>phẳng</a:t>
            </a:r>
            <a:r>
              <a:rPr lang="vi-VN" sz="2600" dirty="0"/>
              <a:t> được định nghĩa là khoảng cách từ các điểm gần nhất của lớp đó tới mặt phân chia. Margin của hai lớp phải bằng nhau và lớn nhất có thể</a:t>
            </a:r>
            <a:endParaRPr lang="en-US" sz="26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809" y="2545252"/>
            <a:ext cx="4172221" cy="27710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461" y="2545253"/>
            <a:ext cx="4318339" cy="286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8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3077" y="2017713"/>
            <a:ext cx="5561724" cy="4111625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C</a:t>
            </a:r>
            <a:r>
              <a:rPr lang="vi-VN" sz="2800" dirty="0"/>
              <a:t>ần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vi-VN" sz="2800" dirty="0"/>
              <a:t> một đường phân chia sao cho</a:t>
            </a:r>
            <a:r>
              <a:rPr lang="en-US" sz="2800" dirty="0"/>
              <a:t>:</a:t>
            </a:r>
          </a:p>
          <a:p>
            <a:pPr marL="857250" lvl="1" indent="-4572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K</a:t>
            </a:r>
            <a:r>
              <a:rPr lang="vi-VN" sz="2400" dirty="0"/>
              <a:t>hoảng cách từ điểm gần nhất của mỗi </a:t>
            </a:r>
            <a:r>
              <a:rPr lang="en-US" sz="2400" dirty="0" err="1"/>
              <a:t>lớp</a:t>
            </a:r>
            <a:r>
              <a:rPr lang="vi-VN" sz="2400" dirty="0"/>
              <a:t> tới đường phân chia là như nhau</a:t>
            </a:r>
            <a:r>
              <a:rPr lang="en-US" sz="2400" dirty="0"/>
              <a:t> (</a:t>
            </a:r>
            <a:r>
              <a:rPr lang="vi-VN" sz="2400" i="1" dirty="0"/>
              <a:t>margin</a:t>
            </a:r>
            <a:r>
              <a:rPr lang="en-US" sz="2400" dirty="0"/>
              <a:t>, </a:t>
            </a:r>
            <a:r>
              <a:rPr lang="vi-VN" sz="2400" i="1" dirty="0"/>
              <a:t>lề</a:t>
            </a:r>
            <a:r>
              <a:rPr lang="vi-VN" sz="2400" dirty="0"/>
              <a:t>).</a:t>
            </a:r>
            <a:endParaRPr lang="en-US" sz="2400" dirty="0"/>
          </a:p>
          <a:p>
            <a:pPr marL="857250" lvl="1" indent="-4572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Margin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cực</a:t>
            </a:r>
            <a:r>
              <a:rPr lang="en-US" sz="2400" dirty="0"/>
              <a:t> </a:t>
            </a:r>
            <a:r>
              <a:rPr lang="en-US" sz="2400" dirty="0" err="1"/>
              <a:t>đại</a:t>
            </a:r>
            <a:endParaRPr lang="en-US" sz="2400" dirty="0"/>
          </a:p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3100" dirty="0"/>
          </a:p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vi-VN" sz="2800" b="1" dirty="0"/>
              <a:t>Bài toán tối ưu trong </a:t>
            </a:r>
            <a:r>
              <a:rPr lang="vi-VN" sz="2800" b="1" i="1" dirty="0"/>
              <a:t>Support Vector Machine</a:t>
            </a:r>
            <a:r>
              <a:rPr lang="vi-VN" sz="2800" b="1" dirty="0"/>
              <a:t> (SVM) là tìm đường phân chia sao cho </a:t>
            </a:r>
            <a:r>
              <a:rPr lang="vi-VN" sz="2800" b="1" i="1" dirty="0"/>
              <a:t>margin</a:t>
            </a:r>
            <a:r>
              <a:rPr lang="vi-VN" sz="2800" b="1" dirty="0"/>
              <a:t> là lớn nhất</a:t>
            </a:r>
            <a:r>
              <a:rPr lang="vi-VN" sz="2800" dirty="0"/>
              <a:t> </a:t>
            </a:r>
            <a:r>
              <a:rPr lang="en-US" sz="2800" dirty="0"/>
              <a:t>(</a:t>
            </a:r>
            <a:r>
              <a:rPr lang="vi-VN" sz="2800" i="1" dirty="0"/>
              <a:t>Maximum Margin Classifier</a:t>
            </a:r>
            <a:r>
              <a:rPr lang="en-US" sz="2800" dirty="0"/>
              <a:t>)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670" y="2120828"/>
            <a:ext cx="4718568" cy="3081793"/>
          </a:xfrm>
        </p:spPr>
      </p:pic>
    </p:spTree>
    <p:extLst>
      <p:ext uri="{BB962C8B-B14F-4D97-AF65-F5344CB8AC3E}">
        <p14:creationId xmlns:p14="http://schemas.microsoft.com/office/powerpoint/2010/main" val="9610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" indent="0">
                  <a:buNone/>
                </a:pPr>
                <a:r>
                  <a:rPr lang="en-US" dirty="0" err="1"/>
                  <a:t>Khoảng</a:t>
                </a:r>
                <a:r>
                  <a:rPr lang="en-US" dirty="0"/>
                  <a:t> </a:t>
                </a:r>
                <a:r>
                  <a:rPr lang="en-US" dirty="0" err="1"/>
                  <a:t>cách</a:t>
                </a:r>
                <a:r>
                  <a:rPr lang="en-US" dirty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tới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siêu</a:t>
                </a:r>
                <a:r>
                  <a:rPr lang="en-US" dirty="0"/>
                  <a:t> </a:t>
                </a:r>
                <a:r>
                  <a:rPr lang="en-US" dirty="0" err="1"/>
                  <a:t>mặt</a:t>
                </a:r>
                <a:r>
                  <a:rPr lang="en-US" dirty="0"/>
                  <a:t> </a:t>
                </a:r>
                <a:r>
                  <a:rPr lang="en-US" dirty="0" err="1"/>
                  <a:t>phẳng</a:t>
                </a:r>
                <a:endParaRPr lang="en-US" dirty="0"/>
              </a:p>
              <a:p>
                <a:r>
                  <a:rPr lang="vi-VN" sz="2200" dirty="0"/>
                  <a:t>Trong không gian 2 chiều, khoảng cách từ một điểm có toạ</a:t>
                </a:r>
                <a:r>
                  <a:rPr lang="en-US" sz="2200" dirty="0"/>
                  <a:t> </a:t>
                </a:r>
                <a:r>
                  <a:rPr lang="vi-VN" sz="2200" dirty="0"/>
                  <a:t>độ </a:t>
                </a:r>
                <a14:m>
                  <m:oMath xmlns:m="http://schemas.openxmlformats.org/officeDocument/2006/math">
                    <m:r>
                      <a:rPr lang="vi-V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vi-VN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vi-VN" sz="22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vi-VN" sz="2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vi-VN" sz="22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vi-VN" sz="22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vi-VN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vi-VN" sz="2200" dirty="0"/>
                  <a:t> tới </a:t>
                </a:r>
                <a:r>
                  <a:rPr lang="vi-VN" sz="2200" i="1" dirty="0"/>
                  <a:t>đường thẳng</a:t>
                </a:r>
                <a:r>
                  <a:rPr lang="vi-VN" sz="2200" dirty="0"/>
                  <a:t> có phương trình </a:t>
                </a:r>
                <a14:m>
                  <m:oMath xmlns:m="http://schemas.openxmlformats.org/officeDocument/2006/math">
                    <m:r>
                      <a:rPr lang="vi-VN" sz="22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vi-VN" sz="22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vi-VN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vi-VN" sz="2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vi-VN" sz="22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vi-VN" sz="22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vi-VN" sz="2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vi-VN" sz="2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vi-VN" sz="22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vi-VN" sz="22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vi-VN" sz="2200" dirty="0"/>
                  <a:t> được xác định bởi:</a:t>
                </a:r>
                <a:endParaRPr lang="en-US" sz="2200" dirty="0"/>
              </a:p>
              <a:p>
                <a:endParaRPr lang="en-US" dirty="0"/>
              </a:p>
              <a:p>
                <a:endParaRPr lang="en-US" sz="1800" dirty="0"/>
              </a:p>
              <a:p>
                <a:r>
                  <a:rPr lang="vi-VN" sz="2200" dirty="0"/>
                  <a:t>Trong không gian ba </a:t>
                </a:r>
                <a:r>
                  <a:rPr lang="en-GB" sz="2200" dirty="0" err="1"/>
                  <a:t>chiều</a:t>
                </a:r>
                <a:r>
                  <a:rPr lang="vi-VN" sz="2200" dirty="0"/>
                  <a:t>, khoảng cách từ một điểm có toạ độ  </a:t>
                </a:r>
                <a14:m>
                  <m:oMath xmlns:m="http://schemas.openxmlformats.org/officeDocument/2006/math">
                    <m:r>
                      <a:rPr lang="vi-V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vi-VN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vi-VN" sz="22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vi-VN" sz="2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vi-VN" sz="22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vi-VN" sz="22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vi-VN" sz="2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vi-VN" sz="22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vi-VN" sz="22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vi-VN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vi-VN" sz="2200" dirty="0"/>
                  <a:t> tới một </a:t>
                </a:r>
                <a:r>
                  <a:rPr lang="vi-VN" sz="2200" i="1" dirty="0"/>
                  <a:t>mặt phẳng</a:t>
                </a:r>
                <a:r>
                  <a:rPr lang="vi-VN" sz="2200" dirty="0"/>
                  <a:t> có phương trình </a:t>
                </a:r>
                <a14:m>
                  <m:oMath xmlns:m="http://schemas.openxmlformats.org/officeDocument/2006/math">
                    <m:r>
                      <a:rPr lang="vi-VN" sz="22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vi-VN" sz="22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vi-VN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vi-VN" sz="2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vi-VN" sz="22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vi-VN" sz="22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vi-VN" sz="2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vi-VN" sz="2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vi-VN" sz="22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vi-VN" sz="220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vi-VN" sz="22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vi-VN" sz="2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vi-VN" sz="22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vi-VN" sz="22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vi-VN" sz="2200" dirty="0"/>
                  <a:t> được xác định bởi:</a:t>
                </a:r>
                <a:endParaRPr lang="en-US" sz="2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6" t="-1187" r="-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130" y="3159330"/>
            <a:ext cx="2124731" cy="10170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752" y="5142634"/>
            <a:ext cx="2956204" cy="101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7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Trong</a:t>
            </a:r>
            <a:r>
              <a:rPr lang="vi-VN" dirty="0"/>
              <a:t> không gian d chiều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K</a:t>
            </a:r>
            <a:r>
              <a:rPr lang="vi-VN" dirty="0"/>
              <a:t>hoảng cách từ m</a:t>
            </a:r>
            <a:r>
              <a:rPr lang="en-US" dirty="0" err="1"/>
              <a:t>ột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vi-VN" dirty="0"/>
              <a:t> (x</a:t>
            </a:r>
            <a:r>
              <a:rPr lang="en-US" baseline="-25000" dirty="0"/>
              <a:t>10</a:t>
            </a:r>
            <a:r>
              <a:rPr lang="vi-VN" dirty="0"/>
              <a:t>, x</a:t>
            </a:r>
            <a:r>
              <a:rPr lang="en-US" baseline="-25000" dirty="0"/>
              <a:t>20</a:t>
            </a:r>
            <a:r>
              <a:rPr lang="vi-VN" dirty="0"/>
              <a:t>, . . . , x</a:t>
            </a:r>
            <a:r>
              <a:rPr lang="en-US" baseline="-25000" dirty="0"/>
              <a:t>d0</a:t>
            </a:r>
            <a:r>
              <a:rPr lang="vi-VN" dirty="0"/>
              <a:t>) </a:t>
            </a:r>
            <a:endParaRPr lang="en-US" dirty="0"/>
          </a:p>
          <a:p>
            <a:pPr marL="0" indent="0">
              <a:buNone/>
            </a:pPr>
            <a:r>
              <a:rPr lang="vi-VN" dirty="0"/>
              <a:t>tới siêu mặt phẳng </a:t>
            </a:r>
            <a:r>
              <a:rPr lang="en-US" dirty="0"/>
              <a:t>w</a:t>
            </a:r>
            <a:r>
              <a:rPr lang="en-US" baseline="-25000" dirty="0"/>
              <a:t>1</a:t>
            </a:r>
            <a:r>
              <a:rPr lang="vi-VN" dirty="0"/>
              <a:t>x</a:t>
            </a:r>
            <a:r>
              <a:rPr lang="en-US" baseline="-25000" dirty="0"/>
              <a:t>1</a:t>
            </a:r>
            <a:r>
              <a:rPr lang="vi-VN" dirty="0"/>
              <a:t> + w</a:t>
            </a:r>
            <a:r>
              <a:rPr lang="en-US" baseline="-25000"/>
              <a:t>2</a:t>
            </a:r>
            <a:r>
              <a:rPr lang="vi-VN"/>
              <a:t>x</a:t>
            </a:r>
            <a:r>
              <a:rPr lang="en-US" baseline="-25000" dirty="0"/>
              <a:t>2</a:t>
            </a:r>
            <a:r>
              <a:rPr lang="vi-VN" dirty="0"/>
              <a:t> + · · · + w</a:t>
            </a:r>
            <a:r>
              <a:rPr lang="en-US" baseline="-25000" dirty="0"/>
              <a:t>d</a:t>
            </a:r>
            <a:r>
              <a:rPr lang="vi-VN" dirty="0"/>
              <a:t>x</a:t>
            </a:r>
            <a:r>
              <a:rPr lang="en-US" baseline="-25000" dirty="0"/>
              <a:t>d</a:t>
            </a:r>
            <a:r>
              <a:rPr lang="vi-VN" dirty="0"/>
              <a:t> + b = 0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x</a:t>
            </a:r>
            <a:r>
              <a:rPr lang="en-US" baseline="-25000" dirty="0"/>
              <a:t>0</a:t>
            </a:r>
            <a:r>
              <a:rPr lang="en-US" dirty="0"/>
              <a:t>=</a:t>
            </a:r>
            <a:r>
              <a:rPr lang="vi-VN" dirty="0"/>
              <a:t> </a:t>
            </a:r>
            <a:r>
              <a:rPr lang="en-US" dirty="0"/>
              <a:t>[</a:t>
            </a:r>
            <a:r>
              <a:rPr lang="vi-VN" dirty="0"/>
              <a:t>x</a:t>
            </a:r>
            <a:r>
              <a:rPr lang="en-US" baseline="-25000" dirty="0"/>
              <a:t>10</a:t>
            </a:r>
            <a:r>
              <a:rPr lang="vi-VN" dirty="0"/>
              <a:t>, x</a:t>
            </a:r>
            <a:r>
              <a:rPr lang="en-US" baseline="-25000" dirty="0"/>
              <a:t>20</a:t>
            </a:r>
            <a:r>
              <a:rPr lang="vi-VN" dirty="0"/>
              <a:t>, . . . , x</a:t>
            </a:r>
            <a:r>
              <a:rPr lang="en-US" baseline="-25000" dirty="0"/>
              <a:t>d0</a:t>
            </a:r>
            <a:r>
              <a:rPr lang="en-US" dirty="0"/>
              <a:t>]</a:t>
            </a:r>
            <a:r>
              <a:rPr lang="en-US" baseline="30000" dirty="0"/>
              <a:t>T</a:t>
            </a:r>
            <a:r>
              <a:rPr lang="en-US" dirty="0"/>
              <a:t> , w=[w</a:t>
            </a:r>
            <a:r>
              <a:rPr lang="en-US" baseline="-25000" dirty="0"/>
              <a:t>0</a:t>
            </a:r>
            <a:r>
              <a:rPr lang="en-US" dirty="0"/>
              <a:t>, w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w</a:t>
            </a:r>
            <a:r>
              <a:rPr lang="en-US" baseline="-25000" dirty="0" err="1"/>
              <a:t>d</a:t>
            </a:r>
            <a:r>
              <a:rPr lang="en-US" dirty="0"/>
              <a:t>]</a:t>
            </a:r>
            <a:r>
              <a:rPr lang="en-US" baseline="30000" dirty="0"/>
              <a:t>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30" y="3697597"/>
            <a:ext cx="6588388" cy="91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58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</a:t>
            </a:r>
            <a:r>
              <a:rPr lang="vi-VN" dirty="0"/>
              <a:t>ếu bỏ dấu trị tuyệt đối ở tử số, ta </a:t>
            </a:r>
            <a:r>
              <a:rPr lang="en-US" dirty="0" err="1"/>
              <a:t>biết</a:t>
            </a:r>
            <a:r>
              <a:rPr lang="vi-VN" dirty="0"/>
              <a:t> được điểm đó nằm về phía nào của </a:t>
            </a:r>
            <a:r>
              <a:rPr lang="vi-VN" i="1" dirty="0"/>
              <a:t>mặt phẳng</a:t>
            </a:r>
            <a:r>
              <a:rPr lang="vi-VN" dirty="0"/>
              <a:t> đang xét</a:t>
            </a:r>
            <a:r>
              <a:rPr lang="en-US" dirty="0"/>
              <a:t>:</a:t>
            </a:r>
            <a:r>
              <a:rPr lang="vi-VN" dirty="0"/>
              <a:t> </a:t>
            </a:r>
            <a:endParaRPr lang="en-US" dirty="0"/>
          </a:p>
          <a:p>
            <a:pPr lvl="1"/>
            <a:r>
              <a:rPr lang="vi-VN" dirty="0"/>
              <a:t>Những điểm mang dấu dương nằm về cùng 1 phía</a:t>
            </a:r>
            <a:endParaRPr lang="en-US" dirty="0"/>
          </a:p>
          <a:p>
            <a:pPr lvl="1"/>
            <a:r>
              <a:rPr lang="en-US" dirty="0"/>
              <a:t>N</a:t>
            </a:r>
            <a:r>
              <a:rPr lang="vi-VN" dirty="0"/>
              <a:t>hững điểm mang dấu âm nằm về phía còn lại</a:t>
            </a:r>
            <a:endParaRPr lang="en-US" dirty="0"/>
          </a:p>
          <a:p>
            <a:pPr lvl="1"/>
            <a:r>
              <a:rPr lang="vi-VN" dirty="0"/>
              <a:t>Những điểm nằm trên </a:t>
            </a:r>
            <a:r>
              <a:rPr lang="vi-VN" i="1" dirty="0"/>
              <a:t>măt phẳng</a:t>
            </a:r>
            <a:r>
              <a:rPr lang="vi-VN" dirty="0"/>
              <a:t> làm cho tử số có giá trị bằng 0, tức</a:t>
            </a:r>
            <a:r>
              <a:rPr lang="en-US" dirty="0"/>
              <a:t> </a:t>
            </a:r>
            <a:r>
              <a:rPr lang="vi-VN" dirty="0"/>
              <a:t>khoảng cách bằng 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507" y="2568129"/>
            <a:ext cx="6204012" cy="86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0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"/>
            <a:r>
              <a:rPr lang="vi-VN" dirty="0"/>
              <a:t>Xây dựng bài toán tối ưu cho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tabLst>
                    <a:tab pos="3373438" algn="l"/>
                  </a:tabLst>
                </a:pPr>
                <a:r>
                  <a:rPr lang="vi-VN" sz="2200" dirty="0"/>
                  <a:t>Giả sử rằng các cặp dữ liệu của </a:t>
                </a:r>
                <a:r>
                  <a:rPr lang="vi-VN" sz="2200" i="1" dirty="0"/>
                  <a:t>training set</a:t>
                </a:r>
                <a:r>
                  <a:rPr lang="vi-VN" sz="2200" dirty="0"/>
                  <a:t> là </a:t>
                </a:r>
                <a14:m>
                  <m:oMath xmlns:m="http://schemas.openxmlformats.org/officeDocument/2006/math">
                    <m:r>
                      <a:rPr lang="vi-V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vi-VN" sz="2200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vi-VN" sz="22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vi-VN" sz="2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vi-VN" sz="22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vi-VN" sz="22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vi-VN" sz="2200" i="1" dirty="0">
                        <a:latin typeface="Cambria Math" panose="02040503050406030204" pitchFamily="18" charset="0"/>
                      </a:rPr>
                      <m:t>),(</m:t>
                    </m:r>
                    <m:r>
                      <a:rPr lang="vi-VN" sz="2200" b="1" i="0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vi-VN" sz="22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vi-VN" sz="2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vi-VN" sz="22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vi-VN" sz="22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vi-VN" sz="2200" i="1" dirty="0">
                        <a:latin typeface="Cambria Math" panose="02040503050406030204" pitchFamily="18" charset="0"/>
                      </a:rPr>
                      <m:t>),…,(</m:t>
                    </m:r>
                    <m:r>
                      <a:rPr lang="vi-VN" sz="2200" b="1" i="0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vi-VN" sz="2200" i="1" baseline="-25000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vi-VN" sz="22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vi-V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vi-V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vi-VN" sz="2200" dirty="0"/>
                  <a:t>  với</a:t>
                </a:r>
                <a:r>
                  <a:rPr lang="en-US" sz="2200" dirty="0"/>
                  <a:t>:</a:t>
                </a:r>
              </a:p>
              <a:p>
                <a:pPr lvl="1"/>
                <a:r>
                  <a:rPr lang="vi-VN" dirty="0"/>
                  <a:t>vector </a:t>
                </a:r>
                <a14:m>
                  <m:oMath xmlns:m="http://schemas.openxmlformats.org/officeDocument/2006/math">
                    <m:r>
                      <a:rPr lang="vi-VN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vi-VN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vi-VN" b="1" i="0" dirty="0" smtClean="0">
                        <a:latin typeface="Cambria Math" panose="02040503050406030204" pitchFamily="18" charset="0"/>
                      </a:rPr>
                      <m:t>𝐑</m:t>
                    </m:r>
                    <m:r>
                      <a:rPr lang="vi-VN" i="1" baseline="30000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vi-VN" dirty="0"/>
                  <a:t> thể hiện </a:t>
                </a:r>
                <a:r>
                  <a:rPr lang="vi-VN" i="1" dirty="0"/>
                  <a:t>đầu vào</a:t>
                </a:r>
                <a:r>
                  <a:rPr lang="vi-VN" dirty="0"/>
                  <a:t> của một điểm dữ liệu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vi-V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vi-VN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vi-VN" dirty="0"/>
                  <a:t> là </a:t>
                </a:r>
                <a:r>
                  <a:rPr lang="vi-VN" i="1" dirty="0"/>
                  <a:t>nhãn</a:t>
                </a:r>
                <a:r>
                  <a:rPr lang="vi-VN" dirty="0"/>
                  <a:t> của điểm dữ liệu đó 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vi-V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vi-VN" dirty="0"/>
                  <a:t> là số chiều của dữ liệu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vi-V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vi-VN" dirty="0"/>
                  <a:t> là số điểm dữ liệu </a:t>
                </a:r>
                <a:endParaRPr lang="en-US" dirty="0"/>
              </a:p>
              <a:p>
                <a:r>
                  <a:rPr lang="vi-VN" sz="2200" dirty="0"/>
                  <a:t>Giả sử rằng </a:t>
                </a:r>
                <a:r>
                  <a:rPr lang="vi-VN" sz="2200" i="1" dirty="0"/>
                  <a:t>nhãn</a:t>
                </a:r>
                <a:r>
                  <a:rPr lang="vi-VN" sz="2200" dirty="0"/>
                  <a:t> của mỗi điểm dữ liệu được xác định bởi </a:t>
                </a:r>
                <a14:m>
                  <m:oMath xmlns:m="http://schemas.openxmlformats.org/officeDocument/2006/math">
                    <m:r>
                      <a:rPr lang="vi-VN" sz="2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vi-VN" sz="220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vi-VN" sz="22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vi-VN" sz="2200" dirty="0"/>
                  <a:t> (class 1) hoặc </a:t>
                </a:r>
                <a14:m>
                  <m:oMath xmlns:m="http://schemas.openxmlformats.org/officeDocument/2006/math">
                    <m:r>
                      <a:rPr lang="vi-VN" sz="2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vi-VN" sz="220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vi-VN" sz="2200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vi-VN" sz="22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vi-VN" sz="2200" dirty="0"/>
                  <a:t> (class 2) giống như trong PLA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6" t="-1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348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"/>
            <a:r>
              <a:rPr lang="vi-VN" dirty="0"/>
              <a:t>Xây dựng bài toán tối ưu cho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198180" y="2017713"/>
                <a:ext cx="5414288" cy="4111625"/>
              </a:xfrm>
            </p:spPr>
            <p:txBody>
              <a:bodyPr>
                <a:normAutofit/>
              </a:bodyPr>
              <a:lstStyle/>
              <a:p>
                <a:pPr marL="0" indent="0">
                  <a:buClr>
                    <a:schemeClr val="accent2"/>
                  </a:buClr>
                </a:pPr>
                <a:r>
                  <a:rPr lang="en-US" sz="2400" dirty="0"/>
                  <a:t>X</a:t>
                </a:r>
                <a:r>
                  <a:rPr lang="vi-VN" sz="2400" dirty="0"/>
                  <a:t>ét trong không gian hai chiều</a:t>
                </a:r>
                <a:endParaRPr lang="en-US" sz="2400" dirty="0"/>
              </a:p>
              <a:p>
                <a:pPr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C</a:t>
                </a:r>
                <a:r>
                  <a:rPr lang="vi-VN" sz="2400" dirty="0"/>
                  <a:t>ác điểm vuông xanh thuộc class 1</a:t>
                </a:r>
                <a:endParaRPr lang="en-US" sz="2400" dirty="0"/>
              </a:p>
              <a:p>
                <a:pPr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C</a:t>
                </a:r>
                <a:r>
                  <a:rPr lang="vi-VN" sz="2400" dirty="0"/>
                  <a:t>ác điểm tròn đỏ thuộc class -1</a:t>
                </a:r>
                <a:endParaRPr lang="en-US" sz="2400" dirty="0"/>
              </a:p>
              <a:p>
                <a:pPr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en-US" sz="2400" dirty="0" err="1"/>
                  <a:t>Mặt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phẳng</a:t>
                </a:r>
                <a:r>
                  <a:rPr lang="vi-VN" sz="2400" dirty="0"/>
                  <a:t> phân chia giữa hai classes </a:t>
                </a:r>
                <a:r>
                  <a:rPr lang="en-US" sz="2400" dirty="0" err="1"/>
                  <a:t>là</a:t>
                </a:r>
                <a:endParaRPr lang="en-US" sz="2400" dirty="0"/>
              </a:p>
              <a:p>
                <a:pPr marL="0" indent="0">
                  <a:buClr>
                    <a:schemeClr val="accent2"/>
                  </a:buClr>
                </a:pPr>
                <a:r>
                  <a:rPr lang="en-US" sz="2400" b="1" dirty="0"/>
                  <a:t>	</a:t>
                </a:r>
                <a14:m>
                  <m:oMath xmlns:m="http://schemas.openxmlformats.org/officeDocument/2006/math">
                    <m:r>
                      <a:rPr lang="vi-VN" sz="2400" b="1" dirty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vi-VN" sz="2400" i="1" baseline="30000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vi-VN" sz="2400" b="1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vi-VN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vi-VN" sz="24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vi-V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sz="24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vi-VN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vi-V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vi-VN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vi-VN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vi-VN" sz="24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vi-VN" sz="24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vi-V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vi-VN" sz="24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vi-VN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vi-VN" sz="24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vi-VN" sz="24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vi-VN" sz="2400" dirty="0"/>
                  <a:t> </a:t>
                </a:r>
                <a:endParaRPr lang="en-US" sz="2400" dirty="0"/>
              </a:p>
              <a:p>
                <a:pPr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C</a:t>
                </a:r>
                <a:r>
                  <a:rPr lang="vi-VN" sz="2400" dirty="0"/>
                  <a:t>lass 1 nằm về </a:t>
                </a:r>
                <a:r>
                  <a:rPr lang="vi-VN" sz="2400" i="1" dirty="0"/>
                  <a:t>phía dương</a:t>
                </a:r>
                <a:r>
                  <a:rPr lang="vi-VN" sz="2400" dirty="0"/>
                  <a:t>, class -1 nằm về </a:t>
                </a:r>
                <a:r>
                  <a:rPr lang="vi-VN" sz="2400" i="1" dirty="0"/>
                  <a:t>phía âm</a:t>
                </a:r>
                <a:r>
                  <a:rPr lang="vi-VN" sz="2400" dirty="0"/>
                  <a:t> của mặt phân chia </a:t>
                </a:r>
                <a:endParaRPr lang="en-US" sz="2400" dirty="0"/>
              </a:p>
              <a:p>
                <a:r>
                  <a:rPr lang="en-US" sz="2400" b="1" dirty="0">
                    <a:solidFill>
                      <a:srgbClr val="FF0000"/>
                    </a:solidFill>
                  </a:rPr>
                  <a:t>T</a:t>
                </a:r>
                <a:r>
                  <a:rPr lang="vi-VN" sz="2400" b="1" dirty="0">
                    <a:solidFill>
                      <a:srgbClr val="FF0000"/>
                    </a:solidFill>
                  </a:rPr>
                  <a:t>a cần đi tìm các hệ số w và b</a:t>
                </a:r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98180" y="2017713"/>
                <a:ext cx="5414288" cy="4111625"/>
              </a:xfrm>
              <a:blipFill>
                <a:blip r:embed="rId2"/>
                <a:stretch>
                  <a:fillRect l="-1802" t="-1187" r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403" y="2017713"/>
            <a:ext cx="4805080" cy="325755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62608" y="5213626"/>
            <a:ext cx="11317355" cy="1474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8263207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3859</TotalTime>
  <Words>1302</Words>
  <Application>Microsoft Office PowerPoint</Application>
  <PresentationFormat>Widescreen</PresentationFormat>
  <Paragraphs>119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Tahoma</vt:lpstr>
      <vt:lpstr>Times New Roman</vt:lpstr>
      <vt:lpstr>Wingdings</vt:lpstr>
      <vt:lpstr>Default Design</vt:lpstr>
      <vt:lpstr>Máy véc tơ hỗ trợ (Support vector machine, SVM)</vt:lpstr>
      <vt:lpstr>Giới thiệu</vt:lpstr>
      <vt:lpstr>Giới thiệu</vt:lpstr>
      <vt:lpstr>Support Vector Machine</vt:lpstr>
      <vt:lpstr>Độ đo khoảng cách</vt:lpstr>
      <vt:lpstr>Độ đo khoảng cách</vt:lpstr>
      <vt:lpstr>Dấu của biểu thức</vt:lpstr>
      <vt:lpstr>Xây dựng bài toán tối ưu cho SVM</vt:lpstr>
      <vt:lpstr>Xây dựng bài toán tối ưu cho SVM</vt:lpstr>
      <vt:lpstr>Xây dựng bài toán tối ưu cho SVM</vt:lpstr>
      <vt:lpstr>Xây dựng bài toán tối ưu cho SVM</vt:lpstr>
      <vt:lpstr>Xây dựng bài toán tối ưu cho SVM</vt:lpstr>
      <vt:lpstr>Xây dựng bài toán tối ưu cho SVM</vt:lpstr>
      <vt:lpstr>Xây dựng bài toán tối ưu cho SVM</vt:lpstr>
      <vt:lpstr>Xây dựng bài toán tối ưu cho SVM</vt:lpstr>
      <vt:lpstr>Xác định lớp cho một điểm dữ liệu mới</vt:lpstr>
      <vt:lpstr>Tóm tắt</vt:lpstr>
      <vt:lpstr>Tóm tắt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CSE: Faculty of Computer Science and Engineering        Thuyloi University</dc:title>
  <dc:creator>Ngân</dc:creator>
  <cp:lastModifiedBy>Nguyen</cp:lastModifiedBy>
  <cp:revision>174</cp:revision>
  <dcterms:created xsi:type="dcterms:W3CDTF">2021-09-08T07:36:27Z</dcterms:created>
  <dcterms:modified xsi:type="dcterms:W3CDTF">2022-07-02T08:30:16Z</dcterms:modified>
</cp:coreProperties>
</file>