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7" r:id="rId15"/>
    <p:sldId id="309" r:id="rId16"/>
    <p:sldId id="310" r:id="rId17"/>
    <p:sldId id="311" r:id="rId18"/>
    <p:sldId id="313" r:id="rId19"/>
    <p:sldId id="314" r:id="rId20"/>
    <p:sldId id="315" r:id="rId21"/>
    <p:sldId id="316" r:id="rId22"/>
    <p:sldId id="3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4B1A-CC70-4C56-A6B1-F508ABC4D03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0EAE-E51A-48CC-81D6-FF35606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1pPr>
            <a:lvl2pPr marL="8001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>
              <a:buClr>
                <a:schemeClr val="accent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9144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1717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9144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9" y="1855788"/>
            <a:ext cx="10537793" cy="23876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br>
              <a:rPr lang="en-US" b="1" dirty="0"/>
            </a:br>
            <a:r>
              <a:rPr lang="en-US" sz="4400" b="1" dirty="0"/>
              <a:t>(Clustering)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6633"/>
            <a:ext cx="9144000" cy="1317812"/>
          </a:xfrm>
        </p:spPr>
        <p:txBody>
          <a:bodyPr/>
          <a:lstStyle/>
          <a:p>
            <a:r>
              <a:rPr lang="en-US" b="1" dirty="0"/>
              <a:t>TS.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Kim Ngân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09709" y="204788"/>
            <a:ext cx="935826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Engineering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Thuyloi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21007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  <a:cs typeface="Arial" panose="020B0604020202020204" pitchFamily="34" charset="0"/>
                  </a:rPr>
                  <a:t>Có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dữ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liệu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cụm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cần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chia</a:t>
                </a:r>
              </a:p>
              <a:p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Cần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tìm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tâm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cụm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nhãn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dữ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liệu</a:t>
                </a:r>
                <a:endParaRPr lang="en-US" dirty="0">
                  <a:latin typeface="+mj-lt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đặt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véc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tơ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nhãn</a:t>
                </a:r>
                <a:endParaRPr lang="en-US" dirty="0">
                  <a:latin typeface="+mj-lt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nhóm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Ví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dữ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liệu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véc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tơ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nhãn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[1,0,…,0]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về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+mj-lt"/>
                    <a:cs typeface="Arial" panose="020B0604020202020204" pitchFamily="34" charset="0"/>
                  </a:rPr>
                  <a:t>lớp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 1</a:t>
                </a:r>
              </a:p>
              <a:p>
                <a:endParaRPr lang="en-US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4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6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Arial" panose="020B0604020202020204" pitchFamily="34" charset="0"/>
                  </a:rPr>
                  <a:t>Với </a:t>
                </a:r>
                <a:r>
                  <a:rPr lang="en-US" dirty="0" err="1"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cs typeface="Arial" panose="020B0604020202020204" pitchFamily="34" charset="0"/>
                  </a:rPr>
                  <a:t>đặt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véc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tơ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nhãn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phân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vào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nhóm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vi-VN" dirty="0"/>
                  <a:t>Ràng buộc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vi-VN" dirty="0"/>
                  <a:t>có thể viết dưới dạng toán học như sau:</a:t>
                </a:r>
                <a:endParaRPr lang="en-US" dirty="0"/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57" y="4188149"/>
            <a:ext cx="2750636" cy="9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G/S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vi-VN" dirty="0"/>
                  <a:t>là center (hoặc representative) của mỗi cluster</a:t>
                </a:r>
                <a:endParaRPr lang="en-US" dirty="0"/>
              </a:p>
              <a:p>
                <a:pPr lvl="1"/>
                <a:r>
                  <a:rPr lang="en-US" dirty="0"/>
                  <a:t>Ư</a:t>
                </a:r>
                <a:r>
                  <a:rPr lang="vi-VN" dirty="0"/>
                  <a:t>ớc lượng tất cả các điểm được phân vào cluster này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</a:t>
                </a:r>
                <a:r>
                  <a:rPr lang="vi-VN" dirty="0"/>
                  <a:t>ột điểm dữ liệu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vi-VN" dirty="0"/>
                  <a:t>được phân vào cluster k sẽ </a:t>
                </a:r>
                <a:r>
                  <a:rPr lang="en-US" dirty="0" err="1"/>
                  <a:t>có</a:t>
                </a:r>
                <a:r>
                  <a:rPr lang="vi-VN" dirty="0"/>
                  <a:t> sai số là 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vi-VN" dirty="0"/>
                  <a:t>Chúng ta mong muốn sai số 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/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:r>
                  <a:rPr lang="vi-VN" dirty="0"/>
                  <a:t> nhỏ nhất nên đại lượng </a:t>
                </a:r>
                <a:r>
                  <a:rPr lang="en-US" dirty="0" err="1"/>
                  <a:t>dưới</a:t>
                </a:r>
                <a:r>
                  <a:rPr lang="vi-VN" dirty="0"/>
                  <a:t> đây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vi-VN" dirty="0"/>
                  <a:t> giá trị nhỏ nhất: </a:t>
                </a: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vi-VN" dirty="0"/>
                                <m:t>−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 k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do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chúng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vi-VN" dirty="0"/>
                                <m:t>−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vi-VN" dirty="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4" t="-118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52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vi-VN" dirty="0"/>
              <a:t>Euclidian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x=(x1, x2, …, </a:t>
                </a:r>
                <a:r>
                  <a:rPr lang="en-US" dirty="0" err="1">
                    <a:cs typeface="Arial" panose="020B0604020202020204" pitchFamily="34" charset="0"/>
                  </a:rPr>
                  <a:t>xd</a:t>
                </a:r>
                <a:r>
                  <a:rPr lang="en-US" dirty="0"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y=(y1, y2, …, </a:t>
                </a:r>
                <a:r>
                  <a:rPr lang="en-US" dirty="0" err="1">
                    <a:cs typeface="Arial" panose="020B0604020202020204" pitchFamily="34" charset="0"/>
                  </a:rPr>
                  <a:t>yd</a:t>
                </a:r>
                <a:r>
                  <a:rPr lang="en-US" dirty="0"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err="1">
                    <a:cs typeface="Arial" panose="020B0604020202020204" pitchFamily="34" charset="0"/>
                  </a:rPr>
                  <a:t>Khoảng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cách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giữa</a:t>
                </a:r>
                <a:r>
                  <a:rPr lang="en-US" dirty="0">
                    <a:cs typeface="Arial" panose="020B0604020202020204" pitchFamily="34" charset="0"/>
                  </a:rPr>
                  <a:t> x </a:t>
                </a:r>
                <a:r>
                  <a:rPr lang="en-US" dirty="0" err="1"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cs typeface="Arial" panose="020B0604020202020204" pitchFamily="34" charset="0"/>
                  </a:rPr>
                  <a:t> y: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46878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73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Arial" panose="020B0604020202020204" pitchFamily="34" charset="0"/>
                  </a:rPr>
                  <a:t>Sai </a:t>
                </a:r>
                <a:r>
                  <a:rPr lang="en-US" dirty="0" err="1"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toàn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bộ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dữ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liệu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sẽ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cs typeface="Arial" panose="020B060402020202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vi-VN" dirty="0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dirty="0" err="1"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đó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;…;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cs typeface="Arial" panose="020B0604020202020204" pitchFamily="34" charset="0"/>
                  </a:rPr>
                  <a:t> ma </a:t>
                </a:r>
                <a:r>
                  <a:rPr lang="en-US" dirty="0" err="1">
                    <a:cs typeface="Arial" panose="020B0604020202020204" pitchFamily="34" charset="0"/>
                  </a:rPr>
                  <a:t>trận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véc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tơ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nhãn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cs typeface="Arial" panose="020B0604020202020204" pitchFamily="34" charset="0"/>
                  </a:rPr>
                  <a:t> ma </a:t>
                </a:r>
                <a:r>
                  <a:rPr lang="en-US" dirty="0" err="1">
                    <a:cs typeface="Arial" panose="020B0604020202020204" pitchFamily="34" charset="0"/>
                  </a:rPr>
                  <a:t>trận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tâm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mỗi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cs typeface="Arial" panose="020B0604020202020204" pitchFamily="34" charset="0"/>
                  </a:rPr>
                  <a:t>cụm</a:t>
                </a:r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4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7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Chúng</a:t>
            </a:r>
            <a:r>
              <a:rPr lang="en-US" dirty="0">
                <a:cs typeface="Arial" panose="020B0604020202020204" pitchFamily="34" charset="0"/>
              </a:rPr>
              <a:t> ta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tối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ưu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tìm</a:t>
            </a:r>
            <a:r>
              <a:rPr lang="en-US" dirty="0">
                <a:cs typeface="Arial" panose="020B0604020202020204" pitchFamily="34" charset="0"/>
              </a:rPr>
              <a:t> Y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M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dirty="0">
                <a:cs typeface="Arial" panose="020B0604020202020204" pitchFamily="34" charset="0"/>
              </a:rPr>
              <a:t>                                                                                                         (*)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vi-VN" dirty="0"/>
              <a:t>Bài toán (</a:t>
            </a:r>
            <a:r>
              <a:rPr lang="en-US" dirty="0"/>
              <a:t>*</a:t>
            </a:r>
            <a:r>
              <a:rPr lang="vi-VN" dirty="0"/>
              <a:t>) là một bài toán khó tìm </a:t>
            </a:r>
            <a:r>
              <a:rPr lang="vi-VN" i="1" dirty="0"/>
              <a:t>điểm tối ưu</a:t>
            </a:r>
            <a:r>
              <a:rPr lang="vi-VN" dirty="0"/>
              <a:t> vì nó có thêm các điều kiện ràng buộc. </a:t>
            </a:r>
            <a:endParaRPr lang="en-US" dirty="0"/>
          </a:p>
          <a:p>
            <a:r>
              <a:rPr lang="vi-VN" i="1" dirty="0"/>
              <a:t>Bài toán này thuộc loại rất khó tìm nghiệm tối ưu toàn cục (global optimal point, tức nghiệm làm cho hàm mất mát đạt giá trị nhỏ nhất có thể).</a:t>
            </a:r>
            <a:r>
              <a:rPr lang="vi-VN" dirty="0"/>
              <a:t> </a:t>
            </a:r>
            <a:endParaRPr lang="en-US" dirty="0"/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475" y="2537144"/>
            <a:ext cx="4343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7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Tuy nhiên, trong một số trường hợp chúng ta vẫn có thể tìm được phương pháp để tìm được nghiệm gần đúng hoặc điểm cực tiểu. </a:t>
                </a:r>
                <a:endParaRPr lang="en-US" dirty="0"/>
              </a:p>
              <a:p>
                <a:pPr lvl="1"/>
                <a:r>
                  <a:rPr lang="en-US" dirty="0" err="1"/>
                  <a:t>Lưu</a:t>
                </a:r>
                <a:r>
                  <a:rPr lang="en-US" dirty="0"/>
                  <a:t> ý:</a:t>
                </a:r>
                <a:r>
                  <a:rPr lang="vi-VN" i="1" dirty="0"/>
                  <a:t> điểm cực tiểu chưa chắc đã phải là điểm làm cho hàm số đạt giá trị nhỏ nhất</a:t>
                </a:r>
                <a:endParaRPr lang="en-US" i="1" dirty="0"/>
              </a:p>
              <a:p>
                <a:r>
                  <a:rPr lang="en-US" dirty="0"/>
                  <a:t>G</a:t>
                </a:r>
                <a:r>
                  <a:rPr lang="vi-VN" dirty="0"/>
                  <a:t>iải bài toán (</a:t>
                </a:r>
                <a:r>
                  <a:rPr lang="en-US" dirty="0"/>
                  <a:t>*</a:t>
                </a:r>
                <a:r>
                  <a:rPr lang="vi-VN" dirty="0"/>
                  <a:t>) là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vi-VN" dirty="0"/>
                  <a:t>en kẽ giải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vi-VN" dirty="0"/>
                  <a:t> và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vi-VN" dirty="0"/>
                  <a:t> khi biến còn lại được cố định</a:t>
                </a:r>
                <a:endParaRPr lang="en-US" dirty="0"/>
              </a:p>
              <a:p>
                <a:pPr lvl="1"/>
                <a:r>
                  <a:rPr lang="en-US" dirty="0"/>
                  <a:t>Đ</a:t>
                </a:r>
                <a:r>
                  <a:rPr lang="vi-VN" dirty="0"/>
                  <a:t>ây là thuật toán lặp, cũng là kỹ thuật phổ biến khi giải bài toán tối ưu</a:t>
                </a:r>
                <a:endParaRPr lang="en-US" dirty="0"/>
              </a:p>
              <a:p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, </a:t>
                </a:r>
                <a:r>
                  <a:rPr lang="en-US" dirty="0" err="1"/>
                  <a:t>chúng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Y </a:t>
                </a:r>
                <a:r>
                  <a:rPr lang="en-US" dirty="0" err="1"/>
                  <a:t>và</a:t>
                </a:r>
                <a:r>
                  <a:rPr lang="en-US" dirty="0"/>
                  <a:t> M</a:t>
                </a:r>
              </a:p>
              <a:p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4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4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545" y="1999958"/>
            <a:ext cx="10358967" cy="4111625"/>
          </a:xfrm>
        </p:spPr>
        <p:txBody>
          <a:bodyPr/>
          <a:lstStyle/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 dirty="0">
                <a:latin typeface="+mj-lt"/>
              </a:rPr>
              <a:t>Đầu vào:</a:t>
            </a:r>
            <a:r>
              <a:rPr lang="vi-VN" dirty="0">
                <a:latin typeface="+mj-lt"/>
              </a:rPr>
              <a:t> Dữ liệu X và số lượng cluster cần tìm K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 dirty="0">
                <a:latin typeface="+mj-lt"/>
              </a:rPr>
              <a:t>Đầu ra:</a:t>
            </a:r>
            <a:r>
              <a:rPr lang="vi-VN" dirty="0">
                <a:latin typeface="+mj-lt"/>
              </a:rPr>
              <a:t> Các center M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và label vector cho từng điểm dữ liệu Y</a:t>
            </a:r>
            <a:endParaRPr lang="en-US" dirty="0">
              <a:latin typeface="+mj-lt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Chọn</a:t>
            </a:r>
            <a:r>
              <a:rPr lang="en-US" dirty="0">
                <a:latin typeface="+mj-lt"/>
                <a:cs typeface="Arial" panose="020B0604020202020204" pitchFamily="34" charset="0"/>
              </a:rPr>
              <a:t> K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điểm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bất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kỳ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làm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các</a:t>
            </a:r>
            <a:r>
              <a:rPr lang="en-US" dirty="0">
                <a:latin typeface="+mj-lt"/>
                <a:cs typeface="Arial" panose="020B0604020202020204" pitchFamily="34" charset="0"/>
              </a:rPr>
              <a:t> center ban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đầu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Phân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mỗi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điểm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dữ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liệu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vào</a:t>
            </a:r>
            <a:r>
              <a:rPr lang="en-US" dirty="0">
                <a:latin typeface="+mj-lt"/>
                <a:cs typeface="Arial" panose="020B0604020202020204" pitchFamily="34" charset="0"/>
              </a:rPr>
              <a:t> cluster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có</a:t>
            </a:r>
            <a:r>
              <a:rPr lang="en-US" dirty="0">
                <a:latin typeface="+mj-lt"/>
                <a:cs typeface="Arial" panose="020B0604020202020204" pitchFamily="34" charset="0"/>
              </a:rPr>
              <a:t> center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gần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nó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nhất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dirty="0">
                <a:latin typeface="+mj-lt"/>
              </a:rPr>
              <a:t>Nếu việc gán dữ liệu vào từng cluster ở bước 2 không thay đổi so với vòng lặp trước nó thì thuật 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dừng</a:t>
            </a:r>
            <a:endParaRPr lang="en-US" dirty="0">
              <a:latin typeface="+mj-lt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dirty="0">
                <a:latin typeface="+mj-lt"/>
              </a:rPr>
              <a:t>Cập nhật center cho từng cluster bằng cách lấy trung bình cộng của tất các các điểm dữ liệu đã được gán vào cluster đó sau bước 2</a:t>
            </a:r>
            <a:endParaRPr lang="en-US" dirty="0">
              <a:latin typeface="+mj-lt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vi-VN" dirty="0">
                <a:latin typeface="+mj-lt"/>
              </a:rPr>
              <a:t>Quay lại bước 2</a:t>
            </a:r>
            <a:endParaRPr lang="en-US" dirty="0">
              <a:latin typeface="+mj-lt"/>
            </a:endParaRPr>
          </a:p>
          <a:p>
            <a:pPr marL="50292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3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12F6C-D878-41A6-954C-146B6A884A4B}" type="datetime4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July 9, 2022</a:t>
            </a:fld>
            <a:endParaRPr lang="en-US" altLang="en-US" sz="12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Data Mining: Concepts and Techniques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D298D-6770-49CB-B211-D6F969170A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996951"/>
            <a:ext cx="8812213" cy="774437"/>
          </a:xfrm>
        </p:spPr>
        <p:txBody>
          <a:bodyPr/>
          <a:lstStyle/>
          <a:p>
            <a:pPr eaLnBrk="1" hangingPunct="1"/>
            <a:r>
              <a:rPr lang="en-US" altLang="ko-KR" sz="3200" dirty="0" err="1">
                <a:ea typeface="굴림" pitchFamily="34" charset="-127"/>
              </a:rPr>
              <a:t>Ví</a:t>
            </a:r>
            <a:r>
              <a:rPr lang="en-US" altLang="ko-KR" sz="3200" dirty="0">
                <a:ea typeface="굴림" pitchFamily="34" charset="-127"/>
              </a:rPr>
              <a:t> </a:t>
            </a:r>
            <a:r>
              <a:rPr lang="en-US" altLang="ko-KR" sz="3200" dirty="0" err="1">
                <a:ea typeface="굴림" pitchFamily="34" charset="-127"/>
              </a:rPr>
              <a:t>dụ</a:t>
            </a:r>
            <a:r>
              <a:rPr lang="en-US" altLang="ko-KR" sz="2400" b="1" dirty="0">
                <a:ea typeface="굴림" pitchFamily="34" charset="-127"/>
              </a:rPr>
              <a:t> </a:t>
            </a:r>
            <a:endParaRPr lang="en-US" altLang="ko-KR" sz="2800" dirty="0">
              <a:ea typeface="굴림" pitchFamily="34" charset="-127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6763" y="1821924"/>
            <a:ext cx="8171612" cy="4712226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ko-KR" dirty="0">
              <a:solidFill>
                <a:srgbClr val="000000"/>
              </a:solidFill>
              <a:ea typeface="굴림" pitchFamily="34" charset="-127"/>
            </a:endParaRPr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4724400" y="1981200"/>
            <a:ext cx="2286000" cy="2057400"/>
            <a:chOff x="528" y="240"/>
            <a:chExt cx="2142" cy="1872"/>
          </a:xfrm>
        </p:grpSpPr>
        <p:graphicFrame>
          <p:nvGraphicFramePr>
            <p:cNvPr id="47298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400654" imgH="2915107" progId="Excel.Sheet.8">
                    <p:embed/>
                  </p:oleObj>
                </mc:Choice>
                <mc:Fallback>
                  <p:oleObj name="Worksheet" r:id="rId2" imgW="3400654" imgH="2915107" progId="Excel.Sheet.8">
                    <p:embed/>
                    <p:pic>
                      <p:nvPicPr>
                        <p:cNvPr id="472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99" name="Freeform 6"/>
            <p:cNvSpPr>
              <a:spLocks/>
            </p:cNvSpPr>
            <p:nvPr/>
          </p:nvSpPr>
          <p:spPr bwMode="auto">
            <a:xfrm>
              <a:off x="1008" y="1019"/>
              <a:ext cx="173" cy="336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300" name="Freeform 7"/>
            <p:cNvSpPr>
              <a:spLocks/>
            </p:cNvSpPr>
            <p:nvPr/>
          </p:nvSpPr>
          <p:spPr bwMode="auto">
            <a:xfrm>
              <a:off x="1587" y="1036"/>
              <a:ext cx="173" cy="3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8102600" y="2008189"/>
            <a:ext cx="2222500" cy="1990725"/>
            <a:chOff x="4144" y="1265"/>
            <a:chExt cx="1400" cy="1254"/>
          </a:xfrm>
        </p:grpSpPr>
        <p:sp>
          <p:nvSpPr>
            <p:cNvPr id="47214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15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16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7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8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9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0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1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2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3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4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5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7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8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9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0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1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2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3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4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5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6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37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8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9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0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1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2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3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4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5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6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7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8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49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0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1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2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3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4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5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6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7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8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59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0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61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2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3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4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5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6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7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8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69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70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71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72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73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4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5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6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7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8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79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0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1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2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3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4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5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6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7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8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89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0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1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2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3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4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7295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296" name="Freeform 91"/>
            <p:cNvSpPr>
              <a:spLocks/>
            </p:cNvSpPr>
            <p:nvPr/>
          </p:nvSpPr>
          <p:spPr bwMode="auto">
            <a:xfrm>
              <a:off x="4426" y="1767"/>
              <a:ext cx="116" cy="233"/>
            </a:xfrm>
            <a:custGeom>
              <a:avLst/>
              <a:gdLst>
                <a:gd name="T0" fmla="*/ 234 w 852"/>
                <a:gd name="T1" fmla="*/ 134 h 1260"/>
                <a:gd name="T2" fmla="*/ 178 w 852"/>
                <a:gd name="T3" fmla="*/ 17 h 1260"/>
                <a:gd name="T4" fmla="*/ 107 w 852"/>
                <a:gd name="T5" fmla="*/ 10 h 1260"/>
                <a:gd name="T6" fmla="*/ 60 w 852"/>
                <a:gd name="T7" fmla="*/ 35 h 1260"/>
                <a:gd name="T8" fmla="*/ 0 w 852"/>
                <a:gd name="T9" fmla="*/ 177 h 1260"/>
                <a:gd name="T10" fmla="*/ 20 w 852"/>
                <a:gd name="T11" fmla="*/ 330 h 1260"/>
                <a:gd name="T12" fmla="*/ 163 w 852"/>
                <a:gd name="T13" fmla="*/ 536 h 1260"/>
                <a:gd name="T14" fmla="*/ 194 w 852"/>
                <a:gd name="T15" fmla="*/ 547 h 1260"/>
                <a:gd name="T16" fmla="*/ 204 w 852"/>
                <a:gd name="T17" fmla="*/ 554 h 1260"/>
                <a:gd name="T18" fmla="*/ 237 w 852"/>
                <a:gd name="T19" fmla="*/ 565 h 1260"/>
                <a:gd name="T20" fmla="*/ 281 w 852"/>
                <a:gd name="T21" fmla="*/ 590 h 1260"/>
                <a:gd name="T22" fmla="*/ 358 w 852"/>
                <a:gd name="T23" fmla="*/ 597 h 1260"/>
                <a:gd name="T24" fmla="*/ 355 w 852"/>
                <a:gd name="T25" fmla="*/ 490 h 1260"/>
                <a:gd name="T26" fmla="*/ 338 w 852"/>
                <a:gd name="T27" fmla="*/ 458 h 1260"/>
                <a:gd name="T28" fmla="*/ 311 w 852"/>
                <a:gd name="T29" fmla="*/ 412 h 1260"/>
                <a:gd name="T30" fmla="*/ 281 w 852"/>
                <a:gd name="T31" fmla="*/ 366 h 1260"/>
                <a:gd name="T32" fmla="*/ 274 w 852"/>
                <a:gd name="T33" fmla="*/ 351 h 1260"/>
                <a:gd name="T34" fmla="*/ 268 w 852"/>
                <a:gd name="T35" fmla="*/ 341 h 1260"/>
                <a:gd name="T36" fmla="*/ 251 w 852"/>
                <a:gd name="T37" fmla="*/ 309 h 1260"/>
                <a:gd name="T38" fmla="*/ 244 w 852"/>
                <a:gd name="T39" fmla="*/ 298 h 1260"/>
                <a:gd name="T40" fmla="*/ 234 w 852"/>
                <a:gd name="T41" fmla="*/ 134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297" name="Freeform 92"/>
            <p:cNvSpPr>
              <a:spLocks/>
            </p:cNvSpPr>
            <p:nvPr/>
          </p:nvSpPr>
          <p:spPr bwMode="auto">
            <a:xfrm>
              <a:off x="4846" y="1815"/>
              <a:ext cx="116" cy="233"/>
            </a:xfrm>
            <a:custGeom>
              <a:avLst/>
              <a:gdLst>
                <a:gd name="T0" fmla="*/ 83 w 768"/>
                <a:gd name="T1" fmla="*/ 32 h 630"/>
                <a:gd name="T2" fmla="*/ 32 w 768"/>
                <a:gd name="T3" fmla="*/ 35 h 630"/>
                <a:gd name="T4" fmla="*/ 2 w 768"/>
                <a:gd name="T5" fmla="*/ 82 h 630"/>
                <a:gd name="T6" fmla="*/ 6 w 768"/>
                <a:gd name="T7" fmla="*/ 149 h 630"/>
                <a:gd name="T8" fmla="*/ 26 w 768"/>
                <a:gd name="T9" fmla="*/ 170 h 630"/>
                <a:gd name="T10" fmla="*/ 49 w 768"/>
                <a:gd name="T11" fmla="*/ 199 h 630"/>
                <a:gd name="T12" fmla="*/ 106 w 768"/>
                <a:gd name="T13" fmla="*/ 262 h 630"/>
                <a:gd name="T14" fmla="*/ 116 w 768"/>
                <a:gd name="T15" fmla="*/ 273 h 630"/>
                <a:gd name="T16" fmla="*/ 149 w 768"/>
                <a:gd name="T17" fmla="*/ 284 h 630"/>
                <a:gd name="T18" fmla="*/ 203 w 768"/>
                <a:gd name="T19" fmla="*/ 302 h 630"/>
                <a:gd name="T20" fmla="*/ 270 w 768"/>
                <a:gd name="T21" fmla="*/ 291 h 630"/>
                <a:gd name="T22" fmla="*/ 296 w 768"/>
                <a:gd name="T23" fmla="*/ 280 h 630"/>
                <a:gd name="T24" fmla="*/ 310 w 768"/>
                <a:gd name="T25" fmla="*/ 255 h 630"/>
                <a:gd name="T26" fmla="*/ 324 w 768"/>
                <a:gd name="T27" fmla="*/ 227 h 630"/>
                <a:gd name="T28" fmla="*/ 327 w 768"/>
                <a:gd name="T29" fmla="*/ 209 h 630"/>
                <a:gd name="T30" fmla="*/ 334 w 768"/>
                <a:gd name="T31" fmla="*/ 199 h 630"/>
                <a:gd name="T32" fmla="*/ 347 w 768"/>
                <a:gd name="T33" fmla="*/ 142 h 630"/>
                <a:gd name="T34" fmla="*/ 343 w 768"/>
                <a:gd name="T35" fmla="*/ 85 h 630"/>
                <a:gd name="T36" fmla="*/ 327 w 768"/>
                <a:gd name="T37" fmla="*/ 53 h 630"/>
                <a:gd name="T38" fmla="*/ 210 w 768"/>
                <a:gd name="T39" fmla="*/ 0 h 630"/>
                <a:gd name="T40" fmla="*/ 93 w 768"/>
                <a:gd name="T41" fmla="*/ 15 h 630"/>
                <a:gd name="T42" fmla="*/ 83 w 768"/>
                <a:gd name="T43" fmla="*/ 32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13" name="Line 93"/>
          <p:cNvSpPr>
            <a:spLocks noChangeShapeType="1"/>
          </p:cNvSpPr>
          <p:nvPr/>
        </p:nvSpPr>
        <p:spPr bwMode="auto">
          <a:xfrm>
            <a:off x="7162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4" name="Group 94"/>
          <p:cNvGrpSpPr>
            <a:grpSpLocks/>
          </p:cNvGrpSpPr>
          <p:nvPr/>
        </p:nvGrpSpPr>
        <p:grpSpPr bwMode="auto">
          <a:xfrm>
            <a:off x="8153400" y="4114800"/>
            <a:ext cx="2286000" cy="2286000"/>
            <a:chOff x="3312" y="2640"/>
            <a:chExt cx="1440" cy="1440"/>
          </a:xfrm>
        </p:grpSpPr>
        <p:graphicFrame>
          <p:nvGraphicFramePr>
            <p:cNvPr id="47212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19856" imgH="2934005" progId="Excel.Sheet.8">
                    <p:embed/>
                  </p:oleObj>
                </mc:Choice>
                <mc:Fallback>
                  <p:oleObj name="Worksheet" r:id="rId4" imgW="3419856" imgH="2934005" progId="Excel.Sheet.8">
                    <p:embed/>
                    <p:pic>
                      <p:nvPicPr>
                        <p:cNvPr id="47212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13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5" name="Group 97"/>
          <p:cNvGrpSpPr>
            <a:grpSpLocks/>
          </p:cNvGrpSpPr>
          <p:nvPr/>
        </p:nvGrpSpPr>
        <p:grpSpPr bwMode="auto">
          <a:xfrm>
            <a:off x="4800600" y="4419600"/>
            <a:ext cx="3200400" cy="1981200"/>
            <a:chOff x="1200" y="2832"/>
            <a:chExt cx="2016" cy="1248"/>
          </a:xfrm>
        </p:grpSpPr>
        <p:grpSp>
          <p:nvGrpSpPr>
            <p:cNvPr id="47207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47209" name="Object 9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3410407" imgH="2924556" progId="Excel.Sheet.8">
                      <p:embed/>
                    </p:oleObj>
                  </mc:Choice>
                  <mc:Fallback>
                    <p:oleObj name="Worksheet" r:id="rId6" imgW="3410407" imgH="2924556" progId="Excel.Sheet.8">
                      <p:embed/>
                      <p:pic>
                        <p:nvPicPr>
                          <p:cNvPr id="47209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210" name="Freeform 100"/>
              <p:cNvSpPr>
                <a:spLocks/>
              </p:cNvSpPr>
              <p:nvPr/>
            </p:nvSpPr>
            <p:spPr bwMode="auto">
              <a:xfrm>
                <a:off x="3638" y="2845"/>
                <a:ext cx="174" cy="349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11" name="Freeform 101"/>
              <p:cNvSpPr>
                <a:spLocks/>
              </p:cNvSpPr>
              <p:nvPr/>
            </p:nvSpPr>
            <p:spPr bwMode="auto">
              <a:xfrm>
                <a:off x="4090" y="3204"/>
                <a:ext cx="174" cy="34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208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6" name="Rectangle 103"/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7" name="Rectangle 104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8" name="Line 105"/>
          <p:cNvSpPr>
            <a:spLocks noChangeShapeType="1"/>
          </p:cNvSpPr>
          <p:nvPr/>
        </p:nvSpPr>
        <p:spPr bwMode="auto">
          <a:xfrm>
            <a:off x="1838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06"/>
          <p:cNvSpPr>
            <a:spLocks noChangeShapeType="1"/>
          </p:cNvSpPr>
          <p:nvPr/>
        </p:nvSpPr>
        <p:spPr bwMode="auto">
          <a:xfrm>
            <a:off x="1838325" y="35099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07"/>
          <p:cNvSpPr>
            <a:spLocks noChangeShapeType="1"/>
          </p:cNvSpPr>
          <p:nvPr/>
        </p:nvSpPr>
        <p:spPr bwMode="auto">
          <a:xfrm>
            <a:off x="1838325" y="33480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08"/>
          <p:cNvSpPr>
            <a:spLocks noChangeShapeType="1"/>
          </p:cNvSpPr>
          <p:nvPr/>
        </p:nvSpPr>
        <p:spPr bwMode="auto">
          <a:xfrm>
            <a:off x="1838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09"/>
          <p:cNvSpPr>
            <a:spLocks noChangeShapeType="1"/>
          </p:cNvSpPr>
          <p:nvPr/>
        </p:nvSpPr>
        <p:spPr bwMode="auto">
          <a:xfrm>
            <a:off x="1838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110"/>
          <p:cNvSpPr>
            <a:spLocks noChangeShapeType="1"/>
          </p:cNvSpPr>
          <p:nvPr/>
        </p:nvSpPr>
        <p:spPr bwMode="auto">
          <a:xfrm>
            <a:off x="1838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111"/>
          <p:cNvSpPr>
            <a:spLocks noChangeShapeType="1"/>
          </p:cNvSpPr>
          <p:nvPr/>
        </p:nvSpPr>
        <p:spPr bwMode="auto">
          <a:xfrm>
            <a:off x="1838325" y="2709864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112"/>
          <p:cNvSpPr>
            <a:spLocks noChangeShapeType="1"/>
          </p:cNvSpPr>
          <p:nvPr/>
        </p:nvSpPr>
        <p:spPr bwMode="auto">
          <a:xfrm>
            <a:off x="1838325" y="2547939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113"/>
          <p:cNvSpPr>
            <a:spLocks noChangeShapeType="1"/>
          </p:cNvSpPr>
          <p:nvPr/>
        </p:nvSpPr>
        <p:spPr bwMode="auto">
          <a:xfrm>
            <a:off x="1838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114"/>
          <p:cNvSpPr>
            <a:spLocks noChangeShapeType="1"/>
          </p:cNvSpPr>
          <p:nvPr/>
        </p:nvSpPr>
        <p:spPr bwMode="auto">
          <a:xfrm>
            <a:off x="1838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115"/>
          <p:cNvSpPr>
            <a:spLocks noChangeShapeType="1"/>
          </p:cNvSpPr>
          <p:nvPr/>
        </p:nvSpPr>
        <p:spPr bwMode="auto">
          <a:xfrm>
            <a:off x="2030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116"/>
          <p:cNvSpPr>
            <a:spLocks noChangeShapeType="1"/>
          </p:cNvSpPr>
          <p:nvPr/>
        </p:nvSpPr>
        <p:spPr bwMode="auto">
          <a:xfrm>
            <a:off x="2216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117"/>
          <p:cNvSpPr>
            <a:spLocks noChangeShapeType="1"/>
          </p:cNvSpPr>
          <p:nvPr/>
        </p:nvSpPr>
        <p:spPr bwMode="auto">
          <a:xfrm>
            <a:off x="2409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118"/>
          <p:cNvSpPr>
            <a:spLocks noChangeShapeType="1"/>
          </p:cNvSpPr>
          <p:nvPr/>
        </p:nvSpPr>
        <p:spPr bwMode="auto">
          <a:xfrm>
            <a:off x="2601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119"/>
          <p:cNvSpPr>
            <a:spLocks noChangeShapeType="1"/>
          </p:cNvSpPr>
          <p:nvPr/>
        </p:nvSpPr>
        <p:spPr bwMode="auto">
          <a:xfrm>
            <a:off x="2794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120"/>
          <p:cNvSpPr>
            <a:spLocks noChangeShapeType="1"/>
          </p:cNvSpPr>
          <p:nvPr/>
        </p:nvSpPr>
        <p:spPr bwMode="auto">
          <a:xfrm>
            <a:off x="2981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121"/>
          <p:cNvSpPr>
            <a:spLocks noChangeShapeType="1"/>
          </p:cNvSpPr>
          <p:nvPr/>
        </p:nvSpPr>
        <p:spPr bwMode="auto">
          <a:xfrm>
            <a:off x="31734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122"/>
          <p:cNvSpPr>
            <a:spLocks noChangeShapeType="1"/>
          </p:cNvSpPr>
          <p:nvPr/>
        </p:nvSpPr>
        <p:spPr bwMode="auto">
          <a:xfrm>
            <a:off x="3365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123"/>
          <p:cNvSpPr>
            <a:spLocks noChangeShapeType="1"/>
          </p:cNvSpPr>
          <p:nvPr/>
        </p:nvSpPr>
        <p:spPr bwMode="auto">
          <a:xfrm>
            <a:off x="3552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124"/>
          <p:cNvSpPr>
            <a:spLocks noChangeShapeType="1"/>
          </p:cNvSpPr>
          <p:nvPr/>
        </p:nvSpPr>
        <p:spPr bwMode="auto">
          <a:xfrm>
            <a:off x="3744914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Rectangle 125"/>
          <p:cNvSpPr>
            <a:spLocks noChangeArrowheads="1"/>
          </p:cNvSpPr>
          <p:nvPr/>
        </p:nvSpPr>
        <p:spPr bwMode="auto">
          <a:xfrm>
            <a:off x="1838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39" name="Line 126"/>
          <p:cNvSpPr>
            <a:spLocks noChangeShapeType="1"/>
          </p:cNvSpPr>
          <p:nvPr/>
        </p:nvSpPr>
        <p:spPr bwMode="auto">
          <a:xfrm>
            <a:off x="1838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127"/>
          <p:cNvSpPr>
            <a:spLocks noChangeShapeType="1"/>
          </p:cNvSpPr>
          <p:nvPr/>
        </p:nvSpPr>
        <p:spPr bwMode="auto">
          <a:xfrm>
            <a:off x="1819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128"/>
          <p:cNvSpPr>
            <a:spLocks noChangeShapeType="1"/>
          </p:cNvSpPr>
          <p:nvPr/>
        </p:nvSpPr>
        <p:spPr bwMode="auto">
          <a:xfrm>
            <a:off x="1819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129"/>
          <p:cNvSpPr>
            <a:spLocks noChangeShapeType="1"/>
          </p:cNvSpPr>
          <p:nvPr/>
        </p:nvSpPr>
        <p:spPr bwMode="auto">
          <a:xfrm>
            <a:off x="1819275" y="35099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130"/>
          <p:cNvSpPr>
            <a:spLocks noChangeShapeType="1"/>
          </p:cNvSpPr>
          <p:nvPr/>
        </p:nvSpPr>
        <p:spPr bwMode="auto">
          <a:xfrm>
            <a:off x="1819275" y="33480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Line 131"/>
          <p:cNvSpPr>
            <a:spLocks noChangeShapeType="1"/>
          </p:cNvSpPr>
          <p:nvPr/>
        </p:nvSpPr>
        <p:spPr bwMode="auto">
          <a:xfrm>
            <a:off x="1819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132"/>
          <p:cNvSpPr>
            <a:spLocks noChangeShapeType="1"/>
          </p:cNvSpPr>
          <p:nvPr/>
        </p:nvSpPr>
        <p:spPr bwMode="auto">
          <a:xfrm>
            <a:off x="1819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133"/>
          <p:cNvSpPr>
            <a:spLocks noChangeShapeType="1"/>
          </p:cNvSpPr>
          <p:nvPr/>
        </p:nvSpPr>
        <p:spPr bwMode="auto">
          <a:xfrm>
            <a:off x="1819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134"/>
          <p:cNvSpPr>
            <a:spLocks noChangeShapeType="1"/>
          </p:cNvSpPr>
          <p:nvPr/>
        </p:nvSpPr>
        <p:spPr bwMode="auto">
          <a:xfrm>
            <a:off x="1819275" y="27098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135"/>
          <p:cNvSpPr>
            <a:spLocks noChangeShapeType="1"/>
          </p:cNvSpPr>
          <p:nvPr/>
        </p:nvSpPr>
        <p:spPr bwMode="auto">
          <a:xfrm>
            <a:off x="1819275" y="25479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136"/>
          <p:cNvSpPr>
            <a:spLocks noChangeShapeType="1"/>
          </p:cNvSpPr>
          <p:nvPr/>
        </p:nvSpPr>
        <p:spPr bwMode="auto">
          <a:xfrm>
            <a:off x="1819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Line 137"/>
          <p:cNvSpPr>
            <a:spLocks noChangeShapeType="1"/>
          </p:cNvSpPr>
          <p:nvPr/>
        </p:nvSpPr>
        <p:spPr bwMode="auto">
          <a:xfrm>
            <a:off x="1819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1" name="Line 138"/>
          <p:cNvSpPr>
            <a:spLocks noChangeShapeType="1"/>
          </p:cNvSpPr>
          <p:nvPr/>
        </p:nvSpPr>
        <p:spPr bwMode="auto">
          <a:xfrm>
            <a:off x="1838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2" name="Line 139"/>
          <p:cNvSpPr>
            <a:spLocks noChangeShapeType="1"/>
          </p:cNvSpPr>
          <p:nvPr/>
        </p:nvSpPr>
        <p:spPr bwMode="auto">
          <a:xfrm flipV="1">
            <a:off x="1838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3" name="Line 140"/>
          <p:cNvSpPr>
            <a:spLocks noChangeShapeType="1"/>
          </p:cNvSpPr>
          <p:nvPr/>
        </p:nvSpPr>
        <p:spPr bwMode="auto">
          <a:xfrm flipV="1">
            <a:off x="2030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4" name="Line 141"/>
          <p:cNvSpPr>
            <a:spLocks noChangeShapeType="1"/>
          </p:cNvSpPr>
          <p:nvPr/>
        </p:nvSpPr>
        <p:spPr bwMode="auto">
          <a:xfrm flipV="1">
            <a:off x="2216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5" name="Line 142"/>
          <p:cNvSpPr>
            <a:spLocks noChangeShapeType="1"/>
          </p:cNvSpPr>
          <p:nvPr/>
        </p:nvSpPr>
        <p:spPr bwMode="auto">
          <a:xfrm flipV="1">
            <a:off x="2409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143"/>
          <p:cNvSpPr>
            <a:spLocks noChangeShapeType="1"/>
          </p:cNvSpPr>
          <p:nvPr/>
        </p:nvSpPr>
        <p:spPr bwMode="auto">
          <a:xfrm flipV="1">
            <a:off x="2601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Line 144"/>
          <p:cNvSpPr>
            <a:spLocks noChangeShapeType="1"/>
          </p:cNvSpPr>
          <p:nvPr/>
        </p:nvSpPr>
        <p:spPr bwMode="auto">
          <a:xfrm flipV="1">
            <a:off x="2794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Line 145"/>
          <p:cNvSpPr>
            <a:spLocks noChangeShapeType="1"/>
          </p:cNvSpPr>
          <p:nvPr/>
        </p:nvSpPr>
        <p:spPr bwMode="auto">
          <a:xfrm flipV="1">
            <a:off x="2981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146"/>
          <p:cNvSpPr>
            <a:spLocks noChangeShapeType="1"/>
          </p:cNvSpPr>
          <p:nvPr/>
        </p:nvSpPr>
        <p:spPr bwMode="auto">
          <a:xfrm flipV="1">
            <a:off x="31734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Line 147"/>
          <p:cNvSpPr>
            <a:spLocks noChangeShapeType="1"/>
          </p:cNvSpPr>
          <p:nvPr/>
        </p:nvSpPr>
        <p:spPr bwMode="auto">
          <a:xfrm flipV="1">
            <a:off x="3365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1" name="Line 148"/>
          <p:cNvSpPr>
            <a:spLocks noChangeShapeType="1"/>
          </p:cNvSpPr>
          <p:nvPr/>
        </p:nvSpPr>
        <p:spPr bwMode="auto">
          <a:xfrm flipV="1">
            <a:off x="3552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2" name="Line 149"/>
          <p:cNvSpPr>
            <a:spLocks noChangeShapeType="1"/>
          </p:cNvSpPr>
          <p:nvPr/>
        </p:nvSpPr>
        <p:spPr bwMode="auto">
          <a:xfrm flipV="1">
            <a:off x="3744914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3" name="Freeform 150"/>
          <p:cNvSpPr>
            <a:spLocks/>
          </p:cNvSpPr>
          <p:nvPr/>
        </p:nvSpPr>
        <p:spPr bwMode="auto">
          <a:xfrm>
            <a:off x="2363789" y="2824163"/>
            <a:ext cx="90487" cy="93662"/>
          </a:xfrm>
          <a:custGeom>
            <a:avLst/>
            <a:gdLst>
              <a:gd name="T0" fmla="*/ 73083334 w 57"/>
              <a:gd name="T1" fmla="*/ 0 h 59"/>
              <a:gd name="T2" fmla="*/ 143647319 w 57"/>
              <a:gd name="T3" fmla="*/ 73083347 h 59"/>
              <a:gd name="T4" fmla="*/ 73083334 w 57"/>
              <a:gd name="T5" fmla="*/ 148687631 h 59"/>
              <a:gd name="T6" fmla="*/ 0 w 57"/>
              <a:gd name="T7" fmla="*/ 73083347 h 59"/>
              <a:gd name="T8" fmla="*/ 73083334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Freeform 151"/>
          <p:cNvSpPr>
            <a:spLocks/>
          </p:cNvSpPr>
          <p:nvPr/>
        </p:nvSpPr>
        <p:spPr bwMode="auto">
          <a:xfrm>
            <a:off x="3128963" y="3302001"/>
            <a:ext cx="88900" cy="93663"/>
          </a:xfrm>
          <a:custGeom>
            <a:avLst/>
            <a:gdLst>
              <a:gd name="T0" fmla="*/ 70564375 w 56"/>
              <a:gd name="T1" fmla="*/ 0 h 59"/>
              <a:gd name="T2" fmla="*/ 141128750 w 56"/>
              <a:gd name="T3" fmla="*/ 73085715 h 59"/>
              <a:gd name="T4" fmla="*/ 70564375 w 56"/>
              <a:gd name="T5" fmla="*/ 148690806 h 59"/>
              <a:gd name="T6" fmla="*/ 0 w 56"/>
              <a:gd name="T7" fmla="*/ 73085715 h 59"/>
              <a:gd name="T8" fmla="*/ 70564375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Freeform 152"/>
          <p:cNvSpPr>
            <a:spLocks/>
          </p:cNvSpPr>
          <p:nvPr/>
        </p:nvSpPr>
        <p:spPr bwMode="auto">
          <a:xfrm>
            <a:off x="2557463" y="2662238"/>
            <a:ext cx="88900" cy="93662"/>
          </a:xfrm>
          <a:custGeom>
            <a:avLst/>
            <a:gdLst>
              <a:gd name="T0" fmla="*/ 70564375 w 56"/>
              <a:gd name="T1" fmla="*/ 0 h 59"/>
              <a:gd name="T2" fmla="*/ 141128750 w 56"/>
              <a:gd name="T3" fmla="*/ 75604284 h 59"/>
              <a:gd name="T4" fmla="*/ 70564375 w 56"/>
              <a:gd name="T5" fmla="*/ 148687631 h 59"/>
              <a:gd name="T6" fmla="*/ 0 w 56"/>
              <a:gd name="T7" fmla="*/ 75604284 h 59"/>
              <a:gd name="T8" fmla="*/ 70564375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Freeform 153"/>
          <p:cNvSpPr>
            <a:spLocks/>
          </p:cNvSpPr>
          <p:nvPr/>
        </p:nvSpPr>
        <p:spPr bwMode="auto">
          <a:xfrm>
            <a:off x="2363789" y="2501901"/>
            <a:ext cx="90487" cy="93663"/>
          </a:xfrm>
          <a:custGeom>
            <a:avLst/>
            <a:gdLst>
              <a:gd name="T0" fmla="*/ 73083334 w 57"/>
              <a:gd name="T1" fmla="*/ 0 h 59"/>
              <a:gd name="T2" fmla="*/ 143647319 w 57"/>
              <a:gd name="T3" fmla="*/ 73085715 h 59"/>
              <a:gd name="T4" fmla="*/ 73083334 w 57"/>
              <a:gd name="T5" fmla="*/ 148690806 h 59"/>
              <a:gd name="T6" fmla="*/ 0 w 57"/>
              <a:gd name="T7" fmla="*/ 73085715 h 59"/>
              <a:gd name="T8" fmla="*/ 73083334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7" name="Freeform 154"/>
          <p:cNvSpPr>
            <a:spLocks/>
          </p:cNvSpPr>
          <p:nvPr/>
        </p:nvSpPr>
        <p:spPr bwMode="auto">
          <a:xfrm>
            <a:off x="3321050" y="2984500"/>
            <a:ext cx="90488" cy="95250"/>
          </a:xfrm>
          <a:custGeom>
            <a:avLst/>
            <a:gdLst>
              <a:gd name="T0" fmla="*/ 70564765 w 57"/>
              <a:gd name="T1" fmla="*/ 0 h 60"/>
              <a:gd name="T2" fmla="*/ 143650494 w 57"/>
              <a:gd name="T3" fmla="*/ 75604688 h 60"/>
              <a:gd name="T4" fmla="*/ 70564765 w 57"/>
              <a:gd name="T5" fmla="*/ 151209375 h 60"/>
              <a:gd name="T6" fmla="*/ 0 w 57"/>
              <a:gd name="T7" fmla="*/ 75604688 h 60"/>
              <a:gd name="T8" fmla="*/ 70564765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8" name="Freeform 155"/>
          <p:cNvSpPr>
            <a:spLocks/>
          </p:cNvSpPr>
          <p:nvPr/>
        </p:nvSpPr>
        <p:spPr bwMode="auto">
          <a:xfrm>
            <a:off x="2557463" y="2984500"/>
            <a:ext cx="88900" cy="95250"/>
          </a:xfrm>
          <a:custGeom>
            <a:avLst/>
            <a:gdLst>
              <a:gd name="T0" fmla="*/ 70564375 w 56"/>
              <a:gd name="T1" fmla="*/ 0 h 60"/>
              <a:gd name="T2" fmla="*/ 141128750 w 56"/>
              <a:gd name="T3" fmla="*/ 75604688 h 60"/>
              <a:gd name="T4" fmla="*/ 70564375 w 56"/>
              <a:gd name="T5" fmla="*/ 151209375 h 60"/>
              <a:gd name="T6" fmla="*/ 0 w 56"/>
              <a:gd name="T7" fmla="*/ 75604688 h 60"/>
              <a:gd name="T8" fmla="*/ 70564375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9" name="Freeform 156"/>
          <p:cNvSpPr>
            <a:spLocks/>
          </p:cNvSpPr>
          <p:nvPr/>
        </p:nvSpPr>
        <p:spPr bwMode="auto">
          <a:xfrm>
            <a:off x="2749550" y="3624263"/>
            <a:ext cx="90488" cy="93662"/>
          </a:xfrm>
          <a:custGeom>
            <a:avLst/>
            <a:gdLst>
              <a:gd name="T0" fmla="*/ 70564765 w 57"/>
              <a:gd name="T1" fmla="*/ 0 h 59"/>
              <a:gd name="T2" fmla="*/ 143650494 w 57"/>
              <a:gd name="T3" fmla="*/ 73083347 h 59"/>
              <a:gd name="T4" fmla="*/ 70564765 w 57"/>
              <a:gd name="T5" fmla="*/ 148687631 h 59"/>
              <a:gd name="T6" fmla="*/ 0 w 57"/>
              <a:gd name="T7" fmla="*/ 73083347 h 59"/>
              <a:gd name="T8" fmla="*/ 70564765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0" name="Freeform 157"/>
          <p:cNvSpPr>
            <a:spLocks/>
          </p:cNvSpPr>
          <p:nvPr/>
        </p:nvSpPr>
        <p:spPr bwMode="auto">
          <a:xfrm>
            <a:off x="2749550" y="2984500"/>
            <a:ext cx="90488" cy="95250"/>
          </a:xfrm>
          <a:custGeom>
            <a:avLst/>
            <a:gdLst>
              <a:gd name="T0" fmla="*/ 70564765 w 57"/>
              <a:gd name="T1" fmla="*/ 0 h 60"/>
              <a:gd name="T2" fmla="*/ 143650494 w 57"/>
              <a:gd name="T3" fmla="*/ 75604688 h 60"/>
              <a:gd name="T4" fmla="*/ 70564765 w 57"/>
              <a:gd name="T5" fmla="*/ 151209375 h 60"/>
              <a:gd name="T6" fmla="*/ 0 w 57"/>
              <a:gd name="T7" fmla="*/ 75604688 h 60"/>
              <a:gd name="T8" fmla="*/ 70564765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1" name="Rectangle 158"/>
          <p:cNvSpPr>
            <a:spLocks noChangeArrowheads="1"/>
          </p:cNvSpPr>
          <p:nvPr/>
        </p:nvSpPr>
        <p:spPr bwMode="auto">
          <a:xfrm>
            <a:off x="1747838" y="37846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2" name="Rectangle 159"/>
          <p:cNvSpPr>
            <a:spLocks noChangeArrowheads="1"/>
          </p:cNvSpPr>
          <p:nvPr/>
        </p:nvSpPr>
        <p:spPr bwMode="auto">
          <a:xfrm>
            <a:off x="1747838" y="3624264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3" name="Rectangle 160"/>
          <p:cNvSpPr>
            <a:spLocks noChangeArrowheads="1"/>
          </p:cNvSpPr>
          <p:nvPr/>
        </p:nvSpPr>
        <p:spPr bwMode="auto">
          <a:xfrm>
            <a:off x="1747838" y="3462339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4" name="Rectangle 161"/>
          <p:cNvSpPr>
            <a:spLocks noChangeArrowheads="1"/>
          </p:cNvSpPr>
          <p:nvPr/>
        </p:nvSpPr>
        <p:spPr bwMode="auto">
          <a:xfrm>
            <a:off x="1747838" y="33020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5" name="Rectangle 162"/>
          <p:cNvSpPr>
            <a:spLocks noChangeArrowheads="1"/>
          </p:cNvSpPr>
          <p:nvPr/>
        </p:nvSpPr>
        <p:spPr bwMode="auto">
          <a:xfrm>
            <a:off x="1747838" y="3140076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6" name="Rectangle 163"/>
          <p:cNvSpPr>
            <a:spLocks noChangeArrowheads="1"/>
          </p:cNvSpPr>
          <p:nvPr/>
        </p:nvSpPr>
        <p:spPr bwMode="auto">
          <a:xfrm>
            <a:off x="1747838" y="29781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7" name="Rectangle 164"/>
          <p:cNvSpPr>
            <a:spLocks noChangeArrowheads="1"/>
          </p:cNvSpPr>
          <p:nvPr/>
        </p:nvSpPr>
        <p:spPr bwMode="auto">
          <a:xfrm>
            <a:off x="1747838" y="2824164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8" name="Rectangle 165"/>
          <p:cNvSpPr>
            <a:spLocks noChangeArrowheads="1"/>
          </p:cNvSpPr>
          <p:nvPr/>
        </p:nvSpPr>
        <p:spPr bwMode="auto">
          <a:xfrm>
            <a:off x="1747838" y="2662239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79" name="Rectangle 166"/>
          <p:cNvSpPr>
            <a:spLocks noChangeArrowheads="1"/>
          </p:cNvSpPr>
          <p:nvPr/>
        </p:nvSpPr>
        <p:spPr bwMode="auto">
          <a:xfrm>
            <a:off x="1747838" y="250190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0" name="Rectangle 167"/>
          <p:cNvSpPr>
            <a:spLocks noChangeArrowheads="1"/>
          </p:cNvSpPr>
          <p:nvPr/>
        </p:nvSpPr>
        <p:spPr bwMode="auto">
          <a:xfrm>
            <a:off x="1747838" y="2339976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1" name="Rectangle 168"/>
          <p:cNvSpPr>
            <a:spLocks noChangeArrowheads="1"/>
          </p:cNvSpPr>
          <p:nvPr/>
        </p:nvSpPr>
        <p:spPr bwMode="auto">
          <a:xfrm>
            <a:off x="1709738" y="21780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2" name="Rectangle 169"/>
          <p:cNvSpPr>
            <a:spLocks noChangeArrowheads="1"/>
          </p:cNvSpPr>
          <p:nvPr/>
        </p:nvSpPr>
        <p:spPr bwMode="auto">
          <a:xfrm>
            <a:off x="18192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3" name="Rectangle 170"/>
          <p:cNvSpPr>
            <a:spLocks noChangeArrowheads="1"/>
          </p:cNvSpPr>
          <p:nvPr/>
        </p:nvSpPr>
        <p:spPr bwMode="auto">
          <a:xfrm>
            <a:off x="20113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4" name="Rectangle 171"/>
          <p:cNvSpPr>
            <a:spLocks noChangeArrowheads="1"/>
          </p:cNvSpPr>
          <p:nvPr/>
        </p:nvSpPr>
        <p:spPr bwMode="auto">
          <a:xfrm>
            <a:off x="219710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5" name="Rectangle 172"/>
          <p:cNvSpPr>
            <a:spLocks noChangeArrowheads="1"/>
          </p:cNvSpPr>
          <p:nvPr/>
        </p:nvSpPr>
        <p:spPr bwMode="auto">
          <a:xfrm>
            <a:off x="23907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6" name="Rectangle 173"/>
          <p:cNvSpPr>
            <a:spLocks noChangeArrowheads="1"/>
          </p:cNvSpPr>
          <p:nvPr/>
        </p:nvSpPr>
        <p:spPr bwMode="auto">
          <a:xfrm>
            <a:off x="25828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7" name="Rectangle 174"/>
          <p:cNvSpPr>
            <a:spLocks noChangeArrowheads="1"/>
          </p:cNvSpPr>
          <p:nvPr/>
        </p:nvSpPr>
        <p:spPr bwMode="auto">
          <a:xfrm>
            <a:off x="277495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8" name="Rectangle 175"/>
          <p:cNvSpPr>
            <a:spLocks noChangeArrowheads="1"/>
          </p:cNvSpPr>
          <p:nvPr/>
        </p:nvSpPr>
        <p:spPr bwMode="auto">
          <a:xfrm>
            <a:off x="29622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89" name="Rectangle 176"/>
          <p:cNvSpPr>
            <a:spLocks noChangeArrowheads="1"/>
          </p:cNvSpPr>
          <p:nvPr/>
        </p:nvSpPr>
        <p:spPr bwMode="auto">
          <a:xfrm>
            <a:off x="3154363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90" name="Rectangle 177"/>
          <p:cNvSpPr>
            <a:spLocks noChangeArrowheads="1"/>
          </p:cNvSpPr>
          <p:nvPr/>
        </p:nvSpPr>
        <p:spPr bwMode="auto">
          <a:xfrm>
            <a:off x="3346450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91" name="Rectangle 178"/>
          <p:cNvSpPr>
            <a:spLocks noChangeArrowheads="1"/>
          </p:cNvSpPr>
          <p:nvPr/>
        </p:nvSpPr>
        <p:spPr bwMode="auto">
          <a:xfrm>
            <a:off x="3533775" y="3892551"/>
            <a:ext cx="432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92" name="Rectangle 179"/>
          <p:cNvSpPr>
            <a:spLocks noChangeArrowheads="1"/>
          </p:cNvSpPr>
          <p:nvPr/>
        </p:nvSpPr>
        <p:spPr bwMode="auto">
          <a:xfrm>
            <a:off x="3706813" y="38925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7193" name="Rectangle 180"/>
          <p:cNvSpPr>
            <a:spLocks noChangeArrowheads="1"/>
          </p:cNvSpPr>
          <p:nvPr/>
        </p:nvSpPr>
        <p:spPr bwMode="auto">
          <a:xfrm>
            <a:off x="1625600" y="2084389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94" name="Text Box 181"/>
          <p:cNvSpPr txBox="1">
            <a:spLocks noChangeArrowheads="1"/>
          </p:cNvSpPr>
          <p:nvPr/>
        </p:nvSpPr>
        <p:spPr bwMode="auto">
          <a:xfrm>
            <a:off x="1752600" y="4572001"/>
            <a:ext cx="1905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K=2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Arbitrarily choose K object as initial cluster center</a:t>
            </a:r>
          </a:p>
        </p:txBody>
      </p:sp>
      <p:sp>
        <p:nvSpPr>
          <p:cNvPr id="47195" name="Line 182"/>
          <p:cNvSpPr>
            <a:spLocks noChangeShapeType="1"/>
          </p:cNvSpPr>
          <p:nvPr/>
        </p:nvSpPr>
        <p:spPr bwMode="auto">
          <a:xfrm flipV="1">
            <a:off x="259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96" name="Line 183"/>
          <p:cNvSpPr>
            <a:spLocks noChangeShapeType="1"/>
          </p:cNvSpPr>
          <p:nvPr/>
        </p:nvSpPr>
        <p:spPr bwMode="auto">
          <a:xfrm>
            <a:off x="3962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97" name="Text Box 184"/>
          <p:cNvSpPr txBox="1">
            <a:spLocks noChangeArrowheads="1"/>
          </p:cNvSpPr>
          <p:nvPr/>
        </p:nvSpPr>
        <p:spPr bwMode="auto">
          <a:xfrm>
            <a:off x="3886200" y="3124201"/>
            <a:ext cx="83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Assign each objects to most similar center</a:t>
            </a:r>
          </a:p>
        </p:txBody>
      </p:sp>
      <p:sp>
        <p:nvSpPr>
          <p:cNvPr id="47198" name="Text Box 185"/>
          <p:cNvSpPr txBox="1">
            <a:spLocks noChangeArrowheads="1"/>
          </p:cNvSpPr>
          <p:nvPr/>
        </p:nvSpPr>
        <p:spPr bwMode="auto">
          <a:xfrm>
            <a:off x="7162800" y="3048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47199" name="Freeform 186"/>
          <p:cNvSpPr>
            <a:spLocks/>
          </p:cNvSpPr>
          <p:nvPr/>
        </p:nvSpPr>
        <p:spPr bwMode="auto">
          <a:xfrm>
            <a:off x="2362200" y="3136900"/>
            <a:ext cx="88900" cy="95250"/>
          </a:xfrm>
          <a:custGeom>
            <a:avLst/>
            <a:gdLst>
              <a:gd name="T0" fmla="*/ 70564375 w 56"/>
              <a:gd name="T1" fmla="*/ 0 h 60"/>
              <a:gd name="T2" fmla="*/ 141128750 w 56"/>
              <a:gd name="T3" fmla="*/ 75604688 h 60"/>
              <a:gd name="T4" fmla="*/ 70564375 w 56"/>
              <a:gd name="T5" fmla="*/ 151209375 h 60"/>
              <a:gd name="T6" fmla="*/ 0 w 56"/>
              <a:gd name="T7" fmla="*/ 75604688 h 60"/>
              <a:gd name="T8" fmla="*/ 70564375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0" name="Freeform 187"/>
          <p:cNvSpPr>
            <a:spLocks/>
          </p:cNvSpPr>
          <p:nvPr/>
        </p:nvSpPr>
        <p:spPr bwMode="auto">
          <a:xfrm>
            <a:off x="3124200" y="2971801"/>
            <a:ext cx="88900" cy="93663"/>
          </a:xfrm>
          <a:custGeom>
            <a:avLst/>
            <a:gdLst>
              <a:gd name="T0" fmla="*/ 70564375 w 56"/>
              <a:gd name="T1" fmla="*/ 0 h 59"/>
              <a:gd name="T2" fmla="*/ 141128750 w 56"/>
              <a:gd name="T3" fmla="*/ 73085715 h 59"/>
              <a:gd name="T4" fmla="*/ 70564375 w 56"/>
              <a:gd name="T5" fmla="*/ 148690806 h 59"/>
              <a:gd name="T6" fmla="*/ 0 w 56"/>
              <a:gd name="T7" fmla="*/ 73085715 h 59"/>
              <a:gd name="T8" fmla="*/ 70564375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1" name="Oval 188"/>
          <p:cNvSpPr>
            <a:spLocks noChangeArrowheads="1"/>
          </p:cNvSpPr>
          <p:nvPr/>
        </p:nvSpPr>
        <p:spPr bwMode="auto">
          <a:xfrm>
            <a:off x="1981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202" name="Oval 189"/>
          <p:cNvSpPr>
            <a:spLocks noChangeArrowheads="1"/>
          </p:cNvSpPr>
          <p:nvPr/>
        </p:nvSpPr>
        <p:spPr bwMode="auto">
          <a:xfrm>
            <a:off x="3497264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203" name="Text Box 190"/>
          <p:cNvSpPr txBox="1">
            <a:spLocks noChangeArrowheads="1"/>
          </p:cNvSpPr>
          <p:nvPr/>
        </p:nvSpPr>
        <p:spPr bwMode="auto">
          <a:xfrm>
            <a:off x="7162800" y="5334001"/>
            <a:ext cx="83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47204" name="Text Box 191"/>
          <p:cNvSpPr txBox="1">
            <a:spLocks noChangeArrowheads="1"/>
          </p:cNvSpPr>
          <p:nvPr/>
        </p:nvSpPr>
        <p:spPr bwMode="auto">
          <a:xfrm>
            <a:off x="9372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  <p:sp>
        <p:nvSpPr>
          <p:cNvPr id="47205" name="Line 192"/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206" name="Text Box 193"/>
          <p:cNvSpPr txBox="1">
            <a:spLocks noChangeArrowheads="1"/>
          </p:cNvSpPr>
          <p:nvPr/>
        </p:nvSpPr>
        <p:spPr bwMode="auto">
          <a:xfrm>
            <a:off x="5943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</p:spTree>
    <p:extLst>
      <p:ext uri="{BB962C8B-B14F-4D97-AF65-F5344CB8AC3E}">
        <p14:creationId xmlns:p14="http://schemas.microsoft.com/office/powerpoint/2010/main" val="198006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Sử dụng thuật toán K-mean, khoảng cách Euclidian để phân các mẫu sau thành 2 cụm. Giả sử, tại bước khởi tạo ban đầu 2 tâm được chọn là x1, x3.</a:t>
            </a:r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1</a:t>
            </a:r>
            <a:r>
              <a:rPr lang="vi-VN" dirty="0"/>
              <a:t> = </a:t>
            </a:r>
            <a:r>
              <a:rPr lang="en-US" dirty="0"/>
              <a:t>(</a:t>
            </a:r>
            <a:r>
              <a:rPr lang="vi-VN" dirty="0"/>
              <a:t>1, 4)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2</a:t>
            </a:r>
            <a:r>
              <a:rPr lang="vi-VN" dirty="0"/>
              <a:t> = (1, 6)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3</a:t>
            </a:r>
            <a:r>
              <a:rPr lang="vi-VN" dirty="0"/>
              <a:t> = (2, 6)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4</a:t>
            </a:r>
            <a:r>
              <a:rPr lang="vi-VN" dirty="0"/>
              <a:t> = (3, 8)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5</a:t>
            </a:r>
            <a:r>
              <a:rPr lang="vi-VN" dirty="0"/>
              <a:t> = (4, 3)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x</a:t>
            </a:r>
            <a:r>
              <a:rPr lang="en-US" dirty="0"/>
              <a:t>6</a:t>
            </a:r>
            <a:r>
              <a:rPr lang="vi-VN" dirty="0"/>
              <a:t> = (5,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7" y="1831830"/>
            <a:ext cx="6921644" cy="38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953" y="2017713"/>
            <a:ext cx="4927107" cy="4111625"/>
          </a:xfrm>
        </p:spPr>
        <p:txBody>
          <a:bodyPr/>
          <a:lstStyle/>
          <a:p>
            <a:pPr marL="0" indent="0">
              <a:buNone/>
            </a:pPr>
            <a:r>
              <a:rPr lang="vi-VN" sz="1600" dirty="0"/>
              <a:t>x</a:t>
            </a:r>
            <a:r>
              <a:rPr lang="en-US" sz="1600" dirty="0"/>
              <a:t>1</a:t>
            </a:r>
            <a:r>
              <a:rPr lang="vi-VN" sz="1600" dirty="0"/>
              <a:t> = </a:t>
            </a:r>
            <a:r>
              <a:rPr lang="en-US" sz="1600" dirty="0"/>
              <a:t>(</a:t>
            </a:r>
            <a:r>
              <a:rPr lang="vi-VN" sz="1600" dirty="0"/>
              <a:t>1, 4)</a:t>
            </a:r>
            <a:r>
              <a:rPr lang="en-US" sz="1600" dirty="0"/>
              <a:t>, </a:t>
            </a:r>
            <a:r>
              <a:rPr lang="vi-VN" sz="1600" dirty="0"/>
              <a:t>x</a:t>
            </a:r>
            <a:r>
              <a:rPr lang="en-US" sz="1600" dirty="0"/>
              <a:t>2</a:t>
            </a:r>
            <a:r>
              <a:rPr lang="vi-VN" sz="1600" dirty="0"/>
              <a:t> = (1, 6)</a:t>
            </a:r>
            <a:r>
              <a:rPr lang="en-US" sz="1600" dirty="0"/>
              <a:t>, </a:t>
            </a:r>
            <a:r>
              <a:rPr lang="vi-VN" sz="1600" dirty="0"/>
              <a:t>x</a:t>
            </a:r>
            <a:r>
              <a:rPr lang="en-US" sz="1600" dirty="0"/>
              <a:t>3</a:t>
            </a:r>
            <a:r>
              <a:rPr lang="vi-VN" sz="1600" dirty="0"/>
              <a:t> = (2, 6)</a:t>
            </a:r>
            <a:r>
              <a:rPr lang="en-US" sz="1600" dirty="0"/>
              <a:t>, </a:t>
            </a:r>
          </a:p>
          <a:p>
            <a:pPr marL="0" indent="0">
              <a:buNone/>
            </a:pPr>
            <a:r>
              <a:rPr lang="vi-VN" sz="1600" dirty="0"/>
              <a:t>x</a:t>
            </a:r>
            <a:r>
              <a:rPr lang="en-US" sz="1600" dirty="0"/>
              <a:t>4</a:t>
            </a:r>
            <a:r>
              <a:rPr lang="vi-VN" sz="1600" dirty="0"/>
              <a:t> = (3, 8)</a:t>
            </a:r>
            <a:r>
              <a:rPr lang="en-US" sz="1600" dirty="0"/>
              <a:t>, </a:t>
            </a:r>
            <a:r>
              <a:rPr lang="vi-VN" sz="1600" dirty="0"/>
              <a:t>x</a:t>
            </a:r>
            <a:r>
              <a:rPr lang="en-US" sz="1600" dirty="0"/>
              <a:t>5</a:t>
            </a:r>
            <a:r>
              <a:rPr lang="vi-VN" sz="1600" dirty="0"/>
              <a:t> = (4, 3)</a:t>
            </a:r>
            <a:r>
              <a:rPr lang="en-US" sz="1600" dirty="0"/>
              <a:t>, </a:t>
            </a:r>
            <a:r>
              <a:rPr lang="vi-VN" sz="1600" dirty="0"/>
              <a:t>x</a:t>
            </a:r>
            <a:r>
              <a:rPr lang="en-US" sz="1600" dirty="0"/>
              <a:t>6</a:t>
            </a:r>
            <a:r>
              <a:rPr lang="vi-VN" sz="1600" dirty="0"/>
              <a:t> = (5, 2)</a:t>
            </a:r>
            <a:endParaRPr lang="en-US" sz="1600" dirty="0"/>
          </a:p>
          <a:p>
            <a:r>
              <a:rPr lang="en-US" sz="1600" dirty="0"/>
              <a:t>c1=x1(1,4), c2=x3(2,6)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d(x1,c1)= 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((1-1)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+(4-4)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)=0</a:t>
            </a:r>
          </a:p>
          <a:p>
            <a:r>
              <a:rPr lang="en-US" sz="1600" dirty="0"/>
              <a:t>d(x1,c2)=</a:t>
            </a:r>
            <a:r>
              <a:rPr lang="en-US" sz="1600" dirty="0" err="1"/>
              <a:t>sqrt</a:t>
            </a:r>
            <a:r>
              <a:rPr lang="en-US" sz="1600" dirty="0"/>
              <a:t>((1-2)</a:t>
            </a:r>
            <a:r>
              <a:rPr lang="en-US" sz="1600" baseline="30000" dirty="0"/>
              <a:t>2 </a:t>
            </a:r>
            <a:r>
              <a:rPr lang="en-US" sz="1600" dirty="0"/>
              <a:t>+(4-6)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(5)</a:t>
            </a:r>
          </a:p>
          <a:p>
            <a:endParaRPr lang="en-US" sz="1600" dirty="0"/>
          </a:p>
          <a:p>
            <a:r>
              <a:rPr lang="en-US" sz="1600" dirty="0"/>
              <a:t>d(x2,c1)= </a:t>
            </a:r>
            <a:r>
              <a:rPr lang="en-US" sz="1600" dirty="0" err="1"/>
              <a:t>sqrt</a:t>
            </a:r>
            <a:r>
              <a:rPr lang="en-US" sz="1600" dirty="0"/>
              <a:t>((1-1)</a:t>
            </a:r>
            <a:r>
              <a:rPr lang="en-US" sz="1600" baseline="30000" dirty="0"/>
              <a:t>2 </a:t>
            </a:r>
            <a:r>
              <a:rPr lang="en-US" sz="1600" dirty="0"/>
              <a:t>+(6-4)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(4)=2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d(x2,c2)=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((1-2)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+(6-6)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(1)</a:t>
            </a:r>
          </a:p>
          <a:p>
            <a:endParaRPr lang="en-US" sz="1600" dirty="0"/>
          </a:p>
          <a:p>
            <a:r>
              <a:rPr lang="en-US" sz="1600" dirty="0"/>
              <a:t>d(x3,c1)= </a:t>
            </a:r>
            <a:r>
              <a:rPr lang="en-US" sz="1600" dirty="0" err="1"/>
              <a:t>sqrt</a:t>
            </a:r>
            <a:r>
              <a:rPr lang="en-US" sz="1600" dirty="0"/>
              <a:t>((2-1)</a:t>
            </a:r>
            <a:r>
              <a:rPr lang="en-US" sz="1600" baseline="30000" dirty="0"/>
              <a:t>2 </a:t>
            </a:r>
            <a:r>
              <a:rPr lang="en-US" sz="1600" dirty="0"/>
              <a:t>+(6-4)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(5)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d(x3,c2)=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((2-2)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+(6-6)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d(x4,c1)= </a:t>
            </a:r>
            <a:r>
              <a:rPr lang="en-US" sz="1600" dirty="0" err="1"/>
              <a:t>sqrt</a:t>
            </a:r>
            <a:r>
              <a:rPr lang="en-US" sz="1600" dirty="0"/>
              <a:t>((3-1)</a:t>
            </a:r>
            <a:r>
              <a:rPr lang="en-US" sz="1600" baseline="30000" dirty="0"/>
              <a:t>2 </a:t>
            </a:r>
            <a:r>
              <a:rPr lang="en-US" sz="1600" dirty="0"/>
              <a:t>+(8-4)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(20)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d(x4,c2)=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((3-2)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+(8-6)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(5</a:t>
            </a:r>
            <a:r>
              <a:rPr lang="en-US" sz="1600" dirty="0">
                <a:solidFill>
                  <a:schemeClr val="accent2"/>
                </a:solidFill>
              </a:rPr>
              <a:t>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d(x5,c1)= sqrt((4-1)</a:t>
            </a:r>
            <a:r>
              <a:rPr lang="en-US" sz="1600" b="1" baseline="30000" dirty="0">
                <a:solidFill>
                  <a:srgbClr val="FF0000"/>
                </a:solidFill>
              </a:rPr>
              <a:t>2 </a:t>
            </a:r>
            <a:r>
              <a:rPr lang="en-US" sz="1600" b="1" dirty="0">
                <a:solidFill>
                  <a:srgbClr val="FF0000"/>
                </a:solidFill>
              </a:rPr>
              <a:t>+(3-4)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)=sqrt(10)</a:t>
            </a:r>
          </a:p>
          <a:p>
            <a:r>
              <a:rPr lang="en-US" sz="1600" dirty="0"/>
              <a:t>d(x5,c2)= </a:t>
            </a:r>
            <a:r>
              <a:rPr lang="en-US" sz="1600" dirty="0" err="1"/>
              <a:t>sqrt</a:t>
            </a:r>
            <a:r>
              <a:rPr lang="en-US" sz="1600" dirty="0"/>
              <a:t>((4-2)</a:t>
            </a:r>
            <a:r>
              <a:rPr lang="en-US" sz="1600" baseline="30000" dirty="0"/>
              <a:t>2 </a:t>
            </a:r>
            <a:r>
              <a:rPr lang="en-US" sz="1600" dirty="0"/>
              <a:t>+(3-6)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(13)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d(x6,c1)= 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((5-1)</a:t>
            </a:r>
            <a:r>
              <a:rPr lang="en-US" sz="1600" b="1" baseline="30000" dirty="0">
                <a:solidFill>
                  <a:srgbClr val="FF0000"/>
                </a:solidFill>
              </a:rPr>
              <a:t>2 </a:t>
            </a:r>
            <a:r>
              <a:rPr lang="en-US" sz="1600" b="1" dirty="0">
                <a:solidFill>
                  <a:srgbClr val="FF0000"/>
                </a:solidFill>
              </a:rPr>
              <a:t>+(2-4)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(20)</a:t>
            </a:r>
          </a:p>
          <a:p>
            <a:r>
              <a:rPr lang="en-US" sz="1600" dirty="0"/>
              <a:t>d(x6,c2)= </a:t>
            </a:r>
            <a:r>
              <a:rPr lang="en-US" sz="1600" dirty="0" err="1"/>
              <a:t>sqrt</a:t>
            </a:r>
            <a:r>
              <a:rPr lang="en-US" sz="1600" dirty="0"/>
              <a:t>((5-2)</a:t>
            </a:r>
            <a:r>
              <a:rPr lang="en-US" sz="1600" baseline="30000" dirty="0"/>
              <a:t>2 </a:t>
            </a:r>
            <a:r>
              <a:rPr lang="en-US" sz="1600" dirty="0"/>
              <a:t>+(2-6)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(25)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Nhóm</a:t>
            </a:r>
            <a:r>
              <a:rPr lang="en-US" sz="1600" b="1" dirty="0">
                <a:solidFill>
                  <a:srgbClr val="FF0000"/>
                </a:solidFill>
              </a:rPr>
              <a:t> 1: x1, x5, x6</a:t>
            </a:r>
          </a:p>
          <a:p>
            <a:r>
              <a:rPr lang="en-US" sz="1600" b="1" dirty="0" err="1">
                <a:solidFill>
                  <a:schemeClr val="accent2"/>
                </a:solidFill>
              </a:rPr>
              <a:t>Nhóm</a:t>
            </a:r>
            <a:r>
              <a:rPr lang="en-US" sz="1600" b="1" dirty="0">
                <a:solidFill>
                  <a:schemeClr val="accent2"/>
                </a:solidFill>
              </a:rPr>
              <a:t> 2: x2, x3, x4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5128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953" y="2017713"/>
            <a:ext cx="4927107" cy="41116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 err="1"/>
              <a:t>Nhóm</a:t>
            </a:r>
            <a:r>
              <a:rPr lang="en-US" sz="1600" dirty="0"/>
              <a:t> 1: x1(1,4), x5(4,3), x6(5,2)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Nhóm</a:t>
            </a:r>
            <a:r>
              <a:rPr lang="en-US" sz="1600" dirty="0"/>
              <a:t> 2: x2(1,6), x3(2,6), x4(3,8)</a:t>
            </a:r>
          </a:p>
          <a:p>
            <a:pPr>
              <a:spcBef>
                <a:spcPts val="1200"/>
              </a:spcBef>
            </a:pPr>
            <a:r>
              <a:rPr lang="en-US" sz="1600" dirty="0" err="1"/>
              <a:t>Bước</a:t>
            </a:r>
            <a:r>
              <a:rPr lang="en-US" sz="1600" dirty="0"/>
              <a:t> 2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c1=((1+4+5)/3, (4+3+2)/3)=(10/3,3)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c2=((1+2+3)/3, (6+6+8)/3)=(2,20/3)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d(x1,c1)= 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((1-10/3)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+(4-3)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(58/9)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d(x1,c2)=</a:t>
            </a:r>
            <a:r>
              <a:rPr lang="en-US" sz="1600" dirty="0" err="1"/>
              <a:t>sqrt</a:t>
            </a:r>
            <a:r>
              <a:rPr lang="en-US" sz="1600" dirty="0"/>
              <a:t>((1-2)</a:t>
            </a:r>
            <a:r>
              <a:rPr lang="en-US" sz="1600" baseline="30000" dirty="0"/>
              <a:t>2 </a:t>
            </a:r>
            <a:r>
              <a:rPr lang="en-US" sz="1600" dirty="0"/>
              <a:t>+(4-20/3)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(73/9)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d(x2,c1)= </a:t>
            </a:r>
            <a:r>
              <a:rPr lang="en-US" sz="1600" dirty="0" err="1"/>
              <a:t>sqrt</a:t>
            </a:r>
            <a:r>
              <a:rPr lang="en-US" sz="1600" dirty="0"/>
              <a:t>((1-10/3)</a:t>
            </a:r>
            <a:r>
              <a:rPr lang="en-US" sz="1600" baseline="30000" dirty="0"/>
              <a:t>2 </a:t>
            </a:r>
            <a:r>
              <a:rPr lang="en-US" sz="1600" dirty="0"/>
              <a:t>+(6-3)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(130/9)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</a:rPr>
              <a:t>d(x2,c2)=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((1-2)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+(6-20/3)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(13/9)</a:t>
            </a:r>
            <a:endParaRPr lang="en-US" sz="1600" dirty="0"/>
          </a:p>
          <a:p>
            <a:pPr>
              <a:spcBef>
                <a:spcPts val="1200"/>
              </a:spcBef>
            </a:pPr>
            <a:r>
              <a:rPr lang="en-US" sz="1600" dirty="0"/>
              <a:t>d(x3,c1)= </a:t>
            </a:r>
            <a:r>
              <a:rPr lang="en-US" sz="1600" dirty="0" err="1"/>
              <a:t>sqrt</a:t>
            </a:r>
            <a:r>
              <a:rPr lang="en-US" sz="1600" dirty="0"/>
              <a:t>((2-10/3)</a:t>
            </a:r>
            <a:r>
              <a:rPr lang="en-US" sz="1600" baseline="30000" dirty="0"/>
              <a:t>2 </a:t>
            </a:r>
            <a:r>
              <a:rPr lang="en-US" sz="1600" dirty="0"/>
              <a:t>+(6-3)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(97/9)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</a:rPr>
              <a:t>d(x3,c2)=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((2-2)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+(6-20/3)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(4/9)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/>
              <a:t>d(x4,c1)= </a:t>
            </a:r>
            <a:r>
              <a:rPr lang="en-US" sz="1600" dirty="0" err="1"/>
              <a:t>sqrt</a:t>
            </a:r>
            <a:r>
              <a:rPr lang="en-US" sz="1600" dirty="0"/>
              <a:t>((3-10/3)</a:t>
            </a:r>
            <a:r>
              <a:rPr lang="en-US" sz="1600" baseline="30000" dirty="0"/>
              <a:t>2 </a:t>
            </a:r>
            <a:r>
              <a:rPr lang="en-US" sz="1600" dirty="0"/>
              <a:t>+(8-3)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(226/9)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</a:rPr>
              <a:t>d(x4,c2)= 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((3-2)</a:t>
            </a:r>
            <a:r>
              <a:rPr lang="en-US" sz="1600" b="1" baseline="30000" dirty="0">
                <a:solidFill>
                  <a:schemeClr val="accent2"/>
                </a:solidFill>
              </a:rPr>
              <a:t>2 </a:t>
            </a:r>
            <a:r>
              <a:rPr lang="en-US" sz="1600" b="1" dirty="0">
                <a:solidFill>
                  <a:schemeClr val="accent2"/>
                </a:solidFill>
              </a:rPr>
              <a:t>+(8-20/3)</a:t>
            </a:r>
            <a:r>
              <a:rPr lang="en-US" sz="1600" b="1" baseline="30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)=</a:t>
            </a:r>
            <a:r>
              <a:rPr lang="en-US" sz="1600" b="1" dirty="0" err="1">
                <a:solidFill>
                  <a:schemeClr val="accent2"/>
                </a:solidFill>
              </a:rPr>
              <a:t>sqrt</a:t>
            </a:r>
            <a:r>
              <a:rPr lang="en-US" sz="1600" b="1" dirty="0">
                <a:solidFill>
                  <a:schemeClr val="accent2"/>
                </a:solidFill>
              </a:rPr>
              <a:t>(25/9)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d(x5,c1)= 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((4-10/3)</a:t>
            </a:r>
            <a:r>
              <a:rPr lang="en-US" sz="1600" b="1" baseline="30000" dirty="0">
                <a:solidFill>
                  <a:srgbClr val="FF0000"/>
                </a:solidFill>
              </a:rPr>
              <a:t>2 </a:t>
            </a:r>
            <a:r>
              <a:rPr lang="en-US" sz="1600" b="1" dirty="0">
                <a:solidFill>
                  <a:srgbClr val="FF0000"/>
                </a:solidFill>
              </a:rPr>
              <a:t>+(3-3)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(4/9)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d(x5,c2)= </a:t>
            </a:r>
            <a:r>
              <a:rPr lang="en-US" sz="1600" dirty="0" err="1"/>
              <a:t>sqrt</a:t>
            </a:r>
            <a:r>
              <a:rPr lang="en-US" sz="1600" dirty="0"/>
              <a:t>((4-2)</a:t>
            </a:r>
            <a:r>
              <a:rPr lang="en-US" sz="1600" baseline="30000" dirty="0"/>
              <a:t>2 </a:t>
            </a:r>
            <a:r>
              <a:rPr lang="en-US" sz="1600" dirty="0"/>
              <a:t>+(3-20/3)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(157/9)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d(x6,c1)= 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((5-10/3)</a:t>
            </a:r>
            <a:r>
              <a:rPr lang="en-US" sz="1600" b="1" baseline="30000" dirty="0">
                <a:solidFill>
                  <a:srgbClr val="FF0000"/>
                </a:solidFill>
              </a:rPr>
              <a:t>2 </a:t>
            </a:r>
            <a:r>
              <a:rPr lang="en-US" sz="1600" b="1" dirty="0">
                <a:solidFill>
                  <a:srgbClr val="FF0000"/>
                </a:solidFill>
              </a:rPr>
              <a:t>+(2-3)</a:t>
            </a:r>
            <a:r>
              <a:rPr lang="en-US" sz="1600" b="1" baseline="30000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)=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(34/9)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d(x6,c2)= </a:t>
            </a:r>
            <a:r>
              <a:rPr lang="en-US" sz="1600" dirty="0" err="1"/>
              <a:t>sqrt</a:t>
            </a:r>
            <a:r>
              <a:rPr lang="en-US" sz="1600" dirty="0"/>
              <a:t>((5-2)</a:t>
            </a:r>
            <a:r>
              <a:rPr lang="en-US" sz="1600" baseline="30000" dirty="0"/>
              <a:t>2 </a:t>
            </a:r>
            <a:r>
              <a:rPr lang="en-US" sz="1600" dirty="0"/>
              <a:t>+(2-20/3)</a:t>
            </a:r>
            <a:r>
              <a:rPr lang="en-US" sz="1600" baseline="30000" dirty="0"/>
              <a:t>2</a:t>
            </a:r>
            <a:r>
              <a:rPr lang="en-US" sz="1600" dirty="0"/>
              <a:t>)=</a:t>
            </a:r>
            <a:r>
              <a:rPr lang="en-US" sz="1600" dirty="0" err="1"/>
              <a:t>sqrt</a:t>
            </a:r>
            <a:r>
              <a:rPr lang="en-US" sz="1600" dirty="0"/>
              <a:t>(277/9)</a:t>
            </a:r>
          </a:p>
          <a:p>
            <a:pPr>
              <a:spcBef>
                <a:spcPts val="1200"/>
              </a:spcBef>
            </a:pPr>
            <a:r>
              <a:rPr lang="en-US" sz="1600" b="1" dirty="0" err="1">
                <a:solidFill>
                  <a:srgbClr val="FF0000"/>
                </a:solidFill>
              </a:rPr>
              <a:t>Nhóm</a:t>
            </a:r>
            <a:r>
              <a:rPr lang="en-US" sz="1600" b="1" dirty="0">
                <a:solidFill>
                  <a:srgbClr val="FF0000"/>
                </a:solidFill>
              </a:rPr>
              <a:t> 1: x1, x5, x6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2"/>
                </a:solidFill>
              </a:rPr>
              <a:t>Nhóm</a:t>
            </a:r>
            <a:r>
              <a:rPr lang="en-US" sz="1600" b="1" dirty="0">
                <a:solidFill>
                  <a:schemeClr val="accent2"/>
                </a:solidFill>
              </a:rPr>
              <a:t> 2: x2, x3, x4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058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A89B-8720-F889-ABC7-40BAE4E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pc="-4" dirty="0" err="1"/>
              <a:t>Có</a:t>
            </a:r>
            <a:r>
              <a:rPr lang="en-US" spc="-4" dirty="0"/>
              <a:t> </a:t>
            </a:r>
            <a:r>
              <a:rPr lang="en-US" spc="-4" dirty="0" err="1"/>
              <a:t>bao</a:t>
            </a:r>
            <a:r>
              <a:rPr lang="en-US" spc="-4" dirty="0"/>
              <a:t> </a:t>
            </a:r>
            <a:r>
              <a:rPr lang="en-US" spc="-4" dirty="0" err="1"/>
              <a:t>nhiêu</a:t>
            </a:r>
            <a:r>
              <a:rPr lang="en-US" spc="-52" dirty="0"/>
              <a:t> </a:t>
            </a:r>
            <a:r>
              <a:rPr lang="en-US" spc="-4" dirty="0"/>
              <a:t>clusters</a:t>
            </a: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5084286" y="2826672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" name="object 3"/>
          <p:cNvSpPr/>
          <p:nvPr/>
        </p:nvSpPr>
        <p:spPr>
          <a:xfrm>
            <a:off x="4728999" y="2973230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39" h="114935">
                <a:moveTo>
                  <a:pt x="64465" y="0"/>
                </a:moveTo>
                <a:lnTo>
                  <a:pt x="39374" y="4500"/>
                </a:lnTo>
                <a:lnTo>
                  <a:pt x="18883" y="16773"/>
                </a:lnTo>
                <a:lnTo>
                  <a:pt x="5066" y="34975"/>
                </a:lnTo>
                <a:lnTo>
                  <a:pt x="0" y="57264"/>
                </a:lnTo>
                <a:lnTo>
                  <a:pt x="5066" y="79550"/>
                </a:lnTo>
                <a:lnTo>
                  <a:pt x="18883" y="97748"/>
                </a:lnTo>
                <a:lnTo>
                  <a:pt x="39374" y="110017"/>
                </a:lnTo>
                <a:lnTo>
                  <a:pt x="64465" y="114515"/>
                </a:lnTo>
                <a:lnTo>
                  <a:pt x="89561" y="110017"/>
                </a:lnTo>
                <a:lnTo>
                  <a:pt x="110051" y="97748"/>
                </a:lnTo>
                <a:lnTo>
                  <a:pt x="123865" y="79550"/>
                </a:lnTo>
                <a:lnTo>
                  <a:pt x="128930" y="57264"/>
                </a:lnTo>
                <a:lnTo>
                  <a:pt x="123865" y="34975"/>
                </a:lnTo>
                <a:lnTo>
                  <a:pt x="110051" y="16773"/>
                </a:lnTo>
                <a:lnTo>
                  <a:pt x="89561" y="4500"/>
                </a:lnTo>
                <a:lnTo>
                  <a:pt x="64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" name="object 4"/>
          <p:cNvSpPr/>
          <p:nvPr/>
        </p:nvSpPr>
        <p:spPr>
          <a:xfrm>
            <a:off x="4728999" y="2973230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39" h="114935">
                <a:moveTo>
                  <a:pt x="0" y="57256"/>
                </a:moveTo>
                <a:lnTo>
                  <a:pt x="5066" y="34969"/>
                </a:lnTo>
                <a:lnTo>
                  <a:pt x="18882" y="16770"/>
                </a:lnTo>
                <a:lnTo>
                  <a:pt x="39374" y="4499"/>
                </a:lnTo>
                <a:lnTo>
                  <a:pt x="64468" y="0"/>
                </a:lnTo>
                <a:lnTo>
                  <a:pt x="89561" y="4499"/>
                </a:lnTo>
                <a:lnTo>
                  <a:pt x="110053" y="16770"/>
                </a:lnTo>
                <a:lnTo>
                  <a:pt x="123870" y="34969"/>
                </a:lnTo>
                <a:lnTo>
                  <a:pt x="128936" y="57256"/>
                </a:lnTo>
                <a:lnTo>
                  <a:pt x="123870" y="79543"/>
                </a:lnTo>
                <a:lnTo>
                  <a:pt x="110053" y="97743"/>
                </a:lnTo>
                <a:lnTo>
                  <a:pt x="89561" y="110014"/>
                </a:lnTo>
                <a:lnTo>
                  <a:pt x="64468" y="114513"/>
                </a:lnTo>
                <a:lnTo>
                  <a:pt x="39374" y="110014"/>
                </a:lnTo>
                <a:lnTo>
                  <a:pt x="18882" y="97743"/>
                </a:lnTo>
                <a:lnTo>
                  <a:pt x="5066" y="79543"/>
                </a:lnTo>
                <a:lnTo>
                  <a:pt x="0" y="57256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" name="object 5"/>
          <p:cNvSpPr/>
          <p:nvPr/>
        </p:nvSpPr>
        <p:spPr>
          <a:xfrm>
            <a:off x="4944357" y="2986450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" name="object 6"/>
          <p:cNvSpPr/>
          <p:nvPr/>
        </p:nvSpPr>
        <p:spPr>
          <a:xfrm>
            <a:off x="4868928" y="2848963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39" h="114935">
                <a:moveTo>
                  <a:pt x="64465" y="0"/>
                </a:moveTo>
                <a:lnTo>
                  <a:pt x="39369" y="4498"/>
                </a:lnTo>
                <a:lnTo>
                  <a:pt x="18878" y="16767"/>
                </a:lnTo>
                <a:lnTo>
                  <a:pt x="5064" y="34965"/>
                </a:lnTo>
                <a:lnTo>
                  <a:pt x="0" y="57251"/>
                </a:lnTo>
                <a:lnTo>
                  <a:pt x="5064" y="79538"/>
                </a:lnTo>
                <a:lnTo>
                  <a:pt x="18878" y="97736"/>
                </a:lnTo>
                <a:lnTo>
                  <a:pt x="39369" y="110004"/>
                </a:lnTo>
                <a:lnTo>
                  <a:pt x="64465" y="114503"/>
                </a:lnTo>
                <a:lnTo>
                  <a:pt x="89561" y="110004"/>
                </a:lnTo>
                <a:lnTo>
                  <a:pt x="110051" y="97736"/>
                </a:lnTo>
                <a:lnTo>
                  <a:pt x="123865" y="79538"/>
                </a:lnTo>
                <a:lnTo>
                  <a:pt x="128930" y="57251"/>
                </a:lnTo>
                <a:lnTo>
                  <a:pt x="123865" y="34965"/>
                </a:lnTo>
                <a:lnTo>
                  <a:pt x="110051" y="16767"/>
                </a:lnTo>
                <a:lnTo>
                  <a:pt x="89561" y="4498"/>
                </a:lnTo>
                <a:lnTo>
                  <a:pt x="64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" name="object 7"/>
          <p:cNvSpPr/>
          <p:nvPr/>
        </p:nvSpPr>
        <p:spPr>
          <a:xfrm>
            <a:off x="4868928" y="2848963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39" h="114935">
                <a:moveTo>
                  <a:pt x="0" y="57256"/>
                </a:moveTo>
                <a:lnTo>
                  <a:pt x="5066" y="34969"/>
                </a:lnTo>
                <a:lnTo>
                  <a:pt x="18882" y="16770"/>
                </a:lnTo>
                <a:lnTo>
                  <a:pt x="39374" y="4499"/>
                </a:lnTo>
                <a:lnTo>
                  <a:pt x="64468" y="0"/>
                </a:lnTo>
                <a:lnTo>
                  <a:pt x="89562" y="4499"/>
                </a:lnTo>
                <a:lnTo>
                  <a:pt x="110054" y="16770"/>
                </a:lnTo>
                <a:lnTo>
                  <a:pt x="123870" y="34969"/>
                </a:lnTo>
                <a:lnTo>
                  <a:pt x="128936" y="57256"/>
                </a:lnTo>
                <a:lnTo>
                  <a:pt x="123870" y="79543"/>
                </a:lnTo>
                <a:lnTo>
                  <a:pt x="110054" y="97743"/>
                </a:lnTo>
                <a:lnTo>
                  <a:pt x="89562" y="110014"/>
                </a:lnTo>
                <a:lnTo>
                  <a:pt x="64468" y="114513"/>
                </a:lnTo>
                <a:lnTo>
                  <a:pt x="39374" y="110014"/>
                </a:lnTo>
                <a:lnTo>
                  <a:pt x="18882" y="97743"/>
                </a:lnTo>
                <a:lnTo>
                  <a:pt x="5066" y="79543"/>
                </a:lnTo>
                <a:lnTo>
                  <a:pt x="0" y="57256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" name="object 8"/>
          <p:cNvSpPr/>
          <p:nvPr/>
        </p:nvSpPr>
        <p:spPr>
          <a:xfrm>
            <a:off x="4744458" y="2507093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2" name="object 9"/>
          <p:cNvSpPr/>
          <p:nvPr/>
        </p:nvSpPr>
        <p:spPr>
          <a:xfrm>
            <a:off x="4504574" y="2436082"/>
            <a:ext cx="131863" cy="11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3" name="object 10"/>
          <p:cNvSpPr/>
          <p:nvPr/>
        </p:nvSpPr>
        <p:spPr>
          <a:xfrm>
            <a:off x="4624510" y="2276293"/>
            <a:ext cx="131863" cy="11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4" name="object 11"/>
          <p:cNvSpPr/>
          <p:nvPr/>
        </p:nvSpPr>
        <p:spPr>
          <a:xfrm>
            <a:off x="5404120" y="2808918"/>
            <a:ext cx="131863" cy="118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5" name="object 12"/>
          <p:cNvSpPr/>
          <p:nvPr/>
        </p:nvSpPr>
        <p:spPr>
          <a:xfrm>
            <a:off x="5723967" y="2684638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6" name="object 13"/>
          <p:cNvSpPr/>
          <p:nvPr/>
        </p:nvSpPr>
        <p:spPr>
          <a:xfrm>
            <a:off x="5404120" y="2578117"/>
            <a:ext cx="131863" cy="11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7" name="object 14"/>
          <p:cNvSpPr/>
          <p:nvPr/>
        </p:nvSpPr>
        <p:spPr>
          <a:xfrm>
            <a:off x="2665493" y="2436083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8" name="object 15"/>
          <p:cNvSpPr/>
          <p:nvPr/>
        </p:nvSpPr>
        <p:spPr>
          <a:xfrm>
            <a:off x="2310211" y="2298581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40" h="114935">
                <a:moveTo>
                  <a:pt x="64467" y="0"/>
                </a:moveTo>
                <a:lnTo>
                  <a:pt x="39374" y="4498"/>
                </a:lnTo>
                <a:lnTo>
                  <a:pt x="18882" y="16768"/>
                </a:lnTo>
                <a:lnTo>
                  <a:pt x="5066" y="34970"/>
                </a:lnTo>
                <a:lnTo>
                  <a:pt x="0" y="57264"/>
                </a:lnTo>
                <a:lnTo>
                  <a:pt x="5066" y="79545"/>
                </a:lnTo>
                <a:lnTo>
                  <a:pt x="18882" y="97743"/>
                </a:lnTo>
                <a:lnTo>
                  <a:pt x="39374" y="110015"/>
                </a:lnTo>
                <a:lnTo>
                  <a:pt x="64467" y="114515"/>
                </a:lnTo>
                <a:lnTo>
                  <a:pt x="89561" y="110015"/>
                </a:lnTo>
                <a:lnTo>
                  <a:pt x="110053" y="97743"/>
                </a:lnTo>
                <a:lnTo>
                  <a:pt x="123869" y="79545"/>
                </a:lnTo>
                <a:lnTo>
                  <a:pt x="128935" y="57264"/>
                </a:lnTo>
                <a:lnTo>
                  <a:pt x="123869" y="34970"/>
                </a:lnTo>
                <a:lnTo>
                  <a:pt x="110053" y="16768"/>
                </a:lnTo>
                <a:lnTo>
                  <a:pt x="89561" y="4498"/>
                </a:lnTo>
                <a:lnTo>
                  <a:pt x="64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9" name="object 16"/>
          <p:cNvSpPr/>
          <p:nvPr/>
        </p:nvSpPr>
        <p:spPr>
          <a:xfrm>
            <a:off x="2310211" y="2298583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40" h="114935">
                <a:moveTo>
                  <a:pt x="0" y="57256"/>
                </a:moveTo>
                <a:lnTo>
                  <a:pt x="5066" y="79543"/>
                </a:lnTo>
                <a:lnTo>
                  <a:pt x="18882" y="97743"/>
                </a:lnTo>
                <a:lnTo>
                  <a:pt x="39374" y="110014"/>
                </a:lnTo>
                <a:lnTo>
                  <a:pt x="64468" y="114513"/>
                </a:lnTo>
                <a:lnTo>
                  <a:pt x="89562" y="110014"/>
                </a:lnTo>
                <a:lnTo>
                  <a:pt x="110054" y="97743"/>
                </a:lnTo>
                <a:lnTo>
                  <a:pt x="123870" y="79543"/>
                </a:lnTo>
                <a:lnTo>
                  <a:pt x="128936" y="57256"/>
                </a:lnTo>
                <a:lnTo>
                  <a:pt x="123870" y="34969"/>
                </a:lnTo>
                <a:lnTo>
                  <a:pt x="110054" y="16770"/>
                </a:lnTo>
                <a:lnTo>
                  <a:pt x="89562" y="4499"/>
                </a:lnTo>
                <a:lnTo>
                  <a:pt x="64468" y="0"/>
                </a:lnTo>
                <a:lnTo>
                  <a:pt x="39374" y="4499"/>
                </a:lnTo>
                <a:lnTo>
                  <a:pt x="18882" y="16770"/>
                </a:lnTo>
                <a:lnTo>
                  <a:pt x="5066" y="34969"/>
                </a:lnTo>
                <a:lnTo>
                  <a:pt x="0" y="57256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0" name="object 17"/>
          <p:cNvSpPr/>
          <p:nvPr/>
        </p:nvSpPr>
        <p:spPr>
          <a:xfrm>
            <a:off x="2525562" y="2276293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1" name="object 18"/>
          <p:cNvSpPr/>
          <p:nvPr/>
        </p:nvSpPr>
        <p:spPr>
          <a:xfrm>
            <a:off x="2450140" y="2422861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40" h="114935">
                <a:moveTo>
                  <a:pt x="64467" y="0"/>
                </a:moveTo>
                <a:lnTo>
                  <a:pt x="39374" y="4500"/>
                </a:lnTo>
                <a:lnTo>
                  <a:pt x="18882" y="16773"/>
                </a:lnTo>
                <a:lnTo>
                  <a:pt x="5066" y="34975"/>
                </a:lnTo>
                <a:lnTo>
                  <a:pt x="0" y="57264"/>
                </a:lnTo>
                <a:lnTo>
                  <a:pt x="5066" y="79545"/>
                </a:lnTo>
                <a:lnTo>
                  <a:pt x="18882" y="97743"/>
                </a:lnTo>
                <a:lnTo>
                  <a:pt x="39374" y="110015"/>
                </a:lnTo>
                <a:lnTo>
                  <a:pt x="64467" y="114515"/>
                </a:lnTo>
                <a:lnTo>
                  <a:pt x="89560" y="110015"/>
                </a:lnTo>
                <a:lnTo>
                  <a:pt x="110052" y="97743"/>
                </a:lnTo>
                <a:lnTo>
                  <a:pt x="123869" y="79545"/>
                </a:lnTo>
                <a:lnTo>
                  <a:pt x="128936" y="57264"/>
                </a:lnTo>
                <a:lnTo>
                  <a:pt x="123869" y="34975"/>
                </a:lnTo>
                <a:lnTo>
                  <a:pt x="110052" y="16773"/>
                </a:lnTo>
                <a:lnTo>
                  <a:pt x="89560" y="4500"/>
                </a:lnTo>
                <a:lnTo>
                  <a:pt x="64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2" name="object 19"/>
          <p:cNvSpPr/>
          <p:nvPr/>
        </p:nvSpPr>
        <p:spPr>
          <a:xfrm>
            <a:off x="2450140" y="2422862"/>
            <a:ext cx="123371" cy="109462"/>
          </a:xfrm>
          <a:custGeom>
            <a:avLst/>
            <a:gdLst/>
            <a:ahLst/>
            <a:cxnLst/>
            <a:rect l="l" t="t" r="r" b="b"/>
            <a:pathLst>
              <a:path w="129540" h="114935">
                <a:moveTo>
                  <a:pt x="0" y="57257"/>
                </a:moveTo>
                <a:lnTo>
                  <a:pt x="5066" y="79544"/>
                </a:lnTo>
                <a:lnTo>
                  <a:pt x="18882" y="97743"/>
                </a:lnTo>
                <a:lnTo>
                  <a:pt x="39374" y="110014"/>
                </a:lnTo>
                <a:lnTo>
                  <a:pt x="64468" y="114514"/>
                </a:lnTo>
                <a:lnTo>
                  <a:pt x="89562" y="110014"/>
                </a:lnTo>
                <a:lnTo>
                  <a:pt x="110054" y="97743"/>
                </a:lnTo>
                <a:lnTo>
                  <a:pt x="123870" y="79544"/>
                </a:lnTo>
                <a:lnTo>
                  <a:pt x="128936" y="57257"/>
                </a:lnTo>
                <a:lnTo>
                  <a:pt x="123870" y="34970"/>
                </a:lnTo>
                <a:lnTo>
                  <a:pt x="110054" y="16770"/>
                </a:lnTo>
                <a:lnTo>
                  <a:pt x="89562" y="4499"/>
                </a:lnTo>
                <a:lnTo>
                  <a:pt x="64468" y="0"/>
                </a:lnTo>
                <a:lnTo>
                  <a:pt x="39374" y="4499"/>
                </a:lnTo>
                <a:lnTo>
                  <a:pt x="18882" y="16770"/>
                </a:lnTo>
                <a:lnTo>
                  <a:pt x="5066" y="34970"/>
                </a:lnTo>
                <a:lnTo>
                  <a:pt x="0" y="57257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3" name="object 20"/>
          <p:cNvSpPr/>
          <p:nvPr/>
        </p:nvSpPr>
        <p:spPr>
          <a:xfrm>
            <a:off x="2325668" y="2755652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4" name="object 21"/>
          <p:cNvSpPr/>
          <p:nvPr/>
        </p:nvSpPr>
        <p:spPr>
          <a:xfrm>
            <a:off x="2085788" y="2826663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5" name="object 22"/>
          <p:cNvSpPr/>
          <p:nvPr/>
        </p:nvSpPr>
        <p:spPr>
          <a:xfrm>
            <a:off x="2205728" y="2986452"/>
            <a:ext cx="131863" cy="118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6" name="object 23"/>
          <p:cNvSpPr/>
          <p:nvPr/>
        </p:nvSpPr>
        <p:spPr>
          <a:xfrm>
            <a:off x="2985338" y="2453839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7" name="object 24"/>
          <p:cNvSpPr/>
          <p:nvPr/>
        </p:nvSpPr>
        <p:spPr>
          <a:xfrm>
            <a:off x="3305174" y="2578117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8" name="object 25"/>
          <p:cNvSpPr/>
          <p:nvPr/>
        </p:nvSpPr>
        <p:spPr>
          <a:xfrm>
            <a:off x="2985338" y="2684640"/>
            <a:ext cx="131863" cy="11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29" name="object 26"/>
          <p:cNvSpPr txBox="1"/>
          <p:nvPr/>
        </p:nvSpPr>
        <p:spPr>
          <a:xfrm>
            <a:off x="2507995" y="3455345"/>
            <a:ext cx="2576891" cy="348747"/>
          </a:xfrm>
          <a:prstGeom prst="rect">
            <a:avLst/>
          </a:prstGeom>
        </p:spPr>
        <p:txBody>
          <a:bodyPr vert="horz" wrap="square" lIns="0" tIns="11491" rIns="0" bIns="0" rtlCol="0">
            <a:spAutoFit/>
          </a:bodyPr>
          <a:lstStyle/>
          <a:p>
            <a:pPr marL="12096">
              <a:spcBef>
                <a:spcPts val="91"/>
              </a:spcBef>
            </a:pPr>
            <a:r>
              <a:rPr sz="2191" spc="-4" dirty="0">
                <a:latin typeface="Calibri"/>
                <a:cs typeface="Calibri"/>
              </a:rPr>
              <a:t>Có bao nhiêu</a:t>
            </a:r>
            <a:r>
              <a:rPr sz="2191" spc="-28" dirty="0">
                <a:latin typeface="Calibri"/>
                <a:cs typeface="Calibri"/>
              </a:rPr>
              <a:t> </a:t>
            </a:r>
            <a:r>
              <a:rPr sz="2191" spc="-4" dirty="0">
                <a:latin typeface="Calibri"/>
                <a:cs typeface="Calibri"/>
              </a:rPr>
              <a:t>clusters?</a:t>
            </a:r>
            <a:endParaRPr sz="2191">
              <a:latin typeface="Calibri"/>
              <a:cs typeface="Calibri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5084565" y="5038783"/>
            <a:ext cx="132230" cy="118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1" name="object 28"/>
          <p:cNvSpPr/>
          <p:nvPr/>
        </p:nvSpPr>
        <p:spPr>
          <a:xfrm>
            <a:off x="4728526" y="5186198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70">
                <a:moveTo>
                  <a:pt x="64668" y="0"/>
                </a:moveTo>
                <a:lnTo>
                  <a:pt x="0" y="57518"/>
                </a:lnTo>
                <a:lnTo>
                  <a:pt x="64668" y="115023"/>
                </a:lnTo>
                <a:lnTo>
                  <a:pt x="129324" y="57518"/>
                </a:lnTo>
                <a:lnTo>
                  <a:pt x="64668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2" name="object 29"/>
          <p:cNvSpPr/>
          <p:nvPr/>
        </p:nvSpPr>
        <p:spPr>
          <a:xfrm>
            <a:off x="4728526" y="5186198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70">
                <a:moveTo>
                  <a:pt x="0" y="57512"/>
                </a:moveTo>
                <a:lnTo>
                  <a:pt x="64661" y="0"/>
                </a:lnTo>
                <a:lnTo>
                  <a:pt x="129322" y="57512"/>
                </a:lnTo>
                <a:lnTo>
                  <a:pt x="64661" y="115024"/>
                </a:lnTo>
                <a:lnTo>
                  <a:pt x="0" y="57512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3" name="object 30"/>
          <p:cNvSpPr/>
          <p:nvPr/>
        </p:nvSpPr>
        <p:spPr>
          <a:xfrm>
            <a:off x="4943558" y="5199130"/>
            <a:ext cx="132230" cy="118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4" name="object 31"/>
          <p:cNvSpPr/>
          <p:nvPr/>
        </p:nvSpPr>
        <p:spPr>
          <a:xfrm>
            <a:off x="4869546" y="5060782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70">
                <a:moveTo>
                  <a:pt x="63728" y="0"/>
                </a:moveTo>
                <a:lnTo>
                  <a:pt x="0" y="57505"/>
                </a:lnTo>
                <a:lnTo>
                  <a:pt x="63728" y="115023"/>
                </a:lnTo>
                <a:lnTo>
                  <a:pt x="127444" y="57505"/>
                </a:lnTo>
                <a:lnTo>
                  <a:pt x="63728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5" name="object 32"/>
          <p:cNvSpPr/>
          <p:nvPr/>
        </p:nvSpPr>
        <p:spPr>
          <a:xfrm>
            <a:off x="4869546" y="5060782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70">
                <a:moveTo>
                  <a:pt x="0" y="57512"/>
                </a:moveTo>
                <a:lnTo>
                  <a:pt x="63724" y="0"/>
                </a:lnTo>
                <a:lnTo>
                  <a:pt x="127447" y="57512"/>
                </a:lnTo>
                <a:lnTo>
                  <a:pt x="63724" y="115024"/>
                </a:lnTo>
                <a:lnTo>
                  <a:pt x="0" y="57512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6" name="object 33"/>
          <p:cNvSpPr/>
          <p:nvPr/>
        </p:nvSpPr>
        <p:spPr>
          <a:xfrm>
            <a:off x="4743636" y="4718078"/>
            <a:ext cx="132230" cy="118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7" name="object 34"/>
          <p:cNvSpPr/>
          <p:nvPr/>
        </p:nvSpPr>
        <p:spPr>
          <a:xfrm>
            <a:off x="4504441" y="4646631"/>
            <a:ext cx="132230" cy="118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8" name="object 35"/>
          <p:cNvSpPr/>
          <p:nvPr/>
        </p:nvSpPr>
        <p:spPr>
          <a:xfrm>
            <a:off x="4624039" y="4486286"/>
            <a:ext cx="132230" cy="118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39" name="object 36"/>
          <p:cNvSpPr/>
          <p:nvPr/>
        </p:nvSpPr>
        <p:spPr>
          <a:xfrm>
            <a:off x="5404085" y="5021318"/>
            <a:ext cx="132230" cy="118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0" name="object 37"/>
          <p:cNvSpPr/>
          <p:nvPr/>
        </p:nvSpPr>
        <p:spPr>
          <a:xfrm>
            <a:off x="5723592" y="4895890"/>
            <a:ext cx="132230" cy="118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1" name="object 38"/>
          <p:cNvSpPr/>
          <p:nvPr/>
        </p:nvSpPr>
        <p:spPr>
          <a:xfrm>
            <a:off x="5404085" y="4789526"/>
            <a:ext cx="132230" cy="118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2" name="object 39"/>
          <p:cNvSpPr/>
          <p:nvPr/>
        </p:nvSpPr>
        <p:spPr>
          <a:xfrm>
            <a:off x="2665904" y="4646631"/>
            <a:ext cx="132230" cy="1186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3" name="object 40"/>
          <p:cNvSpPr/>
          <p:nvPr/>
        </p:nvSpPr>
        <p:spPr>
          <a:xfrm>
            <a:off x="2309874" y="4508285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64660" y="0"/>
                </a:moveTo>
                <a:lnTo>
                  <a:pt x="53230" y="47345"/>
                </a:lnTo>
                <a:lnTo>
                  <a:pt x="0" y="57505"/>
                </a:lnTo>
                <a:lnTo>
                  <a:pt x="53230" y="67678"/>
                </a:lnTo>
                <a:lnTo>
                  <a:pt x="64660" y="115023"/>
                </a:lnTo>
                <a:lnTo>
                  <a:pt x="76092" y="67678"/>
                </a:lnTo>
                <a:lnTo>
                  <a:pt x="129321" y="57505"/>
                </a:lnTo>
                <a:lnTo>
                  <a:pt x="76092" y="47345"/>
                </a:lnTo>
                <a:lnTo>
                  <a:pt x="6466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4" name="object 41"/>
          <p:cNvSpPr/>
          <p:nvPr/>
        </p:nvSpPr>
        <p:spPr>
          <a:xfrm>
            <a:off x="2309874" y="4508284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57511"/>
                </a:moveTo>
                <a:lnTo>
                  <a:pt x="53230" y="67678"/>
                </a:lnTo>
                <a:lnTo>
                  <a:pt x="64661" y="115024"/>
                </a:lnTo>
                <a:lnTo>
                  <a:pt x="76091" y="67678"/>
                </a:lnTo>
                <a:lnTo>
                  <a:pt x="129322" y="57511"/>
                </a:lnTo>
                <a:lnTo>
                  <a:pt x="76091" y="47345"/>
                </a:lnTo>
                <a:lnTo>
                  <a:pt x="64661" y="0"/>
                </a:lnTo>
                <a:lnTo>
                  <a:pt x="53230" y="47345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5" name="object 42"/>
          <p:cNvSpPr/>
          <p:nvPr/>
        </p:nvSpPr>
        <p:spPr>
          <a:xfrm>
            <a:off x="2524898" y="4486285"/>
            <a:ext cx="132230" cy="1186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6" name="object 43"/>
          <p:cNvSpPr/>
          <p:nvPr/>
        </p:nvSpPr>
        <p:spPr>
          <a:xfrm>
            <a:off x="2450889" y="4633700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70">
                <a:moveTo>
                  <a:pt x="63723" y="0"/>
                </a:moveTo>
                <a:lnTo>
                  <a:pt x="52458" y="47345"/>
                </a:lnTo>
                <a:lnTo>
                  <a:pt x="0" y="57518"/>
                </a:lnTo>
                <a:lnTo>
                  <a:pt x="52458" y="67678"/>
                </a:lnTo>
                <a:lnTo>
                  <a:pt x="63723" y="115023"/>
                </a:lnTo>
                <a:lnTo>
                  <a:pt x="74988" y="67678"/>
                </a:lnTo>
                <a:lnTo>
                  <a:pt x="127452" y="57518"/>
                </a:lnTo>
                <a:lnTo>
                  <a:pt x="74988" y="47345"/>
                </a:lnTo>
                <a:lnTo>
                  <a:pt x="637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7" name="object 44"/>
          <p:cNvSpPr/>
          <p:nvPr/>
        </p:nvSpPr>
        <p:spPr>
          <a:xfrm>
            <a:off x="2450889" y="4633699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70">
                <a:moveTo>
                  <a:pt x="0" y="57511"/>
                </a:moveTo>
                <a:lnTo>
                  <a:pt x="52458" y="67679"/>
                </a:lnTo>
                <a:lnTo>
                  <a:pt x="63724" y="115024"/>
                </a:lnTo>
                <a:lnTo>
                  <a:pt x="74989" y="67679"/>
                </a:lnTo>
                <a:lnTo>
                  <a:pt x="127447" y="57511"/>
                </a:lnTo>
                <a:lnTo>
                  <a:pt x="74989" y="47345"/>
                </a:lnTo>
                <a:lnTo>
                  <a:pt x="63724" y="0"/>
                </a:lnTo>
                <a:lnTo>
                  <a:pt x="52458" y="47345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8" name="object 45"/>
          <p:cNvSpPr/>
          <p:nvPr/>
        </p:nvSpPr>
        <p:spPr>
          <a:xfrm>
            <a:off x="2324977" y="4967336"/>
            <a:ext cx="132230" cy="1186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49" name="object 46"/>
          <p:cNvSpPr/>
          <p:nvPr/>
        </p:nvSpPr>
        <p:spPr>
          <a:xfrm>
            <a:off x="2085788" y="5038782"/>
            <a:ext cx="132230" cy="1186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0" name="object 47"/>
          <p:cNvSpPr/>
          <p:nvPr/>
        </p:nvSpPr>
        <p:spPr>
          <a:xfrm>
            <a:off x="2205382" y="5199129"/>
            <a:ext cx="132230" cy="1186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1" name="object 48"/>
          <p:cNvSpPr/>
          <p:nvPr/>
        </p:nvSpPr>
        <p:spPr>
          <a:xfrm>
            <a:off x="2985424" y="4664097"/>
            <a:ext cx="132230" cy="1186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2" name="object 49"/>
          <p:cNvSpPr/>
          <p:nvPr/>
        </p:nvSpPr>
        <p:spPr>
          <a:xfrm>
            <a:off x="3304932" y="4789525"/>
            <a:ext cx="132230" cy="118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3" name="object 50"/>
          <p:cNvSpPr/>
          <p:nvPr/>
        </p:nvSpPr>
        <p:spPr>
          <a:xfrm>
            <a:off x="2985424" y="4895890"/>
            <a:ext cx="132230" cy="1186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4" name="object 51"/>
          <p:cNvSpPr txBox="1"/>
          <p:nvPr/>
        </p:nvSpPr>
        <p:spPr>
          <a:xfrm>
            <a:off x="2679352" y="5557377"/>
            <a:ext cx="1101876" cy="348747"/>
          </a:xfrm>
          <a:prstGeom prst="rect">
            <a:avLst/>
          </a:prstGeom>
        </p:spPr>
        <p:txBody>
          <a:bodyPr vert="horz" wrap="square" lIns="0" tIns="11491" rIns="0" bIns="0" rtlCol="0">
            <a:spAutoFit/>
          </a:bodyPr>
          <a:lstStyle/>
          <a:p>
            <a:pPr marL="12096">
              <a:spcBef>
                <a:spcPts val="91"/>
              </a:spcBef>
            </a:pPr>
            <a:r>
              <a:rPr sz="2191" spc="-4" dirty="0">
                <a:latin typeface="Calibri"/>
                <a:cs typeface="Calibri"/>
              </a:rPr>
              <a:t>4</a:t>
            </a:r>
            <a:r>
              <a:rPr sz="2191" spc="-62" dirty="0">
                <a:latin typeface="Calibri"/>
                <a:cs typeface="Calibri"/>
              </a:rPr>
              <a:t> </a:t>
            </a:r>
            <a:r>
              <a:rPr sz="2191" spc="-4" dirty="0">
                <a:latin typeface="Calibri"/>
                <a:cs typeface="Calibri"/>
              </a:rPr>
              <a:t>clusters</a:t>
            </a:r>
            <a:endParaRPr sz="2191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9796929" y="2674794"/>
            <a:ext cx="132230" cy="1170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6" name="object 53"/>
          <p:cNvSpPr/>
          <p:nvPr/>
        </p:nvSpPr>
        <p:spPr>
          <a:xfrm>
            <a:off x="9440904" y="2820623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64655" y="0"/>
                </a:moveTo>
                <a:lnTo>
                  <a:pt x="0" y="115023"/>
                </a:lnTo>
                <a:lnTo>
                  <a:pt x="129324" y="115023"/>
                </a:lnTo>
                <a:lnTo>
                  <a:pt x="64655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7" name="object 54"/>
          <p:cNvSpPr/>
          <p:nvPr/>
        </p:nvSpPr>
        <p:spPr>
          <a:xfrm>
            <a:off x="9440904" y="2820623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4"/>
                </a:moveTo>
                <a:lnTo>
                  <a:pt x="64661" y="0"/>
                </a:lnTo>
                <a:lnTo>
                  <a:pt x="129322" y="115024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8" name="object 55"/>
          <p:cNvSpPr/>
          <p:nvPr/>
        </p:nvSpPr>
        <p:spPr>
          <a:xfrm>
            <a:off x="9655924" y="2833556"/>
            <a:ext cx="132230" cy="1186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59" name="object 56"/>
          <p:cNvSpPr/>
          <p:nvPr/>
        </p:nvSpPr>
        <p:spPr>
          <a:xfrm>
            <a:off x="9581911" y="2696792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69">
                <a:moveTo>
                  <a:pt x="63728" y="0"/>
                </a:moveTo>
                <a:lnTo>
                  <a:pt x="0" y="115023"/>
                </a:lnTo>
                <a:lnTo>
                  <a:pt x="127444" y="115023"/>
                </a:lnTo>
                <a:lnTo>
                  <a:pt x="63728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0" name="object 57"/>
          <p:cNvSpPr/>
          <p:nvPr/>
        </p:nvSpPr>
        <p:spPr>
          <a:xfrm>
            <a:off x="9581911" y="2696792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69">
                <a:moveTo>
                  <a:pt x="0" y="115024"/>
                </a:moveTo>
                <a:lnTo>
                  <a:pt x="63724" y="0"/>
                </a:lnTo>
                <a:lnTo>
                  <a:pt x="127447" y="115024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1" name="object 58"/>
          <p:cNvSpPr/>
          <p:nvPr/>
        </p:nvSpPr>
        <p:spPr>
          <a:xfrm>
            <a:off x="9456001" y="2354089"/>
            <a:ext cx="132230" cy="1186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2" name="object 59"/>
          <p:cNvSpPr/>
          <p:nvPr/>
        </p:nvSpPr>
        <p:spPr>
          <a:xfrm>
            <a:off x="9216818" y="2284238"/>
            <a:ext cx="132230" cy="1170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3" name="object 60"/>
          <p:cNvSpPr/>
          <p:nvPr/>
        </p:nvSpPr>
        <p:spPr>
          <a:xfrm>
            <a:off x="9336404" y="2123880"/>
            <a:ext cx="132230" cy="1186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4" name="object 61"/>
          <p:cNvSpPr/>
          <p:nvPr/>
        </p:nvSpPr>
        <p:spPr>
          <a:xfrm>
            <a:off x="10116450" y="2655743"/>
            <a:ext cx="132230" cy="1186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5" name="object 62"/>
          <p:cNvSpPr/>
          <p:nvPr/>
        </p:nvSpPr>
        <p:spPr>
          <a:xfrm>
            <a:off x="10435958" y="2531912"/>
            <a:ext cx="132230" cy="1186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6" name="object 63"/>
          <p:cNvSpPr/>
          <p:nvPr/>
        </p:nvSpPr>
        <p:spPr>
          <a:xfrm>
            <a:off x="10116450" y="2425534"/>
            <a:ext cx="132230" cy="1186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7" name="object 64"/>
          <p:cNvSpPr/>
          <p:nvPr/>
        </p:nvSpPr>
        <p:spPr>
          <a:xfrm>
            <a:off x="7382802" y="2288771"/>
            <a:ext cx="123371" cy="108251"/>
          </a:xfrm>
          <a:custGeom>
            <a:avLst/>
            <a:gdLst/>
            <a:ahLst/>
            <a:cxnLst/>
            <a:rect l="l" t="t" r="r" b="b"/>
            <a:pathLst>
              <a:path w="129539" h="113664">
                <a:moveTo>
                  <a:pt x="0" y="113360"/>
                </a:moveTo>
                <a:lnTo>
                  <a:pt x="129324" y="113360"/>
                </a:lnTo>
                <a:lnTo>
                  <a:pt x="129324" y="0"/>
                </a:lnTo>
                <a:lnTo>
                  <a:pt x="0" y="0"/>
                </a:lnTo>
                <a:lnTo>
                  <a:pt x="0" y="11336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8" name="object 65"/>
          <p:cNvSpPr/>
          <p:nvPr/>
        </p:nvSpPr>
        <p:spPr>
          <a:xfrm>
            <a:off x="7382802" y="2288774"/>
            <a:ext cx="123371" cy="108251"/>
          </a:xfrm>
          <a:custGeom>
            <a:avLst/>
            <a:gdLst/>
            <a:ahLst/>
            <a:cxnLst/>
            <a:rect l="l" t="t" r="r" b="b"/>
            <a:pathLst>
              <a:path w="129539" h="113664">
                <a:moveTo>
                  <a:pt x="0" y="113357"/>
                </a:moveTo>
                <a:lnTo>
                  <a:pt x="129322" y="113357"/>
                </a:lnTo>
                <a:lnTo>
                  <a:pt x="129322" y="0"/>
                </a:lnTo>
                <a:lnTo>
                  <a:pt x="0" y="0"/>
                </a:lnTo>
                <a:lnTo>
                  <a:pt x="0" y="113357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69" name="object 66"/>
          <p:cNvSpPr/>
          <p:nvPr/>
        </p:nvSpPr>
        <p:spPr>
          <a:xfrm>
            <a:off x="7022244" y="2145879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0" name="object 67"/>
          <p:cNvSpPr/>
          <p:nvPr/>
        </p:nvSpPr>
        <p:spPr>
          <a:xfrm>
            <a:off x="7022244" y="2145878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1" name="object 68"/>
          <p:cNvSpPr/>
          <p:nvPr/>
        </p:nvSpPr>
        <p:spPr>
          <a:xfrm>
            <a:off x="7241797" y="2128413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2" name="object 69"/>
          <p:cNvSpPr/>
          <p:nvPr/>
        </p:nvSpPr>
        <p:spPr>
          <a:xfrm>
            <a:off x="7241797" y="2128412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3" name="object 70"/>
          <p:cNvSpPr/>
          <p:nvPr/>
        </p:nvSpPr>
        <p:spPr>
          <a:xfrm>
            <a:off x="7163251" y="2269722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69">
                <a:moveTo>
                  <a:pt x="0" y="115023"/>
                </a:moveTo>
                <a:lnTo>
                  <a:pt x="127457" y="115023"/>
                </a:lnTo>
                <a:lnTo>
                  <a:pt x="127457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4" name="object 71"/>
          <p:cNvSpPr/>
          <p:nvPr/>
        </p:nvSpPr>
        <p:spPr>
          <a:xfrm>
            <a:off x="7163250" y="2269721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69">
                <a:moveTo>
                  <a:pt x="0" y="115024"/>
                </a:moveTo>
                <a:lnTo>
                  <a:pt x="127448" y="115024"/>
                </a:lnTo>
                <a:lnTo>
                  <a:pt x="127448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5" name="object 72"/>
          <p:cNvSpPr/>
          <p:nvPr/>
        </p:nvSpPr>
        <p:spPr>
          <a:xfrm>
            <a:off x="7041873" y="2607881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6" name="object 73"/>
          <p:cNvSpPr/>
          <p:nvPr/>
        </p:nvSpPr>
        <p:spPr>
          <a:xfrm>
            <a:off x="7041873" y="2607880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7" name="object 74"/>
          <p:cNvSpPr/>
          <p:nvPr/>
        </p:nvSpPr>
        <p:spPr>
          <a:xfrm>
            <a:off x="6802691" y="2679328"/>
            <a:ext cx="123371" cy="108251"/>
          </a:xfrm>
          <a:custGeom>
            <a:avLst/>
            <a:gdLst/>
            <a:ahLst/>
            <a:cxnLst/>
            <a:rect l="l" t="t" r="r" b="b"/>
            <a:pathLst>
              <a:path w="129539" h="113664">
                <a:moveTo>
                  <a:pt x="0" y="113360"/>
                </a:moveTo>
                <a:lnTo>
                  <a:pt x="129324" y="113360"/>
                </a:lnTo>
                <a:lnTo>
                  <a:pt x="129324" y="0"/>
                </a:lnTo>
                <a:lnTo>
                  <a:pt x="0" y="0"/>
                </a:lnTo>
                <a:lnTo>
                  <a:pt x="0" y="11336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8" name="object 75"/>
          <p:cNvSpPr/>
          <p:nvPr/>
        </p:nvSpPr>
        <p:spPr>
          <a:xfrm>
            <a:off x="6802691" y="2679330"/>
            <a:ext cx="123371" cy="108251"/>
          </a:xfrm>
          <a:custGeom>
            <a:avLst/>
            <a:gdLst/>
            <a:ahLst/>
            <a:cxnLst/>
            <a:rect l="l" t="t" r="r" b="b"/>
            <a:pathLst>
              <a:path w="129539" h="113664">
                <a:moveTo>
                  <a:pt x="0" y="113357"/>
                </a:moveTo>
                <a:lnTo>
                  <a:pt x="129322" y="113357"/>
                </a:lnTo>
                <a:lnTo>
                  <a:pt x="129322" y="0"/>
                </a:lnTo>
                <a:lnTo>
                  <a:pt x="0" y="0"/>
                </a:lnTo>
                <a:lnTo>
                  <a:pt x="0" y="113357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79" name="object 76"/>
          <p:cNvSpPr/>
          <p:nvPr/>
        </p:nvSpPr>
        <p:spPr>
          <a:xfrm>
            <a:off x="6922277" y="2838089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0" name="object 77"/>
          <p:cNvSpPr/>
          <p:nvPr/>
        </p:nvSpPr>
        <p:spPr>
          <a:xfrm>
            <a:off x="6922277" y="2838089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1" name="object 78"/>
          <p:cNvSpPr/>
          <p:nvPr/>
        </p:nvSpPr>
        <p:spPr>
          <a:xfrm>
            <a:off x="7702322" y="2306237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2" name="object 79"/>
          <p:cNvSpPr/>
          <p:nvPr/>
        </p:nvSpPr>
        <p:spPr>
          <a:xfrm>
            <a:off x="7702322" y="2306237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3" name="object 80"/>
          <p:cNvSpPr/>
          <p:nvPr/>
        </p:nvSpPr>
        <p:spPr>
          <a:xfrm>
            <a:off x="8021829" y="2430068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4" name="object 81"/>
          <p:cNvSpPr/>
          <p:nvPr/>
        </p:nvSpPr>
        <p:spPr>
          <a:xfrm>
            <a:off x="8021829" y="2430067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5" name="object 82"/>
          <p:cNvSpPr/>
          <p:nvPr/>
        </p:nvSpPr>
        <p:spPr>
          <a:xfrm>
            <a:off x="7702322" y="2536446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3"/>
                </a:moveTo>
                <a:lnTo>
                  <a:pt x="129324" y="115023"/>
                </a:lnTo>
                <a:lnTo>
                  <a:pt x="129324" y="0"/>
                </a:lnTo>
                <a:lnTo>
                  <a:pt x="0" y="0"/>
                </a:lnTo>
                <a:lnTo>
                  <a:pt x="0" y="1150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6" name="object 83"/>
          <p:cNvSpPr/>
          <p:nvPr/>
        </p:nvSpPr>
        <p:spPr>
          <a:xfrm>
            <a:off x="7702322" y="2536446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69">
                <a:moveTo>
                  <a:pt x="0" y="115024"/>
                </a:moveTo>
                <a:lnTo>
                  <a:pt x="129322" y="115024"/>
                </a:lnTo>
                <a:lnTo>
                  <a:pt x="129322" y="0"/>
                </a:lnTo>
                <a:lnTo>
                  <a:pt x="0" y="0"/>
                </a:lnTo>
                <a:lnTo>
                  <a:pt x="0" y="115024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7" name="object 84"/>
          <p:cNvSpPr txBox="1"/>
          <p:nvPr/>
        </p:nvSpPr>
        <p:spPr>
          <a:xfrm>
            <a:off x="7220363" y="3194983"/>
            <a:ext cx="1101876" cy="348747"/>
          </a:xfrm>
          <a:prstGeom prst="rect">
            <a:avLst/>
          </a:prstGeom>
        </p:spPr>
        <p:txBody>
          <a:bodyPr vert="horz" wrap="square" lIns="0" tIns="11491" rIns="0" bIns="0" rtlCol="0">
            <a:spAutoFit/>
          </a:bodyPr>
          <a:lstStyle/>
          <a:p>
            <a:pPr marL="12096">
              <a:spcBef>
                <a:spcPts val="91"/>
              </a:spcBef>
            </a:pPr>
            <a:r>
              <a:rPr sz="2191" spc="-4" dirty="0">
                <a:latin typeface="Calibri"/>
                <a:cs typeface="Calibri"/>
              </a:rPr>
              <a:t>2</a:t>
            </a:r>
            <a:r>
              <a:rPr sz="2191" spc="-62" dirty="0">
                <a:latin typeface="Calibri"/>
                <a:cs typeface="Calibri"/>
              </a:rPr>
              <a:t> </a:t>
            </a:r>
            <a:r>
              <a:rPr sz="2191" spc="-4" dirty="0">
                <a:latin typeface="Calibri"/>
                <a:cs typeface="Calibri"/>
              </a:rPr>
              <a:t>clusters</a:t>
            </a:r>
            <a:endParaRPr sz="2191">
              <a:latin typeface="Calibri"/>
              <a:cs typeface="Calibri"/>
            </a:endParaRPr>
          </a:p>
        </p:txBody>
      </p:sp>
      <p:sp>
        <p:nvSpPr>
          <p:cNvPr id="88" name="object 85"/>
          <p:cNvSpPr/>
          <p:nvPr/>
        </p:nvSpPr>
        <p:spPr>
          <a:xfrm>
            <a:off x="9796929" y="4733948"/>
            <a:ext cx="132230" cy="1186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89" name="object 86"/>
          <p:cNvSpPr/>
          <p:nvPr/>
        </p:nvSpPr>
        <p:spPr>
          <a:xfrm>
            <a:off x="9440904" y="4881374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64655" y="0"/>
                </a:moveTo>
                <a:lnTo>
                  <a:pt x="0" y="57505"/>
                </a:lnTo>
                <a:lnTo>
                  <a:pt x="64655" y="115023"/>
                </a:lnTo>
                <a:lnTo>
                  <a:pt x="129324" y="57505"/>
                </a:lnTo>
                <a:lnTo>
                  <a:pt x="6465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0" name="object 87"/>
          <p:cNvSpPr/>
          <p:nvPr/>
        </p:nvSpPr>
        <p:spPr>
          <a:xfrm>
            <a:off x="9440904" y="4881374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57511"/>
                </a:moveTo>
                <a:lnTo>
                  <a:pt x="64661" y="0"/>
                </a:lnTo>
                <a:lnTo>
                  <a:pt x="129322" y="57511"/>
                </a:lnTo>
                <a:lnTo>
                  <a:pt x="64661" y="115023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1" name="object 88"/>
          <p:cNvSpPr/>
          <p:nvPr/>
        </p:nvSpPr>
        <p:spPr>
          <a:xfrm>
            <a:off x="9655924" y="4894307"/>
            <a:ext cx="132230" cy="1186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2" name="object 89"/>
          <p:cNvSpPr/>
          <p:nvPr/>
        </p:nvSpPr>
        <p:spPr>
          <a:xfrm>
            <a:off x="9581911" y="4755946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70">
                <a:moveTo>
                  <a:pt x="63728" y="0"/>
                </a:moveTo>
                <a:lnTo>
                  <a:pt x="0" y="57518"/>
                </a:lnTo>
                <a:lnTo>
                  <a:pt x="63728" y="115023"/>
                </a:lnTo>
                <a:lnTo>
                  <a:pt x="127444" y="57518"/>
                </a:lnTo>
                <a:lnTo>
                  <a:pt x="6372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3" name="object 90"/>
          <p:cNvSpPr/>
          <p:nvPr/>
        </p:nvSpPr>
        <p:spPr>
          <a:xfrm>
            <a:off x="9581911" y="4755946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4" h="115570">
                <a:moveTo>
                  <a:pt x="0" y="57511"/>
                </a:moveTo>
                <a:lnTo>
                  <a:pt x="63724" y="0"/>
                </a:lnTo>
                <a:lnTo>
                  <a:pt x="127447" y="57511"/>
                </a:lnTo>
                <a:lnTo>
                  <a:pt x="63724" y="115023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4" name="object 91"/>
          <p:cNvSpPr/>
          <p:nvPr/>
        </p:nvSpPr>
        <p:spPr>
          <a:xfrm>
            <a:off x="9456001" y="4413255"/>
            <a:ext cx="132230" cy="118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5" name="object 92"/>
          <p:cNvSpPr/>
          <p:nvPr/>
        </p:nvSpPr>
        <p:spPr>
          <a:xfrm>
            <a:off x="9216818" y="4341808"/>
            <a:ext cx="132230" cy="118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6" name="object 93"/>
          <p:cNvSpPr/>
          <p:nvPr/>
        </p:nvSpPr>
        <p:spPr>
          <a:xfrm>
            <a:off x="9336404" y="4181461"/>
            <a:ext cx="132230" cy="118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7" name="object 94"/>
          <p:cNvSpPr/>
          <p:nvPr/>
        </p:nvSpPr>
        <p:spPr>
          <a:xfrm>
            <a:off x="10120983" y="4721027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4" y="0"/>
                </a:lnTo>
                <a:lnTo>
                  <a:pt x="129324" y="115023"/>
                </a:lnTo>
                <a:lnTo>
                  <a:pt x="0" y="11502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8" name="object 95"/>
          <p:cNvSpPr/>
          <p:nvPr/>
        </p:nvSpPr>
        <p:spPr>
          <a:xfrm>
            <a:off x="10120983" y="4721027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2" y="0"/>
                </a:lnTo>
                <a:lnTo>
                  <a:pt x="129322" y="115023"/>
                </a:lnTo>
                <a:lnTo>
                  <a:pt x="0" y="115023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99" name="object 96"/>
          <p:cNvSpPr/>
          <p:nvPr/>
        </p:nvSpPr>
        <p:spPr>
          <a:xfrm>
            <a:off x="10440491" y="4595600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4" y="0"/>
                </a:lnTo>
                <a:lnTo>
                  <a:pt x="129324" y="115023"/>
                </a:lnTo>
                <a:lnTo>
                  <a:pt x="0" y="115023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0" name="object 97"/>
          <p:cNvSpPr/>
          <p:nvPr/>
        </p:nvSpPr>
        <p:spPr>
          <a:xfrm>
            <a:off x="10440491" y="4595600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2" y="0"/>
                </a:lnTo>
                <a:lnTo>
                  <a:pt x="129322" y="115023"/>
                </a:lnTo>
                <a:lnTo>
                  <a:pt x="0" y="115023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1" name="object 98"/>
          <p:cNvSpPr/>
          <p:nvPr/>
        </p:nvSpPr>
        <p:spPr>
          <a:xfrm>
            <a:off x="10120983" y="4489234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4" y="0"/>
                </a:lnTo>
                <a:lnTo>
                  <a:pt x="129324" y="115011"/>
                </a:lnTo>
                <a:lnTo>
                  <a:pt x="0" y="115011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2" name="object 99"/>
          <p:cNvSpPr/>
          <p:nvPr/>
        </p:nvSpPr>
        <p:spPr>
          <a:xfrm>
            <a:off x="10120983" y="4489234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40" h="115570">
                <a:moveTo>
                  <a:pt x="0" y="0"/>
                </a:moveTo>
                <a:lnTo>
                  <a:pt x="129322" y="0"/>
                </a:lnTo>
                <a:lnTo>
                  <a:pt x="129322" y="115023"/>
                </a:lnTo>
                <a:lnTo>
                  <a:pt x="0" y="115023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3" name="object 100"/>
          <p:cNvSpPr/>
          <p:nvPr/>
        </p:nvSpPr>
        <p:spPr>
          <a:xfrm>
            <a:off x="7378269" y="4341808"/>
            <a:ext cx="132230" cy="118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4" name="object 101"/>
          <p:cNvSpPr/>
          <p:nvPr/>
        </p:nvSpPr>
        <p:spPr>
          <a:xfrm>
            <a:off x="7022244" y="4203460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70">
                <a:moveTo>
                  <a:pt x="64655" y="0"/>
                </a:moveTo>
                <a:lnTo>
                  <a:pt x="53225" y="47332"/>
                </a:lnTo>
                <a:lnTo>
                  <a:pt x="0" y="57505"/>
                </a:lnTo>
                <a:lnTo>
                  <a:pt x="53225" y="67678"/>
                </a:lnTo>
                <a:lnTo>
                  <a:pt x="64655" y="115023"/>
                </a:lnTo>
                <a:lnTo>
                  <a:pt x="76085" y="67678"/>
                </a:lnTo>
                <a:lnTo>
                  <a:pt x="129324" y="57505"/>
                </a:lnTo>
                <a:lnTo>
                  <a:pt x="76085" y="47332"/>
                </a:lnTo>
                <a:lnTo>
                  <a:pt x="646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5" name="object 102"/>
          <p:cNvSpPr/>
          <p:nvPr/>
        </p:nvSpPr>
        <p:spPr>
          <a:xfrm>
            <a:off x="7022244" y="4203461"/>
            <a:ext cx="123371" cy="110066"/>
          </a:xfrm>
          <a:custGeom>
            <a:avLst/>
            <a:gdLst/>
            <a:ahLst/>
            <a:cxnLst/>
            <a:rect l="l" t="t" r="r" b="b"/>
            <a:pathLst>
              <a:path w="129539" h="115570">
                <a:moveTo>
                  <a:pt x="0" y="57511"/>
                </a:moveTo>
                <a:lnTo>
                  <a:pt x="53230" y="67679"/>
                </a:lnTo>
                <a:lnTo>
                  <a:pt x="64661" y="115023"/>
                </a:lnTo>
                <a:lnTo>
                  <a:pt x="76091" y="67679"/>
                </a:lnTo>
                <a:lnTo>
                  <a:pt x="129322" y="57511"/>
                </a:lnTo>
                <a:lnTo>
                  <a:pt x="76091" y="47344"/>
                </a:lnTo>
                <a:lnTo>
                  <a:pt x="64661" y="0"/>
                </a:lnTo>
                <a:lnTo>
                  <a:pt x="53230" y="47344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6" name="object 103"/>
          <p:cNvSpPr/>
          <p:nvPr/>
        </p:nvSpPr>
        <p:spPr>
          <a:xfrm>
            <a:off x="7237262" y="4181462"/>
            <a:ext cx="132230" cy="1186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7" name="object 104"/>
          <p:cNvSpPr/>
          <p:nvPr/>
        </p:nvSpPr>
        <p:spPr>
          <a:xfrm>
            <a:off x="7163251" y="4328875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70">
                <a:moveTo>
                  <a:pt x="63728" y="0"/>
                </a:moveTo>
                <a:lnTo>
                  <a:pt x="52463" y="47345"/>
                </a:lnTo>
                <a:lnTo>
                  <a:pt x="0" y="57518"/>
                </a:lnTo>
                <a:lnTo>
                  <a:pt x="52463" y="67678"/>
                </a:lnTo>
                <a:lnTo>
                  <a:pt x="63728" y="115023"/>
                </a:lnTo>
                <a:lnTo>
                  <a:pt x="74993" y="67678"/>
                </a:lnTo>
                <a:lnTo>
                  <a:pt x="127457" y="57518"/>
                </a:lnTo>
                <a:lnTo>
                  <a:pt x="74993" y="47345"/>
                </a:lnTo>
                <a:lnTo>
                  <a:pt x="6372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8" name="object 105"/>
          <p:cNvSpPr/>
          <p:nvPr/>
        </p:nvSpPr>
        <p:spPr>
          <a:xfrm>
            <a:off x="7163250" y="4328876"/>
            <a:ext cx="121557" cy="110066"/>
          </a:xfrm>
          <a:custGeom>
            <a:avLst/>
            <a:gdLst/>
            <a:ahLst/>
            <a:cxnLst/>
            <a:rect l="l" t="t" r="r" b="b"/>
            <a:pathLst>
              <a:path w="127635" h="115570">
                <a:moveTo>
                  <a:pt x="0" y="57511"/>
                </a:moveTo>
                <a:lnTo>
                  <a:pt x="52458" y="67679"/>
                </a:lnTo>
                <a:lnTo>
                  <a:pt x="63724" y="115023"/>
                </a:lnTo>
                <a:lnTo>
                  <a:pt x="74989" y="67679"/>
                </a:lnTo>
                <a:lnTo>
                  <a:pt x="127448" y="57511"/>
                </a:lnTo>
                <a:lnTo>
                  <a:pt x="74989" y="47344"/>
                </a:lnTo>
                <a:lnTo>
                  <a:pt x="63724" y="0"/>
                </a:lnTo>
                <a:lnTo>
                  <a:pt x="52458" y="47344"/>
                </a:lnTo>
                <a:lnTo>
                  <a:pt x="0" y="57511"/>
                </a:lnTo>
                <a:close/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09" name="object 106"/>
          <p:cNvSpPr/>
          <p:nvPr/>
        </p:nvSpPr>
        <p:spPr>
          <a:xfrm>
            <a:off x="7037341" y="4662514"/>
            <a:ext cx="132230" cy="1186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0" name="object 107"/>
          <p:cNvSpPr/>
          <p:nvPr/>
        </p:nvSpPr>
        <p:spPr>
          <a:xfrm>
            <a:off x="6798158" y="4733948"/>
            <a:ext cx="132230" cy="1186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1" name="object 108"/>
          <p:cNvSpPr/>
          <p:nvPr/>
        </p:nvSpPr>
        <p:spPr>
          <a:xfrm>
            <a:off x="6917744" y="4894307"/>
            <a:ext cx="132230" cy="1186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2" name="object 109"/>
          <p:cNvSpPr/>
          <p:nvPr/>
        </p:nvSpPr>
        <p:spPr>
          <a:xfrm>
            <a:off x="7697790" y="4359274"/>
            <a:ext cx="132230" cy="1186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3" name="object 110"/>
          <p:cNvSpPr/>
          <p:nvPr/>
        </p:nvSpPr>
        <p:spPr>
          <a:xfrm>
            <a:off x="8017297" y="4484689"/>
            <a:ext cx="132230" cy="1186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4" name="object 111"/>
          <p:cNvSpPr/>
          <p:nvPr/>
        </p:nvSpPr>
        <p:spPr>
          <a:xfrm>
            <a:off x="7697790" y="4591067"/>
            <a:ext cx="132230" cy="1186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5"/>
          </a:p>
        </p:txBody>
      </p:sp>
      <p:sp>
        <p:nvSpPr>
          <p:cNvPr id="115" name="object 112"/>
          <p:cNvSpPr txBox="1"/>
          <p:nvPr/>
        </p:nvSpPr>
        <p:spPr>
          <a:xfrm>
            <a:off x="7391717" y="5360502"/>
            <a:ext cx="1101876" cy="348747"/>
          </a:xfrm>
          <a:prstGeom prst="rect">
            <a:avLst/>
          </a:prstGeom>
        </p:spPr>
        <p:txBody>
          <a:bodyPr vert="horz" wrap="square" lIns="0" tIns="11491" rIns="0" bIns="0" rtlCol="0">
            <a:spAutoFit/>
          </a:bodyPr>
          <a:lstStyle/>
          <a:p>
            <a:pPr marL="12096">
              <a:spcBef>
                <a:spcPts val="91"/>
              </a:spcBef>
            </a:pPr>
            <a:r>
              <a:rPr sz="2191" spc="-4" dirty="0">
                <a:latin typeface="Calibri"/>
                <a:cs typeface="Calibri"/>
              </a:rPr>
              <a:t>6</a:t>
            </a:r>
            <a:r>
              <a:rPr sz="2191" spc="-62" dirty="0">
                <a:latin typeface="Calibri"/>
                <a:cs typeface="Calibri"/>
              </a:rPr>
              <a:t> </a:t>
            </a:r>
            <a:r>
              <a:rPr sz="2191" spc="-4" dirty="0">
                <a:latin typeface="Calibri"/>
                <a:cs typeface="Calibri"/>
              </a:rPr>
              <a:t>clusters</a:t>
            </a:r>
            <a:endParaRPr sz="2191">
              <a:latin typeface="Calibri"/>
              <a:cs typeface="Calibri"/>
            </a:endParaRPr>
          </a:p>
        </p:txBody>
      </p:sp>
      <p:sp>
        <p:nvSpPr>
          <p:cNvPr id="116" name="object 113"/>
          <p:cNvSpPr txBox="1"/>
          <p:nvPr/>
        </p:nvSpPr>
        <p:spPr>
          <a:xfrm>
            <a:off x="4061111" y="6280432"/>
            <a:ext cx="4407505" cy="407224"/>
          </a:xfrm>
          <a:prstGeom prst="rect">
            <a:avLst/>
          </a:prstGeom>
        </p:spPr>
        <p:txBody>
          <a:bodyPr vert="horz" wrap="square" lIns="0" tIns="11491" rIns="0" bIns="0" rtlCol="0">
            <a:spAutoFit/>
          </a:bodyPr>
          <a:lstStyle/>
          <a:p>
            <a:pPr marL="12096">
              <a:spcBef>
                <a:spcPts val="91"/>
              </a:spcBef>
            </a:pPr>
            <a:r>
              <a:rPr sz="2571" b="1" spc="-71" dirty="0">
                <a:latin typeface="Arial"/>
                <a:cs typeface="Arial"/>
              </a:rPr>
              <a:t>Tuỳ </a:t>
            </a:r>
            <a:r>
              <a:rPr sz="2571" b="1" spc="-4" dirty="0">
                <a:latin typeface="Arial"/>
                <a:cs typeface="Arial"/>
              </a:rPr>
              <a:t>thuộc vào </a:t>
            </a:r>
            <a:r>
              <a:rPr sz="2571" b="1" spc="-4" dirty="0">
                <a:latin typeface="MS PGothic"/>
                <a:cs typeface="MS PGothic"/>
              </a:rPr>
              <a:t>“</a:t>
            </a:r>
            <a:r>
              <a:rPr sz="2571" b="1" spc="-4" dirty="0">
                <a:latin typeface="Arial"/>
                <a:cs typeface="Arial"/>
              </a:rPr>
              <a:t>resolution</a:t>
            </a:r>
            <a:r>
              <a:rPr sz="2571" b="1" spc="-4" dirty="0">
                <a:latin typeface="MS PGothic"/>
                <a:cs typeface="MS PGothic"/>
              </a:rPr>
              <a:t>”</a:t>
            </a:r>
            <a:r>
              <a:rPr sz="2571" b="1" spc="-71" dirty="0">
                <a:latin typeface="MS PGothic"/>
                <a:cs typeface="MS PGothic"/>
              </a:rPr>
              <a:t> </a:t>
            </a:r>
            <a:r>
              <a:rPr sz="2571" b="1" spc="-4" dirty="0">
                <a:latin typeface="Arial"/>
                <a:cs typeface="Arial"/>
              </a:rPr>
              <a:t>!</a:t>
            </a:r>
            <a:endParaRPr sz="257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</a:t>
            </a:r>
            <a:r>
              <a:rPr lang="vi-VN" dirty="0">
                <a:latin typeface="+mj-lt"/>
              </a:rPr>
              <a:t>huật toán phân cụm K-means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thuộc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sát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nhãn</a:t>
            </a:r>
            <a:r>
              <a:rPr lang="en-US" dirty="0">
                <a:latin typeface="+mj-lt"/>
              </a:rPr>
              <a:t> (label)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en-US" dirty="0" err="1">
                <a:latin typeface="+mj-lt"/>
              </a:rPr>
              <a:t>Mục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cụm</a:t>
            </a:r>
            <a:r>
              <a:rPr lang="en-US" dirty="0">
                <a:latin typeface="+mj-lt"/>
              </a:rPr>
              <a:t> (cluster)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dữ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liệu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trong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cùng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một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cụm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có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tính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chất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giống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nhau</a:t>
            </a:r>
            <a:r>
              <a:rPr lang="en-US" dirty="0">
                <a:latin typeface="+mj-lt"/>
              </a:rPr>
              <a:t>.</a:t>
            </a:r>
          </a:p>
          <a:p>
            <a:pPr marL="274320" lvl="1">
              <a:spcBef>
                <a:spcPts val="1200"/>
              </a:spcBef>
              <a:spcAft>
                <a:spcPts val="1200"/>
              </a:spcAft>
            </a:pPr>
            <a:r>
              <a:rPr lang="vi-VN" b="1" dirty="0">
                <a:latin typeface="+mj-lt"/>
              </a:rPr>
              <a:t>Ví dụ:</a:t>
            </a:r>
            <a:r>
              <a:rPr lang="vi-VN" dirty="0">
                <a:latin typeface="+mj-lt"/>
              </a:rPr>
              <a:t> Một công ty muốn tạo ra những chính sách ưu đãi cho những nhóm khách hàng khác nhau nhưng chưa có cách </a:t>
            </a:r>
            <a:r>
              <a:rPr lang="en-US" dirty="0" err="1">
                <a:latin typeface="+mj-lt"/>
              </a:rPr>
              <a:t>phân</a:t>
            </a:r>
            <a:r>
              <a:rPr lang="vi-VN" dirty="0">
                <a:latin typeface="+mj-lt"/>
              </a:rPr>
              <a:t> thành một số nhóm/cụm</a:t>
            </a:r>
            <a:r>
              <a:rPr lang="en-US" dirty="0">
                <a:latin typeface="+mj-lt"/>
              </a:rPr>
              <a:t>:</a:t>
            </a:r>
          </a:p>
          <a:p>
            <a:pPr marL="731520" lvl="2"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+mj-lt"/>
                <a:cs typeface="Arial" panose="020B0604020202020204" pitchFamily="34" charset="0"/>
              </a:rPr>
              <a:t>trên </a:t>
            </a:r>
            <a:r>
              <a:rPr lang="vi-VN" sz="2000" dirty="0">
                <a:latin typeface="+mj-lt"/>
              </a:rPr>
              <a:t>sự tương tác giữa mỗi khách hàng với công ty</a:t>
            </a:r>
            <a:r>
              <a:rPr lang="en-US" sz="2000" dirty="0">
                <a:latin typeface="+mj-lt"/>
              </a:rPr>
              <a:t>: </a:t>
            </a:r>
            <a:r>
              <a:rPr lang="vi-VN" sz="2000" dirty="0">
                <a:latin typeface="+mj-lt"/>
              </a:rPr>
              <a:t>số năm là khách hàng; số tiền khách hàng đã chi trả cho công ty; độ tuổi; giới tính; thành phố; nghề nghiệp; …. </a:t>
            </a:r>
            <a:endParaRPr lang="en-US" sz="2000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</a:t>
            </a:r>
            <a:r>
              <a:rPr lang="vi-VN" dirty="0">
                <a:latin typeface="+mj-lt"/>
              </a:rPr>
              <a:t>iả sử công ty có nhiều dữ liệu của rất nhiều khách hàng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1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au khi đã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vi-VN" dirty="0"/>
              <a:t> nhóm, nhân viên công ty lựa chọn ra một vài khách hàng trong mỗi nhóm để quyết định xem mỗi nhóm tương ứng với nhóm khách hàng nào</a:t>
            </a:r>
            <a:endParaRPr lang="en-US" dirty="0"/>
          </a:p>
          <a:p>
            <a:r>
              <a:rPr lang="vi-VN" dirty="0"/>
              <a:t>Ý tưởng đơn giản nhất về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</a:t>
            </a:r>
            <a:r>
              <a:rPr lang="vi-VN" dirty="0"/>
              <a:t>cluster</a:t>
            </a:r>
            <a:r>
              <a:rPr lang="en-US" dirty="0" err="1"/>
              <a:t>ing</a:t>
            </a:r>
            <a:r>
              <a:rPr lang="en-US" dirty="0"/>
              <a:t>) </a:t>
            </a:r>
            <a:r>
              <a:rPr lang="vi-VN" dirty="0"/>
              <a:t>là tập hợp các điểm ở gần nhau trong một không gian nào đó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véc</a:t>
            </a:r>
            <a:r>
              <a:rPr lang="en-US" dirty="0"/>
              <a:t> </a:t>
            </a:r>
            <a:r>
              <a:rPr lang="en-US" dirty="0" err="1"/>
              <a:t>tơ</a:t>
            </a:r>
            <a:endParaRPr lang="en-US" dirty="0"/>
          </a:p>
        </p:txBody>
      </p:sp>
      <p:pic>
        <p:nvPicPr>
          <p:cNvPr id="2052" name="Picture 4" descr="Image result for vector space model in information retrieval syste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1" y="2671762"/>
            <a:ext cx="3206601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48" y="2433636"/>
            <a:ext cx="3667125" cy="340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723" y="2516186"/>
            <a:ext cx="4581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/>
              <a:t>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5" y="2017713"/>
            <a:ext cx="5642002" cy="43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5" y="2017713"/>
            <a:ext cx="5228544" cy="4108875"/>
          </a:xfrm>
          <a:prstGeom prst="rect">
            <a:avLst/>
          </a:prstGeom>
        </p:spPr>
      </p:pic>
      <p:sp>
        <p:nvSpPr>
          <p:cNvPr id="5" name="Regular Pentagon 4"/>
          <p:cNvSpPr/>
          <p:nvPr/>
        </p:nvSpPr>
        <p:spPr bwMode="auto">
          <a:xfrm>
            <a:off x="7531331" y="3408218"/>
            <a:ext cx="382385" cy="282633"/>
          </a:xfrm>
          <a:prstGeom prst="pent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4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</a:rPr>
              <a:t>Input:</a:t>
            </a:r>
            <a:endParaRPr lang="en-US" b="1" dirty="0">
              <a:latin typeface="+mj-lt"/>
              <a:cs typeface="Arial" panose="020B0604020202020204" pitchFamily="34" charset="0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            - D</a:t>
            </a:r>
            <a:r>
              <a:rPr lang="vi-VN" dirty="0">
                <a:latin typeface="+mj-lt"/>
              </a:rPr>
              <a:t>ữ liệu đầu vào </a:t>
            </a:r>
            <a:endParaRPr lang="en-US" dirty="0">
              <a:latin typeface="+mj-lt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            - S</a:t>
            </a:r>
            <a:r>
              <a:rPr lang="vi-VN" dirty="0">
                <a:latin typeface="+mj-lt"/>
              </a:rPr>
              <a:t>ố lượng nhóm muốn tìm 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b="1" dirty="0" err="1">
                <a:latin typeface="+mj-lt"/>
              </a:rPr>
              <a:t>Ouput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           - C</a:t>
            </a:r>
            <a:r>
              <a:rPr lang="vi-VN" dirty="0">
                <a:latin typeface="+mj-lt"/>
              </a:rPr>
              <a:t>hỉ ra </a:t>
            </a:r>
            <a:r>
              <a:rPr lang="en-US" dirty="0" err="1">
                <a:latin typeface="+mj-lt"/>
              </a:rPr>
              <a:t>tâm</a:t>
            </a:r>
            <a:r>
              <a:rPr lang="en-US" dirty="0">
                <a:latin typeface="+mj-lt"/>
              </a:rPr>
              <a:t> (</a:t>
            </a:r>
            <a:r>
              <a:rPr lang="vi-VN" dirty="0">
                <a:latin typeface="+mj-lt"/>
              </a:rPr>
              <a:t>center</a:t>
            </a:r>
            <a:r>
              <a:rPr lang="en-US" dirty="0">
                <a:latin typeface="+mj-lt"/>
              </a:rPr>
              <a:t>)</a:t>
            </a:r>
            <a:r>
              <a:rPr lang="vi-VN" dirty="0">
                <a:latin typeface="+mj-lt"/>
              </a:rPr>
              <a:t> của mỗi nhóm </a:t>
            </a:r>
            <a:endParaRPr lang="en-US" dirty="0">
              <a:latin typeface="+mj-lt"/>
            </a:endParaRP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		- P</a:t>
            </a:r>
            <a:r>
              <a:rPr lang="vi-VN" dirty="0">
                <a:latin typeface="+mj-lt"/>
              </a:rPr>
              <a:t>hân các điểm dữ liệu vào các nhóm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2037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1651</Words>
  <Application>Microsoft Office PowerPoint</Application>
  <PresentationFormat>Widescreen</PresentationFormat>
  <Paragraphs>197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Arial</vt:lpstr>
      <vt:lpstr>Calibri</vt:lpstr>
      <vt:lpstr>Cambria Math</vt:lpstr>
      <vt:lpstr>Tahoma</vt:lpstr>
      <vt:lpstr>Times New Roman</vt:lpstr>
      <vt:lpstr>Wingdings</vt:lpstr>
      <vt:lpstr>Default Design</vt:lpstr>
      <vt:lpstr>Worksheet</vt:lpstr>
      <vt:lpstr>Phân cụm (Clustering)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Bài toán phân nhóm</vt:lpstr>
      <vt:lpstr>Một số ký hiệu toán học</vt:lpstr>
      <vt:lpstr>Một số ký hiệu toán học</vt:lpstr>
      <vt:lpstr>K-means</vt:lpstr>
      <vt:lpstr>Khoảng cách Euclidian</vt:lpstr>
      <vt:lpstr>K-means</vt:lpstr>
      <vt:lpstr>K-means</vt:lpstr>
      <vt:lpstr>Ý tưởng</vt:lpstr>
      <vt:lpstr>Phương pháp</vt:lpstr>
      <vt:lpstr>Ví dụ </vt:lpstr>
      <vt:lpstr>Ví dụ</vt:lpstr>
      <vt:lpstr>Ví dụ</vt:lpstr>
      <vt:lpstr>Ví dụ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CSE: Faculty of Computer Science and Engineering        Thuyloi University</dc:title>
  <dc:creator>Ngân</dc:creator>
  <cp:lastModifiedBy>Nguyen</cp:lastModifiedBy>
  <cp:revision>183</cp:revision>
  <dcterms:created xsi:type="dcterms:W3CDTF">2021-09-08T07:36:27Z</dcterms:created>
  <dcterms:modified xsi:type="dcterms:W3CDTF">2022-07-09T07:30:12Z</dcterms:modified>
</cp:coreProperties>
</file>