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1"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630" y="96"/>
      </p:cViewPr>
      <p:guideLst/>
    </p:cSldViewPr>
  </p:slideViewPr>
  <p:notesTextViewPr>
    <p:cViewPr>
      <p:scale>
        <a:sx n="1" d="1"/>
        <a:sy n="1" d="1"/>
      </p:scale>
      <p:origin x="0" y="0"/>
    </p:cViewPr>
  </p:notesTextViewPr>
  <p:sorterViewPr>
    <p:cViewPr>
      <p:scale>
        <a:sx n="100" d="100"/>
        <a:sy n="100" d="100"/>
      </p:scale>
      <p:origin x="0" y="-7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accent2"/>
              </a:buClr>
              <a:buFont typeface="Wingdings" panose="05000000000000000000" pitchFamily="2" charset="2"/>
              <a:buChar char="§"/>
              <a:defRPr sz="2400"/>
            </a:lvl1pPr>
            <a:lvl2pPr marL="800100" indent="-342900">
              <a:buClr>
                <a:schemeClr val="accent2"/>
              </a:buClr>
              <a:buFont typeface="Wingdings" panose="05000000000000000000" pitchFamily="2" charset="2"/>
              <a:buChar char="§"/>
              <a:defRPr sz="2000"/>
            </a:lvl2pPr>
            <a:lvl3pPr marL="1200150" indent="-285750">
              <a:buClr>
                <a:schemeClr val="accent2"/>
              </a:buClr>
              <a:buFont typeface="Wingdings" panose="05000000000000000000" pitchFamily="2" charset="2"/>
              <a:buChar char="§"/>
              <a:defRPr sz="1800"/>
            </a:lvl3pPr>
            <a:lvl4pPr marL="1657350" indent="-285750">
              <a:buClr>
                <a:schemeClr val="accent2"/>
              </a:buClr>
              <a:buFont typeface="Wingdings" panose="05000000000000000000" pitchFamily="2" charset="2"/>
              <a:buChar char="§"/>
              <a:defRPr sz="1400"/>
            </a:lvl4pPr>
            <a:lvl5pPr>
              <a:buClr>
                <a:schemeClr val="accent2"/>
              </a:buClr>
              <a:buFont typeface="Wingdings" panose="05000000000000000000" pitchFamily="2" charset="2"/>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7788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1" y="2017713"/>
            <a:ext cx="5077884"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lvl1pPr marL="457200" indent="-457200">
              <a:buClr>
                <a:schemeClr val="accent2"/>
              </a:buClr>
              <a:buFont typeface="Wingdings" panose="05000000000000000000" pitchFamily="2" charset="2"/>
              <a:buChar char="§"/>
              <a:defRPr/>
            </a:lvl1pPr>
            <a:lvl2pPr marL="914400" indent="-457200">
              <a:buClr>
                <a:schemeClr val="accent2"/>
              </a:buClr>
              <a:buFont typeface="Wingdings" panose="05000000000000000000" pitchFamily="2" charset="2"/>
              <a:buChar char="§"/>
              <a:defRPr/>
            </a:lvl2pPr>
            <a:lvl3pPr marL="1257300" indent="-342900">
              <a:buClr>
                <a:schemeClr val="accent2"/>
              </a:buClr>
              <a:buFont typeface="Wingdings" panose="05000000000000000000" pitchFamily="2" charset="2"/>
              <a:buChar char="§"/>
              <a:defRPr/>
            </a:lvl3pPr>
            <a:lvl4pPr marL="1714500" indent="-342900">
              <a:buClr>
                <a:schemeClr val="accent2"/>
              </a:buClr>
              <a:buFont typeface="Wingdings" panose="05000000000000000000" pitchFamily="2" charset="2"/>
              <a:buChar char="§"/>
              <a:defRPr/>
            </a:lvl4pPr>
            <a:lvl5pPr marL="2171700" indent="-342900">
              <a:buClr>
                <a:schemeClr val="accent2"/>
              </a:buClr>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lvl1pPr marL="457200" indent="-457200">
              <a:buClr>
                <a:schemeClr val="accent2"/>
              </a:buClr>
              <a:buFont typeface="Wingdings" panose="05000000000000000000" pitchFamily="2" charset="2"/>
              <a:buChar char="§"/>
              <a:defRPr/>
            </a:lvl1pPr>
            <a:lvl2pPr marL="914400" indent="-457200">
              <a:buClr>
                <a:schemeClr val="accent2"/>
              </a:buClr>
              <a:buFont typeface="Wingdings" panose="05000000000000000000" pitchFamily="2" charset="2"/>
              <a:buChar char="§"/>
              <a:defRPr/>
            </a:lvl2pPr>
            <a:lvl3pPr marL="1257300" indent="-342900">
              <a:buClr>
                <a:schemeClr val="accent2"/>
              </a:buClr>
              <a:buFont typeface="Wingdings" panose="05000000000000000000" pitchFamily="2" charset="2"/>
              <a:buChar char="§"/>
              <a:defRPr/>
            </a:lvl3pPr>
            <a:lvl4pPr marL="1714500" indent="-342900">
              <a:buClr>
                <a:schemeClr val="accent2"/>
              </a:buClr>
              <a:buFont typeface="Wingdings" panose="05000000000000000000"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smtClean="0"/>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machinelearningcoban.com/2017/03/12/convexity/#positive-semidefini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855788"/>
            <a:ext cx="10537793" cy="2387600"/>
          </a:xfrm>
        </p:spPr>
        <p:txBody>
          <a:bodyPr/>
          <a:lstStyle/>
          <a:p>
            <a:r>
              <a:rPr lang="en-US" b="1" dirty="0" err="1"/>
              <a:t>Phân</a:t>
            </a:r>
            <a:r>
              <a:rPr lang="en-US" b="1" dirty="0"/>
              <a:t> </a:t>
            </a:r>
            <a:r>
              <a:rPr lang="en-US" b="1" dirty="0" err="1"/>
              <a:t>tích</a:t>
            </a:r>
            <a:r>
              <a:rPr lang="en-US" b="1" dirty="0"/>
              <a:t> </a:t>
            </a:r>
            <a:r>
              <a:rPr lang="en-US" b="1" dirty="0" err="1"/>
              <a:t>thành</a:t>
            </a:r>
            <a:r>
              <a:rPr lang="en-US" b="1" dirty="0"/>
              <a:t> </a:t>
            </a:r>
            <a:r>
              <a:rPr lang="en-US" b="1" dirty="0" err="1"/>
              <a:t>phần</a:t>
            </a:r>
            <a:r>
              <a:rPr lang="en-US" b="1" dirty="0"/>
              <a:t> </a:t>
            </a:r>
            <a:r>
              <a:rPr lang="en-US" b="1" dirty="0" err="1"/>
              <a:t>chính</a:t>
            </a:r>
            <a:r>
              <a:rPr lang="en-US" b="1" dirty="0" smtClean="0"/>
              <a:t/>
            </a:r>
            <a:br>
              <a:rPr lang="en-US" b="1" dirty="0" smtClean="0"/>
            </a:br>
            <a:r>
              <a:rPr lang="en-US" sz="4400" b="1" dirty="0" smtClean="0"/>
              <a:t>(</a:t>
            </a:r>
            <a:r>
              <a:rPr lang="en-US" sz="4400" dirty="0"/>
              <a:t>Principal component </a:t>
            </a:r>
            <a:r>
              <a:rPr lang="en-US" sz="4400" dirty="0" smtClean="0"/>
              <a:t>analysis, PCA</a:t>
            </a:r>
            <a:r>
              <a:rPr lang="en-US" sz="4400" b="1" dirty="0" smtClean="0"/>
              <a:t>)</a:t>
            </a:r>
            <a:endParaRPr lang="en-US" sz="4400" b="1" dirty="0"/>
          </a:p>
        </p:txBody>
      </p:sp>
      <p:sp>
        <p:nvSpPr>
          <p:cNvPr id="3" name="Subtitle 2"/>
          <p:cNvSpPr>
            <a:spLocks noGrp="1"/>
          </p:cNvSpPr>
          <p:nvPr>
            <p:ph type="subTitle" idx="1"/>
          </p:nvPr>
        </p:nvSpPr>
        <p:spPr>
          <a:xfrm>
            <a:off x="1524000" y="4836633"/>
            <a:ext cx="9144000" cy="1317812"/>
          </a:xfrm>
        </p:spPr>
        <p:txBody>
          <a:bodyPr/>
          <a:lstStyle/>
          <a:p>
            <a:r>
              <a:rPr lang="en-US" b="1" dirty="0" smtClean="0"/>
              <a:t>TS. </a:t>
            </a:r>
            <a:r>
              <a:rPr lang="en-US" b="1" dirty="0" err="1" smtClean="0"/>
              <a:t>Nguyễn</a:t>
            </a:r>
            <a:r>
              <a:rPr lang="en-US" b="1" dirty="0" smtClean="0"/>
              <a:t> </a:t>
            </a:r>
            <a:r>
              <a:rPr lang="en-US" b="1" dirty="0" err="1" smtClean="0"/>
              <a:t>Thị</a:t>
            </a:r>
            <a:r>
              <a:rPr lang="en-US" b="1" dirty="0" smtClean="0"/>
              <a:t> Kim Ngân</a:t>
            </a:r>
            <a:endParaRPr lang="en-US" b="1" dirty="0"/>
          </a:p>
        </p:txBody>
      </p:sp>
      <p:sp>
        <p:nvSpPr>
          <p:cNvPr id="5" name="Rectangle 1"/>
          <p:cNvSpPr txBox="1">
            <a:spLocks noChangeArrowheads="1"/>
          </p:cNvSpPr>
          <p:nvPr/>
        </p:nvSpPr>
        <p:spPr bwMode="auto">
          <a:xfrm>
            <a:off x="1109709" y="204788"/>
            <a:ext cx="9358267"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anchor="b"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60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algn="l"/>
            <a:r>
              <a:rPr lang="en-US" sz="2400" dirty="0" smtClean="0">
                <a:latin typeface="Times New Roman" panose="02020603050405020304" pitchFamily="18" charset="0"/>
                <a:cs typeface="Times New Roman" panose="02020603050405020304" pitchFamily="18" charset="0"/>
              </a:rPr>
              <a:t>CSE</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Faculty of Computer Science and Engineering</a:t>
            </a:r>
            <a:br>
              <a:rPr lang="en-US" sz="24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Thuyloi</a:t>
            </a:r>
            <a:r>
              <a:rPr lang="en-US" sz="2400" dirty="0" smtClean="0">
                <a:latin typeface="Times New Roman" panose="02020603050405020304" pitchFamily="18" charset="0"/>
                <a:cs typeface="Times New Roman" panose="02020603050405020304" pitchFamily="18" charset="0"/>
              </a:rPr>
              <a:t> University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078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vi-VN" dirty="0"/>
              <a:t>Biễu diễn vector trong các hệ cơ sở khác </a:t>
            </a:r>
            <a:r>
              <a:rPr lang="vi-VN" dirty="0" smtClean="0"/>
              <a:t>nhau</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0932" y="2077374"/>
                <a:ext cx="10959032" cy="4358937"/>
              </a:xfrm>
            </p:spPr>
            <p:txBody>
              <a:bodyPr>
                <a:normAutofit/>
              </a:bodyPr>
              <a:lstStyle/>
              <a:p>
                <a:r>
                  <a:rPr lang="vi-VN" dirty="0"/>
                  <a:t>Trong không gian </a:t>
                </a:r>
                <a14:m>
                  <m:oMath xmlns:m="http://schemas.openxmlformats.org/officeDocument/2006/math">
                    <m:r>
                      <a:rPr lang="vi-VN" i="1" dirty="0" smtClean="0">
                        <a:latin typeface="Cambria Math" panose="02040503050406030204" pitchFamily="18" charset="0"/>
                      </a:rPr>
                      <m:t>𝐷</m:t>
                    </m:r>
                  </m:oMath>
                </a14:m>
                <a:r>
                  <a:rPr lang="vi-VN" dirty="0"/>
                  <a:t> chiều , toạ độ của mỗi điểm được xác định dựa trên một hệ toạ độ nào đó. Ở các hệ toạ độ khác nhau, </a:t>
                </a:r>
                <a:r>
                  <a:rPr lang="vi-VN" dirty="0" smtClean="0"/>
                  <a:t>toạ </a:t>
                </a:r>
                <a:r>
                  <a:rPr lang="vi-VN" dirty="0"/>
                  <a:t>độ của mỗi điểm cũng khác nhau</a:t>
                </a:r>
                <a:r>
                  <a:rPr lang="vi-VN" dirty="0" smtClean="0"/>
                  <a:t>.</a:t>
                </a:r>
                <a:endParaRPr lang="en-US" dirty="0" smtClean="0"/>
              </a:p>
              <a:p>
                <a:r>
                  <a:rPr lang="vi-VN" dirty="0"/>
                  <a:t>Tập hợp các vector </a:t>
                </a:r>
                <a14:m>
                  <m:oMath xmlns:m="http://schemas.openxmlformats.org/officeDocument/2006/math">
                    <m:sSub>
                      <m:sSubPr>
                        <m:ctrlPr>
                          <a:rPr lang="vi-VN" i="1" dirty="0" smtClean="0">
                            <a:latin typeface="Cambria Math" panose="02040503050406030204" pitchFamily="18" charset="0"/>
                          </a:rPr>
                        </m:ctrlPr>
                      </m:sSubPr>
                      <m:e>
                        <m:r>
                          <a:rPr lang="vi-VN" i="1" dirty="0">
                            <a:latin typeface="Cambria Math" panose="02040503050406030204" pitchFamily="18" charset="0"/>
                          </a:rPr>
                          <m:t>𝑒</m:t>
                        </m:r>
                      </m:e>
                      <m:sub>
                        <m:r>
                          <a:rPr lang="vi-VN" i="1" dirty="0">
                            <a:latin typeface="Cambria Math" panose="02040503050406030204" pitchFamily="18" charset="0"/>
                          </a:rPr>
                          <m:t>1</m:t>
                        </m:r>
                      </m:sub>
                    </m:sSub>
                    <m:r>
                      <a:rPr lang="vi-VN" i="1" dirty="0" smtClean="0">
                        <a:latin typeface="Cambria Math" panose="02040503050406030204" pitchFamily="18" charset="0"/>
                      </a:rPr>
                      <m:t>,…,</m:t>
                    </m:r>
                    <m:sSub>
                      <m:sSubPr>
                        <m:ctrlPr>
                          <a:rPr lang="vi-VN" i="1" dirty="0">
                            <a:latin typeface="Cambria Math" panose="02040503050406030204" pitchFamily="18" charset="0"/>
                          </a:rPr>
                        </m:ctrlPr>
                      </m:sSubPr>
                      <m:e>
                        <m:r>
                          <a:rPr lang="vi-VN" i="1" dirty="0">
                            <a:latin typeface="Cambria Math" panose="02040503050406030204" pitchFamily="18" charset="0"/>
                          </a:rPr>
                          <m:t>𝑒</m:t>
                        </m:r>
                      </m:e>
                      <m:sub>
                        <m:r>
                          <a:rPr lang="vi-VN" i="1" dirty="0">
                            <a:latin typeface="Cambria Math" panose="02040503050406030204" pitchFamily="18" charset="0"/>
                          </a:rPr>
                          <m:t>𝐷</m:t>
                        </m:r>
                      </m:sub>
                    </m:sSub>
                  </m:oMath>
                </a14:m>
                <a:r>
                  <a:rPr lang="vi-VN" dirty="0"/>
                  <a:t> mà mỗi vector </a:t>
                </a:r>
                <a14:m>
                  <m:oMath xmlns:m="http://schemas.openxmlformats.org/officeDocument/2006/math">
                    <m:sSub>
                      <m:sSubPr>
                        <m:ctrlPr>
                          <a:rPr lang="vi-VN" i="1" dirty="0" smtClean="0">
                            <a:latin typeface="Cambria Math" panose="02040503050406030204" pitchFamily="18" charset="0"/>
                          </a:rPr>
                        </m:ctrlPr>
                      </m:sSubPr>
                      <m:e>
                        <m:r>
                          <a:rPr lang="vi-VN" i="1" dirty="0">
                            <a:latin typeface="Cambria Math" panose="02040503050406030204" pitchFamily="18" charset="0"/>
                          </a:rPr>
                          <m:t>𝑒</m:t>
                        </m:r>
                      </m:e>
                      <m:sub>
                        <m:r>
                          <a:rPr lang="vi-VN" i="1" dirty="0">
                            <a:latin typeface="Cambria Math" panose="02040503050406030204" pitchFamily="18" charset="0"/>
                          </a:rPr>
                          <m:t>𝑑</m:t>
                        </m:r>
                      </m:sub>
                    </m:sSub>
                  </m:oMath>
                </a14:m>
                <a:r>
                  <a:rPr lang="vi-VN" dirty="0"/>
                  <a:t> có đúng 1 phần tử bằng 1</a:t>
                </a:r>
                <a:r>
                  <a:rPr lang="en-US" dirty="0" smtClean="0"/>
                  <a:t> </a:t>
                </a:r>
                <a:r>
                  <a:rPr lang="vi-VN" dirty="0" smtClean="0"/>
                  <a:t>ở </a:t>
                </a:r>
                <a:r>
                  <a:rPr lang="vi-VN" dirty="0"/>
                  <a:t>thành phần thứ </a:t>
                </a:r>
                <a14:m>
                  <m:oMath xmlns:m="http://schemas.openxmlformats.org/officeDocument/2006/math">
                    <m:r>
                      <a:rPr lang="vi-VN" i="1" dirty="0" smtClean="0">
                        <a:latin typeface="Cambria Math" panose="02040503050406030204" pitchFamily="18" charset="0"/>
                      </a:rPr>
                      <m:t>𝑑</m:t>
                    </m:r>
                  </m:oMath>
                </a14:m>
                <a:r>
                  <a:rPr lang="vi-VN" dirty="0"/>
                  <a:t> và </a:t>
                </a:r>
                <a:r>
                  <a:rPr lang="en-US" dirty="0" err="1" smtClean="0"/>
                  <a:t>các</a:t>
                </a:r>
                <a:r>
                  <a:rPr lang="en-US" dirty="0" smtClean="0"/>
                  <a:t> </a:t>
                </a:r>
                <a:r>
                  <a:rPr lang="vi-VN" dirty="0" smtClean="0"/>
                  <a:t>phần </a:t>
                </a:r>
                <a:r>
                  <a:rPr lang="vi-VN" dirty="0"/>
                  <a:t>tử </a:t>
                </a:r>
                <a:r>
                  <a:rPr lang="en-US" dirty="0" err="1" smtClean="0"/>
                  <a:t>còn</a:t>
                </a:r>
                <a:r>
                  <a:rPr lang="en-US" dirty="0" smtClean="0"/>
                  <a:t> </a:t>
                </a:r>
                <a:r>
                  <a:rPr lang="en-US" dirty="0" err="1" smtClean="0"/>
                  <a:t>lại</a:t>
                </a:r>
                <a:r>
                  <a:rPr lang="en-US" dirty="0" smtClean="0"/>
                  <a:t> </a:t>
                </a:r>
                <a:r>
                  <a:rPr lang="en-US" dirty="0" err="1" smtClean="0"/>
                  <a:t>bằng</a:t>
                </a:r>
                <a:r>
                  <a:rPr lang="en-US" dirty="0" smtClean="0"/>
                  <a:t> 0</a:t>
                </a:r>
                <a:r>
                  <a:rPr lang="vi-VN" dirty="0" smtClean="0"/>
                  <a:t>, </a:t>
                </a:r>
                <a:r>
                  <a:rPr lang="vi-VN" dirty="0"/>
                  <a:t>được gọi là hệ cơ sở đơn vị (hoặc hệ đơn vị) trong không gian </a:t>
                </a:r>
                <a14:m>
                  <m:oMath xmlns:m="http://schemas.openxmlformats.org/officeDocument/2006/math">
                    <m:r>
                      <a:rPr lang="vi-VN" i="1" dirty="0" smtClean="0">
                        <a:latin typeface="Cambria Math" panose="02040503050406030204" pitchFamily="18" charset="0"/>
                      </a:rPr>
                      <m:t>𝐷</m:t>
                    </m:r>
                  </m:oMath>
                </a14:m>
                <a:r>
                  <a:rPr lang="vi-VN" dirty="0"/>
                  <a:t> chiều</a:t>
                </a:r>
                <a:r>
                  <a:rPr lang="vi-VN" dirty="0" smtClean="0"/>
                  <a:t>.</a:t>
                </a:r>
                <a:endParaRPr lang="en-US" dirty="0" smtClean="0"/>
              </a:p>
              <a:p>
                <a:r>
                  <a:rPr lang="vi-VN" dirty="0"/>
                  <a:t>Nếu xếp các vector </a:t>
                </a:r>
                <a14:m>
                  <m:oMath xmlns:m="http://schemas.openxmlformats.org/officeDocument/2006/math">
                    <m:sSub>
                      <m:sSubPr>
                        <m:ctrlPr>
                          <a:rPr lang="vi-VN" i="1" dirty="0">
                            <a:latin typeface="Cambria Math" panose="02040503050406030204" pitchFamily="18" charset="0"/>
                          </a:rPr>
                        </m:ctrlPr>
                      </m:sSubPr>
                      <m:e>
                        <m:r>
                          <a:rPr lang="vi-VN" i="1" dirty="0">
                            <a:latin typeface="Cambria Math" panose="02040503050406030204" pitchFamily="18" charset="0"/>
                          </a:rPr>
                          <m:t>𝑒</m:t>
                        </m:r>
                      </m:e>
                      <m:sub>
                        <m:r>
                          <a:rPr lang="vi-VN" i="1" dirty="0">
                            <a:latin typeface="Cambria Math" panose="02040503050406030204" pitchFamily="18" charset="0"/>
                          </a:rPr>
                          <m:t>𝑑</m:t>
                        </m:r>
                      </m:sub>
                    </m:sSub>
                  </m:oMath>
                </a14:m>
                <a:r>
                  <a:rPr lang="vi-VN" dirty="0"/>
                  <a:t>,</a:t>
                </a:r>
                <a14:m>
                  <m:oMath xmlns:m="http://schemas.openxmlformats.org/officeDocument/2006/math">
                    <m:r>
                      <a:rPr lang="vi-VN" i="1" dirty="0" smtClean="0">
                        <a:latin typeface="Cambria Math" panose="02040503050406030204" pitchFamily="18" charset="0"/>
                      </a:rPr>
                      <m:t>𝑑</m:t>
                    </m:r>
                    <m:r>
                      <a:rPr lang="vi-VN" i="1" dirty="0" smtClean="0">
                        <a:latin typeface="Cambria Math" panose="02040503050406030204" pitchFamily="18" charset="0"/>
                      </a:rPr>
                      <m:t>=1,2,…,</m:t>
                    </m:r>
                    <m:r>
                      <a:rPr lang="vi-VN" i="1" dirty="0" smtClean="0">
                        <a:latin typeface="Cambria Math" panose="02040503050406030204" pitchFamily="18" charset="0"/>
                      </a:rPr>
                      <m:t>𝐷</m:t>
                    </m:r>
                  </m:oMath>
                </a14:m>
                <a:r>
                  <a:rPr lang="vi-VN" dirty="0"/>
                  <a:t> theo đúng thứ tự đó, ta sẽ được ma trận đơn vị </a:t>
                </a:r>
                <a14:m>
                  <m:oMath xmlns:m="http://schemas.openxmlformats.org/officeDocument/2006/math">
                    <m:r>
                      <a:rPr lang="vi-VN" i="1" dirty="0" smtClean="0">
                        <a:latin typeface="Cambria Math" panose="02040503050406030204" pitchFamily="18" charset="0"/>
                      </a:rPr>
                      <m:t>𝐷</m:t>
                    </m:r>
                  </m:oMath>
                </a14:m>
                <a:r>
                  <a:rPr lang="vi-VN" dirty="0"/>
                  <a:t> chiều</a:t>
                </a:r>
                <a:r>
                  <a:rPr lang="vi-VN" dirty="0" smtClean="0"/>
                  <a:t>.</a:t>
                </a:r>
                <a:endParaRPr lang="en-US" dirty="0" smtClean="0"/>
              </a:p>
              <a:p>
                <a:r>
                  <a:rPr lang="en-US" dirty="0" err="1"/>
                  <a:t>Mỗi</a:t>
                </a:r>
                <a:r>
                  <a:rPr lang="en-US" dirty="0"/>
                  <a:t> vector </a:t>
                </a:r>
                <a:r>
                  <a:rPr lang="en-US" dirty="0" err="1" smtClean="0"/>
                  <a:t>cột</a:t>
                </a:r>
                <a:r>
                  <a:rPr lang="en-US" dirty="0" smtClean="0"/>
                  <a:t>                                              </a:t>
                </a:r>
                <a:r>
                  <a:rPr lang="vi-VN" dirty="0"/>
                  <a:t>, biểu diễn của nó trong hệ đơn vị là:</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0932" y="2077374"/>
                <a:ext cx="10959032" cy="4358937"/>
              </a:xfrm>
              <a:blipFill>
                <a:blip r:embed="rId2"/>
                <a:stretch>
                  <a:fillRect l="-723" t="-111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429109" y="4982601"/>
            <a:ext cx="2952750" cy="361950"/>
          </a:xfrm>
          <a:prstGeom prst="rect">
            <a:avLst/>
          </a:prstGeom>
        </p:spPr>
      </p:pic>
      <p:pic>
        <p:nvPicPr>
          <p:cNvPr id="5" name="Picture 4"/>
          <p:cNvPicPr>
            <a:picLocks noChangeAspect="1"/>
          </p:cNvPicPr>
          <p:nvPr/>
        </p:nvPicPr>
        <p:blipFill>
          <a:blip r:embed="rId4"/>
          <a:stretch>
            <a:fillRect/>
          </a:stretch>
        </p:blipFill>
        <p:spPr>
          <a:xfrm>
            <a:off x="3639848" y="5899006"/>
            <a:ext cx="3686175" cy="457200"/>
          </a:xfrm>
          <a:prstGeom prst="rect">
            <a:avLst/>
          </a:prstGeom>
        </p:spPr>
      </p:pic>
    </p:spTree>
    <p:extLst>
      <p:ext uri="{BB962C8B-B14F-4D97-AF65-F5344CB8AC3E}">
        <p14:creationId xmlns:p14="http://schemas.microsoft.com/office/powerpoint/2010/main" val="22586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vi-VN" dirty="0"/>
              <a:t>Biễu diễn vector trong các hệ cơ sở khác </a:t>
            </a:r>
            <a:r>
              <a:rPr lang="vi-VN" dirty="0" smtClean="0"/>
              <a:t>nhau</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5320" y="1979720"/>
                <a:ext cx="10342486" cy="4545367"/>
              </a:xfrm>
            </p:spPr>
            <p:txBody>
              <a:bodyPr>
                <a:normAutofit fontScale="92500"/>
              </a:bodyPr>
              <a:lstStyle/>
              <a:p>
                <a:r>
                  <a:rPr lang="vi-VN" dirty="0" smtClean="0"/>
                  <a:t>Giả sử có một hệ cơ sở khác </a:t>
                </a:r>
                <a14:m>
                  <m:oMath xmlns:m="http://schemas.openxmlformats.org/officeDocument/2006/math">
                    <m:sSub>
                      <m:sSubPr>
                        <m:ctrlPr>
                          <a:rPr lang="vi-VN" i="1" dirty="0" smtClean="0">
                            <a:latin typeface="Cambria Math" panose="02040503050406030204" pitchFamily="18" charset="0"/>
                          </a:rPr>
                        </m:ctrlPr>
                      </m:sSubPr>
                      <m:e>
                        <m:r>
                          <m:rPr>
                            <m:sty m:val="p"/>
                          </m:rPr>
                          <a:rPr lang="vi-VN" dirty="0">
                            <a:latin typeface="Cambria Math" panose="02040503050406030204" pitchFamily="18" charset="0"/>
                          </a:rPr>
                          <m:t>u</m:t>
                        </m:r>
                      </m:e>
                      <m:sub>
                        <m:r>
                          <a:rPr lang="en-US" b="0" i="1" dirty="0" smtClean="0">
                            <a:latin typeface="Cambria Math" panose="02040503050406030204" pitchFamily="18" charset="0"/>
                          </a:rPr>
                          <m:t>1</m:t>
                        </m:r>
                      </m:sub>
                    </m:sSub>
                    <m:r>
                      <a:rPr lang="vi-VN" i="1" dirty="0" smtClean="0">
                        <a:latin typeface="Cambria Math" panose="02040503050406030204" pitchFamily="18" charset="0"/>
                      </a:rPr>
                      <m:t>,</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u</m:t>
                        </m:r>
                      </m:e>
                      <m:sub>
                        <m:r>
                          <a:rPr lang="en-US" b="0" i="1" dirty="0" smtClean="0">
                            <a:latin typeface="Cambria Math" panose="02040503050406030204" pitchFamily="18" charset="0"/>
                          </a:rPr>
                          <m:t>2</m:t>
                        </m:r>
                      </m:sub>
                    </m:sSub>
                    <m:r>
                      <a:rPr lang="vi-VN" i="1" dirty="0" smtClean="0">
                        <a:latin typeface="Cambria Math" panose="02040503050406030204" pitchFamily="18" charset="0"/>
                      </a:rPr>
                      <m:t>,…,</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u</m:t>
                        </m:r>
                      </m:e>
                      <m:sub>
                        <m:r>
                          <a:rPr lang="vi-VN" i="1" dirty="0">
                            <a:latin typeface="Cambria Math" panose="02040503050406030204" pitchFamily="18" charset="0"/>
                          </a:rPr>
                          <m:t>𝐷</m:t>
                        </m:r>
                      </m:sub>
                    </m:sSub>
                  </m:oMath>
                </a14:m>
                <a:r>
                  <a:rPr lang="vi-VN" dirty="0"/>
                  <a:t> (các vector này độc lập tuyến tính), vậy thì biểu diễn của vector </a:t>
                </a:r>
                <a14:m>
                  <m:oMath xmlns:m="http://schemas.openxmlformats.org/officeDocument/2006/math">
                    <m:r>
                      <m:rPr>
                        <m:sty m:val="p"/>
                      </m:rPr>
                      <a:rPr lang="vi-VN" i="0" dirty="0" smtClean="0">
                        <a:latin typeface="Cambria Math" panose="02040503050406030204" pitchFamily="18" charset="0"/>
                      </a:rPr>
                      <m:t>x</m:t>
                    </m:r>
                  </m:oMath>
                </a14:m>
                <a:r>
                  <a:rPr lang="vi-VN" dirty="0"/>
                  <a:t> trong hệ cơ sở mới này có dạng</a:t>
                </a:r>
                <a:r>
                  <a:rPr lang="vi-VN" dirty="0" smtClean="0"/>
                  <a:t>:</a:t>
                </a:r>
                <a:endParaRPr lang="en-US" dirty="0" smtClean="0"/>
              </a:p>
              <a:p>
                <a:endParaRPr lang="en-US" dirty="0" smtClean="0"/>
              </a:p>
              <a:p>
                <a14:m>
                  <m:oMath xmlns:m="http://schemas.openxmlformats.org/officeDocument/2006/math">
                    <m:r>
                      <m:rPr>
                        <m:sty m:val="p"/>
                      </m:rPr>
                      <a:rPr lang="vi-VN" i="0" dirty="0" smtClean="0">
                        <a:latin typeface="Cambria Math" panose="02040503050406030204" pitchFamily="18" charset="0"/>
                      </a:rPr>
                      <m:t>U</m:t>
                    </m:r>
                  </m:oMath>
                </a14:m>
                <a:r>
                  <a:rPr lang="vi-VN" dirty="0"/>
                  <a:t> là ma trận mà cột thứ </a:t>
                </a:r>
                <a14:m>
                  <m:oMath xmlns:m="http://schemas.openxmlformats.org/officeDocument/2006/math">
                    <m:r>
                      <m:rPr>
                        <m:sty m:val="p"/>
                      </m:rPr>
                      <a:rPr lang="vi-VN" i="0" dirty="0" smtClean="0">
                        <a:latin typeface="Cambria Math" panose="02040503050406030204" pitchFamily="18" charset="0"/>
                      </a:rPr>
                      <m:t>d</m:t>
                    </m:r>
                  </m:oMath>
                </a14:m>
                <a:r>
                  <a:rPr lang="vi-VN" dirty="0"/>
                  <a:t> của nó chính là vector </a:t>
                </a:r>
                <a14:m>
                  <m:oMath xmlns:m="http://schemas.openxmlformats.org/officeDocument/2006/math">
                    <m:sSub>
                      <m:sSubPr>
                        <m:ctrlPr>
                          <a:rPr lang="vi-VN" i="1" dirty="0" smtClean="0">
                            <a:latin typeface="Cambria Math" panose="02040503050406030204" pitchFamily="18" charset="0"/>
                          </a:rPr>
                        </m:ctrlPr>
                      </m:sSubPr>
                      <m:e>
                        <m:r>
                          <m:rPr>
                            <m:sty m:val="p"/>
                          </m:rPr>
                          <a:rPr lang="vi-VN" dirty="0">
                            <a:latin typeface="Cambria Math" panose="02040503050406030204" pitchFamily="18" charset="0"/>
                          </a:rPr>
                          <m:t>u</m:t>
                        </m:r>
                      </m:e>
                      <m:sub>
                        <m:r>
                          <a:rPr lang="en-US" b="0" i="1" dirty="0" smtClean="0">
                            <a:latin typeface="Cambria Math" panose="02040503050406030204" pitchFamily="18" charset="0"/>
                          </a:rPr>
                          <m:t>𝑑</m:t>
                        </m:r>
                      </m:sub>
                    </m:sSub>
                  </m:oMath>
                </a14:m>
                <a:r>
                  <a:rPr lang="vi-VN" dirty="0" smtClean="0"/>
                  <a:t>. </a:t>
                </a:r>
                <a:r>
                  <a:rPr lang="vi-VN" dirty="0"/>
                  <a:t>Lúc này, vector </a:t>
                </a:r>
                <a14:m>
                  <m:oMath xmlns:m="http://schemas.openxmlformats.org/officeDocument/2006/math">
                    <m:r>
                      <m:rPr>
                        <m:sty m:val="p"/>
                      </m:rPr>
                      <a:rPr lang="vi-VN" i="0" dirty="0" smtClean="0">
                        <a:latin typeface="Cambria Math" panose="02040503050406030204" pitchFamily="18" charset="0"/>
                      </a:rPr>
                      <m:t>y</m:t>
                    </m:r>
                  </m:oMath>
                </a14:m>
                <a:r>
                  <a:rPr lang="vi-VN" dirty="0"/>
                  <a:t> chính là biểu diễn của </a:t>
                </a:r>
                <a14:m>
                  <m:oMath xmlns:m="http://schemas.openxmlformats.org/officeDocument/2006/math">
                    <m:r>
                      <m:rPr>
                        <m:sty m:val="p"/>
                      </m:rPr>
                      <a:rPr lang="vi-VN" i="0" dirty="0" smtClean="0">
                        <a:latin typeface="Cambria Math" panose="02040503050406030204" pitchFamily="18" charset="0"/>
                      </a:rPr>
                      <m:t>x</m:t>
                    </m:r>
                  </m:oMath>
                </a14:m>
                <a:r>
                  <a:rPr lang="vi-VN" dirty="0"/>
                  <a:t> trong hệ cơ sở mới</a:t>
                </a:r>
                <a:r>
                  <a:rPr lang="vi-VN" dirty="0" smtClean="0"/>
                  <a:t>.</a:t>
                </a:r>
                <a:endParaRPr lang="en-US" dirty="0" smtClean="0"/>
              </a:p>
              <a:p>
                <a:r>
                  <a:rPr lang="en-US" dirty="0" smtClean="0"/>
                  <a:t>V</a:t>
                </a:r>
                <a:r>
                  <a:rPr lang="vi-VN" dirty="0" smtClean="0"/>
                  <a:t>í </a:t>
                </a:r>
                <a:r>
                  <a:rPr lang="vi-VN" dirty="0"/>
                  <a:t>dụ về việc </a:t>
                </a:r>
                <a:r>
                  <a:rPr lang="en-US" dirty="0" smtClean="0"/>
                  <a:t>c</a:t>
                </a:r>
                <a:r>
                  <a:rPr lang="vi-VN" dirty="0" smtClean="0"/>
                  <a:t>huyển </a:t>
                </a:r>
                <a:r>
                  <a:rPr lang="vi-VN" dirty="0"/>
                  <a:t>đổi toạ độ </a:t>
                </a:r>
                <a:r>
                  <a:rPr lang="en-US" dirty="0"/>
                  <a:t> </a:t>
                </a:r>
                <a:r>
                  <a:rPr lang="en-US" dirty="0" smtClean="0"/>
                  <a:t>                                                                                          </a:t>
                </a:r>
                <a:r>
                  <a:rPr lang="vi-VN" dirty="0" smtClean="0"/>
                  <a:t>trong </a:t>
                </a:r>
                <a:r>
                  <a:rPr lang="vi-VN" dirty="0"/>
                  <a:t>các hệ cơ sở khác </a:t>
                </a:r>
                <a:r>
                  <a:rPr lang="vi-VN" dirty="0" smtClean="0"/>
                  <a:t>nhau</a:t>
                </a:r>
                <a:r>
                  <a:rPr lang="en-US" dirty="0"/>
                  <a:t>:</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5320" y="1979720"/>
                <a:ext cx="10342486" cy="4545367"/>
              </a:xfrm>
              <a:blipFill>
                <a:blip r:embed="rId2"/>
                <a:stretch>
                  <a:fillRect l="-649" t="-940"/>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3245473" y="2743902"/>
            <a:ext cx="4429125" cy="504825"/>
          </a:xfrm>
          <a:prstGeom prst="rect">
            <a:avLst/>
          </a:prstGeom>
        </p:spPr>
      </p:pic>
      <p:pic>
        <p:nvPicPr>
          <p:cNvPr id="7" name="Picture 6"/>
          <p:cNvPicPr>
            <a:picLocks noChangeAspect="1"/>
          </p:cNvPicPr>
          <p:nvPr/>
        </p:nvPicPr>
        <p:blipFill>
          <a:blip r:embed="rId4"/>
          <a:stretch>
            <a:fillRect/>
          </a:stretch>
        </p:blipFill>
        <p:spPr>
          <a:xfrm>
            <a:off x="6161959" y="3832514"/>
            <a:ext cx="4381500" cy="2838450"/>
          </a:xfrm>
          <a:prstGeom prst="rect">
            <a:avLst/>
          </a:prstGeom>
        </p:spPr>
      </p:pic>
    </p:spTree>
    <p:extLst>
      <p:ext uri="{BB962C8B-B14F-4D97-AF65-F5344CB8AC3E}">
        <p14:creationId xmlns:p14="http://schemas.microsoft.com/office/powerpoint/2010/main" val="3883621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Trace</a:t>
            </a:r>
          </a:p>
        </p:txBody>
      </p:sp>
      <p:sp>
        <p:nvSpPr>
          <p:cNvPr id="3" name="Content Placeholder 2"/>
          <p:cNvSpPr>
            <a:spLocks noGrp="1"/>
          </p:cNvSpPr>
          <p:nvPr>
            <p:ph idx="1"/>
          </p:nvPr>
        </p:nvSpPr>
        <p:spPr>
          <a:xfrm>
            <a:off x="1088448" y="1864311"/>
            <a:ext cx="10479156" cy="4474346"/>
          </a:xfrm>
        </p:spPr>
        <p:txBody>
          <a:bodyPr>
            <a:normAutofit/>
          </a:bodyPr>
          <a:lstStyle/>
          <a:p>
            <a:r>
              <a:rPr lang="vi-VN" dirty="0"/>
              <a:t>Hàm số trace xác định trên tập các ma trận vuông được sử dụng rất nhiều trong tối ưu vì những tính chất đẹp của nó. </a:t>
            </a:r>
            <a:endParaRPr lang="en-US" dirty="0" smtClean="0"/>
          </a:p>
          <a:p>
            <a:r>
              <a:rPr lang="vi-VN" dirty="0" smtClean="0"/>
              <a:t>Hàm </a:t>
            </a:r>
            <a:r>
              <a:rPr lang="vi-VN" dirty="0"/>
              <a:t>trace trả về tổng các phần tử trên đường chéo của một ma trận vuông</a:t>
            </a:r>
            <a:r>
              <a:rPr lang="vi-VN" dirty="0" smtClean="0"/>
              <a:t>.</a:t>
            </a:r>
            <a:endParaRPr lang="en-US" dirty="0" smtClean="0"/>
          </a:p>
          <a:p>
            <a:r>
              <a:rPr lang="en-US" dirty="0" err="1"/>
              <a:t>Các</a:t>
            </a:r>
            <a:r>
              <a:rPr lang="en-US" dirty="0"/>
              <a:t> </a:t>
            </a:r>
            <a:r>
              <a:rPr lang="en-US" dirty="0" err="1"/>
              <a:t>tính</a:t>
            </a:r>
            <a:r>
              <a:rPr lang="en-US" dirty="0"/>
              <a:t> </a:t>
            </a:r>
            <a:r>
              <a:rPr lang="en-US" dirty="0" err="1"/>
              <a:t>chất</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hàm</a:t>
            </a:r>
            <a:r>
              <a:rPr lang="en-US" dirty="0"/>
              <a:t> trace</a:t>
            </a:r>
          </a:p>
        </p:txBody>
      </p:sp>
      <p:pic>
        <p:nvPicPr>
          <p:cNvPr id="5" name="Picture 4"/>
          <p:cNvPicPr>
            <a:picLocks noChangeAspect="1"/>
          </p:cNvPicPr>
          <p:nvPr/>
        </p:nvPicPr>
        <p:blipFill>
          <a:blip r:embed="rId2"/>
          <a:stretch>
            <a:fillRect/>
          </a:stretch>
        </p:blipFill>
        <p:spPr>
          <a:xfrm>
            <a:off x="1088448" y="3804372"/>
            <a:ext cx="5505450" cy="1514475"/>
          </a:xfrm>
          <a:prstGeom prst="rect">
            <a:avLst/>
          </a:prstGeom>
        </p:spPr>
      </p:pic>
    </p:spTree>
    <p:extLst>
      <p:ext uri="{BB962C8B-B14F-4D97-AF65-F5344CB8AC3E}">
        <p14:creationId xmlns:p14="http://schemas.microsoft.com/office/powerpoint/2010/main" val="2039377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Trace</a:t>
            </a:r>
          </a:p>
        </p:txBody>
      </p:sp>
      <p:sp>
        <p:nvSpPr>
          <p:cNvPr id="3" name="Content Placeholder 2"/>
          <p:cNvSpPr>
            <a:spLocks noGrp="1"/>
          </p:cNvSpPr>
          <p:nvPr>
            <p:ph idx="1"/>
          </p:nvPr>
        </p:nvSpPr>
        <p:spPr>
          <a:xfrm>
            <a:off x="662609" y="1683026"/>
            <a:ext cx="11317355" cy="4987938"/>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506698" y="2704239"/>
            <a:ext cx="8610600" cy="2295525"/>
          </a:xfrm>
          <a:prstGeom prst="rect">
            <a:avLst/>
          </a:prstGeom>
        </p:spPr>
      </p:pic>
    </p:spTree>
    <p:extLst>
      <p:ext uri="{BB962C8B-B14F-4D97-AF65-F5344CB8AC3E}">
        <p14:creationId xmlns:p14="http://schemas.microsoft.com/office/powerpoint/2010/main" val="610038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74198" y="2038132"/>
                <a:ext cx="10630558" cy="4265013"/>
              </a:xfrm>
            </p:spPr>
            <p:txBody>
              <a:bodyPr>
                <a:normAutofit/>
              </a:bodyPr>
              <a:lstStyle/>
              <a:p>
                <a:pPr marL="45720" indent="0">
                  <a:buNone/>
                </a:pPr>
                <a:r>
                  <a:rPr lang="en-US" dirty="0" smtClean="0"/>
                  <a:t>Dữ</a:t>
                </a:r>
                <a:r>
                  <a:rPr lang="en-US" dirty="0"/>
                  <a:t> </a:t>
                </a:r>
                <a:r>
                  <a:rPr lang="en-US" dirty="0" err="1"/>
                  <a:t>liệu</a:t>
                </a:r>
                <a:r>
                  <a:rPr lang="en-US" dirty="0"/>
                  <a:t> </a:t>
                </a:r>
                <a:r>
                  <a:rPr lang="en-US" dirty="0" err="1"/>
                  <a:t>một</a:t>
                </a:r>
                <a:r>
                  <a:rPr lang="en-US" dirty="0"/>
                  <a:t> </a:t>
                </a:r>
                <a:r>
                  <a:rPr lang="en-US" dirty="0" err="1"/>
                  <a:t>chiều</a:t>
                </a:r>
                <a:endParaRPr lang="en-US" dirty="0"/>
              </a:p>
              <a:p>
                <a:r>
                  <a:rPr lang="vi-VN" dirty="0"/>
                  <a:t>Cho </a:t>
                </a:r>
                <a14:m>
                  <m:oMath xmlns:m="http://schemas.openxmlformats.org/officeDocument/2006/math">
                    <m:r>
                      <a:rPr lang="vi-VN" i="1" dirty="0" smtClean="0">
                        <a:latin typeface="Cambria Math" panose="02040503050406030204" pitchFamily="18" charset="0"/>
                      </a:rPr>
                      <m:t>𝑁</m:t>
                    </m:r>
                  </m:oMath>
                </a14:m>
                <a:r>
                  <a:rPr lang="vi-VN" dirty="0"/>
                  <a:t> giá trị </a:t>
                </a:r>
                <a14:m>
                  <m:oMath xmlns:m="http://schemas.openxmlformats.org/officeDocument/2006/math">
                    <m:r>
                      <a:rPr lang="vi-VN" i="1" dirty="0" smtClean="0">
                        <a:latin typeface="Cambria Math" panose="02040503050406030204" pitchFamily="18" charset="0"/>
                      </a:rPr>
                      <m:t>𝑥</m:t>
                    </m:r>
                    <m:r>
                      <a:rPr lang="vi-VN" i="1" baseline="-25000" dirty="0" smtClean="0">
                        <a:latin typeface="Cambria Math" panose="02040503050406030204" pitchFamily="18" charset="0"/>
                      </a:rPr>
                      <m:t>1</m:t>
                    </m:r>
                    <m:r>
                      <a:rPr lang="vi-VN" i="1" dirty="0" smtClean="0">
                        <a:latin typeface="Cambria Math" panose="02040503050406030204" pitchFamily="18" charset="0"/>
                      </a:rPr>
                      <m:t>,</m:t>
                    </m:r>
                    <m:r>
                      <a:rPr lang="vi-VN" i="1" dirty="0" smtClean="0">
                        <a:latin typeface="Cambria Math" panose="02040503050406030204" pitchFamily="18" charset="0"/>
                      </a:rPr>
                      <m:t>𝑥</m:t>
                    </m:r>
                    <m:r>
                      <a:rPr lang="vi-VN" i="1" baseline="-25000" dirty="0" smtClean="0">
                        <a:latin typeface="Cambria Math" panose="02040503050406030204" pitchFamily="18" charset="0"/>
                      </a:rPr>
                      <m:t>2</m:t>
                    </m:r>
                    <m:r>
                      <a:rPr lang="vi-VN" i="1" dirty="0" smtClean="0">
                        <a:latin typeface="Cambria Math" panose="02040503050406030204" pitchFamily="18" charset="0"/>
                      </a:rPr>
                      <m:t>,…,</m:t>
                    </m:r>
                    <m:sSub>
                      <m:sSubPr>
                        <m:ctrlPr>
                          <a:rPr lang="vi-VN"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𝑁</m:t>
                        </m:r>
                      </m:sub>
                    </m:sSub>
                  </m:oMath>
                </a14:m>
                <a:r>
                  <a:rPr lang="vi-VN" dirty="0" smtClean="0"/>
                  <a:t>.</a:t>
                </a:r>
                <a:r>
                  <a:rPr lang="vi-VN" dirty="0"/>
                  <a:t> </a:t>
                </a:r>
                <a:r>
                  <a:rPr lang="vi-VN" i="1" dirty="0"/>
                  <a:t>Kỳ vọng</a:t>
                </a:r>
                <a:r>
                  <a:rPr lang="vi-VN" dirty="0"/>
                  <a:t> và </a:t>
                </a:r>
                <a:r>
                  <a:rPr lang="vi-VN" i="1" dirty="0"/>
                  <a:t>phương sai</a:t>
                </a:r>
                <a:r>
                  <a:rPr lang="vi-VN" dirty="0"/>
                  <a:t> của bộ dữ liệu này được định nghĩa là</a:t>
                </a:r>
                <a:r>
                  <a:rPr lang="vi-VN" dirty="0" smtClean="0"/>
                  <a:t>:</a:t>
                </a:r>
                <a:endParaRPr lang="en-US" dirty="0" smtClean="0"/>
              </a:p>
              <a:p>
                <a:endParaRPr lang="en-US" dirty="0" smtClean="0"/>
              </a:p>
              <a:p>
                <a:endParaRPr lang="en-US" dirty="0"/>
              </a:p>
              <a:p>
                <a:endParaRPr lang="en-US" dirty="0" smtClean="0"/>
              </a:p>
              <a:p>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74198" y="2038132"/>
                <a:ext cx="10630558" cy="4265013"/>
              </a:xfrm>
              <a:blipFill>
                <a:blip r:embed="rId2"/>
                <a:stretch>
                  <a:fillRect l="-803" t="-100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499759" y="3351179"/>
            <a:ext cx="3133725" cy="1847850"/>
          </a:xfrm>
          <a:prstGeom prst="rect">
            <a:avLst/>
          </a:prstGeom>
        </p:spPr>
      </p:pic>
    </p:spTree>
    <p:extLst>
      <p:ext uri="{BB962C8B-B14F-4D97-AF65-F5344CB8AC3E}">
        <p14:creationId xmlns:p14="http://schemas.microsoft.com/office/powerpoint/2010/main" val="388581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p:sp>
        <p:nvSpPr>
          <p:cNvPr id="3" name="Content Placeholder 2"/>
          <p:cNvSpPr>
            <a:spLocks noGrp="1"/>
          </p:cNvSpPr>
          <p:nvPr>
            <p:ph idx="1"/>
          </p:nvPr>
        </p:nvSpPr>
        <p:spPr>
          <a:xfrm>
            <a:off x="1109708" y="2041863"/>
            <a:ext cx="10879133" cy="4358937"/>
          </a:xfrm>
        </p:spPr>
        <p:txBody>
          <a:bodyPr>
            <a:normAutofit/>
          </a:bodyPr>
          <a:lstStyle/>
          <a:p>
            <a:r>
              <a:rPr lang="vi-VN" dirty="0" smtClean="0"/>
              <a:t>Phương </a:t>
            </a:r>
            <a:r>
              <a:rPr lang="vi-VN" dirty="0"/>
              <a:t>sai càng nhỏ thì các điểm dữ liệu càng gần với kỳ vọng, tức các điểm dữ liệu càng giống nhau. Phương sai càng lớn thì ta nói dữ liệu càng có tính phân </a:t>
            </a:r>
            <a:r>
              <a:rPr lang="vi-VN" dirty="0" smtClean="0"/>
              <a:t>tán</a:t>
            </a:r>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964872" y="2994314"/>
            <a:ext cx="4724400" cy="2552700"/>
          </a:xfrm>
          <a:prstGeom prst="rect">
            <a:avLst/>
          </a:prstGeom>
        </p:spPr>
      </p:pic>
    </p:spTree>
    <p:extLst>
      <p:ext uri="{BB962C8B-B14F-4D97-AF65-F5344CB8AC3E}">
        <p14:creationId xmlns:p14="http://schemas.microsoft.com/office/powerpoint/2010/main" val="3740239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7464" y="1988599"/>
                <a:ext cx="10879133" cy="4460424"/>
              </a:xfrm>
            </p:spPr>
            <p:txBody>
              <a:bodyPr>
                <a:normAutofit/>
              </a:bodyPr>
              <a:lstStyle/>
              <a:p>
                <a:pPr marL="45720" indent="0">
                  <a:buNone/>
                </a:pPr>
                <a:r>
                  <a:rPr lang="en-US" dirty="0" err="1"/>
                  <a:t>Dữ</a:t>
                </a:r>
                <a:r>
                  <a:rPr lang="en-US" dirty="0"/>
                  <a:t> </a:t>
                </a:r>
                <a:r>
                  <a:rPr lang="en-US" dirty="0" err="1"/>
                  <a:t>liệu</a:t>
                </a:r>
                <a:r>
                  <a:rPr lang="en-US" dirty="0"/>
                  <a:t> </a:t>
                </a:r>
                <a:r>
                  <a:rPr lang="en-US" dirty="0" err="1"/>
                  <a:t>nhiều</a:t>
                </a:r>
                <a:r>
                  <a:rPr lang="en-US" dirty="0"/>
                  <a:t> </a:t>
                </a:r>
                <a:r>
                  <a:rPr lang="en-US" dirty="0" err="1" smtClean="0"/>
                  <a:t>chiều</a:t>
                </a:r>
                <a:endParaRPr lang="en-US" dirty="0" smtClean="0"/>
              </a:p>
              <a:p>
                <a:r>
                  <a:rPr lang="vi-VN" dirty="0"/>
                  <a:t>Cho </a:t>
                </a:r>
                <a14:m>
                  <m:oMath xmlns:m="http://schemas.openxmlformats.org/officeDocument/2006/math">
                    <m:r>
                      <a:rPr lang="vi-VN" i="1" dirty="0" smtClean="0">
                        <a:latin typeface="Cambria Math" panose="02040503050406030204" pitchFamily="18" charset="0"/>
                      </a:rPr>
                      <m:t>𝑁</m:t>
                    </m:r>
                  </m:oMath>
                </a14:m>
                <a:r>
                  <a:rPr lang="vi-VN" dirty="0"/>
                  <a:t> điểm dữ liệu được biểu diễn bởi các vector cột </a:t>
                </a:r>
                <a14:m>
                  <m:oMath xmlns:m="http://schemas.openxmlformats.org/officeDocument/2006/math">
                    <m:r>
                      <m:rPr>
                        <m:sty m:val="p"/>
                      </m:rPr>
                      <a:rPr lang="vi-VN" i="0" dirty="0" smtClean="0">
                        <a:latin typeface="Cambria Math" panose="02040503050406030204" pitchFamily="18" charset="0"/>
                      </a:rPr>
                      <m:t>x</m:t>
                    </m:r>
                    <m:r>
                      <a:rPr lang="vi-VN" i="1" baseline="-25000" dirty="0" smtClean="0">
                        <a:latin typeface="Cambria Math" panose="02040503050406030204" pitchFamily="18" charset="0"/>
                      </a:rPr>
                      <m:t>1</m:t>
                    </m:r>
                    <m:r>
                      <a:rPr lang="vi-VN" i="1" dirty="0" smtClean="0">
                        <a:latin typeface="Cambria Math" panose="02040503050406030204" pitchFamily="18" charset="0"/>
                      </a:rPr>
                      <m:t>,…,</m:t>
                    </m:r>
                    <m:r>
                      <m:rPr>
                        <m:sty m:val="p"/>
                      </m:rPr>
                      <a:rPr lang="vi-VN" i="0" dirty="0" smtClean="0">
                        <a:latin typeface="Cambria Math" panose="02040503050406030204" pitchFamily="18" charset="0"/>
                      </a:rPr>
                      <m:t>x</m:t>
                    </m:r>
                    <m:r>
                      <a:rPr lang="vi-VN" i="1" baseline="-25000" dirty="0" smtClean="0">
                        <a:latin typeface="Cambria Math" panose="02040503050406030204" pitchFamily="18" charset="0"/>
                      </a:rPr>
                      <m:t>𝑁</m:t>
                    </m:r>
                  </m:oMath>
                </a14:m>
                <a:r>
                  <a:rPr lang="vi-VN" dirty="0" smtClean="0"/>
                  <a:t>, </a:t>
                </a:r>
                <a:r>
                  <a:rPr lang="vi-VN" dirty="0"/>
                  <a:t>khi đó, </a:t>
                </a:r>
                <a:r>
                  <a:rPr lang="vi-VN" i="1" dirty="0"/>
                  <a:t>vector kỳ vọng</a:t>
                </a:r>
                <a:r>
                  <a:rPr lang="vi-VN" dirty="0"/>
                  <a:t> và </a:t>
                </a:r>
                <a:r>
                  <a:rPr lang="vi-VN" i="1" dirty="0"/>
                  <a:t>ma trận hiệp phương sai</a:t>
                </a:r>
                <a:r>
                  <a:rPr lang="vi-VN" dirty="0"/>
                  <a:t> của toàn bộ dữ liệu được định nghĩa là</a:t>
                </a:r>
                <a:r>
                  <a:rPr lang="vi-VN" dirty="0" smtClean="0"/>
                  <a:t>:</a:t>
                </a:r>
                <a:endParaRPr lang="en-US" dirty="0" smtClean="0"/>
              </a:p>
              <a:p>
                <a:endParaRPr lang="en-US" dirty="0" smtClean="0"/>
              </a:p>
              <a:p>
                <a:endParaRPr lang="en-US" dirty="0"/>
              </a:p>
              <a:p>
                <a:endParaRPr lang="en-US" dirty="0" smtClean="0"/>
              </a:p>
              <a:p>
                <a:endParaRPr lang="en-US" dirty="0" smtClean="0"/>
              </a:p>
              <a:p>
                <a:r>
                  <a:rPr lang="vi-VN" dirty="0"/>
                  <a:t>Trong đó </a:t>
                </a:r>
                <a14:m>
                  <m:oMath xmlns:m="http://schemas.openxmlformats.org/officeDocument/2006/math">
                    <m:acc>
                      <m:accPr>
                        <m:chr m:val="̂"/>
                        <m:ctrlPr>
                          <a:rPr lang="vi-VN" i="1" dirty="0" smtClean="0">
                            <a:latin typeface="Cambria Math" panose="02040503050406030204" pitchFamily="18" charset="0"/>
                          </a:rPr>
                        </m:ctrlPr>
                      </m:accPr>
                      <m:e>
                        <m:r>
                          <m:rPr>
                            <m:sty m:val="p"/>
                          </m:rPr>
                          <a:rPr lang="vi-VN" i="0" dirty="0">
                            <a:latin typeface="Cambria Math" panose="02040503050406030204" pitchFamily="18" charset="0"/>
                          </a:rPr>
                          <m:t>X</m:t>
                        </m:r>
                      </m:e>
                    </m:acc>
                  </m:oMath>
                </a14:m>
                <a:r>
                  <a:rPr lang="vi-VN" dirty="0"/>
                  <a:t> được tạo bằng cách trừ mỗi cột của </a:t>
                </a:r>
                <a14:m>
                  <m:oMath xmlns:m="http://schemas.openxmlformats.org/officeDocument/2006/math">
                    <m:r>
                      <a:rPr lang="vi-VN" i="1" dirty="0" smtClean="0">
                        <a:latin typeface="Cambria Math" panose="02040503050406030204" pitchFamily="18" charset="0"/>
                      </a:rPr>
                      <m:t>𝑋</m:t>
                    </m:r>
                  </m:oMath>
                </a14:m>
                <a:r>
                  <a:rPr lang="vi-VN" dirty="0"/>
                  <a:t> </a:t>
                </a:r>
                <a:r>
                  <a:rPr lang="en-US" dirty="0" err="1" smtClean="0"/>
                  <a:t>trừ</a:t>
                </a:r>
                <a:r>
                  <a:rPr lang="en-US" dirty="0" smtClean="0"/>
                  <a:t> </a:t>
                </a:r>
                <a:r>
                  <a:rPr lang="vi-VN" dirty="0" smtClean="0"/>
                  <a:t>đi</a:t>
                </a:r>
                <a:r>
                  <a:rPr lang="vi-VN" dirty="0"/>
                  <a:t> </a:t>
                </a:r>
                <a14:m>
                  <m:oMath xmlns:m="http://schemas.openxmlformats.org/officeDocument/2006/math">
                    <m:acc>
                      <m:accPr>
                        <m:chr m:val="̅"/>
                        <m:ctrlPr>
                          <a:rPr lang="vi-VN" i="1" dirty="0" smtClean="0">
                            <a:latin typeface="Cambria Math" panose="02040503050406030204" pitchFamily="18" charset="0"/>
                          </a:rPr>
                        </m:ctrlPr>
                      </m:accPr>
                      <m:e>
                        <m:r>
                          <m:rPr>
                            <m:sty m:val="p"/>
                          </m:rPr>
                          <a:rPr lang="vi-VN" i="0" dirty="0">
                            <a:latin typeface="Cambria Math" panose="02040503050406030204" pitchFamily="18" charset="0"/>
                          </a:rPr>
                          <m:t>x</m:t>
                        </m:r>
                      </m:e>
                    </m:acc>
                  </m:oMath>
                </a14:m>
                <a:r>
                  <a:rPr lang="vi-VN" dirty="0" smtClean="0"/>
                  <a:t>:</a:t>
                </a:r>
                <a:endParaRPr lang="en-US" dirty="0"/>
              </a:p>
              <a:p>
                <a:endParaRPr lang="en-US" dirty="0"/>
              </a:p>
              <a:p>
                <a:endParaRPr lang="en-US" dirty="0" smtClean="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27464" y="1988599"/>
                <a:ext cx="10879133" cy="4460424"/>
              </a:xfrm>
              <a:blipFill>
                <a:blip r:embed="rId2"/>
                <a:stretch>
                  <a:fillRect l="-784" t="-109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019092" y="3261548"/>
            <a:ext cx="5095875" cy="1914525"/>
          </a:xfrm>
          <a:prstGeom prst="rect">
            <a:avLst/>
          </a:prstGeom>
        </p:spPr>
      </p:pic>
      <p:pic>
        <p:nvPicPr>
          <p:cNvPr id="6" name="Picture 5"/>
          <p:cNvPicPr>
            <a:picLocks noChangeAspect="1"/>
          </p:cNvPicPr>
          <p:nvPr/>
        </p:nvPicPr>
        <p:blipFill>
          <a:blip r:embed="rId4"/>
          <a:stretch>
            <a:fillRect/>
          </a:stretch>
        </p:blipFill>
        <p:spPr>
          <a:xfrm>
            <a:off x="3795279" y="5819775"/>
            <a:ext cx="1666875" cy="476250"/>
          </a:xfrm>
          <a:prstGeom prst="rect">
            <a:avLst/>
          </a:prstGeom>
        </p:spPr>
      </p:pic>
    </p:spTree>
    <p:extLst>
      <p:ext uri="{BB962C8B-B14F-4D97-AF65-F5344CB8AC3E}">
        <p14:creationId xmlns:p14="http://schemas.microsoft.com/office/powerpoint/2010/main" val="570478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4300" y="1870062"/>
                <a:ext cx="10759735" cy="4495227"/>
              </a:xfrm>
            </p:spPr>
            <p:txBody>
              <a:bodyPr>
                <a:normAutofit lnSpcReduction="10000"/>
              </a:bodyPr>
              <a:lstStyle/>
              <a:p>
                <a:pPr marL="45720" indent="0">
                  <a:buNone/>
                </a:pPr>
                <a:r>
                  <a:rPr lang="vi-VN" dirty="0"/>
                  <a:t>Có một vài điểm lưu </a:t>
                </a:r>
                <a:r>
                  <a:rPr lang="vi-VN" dirty="0" smtClean="0"/>
                  <a:t>ý</a:t>
                </a:r>
                <a:r>
                  <a:rPr lang="en-US" dirty="0" smtClean="0"/>
                  <a:t> </a:t>
                </a:r>
                <a:r>
                  <a:rPr lang="en-US" dirty="0" err="1" smtClean="0"/>
                  <a:t>về</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a:t>
                </a:r>
              </a:p>
              <a:p>
                <a:r>
                  <a:rPr lang="vi-VN" dirty="0"/>
                  <a:t>Ma trận hiệp phương sai là một ma trận đối xứng, hơn nữa, nó là một ma trận </a:t>
                </a:r>
                <a:r>
                  <a:rPr lang="vi-VN" dirty="0">
                    <a:hlinkClick r:id="rId2"/>
                  </a:rPr>
                  <a:t>nửa xác định dương</a:t>
                </a:r>
                <a:r>
                  <a:rPr lang="vi-VN" dirty="0" smtClean="0"/>
                  <a:t>.</a:t>
                </a:r>
                <a:endParaRPr lang="en-US" dirty="0" smtClean="0"/>
              </a:p>
              <a:p>
                <a:r>
                  <a:rPr lang="vi-VN" dirty="0"/>
                  <a:t>Mọi phần tử trên đường chéo của ma trận hiệp phương sai là các số không âm. Chúng cũng chính là phương sai của từng chiều của dữ liệu</a:t>
                </a:r>
                <a:r>
                  <a:rPr lang="vi-VN" dirty="0" smtClean="0"/>
                  <a:t>.</a:t>
                </a:r>
                <a:endParaRPr lang="en-US" dirty="0" smtClean="0"/>
              </a:p>
              <a:p>
                <a:r>
                  <a:rPr lang="vi-VN" dirty="0"/>
                  <a:t>Các phần tử ngoài đường chéo </a:t>
                </a:r>
                <a14:m>
                  <m:oMath xmlns:m="http://schemas.openxmlformats.org/officeDocument/2006/math">
                    <m:r>
                      <a:rPr lang="vi-VN" i="1" dirty="0" smtClean="0">
                        <a:latin typeface="Cambria Math" panose="02040503050406030204" pitchFamily="18" charset="0"/>
                      </a:rPr>
                      <m:t>𝑠</m:t>
                    </m:r>
                    <m:r>
                      <a:rPr lang="vi-VN" i="1" baseline="-25000" dirty="0" smtClean="0">
                        <a:latin typeface="Cambria Math" panose="02040503050406030204" pitchFamily="18" charset="0"/>
                      </a:rPr>
                      <m:t>𝑖𝑗</m:t>
                    </m:r>
                    <m:r>
                      <a:rPr lang="vi-VN" i="1" dirty="0" smtClean="0">
                        <a:latin typeface="Cambria Math" panose="02040503050406030204" pitchFamily="18" charset="0"/>
                      </a:rPr>
                      <m:t>,</m:t>
                    </m:r>
                    <m:r>
                      <a:rPr lang="vi-VN" i="1" dirty="0" smtClean="0">
                        <a:latin typeface="Cambria Math" panose="02040503050406030204" pitchFamily="18" charset="0"/>
                      </a:rPr>
                      <m:t>𝑖</m:t>
                    </m:r>
                    <m:r>
                      <a:rPr lang="vi-VN" i="1" dirty="0" smtClean="0">
                        <a:latin typeface="Cambria Math" panose="02040503050406030204" pitchFamily="18" charset="0"/>
                      </a:rPr>
                      <m:t>≠</m:t>
                    </m:r>
                    <m:r>
                      <a:rPr lang="vi-VN" i="1" dirty="0" smtClean="0">
                        <a:latin typeface="Cambria Math" panose="02040503050406030204" pitchFamily="18" charset="0"/>
                      </a:rPr>
                      <m:t>𝑗</m:t>
                    </m:r>
                  </m:oMath>
                </a14:m>
                <a:r>
                  <a:rPr lang="vi-VN" dirty="0"/>
                  <a:t> thể hiện sự tương quan giữa thành phần thứ </a:t>
                </a:r>
                <a14:m>
                  <m:oMath xmlns:m="http://schemas.openxmlformats.org/officeDocument/2006/math">
                    <m:r>
                      <a:rPr lang="vi-VN" i="1" dirty="0" smtClean="0">
                        <a:latin typeface="Cambria Math" panose="02040503050406030204" pitchFamily="18" charset="0"/>
                      </a:rPr>
                      <m:t>𝑖</m:t>
                    </m:r>
                  </m:oMath>
                </a14:m>
                <a:r>
                  <a:rPr lang="vi-VN" dirty="0"/>
                  <a:t> và thứ </a:t>
                </a:r>
                <a14:m>
                  <m:oMath xmlns:m="http://schemas.openxmlformats.org/officeDocument/2006/math">
                    <m:r>
                      <a:rPr lang="vi-VN" i="1" dirty="0" smtClean="0">
                        <a:latin typeface="Cambria Math" panose="02040503050406030204" pitchFamily="18" charset="0"/>
                      </a:rPr>
                      <m:t>𝑗</m:t>
                    </m:r>
                  </m:oMath>
                </a14:m>
                <a:r>
                  <a:rPr lang="vi-VN" dirty="0"/>
                  <a:t> của dữ </a:t>
                </a:r>
                <a:r>
                  <a:rPr lang="vi-VN" dirty="0" smtClean="0"/>
                  <a:t>liệu</a:t>
                </a:r>
                <a:r>
                  <a:rPr lang="en-US" dirty="0" smtClean="0"/>
                  <a:t> (l</a:t>
                </a:r>
                <a:r>
                  <a:rPr lang="vi-VN" dirty="0" smtClean="0"/>
                  <a:t>à </a:t>
                </a:r>
                <a:r>
                  <a:rPr lang="vi-VN" dirty="0"/>
                  <a:t>hiệp phương </a:t>
                </a:r>
                <a:r>
                  <a:rPr lang="vi-VN" dirty="0" smtClean="0"/>
                  <a:t>sai</a:t>
                </a:r>
                <a:r>
                  <a:rPr lang="en-US" dirty="0" smtClean="0"/>
                  <a:t>)</a:t>
                </a:r>
                <a:r>
                  <a:rPr lang="vi-VN" dirty="0" smtClean="0"/>
                  <a:t>. </a:t>
                </a:r>
                <a:endParaRPr lang="en-US" dirty="0" smtClean="0"/>
              </a:p>
              <a:p>
                <a:r>
                  <a:rPr lang="vi-VN" dirty="0" smtClean="0"/>
                  <a:t>Giá </a:t>
                </a:r>
                <a:r>
                  <a:rPr lang="vi-VN" dirty="0"/>
                  <a:t>trị </a:t>
                </a:r>
                <a:r>
                  <a:rPr lang="en-US" dirty="0" err="1" smtClean="0"/>
                  <a:t>phần</a:t>
                </a:r>
                <a:r>
                  <a:rPr lang="en-US" dirty="0" smtClean="0"/>
                  <a:t> </a:t>
                </a:r>
                <a:r>
                  <a:rPr lang="en-US" dirty="0" err="1" smtClean="0"/>
                  <a:t>tử</a:t>
                </a:r>
                <a:r>
                  <a:rPr lang="en-US" dirty="0" smtClean="0"/>
                  <a:t> </a:t>
                </a:r>
                <a:r>
                  <a:rPr lang="en-US" dirty="0" err="1" smtClean="0"/>
                  <a:t>ngoài</a:t>
                </a:r>
                <a:r>
                  <a:rPr lang="en-US" dirty="0" smtClean="0"/>
                  <a:t> </a:t>
                </a:r>
                <a:r>
                  <a:rPr lang="en-US" dirty="0" err="1" smtClean="0"/>
                  <a:t>đường</a:t>
                </a:r>
                <a:r>
                  <a:rPr lang="en-US" dirty="0" smtClean="0"/>
                  <a:t> </a:t>
                </a:r>
                <a:r>
                  <a:rPr lang="en-US" dirty="0" err="1" smtClean="0"/>
                  <a:t>chéo</a:t>
                </a:r>
                <a:r>
                  <a:rPr lang="vi-VN" dirty="0" smtClean="0"/>
                  <a:t> </a:t>
                </a:r>
                <a:r>
                  <a:rPr lang="vi-VN" dirty="0"/>
                  <a:t>có thể dương, âm hoặc bằng 0. Khi nó bằng 0</a:t>
                </a:r>
                <a:r>
                  <a:rPr lang="vi-VN" dirty="0" smtClean="0"/>
                  <a:t>, </a:t>
                </a:r>
                <a:r>
                  <a:rPr lang="vi-VN" dirty="0"/>
                  <a:t>hai thành phần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m:t>
                    </m:r>
                    <m:r>
                      <a:rPr lang="vi-VN" i="1" dirty="0" smtClean="0">
                        <a:latin typeface="Cambria Math" panose="02040503050406030204" pitchFamily="18" charset="0"/>
                      </a:rPr>
                      <m:t>𝑗</m:t>
                    </m:r>
                  </m:oMath>
                </a14:m>
                <a:r>
                  <a:rPr lang="vi-VN" dirty="0"/>
                  <a:t> trong dữ liệu là không tương quan (uncorrelated</a:t>
                </a:r>
                <a:r>
                  <a:rPr lang="vi-VN" dirty="0" smtClean="0"/>
                  <a:t>).</a:t>
                </a:r>
                <a:endParaRPr lang="en-US" dirty="0" smtClean="0"/>
              </a:p>
              <a:p>
                <a:r>
                  <a:rPr lang="vi-VN" dirty="0"/>
                  <a:t>Nếu ma trận hiệp phương sai là ma trận đường chéo, ta có dữ liệu hoàn toàn không tương quan giữa các chiều.</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4300" y="1870062"/>
                <a:ext cx="10759735" cy="4495227"/>
              </a:xfrm>
              <a:blipFill>
                <a:blip r:embed="rId3"/>
                <a:stretch>
                  <a:fillRect l="-793" t="-1900" r="-1190"/>
                </a:stretch>
              </a:blipFill>
            </p:spPr>
            <p:txBody>
              <a:bodyPr/>
              <a:lstStyle/>
              <a:p>
                <a:r>
                  <a:rPr lang="en-US">
                    <a:noFill/>
                  </a:rPr>
                  <a:t> </a:t>
                </a:r>
              </a:p>
            </p:txBody>
          </p:sp>
        </mc:Fallback>
      </mc:AlternateContent>
    </p:spTree>
    <p:extLst>
      <p:ext uri="{BB962C8B-B14F-4D97-AF65-F5344CB8AC3E}">
        <p14:creationId xmlns:p14="http://schemas.microsoft.com/office/powerpoint/2010/main" val="1574261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42874" y="2183906"/>
                <a:ext cx="10737090" cy="4487057"/>
              </a:xfrm>
            </p:spPr>
            <p:txBody>
              <a:bodyPr>
                <a:normAutofit/>
              </a:bodyPr>
              <a:lstStyle/>
              <a:p>
                <a:r>
                  <a:rPr lang="vi-VN" dirty="0"/>
                  <a:t>Không gian 2 chiều mà hai chiều không tương quan</a:t>
                </a:r>
                <a:r>
                  <a:rPr lang="vi-VN" dirty="0" smtClean="0"/>
                  <a:t>.</a:t>
                </a:r>
                <a:endParaRPr lang="en-US" dirty="0" smtClean="0"/>
              </a:p>
              <a:p>
                <a:pPr lvl="1"/>
                <a:r>
                  <a:rPr lang="vi-VN" dirty="0"/>
                  <a:t>ma trận hiệp phương sai là ma trận đường chéo với hai phần tử trên đường chéo là </a:t>
                </a:r>
                <a14:m>
                  <m:oMath xmlns:m="http://schemas.openxmlformats.org/officeDocument/2006/math">
                    <m:r>
                      <a:rPr lang="el-GR" i="1" dirty="0">
                        <a:latin typeface="Cambria Math" panose="02040503050406030204" pitchFamily="18" charset="0"/>
                      </a:rPr>
                      <m:t>𝜎</m:t>
                    </m:r>
                    <m:r>
                      <a:rPr lang="el-GR" i="1" baseline="-25000" dirty="0">
                        <a:latin typeface="Cambria Math" panose="02040503050406030204" pitchFamily="18" charset="0"/>
                      </a:rPr>
                      <m:t>1</m:t>
                    </m:r>
                    <m:r>
                      <a:rPr lang="el-GR" i="1" dirty="0">
                        <a:latin typeface="Cambria Math" panose="02040503050406030204" pitchFamily="18" charset="0"/>
                      </a:rPr>
                      <m:t>,</m:t>
                    </m:r>
                    <m:r>
                      <a:rPr lang="el-GR" i="1" dirty="0">
                        <a:latin typeface="Cambria Math" panose="02040503050406030204" pitchFamily="18" charset="0"/>
                      </a:rPr>
                      <m:t>𝜎</m:t>
                    </m:r>
                    <m:r>
                      <a:rPr lang="el-GR" i="1" baseline="-25000" dirty="0">
                        <a:latin typeface="Cambria Math" panose="02040503050406030204" pitchFamily="18" charset="0"/>
                      </a:rPr>
                      <m:t>2</m:t>
                    </m:r>
                  </m:oMath>
                </a14:m>
                <a:r>
                  <a:rPr lang="el-GR" dirty="0"/>
                  <a:t>, </a:t>
                </a:r>
                <a:r>
                  <a:rPr lang="vi-VN" dirty="0"/>
                  <a:t>đây cũng chính là hai trị riêng của ma trận hiệp phương sai và là phương sai của mỗi chiều dữ liệu.</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42874" y="2183906"/>
                <a:ext cx="10737090" cy="4487057"/>
              </a:xfrm>
              <a:blipFill>
                <a:blip r:embed="rId2"/>
                <a:stretch>
                  <a:fillRect l="-795" t="-108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340677" y="3256251"/>
            <a:ext cx="5294168" cy="2635962"/>
          </a:xfrm>
          <a:prstGeom prst="rect">
            <a:avLst/>
          </a:prstGeom>
        </p:spPr>
      </p:pic>
    </p:spTree>
    <p:extLst>
      <p:ext uri="{BB962C8B-B14F-4D97-AF65-F5344CB8AC3E}">
        <p14:creationId xmlns:p14="http://schemas.microsoft.com/office/powerpoint/2010/main" val="803705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Kỳ vọng và ma trận hiệp phương </a:t>
            </a:r>
            <a:r>
              <a:rPr lang="vi-VN" b="0" dirty="0" smtClean="0"/>
              <a:t>sai</a:t>
            </a:r>
            <a:endParaRPr lang="en-US" b="0" dirty="0"/>
          </a:p>
        </p:txBody>
      </p:sp>
      <p:sp>
        <p:nvSpPr>
          <p:cNvPr id="3" name="Content Placeholder 2"/>
          <p:cNvSpPr>
            <a:spLocks noGrp="1"/>
          </p:cNvSpPr>
          <p:nvPr>
            <p:ph idx="1"/>
          </p:nvPr>
        </p:nvSpPr>
        <p:spPr>
          <a:xfrm>
            <a:off x="1189608" y="1828800"/>
            <a:ext cx="10790356" cy="4842164"/>
          </a:xfrm>
        </p:spPr>
        <p:txBody>
          <a:bodyPr>
            <a:normAutofit/>
          </a:bodyPr>
          <a:lstStyle/>
          <a:p>
            <a:r>
              <a:rPr lang="vi-VN" dirty="0"/>
              <a:t>Không gian 2 chiều mà hai chiều không tương quan</a:t>
            </a:r>
            <a:r>
              <a:rPr lang="vi-VN" dirty="0" smtClean="0"/>
              <a:t>.</a:t>
            </a:r>
            <a:endParaRPr lang="en-US" dirty="0" smtClean="0"/>
          </a:p>
          <a:p>
            <a:pPr lvl="1"/>
            <a:r>
              <a:rPr lang="vi-VN" dirty="0"/>
              <a:t>Dữ liệu trong không gian hai chiều có tương quan. Theo mỗi chiều, ta có thể</a:t>
            </a:r>
            <a:endParaRPr lang="en-US" dirty="0" smtClean="0"/>
          </a:p>
        </p:txBody>
      </p:sp>
      <p:pic>
        <p:nvPicPr>
          <p:cNvPr id="8" name="Picture 7"/>
          <p:cNvPicPr>
            <a:picLocks noChangeAspect="1"/>
          </p:cNvPicPr>
          <p:nvPr/>
        </p:nvPicPr>
        <p:blipFill>
          <a:blip r:embed="rId2"/>
          <a:stretch>
            <a:fillRect/>
          </a:stretch>
        </p:blipFill>
        <p:spPr>
          <a:xfrm>
            <a:off x="5459767" y="2886228"/>
            <a:ext cx="3232335" cy="3483061"/>
          </a:xfrm>
          <a:prstGeom prst="rect">
            <a:avLst/>
          </a:prstGeom>
        </p:spPr>
      </p:pic>
    </p:spTree>
    <p:extLst>
      <p:ext uri="{BB962C8B-B14F-4D97-AF65-F5344CB8AC3E}">
        <p14:creationId xmlns:p14="http://schemas.microsoft.com/office/powerpoint/2010/main" val="611272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endParaRPr lang="en-US" dirty="0" smtClean="0"/>
          </a:p>
        </p:txBody>
      </p:sp>
      <p:grpSp>
        <p:nvGrpSpPr>
          <p:cNvPr id="4" name="Group 3"/>
          <p:cNvGrpSpPr/>
          <p:nvPr/>
        </p:nvGrpSpPr>
        <p:grpSpPr>
          <a:xfrm>
            <a:off x="877457" y="1982309"/>
            <a:ext cx="10057739" cy="4117879"/>
            <a:chOff x="877457" y="1982309"/>
            <a:chExt cx="10057739" cy="4117879"/>
          </a:xfrm>
        </p:grpSpPr>
        <p:sp>
          <p:nvSpPr>
            <p:cNvPr id="5" name="object 3"/>
            <p:cNvSpPr/>
            <p:nvPr/>
          </p:nvSpPr>
          <p:spPr>
            <a:xfrm>
              <a:off x="877457" y="1982309"/>
              <a:ext cx="4303376" cy="4117879"/>
            </a:xfrm>
            <a:custGeom>
              <a:avLst/>
              <a:gdLst/>
              <a:ahLst/>
              <a:cxnLst/>
              <a:rect l="l" t="t" r="r" b="b"/>
              <a:pathLst>
                <a:path w="3550285" h="3397250">
                  <a:moveTo>
                    <a:pt x="0" y="3397207"/>
                  </a:moveTo>
                  <a:lnTo>
                    <a:pt x="3549839" y="3397207"/>
                  </a:lnTo>
                  <a:lnTo>
                    <a:pt x="3549839" y="0"/>
                  </a:lnTo>
                  <a:lnTo>
                    <a:pt x="0" y="0"/>
                  </a:lnTo>
                  <a:lnTo>
                    <a:pt x="0" y="3397207"/>
                  </a:lnTo>
                  <a:close/>
                </a:path>
              </a:pathLst>
            </a:custGeom>
            <a:ln w="9450">
              <a:solidFill>
                <a:srgbClr val="000059"/>
              </a:solidFill>
            </a:ln>
          </p:spPr>
          <p:txBody>
            <a:bodyPr wrap="square" lIns="0" tIns="0" rIns="0" bIns="0" rtlCol="0"/>
            <a:lstStyle/>
            <a:p>
              <a:endParaRPr sz="2182"/>
            </a:p>
          </p:txBody>
        </p:sp>
        <p:sp>
          <p:nvSpPr>
            <p:cNvPr id="6" name="object 4"/>
            <p:cNvSpPr/>
            <p:nvPr/>
          </p:nvSpPr>
          <p:spPr>
            <a:xfrm>
              <a:off x="1242324" y="2501032"/>
              <a:ext cx="3620449" cy="3079473"/>
            </a:xfrm>
            <a:prstGeom prst="rect">
              <a:avLst/>
            </a:prstGeom>
            <a:blipFill>
              <a:blip r:embed="rId2" cstate="print"/>
              <a:stretch>
                <a:fillRect/>
              </a:stretch>
            </a:blipFill>
          </p:spPr>
          <p:txBody>
            <a:bodyPr wrap="square" lIns="0" tIns="0" rIns="0" bIns="0" rtlCol="0"/>
            <a:lstStyle/>
            <a:p>
              <a:endParaRPr sz="2182"/>
            </a:p>
          </p:txBody>
        </p:sp>
        <p:sp>
          <p:nvSpPr>
            <p:cNvPr id="7" name="object 5"/>
            <p:cNvSpPr txBox="1"/>
            <p:nvPr/>
          </p:nvSpPr>
          <p:spPr>
            <a:xfrm>
              <a:off x="6918102" y="2999671"/>
              <a:ext cx="141064" cy="1671012"/>
            </a:xfrm>
            <a:prstGeom prst="rect">
              <a:avLst/>
            </a:prstGeom>
          </p:spPr>
          <p:txBody>
            <a:bodyPr vert="vert270" wrap="square" lIns="0" tIns="0" rIns="0" bIns="0" rtlCol="0">
              <a:spAutoFit/>
            </a:bodyPr>
            <a:lstStyle/>
            <a:p>
              <a:pPr marL="15394">
                <a:lnSpc>
                  <a:spcPts val="1114"/>
                </a:lnSpc>
              </a:pPr>
              <a:r>
                <a:rPr sz="1031" dirty="0">
                  <a:latin typeface="Arial"/>
                  <a:cs typeface="Arial"/>
                </a:rPr>
                <a:t>Second</a:t>
              </a:r>
              <a:r>
                <a:rPr sz="1031" spc="-6" dirty="0">
                  <a:latin typeface="Arial"/>
                  <a:cs typeface="Arial"/>
                </a:rPr>
                <a:t> </a:t>
              </a:r>
              <a:r>
                <a:rPr sz="1031" dirty="0">
                  <a:latin typeface="Arial"/>
                  <a:cs typeface="Arial"/>
                </a:rPr>
                <a:t>principal</a:t>
              </a:r>
              <a:r>
                <a:rPr sz="1031" spc="-6" dirty="0">
                  <a:latin typeface="Arial"/>
                  <a:cs typeface="Arial"/>
                </a:rPr>
                <a:t> </a:t>
              </a:r>
              <a:r>
                <a:rPr sz="1031" dirty="0">
                  <a:latin typeface="Arial"/>
                  <a:cs typeface="Arial"/>
                </a:rPr>
                <a:t>component</a:t>
              </a:r>
              <a:endParaRPr sz="1031">
                <a:latin typeface="Arial"/>
                <a:cs typeface="Arial"/>
              </a:endParaRPr>
            </a:p>
          </p:txBody>
        </p:sp>
        <p:sp>
          <p:nvSpPr>
            <p:cNvPr id="8" name="object 6"/>
            <p:cNvSpPr/>
            <p:nvPr/>
          </p:nvSpPr>
          <p:spPr>
            <a:xfrm>
              <a:off x="7581032" y="5567671"/>
              <a:ext cx="0" cy="56188"/>
            </a:xfrm>
            <a:custGeom>
              <a:avLst/>
              <a:gdLst/>
              <a:ahLst/>
              <a:cxnLst/>
              <a:rect l="l" t="t" r="r" b="b"/>
              <a:pathLst>
                <a:path h="46354">
                  <a:moveTo>
                    <a:pt x="0" y="0"/>
                  </a:moveTo>
                  <a:lnTo>
                    <a:pt x="0" y="45960"/>
                  </a:lnTo>
                </a:path>
              </a:pathLst>
            </a:custGeom>
            <a:ln w="3191">
              <a:solidFill>
                <a:srgbClr val="000000"/>
              </a:solidFill>
            </a:ln>
          </p:spPr>
          <p:txBody>
            <a:bodyPr wrap="square" lIns="0" tIns="0" rIns="0" bIns="0" rtlCol="0"/>
            <a:lstStyle/>
            <a:p>
              <a:endParaRPr sz="2182"/>
            </a:p>
          </p:txBody>
        </p:sp>
        <p:sp>
          <p:nvSpPr>
            <p:cNvPr id="9" name="object 7"/>
            <p:cNvSpPr/>
            <p:nvPr/>
          </p:nvSpPr>
          <p:spPr>
            <a:xfrm>
              <a:off x="8334964" y="5567671"/>
              <a:ext cx="0" cy="56188"/>
            </a:xfrm>
            <a:custGeom>
              <a:avLst/>
              <a:gdLst/>
              <a:ahLst/>
              <a:cxnLst/>
              <a:rect l="l" t="t" r="r" b="b"/>
              <a:pathLst>
                <a:path h="46354">
                  <a:moveTo>
                    <a:pt x="0" y="0"/>
                  </a:moveTo>
                  <a:lnTo>
                    <a:pt x="0" y="45960"/>
                  </a:lnTo>
                </a:path>
              </a:pathLst>
            </a:custGeom>
            <a:ln w="3191">
              <a:solidFill>
                <a:srgbClr val="000000"/>
              </a:solidFill>
            </a:ln>
          </p:spPr>
          <p:txBody>
            <a:bodyPr wrap="square" lIns="0" tIns="0" rIns="0" bIns="0" rtlCol="0"/>
            <a:lstStyle/>
            <a:p>
              <a:endParaRPr sz="2182"/>
            </a:p>
          </p:txBody>
        </p:sp>
        <p:sp>
          <p:nvSpPr>
            <p:cNvPr id="10" name="object 8"/>
            <p:cNvSpPr/>
            <p:nvPr/>
          </p:nvSpPr>
          <p:spPr>
            <a:xfrm>
              <a:off x="9090748" y="5567671"/>
              <a:ext cx="0" cy="56188"/>
            </a:xfrm>
            <a:custGeom>
              <a:avLst/>
              <a:gdLst/>
              <a:ahLst/>
              <a:cxnLst/>
              <a:rect l="l" t="t" r="r" b="b"/>
              <a:pathLst>
                <a:path h="46354">
                  <a:moveTo>
                    <a:pt x="0" y="0"/>
                  </a:moveTo>
                  <a:lnTo>
                    <a:pt x="0" y="45960"/>
                  </a:lnTo>
                </a:path>
              </a:pathLst>
            </a:custGeom>
            <a:ln w="3191">
              <a:solidFill>
                <a:srgbClr val="000000"/>
              </a:solidFill>
            </a:ln>
          </p:spPr>
          <p:txBody>
            <a:bodyPr wrap="square" lIns="0" tIns="0" rIns="0" bIns="0" rtlCol="0"/>
            <a:lstStyle/>
            <a:p>
              <a:endParaRPr sz="2182"/>
            </a:p>
          </p:txBody>
        </p:sp>
        <p:sp>
          <p:nvSpPr>
            <p:cNvPr id="11" name="object 9"/>
            <p:cNvSpPr/>
            <p:nvPr/>
          </p:nvSpPr>
          <p:spPr>
            <a:xfrm>
              <a:off x="9844673" y="5567671"/>
              <a:ext cx="0" cy="56188"/>
            </a:xfrm>
            <a:custGeom>
              <a:avLst/>
              <a:gdLst/>
              <a:ahLst/>
              <a:cxnLst/>
              <a:rect l="l" t="t" r="r" b="b"/>
              <a:pathLst>
                <a:path h="46354">
                  <a:moveTo>
                    <a:pt x="0" y="0"/>
                  </a:moveTo>
                  <a:lnTo>
                    <a:pt x="0" y="45960"/>
                  </a:lnTo>
                </a:path>
              </a:pathLst>
            </a:custGeom>
            <a:ln w="3191">
              <a:solidFill>
                <a:srgbClr val="000000"/>
              </a:solidFill>
            </a:ln>
          </p:spPr>
          <p:txBody>
            <a:bodyPr wrap="square" lIns="0" tIns="0" rIns="0" bIns="0" rtlCol="0"/>
            <a:lstStyle/>
            <a:p>
              <a:endParaRPr sz="2182"/>
            </a:p>
          </p:txBody>
        </p:sp>
        <p:sp>
          <p:nvSpPr>
            <p:cNvPr id="12" name="object 10"/>
            <p:cNvSpPr/>
            <p:nvPr/>
          </p:nvSpPr>
          <p:spPr>
            <a:xfrm>
              <a:off x="10600457" y="5567671"/>
              <a:ext cx="0" cy="56188"/>
            </a:xfrm>
            <a:custGeom>
              <a:avLst/>
              <a:gdLst/>
              <a:ahLst/>
              <a:cxnLst/>
              <a:rect l="l" t="t" r="r" b="b"/>
              <a:pathLst>
                <a:path h="46354">
                  <a:moveTo>
                    <a:pt x="0" y="0"/>
                  </a:moveTo>
                  <a:lnTo>
                    <a:pt x="0" y="45960"/>
                  </a:lnTo>
                </a:path>
              </a:pathLst>
            </a:custGeom>
            <a:ln w="3191">
              <a:solidFill>
                <a:srgbClr val="000000"/>
              </a:solidFill>
            </a:ln>
          </p:spPr>
          <p:txBody>
            <a:bodyPr wrap="square" lIns="0" tIns="0" rIns="0" bIns="0" rtlCol="0"/>
            <a:lstStyle/>
            <a:p>
              <a:endParaRPr sz="2182"/>
            </a:p>
          </p:txBody>
        </p:sp>
        <p:sp>
          <p:nvSpPr>
            <p:cNvPr id="13" name="object 11"/>
            <p:cNvSpPr/>
            <p:nvPr/>
          </p:nvSpPr>
          <p:spPr>
            <a:xfrm>
              <a:off x="7581035" y="5567668"/>
              <a:ext cx="3019521" cy="0"/>
            </a:xfrm>
            <a:custGeom>
              <a:avLst/>
              <a:gdLst/>
              <a:ahLst/>
              <a:cxnLst/>
              <a:rect l="l" t="t" r="r" b="b"/>
              <a:pathLst>
                <a:path w="2491104">
                  <a:moveTo>
                    <a:pt x="0" y="0"/>
                  </a:moveTo>
                  <a:lnTo>
                    <a:pt x="2491026" y="0"/>
                  </a:lnTo>
                </a:path>
              </a:pathLst>
            </a:custGeom>
            <a:ln w="3191">
              <a:solidFill>
                <a:srgbClr val="000000"/>
              </a:solidFill>
            </a:ln>
          </p:spPr>
          <p:txBody>
            <a:bodyPr wrap="square" lIns="0" tIns="0" rIns="0" bIns="0" rtlCol="0"/>
            <a:lstStyle/>
            <a:p>
              <a:endParaRPr sz="2182"/>
            </a:p>
          </p:txBody>
        </p:sp>
        <p:sp>
          <p:nvSpPr>
            <p:cNvPr id="14" name="object 12"/>
            <p:cNvSpPr txBox="1"/>
            <p:nvPr/>
          </p:nvSpPr>
          <p:spPr>
            <a:xfrm>
              <a:off x="7437344" y="5645509"/>
              <a:ext cx="287867" cy="158633"/>
            </a:xfrm>
            <a:prstGeom prst="rect">
              <a:avLst/>
            </a:prstGeom>
          </p:spPr>
          <p:txBody>
            <a:bodyPr vert="horz" wrap="square" lIns="0" tIns="0" rIns="0" bIns="0" rtlCol="0">
              <a:spAutoFit/>
            </a:bodyPr>
            <a:lstStyle/>
            <a:p>
              <a:pPr marL="15394"/>
              <a:r>
                <a:rPr sz="1031" spc="-6" dirty="0">
                  <a:latin typeface="Arial"/>
                  <a:cs typeface="Arial"/>
                </a:rPr>
                <a:t>−1.0</a:t>
              </a:r>
              <a:endParaRPr sz="1031">
                <a:latin typeface="Arial"/>
                <a:cs typeface="Arial"/>
              </a:endParaRPr>
            </a:p>
          </p:txBody>
        </p:sp>
        <p:sp>
          <p:nvSpPr>
            <p:cNvPr id="15" name="object 13"/>
            <p:cNvSpPr txBox="1"/>
            <p:nvPr/>
          </p:nvSpPr>
          <p:spPr>
            <a:xfrm>
              <a:off x="8191273" y="5645506"/>
              <a:ext cx="1759527" cy="368562"/>
            </a:xfrm>
            <a:prstGeom prst="rect">
              <a:avLst/>
            </a:prstGeom>
          </p:spPr>
          <p:txBody>
            <a:bodyPr vert="horz" wrap="square" lIns="0" tIns="0" rIns="0" bIns="0" rtlCol="0">
              <a:spAutoFit/>
            </a:bodyPr>
            <a:lstStyle/>
            <a:p>
              <a:pPr marL="15394">
                <a:tabLst>
                  <a:tab pos="808973" algn="l"/>
                  <a:tab pos="1562526" algn="l"/>
                </a:tabLst>
              </a:pPr>
              <a:r>
                <a:rPr sz="1031" spc="-6" dirty="0">
                  <a:latin typeface="Arial"/>
                  <a:cs typeface="Arial"/>
                </a:rPr>
                <a:t>−0.5	0.0	0.5</a:t>
              </a:r>
              <a:endParaRPr sz="1031">
                <a:latin typeface="Arial"/>
                <a:cs typeface="Arial"/>
              </a:endParaRPr>
            </a:p>
            <a:p>
              <a:pPr marL="278637">
                <a:spcBef>
                  <a:spcPts val="382"/>
                </a:spcBef>
              </a:pPr>
              <a:r>
                <a:rPr sz="1031" spc="-6" dirty="0">
                  <a:latin typeface="Arial"/>
                  <a:cs typeface="Arial"/>
                </a:rPr>
                <a:t>First principal</a:t>
              </a:r>
              <a:r>
                <a:rPr sz="1031" spc="-67" dirty="0">
                  <a:latin typeface="Arial"/>
                  <a:cs typeface="Arial"/>
                </a:rPr>
                <a:t> </a:t>
              </a:r>
              <a:r>
                <a:rPr sz="1031" spc="-6" dirty="0">
                  <a:latin typeface="Arial"/>
                  <a:cs typeface="Arial"/>
                </a:rPr>
                <a:t>component</a:t>
              </a:r>
              <a:endParaRPr sz="1031">
                <a:latin typeface="Arial"/>
                <a:cs typeface="Arial"/>
              </a:endParaRPr>
            </a:p>
          </p:txBody>
        </p:sp>
        <p:sp>
          <p:nvSpPr>
            <p:cNvPr id="16" name="object 14"/>
            <p:cNvSpPr txBox="1"/>
            <p:nvPr/>
          </p:nvSpPr>
          <p:spPr>
            <a:xfrm>
              <a:off x="10494736" y="5645509"/>
              <a:ext cx="211667" cy="158633"/>
            </a:xfrm>
            <a:prstGeom prst="rect">
              <a:avLst/>
            </a:prstGeom>
          </p:spPr>
          <p:txBody>
            <a:bodyPr vert="horz" wrap="square" lIns="0" tIns="0" rIns="0" bIns="0" rtlCol="0">
              <a:spAutoFit/>
            </a:bodyPr>
            <a:lstStyle/>
            <a:p>
              <a:pPr marL="15394"/>
              <a:r>
                <a:rPr sz="1031" spc="-6" dirty="0">
                  <a:latin typeface="Arial"/>
                  <a:cs typeface="Arial"/>
                </a:rPr>
                <a:t>1.0</a:t>
              </a:r>
              <a:endParaRPr sz="1031">
                <a:latin typeface="Arial"/>
                <a:cs typeface="Arial"/>
              </a:endParaRPr>
            </a:p>
          </p:txBody>
        </p:sp>
        <p:sp>
          <p:nvSpPr>
            <p:cNvPr id="17" name="object 15"/>
            <p:cNvSpPr/>
            <p:nvPr/>
          </p:nvSpPr>
          <p:spPr>
            <a:xfrm>
              <a:off x="7389763" y="5446966"/>
              <a:ext cx="69273" cy="0"/>
            </a:xfrm>
            <a:custGeom>
              <a:avLst/>
              <a:gdLst/>
              <a:ahLst/>
              <a:cxnLst/>
              <a:rect l="l" t="t" r="r" b="b"/>
              <a:pathLst>
                <a:path w="57150">
                  <a:moveTo>
                    <a:pt x="56684" y="0"/>
                  </a:moveTo>
                  <a:lnTo>
                    <a:pt x="0" y="0"/>
                  </a:lnTo>
                </a:path>
              </a:pathLst>
            </a:custGeom>
            <a:ln w="3191">
              <a:solidFill>
                <a:srgbClr val="000000"/>
              </a:solidFill>
            </a:ln>
          </p:spPr>
          <p:txBody>
            <a:bodyPr wrap="square" lIns="0" tIns="0" rIns="0" bIns="0" rtlCol="0"/>
            <a:lstStyle/>
            <a:p>
              <a:endParaRPr sz="2182"/>
            </a:p>
          </p:txBody>
        </p:sp>
        <p:sp>
          <p:nvSpPr>
            <p:cNvPr id="18" name="object 16"/>
            <p:cNvSpPr/>
            <p:nvPr/>
          </p:nvSpPr>
          <p:spPr>
            <a:xfrm>
              <a:off x="7389763" y="4694896"/>
              <a:ext cx="69273" cy="0"/>
            </a:xfrm>
            <a:custGeom>
              <a:avLst/>
              <a:gdLst/>
              <a:ahLst/>
              <a:cxnLst/>
              <a:rect l="l" t="t" r="r" b="b"/>
              <a:pathLst>
                <a:path w="57150">
                  <a:moveTo>
                    <a:pt x="56684" y="0"/>
                  </a:moveTo>
                  <a:lnTo>
                    <a:pt x="0" y="0"/>
                  </a:lnTo>
                </a:path>
              </a:pathLst>
            </a:custGeom>
            <a:ln w="3191">
              <a:solidFill>
                <a:srgbClr val="000000"/>
              </a:solidFill>
            </a:ln>
          </p:spPr>
          <p:txBody>
            <a:bodyPr wrap="square" lIns="0" tIns="0" rIns="0" bIns="0" rtlCol="0"/>
            <a:lstStyle/>
            <a:p>
              <a:endParaRPr sz="2182"/>
            </a:p>
          </p:txBody>
        </p:sp>
        <p:sp>
          <p:nvSpPr>
            <p:cNvPr id="19" name="object 17"/>
            <p:cNvSpPr/>
            <p:nvPr/>
          </p:nvSpPr>
          <p:spPr>
            <a:xfrm>
              <a:off x="7389763" y="3940971"/>
              <a:ext cx="69273" cy="0"/>
            </a:xfrm>
            <a:custGeom>
              <a:avLst/>
              <a:gdLst/>
              <a:ahLst/>
              <a:cxnLst/>
              <a:rect l="l" t="t" r="r" b="b"/>
              <a:pathLst>
                <a:path w="57150">
                  <a:moveTo>
                    <a:pt x="56684" y="0"/>
                  </a:moveTo>
                  <a:lnTo>
                    <a:pt x="0" y="0"/>
                  </a:lnTo>
                </a:path>
              </a:pathLst>
            </a:custGeom>
            <a:ln w="3191">
              <a:solidFill>
                <a:srgbClr val="000000"/>
              </a:solidFill>
            </a:ln>
          </p:spPr>
          <p:txBody>
            <a:bodyPr wrap="square" lIns="0" tIns="0" rIns="0" bIns="0" rtlCol="0"/>
            <a:lstStyle/>
            <a:p>
              <a:endParaRPr sz="2182"/>
            </a:p>
          </p:txBody>
        </p:sp>
        <p:sp>
          <p:nvSpPr>
            <p:cNvPr id="20" name="object 18"/>
            <p:cNvSpPr/>
            <p:nvPr/>
          </p:nvSpPr>
          <p:spPr>
            <a:xfrm>
              <a:off x="7389763" y="3188897"/>
              <a:ext cx="69273" cy="0"/>
            </a:xfrm>
            <a:custGeom>
              <a:avLst/>
              <a:gdLst/>
              <a:ahLst/>
              <a:cxnLst/>
              <a:rect l="l" t="t" r="r" b="b"/>
              <a:pathLst>
                <a:path w="57150">
                  <a:moveTo>
                    <a:pt x="56684" y="0"/>
                  </a:moveTo>
                  <a:lnTo>
                    <a:pt x="0" y="0"/>
                  </a:lnTo>
                </a:path>
              </a:pathLst>
            </a:custGeom>
            <a:ln w="3191">
              <a:solidFill>
                <a:srgbClr val="000000"/>
              </a:solidFill>
            </a:ln>
          </p:spPr>
          <p:txBody>
            <a:bodyPr wrap="square" lIns="0" tIns="0" rIns="0" bIns="0" rtlCol="0"/>
            <a:lstStyle/>
            <a:p>
              <a:endParaRPr sz="2182"/>
            </a:p>
          </p:txBody>
        </p:sp>
        <p:sp>
          <p:nvSpPr>
            <p:cNvPr id="21" name="object 19"/>
            <p:cNvSpPr/>
            <p:nvPr/>
          </p:nvSpPr>
          <p:spPr>
            <a:xfrm>
              <a:off x="7389763" y="2436824"/>
              <a:ext cx="69273" cy="0"/>
            </a:xfrm>
            <a:custGeom>
              <a:avLst/>
              <a:gdLst/>
              <a:ahLst/>
              <a:cxnLst/>
              <a:rect l="l" t="t" r="r" b="b"/>
              <a:pathLst>
                <a:path w="57150">
                  <a:moveTo>
                    <a:pt x="56684" y="0"/>
                  </a:moveTo>
                  <a:lnTo>
                    <a:pt x="0" y="0"/>
                  </a:lnTo>
                </a:path>
              </a:pathLst>
            </a:custGeom>
            <a:ln w="3191">
              <a:solidFill>
                <a:srgbClr val="000000"/>
              </a:solidFill>
            </a:ln>
          </p:spPr>
          <p:txBody>
            <a:bodyPr wrap="square" lIns="0" tIns="0" rIns="0" bIns="0" rtlCol="0"/>
            <a:lstStyle/>
            <a:p>
              <a:endParaRPr sz="2182"/>
            </a:p>
          </p:txBody>
        </p:sp>
        <p:sp>
          <p:nvSpPr>
            <p:cNvPr id="22" name="object 20"/>
            <p:cNvSpPr/>
            <p:nvPr/>
          </p:nvSpPr>
          <p:spPr>
            <a:xfrm>
              <a:off x="7458471" y="2436828"/>
              <a:ext cx="0" cy="3010285"/>
            </a:xfrm>
            <a:custGeom>
              <a:avLst/>
              <a:gdLst/>
              <a:ahLst/>
              <a:cxnLst/>
              <a:rect l="l" t="t" r="r" b="b"/>
              <a:pathLst>
                <a:path h="2483485">
                  <a:moveTo>
                    <a:pt x="0" y="2483366"/>
                  </a:moveTo>
                  <a:lnTo>
                    <a:pt x="0" y="0"/>
                  </a:lnTo>
                </a:path>
              </a:pathLst>
            </a:custGeom>
            <a:ln w="3191">
              <a:solidFill>
                <a:srgbClr val="000000"/>
              </a:solidFill>
            </a:ln>
          </p:spPr>
          <p:txBody>
            <a:bodyPr wrap="square" lIns="0" tIns="0" rIns="0" bIns="0" rtlCol="0"/>
            <a:lstStyle/>
            <a:p>
              <a:endParaRPr sz="2182"/>
            </a:p>
          </p:txBody>
        </p:sp>
        <p:sp>
          <p:nvSpPr>
            <p:cNvPr id="23" name="object 21"/>
            <p:cNvSpPr txBox="1"/>
            <p:nvPr/>
          </p:nvSpPr>
          <p:spPr>
            <a:xfrm>
              <a:off x="7178075" y="5303272"/>
              <a:ext cx="141064" cy="287867"/>
            </a:xfrm>
            <a:prstGeom prst="rect">
              <a:avLst/>
            </a:prstGeom>
          </p:spPr>
          <p:txBody>
            <a:bodyPr vert="vert270" wrap="square" lIns="0" tIns="0" rIns="0" bIns="0" rtlCol="0">
              <a:spAutoFit/>
            </a:bodyPr>
            <a:lstStyle/>
            <a:p>
              <a:pPr marL="15394">
                <a:lnSpc>
                  <a:spcPts val="1114"/>
                </a:lnSpc>
              </a:pPr>
              <a:r>
                <a:rPr sz="1031" dirty="0">
                  <a:latin typeface="Arial"/>
                  <a:cs typeface="Arial"/>
                </a:rPr>
                <a:t>−1.0</a:t>
              </a:r>
              <a:endParaRPr sz="1031">
                <a:latin typeface="Arial"/>
                <a:cs typeface="Arial"/>
              </a:endParaRPr>
            </a:p>
          </p:txBody>
        </p:sp>
        <p:sp>
          <p:nvSpPr>
            <p:cNvPr id="24" name="object 22"/>
            <p:cNvSpPr txBox="1"/>
            <p:nvPr/>
          </p:nvSpPr>
          <p:spPr>
            <a:xfrm>
              <a:off x="7178075" y="4551202"/>
              <a:ext cx="141064" cy="287867"/>
            </a:xfrm>
            <a:prstGeom prst="rect">
              <a:avLst/>
            </a:prstGeom>
          </p:spPr>
          <p:txBody>
            <a:bodyPr vert="vert270" wrap="square" lIns="0" tIns="0" rIns="0" bIns="0" rtlCol="0">
              <a:spAutoFit/>
            </a:bodyPr>
            <a:lstStyle/>
            <a:p>
              <a:pPr marL="15394">
                <a:lnSpc>
                  <a:spcPts val="1114"/>
                </a:lnSpc>
              </a:pPr>
              <a:r>
                <a:rPr sz="1031" dirty="0">
                  <a:latin typeface="Arial"/>
                  <a:cs typeface="Arial"/>
                </a:rPr>
                <a:t>−0.5</a:t>
              </a:r>
              <a:endParaRPr sz="1031">
                <a:latin typeface="Arial"/>
                <a:cs typeface="Arial"/>
              </a:endParaRPr>
            </a:p>
          </p:txBody>
        </p:sp>
        <p:sp>
          <p:nvSpPr>
            <p:cNvPr id="25" name="object 23"/>
            <p:cNvSpPr txBox="1"/>
            <p:nvPr/>
          </p:nvSpPr>
          <p:spPr>
            <a:xfrm>
              <a:off x="7178075" y="3835234"/>
              <a:ext cx="141064" cy="211667"/>
            </a:xfrm>
            <a:prstGeom prst="rect">
              <a:avLst/>
            </a:prstGeom>
          </p:spPr>
          <p:txBody>
            <a:bodyPr vert="vert270" wrap="square" lIns="0" tIns="0" rIns="0" bIns="0" rtlCol="0">
              <a:spAutoFit/>
            </a:bodyPr>
            <a:lstStyle/>
            <a:p>
              <a:pPr marL="15394">
                <a:lnSpc>
                  <a:spcPts val="1114"/>
                </a:lnSpc>
              </a:pPr>
              <a:r>
                <a:rPr sz="1031" dirty="0">
                  <a:latin typeface="Arial"/>
                  <a:cs typeface="Arial"/>
                </a:rPr>
                <a:t>0.0</a:t>
              </a:r>
              <a:endParaRPr sz="1031">
                <a:latin typeface="Arial"/>
                <a:cs typeface="Arial"/>
              </a:endParaRPr>
            </a:p>
          </p:txBody>
        </p:sp>
        <p:sp>
          <p:nvSpPr>
            <p:cNvPr id="26" name="object 24"/>
            <p:cNvSpPr txBox="1"/>
            <p:nvPr/>
          </p:nvSpPr>
          <p:spPr>
            <a:xfrm>
              <a:off x="7178075" y="3083163"/>
              <a:ext cx="141064" cy="211667"/>
            </a:xfrm>
            <a:prstGeom prst="rect">
              <a:avLst/>
            </a:prstGeom>
          </p:spPr>
          <p:txBody>
            <a:bodyPr vert="vert270" wrap="square" lIns="0" tIns="0" rIns="0" bIns="0" rtlCol="0">
              <a:spAutoFit/>
            </a:bodyPr>
            <a:lstStyle/>
            <a:p>
              <a:pPr marL="15394">
                <a:lnSpc>
                  <a:spcPts val="1114"/>
                </a:lnSpc>
              </a:pPr>
              <a:r>
                <a:rPr sz="1031" dirty="0">
                  <a:latin typeface="Arial"/>
                  <a:cs typeface="Arial"/>
                </a:rPr>
                <a:t>0.5</a:t>
              </a:r>
              <a:endParaRPr sz="1031">
                <a:latin typeface="Arial"/>
                <a:cs typeface="Arial"/>
              </a:endParaRPr>
            </a:p>
          </p:txBody>
        </p:sp>
        <p:sp>
          <p:nvSpPr>
            <p:cNvPr id="27" name="object 25"/>
            <p:cNvSpPr txBox="1"/>
            <p:nvPr/>
          </p:nvSpPr>
          <p:spPr>
            <a:xfrm>
              <a:off x="7178075" y="2331094"/>
              <a:ext cx="141064" cy="211667"/>
            </a:xfrm>
            <a:prstGeom prst="rect">
              <a:avLst/>
            </a:prstGeom>
          </p:spPr>
          <p:txBody>
            <a:bodyPr vert="vert270" wrap="square" lIns="0" tIns="0" rIns="0" bIns="0" rtlCol="0">
              <a:spAutoFit/>
            </a:bodyPr>
            <a:lstStyle/>
            <a:p>
              <a:pPr marL="15394">
                <a:lnSpc>
                  <a:spcPts val="1114"/>
                </a:lnSpc>
              </a:pPr>
              <a:r>
                <a:rPr sz="1031" dirty="0">
                  <a:latin typeface="Arial"/>
                  <a:cs typeface="Arial"/>
                </a:rPr>
                <a:t>1.0</a:t>
              </a:r>
              <a:endParaRPr sz="1031">
                <a:latin typeface="Arial"/>
                <a:cs typeface="Arial"/>
              </a:endParaRPr>
            </a:p>
          </p:txBody>
        </p:sp>
        <p:sp>
          <p:nvSpPr>
            <p:cNvPr id="28" name="object 26"/>
            <p:cNvSpPr/>
            <p:nvPr/>
          </p:nvSpPr>
          <p:spPr>
            <a:xfrm>
              <a:off x="7458475" y="2102570"/>
              <a:ext cx="3476721" cy="3465176"/>
            </a:xfrm>
            <a:custGeom>
              <a:avLst/>
              <a:gdLst/>
              <a:ahLst/>
              <a:cxnLst/>
              <a:rect l="l" t="t" r="r" b="b"/>
              <a:pathLst>
                <a:path w="2868295" h="2858770">
                  <a:moveTo>
                    <a:pt x="0" y="2858706"/>
                  </a:moveTo>
                  <a:lnTo>
                    <a:pt x="2867898" y="2858706"/>
                  </a:lnTo>
                  <a:lnTo>
                    <a:pt x="2867898" y="0"/>
                  </a:lnTo>
                  <a:lnTo>
                    <a:pt x="0" y="0"/>
                  </a:lnTo>
                  <a:lnTo>
                    <a:pt x="0" y="2858706"/>
                  </a:lnTo>
                  <a:close/>
                </a:path>
              </a:pathLst>
            </a:custGeom>
            <a:ln w="3191">
              <a:solidFill>
                <a:srgbClr val="000000"/>
              </a:solidFill>
            </a:ln>
          </p:spPr>
          <p:txBody>
            <a:bodyPr wrap="square" lIns="0" tIns="0" rIns="0" bIns="0" rtlCol="0"/>
            <a:lstStyle/>
            <a:p>
              <a:endParaRPr sz="2182"/>
            </a:p>
          </p:txBody>
        </p:sp>
        <p:sp>
          <p:nvSpPr>
            <p:cNvPr id="29" name="object 27"/>
            <p:cNvSpPr txBox="1"/>
            <p:nvPr/>
          </p:nvSpPr>
          <p:spPr>
            <a:xfrm>
              <a:off x="7562880" y="4183637"/>
              <a:ext cx="103139" cy="242502"/>
            </a:xfrm>
            <a:prstGeom prst="rect">
              <a:avLst/>
            </a:prstGeom>
          </p:spPr>
          <p:txBody>
            <a:bodyPr vert="horz" wrap="square" lIns="0" tIns="0" rIns="0" bIns="0" rtlCol="0">
              <a:spAutoFit/>
            </a:bodyPr>
            <a:lstStyle/>
            <a:p>
              <a:pPr marL="15394"/>
              <a:r>
                <a:rPr sz="1576" spc="12" dirty="0">
                  <a:solidFill>
                    <a:srgbClr val="FF9133"/>
                  </a:solidFill>
                  <a:latin typeface="Arial"/>
                  <a:cs typeface="Arial"/>
                </a:rPr>
                <a:t>•</a:t>
              </a:r>
              <a:endParaRPr sz="1576">
                <a:latin typeface="Arial"/>
                <a:cs typeface="Arial"/>
              </a:endParaRPr>
            </a:p>
          </p:txBody>
        </p:sp>
        <p:sp>
          <p:nvSpPr>
            <p:cNvPr id="30" name="object 28"/>
            <p:cNvSpPr txBox="1"/>
            <p:nvPr/>
          </p:nvSpPr>
          <p:spPr>
            <a:xfrm>
              <a:off x="8144110" y="3760246"/>
              <a:ext cx="180879" cy="410369"/>
            </a:xfrm>
            <a:prstGeom prst="rect">
              <a:avLst/>
            </a:prstGeom>
          </p:spPr>
          <p:txBody>
            <a:bodyPr vert="horz" wrap="square" lIns="0" tIns="0" rIns="0" bIns="0" rtlCol="0">
              <a:spAutoFit/>
            </a:bodyPr>
            <a:lstStyle/>
            <a:p>
              <a:pPr marL="93136">
                <a:lnSpc>
                  <a:spcPts val="1582"/>
                </a:lnSpc>
              </a:pPr>
              <a:r>
                <a:rPr sz="1576" spc="12" dirty="0">
                  <a:solidFill>
                    <a:srgbClr val="FF9133"/>
                  </a:solidFill>
                  <a:latin typeface="Arial"/>
                  <a:cs typeface="Arial"/>
                </a:rPr>
                <a:t>•</a:t>
              </a:r>
              <a:endParaRPr sz="1576">
                <a:latin typeface="Arial"/>
                <a:cs typeface="Arial"/>
              </a:endParaRPr>
            </a:p>
            <a:p>
              <a:pPr marL="15394">
                <a:lnSpc>
                  <a:spcPts val="1582"/>
                </a:lnSpc>
              </a:pPr>
              <a:r>
                <a:rPr sz="1576" spc="12" dirty="0">
                  <a:solidFill>
                    <a:srgbClr val="FF9133"/>
                  </a:solidFill>
                  <a:latin typeface="Arial"/>
                  <a:cs typeface="Arial"/>
                </a:rPr>
                <a:t>•</a:t>
              </a:r>
              <a:endParaRPr sz="1576">
                <a:latin typeface="Arial"/>
                <a:cs typeface="Arial"/>
              </a:endParaRPr>
            </a:p>
          </p:txBody>
        </p:sp>
        <p:sp>
          <p:nvSpPr>
            <p:cNvPr id="31" name="object 29"/>
            <p:cNvSpPr txBox="1"/>
            <p:nvPr/>
          </p:nvSpPr>
          <p:spPr>
            <a:xfrm>
              <a:off x="8027127" y="3526264"/>
              <a:ext cx="142394" cy="410369"/>
            </a:xfrm>
            <a:prstGeom prst="rect">
              <a:avLst/>
            </a:prstGeom>
          </p:spPr>
          <p:txBody>
            <a:bodyPr vert="horz" wrap="square" lIns="0" tIns="0" rIns="0" bIns="0" rtlCol="0">
              <a:spAutoFit/>
            </a:bodyPr>
            <a:lstStyle/>
            <a:p>
              <a:pPr marL="15394">
                <a:lnSpc>
                  <a:spcPts val="1618"/>
                </a:lnSpc>
              </a:pPr>
              <a:r>
                <a:rPr sz="1576" spc="12" dirty="0">
                  <a:solidFill>
                    <a:srgbClr val="FF9133"/>
                  </a:solidFill>
                  <a:latin typeface="Arial"/>
                  <a:cs typeface="Arial"/>
                </a:rPr>
                <a:t>•</a:t>
              </a:r>
              <a:endParaRPr sz="1576">
                <a:latin typeface="Arial"/>
                <a:cs typeface="Arial"/>
              </a:endParaRPr>
            </a:p>
            <a:p>
              <a:pPr marL="53880">
                <a:lnSpc>
                  <a:spcPts val="1618"/>
                </a:lnSpc>
              </a:pPr>
              <a:r>
                <a:rPr sz="1576" spc="12" dirty="0">
                  <a:solidFill>
                    <a:srgbClr val="FF9133"/>
                  </a:solidFill>
                  <a:latin typeface="Arial"/>
                  <a:cs typeface="Arial"/>
                </a:rPr>
                <a:t>•</a:t>
              </a:r>
              <a:endParaRPr sz="1576">
                <a:latin typeface="Arial"/>
                <a:cs typeface="Arial"/>
              </a:endParaRPr>
            </a:p>
          </p:txBody>
        </p:sp>
        <p:sp>
          <p:nvSpPr>
            <p:cNvPr id="32" name="object 30"/>
            <p:cNvSpPr txBox="1"/>
            <p:nvPr/>
          </p:nvSpPr>
          <p:spPr>
            <a:xfrm>
              <a:off x="7856277" y="4222631"/>
              <a:ext cx="309418" cy="242502"/>
            </a:xfrm>
            <a:prstGeom prst="rect">
              <a:avLst/>
            </a:prstGeom>
          </p:spPr>
          <p:txBody>
            <a:bodyPr vert="horz" wrap="square" lIns="0" tIns="0" rIns="0" bIns="0" rtlCol="0">
              <a:spAutoFit/>
            </a:bodyPr>
            <a:lstStyle/>
            <a:p>
              <a:pPr marL="15394"/>
              <a:r>
                <a:rPr sz="2364" spc="19" baseline="-8547" dirty="0">
                  <a:solidFill>
                    <a:srgbClr val="FF9133"/>
                  </a:solidFill>
                  <a:latin typeface="Arial"/>
                  <a:cs typeface="Arial"/>
                </a:rPr>
                <a:t>•</a:t>
              </a:r>
              <a:r>
                <a:rPr sz="2364" spc="-354" baseline="-8547" dirty="0">
                  <a:solidFill>
                    <a:srgbClr val="FF9133"/>
                  </a:solidFill>
                  <a:latin typeface="Arial"/>
                  <a:cs typeface="Arial"/>
                </a:rPr>
                <a:t> </a:t>
              </a:r>
              <a:r>
                <a:rPr sz="1576" spc="97" dirty="0">
                  <a:solidFill>
                    <a:srgbClr val="FF9133"/>
                  </a:solidFill>
                  <a:latin typeface="Arial"/>
                  <a:cs typeface="Arial"/>
                </a:rPr>
                <a:t>•</a:t>
              </a:r>
              <a:r>
                <a:rPr sz="2364" spc="146" baseline="-40598" dirty="0">
                  <a:solidFill>
                    <a:srgbClr val="FF9133"/>
                  </a:solidFill>
                  <a:latin typeface="Arial"/>
                  <a:cs typeface="Arial"/>
                </a:rPr>
                <a:t>•</a:t>
              </a:r>
              <a:endParaRPr sz="2364" baseline="-40598">
                <a:latin typeface="Arial"/>
                <a:cs typeface="Arial"/>
              </a:endParaRPr>
            </a:p>
          </p:txBody>
        </p:sp>
        <p:sp>
          <p:nvSpPr>
            <p:cNvPr id="33" name="object 31"/>
            <p:cNvSpPr txBox="1"/>
            <p:nvPr/>
          </p:nvSpPr>
          <p:spPr>
            <a:xfrm>
              <a:off x="7577731" y="4048075"/>
              <a:ext cx="103139" cy="242502"/>
            </a:xfrm>
            <a:prstGeom prst="rect">
              <a:avLst/>
            </a:prstGeom>
          </p:spPr>
          <p:txBody>
            <a:bodyPr vert="horz" wrap="square" lIns="0" tIns="0" rIns="0" bIns="0" rtlCol="0">
              <a:spAutoFit/>
            </a:bodyPr>
            <a:lstStyle/>
            <a:p>
              <a:pPr marL="15394"/>
              <a:r>
                <a:rPr sz="1576" spc="12" dirty="0">
                  <a:solidFill>
                    <a:srgbClr val="FF9133"/>
                  </a:solidFill>
                  <a:latin typeface="Arial"/>
                  <a:cs typeface="Arial"/>
                </a:rPr>
                <a:t>•</a:t>
              </a:r>
              <a:endParaRPr sz="1576">
                <a:latin typeface="Arial"/>
                <a:cs typeface="Arial"/>
              </a:endParaRPr>
            </a:p>
          </p:txBody>
        </p:sp>
        <p:sp>
          <p:nvSpPr>
            <p:cNvPr id="34" name="object 32"/>
            <p:cNvSpPr txBox="1"/>
            <p:nvPr/>
          </p:nvSpPr>
          <p:spPr>
            <a:xfrm>
              <a:off x="7963983" y="4503029"/>
              <a:ext cx="157017" cy="242502"/>
            </a:xfrm>
            <a:prstGeom prst="rect">
              <a:avLst/>
            </a:prstGeom>
          </p:spPr>
          <p:txBody>
            <a:bodyPr vert="horz" wrap="square" lIns="0" tIns="0" rIns="0" bIns="0" rtlCol="0">
              <a:spAutoFit/>
            </a:bodyPr>
            <a:lstStyle/>
            <a:p>
              <a:pPr marL="15394"/>
              <a:r>
                <a:rPr sz="2364" spc="-200" baseline="-21367" dirty="0">
                  <a:solidFill>
                    <a:srgbClr val="FF9133"/>
                  </a:solidFill>
                  <a:latin typeface="Arial"/>
                  <a:cs typeface="Arial"/>
                </a:rPr>
                <a:t>•</a:t>
              </a:r>
              <a:r>
                <a:rPr sz="1576" spc="12" dirty="0">
                  <a:solidFill>
                    <a:srgbClr val="FF9133"/>
                  </a:solidFill>
                  <a:latin typeface="Arial"/>
                  <a:cs typeface="Arial"/>
                </a:rPr>
                <a:t>•</a:t>
              </a:r>
              <a:endParaRPr sz="1576">
                <a:latin typeface="Arial"/>
                <a:cs typeface="Arial"/>
              </a:endParaRPr>
            </a:p>
          </p:txBody>
        </p:sp>
        <p:sp>
          <p:nvSpPr>
            <p:cNvPr id="35" name="object 33"/>
            <p:cNvSpPr txBox="1"/>
            <p:nvPr/>
          </p:nvSpPr>
          <p:spPr>
            <a:xfrm>
              <a:off x="7535024" y="3804810"/>
              <a:ext cx="417176" cy="242502"/>
            </a:xfrm>
            <a:prstGeom prst="rect">
              <a:avLst/>
            </a:prstGeom>
          </p:spPr>
          <p:txBody>
            <a:bodyPr vert="horz" wrap="square" lIns="0" tIns="0" rIns="0" bIns="0" rtlCol="0">
              <a:spAutoFit/>
            </a:bodyPr>
            <a:lstStyle/>
            <a:p>
              <a:pPr marL="15394"/>
              <a:r>
                <a:rPr sz="2364" spc="19" baseline="6410" dirty="0">
                  <a:solidFill>
                    <a:srgbClr val="FF9133"/>
                  </a:solidFill>
                  <a:latin typeface="Arial"/>
                  <a:cs typeface="Arial"/>
                </a:rPr>
                <a:t>• </a:t>
              </a:r>
              <a:r>
                <a:rPr sz="1576" spc="12" dirty="0">
                  <a:solidFill>
                    <a:srgbClr val="FF9133"/>
                  </a:solidFill>
                  <a:latin typeface="Arial"/>
                  <a:cs typeface="Arial"/>
                </a:rPr>
                <a:t>•</a:t>
              </a:r>
              <a:r>
                <a:rPr sz="1576" spc="-169" dirty="0">
                  <a:solidFill>
                    <a:srgbClr val="FF9133"/>
                  </a:solidFill>
                  <a:latin typeface="Arial"/>
                  <a:cs typeface="Arial"/>
                </a:rPr>
                <a:t> </a:t>
              </a:r>
              <a:r>
                <a:rPr sz="2364" spc="-299" baseline="-14957" dirty="0">
                  <a:solidFill>
                    <a:srgbClr val="FF9133"/>
                  </a:solidFill>
                  <a:latin typeface="Arial"/>
                  <a:cs typeface="Arial"/>
                </a:rPr>
                <a:t>••</a:t>
              </a:r>
              <a:r>
                <a:rPr sz="1576" spc="-200" dirty="0">
                  <a:solidFill>
                    <a:srgbClr val="FF9133"/>
                  </a:solidFill>
                  <a:latin typeface="Arial"/>
                  <a:cs typeface="Arial"/>
                </a:rPr>
                <a:t>•</a:t>
              </a:r>
              <a:endParaRPr sz="1576" dirty="0">
                <a:latin typeface="Arial"/>
                <a:cs typeface="Arial"/>
              </a:endParaRPr>
            </a:p>
          </p:txBody>
        </p:sp>
        <p:sp>
          <p:nvSpPr>
            <p:cNvPr id="36" name="object 34"/>
            <p:cNvSpPr txBox="1"/>
            <p:nvPr/>
          </p:nvSpPr>
          <p:spPr>
            <a:xfrm>
              <a:off x="7902703" y="4122351"/>
              <a:ext cx="398703" cy="242502"/>
            </a:xfrm>
            <a:prstGeom prst="rect">
              <a:avLst/>
            </a:prstGeom>
          </p:spPr>
          <p:txBody>
            <a:bodyPr vert="horz" wrap="square" lIns="0" tIns="0" rIns="0" bIns="0" rtlCol="0">
              <a:spAutoFit/>
            </a:bodyPr>
            <a:lstStyle/>
            <a:p>
              <a:pPr marL="15394">
                <a:tabLst>
                  <a:tab pos="310194" algn="l"/>
                </a:tabLst>
              </a:pPr>
              <a:r>
                <a:rPr sz="1576" spc="12" dirty="0">
                  <a:solidFill>
                    <a:srgbClr val="FF9133"/>
                  </a:solidFill>
                  <a:latin typeface="Arial"/>
                  <a:cs typeface="Arial"/>
                </a:rPr>
                <a:t>•	•</a:t>
              </a:r>
              <a:endParaRPr sz="1576">
                <a:latin typeface="Arial"/>
                <a:cs typeface="Arial"/>
              </a:endParaRPr>
            </a:p>
          </p:txBody>
        </p:sp>
        <p:sp>
          <p:nvSpPr>
            <p:cNvPr id="37" name="object 35"/>
            <p:cNvSpPr txBox="1"/>
            <p:nvPr/>
          </p:nvSpPr>
          <p:spPr>
            <a:xfrm>
              <a:off x="7908276" y="4033215"/>
              <a:ext cx="468746" cy="242502"/>
            </a:xfrm>
            <a:prstGeom prst="rect">
              <a:avLst/>
            </a:prstGeom>
          </p:spPr>
          <p:txBody>
            <a:bodyPr vert="horz" wrap="square" lIns="0" tIns="0" rIns="0" bIns="0" rtlCol="0">
              <a:spAutoFit/>
            </a:bodyPr>
            <a:lstStyle/>
            <a:p>
              <a:pPr marL="15394"/>
              <a:r>
                <a:rPr sz="2364" spc="19" baseline="-29914" dirty="0">
                  <a:solidFill>
                    <a:srgbClr val="FF9133"/>
                  </a:solidFill>
                  <a:latin typeface="Arial"/>
                  <a:cs typeface="Arial"/>
                </a:rPr>
                <a:t>•  </a:t>
              </a:r>
              <a:r>
                <a:rPr sz="2364" spc="19" baseline="-14957" dirty="0">
                  <a:solidFill>
                    <a:srgbClr val="FF9133"/>
                  </a:solidFill>
                  <a:latin typeface="Arial"/>
                  <a:cs typeface="Arial"/>
                </a:rPr>
                <a:t>•</a:t>
              </a:r>
              <a:r>
                <a:rPr sz="2364" spc="-263" baseline="-14957" dirty="0">
                  <a:solidFill>
                    <a:srgbClr val="FF9133"/>
                  </a:solidFill>
                  <a:latin typeface="Arial"/>
                  <a:cs typeface="Arial"/>
                </a:rPr>
                <a:t> </a:t>
              </a:r>
              <a:r>
                <a:rPr sz="2364" spc="-318" baseline="14957" dirty="0">
                  <a:solidFill>
                    <a:srgbClr val="FF9133"/>
                  </a:solidFill>
                  <a:latin typeface="Arial"/>
                  <a:cs typeface="Arial"/>
                </a:rPr>
                <a:t>•</a:t>
              </a:r>
              <a:r>
                <a:rPr sz="1576" spc="-212" dirty="0">
                  <a:solidFill>
                    <a:srgbClr val="FF9133"/>
                  </a:solidFill>
                  <a:latin typeface="Arial"/>
                  <a:cs typeface="Arial"/>
                </a:rPr>
                <a:t>•</a:t>
              </a:r>
              <a:r>
                <a:rPr sz="2364" spc="-318" baseline="2136" dirty="0">
                  <a:solidFill>
                    <a:srgbClr val="FF9133"/>
                  </a:solidFill>
                  <a:latin typeface="Arial"/>
                  <a:cs typeface="Arial"/>
                </a:rPr>
                <a:t>•</a:t>
              </a:r>
              <a:endParaRPr sz="2364" baseline="2136">
                <a:latin typeface="Arial"/>
                <a:cs typeface="Arial"/>
              </a:endParaRPr>
            </a:p>
          </p:txBody>
        </p:sp>
        <p:sp>
          <p:nvSpPr>
            <p:cNvPr id="38" name="object 36"/>
            <p:cNvSpPr txBox="1"/>
            <p:nvPr/>
          </p:nvSpPr>
          <p:spPr>
            <a:xfrm>
              <a:off x="7835855" y="4321050"/>
              <a:ext cx="601132" cy="242502"/>
            </a:xfrm>
            <a:prstGeom prst="rect">
              <a:avLst/>
            </a:prstGeom>
          </p:spPr>
          <p:txBody>
            <a:bodyPr vert="horz" wrap="square" lIns="0" tIns="0" rIns="0" bIns="0" rtlCol="0">
              <a:spAutoFit/>
            </a:bodyPr>
            <a:lstStyle/>
            <a:p>
              <a:pPr marL="15394"/>
              <a:r>
                <a:rPr sz="2364" spc="-36" baseline="-10683" dirty="0">
                  <a:solidFill>
                    <a:srgbClr val="FF9133"/>
                  </a:solidFill>
                  <a:latin typeface="Arial"/>
                  <a:cs typeface="Arial"/>
                </a:rPr>
                <a:t>•</a:t>
              </a:r>
              <a:r>
                <a:rPr sz="2364" spc="-36" baseline="2136" dirty="0">
                  <a:solidFill>
                    <a:srgbClr val="FF9133"/>
                  </a:solidFill>
                  <a:latin typeface="Arial"/>
                  <a:cs typeface="Arial"/>
                </a:rPr>
                <a:t>•</a:t>
              </a:r>
              <a:r>
                <a:rPr sz="2364" spc="-36" baseline="17094" dirty="0">
                  <a:solidFill>
                    <a:srgbClr val="FF9133"/>
                  </a:solidFill>
                  <a:latin typeface="Arial"/>
                  <a:cs typeface="Arial"/>
                </a:rPr>
                <a:t>• </a:t>
              </a:r>
              <a:r>
                <a:rPr sz="2364" spc="146" baseline="29914" dirty="0">
                  <a:solidFill>
                    <a:srgbClr val="FF9133"/>
                  </a:solidFill>
                  <a:latin typeface="Arial"/>
                  <a:cs typeface="Arial"/>
                </a:rPr>
                <a:t>•</a:t>
              </a:r>
              <a:r>
                <a:rPr sz="2364" spc="146" baseline="8547" dirty="0">
                  <a:solidFill>
                    <a:srgbClr val="FF9133"/>
                  </a:solidFill>
                  <a:latin typeface="Arial"/>
                  <a:cs typeface="Arial"/>
                </a:rPr>
                <a:t>•</a:t>
              </a:r>
              <a:r>
                <a:rPr sz="2364" spc="81" baseline="8547" dirty="0">
                  <a:solidFill>
                    <a:srgbClr val="FF9133"/>
                  </a:solidFill>
                  <a:latin typeface="Arial"/>
                  <a:cs typeface="Arial"/>
                </a:rPr>
                <a:t> </a:t>
              </a:r>
              <a:r>
                <a:rPr sz="1576" spc="12" dirty="0">
                  <a:solidFill>
                    <a:srgbClr val="FF9133"/>
                  </a:solidFill>
                  <a:latin typeface="Arial"/>
                  <a:cs typeface="Arial"/>
                </a:rPr>
                <a:t>•</a:t>
              </a:r>
              <a:endParaRPr sz="1576">
                <a:latin typeface="Arial"/>
                <a:cs typeface="Arial"/>
              </a:endParaRPr>
            </a:p>
          </p:txBody>
        </p:sp>
        <p:sp>
          <p:nvSpPr>
            <p:cNvPr id="39" name="object 37"/>
            <p:cNvSpPr txBox="1"/>
            <p:nvPr/>
          </p:nvSpPr>
          <p:spPr>
            <a:xfrm>
              <a:off x="10469025" y="3555977"/>
              <a:ext cx="103139" cy="242502"/>
            </a:xfrm>
            <a:prstGeom prst="rect">
              <a:avLst/>
            </a:prstGeom>
          </p:spPr>
          <p:txBody>
            <a:bodyPr vert="horz" wrap="square" lIns="0" tIns="0" rIns="0" bIns="0" rtlCol="0">
              <a:spAutoFit/>
            </a:bodyPr>
            <a:lstStyle/>
            <a:p>
              <a:pPr marL="15394"/>
              <a:r>
                <a:rPr sz="1576" spc="12" dirty="0">
                  <a:solidFill>
                    <a:srgbClr val="2DE5E5"/>
                  </a:solidFill>
                  <a:latin typeface="Arial"/>
                  <a:cs typeface="Arial"/>
                </a:rPr>
                <a:t>•</a:t>
              </a:r>
              <a:endParaRPr sz="1576">
                <a:latin typeface="Arial"/>
                <a:cs typeface="Arial"/>
              </a:endParaRPr>
            </a:p>
          </p:txBody>
        </p:sp>
        <p:sp>
          <p:nvSpPr>
            <p:cNvPr id="40" name="object 38"/>
            <p:cNvSpPr txBox="1"/>
            <p:nvPr/>
          </p:nvSpPr>
          <p:spPr>
            <a:xfrm>
              <a:off x="9024304" y="5130682"/>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1" name="object 39"/>
            <p:cNvSpPr txBox="1"/>
            <p:nvPr/>
          </p:nvSpPr>
          <p:spPr>
            <a:xfrm>
              <a:off x="10331604" y="4042497"/>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2" name="object 40"/>
            <p:cNvSpPr txBox="1"/>
            <p:nvPr/>
          </p:nvSpPr>
          <p:spPr>
            <a:xfrm>
              <a:off x="9430975" y="4952406"/>
              <a:ext cx="120072" cy="536301"/>
            </a:xfrm>
            <a:prstGeom prst="rect">
              <a:avLst/>
            </a:prstGeom>
          </p:spPr>
          <p:txBody>
            <a:bodyPr vert="horz" wrap="square" lIns="0" tIns="0" rIns="0" bIns="0" rtlCol="0">
              <a:spAutoFit/>
            </a:bodyPr>
            <a:lstStyle/>
            <a:p>
              <a:pPr marL="31557"/>
              <a:r>
                <a:rPr sz="1576" spc="12" dirty="0">
                  <a:solidFill>
                    <a:srgbClr val="29D1D1"/>
                  </a:solidFill>
                  <a:latin typeface="Arial"/>
                  <a:cs typeface="Arial"/>
                </a:rPr>
                <a:t>•</a:t>
              </a:r>
              <a:endParaRPr sz="1576">
                <a:latin typeface="Arial"/>
                <a:cs typeface="Arial"/>
              </a:endParaRPr>
            </a:p>
            <a:p>
              <a:pPr marL="15394">
                <a:spcBef>
                  <a:spcPts val="374"/>
                </a:spcBef>
              </a:pPr>
              <a:r>
                <a:rPr sz="1576" spc="12" dirty="0">
                  <a:solidFill>
                    <a:srgbClr val="29D1D1"/>
                  </a:solidFill>
                  <a:latin typeface="Arial"/>
                  <a:cs typeface="Arial"/>
                </a:rPr>
                <a:t>•</a:t>
              </a:r>
              <a:endParaRPr sz="1576">
                <a:latin typeface="Arial"/>
                <a:cs typeface="Arial"/>
              </a:endParaRPr>
            </a:p>
          </p:txBody>
        </p:sp>
        <p:sp>
          <p:nvSpPr>
            <p:cNvPr id="43" name="object 41"/>
            <p:cNvSpPr txBox="1"/>
            <p:nvPr/>
          </p:nvSpPr>
          <p:spPr>
            <a:xfrm>
              <a:off x="8927745" y="4517875"/>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4" name="object 42"/>
            <p:cNvSpPr txBox="1"/>
            <p:nvPr/>
          </p:nvSpPr>
          <p:spPr>
            <a:xfrm>
              <a:off x="9761517" y="5143676"/>
              <a:ext cx="443345" cy="242502"/>
            </a:xfrm>
            <a:prstGeom prst="rect">
              <a:avLst/>
            </a:prstGeom>
          </p:spPr>
          <p:txBody>
            <a:bodyPr vert="horz" wrap="square" lIns="0" tIns="0" rIns="0" bIns="0" rtlCol="0">
              <a:spAutoFit/>
            </a:bodyPr>
            <a:lstStyle/>
            <a:p>
              <a:pPr marL="15394"/>
              <a:r>
                <a:rPr sz="2364" spc="19" baseline="4273" dirty="0">
                  <a:solidFill>
                    <a:srgbClr val="29D1D1"/>
                  </a:solidFill>
                  <a:latin typeface="Arial"/>
                  <a:cs typeface="Arial"/>
                </a:rPr>
                <a:t>•  </a:t>
              </a:r>
              <a:r>
                <a:rPr sz="2364" spc="-200" baseline="6410" dirty="0">
                  <a:solidFill>
                    <a:srgbClr val="29D1D1"/>
                  </a:solidFill>
                  <a:latin typeface="Arial"/>
                  <a:cs typeface="Arial"/>
                </a:rPr>
                <a:t>•</a:t>
              </a:r>
              <a:r>
                <a:rPr sz="2364" spc="-200" baseline="32051" dirty="0">
                  <a:solidFill>
                    <a:srgbClr val="29D1D1"/>
                  </a:solidFill>
                  <a:latin typeface="Arial"/>
                  <a:cs typeface="Arial"/>
                </a:rPr>
                <a:t>•</a:t>
              </a:r>
              <a:r>
                <a:rPr sz="2364" spc="-281" baseline="32051" dirty="0">
                  <a:solidFill>
                    <a:srgbClr val="29D1D1"/>
                  </a:solidFill>
                  <a:latin typeface="Arial"/>
                  <a:cs typeface="Arial"/>
                </a:rPr>
                <a:t> </a:t>
              </a:r>
              <a:r>
                <a:rPr sz="1576" spc="12" dirty="0">
                  <a:solidFill>
                    <a:srgbClr val="29D1D1"/>
                  </a:solidFill>
                  <a:latin typeface="Arial"/>
                  <a:cs typeface="Arial"/>
                </a:rPr>
                <a:t>•</a:t>
              </a:r>
              <a:endParaRPr sz="1576">
                <a:latin typeface="Arial"/>
                <a:cs typeface="Arial"/>
              </a:endParaRPr>
            </a:p>
          </p:txBody>
        </p:sp>
        <p:sp>
          <p:nvSpPr>
            <p:cNvPr id="45" name="object 43"/>
            <p:cNvSpPr txBox="1"/>
            <p:nvPr/>
          </p:nvSpPr>
          <p:spPr>
            <a:xfrm>
              <a:off x="9386410" y="4274619"/>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6" name="object 44"/>
            <p:cNvSpPr txBox="1"/>
            <p:nvPr/>
          </p:nvSpPr>
          <p:spPr>
            <a:xfrm>
              <a:off x="8634338" y="4142768"/>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7" name="object 45"/>
            <p:cNvSpPr txBox="1"/>
            <p:nvPr/>
          </p:nvSpPr>
          <p:spPr>
            <a:xfrm>
              <a:off x="9163570" y="3890223"/>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8" name="object 46"/>
            <p:cNvSpPr txBox="1"/>
            <p:nvPr/>
          </p:nvSpPr>
          <p:spPr>
            <a:xfrm>
              <a:off x="9533106" y="4369319"/>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49" name="object 47"/>
            <p:cNvSpPr txBox="1"/>
            <p:nvPr/>
          </p:nvSpPr>
          <p:spPr>
            <a:xfrm>
              <a:off x="10701140" y="4614435"/>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50" name="object 48"/>
            <p:cNvSpPr txBox="1"/>
            <p:nvPr/>
          </p:nvSpPr>
          <p:spPr>
            <a:xfrm>
              <a:off x="9752228" y="4995112"/>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51" name="object 49"/>
            <p:cNvSpPr txBox="1"/>
            <p:nvPr/>
          </p:nvSpPr>
          <p:spPr>
            <a:xfrm>
              <a:off x="9819083" y="4296900"/>
              <a:ext cx="292485" cy="536301"/>
            </a:xfrm>
            <a:prstGeom prst="rect">
              <a:avLst/>
            </a:prstGeom>
          </p:spPr>
          <p:txBody>
            <a:bodyPr vert="horz" wrap="square" lIns="0" tIns="0" rIns="0" bIns="0" rtlCol="0">
              <a:spAutoFit/>
            </a:bodyPr>
            <a:lstStyle/>
            <a:p>
              <a:pPr marR="18473" algn="r"/>
              <a:r>
                <a:rPr sz="1576" spc="12" dirty="0">
                  <a:solidFill>
                    <a:srgbClr val="29D1D1"/>
                  </a:solidFill>
                  <a:latin typeface="Arial"/>
                  <a:cs typeface="Arial"/>
                </a:rPr>
                <a:t>•</a:t>
              </a:r>
              <a:r>
                <a:rPr sz="1576" spc="266" dirty="0">
                  <a:solidFill>
                    <a:srgbClr val="29D1D1"/>
                  </a:solidFill>
                  <a:latin typeface="Arial"/>
                  <a:cs typeface="Arial"/>
                </a:rPr>
                <a:t> </a:t>
              </a:r>
              <a:r>
                <a:rPr sz="2364" spc="19" baseline="2136" dirty="0">
                  <a:solidFill>
                    <a:srgbClr val="29D1D1"/>
                  </a:solidFill>
                  <a:latin typeface="Arial"/>
                  <a:cs typeface="Arial"/>
                </a:rPr>
                <a:t>•</a:t>
              </a:r>
              <a:endParaRPr sz="2364" baseline="2136">
                <a:latin typeface="Arial"/>
                <a:cs typeface="Arial"/>
              </a:endParaRPr>
            </a:p>
            <a:p>
              <a:pPr marR="6157" algn="r">
                <a:spcBef>
                  <a:spcPts val="357"/>
                </a:spcBef>
              </a:pPr>
              <a:r>
                <a:rPr sz="1576" spc="12" dirty="0">
                  <a:solidFill>
                    <a:srgbClr val="29D1D1"/>
                  </a:solidFill>
                  <a:latin typeface="Arial"/>
                  <a:cs typeface="Arial"/>
                </a:rPr>
                <a:t>•</a:t>
              </a:r>
              <a:endParaRPr sz="1576">
                <a:latin typeface="Arial"/>
                <a:cs typeface="Arial"/>
              </a:endParaRPr>
            </a:p>
          </p:txBody>
        </p:sp>
        <p:sp>
          <p:nvSpPr>
            <p:cNvPr id="52" name="object 50"/>
            <p:cNvSpPr txBox="1"/>
            <p:nvPr/>
          </p:nvSpPr>
          <p:spPr>
            <a:xfrm>
              <a:off x="9178424" y="4389756"/>
              <a:ext cx="212436" cy="242502"/>
            </a:xfrm>
            <a:prstGeom prst="rect">
              <a:avLst/>
            </a:prstGeom>
          </p:spPr>
          <p:txBody>
            <a:bodyPr vert="horz" wrap="square" lIns="0" tIns="0" rIns="0" bIns="0" rtlCol="0">
              <a:spAutoFit/>
            </a:bodyPr>
            <a:lstStyle/>
            <a:p>
              <a:pPr marL="15394"/>
              <a:r>
                <a:rPr sz="2364" spc="19" baseline="-6410" dirty="0">
                  <a:solidFill>
                    <a:srgbClr val="29D1D1"/>
                  </a:solidFill>
                  <a:latin typeface="Arial"/>
                  <a:cs typeface="Arial"/>
                </a:rPr>
                <a:t>•</a:t>
              </a:r>
              <a:r>
                <a:rPr sz="2364" spc="-390" baseline="-6410" dirty="0">
                  <a:solidFill>
                    <a:srgbClr val="29D1D1"/>
                  </a:solidFill>
                  <a:latin typeface="Arial"/>
                  <a:cs typeface="Arial"/>
                </a:rPr>
                <a:t> </a:t>
              </a:r>
              <a:r>
                <a:rPr sz="1576" spc="12" dirty="0">
                  <a:solidFill>
                    <a:srgbClr val="29D1D1"/>
                  </a:solidFill>
                  <a:latin typeface="Arial"/>
                  <a:cs typeface="Arial"/>
                </a:rPr>
                <a:t>•</a:t>
              </a:r>
              <a:endParaRPr sz="1576">
                <a:latin typeface="Arial"/>
                <a:cs typeface="Arial"/>
              </a:endParaRPr>
            </a:p>
          </p:txBody>
        </p:sp>
        <p:sp>
          <p:nvSpPr>
            <p:cNvPr id="53" name="object 51"/>
            <p:cNvSpPr txBox="1"/>
            <p:nvPr/>
          </p:nvSpPr>
          <p:spPr>
            <a:xfrm>
              <a:off x="10073479" y="4848408"/>
              <a:ext cx="489528" cy="242502"/>
            </a:xfrm>
            <a:prstGeom prst="rect">
              <a:avLst/>
            </a:prstGeom>
          </p:spPr>
          <p:txBody>
            <a:bodyPr vert="horz" wrap="square" lIns="0" tIns="0" rIns="0" bIns="0" rtlCol="0">
              <a:spAutoFit/>
            </a:bodyPr>
            <a:lstStyle/>
            <a:p>
              <a:pPr marL="15394"/>
              <a:r>
                <a:rPr sz="2364" spc="-273" baseline="-8547" dirty="0">
                  <a:solidFill>
                    <a:srgbClr val="29D1D1"/>
                  </a:solidFill>
                  <a:latin typeface="Arial"/>
                  <a:cs typeface="Arial"/>
                </a:rPr>
                <a:t>•</a:t>
              </a:r>
              <a:r>
                <a:rPr sz="2364" spc="-273" baseline="2136" dirty="0">
                  <a:solidFill>
                    <a:srgbClr val="29D1D1"/>
                  </a:solidFill>
                  <a:latin typeface="Arial"/>
                  <a:cs typeface="Arial"/>
                </a:rPr>
                <a:t>•</a:t>
              </a:r>
              <a:r>
                <a:rPr sz="2364" spc="-273" baseline="-21367" dirty="0">
                  <a:solidFill>
                    <a:srgbClr val="29D1D1"/>
                  </a:solidFill>
                  <a:latin typeface="Arial"/>
                  <a:cs typeface="Arial"/>
                </a:rPr>
                <a:t>•  </a:t>
              </a:r>
              <a:r>
                <a:rPr sz="2364" spc="-146" baseline="-21367" dirty="0">
                  <a:solidFill>
                    <a:srgbClr val="29D1D1"/>
                  </a:solidFill>
                  <a:latin typeface="Arial"/>
                  <a:cs typeface="Arial"/>
                </a:rPr>
                <a:t> </a:t>
              </a:r>
              <a:r>
                <a:rPr sz="1576" spc="-49" dirty="0">
                  <a:solidFill>
                    <a:srgbClr val="29D1D1"/>
                  </a:solidFill>
                  <a:latin typeface="Arial"/>
                  <a:cs typeface="Arial"/>
                </a:rPr>
                <a:t>•</a:t>
              </a:r>
              <a:r>
                <a:rPr sz="2364" spc="-72" baseline="2136" dirty="0">
                  <a:solidFill>
                    <a:srgbClr val="29D1D1"/>
                  </a:solidFill>
                  <a:latin typeface="Arial"/>
                  <a:cs typeface="Arial"/>
                </a:rPr>
                <a:t>•</a:t>
              </a:r>
              <a:r>
                <a:rPr sz="2364" spc="-72" baseline="12820" dirty="0">
                  <a:solidFill>
                    <a:srgbClr val="29D1D1"/>
                  </a:solidFill>
                  <a:latin typeface="Arial"/>
                  <a:cs typeface="Arial"/>
                </a:rPr>
                <a:t>•</a:t>
              </a:r>
              <a:endParaRPr sz="2364" baseline="12820">
                <a:latin typeface="Arial"/>
                <a:cs typeface="Arial"/>
              </a:endParaRPr>
            </a:p>
          </p:txBody>
        </p:sp>
        <p:sp>
          <p:nvSpPr>
            <p:cNvPr id="54" name="object 52"/>
            <p:cNvSpPr txBox="1"/>
            <p:nvPr/>
          </p:nvSpPr>
          <p:spPr>
            <a:xfrm>
              <a:off x="9642668" y="5217950"/>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55" name="object 53"/>
            <p:cNvSpPr txBox="1"/>
            <p:nvPr/>
          </p:nvSpPr>
          <p:spPr>
            <a:xfrm>
              <a:off x="9015007" y="4109344"/>
              <a:ext cx="103139" cy="242502"/>
            </a:xfrm>
            <a:prstGeom prst="rect">
              <a:avLst/>
            </a:prstGeom>
          </p:spPr>
          <p:txBody>
            <a:bodyPr vert="horz" wrap="square" lIns="0" tIns="0" rIns="0" bIns="0" rtlCol="0">
              <a:spAutoFit/>
            </a:bodyPr>
            <a:lstStyle/>
            <a:p>
              <a:pPr marL="15394"/>
              <a:r>
                <a:rPr sz="1576" spc="12" dirty="0">
                  <a:solidFill>
                    <a:srgbClr val="29D1D1"/>
                  </a:solidFill>
                  <a:latin typeface="Arial"/>
                  <a:cs typeface="Arial"/>
                </a:rPr>
                <a:t>•</a:t>
              </a:r>
              <a:endParaRPr sz="1576">
                <a:latin typeface="Arial"/>
                <a:cs typeface="Arial"/>
              </a:endParaRPr>
            </a:p>
          </p:txBody>
        </p:sp>
        <p:sp>
          <p:nvSpPr>
            <p:cNvPr id="56" name="object 54"/>
            <p:cNvSpPr txBox="1"/>
            <p:nvPr/>
          </p:nvSpPr>
          <p:spPr>
            <a:xfrm>
              <a:off x="8550778" y="3422275"/>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57" name="object 55"/>
            <p:cNvSpPr txBox="1"/>
            <p:nvPr/>
          </p:nvSpPr>
          <p:spPr>
            <a:xfrm>
              <a:off x="9373420" y="2610784"/>
              <a:ext cx="197812" cy="436017"/>
            </a:xfrm>
            <a:prstGeom prst="rect">
              <a:avLst/>
            </a:prstGeom>
          </p:spPr>
          <p:txBody>
            <a:bodyPr vert="horz" wrap="square" lIns="0" tIns="0" rIns="0" bIns="0" rtlCol="0">
              <a:spAutoFit/>
            </a:bodyPr>
            <a:lstStyle/>
            <a:p>
              <a:pPr marL="15394">
                <a:lnSpc>
                  <a:spcPts val="1655"/>
                </a:lnSpc>
              </a:pPr>
              <a:r>
                <a:rPr sz="1576" spc="12" dirty="0">
                  <a:solidFill>
                    <a:srgbClr val="82C47A"/>
                  </a:solidFill>
                  <a:latin typeface="Arial"/>
                  <a:cs typeface="Arial"/>
                </a:rPr>
                <a:t>•</a:t>
              </a:r>
              <a:endParaRPr sz="1576">
                <a:latin typeface="Arial"/>
                <a:cs typeface="Arial"/>
              </a:endParaRPr>
            </a:p>
            <a:p>
              <a:pPr marL="110070">
                <a:lnSpc>
                  <a:spcPts val="1655"/>
                </a:lnSpc>
              </a:pPr>
              <a:r>
                <a:rPr sz="1576" spc="12" dirty="0">
                  <a:solidFill>
                    <a:srgbClr val="82C47A"/>
                  </a:solidFill>
                  <a:latin typeface="Arial"/>
                  <a:cs typeface="Arial"/>
                </a:rPr>
                <a:t>•</a:t>
              </a:r>
              <a:endParaRPr sz="1576">
                <a:latin typeface="Arial"/>
                <a:cs typeface="Arial"/>
              </a:endParaRPr>
            </a:p>
          </p:txBody>
        </p:sp>
        <p:sp>
          <p:nvSpPr>
            <p:cNvPr id="58" name="object 56"/>
            <p:cNvSpPr txBox="1"/>
            <p:nvPr/>
          </p:nvSpPr>
          <p:spPr>
            <a:xfrm>
              <a:off x="8625056" y="2607065"/>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59" name="object 57"/>
            <p:cNvSpPr txBox="1"/>
            <p:nvPr/>
          </p:nvSpPr>
          <p:spPr>
            <a:xfrm>
              <a:off x="8764329" y="3613543"/>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0" name="object 58"/>
            <p:cNvSpPr txBox="1"/>
            <p:nvPr/>
          </p:nvSpPr>
          <p:spPr>
            <a:xfrm>
              <a:off x="10634300" y="3273719"/>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1" name="object 59"/>
            <p:cNvSpPr txBox="1"/>
            <p:nvPr/>
          </p:nvSpPr>
          <p:spPr>
            <a:xfrm>
              <a:off x="9533121" y="2443656"/>
              <a:ext cx="481830"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 </a:t>
              </a:r>
              <a:r>
                <a:rPr sz="2364" spc="-281" baseline="2136" dirty="0">
                  <a:solidFill>
                    <a:srgbClr val="82C47A"/>
                  </a:solidFill>
                  <a:latin typeface="Arial"/>
                  <a:cs typeface="Arial"/>
                </a:rPr>
                <a:t>•</a:t>
              </a:r>
              <a:r>
                <a:rPr sz="2364" spc="-281" baseline="-6410" dirty="0">
                  <a:solidFill>
                    <a:srgbClr val="82C47A"/>
                  </a:solidFill>
                  <a:latin typeface="Arial"/>
                  <a:cs typeface="Arial"/>
                </a:rPr>
                <a:t>•</a:t>
              </a:r>
              <a:r>
                <a:rPr sz="2364" spc="-281" baseline="-21367" dirty="0">
                  <a:solidFill>
                    <a:srgbClr val="82C47A"/>
                  </a:solidFill>
                  <a:latin typeface="Arial"/>
                  <a:cs typeface="Arial"/>
                </a:rPr>
                <a:t>• </a:t>
              </a:r>
              <a:r>
                <a:rPr sz="2364" spc="81" baseline="-21367" dirty="0">
                  <a:solidFill>
                    <a:srgbClr val="82C47A"/>
                  </a:solidFill>
                  <a:latin typeface="Arial"/>
                  <a:cs typeface="Arial"/>
                </a:rPr>
                <a:t> </a:t>
              </a:r>
              <a:r>
                <a:rPr sz="2364" spc="19" baseline="-21367" dirty="0">
                  <a:solidFill>
                    <a:srgbClr val="82C47A"/>
                  </a:solidFill>
                  <a:latin typeface="Arial"/>
                  <a:cs typeface="Arial"/>
                </a:rPr>
                <a:t>•</a:t>
              </a:r>
              <a:endParaRPr sz="2364" baseline="-21367">
                <a:latin typeface="Arial"/>
                <a:cs typeface="Arial"/>
              </a:endParaRPr>
            </a:p>
          </p:txBody>
        </p:sp>
        <p:sp>
          <p:nvSpPr>
            <p:cNvPr id="62" name="object 60"/>
            <p:cNvSpPr txBox="1"/>
            <p:nvPr/>
          </p:nvSpPr>
          <p:spPr>
            <a:xfrm>
              <a:off x="8569350" y="2287672"/>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3" name="object 61"/>
            <p:cNvSpPr txBox="1"/>
            <p:nvPr/>
          </p:nvSpPr>
          <p:spPr>
            <a:xfrm>
              <a:off x="10755003" y="3509552"/>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4" name="object 62"/>
            <p:cNvSpPr txBox="1"/>
            <p:nvPr/>
          </p:nvSpPr>
          <p:spPr>
            <a:xfrm>
              <a:off x="8634353" y="2491933"/>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5" name="object 63"/>
            <p:cNvSpPr txBox="1"/>
            <p:nvPr/>
          </p:nvSpPr>
          <p:spPr>
            <a:xfrm>
              <a:off x="9332562" y="2562500"/>
              <a:ext cx="25707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r>
                <a:rPr sz="1576" spc="91" dirty="0">
                  <a:solidFill>
                    <a:srgbClr val="82C47A"/>
                  </a:solidFill>
                  <a:latin typeface="Arial"/>
                  <a:cs typeface="Arial"/>
                </a:rPr>
                <a:t> </a:t>
              </a:r>
              <a:r>
                <a:rPr sz="1576" spc="12" dirty="0">
                  <a:solidFill>
                    <a:srgbClr val="82C47A"/>
                  </a:solidFill>
                  <a:latin typeface="Arial"/>
                  <a:cs typeface="Arial"/>
                </a:rPr>
                <a:t>•</a:t>
              </a:r>
              <a:endParaRPr sz="1576">
                <a:latin typeface="Arial"/>
                <a:cs typeface="Arial"/>
              </a:endParaRPr>
            </a:p>
          </p:txBody>
        </p:sp>
        <p:sp>
          <p:nvSpPr>
            <p:cNvPr id="66" name="object 64"/>
            <p:cNvSpPr txBox="1"/>
            <p:nvPr/>
          </p:nvSpPr>
          <p:spPr>
            <a:xfrm>
              <a:off x="9000165" y="2231959"/>
              <a:ext cx="160867" cy="932691"/>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a:p>
              <a:pPr marL="50031">
                <a:spcBef>
                  <a:spcPts val="1122"/>
                </a:spcBef>
              </a:pPr>
              <a:r>
                <a:rPr sz="1576" spc="12" dirty="0">
                  <a:solidFill>
                    <a:srgbClr val="82C47A"/>
                  </a:solidFill>
                  <a:latin typeface="Arial"/>
                  <a:cs typeface="Arial"/>
                </a:rPr>
                <a:t>•</a:t>
              </a:r>
              <a:endParaRPr sz="1576">
                <a:latin typeface="Arial"/>
                <a:cs typeface="Arial"/>
              </a:endParaRPr>
            </a:p>
            <a:p>
              <a:pPr marL="72353">
                <a:spcBef>
                  <a:spcPts val="479"/>
                </a:spcBef>
              </a:pPr>
              <a:r>
                <a:rPr sz="1576" spc="12" dirty="0">
                  <a:solidFill>
                    <a:srgbClr val="82C47A"/>
                  </a:solidFill>
                  <a:latin typeface="Arial"/>
                  <a:cs typeface="Arial"/>
                </a:rPr>
                <a:t>•</a:t>
              </a:r>
              <a:endParaRPr sz="1576">
                <a:latin typeface="Arial"/>
                <a:cs typeface="Arial"/>
              </a:endParaRPr>
            </a:p>
          </p:txBody>
        </p:sp>
        <p:sp>
          <p:nvSpPr>
            <p:cNvPr id="67" name="object 65"/>
            <p:cNvSpPr txBox="1"/>
            <p:nvPr/>
          </p:nvSpPr>
          <p:spPr>
            <a:xfrm>
              <a:off x="8420802" y="2727767"/>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68" name="object 66"/>
            <p:cNvSpPr txBox="1"/>
            <p:nvPr/>
          </p:nvSpPr>
          <p:spPr>
            <a:xfrm>
              <a:off x="8491361" y="3292283"/>
              <a:ext cx="203200" cy="242502"/>
            </a:xfrm>
            <a:prstGeom prst="rect">
              <a:avLst/>
            </a:prstGeom>
          </p:spPr>
          <p:txBody>
            <a:bodyPr vert="horz" wrap="square" lIns="0" tIns="0" rIns="0" bIns="0" rtlCol="0">
              <a:spAutoFit/>
            </a:bodyPr>
            <a:lstStyle/>
            <a:p>
              <a:pPr marL="15394"/>
              <a:r>
                <a:rPr sz="2364" spc="19" baseline="-6410" dirty="0">
                  <a:solidFill>
                    <a:srgbClr val="82C47A"/>
                  </a:solidFill>
                  <a:latin typeface="Arial"/>
                  <a:cs typeface="Arial"/>
                </a:rPr>
                <a:t>•</a:t>
              </a:r>
              <a:r>
                <a:rPr sz="2364" spc="-499" baseline="-6410" dirty="0">
                  <a:solidFill>
                    <a:srgbClr val="82C47A"/>
                  </a:solidFill>
                  <a:latin typeface="Arial"/>
                  <a:cs typeface="Arial"/>
                </a:rPr>
                <a:t> </a:t>
              </a:r>
              <a:r>
                <a:rPr sz="1576" spc="12" dirty="0">
                  <a:solidFill>
                    <a:srgbClr val="82C47A"/>
                  </a:solidFill>
                  <a:latin typeface="Arial"/>
                  <a:cs typeface="Arial"/>
                </a:rPr>
                <a:t>•</a:t>
              </a:r>
              <a:endParaRPr sz="1576">
                <a:latin typeface="Arial"/>
                <a:cs typeface="Arial"/>
              </a:endParaRPr>
            </a:p>
          </p:txBody>
        </p:sp>
        <p:sp>
          <p:nvSpPr>
            <p:cNvPr id="69" name="object 67"/>
            <p:cNvSpPr txBox="1"/>
            <p:nvPr/>
          </p:nvSpPr>
          <p:spPr>
            <a:xfrm>
              <a:off x="9139444" y="2404655"/>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70" name="object 68"/>
            <p:cNvSpPr txBox="1"/>
            <p:nvPr/>
          </p:nvSpPr>
          <p:spPr>
            <a:xfrm>
              <a:off x="9676106" y="2159540"/>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71" name="object 69"/>
            <p:cNvSpPr txBox="1"/>
            <p:nvPr/>
          </p:nvSpPr>
          <p:spPr>
            <a:xfrm>
              <a:off x="9661253" y="2586642"/>
              <a:ext cx="697346" cy="754309"/>
            </a:xfrm>
            <a:prstGeom prst="rect">
              <a:avLst/>
            </a:prstGeom>
          </p:spPr>
          <p:txBody>
            <a:bodyPr vert="horz" wrap="square" lIns="0" tIns="0" rIns="0" bIns="0" rtlCol="0">
              <a:spAutoFit/>
            </a:bodyPr>
            <a:lstStyle/>
            <a:p>
              <a:pPr marL="15394"/>
              <a:r>
                <a:rPr sz="2364" spc="19" baseline="-23504" dirty="0">
                  <a:solidFill>
                    <a:srgbClr val="82C47A"/>
                  </a:solidFill>
                  <a:latin typeface="Arial"/>
                  <a:cs typeface="Arial"/>
                </a:rPr>
                <a:t>•</a:t>
              </a:r>
              <a:r>
                <a:rPr sz="2364" spc="281" baseline="-23504" dirty="0">
                  <a:solidFill>
                    <a:srgbClr val="82C47A"/>
                  </a:solidFill>
                  <a:latin typeface="Arial"/>
                  <a:cs typeface="Arial"/>
                </a:rPr>
                <a:t> </a:t>
              </a:r>
              <a:r>
                <a:rPr sz="2364" spc="146" baseline="-32051" dirty="0">
                  <a:solidFill>
                    <a:srgbClr val="82C47A"/>
                  </a:solidFill>
                  <a:latin typeface="Arial"/>
                  <a:cs typeface="Arial"/>
                </a:rPr>
                <a:t>•</a:t>
              </a:r>
              <a:r>
                <a:rPr sz="1576" spc="97" dirty="0">
                  <a:solidFill>
                    <a:srgbClr val="82C47A"/>
                  </a:solidFill>
                  <a:latin typeface="Arial"/>
                  <a:cs typeface="Arial"/>
                </a:rPr>
                <a:t>•</a:t>
              </a:r>
              <a:endParaRPr sz="1576">
                <a:latin typeface="Arial"/>
                <a:cs typeface="Arial"/>
              </a:endParaRPr>
            </a:p>
            <a:p>
              <a:pPr marL="264011">
                <a:spcBef>
                  <a:spcPts val="2073"/>
                </a:spcBef>
                <a:tabLst>
                  <a:tab pos="608845" algn="l"/>
                </a:tabLst>
              </a:pPr>
              <a:r>
                <a:rPr sz="1576" spc="12" dirty="0">
                  <a:solidFill>
                    <a:srgbClr val="82C47A"/>
                  </a:solidFill>
                  <a:latin typeface="Arial"/>
                  <a:cs typeface="Arial"/>
                </a:rPr>
                <a:t>•	</a:t>
              </a:r>
              <a:r>
                <a:rPr sz="2364" spc="19" baseline="2136" dirty="0">
                  <a:solidFill>
                    <a:srgbClr val="82C47A"/>
                  </a:solidFill>
                  <a:latin typeface="Arial"/>
                  <a:cs typeface="Arial"/>
                </a:rPr>
                <a:t>•</a:t>
              </a:r>
              <a:endParaRPr sz="2364" baseline="2136">
                <a:latin typeface="Arial"/>
                <a:cs typeface="Arial"/>
              </a:endParaRPr>
            </a:p>
          </p:txBody>
        </p:sp>
        <p:sp>
          <p:nvSpPr>
            <p:cNvPr id="72" name="object 70"/>
            <p:cNvSpPr txBox="1"/>
            <p:nvPr/>
          </p:nvSpPr>
          <p:spPr>
            <a:xfrm>
              <a:off x="8818191" y="2575500"/>
              <a:ext cx="103139" cy="242502"/>
            </a:xfrm>
            <a:prstGeom prst="rect">
              <a:avLst/>
            </a:prstGeom>
          </p:spPr>
          <p:txBody>
            <a:bodyPr vert="horz" wrap="square" lIns="0" tIns="0" rIns="0" bIns="0" rtlCol="0">
              <a:spAutoFit/>
            </a:bodyPr>
            <a:lstStyle/>
            <a:p>
              <a:pPr marL="15394"/>
              <a:r>
                <a:rPr sz="1576" spc="12" dirty="0">
                  <a:solidFill>
                    <a:srgbClr val="82C47A"/>
                  </a:solidFill>
                  <a:latin typeface="Arial"/>
                  <a:cs typeface="Arial"/>
                </a:rPr>
                <a:t>•</a:t>
              </a:r>
              <a:endParaRPr sz="1576">
                <a:latin typeface="Arial"/>
                <a:cs typeface="Arial"/>
              </a:endParaRPr>
            </a:p>
          </p:txBody>
        </p:sp>
        <p:sp>
          <p:nvSpPr>
            <p:cNvPr id="73" name="object 71"/>
            <p:cNvSpPr/>
            <p:nvPr/>
          </p:nvSpPr>
          <p:spPr>
            <a:xfrm>
              <a:off x="5526425" y="3582939"/>
              <a:ext cx="954424" cy="600364"/>
            </a:xfrm>
            <a:prstGeom prst="rect">
              <a:avLst/>
            </a:prstGeom>
            <a:blipFill>
              <a:blip r:embed="rId3" cstate="print"/>
              <a:stretch>
                <a:fillRect/>
              </a:stretch>
            </a:blipFill>
          </p:spPr>
          <p:txBody>
            <a:bodyPr wrap="square" lIns="0" tIns="0" rIns="0" bIns="0" rtlCol="0"/>
            <a:lstStyle/>
            <a:p>
              <a:endParaRPr sz="2182"/>
            </a:p>
          </p:txBody>
        </p:sp>
        <p:sp>
          <p:nvSpPr>
            <p:cNvPr id="74" name="object 72"/>
            <p:cNvSpPr/>
            <p:nvPr/>
          </p:nvSpPr>
          <p:spPr>
            <a:xfrm>
              <a:off x="5611091" y="3652213"/>
              <a:ext cx="785091" cy="400242"/>
            </a:xfrm>
            <a:custGeom>
              <a:avLst/>
              <a:gdLst/>
              <a:ahLst/>
              <a:cxnLst/>
              <a:rect l="l" t="t" r="r" b="b"/>
              <a:pathLst>
                <a:path w="647700" h="330200">
                  <a:moveTo>
                    <a:pt x="482600" y="0"/>
                  </a:moveTo>
                  <a:lnTo>
                    <a:pt x="482600" y="82550"/>
                  </a:lnTo>
                  <a:lnTo>
                    <a:pt x="0" y="82550"/>
                  </a:lnTo>
                  <a:lnTo>
                    <a:pt x="0" y="247650"/>
                  </a:lnTo>
                  <a:lnTo>
                    <a:pt x="482600" y="247650"/>
                  </a:lnTo>
                  <a:lnTo>
                    <a:pt x="482600" y="330200"/>
                  </a:lnTo>
                  <a:lnTo>
                    <a:pt x="647700" y="165100"/>
                  </a:lnTo>
                  <a:lnTo>
                    <a:pt x="482600" y="0"/>
                  </a:lnTo>
                </a:path>
              </a:pathLst>
            </a:custGeom>
          </p:spPr>
          <p:txBody>
            <a:bodyPr wrap="square" lIns="0" tIns="0" rIns="0" bIns="0" rtlCol="0"/>
            <a:lstStyle/>
            <a:p>
              <a:endParaRPr sz="2182"/>
            </a:p>
          </p:txBody>
        </p:sp>
        <p:sp>
          <p:nvSpPr>
            <p:cNvPr id="75" name="object 73"/>
            <p:cNvSpPr/>
            <p:nvPr/>
          </p:nvSpPr>
          <p:spPr>
            <a:xfrm>
              <a:off x="5611091" y="3652213"/>
              <a:ext cx="785091" cy="400242"/>
            </a:xfrm>
            <a:prstGeom prst="rect">
              <a:avLst/>
            </a:prstGeom>
            <a:blipFill>
              <a:blip r:embed="rId4" cstate="print"/>
              <a:stretch>
                <a:fillRect/>
              </a:stretch>
            </a:blipFill>
          </p:spPr>
          <p:txBody>
            <a:bodyPr wrap="square" lIns="0" tIns="0" rIns="0" bIns="0" rtlCol="0"/>
            <a:lstStyle/>
            <a:p>
              <a:endParaRPr sz="2182"/>
            </a:p>
          </p:txBody>
        </p:sp>
        <p:sp>
          <p:nvSpPr>
            <p:cNvPr id="76" name="object 74"/>
            <p:cNvSpPr/>
            <p:nvPr/>
          </p:nvSpPr>
          <p:spPr>
            <a:xfrm>
              <a:off x="5611091" y="3652213"/>
              <a:ext cx="785091" cy="400242"/>
            </a:xfrm>
            <a:custGeom>
              <a:avLst/>
              <a:gdLst/>
              <a:ahLst/>
              <a:cxnLst/>
              <a:rect l="l" t="t" r="r" b="b"/>
              <a:pathLst>
                <a:path w="647700" h="330200">
                  <a:moveTo>
                    <a:pt x="482600" y="0"/>
                  </a:moveTo>
                  <a:lnTo>
                    <a:pt x="482600" y="82550"/>
                  </a:lnTo>
                  <a:lnTo>
                    <a:pt x="0" y="82550"/>
                  </a:lnTo>
                  <a:lnTo>
                    <a:pt x="0" y="247650"/>
                  </a:lnTo>
                  <a:lnTo>
                    <a:pt x="482600" y="247650"/>
                  </a:lnTo>
                  <a:lnTo>
                    <a:pt x="482600" y="330200"/>
                  </a:lnTo>
                  <a:lnTo>
                    <a:pt x="647700" y="165100"/>
                  </a:lnTo>
                  <a:lnTo>
                    <a:pt x="482600" y="0"/>
                  </a:lnTo>
                </a:path>
              </a:pathLst>
            </a:custGeom>
          </p:spPr>
          <p:txBody>
            <a:bodyPr wrap="square" lIns="0" tIns="0" rIns="0" bIns="0" rtlCol="0"/>
            <a:lstStyle/>
            <a:p>
              <a:endParaRPr sz="2182"/>
            </a:p>
          </p:txBody>
        </p:sp>
        <p:sp>
          <p:nvSpPr>
            <p:cNvPr id="77" name="object 75"/>
            <p:cNvSpPr/>
            <p:nvPr/>
          </p:nvSpPr>
          <p:spPr>
            <a:xfrm>
              <a:off x="5611091" y="3652213"/>
              <a:ext cx="785091" cy="400242"/>
            </a:xfrm>
            <a:custGeom>
              <a:avLst/>
              <a:gdLst/>
              <a:ahLst/>
              <a:cxnLst/>
              <a:rect l="l" t="t" r="r" b="b"/>
              <a:pathLst>
                <a:path w="647700" h="330200">
                  <a:moveTo>
                    <a:pt x="0" y="82549"/>
                  </a:moveTo>
                  <a:lnTo>
                    <a:pt x="482601" y="82549"/>
                  </a:lnTo>
                  <a:lnTo>
                    <a:pt x="482601" y="0"/>
                  </a:lnTo>
                  <a:lnTo>
                    <a:pt x="647700" y="165099"/>
                  </a:lnTo>
                  <a:lnTo>
                    <a:pt x="482601" y="330199"/>
                  </a:lnTo>
                  <a:lnTo>
                    <a:pt x="482601" y="247650"/>
                  </a:lnTo>
                  <a:lnTo>
                    <a:pt x="0" y="247650"/>
                  </a:lnTo>
                  <a:lnTo>
                    <a:pt x="0" y="82549"/>
                  </a:lnTo>
                  <a:close/>
                </a:path>
              </a:pathLst>
            </a:custGeom>
            <a:ln w="12700">
              <a:solidFill>
                <a:srgbClr val="000000"/>
              </a:solidFill>
            </a:ln>
          </p:spPr>
          <p:txBody>
            <a:bodyPr wrap="square" lIns="0" tIns="0" rIns="0" bIns="0" rtlCol="0"/>
            <a:lstStyle/>
            <a:p>
              <a:endParaRPr sz="2182"/>
            </a:p>
          </p:txBody>
        </p:sp>
      </p:grpSp>
    </p:spTree>
    <p:extLst>
      <p:ext uri="{BB962C8B-B14F-4D97-AF65-F5344CB8AC3E}">
        <p14:creationId xmlns:p14="http://schemas.microsoft.com/office/powerpoint/2010/main" val="3709768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32155" y="2112884"/>
                <a:ext cx="11047809" cy="4558079"/>
              </a:xfrm>
            </p:spPr>
            <p:txBody>
              <a:bodyPr>
                <a:normAutofit/>
              </a:bodyPr>
              <a:lstStyle/>
              <a:p>
                <a:r>
                  <a:rPr lang="vi-VN" dirty="0"/>
                  <a:t>Cách đơn giản nhất để giảm chiều dữ liệu từ </a:t>
                </a:r>
                <a14:m>
                  <m:oMath xmlns:m="http://schemas.openxmlformats.org/officeDocument/2006/math">
                    <m:r>
                      <a:rPr lang="vi-VN" i="1" dirty="0" smtClean="0">
                        <a:latin typeface="Cambria Math" panose="02040503050406030204" pitchFamily="18" charset="0"/>
                      </a:rPr>
                      <m:t>𝐷</m:t>
                    </m:r>
                  </m:oMath>
                </a14:m>
                <a:r>
                  <a:rPr lang="vi-VN" dirty="0"/>
                  <a:t> về </a:t>
                </a:r>
                <a14:m>
                  <m:oMath xmlns:m="http://schemas.openxmlformats.org/officeDocument/2006/math">
                    <m:r>
                      <a:rPr lang="vi-VN" i="1" dirty="0" smtClean="0">
                        <a:latin typeface="Cambria Math" panose="02040503050406030204" pitchFamily="18" charset="0"/>
                      </a:rPr>
                      <m:t>𝐾</m:t>
                    </m:r>
                    <m:r>
                      <a:rPr lang="vi-VN" i="1" dirty="0" smtClean="0">
                        <a:latin typeface="Cambria Math" panose="02040503050406030204" pitchFamily="18" charset="0"/>
                      </a:rPr>
                      <m:t>&lt;</m:t>
                    </m:r>
                    <m:r>
                      <a:rPr lang="vi-VN" i="1" dirty="0" smtClean="0">
                        <a:latin typeface="Cambria Math" panose="02040503050406030204" pitchFamily="18" charset="0"/>
                      </a:rPr>
                      <m:t>𝐷</m:t>
                    </m:r>
                  </m:oMath>
                </a14:m>
                <a:r>
                  <a:rPr lang="vi-VN" dirty="0"/>
                  <a:t> là chỉ giữ lại </a:t>
                </a:r>
                <a14:m>
                  <m:oMath xmlns:m="http://schemas.openxmlformats.org/officeDocument/2006/math">
                    <m:r>
                      <a:rPr lang="vi-VN" i="1" dirty="0" smtClean="0">
                        <a:latin typeface="Cambria Math" panose="02040503050406030204" pitchFamily="18" charset="0"/>
                      </a:rPr>
                      <m:t>𝐾</m:t>
                    </m:r>
                  </m:oMath>
                </a14:m>
                <a:r>
                  <a:rPr lang="vi-VN" dirty="0"/>
                  <a:t> phần tử </a:t>
                </a:r>
                <a:r>
                  <a:rPr lang="vi-VN" i="1" dirty="0"/>
                  <a:t>quan trọng nhất</a:t>
                </a:r>
                <a:r>
                  <a:rPr lang="vi-VN" dirty="0"/>
                  <a:t>. Tuy nhiên, </a:t>
                </a:r>
                <a:r>
                  <a:rPr lang="en-US" dirty="0" err="1" smtClean="0"/>
                  <a:t>chúng</a:t>
                </a:r>
                <a:r>
                  <a:rPr lang="en-US" dirty="0" smtClean="0"/>
                  <a:t> ta </a:t>
                </a:r>
                <a:r>
                  <a:rPr lang="en-US" dirty="0" err="1" smtClean="0"/>
                  <a:t>gặp</a:t>
                </a:r>
                <a:r>
                  <a:rPr lang="en-US" dirty="0" smtClean="0"/>
                  <a:t> </a:t>
                </a:r>
                <a:r>
                  <a:rPr lang="en-US" dirty="0" err="1" smtClean="0"/>
                  <a:t>phải</a:t>
                </a:r>
                <a:r>
                  <a:rPr lang="en-US" dirty="0" smtClean="0"/>
                  <a:t>: </a:t>
                </a:r>
              </a:p>
              <a:p>
                <a:pPr lvl="1"/>
                <a:r>
                  <a:rPr lang="vi-VN" dirty="0" smtClean="0"/>
                  <a:t>chưa </a:t>
                </a:r>
                <a:r>
                  <a:rPr lang="vi-VN" dirty="0"/>
                  <a:t>biết xác định thành phần nào là quan trọng </a:t>
                </a:r>
                <a:r>
                  <a:rPr lang="vi-VN" dirty="0" smtClean="0"/>
                  <a:t>hơn</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vi-VN" dirty="0" smtClean="0"/>
                  <a:t>. </a:t>
                </a:r>
                <a:endParaRPr lang="en-US" dirty="0" smtClean="0"/>
              </a:p>
              <a:p>
                <a:pPr lvl="1"/>
                <a:r>
                  <a:rPr lang="vi-VN" dirty="0" smtClean="0"/>
                  <a:t>trong </a:t>
                </a:r>
                <a:r>
                  <a:rPr lang="vi-VN" dirty="0"/>
                  <a:t>trường hợp xấu nhất, lượng thông tin mà mỗi thành phần mang là như nhau, bỏ đi thành phần nào cũng dẫn đến việc mất một lượng thông tin lớn</a:t>
                </a:r>
                <a:r>
                  <a:rPr lang="vi-VN" dirty="0" smtClean="0"/>
                  <a:t>.</a:t>
                </a:r>
                <a:endParaRPr lang="en-US" dirty="0" smtClean="0"/>
              </a:p>
              <a:p>
                <a:r>
                  <a:rPr lang="en-US" dirty="0" err="1" smtClean="0"/>
                  <a:t>Cách</a:t>
                </a:r>
                <a:r>
                  <a:rPr lang="en-US" dirty="0" smtClean="0"/>
                  <a:t> </a:t>
                </a:r>
                <a:r>
                  <a:rPr lang="en-US" dirty="0" err="1" smtClean="0"/>
                  <a:t>giải</a:t>
                </a:r>
                <a:r>
                  <a:rPr lang="en-US" dirty="0" smtClean="0"/>
                  <a:t> </a:t>
                </a:r>
                <a:r>
                  <a:rPr lang="en-US" dirty="0" err="1" smtClean="0"/>
                  <a:t>quyết</a:t>
                </a:r>
                <a:r>
                  <a:rPr lang="en-US" dirty="0" smtClean="0"/>
                  <a:t>: </a:t>
                </a:r>
              </a:p>
              <a:p>
                <a:pPr lvl="1"/>
                <a:r>
                  <a:rPr lang="vi-VN" dirty="0" smtClean="0"/>
                  <a:t>biểu </a:t>
                </a:r>
                <a:r>
                  <a:rPr lang="vi-VN" dirty="0"/>
                  <a:t>diễn các vector dữ liệu ban đầu trong một hệ cơ sở mới mà trong hệ cơ sở mới đó, </a:t>
                </a:r>
                <a:r>
                  <a:rPr lang="vi-VN" i="1" dirty="0"/>
                  <a:t>tầm quan trọng</a:t>
                </a:r>
                <a:r>
                  <a:rPr lang="vi-VN" dirty="0"/>
                  <a:t> giữa các thành phần là khác nhau rõ </a:t>
                </a:r>
                <a:r>
                  <a:rPr lang="vi-VN" dirty="0" smtClean="0"/>
                  <a:t>rệt </a:t>
                </a:r>
                <a:endParaRPr lang="en-US" dirty="0" smtClean="0"/>
              </a:p>
              <a:p>
                <a:pPr lvl="1"/>
                <a:r>
                  <a:rPr lang="en-US" dirty="0" smtClean="0"/>
                  <a:t>Sau </a:t>
                </a:r>
                <a:r>
                  <a:rPr lang="en-US" dirty="0" err="1" smtClean="0"/>
                  <a:t>đó</a:t>
                </a:r>
                <a:r>
                  <a:rPr lang="vi-VN" dirty="0" smtClean="0"/>
                  <a:t> </a:t>
                </a:r>
                <a:r>
                  <a:rPr lang="vi-VN" dirty="0"/>
                  <a:t>bỏ qua những thành phần ít quan trọng nhất</a:t>
                </a:r>
                <a:r>
                  <a:rPr lang="vi-VN" dirty="0" smtClean="0"/>
                  <a:t>.</a:t>
                </a:r>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32155" y="2112884"/>
                <a:ext cx="11047809" cy="4558079"/>
              </a:xfrm>
              <a:blipFill>
                <a:blip r:embed="rId2"/>
                <a:stretch>
                  <a:fillRect l="-773" t="-1071"/>
                </a:stretch>
              </a:blipFill>
            </p:spPr>
            <p:txBody>
              <a:bodyPr/>
              <a:lstStyle/>
              <a:p>
                <a:r>
                  <a:rPr lang="en-US">
                    <a:noFill/>
                  </a:rPr>
                  <a:t> </a:t>
                </a:r>
              </a:p>
            </p:txBody>
          </p:sp>
        </mc:Fallback>
      </mc:AlternateContent>
    </p:spTree>
    <p:extLst>
      <p:ext uri="{BB962C8B-B14F-4D97-AF65-F5344CB8AC3E}">
        <p14:creationId xmlns:p14="http://schemas.microsoft.com/office/powerpoint/2010/main" val="3464469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662609" y="1683026"/>
            <a:ext cx="11317355" cy="4987938"/>
          </a:xfrm>
        </p:spPr>
        <p:txBody>
          <a:bodyPr>
            <a:normAutofit/>
          </a:bodyPr>
          <a:lstStyle/>
          <a:p>
            <a:r>
              <a:rPr lang="en-US" dirty="0" smtClean="0"/>
              <a:t>V</a:t>
            </a:r>
            <a:r>
              <a:rPr lang="vi-VN" dirty="0" smtClean="0"/>
              <a:t>í dụ</a:t>
            </a:r>
            <a:r>
              <a:rPr lang="en-US" dirty="0" smtClean="0"/>
              <a:t>:</a:t>
            </a:r>
            <a:r>
              <a:rPr lang="vi-VN" dirty="0" smtClean="0"/>
              <a:t> có </a:t>
            </a:r>
            <a:r>
              <a:rPr lang="vi-VN" dirty="0"/>
              <a:t>hai camera </a:t>
            </a:r>
            <a:r>
              <a:rPr lang="vi-VN" dirty="0" smtClean="0"/>
              <a:t>để </a:t>
            </a:r>
            <a:r>
              <a:rPr lang="vi-VN" dirty="0"/>
              <a:t>chụp một con </a:t>
            </a:r>
            <a:r>
              <a:rPr lang="en-US" dirty="0" err="1" smtClean="0"/>
              <a:t>lạc</a:t>
            </a:r>
            <a:r>
              <a:rPr lang="en-US" dirty="0" smtClean="0"/>
              <a:t> </a:t>
            </a:r>
            <a:r>
              <a:rPr lang="en-US" dirty="0" err="1" smtClean="0"/>
              <a:t>đà</a:t>
            </a:r>
            <a:r>
              <a:rPr lang="vi-VN" dirty="0" smtClean="0"/>
              <a:t>, </a:t>
            </a:r>
            <a:r>
              <a:rPr lang="vi-VN" dirty="0"/>
              <a:t>một camera đặt phía trước </a:t>
            </a:r>
            <a:r>
              <a:rPr lang="en-US" dirty="0" err="1" smtClean="0"/>
              <a:t>mặt</a:t>
            </a:r>
            <a:r>
              <a:rPr lang="en-US" dirty="0" smtClean="0"/>
              <a:t> con </a:t>
            </a:r>
            <a:r>
              <a:rPr lang="en-US" dirty="0" err="1" smtClean="0"/>
              <a:t>lạc</a:t>
            </a:r>
            <a:r>
              <a:rPr lang="en-US" dirty="0" smtClean="0"/>
              <a:t> </a:t>
            </a:r>
            <a:r>
              <a:rPr lang="en-US" dirty="0" err="1" smtClean="0"/>
              <a:t>đà</a:t>
            </a:r>
            <a:r>
              <a:rPr lang="vi-VN" dirty="0" smtClean="0"/>
              <a:t> </a:t>
            </a:r>
            <a:r>
              <a:rPr lang="vi-VN" dirty="0"/>
              <a:t>và một camera đặt </a:t>
            </a:r>
            <a:r>
              <a:rPr lang="en-US" dirty="0" err="1" smtClean="0"/>
              <a:t>phía</a:t>
            </a:r>
            <a:r>
              <a:rPr lang="en-US" dirty="0" smtClean="0"/>
              <a:t> </a:t>
            </a:r>
            <a:r>
              <a:rPr lang="en-US" dirty="0" err="1" smtClean="0"/>
              <a:t>ngang</a:t>
            </a:r>
            <a:r>
              <a:rPr lang="en-US" dirty="0" smtClean="0"/>
              <a:t> con </a:t>
            </a:r>
            <a:r>
              <a:rPr lang="en-US" dirty="0" err="1" smtClean="0"/>
              <a:t>lạc</a:t>
            </a:r>
            <a:r>
              <a:rPr lang="en-US" dirty="0" smtClean="0"/>
              <a:t> </a:t>
            </a:r>
            <a:r>
              <a:rPr lang="en-US" dirty="0" err="1" smtClean="0"/>
              <a:t>đà</a:t>
            </a:r>
            <a:r>
              <a:rPr lang="en-US" dirty="0" smtClean="0"/>
              <a:t>:</a:t>
            </a:r>
            <a:r>
              <a:rPr lang="vi-VN" dirty="0" smtClean="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68" y="2628750"/>
            <a:ext cx="8685133" cy="3938304"/>
          </a:xfrm>
          <a:prstGeom prst="rect">
            <a:avLst/>
          </a:prstGeom>
        </p:spPr>
      </p:pic>
    </p:spTree>
    <p:extLst>
      <p:ext uri="{BB962C8B-B14F-4D97-AF65-F5344CB8AC3E}">
        <p14:creationId xmlns:p14="http://schemas.microsoft.com/office/powerpoint/2010/main" val="391160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1074199" y="2104008"/>
            <a:ext cx="10737090" cy="4096440"/>
          </a:xfrm>
        </p:spPr>
        <p:txBody>
          <a:bodyPr>
            <a:normAutofit/>
          </a:bodyPr>
          <a:lstStyle/>
          <a:p>
            <a:r>
              <a:rPr lang="vi-VN" dirty="0" smtClean="0"/>
              <a:t>PCA </a:t>
            </a:r>
            <a:r>
              <a:rPr lang="vi-VN" dirty="0"/>
              <a:t>là phương pháp đi </a:t>
            </a:r>
            <a:r>
              <a:rPr lang="en-US" dirty="0" err="1"/>
              <a:t>tìm</a:t>
            </a:r>
            <a:r>
              <a:rPr lang="en-US" dirty="0"/>
              <a:t> </a:t>
            </a:r>
            <a:r>
              <a:rPr lang="en-US" dirty="0" err="1"/>
              <a:t>một</a:t>
            </a:r>
            <a:r>
              <a:rPr lang="en-US" dirty="0"/>
              <a:t> </a:t>
            </a:r>
            <a:r>
              <a:rPr lang="en-US" dirty="0" err="1"/>
              <a:t>hệ</a:t>
            </a:r>
            <a:r>
              <a:rPr lang="en-US" dirty="0"/>
              <a:t> </a:t>
            </a:r>
            <a:r>
              <a:rPr lang="en-US" dirty="0" err="1"/>
              <a:t>trực</a:t>
            </a:r>
            <a:r>
              <a:rPr lang="en-US" dirty="0"/>
              <a:t> </a:t>
            </a:r>
            <a:r>
              <a:rPr lang="en-US" dirty="0" err="1"/>
              <a:t>chuẩn</a:t>
            </a:r>
            <a:r>
              <a:rPr lang="en-US" dirty="0"/>
              <a:t> </a:t>
            </a:r>
            <a:r>
              <a:rPr lang="en-US" dirty="0" err="1"/>
              <a:t>mới</a:t>
            </a:r>
            <a:r>
              <a:rPr lang="en-US" dirty="0"/>
              <a:t> </a:t>
            </a:r>
            <a:r>
              <a:rPr lang="en-US" dirty="0" err="1"/>
              <a:t>sao</a:t>
            </a:r>
            <a:r>
              <a:rPr lang="en-US" dirty="0"/>
              <a:t> </a:t>
            </a:r>
            <a:r>
              <a:rPr lang="en-US" dirty="0" err="1"/>
              <a:t>cho</a:t>
            </a:r>
            <a:r>
              <a:rPr lang="en-US" dirty="0"/>
              <a:t> </a:t>
            </a:r>
            <a:r>
              <a:rPr lang="en-US" dirty="0" err="1"/>
              <a:t>trong</a:t>
            </a:r>
            <a:r>
              <a:rPr lang="en-US" dirty="0"/>
              <a:t> </a:t>
            </a:r>
            <a:r>
              <a:rPr lang="en-US" dirty="0" err="1"/>
              <a:t>hệ</a:t>
            </a:r>
            <a:r>
              <a:rPr lang="en-US" dirty="0"/>
              <a:t> </a:t>
            </a:r>
            <a:r>
              <a:rPr lang="en-US" dirty="0" err="1"/>
              <a:t>này</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nằm</a:t>
            </a:r>
            <a:r>
              <a:rPr lang="en-US" dirty="0"/>
              <a:t> </a:t>
            </a:r>
            <a:r>
              <a:rPr lang="en-US" dirty="0" err="1"/>
              <a:t>trong</a:t>
            </a:r>
            <a:r>
              <a:rPr lang="en-US" dirty="0"/>
              <a:t> K </a:t>
            </a:r>
            <a:r>
              <a:rPr lang="en-US" dirty="0" err="1"/>
              <a:t>thành</a:t>
            </a:r>
            <a:r>
              <a:rPr lang="en-US" dirty="0"/>
              <a:t> </a:t>
            </a:r>
            <a:r>
              <a:rPr lang="en-US" dirty="0" err="1"/>
              <a:t>phần</a:t>
            </a:r>
            <a:r>
              <a:rPr lang="en-US" dirty="0"/>
              <a:t> </a:t>
            </a:r>
            <a:r>
              <a:rPr lang="en-US" dirty="0" err="1"/>
              <a:t>đầu</a:t>
            </a:r>
            <a:r>
              <a:rPr lang="en-US" dirty="0"/>
              <a:t> </a:t>
            </a:r>
            <a:r>
              <a:rPr lang="en-US" dirty="0" err="1"/>
              <a:t>tiên</a:t>
            </a:r>
            <a:r>
              <a:rPr lang="en-US" dirty="0"/>
              <a:t>.</a:t>
            </a:r>
            <a:r>
              <a:rPr lang="vi-VN" dirty="0"/>
              <a:t> </a:t>
            </a:r>
            <a:endParaRPr lang="en-US" dirty="0"/>
          </a:p>
          <a:p>
            <a:r>
              <a:rPr lang="en-US" dirty="0"/>
              <a:t>Đ</a:t>
            </a:r>
            <a:r>
              <a:rPr lang="vi-VN" dirty="0" smtClean="0"/>
              <a:t>ể </a:t>
            </a:r>
            <a:r>
              <a:rPr lang="vi-VN" dirty="0"/>
              <a:t>cho đơn giản trong tính toán, PCA sẽ tìm một hệ trực chuẩn để làm cơ sở mới.</a:t>
            </a:r>
            <a:endParaRPr lang="en-US" dirty="0" smtClean="0"/>
          </a:p>
        </p:txBody>
      </p:sp>
    </p:spTree>
    <p:extLst>
      <p:ext uri="{BB962C8B-B14F-4D97-AF65-F5344CB8AC3E}">
        <p14:creationId xmlns:p14="http://schemas.microsoft.com/office/powerpoint/2010/main" val="2003041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923278" y="2192784"/>
            <a:ext cx="5945114" cy="4478180"/>
          </a:xfrm>
        </p:spPr>
        <p:txBody>
          <a:bodyPr>
            <a:normAutofit/>
          </a:bodyPr>
          <a:lstStyle/>
          <a:p>
            <a:r>
              <a:rPr lang="en-US" dirty="0" smtClean="0"/>
              <a:t>D</a:t>
            </a:r>
            <a:r>
              <a:rPr lang="vi-VN" dirty="0" smtClean="0"/>
              <a:t>ưới </a:t>
            </a:r>
            <a:r>
              <a:rPr lang="vi-VN" dirty="0"/>
              <a:t>góc nhìn Thống </a:t>
            </a:r>
            <a:r>
              <a:rPr lang="vi-VN" dirty="0" smtClean="0"/>
              <a:t>kê</a:t>
            </a:r>
            <a:r>
              <a:rPr lang="en-US" dirty="0" smtClean="0"/>
              <a:t>,</a:t>
            </a:r>
            <a:r>
              <a:rPr lang="vi-VN" dirty="0" smtClean="0"/>
              <a:t> </a:t>
            </a:r>
            <a:r>
              <a:rPr lang="vi-VN" dirty="0"/>
              <a:t>PCA có thể được coi là phương pháp đi tìm một hệ cơ sở trực chuẩn đóng vai trò một phép xoay, sao cho trong hệ cơ sở mới này, phương sai theo một số chiều nào đó là rất nhỏ, và ta có thể bỏ qua.</a:t>
            </a:r>
            <a:endParaRPr lang="en-US" dirty="0" smtClean="0"/>
          </a:p>
        </p:txBody>
      </p:sp>
      <p:pic>
        <p:nvPicPr>
          <p:cNvPr id="4" name="Picture 3"/>
          <p:cNvPicPr>
            <a:picLocks noChangeAspect="1"/>
          </p:cNvPicPr>
          <p:nvPr/>
        </p:nvPicPr>
        <p:blipFill>
          <a:blip r:embed="rId2"/>
          <a:stretch>
            <a:fillRect/>
          </a:stretch>
        </p:blipFill>
        <p:spPr>
          <a:xfrm>
            <a:off x="7293553" y="222539"/>
            <a:ext cx="4400550" cy="6448425"/>
          </a:xfrm>
          <a:prstGeom prst="rect">
            <a:avLst/>
          </a:prstGeom>
        </p:spPr>
      </p:pic>
    </p:spTree>
    <p:extLst>
      <p:ext uri="{BB962C8B-B14F-4D97-AF65-F5344CB8AC3E}">
        <p14:creationId xmlns:p14="http://schemas.microsoft.com/office/powerpoint/2010/main" val="3968186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4703" y="1890944"/>
                <a:ext cx="11305261" cy="4780020"/>
              </a:xfrm>
            </p:spPr>
            <p:txBody>
              <a:bodyPr>
                <a:normAutofit/>
              </a:bodyPr>
              <a:lstStyle/>
              <a:p>
                <a:r>
                  <a:rPr lang="vi-VN" dirty="0" smtClean="0"/>
                  <a:t>G</a:t>
                </a:r>
                <a:r>
                  <a:rPr lang="en-US" dirty="0" smtClean="0"/>
                  <a:t>S</a:t>
                </a:r>
                <a:r>
                  <a:rPr lang="vi-VN" dirty="0" smtClean="0"/>
                  <a:t> </a:t>
                </a:r>
                <a:r>
                  <a:rPr lang="vi-VN" dirty="0"/>
                  <a:t>hệ cơ sở trực chuẩn mới là </a:t>
                </a:r>
                <a14:m>
                  <m:oMath xmlns:m="http://schemas.openxmlformats.org/officeDocument/2006/math">
                    <m:r>
                      <a:rPr lang="vi-VN" i="1" dirty="0" smtClean="0">
                        <a:latin typeface="Cambria Math" panose="02040503050406030204" pitchFamily="18" charset="0"/>
                      </a:rPr>
                      <m:t>𝑈</m:t>
                    </m:r>
                  </m:oMath>
                </a14:m>
                <a:r>
                  <a:rPr lang="vi-VN" dirty="0"/>
                  <a:t> và chúng ta muốn giữ lại </a:t>
                </a:r>
                <a14:m>
                  <m:oMath xmlns:m="http://schemas.openxmlformats.org/officeDocument/2006/math">
                    <m:r>
                      <a:rPr lang="vi-VN" i="1" dirty="0" smtClean="0">
                        <a:latin typeface="Cambria Math" panose="02040503050406030204" pitchFamily="18" charset="0"/>
                      </a:rPr>
                      <m:t>𝐾</m:t>
                    </m:r>
                  </m:oMath>
                </a14:m>
                <a:r>
                  <a:rPr lang="vi-VN" dirty="0"/>
                  <a:t> toạ độ trong hệ cơ sở </a:t>
                </a:r>
                <a:r>
                  <a:rPr lang="vi-VN" dirty="0" smtClean="0"/>
                  <a:t>mới</a:t>
                </a:r>
                <a:r>
                  <a:rPr lang="en-US" dirty="0" smtClean="0"/>
                  <a:t>:</a:t>
                </a:r>
                <a:r>
                  <a:rPr lang="vi-VN" dirty="0" smtClean="0"/>
                  <a:t> </a:t>
                </a:r>
                <a:endParaRPr lang="en-US" dirty="0" smtClean="0"/>
              </a:p>
              <a:p>
                <a:endParaRPr lang="en-US" dirty="0"/>
              </a:p>
              <a:p>
                <a:endParaRPr lang="en-US" dirty="0" smtClean="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4703" y="1890944"/>
                <a:ext cx="11305261" cy="4780020"/>
              </a:xfrm>
              <a:blipFill>
                <a:blip r:embed="rId2"/>
                <a:stretch>
                  <a:fillRect l="-755" t="-102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512742" y="2430606"/>
            <a:ext cx="9124950" cy="2962275"/>
          </a:xfrm>
          <a:prstGeom prst="rect">
            <a:avLst/>
          </a:prstGeom>
        </p:spPr>
      </p:pic>
    </p:spTree>
    <p:extLst>
      <p:ext uri="{BB962C8B-B14F-4D97-AF65-F5344CB8AC3E}">
        <p14:creationId xmlns:p14="http://schemas.microsoft.com/office/powerpoint/2010/main" val="3104015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4703" y="1997476"/>
                <a:ext cx="11305261" cy="4673488"/>
              </a:xfrm>
            </p:spPr>
            <p:txBody>
              <a:bodyPr>
                <a:normAutofit/>
              </a:bodyPr>
              <a:lstStyle/>
              <a:p>
                <a:r>
                  <a:rPr lang="vi-VN" dirty="0"/>
                  <a:t>Quan sát hình vẽ trên với cơ sở mới </a:t>
                </a:r>
                <a14:m>
                  <m:oMath xmlns:m="http://schemas.openxmlformats.org/officeDocument/2006/math">
                    <m:r>
                      <a:rPr lang="vi-VN" i="1" dirty="0" smtClean="0">
                        <a:latin typeface="Cambria Math" panose="02040503050406030204" pitchFamily="18" charset="0"/>
                      </a:rPr>
                      <m:t>𝑈</m:t>
                    </m:r>
                    <m:r>
                      <a:rPr lang="vi-VN" i="1" dirty="0" smtClean="0">
                        <a:latin typeface="Cambria Math" panose="02040503050406030204" pitchFamily="18" charset="0"/>
                      </a:rPr>
                      <m:t>=[</m:t>
                    </m:r>
                    <m:r>
                      <a:rPr lang="vi-VN" i="1" dirty="0" smtClean="0">
                        <a:latin typeface="Cambria Math" panose="02040503050406030204" pitchFamily="18" charset="0"/>
                      </a:rPr>
                      <m:t>𝑈𝐾</m:t>
                    </m:r>
                    <m:r>
                      <a:rPr lang="vi-VN" i="1" dirty="0" smtClean="0">
                        <a:latin typeface="Cambria Math" panose="02040503050406030204" pitchFamily="18" charset="0"/>
                      </a:rPr>
                      <m:t>,</m:t>
                    </m:r>
                    <m:acc>
                      <m:accPr>
                        <m:chr m:val="̅"/>
                        <m:ctrlPr>
                          <a:rPr lang="vi-VN" i="1" dirty="0" smtClean="0">
                            <a:latin typeface="Cambria Math" panose="02040503050406030204" pitchFamily="18" charset="0"/>
                          </a:rPr>
                        </m:ctrlPr>
                      </m:accPr>
                      <m:e>
                        <m:r>
                          <a:rPr lang="vi-VN" i="1" dirty="0">
                            <a:latin typeface="Cambria Math" panose="02040503050406030204" pitchFamily="18" charset="0"/>
                          </a:rPr>
                          <m:t>𝑈</m:t>
                        </m:r>
                      </m:e>
                    </m:acc>
                    <m:r>
                      <a:rPr lang="vi-VN" i="1" baseline="-25000" dirty="0" smtClean="0">
                        <a:latin typeface="Cambria Math" panose="02040503050406030204" pitchFamily="18" charset="0"/>
                      </a:rPr>
                      <m:t>𝐾</m:t>
                    </m:r>
                    <m:r>
                      <a:rPr lang="vi-VN" i="1" dirty="0" smtClean="0">
                        <a:latin typeface="Cambria Math" panose="02040503050406030204" pitchFamily="18" charset="0"/>
                      </a:rPr>
                      <m:t>]</m:t>
                    </m:r>
                  </m:oMath>
                </a14:m>
                <a:r>
                  <a:rPr lang="vi-VN" dirty="0" smtClean="0"/>
                  <a:t> </a:t>
                </a:r>
                <a:r>
                  <a:rPr lang="vi-VN" dirty="0"/>
                  <a:t> là một hệ trực chuẩn với  </a:t>
                </a:r>
                <a14:m>
                  <m:oMath xmlns:m="http://schemas.openxmlformats.org/officeDocument/2006/math">
                    <m:r>
                      <a:rPr lang="vi-VN" i="1" dirty="0">
                        <a:latin typeface="Cambria Math" panose="02040503050406030204" pitchFamily="18" charset="0"/>
                      </a:rPr>
                      <m:t>𝑈</m:t>
                    </m:r>
                    <m:r>
                      <a:rPr lang="vi-VN" i="1" baseline="-25000" dirty="0">
                        <a:latin typeface="Cambria Math" panose="02040503050406030204" pitchFamily="18" charset="0"/>
                      </a:rPr>
                      <m:t>𝐾</m:t>
                    </m:r>
                    <m:r>
                      <a:rPr lang="vi-VN" i="1" baseline="-25000" dirty="0">
                        <a:latin typeface="Cambria Math" panose="02040503050406030204" pitchFamily="18" charset="0"/>
                      </a:rPr>
                      <m:t> </m:t>
                    </m:r>
                  </m:oMath>
                </a14:m>
                <a:r>
                  <a:rPr lang="vi-VN" dirty="0"/>
                  <a:t> là ma trận con tạo bởi </a:t>
                </a:r>
                <a14:m>
                  <m:oMath xmlns:m="http://schemas.openxmlformats.org/officeDocument/2006/math">
                    <m:r>
                      <a:rPr lang="vi-VN" i="1" dirty="0" smtClean="0">
                        <a:latin typeface="Cambria Math" panose="02040503050406030204" pitchFamily="18" charset="0"/>
                      </a:rPr>
                      <m:t>𝐾</m:t>
                    </m:r>
                  </m:oMath>
                </a14:m>
                <a:r>
                  <a:rPr lang="vi-VN" dirty="0"/>
                  <a:t> cột đầu tiên của </a:t>
                </a:r>
                <a14:m>
                  <m:oMath xmlns:m="http://schemas.openxmlformats.org/officeDocument/2006/math">
                    <m:r>
                      <a:rPr lang="vi-VN" i="1" dirty="0" smtClean="0">
                        <a:latin typeface="Cambria Math" panose="02040503050406030204" pitchFamily="18" charset="0"/>
                      </a:rPr>
                      <m:t>𝑈</m:t>
                    </m:r>
                  </m:oMath>
                </a14:m>
                <a:r>
                  <a:rPr lang="vi-VN" dirty="0" smtClean="0"/>
                  <a:t>. </a:t>
                </a:r>
                <a:endParaRPr lang="en-US" dirty="0" smtClean="0"/>
              </a:p>
              <a:p>
                <a:r>
                  <a:rPr lang="vi-VN" dirty="0" smtClean="0"/>
                  <a:t>Với </a:t>
                </a:r>
                <a:r>
                  <a:rPr lang="vi-VN" dirty="0"/>
                  <a:t>cơ sở mới này, ma trận dữ liệu có thể được viết thành</a:t>
                </a:r>
                <a:r>
                  <a:rPr lang="vi-VN" dirty="0" smtClean="0"/>
                  <a:t>:</a:t>
                </a:r>
                <a:endParaRPr lang="en-US" dirty="0" smtClean="0"/>
              </a:p>
              <a:p>
                <a:endParaRPr lang="en-US" dirty="0"/>
              </a:p>
              <a:p>
                <a:r>
                  <a:rPr lang="en-US" dirty="0" err="1"/>
                  <a:t>Từ</a:t>
                </a:r>
                <a:r>
                  <a:rPr lang="en-US" dirty="0"/>
                  <a:t> </a:t>
                </a:r>
                <a:r>
                  <a:rPr lang="en-US" dirty="0" err="1"/>
                  <a:t>đây</a:t>
                </a:r>
                <a:r>
                  <a:rPr lang="en-US" dirty="0"/>
                  <a:t> ta </a:t>
                </a:r>
                <a:r>
                  <a:rPr lang="en-US" dirty="0" err="1" smtClean="0"/>
                  <a:t>suy</a:t>
                </a:r>
                <a:r>
                  <a:rPr lang="en-US" dirty="0" smtClean="0"/>
                  <a:t> </a:t>
                </a:r>
                <a:r>
                  <a:rPr lang="en-US" dirty="0" err="1"/>
                  <a:t>ra</a:t>
                </a:r>
                <a:r>
                  <a:rPr lang="en-US" dirty="0" smtClean="0"/>
                  <a:t>:</a:t>
                </a:r>
              </a:p>
              <a:p>
                <a:endParaRPr lang="en-US" dirty="0"/>
              </a:p>
              <a:p>
                <a:endParaRPr lang="en-US" dirty="0" smtClean="0"/>
              </a:p>
              <a:p>
                <a:r>
                  <a:rPr lang="vi-VN" dirty="0"/>
                  <a:t>Mục đích của PCA là đi tìm ma trận trực giao </a:t>
                </a:r>
                <a14:m>
                  <m:oMath xmlns:m="http://schemas.openxmlformats.org/officeDocument/2006/math">
                    <m:r>
                      <a:rPr lang="vi-VN" b="1" dirty="0">
                        <a:latin typeface="Cambria Math" panose="02040503050406030204" pitchFamily="18" charset="0"/>
                      </a:rPr>
                      <m:t>𝐔</m:t>
                    </m:r>
                  </m:oMath>
                </a14:m>
                <a:r>
                  <a:rPr lang="vi-VN" dirty="0"/>
                  <a:t> sao cho phần lớn thông tin được giữ lại ở phần màu xanh </a:t>
                </a:r>
                <a14:m>
                  <m:oMath xmlns:m="http://schemas.openxmlformats.org/officeDocument/2006/math">
                    <m:r>
                      <a:rPr lang="vi-VN" b="1" dirty="0">
                        <a:latin typeface="Cambria Math" panose="02040503050406030204" pitchFamily="18" charset="0"/>
                      </a:rPr>
                      <m:t>𝐔</m:t>
                    </m:r>
                    <m:r>
                      <a:rPr lang="vi-VN" i="1" baseline="-25000" dirty="0">
                        <a:latin typeface="Cambria Math" panose="02040503050406030204" pitchFamily="18" charset="0"/>
                      </a:rPr>
                      <m:t>𝐾</m:t>
                    </m:r>
                    <m:r>
                      <a:rPr lang="vi-VN" b="1" dirty="0">
                        <a:latin typeface="Cambria Math" panose="02040503050406030204" pitchFamily="18" charset="0"/>
                      </a:rPr>
                      <m:t>𝐙</m:t>
                    </m:r>
                  </m:oMath>
                </a14:m>
                <a:r>
                  <a:rPr lang="vi-VN" dirty="0"/>
                  <a:t> và phần màu đỏ </a:t>
                </a:r>
                <a14:m>
                  <m:oMath xmlns:m="http://schemas.openxmlformats.org/officeDocument/2006/math">
                    <m:acc>
                      <m:accPr>
                        <m:chr m:val="̅"/>
                        <m:ctrlPr>
                          <a:rPr lang="vi-VN" i="1" dirty="0">
                            <a:latin typeface="Cambria Math" panose="02040503050406030204" pitchFamily="18" charset="0"/>
                          </a:rPr>
                        </m:ctrlPr>
                      </m:accPr>
                      <m:e>
                        <m:r>
                          <a:rPr lang="vi-VN" b="1" i="1" dirty="0">
                            <a:latin typeface="Cambria Math" panose="02040503050406030204" pitchFamily="18" charset="0"/>
                          </a:rPr>
                          <m:t>𝐔</m:t>
                        </m:r>
                      </m:e>
                    </m:acc>
                    <m:r>
                      <m:rPr>
                        <m:sty m:val="p"/>
                      </m:rPr>
                      <a:rPr lang="vi-VN" baseline="-25000" dirty="0">
                        <a:latin typeface="Cambria Math" panose="02040503050406030204" pitchFamily="18" charset="0"/>
                      </a:rPr>
                      <m:t>K</m:t>
                    </m:r>
                    <m:r>
                      <a:rPr lang="vi-VN" b="1" dirty="0">
                        <a:latin typeface="Cambria Math" panose="02040503050406030204" pitchFamily="18" charset="0"/>
                      </a:rPr>
                      <m:t>𝐘</m:t>
                    </m:r>
                  </m:oMath>
                </a14:m>
                <a:r>
                  <a:rPr lang="vi-VN" dirty="0"/>
                  <a:t> sẽ được lược bỏ và thay bằng một ma trận không phụ thuộc vào từng điểm dữ liệu</a:t>
                </a:r>
                <a:r>
                  <a:rPr lang="vi-VN" dirty="0" smtClean="0"/>
                  <a:t>.</a:t>
                </a:r>
                <a:endParaRPr lang="en-US" dirty="0" smtClean="0"/>
              </a:p>
              <a:p>
                <a:endParaRPr lang="en-US" dirty="0"/>
              </a:p>
              <a:p>
                <a:endParaRPr lang="en-US" dirty="0" smtClean="0"/>
              </a:p>
              <a:p>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4703" y="1997476"/>
                <a:ext cx="11305261" cy="4673488"/>
              </a:xfrm>
              <a:blipFill>
                <a:blip r:embed="rId2"/>
                <a:stretch>
                  <a:fillRect l="-755" t="-1044" r="-80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509529" y="3322782"/>
            <a:ext cx="3067050" cy="542925"/>
          </a:xfrm>
          <a:prstGeom prst="rect">
            <a:avLst/>
          </a:prstGeom>
        </p:spPr>
      </p:pic>
      <p:pic>
        <p:nvPicPr>
          <p:cNvPr id="6" name="Picture 5"/>
          <p:cNvPicPr>
            <a:picLocks noChangeAspect="1"/>
          </p:cNvPicPr>
          <p:nvPr/>
        </p:nvPicPr>
        <p:blipFill>
          <a:blip r:embed="rId4"/>
          <a:stretch>
            <a:fillRect/>
          </a:stretch>
        </p:blipFill>
        <p:spPr>
          <a:xfrm>
            <a:off x="3509529" y="4073331"/>
            <a:ext cx="4591050" cy="962025"/>
          </a:xfrm>
          <a:prstGeom prst="rect">
            <a:avLst/>
          </a:prstGeom>
        </p:spPr>
      </p:pic>
    </p:spTree>
    <p:extLst>
      <p:ext uri="{BB962C8B-B14F-4D97-AF65-F5344CB8AC3E}">
        <p14:creationId xmlns:p14="http://schemas.microsoft.com/office/powerpoint/2010/main" val="2319244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1091953" y="1873188"/>
            <a:ext cx="10888011" cy="4797776"/>
          </a:xfrm>
        </p:spPr>
        <p:txBody>
          <a:bodyPr>
            <a:normAutofit/>
          </a:bodyPr>
          <a:lstStyle/>
          <a:p>
            <a:pPr marL="45720" indent="0">
              <a:buNone/>
            </a:pPr>
            <a:r>
              <a:rPr lang="vi-VN" dirty="0"/>
              <a:t>Các bước thực hiện PCA</a:t>
            </a:r>
          </a:p>
          <a:p>
            <a:pPr marL="45720" indent="0">
              <a:buNone/>
            </a:pPr>
            <a:r>
              <a:rPr lang="en-US" b="1" dirty="0" err="1" smtClean="0"/>
              <a:t>Bước</a:t>
            </a:r>
            <a:r>
              <a:rPr lang="en-US" b="1" dirty="0" smtClean="0"/>
              <a:t> 1</a:t>
            </a:r>
            <a:r>
              <a:rPr lang="en-US" dirty="0" smtClean="0"/>
              <a:t>: </a:t>
            </a:r>
            <a:r>
              <a:rPr lang="en-US" dirty="0" err="1" smtClean="0"/>
              <a:t>Tính</a:t>
            </a:r>
            <a:r>
              <a:rPr lang="en-US" dirty="0" smtClean="0"/>
              <a:t> </a:t>
            </a:r>
            <a:r>
              <a:rPr lang="en-US" dirty="0"/>
              <a:t>vector </a:t>
            </a:r>
            <a:r>
              <a:rPr lang="en-US" dirty="0" err="1"/>
              <a:t>kỳ</a:t>
            </a:r>
            <a:r>
              <a:rPr lang="en-US" dirty="0"/>
              <a:t> </a:t>
            </a:r>
            <a:r>
              <a:rPr lang="en-US" dirty="0" err="1"/>
              <a:t>vọng</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smtClean="0"/>
              <a:t>:</a:t>
            </a:r>
          </a:p>
          <a:p>
            <a:pPr marL="45720" indent="0">
              <a:buNone/>
            </a:pPr>
            <a:endParaRPr lang="en-US" dirty="0"/>
          </a:p>
          <a:p>
            <a:pPr marL="45720" indent="0">
              <a:buNone/>
            </a:pPr>
            <a:endParaRPr lang="en-US" dirty="0" smtClean="0"/>
          </a:p>
          <a:p>
            <a:pPr marL="45720" indent="0">
              <a:buNone/>
            </a:pPr>
            <a:endParaRPr lang="en-US" dirty="0" smtClean="0"/>
          </a:p>
        </p:txBody>
      </p:sp>
      <p:pic>
        <p:nvPicPr>
          <p:cNvPr id="4" name="Picture 3"/>
          <p:cNvPicPr>
            <a:picLocks noChangeAspect="1"/>
          </p:cNvPicPr>
          <p:nvPr/>
        </p:nvPicPr>
        <p:blipFill>
          <a:blip r:embed="rId2"/>
          <a:stretch>
            <a:fillRect/>
          </a:stretch>
        </p:blipFill>
        <p:spPr>
          <a:xfrm>
            <a:off x="3329420" y="2729345"/>
            <a:ext cx="2000250" cy="1066800"/>
          </a:xfrm>
          <a:prstGeom prst="rect">
            <a:avLst/>
          </a:prstGeom>
        </p:spPr>
      </p:pic>
      <p:pic>
        <p:nvPicPr>
          <p:cNvPr id="7" name="Picture 6"/>
          <p:cNvPicPr>
            <a:picLocks noChangeAspect="1"/>
          </p:cNvPicPr>
          <p:nvPr/>
        </p:nvPicPr>
        <p:blipFill>
          <a:blip r:embed="rId3"/>
          <a:stretch>
            <a:fillRect/>
          </a:stretch>
        </p:blipFill>
        <p:spPr>
          <a:xfrm>
            <a:off x="3485284" y="3796145"/>
            <a:ext cx="2457450" cy="2647950"/>
          </a:xfrm>
          <a:prstGeom prst="rect">
            <a:avLst/>
          </a:prstGeom>
        </p:spPr>
      </p:pic>
    </p:spTree>
    <p:extLst>
      <p:ext uri="{BB962C8B-B14F-4D97-AF65-F5344CB8AC3E}">
        <p14:creationId xmlns:p14="http://schemas.microsoft.com/office/powerpoint/2010/main" val="1756242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1127464" y="1935332"/>
            <a:ext cx="10852500" cy="4735632"/>
          </a:xfrm>
        </p:spPr>
        <p:txBody>
          <a:bodyPr>
            <a:normAutofit/>
          </a:bodyPr>
          <a:lstStyle/>
          <a:p>
            <a:pPr marL="45720" indent="0">
              <a:buNone/>
            </a:pPr>
            <a:r>
              <a:rPr lang="en-US" b="1" dirty="0" err="1" smtClean="0"/>
              <a:t>Bước</a:t>
            </a:r>
            <a:r>
              <a:rPr lang="en-US" dirty="0" smtClean="0"/>
              <a:t> 2: </a:t>
            </a:r>
            <a:r>
              <a:rPr lang="en-US" dirty="0" err="1"/>
              <a:t>Trừ</a:t>
            </a:r>
            <a:r>
              <a:rPr lang="en-US" dirty="0"/>
              <a:t> </a:t>
            </a:r>
            <a:r>
              <a:rPr lang="en-US" dirty="0" err="1"/>
              <a:t>mỗi</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đi</a:t>
            </a:r>
            <a:r>
              <a:rPr lang="en-US" dirty="0"/>
              <a:t> vector </a:t>
            </a:r>
            <a:r>
              <a:rPr lang="en-US" dirty="0" err="1"/>
              <a:t>kỳ</a:t>
            </a:r>
            <a:r>
              <a:rPr lang="en-US" dirty="0"/>
              <a:t> </a:t>
            </a:r>
            <a:r>
              <a:rPr lang="en-US" dirty="0" err="1"/>
              <a:t>vọng</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smtClean="0"/>
              <a:t>:</a:t>
            </a:r>
          </a:p>
          <a:p>
            <a:pPr marL="45720" indent="0">
              <a:buNone/>
            </a:pPr>
            <a:endParaRPr lang="en-US" dirty="0"/>
          </a:p>
          <a:p>
            <a:pPr marL="45720" indent="0">
              <a:buNone/>
            </a:pPr>
            <a:endParaRPr lang="en-US" dirty="0" smtClean="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smtClean="0"/>
          </a:p>
        </p:txBody>
      </p:sp>
      <p:pic>
        <p:nvPicPr>
          <p:cNvPr id="5" name="Picture 4"/>
          <p:cNvPicPr>
            <a:picLocks noChangeAspect="1"/>
          </p:cNvPicPr>
          <p:nvPr/>
        </p:nvPicPr>
        <p:blipFill>
          <a:blip r:embed="rId2"/>
          <a:stretch>
            <a:fillRect/>
          </a:stretch>
        </p:blipFill>
        <p:spPr>
          <a:xfrm>
            <a:off x="3930362" y="2307648"/>
            <a:ext cx="1733550" cy="476250"/>
          </a:xfrm>
          <a:prstGeom prst="rect">
            <a:avLst/>
          </a:prstGeom>
        </p:spPr>
      </p:pic>
      <p:pic>
        <p:nvPicPr>
          <p:cNvPr id="6" name="Picture 5"/>
          <p:cNvPicPr>
            <a:picLocks noChangeAspect="1"/>
          </p:cNvPicPr>
          <p:nvPr/>
        </p:nvPicPr>
        <p:blipFill>
          <a:blip r:embed="rId3"/>
          <a:stretch>
            <a:fillRect/>
          </a:stretch>
        </p:blipFill>
        <p:spPr>
          <a:xfrm>
            <a:off x="3431164" y="3192607"/>
            <a:ext cx="2524125" cy="2343150"/>
          </a:xfrm>
          <a:prstGeom prst="rect">
            <a:avLst/>
          </a:prstGeom>
        </p:spPr>
      </p:pic>
    </p:spTree>
    <p:extLst>
      <p:ext uri="{BB962C8B-B14F-4D97-AF65-F5344CB8AC3E}">
        <p14:creationId xmlns:p14="http://schemas.microsoft.com/office/powerpoint/2010/main" val="3817287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19922" y="2299420"/>
                <a:ext cx="10160042" cy="4371543"/>
              </a:xfrm>
            </p:spPr>
            <p:txBody>
              <a:bodyPr>
                <a:normAutofit/>
              </a:bodyPr>
              <a:lstStyle/>
              <a:p>
                <a:pPr marL="45720" indent="0">
                  <a:buNone/>
                </a:pPr>
                <a:r>
                  <a:rPr lang="en-US" b="1" dirty="0" err="1" smtClean="0"/>
                  <a:t>Bước</a:t>
                </a:r>
                <a:r>
                  <a:rPr lang="en-US" dirty="0" smtClean="0"/>
                  <a:t> 3: </a:t>
                </a:r>
                <a:r>
                  <a:rPr lang="vi-VN" dirty="0"/>
                  <a:t>Tính ma trận hiệp phương </a:t>
                </a:r>
                <a:r>
                  <a:rPr lang="vi-VN" dirty="0" smtClean="0"/>
                  <a:t>sai</a:t>
                </a:r>
                <a:r>
                  <a:rPr lang="en-US" dirty="0" smtClean="0"/>
                  <a:t> S</a:t>
                </a:r>
                <a:r>
                  <a:rPr lang="vi-VN" dirty="0" smtClean="0"/>
                  <a:t>:</a:t>
                </a:r>
                <a:endParaRPr lang="en-US" dirty="0" smtClean="0"/>
              </a:p>
              <a:p>
                <a:pPr marL="45720" indent="0">
                  <a:buNone/>
                </a:pPr>
                <a:endParaRPr lang="en-US" dirty="0" smtClean="0"/>
              </a:p>
              <a:p>
                <a:pPr marL="45720" indent="0">
                  <a:buNone/>
                </a:pPr>
                <a:endParaRPr lang="en-US" dirty="0" smtClean="0"/>
              </a:p>
              <a:p>
                <a:pPr marL="45720" indent="0">
                  <a:buNone/>
                </a:pPr>
                <a:endParaRPr lang="en-US" dirty="0"/>
              </a:p>
              <a:p>
                <a:pPr marL="45720" indent="0">
                  <a:buNone/>
                </a:pPr>
                <a:endParaRPr lang="en-US" dirty="0"/>
              </a:p>
              <a:p>
                <a:pPr marL="45720" indent="0">
                  <a:buNone/>
                </a:pPr>
                <a:r>
                  <a:rPr lang="en-US" b="1" dirty="0" err="1" smtClean="0"/>
                  <a:t>Bước</a:t>
                </a:r>
                <a:r>
                  <a:rPr lang="en-US" b="1" dirty="0" smtClean="0"/>
                  <a:t> 4</a:t>
                </a:r>
                <a:r>
                  <a:rPr lang="en-US" dirty="0" smtClean="0"/>
                  <a:t>: </a:t>
                </a:r>
                <a:r>
                  <a:rPr lang="en-US" dirty="0" err="1"/>
                  <a:t>Tính</a:t>
                </a:r>
                <a:r>
                  <a:rPr lang="en-US" dirty="0"/>
                  <a:t> </a:t>
                </a:r>
                <a:r>
                  <a:rPr lang="en-US" dirty="0" err="1"/>
                  <a:t>các</a:t>
                </a:r>
                <a:r>
                  <a:rPr lang="en-US" dirty="0"/>
                  <a:t> </a:t>
                </a:r>
                <a:r>
                  <a:rPr lang="en-US" dirty="0" err="1"/>
                  <a:t>trị</a:t>
                </a:r>
                <a:r>
                  <a:rPr lang="en-US" dirty="0"/>
                  <a:t> </a:t>
                </a:r>
                <a:r>
                  <a:rPr lang="en-US" dirty="0" err="1"/>
                  <a:t>riêng</a:t>
                </a:r>
                <a:r>
                  <a:rPr lang="en-US" dirty="0"/>
                  <a:t> </a:t>
                </a:r>
                <a:r>
                  <a:rPr lang="en-US" dirty="0" err="1"/>
                  <a:t>và</a:t>
                </a:r>
                <a:r>
                  <a:rPr lang="en-US" dirty="0"/>
                  <a:t> vector </a:t>
                </a:r>
                <a:r>
                  <a:rPr lang="en-US" dirty="0" err="1"/>
                  <a:t>riêng</a:t>
                </a:r>
                <a:r>
                  <a:rPr lang="en-US" dirty="0"/>
                  <a:t> </a:t>
                </a:r>
                <a:r>
                  <a:rPr lang="en-US" dirty="0" err="1" smtClean="0"/>
                  <a:t>của</a:t>
                </a:r>
                <a:r>
                  <a:rPr lang="en-US" dirty="0" smtClean="0"/>
                  <a:t> S                                   ,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giảm</a:t>
                </a:r>
                <a:r>
                  <a:rPr lang="en-US" dirty="0"/>
                  <a:t> </a:t>
                </a:r>
                <a:r>
                  <a:rPr lang="en-US" dirty="0" err="1"/>
                  <a:t>dần</a:t>
                </a:r>
                <a:r>
                  <a:rPr lang="en-US" dirty="0"/>
                  <a:t> </a:t>
                </a:r>
                <a:r>
                  <a:rPr lang="en-US" dirty="0" err="1"/>
                  <a:t>của</a:t>
                </a:r>
                <a:r>
                  <a:rPr lang="en-US" dirty="0"/>
                  <a:t> </a:t>
                </a:r>
                <a:r>
                  <a:rPr lang="en-US" dirty="0" err="1"/>
                  <a:t>trị</a:t>
                </a:r>
                <a:r>
                  <a:rPr lang="en-US" dirty="0"/>
                  <a:t> </a:t>
                </a:r>
                <a:r>
                  <a:rPr lang="en-US" dirty="0" err="1" smtClean="0"/>
                  <a:t>riêng</a:t>
                </a:r>
                <a:r>
                  <a:rPr lang="en-US" dirty="0" smtClean="0"/>
                  <a:t>. (</a:t>
                </a:r>
                <a:r>
                  <a:rPr lang="en-US" dirty="0" err="1" smtClean="0"/>
                  <a:t>lưu</a:t>
                </a:r>
                <a:r>
                  <a:rPr lang="en-US" dirty="0" smtClean="0"/>
                  <a:t> ý </a:t>
                </a:r>
                <a:r>
                  <a:rPr lang="en-US" dirty="0" err="1" smtClean="0"/>
                  <a:t>về</a:t>
                </a:r>
                <a:r>
                  <a:rPr lang="en-US" dirty="0" smtClean="0"/>
                  <a:t> </a:t>
                </a:r>
                <a:r>
                  <a:rPr lang="en-US" dirty="0" err="1" smtClean="0"/>
                  <a:t>sự</a:t>
                </a:r>
                <a:r>
                  <a:rPr lang="en-US" dirty="0" smtClean="0"/>
                  <a:t> </a:t>
                </a:r>
                <a:r>
                  <a:rPr lang="en-US" dirty="0" err="1" smtClean="0"/>
                  <a:t>trực</a:t>
                </a:r>
                <a:r>
                  <a:rPr lang="en-US" dirty="0" smtClean="0"/>
                  <a:t> </a:t>
                </a:r>
                <a:r>
                  <a:rPr lang="en-US" dirty="0" err="1" smtClean="0"/>
                  <a:t>giao</a:t>
                </a:r>
                <a:r>
                  <a:rPr lang="en-US" dirty="0" smtClean="0"/>
                  <a:t> </a:t>
                </a:r>
                <a:r>
                  <a:rPr lang="en-US" dirty="0" err="1" smtClean="0"/>
                  <a:t>của</a:t>
                </a:r>
                <a:r>
                  <a:rPr lang="en-US" dirty="0" smtClean="0"/>
                  <a:t> </a:t>
                </a:r>
                <a:r>
                  <a:rPr lang="en-US" dirty="0" err="1" smtClean="0"/>
                  <a:t>các</a:t>
                </a:r>
                <a:r>
                  <a:rPr lang="en-US" dirty="0" smtClean="0"/>
                  <a:t> </a:t>
                </a:r>
                <a14:m>
                  <m:oMath xmlns:m="http://schemas.openxmlformats.org/officeDocument/2006/math">
                    <m:r>
                      <m:rPr>
                        <m:sty m:val="p"/>
                      </m:rPr>
                      <a:rPr lang="en-US" i="0" dirty="0" smtClean="0">
                        <a:latin typeface="Cambria Math" panose="02040503050406030204" pitchFamily="18" charset="0"/>
                      </a:rPr>
                      <m:t>u</m:t>
                    </m:r>
                    <m:r>
                      <a:rPr lang="en-US" i="1" baseline="-25000" dirty="0" err="1" smtClean="0">
                        <a:latin typeface="Cambria Math" panose="02040503050406030204" pitchFamily="18" charset="0"/>
                      </a:rPr>
                      <m:t>𝑖</m:t>
                    </m:r>
                  </m:oMath>
                </a14:m>
                <a:r>
                  <a:rPr lang="en-US" dirty="0" smtClean="0"/>
                  <a: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19922" y="2299420"/>
                <a:ext cx="10160042" cy="4371543"/>
              </a:xfrm>
              <a:blipFill>
                <a:blip r:embed="rId2"/>
                <a:stretch>
                  <a:fillRect l="-480" t="-1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349303" y="2849837"/>
            <a:ext cx="1790700" cy="866775"/>
          </a:xfrm>
          <a:prstGeom prst="rect">
            <a:avLst/>
          </a:prstGeom>
        </p:spPr>
      </p:pic>
      <p:pic>
        <p:nvPicPr>
          <p:cNvPr id="7" name="Picture 6"/>
          <p:cNvPicPr>
            <a:picLocks noChangeAspect="1"/>
          </p:cNvPicPr>
          <p:nvPr/>
        </p:nvPicPr>
        <p:blipFill>
          <a:blip r:embed="rId4"/>
          <a:stretch>
            <a:fillRect/>
          </a:stretch>
        </p:blipFill>
        <p:spPr>
          <a:xfrm>
            <a:off x="8019443" y="4704156"/>
            <a:ext cx="2228850" cy="342900"/>
          </a:xfrm>
          <a:prstGeom prst="rect">
            <a:avLst/>
          </a:prstGeom>
        </p:spPr>
      </p:pic>
    </p:spTree>
    <p:extLst>
      <p:ext uri="{BB962C8B-B14F-4D97-AF65-F5344CB8AC3E}">
        <p14:creationId xmlns:p14="http://schemas.microsoft.com/office/powerpoint/2010/main" val="3536140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0932" y="1979720"/>
                <a:ext cx="10959032" cy="4691244"/>
              </a:xfrm>
            </p:spPr>
            <p:txBody>
              <a:bodyPr>
                <a:normAutofit/>
              </a:bodyPr>
              <a:lstStyle/>
              <a:p>
                <a:pPr marL="45720" indent="0">
                  <a:buNone/>
                </a:pPr>
                <a:r>
                  <a:rPr lang="en-US" dirty="0" err="1" smtClean="0"/>
                  <a:t>Bước</a:t>
                </a:r>
                <a:r>
                  <a:rPr lang="en-US" dirty="0" smtClean="0"/>
                  <a:t> 5: </a:t>
                </a:r>
                <a:r>
                  <a:rPr lang="vi-VN" dirty="0"/>
                  <a:t>Chọn </a:t>
                </a:r>
                <a14:m>
                  <m:oMath xmlns:m="http://schemas.openxmlformats.org/officeDocument/2006/math">
                    <m:r>
                      <a:rPr lang="vi-VN" i="1" dirty="0" smtClean="0">
                        <a:latin typeface="Cambria Math" panose="02040503050406030204" pitchFamily="18" charset="0"/>
                      </a:rPr>
                      <m:t>𝐾</m:t>
                    </m:r>
                  </m:oMath>
                </a14:m>
                <a:r>
                  <a:rPr lang="vi-VN" dirty="0"/>
                  <a:t> vector riêng ứng với </a:t>
                </a:r>
                <a14:m>
                  <m:oMath xmlns:m="http://schemas.openxmlformats.org/officeDocument/2006/math">
                    <m:r>
                      <a:rPr lang="vi-VN" i="1" dirty="0" smtClean="0">
                        <a:latin typeface="Cambria Math" panose="02040503050406030204" pitchFamily="18" charset="0"/>
                      </a:rPr>
                      <m:t>𝐾</m:t>
                    </m:r>
                  </m:oMath>
                </a14:m>
                <a:r>
                  <a:rPr lang="vi-VN" dirty="0"/>
                  <a:t> trị riêng lớn nhất để xây dựng </a:t>
                </a:r>
                <a:r>
                  <a:rPr lang="vi-VN" dirty="0" smtClean="0"/>
                  <a:t>ma</a:t>
                </a:r>
                <a:r>
                  <a:rPr lang="en-US" dirty="0" smtClean="0"/>
                  <a:t> </a:t>
                </a:r>
                <a:r>
                  <a:rPr lang="vi-VN" dirty="0" smtClean="0"/>
                  <a:t>trận</a:t>
                </a:r>
                <a:r>
                  <a:rPr lang="vi-VN" dirty="0"/>
                  <a:t> </a:t>
                </a:r>
                <a14:m>
                  <m:oMath xmlns:m="http://schemas.openxmlformats.org/officeDocument/2006/math">
                    <m:r>
                      <a:rPr lang="vi-VN" b="1" i="0" dirty="0" smtClean="0">
                        <a:latin typeface="Cambria Math" panose="02040503050406030204" pitchFamily="18" charset="0"/>
                      </a:rPr>
                      <m:t>𝐔</m:t>
                    </m:r>
                    <m:r>
                      <a:rPr lang="vi-VN" i="1" baseline="-25000" dirty="0" smtClean="0">
                        <a:latin typeface="Cambria Math" panose="02040503050406030204" pitchFamily="18" charset="0"/>
                      </a:rPr>
                      <m:t>𝐾</m:t>
                    </m:r>
                  </m:oMath>
                </a14:m>
                <a:r>
                  <a:rPr lang="vi-VN" dirty="0"/>
                  <a:t> có các cột tạo thành một hệ trực giao. </a:t>
                </a:r>
                <a14:m>
                  <m:oMath xmlns:m="http://schemas.openxmlformats.org/officeDocument/2006/math">
                    <m:r>
                      <a:rPr lang="vi-VN" i="1" dirty="0" smtClean="0">
                        <a:latin typeface="Cambria Math" panose="02040503050406030204" pitchFamily="18" charset="0"/>
                      </a:rPr>
                      <m:t>𝐾</m:t>
                    </m:r>
                  </m:oMath>
                </a14:m>
                <a:r>
                  <a:rPr lang="vi-VN" dirty="0"/>
                  <a:t> vectors </a:t>
                </a:r>
                <a:r>
                  <a:rPr lang="vi-VN" dirty="0" smtClean="0"/>
                  <a:t>này</a:t>
                </a:r>
                <a:r>
                  <a:rPr lang="en-US" dirty="0" smtClean="0"/>
                  <a:t> </a:t>
                </a:r>
                <a:r>
                  <a:rPr lang="vi-VN" dirty="0" smtClean="0"/>
                  <a:t>là </a:t>
                </a:r>
                <a:r>
                  <a:rPr lang="vi-VN" dirty="0"/>
                  <a:t>các thành phần chính</a:t>
                </a:r>
                <a:endParaRPr lang="en-US" dirty="0" smtClean="0"/>
              </a:p>
              <a:p>
                <a:pPr marL="45720" indent="0">
                  <a:buNone/>
                </a:pPr>
                <a:endParaRPr lang="en-US" dirty="0"/>
              </a:p>
              <a:p>
                <a:pPr marL="45720" indent="0">
                  <a:buNone/>
                </a:pPr>
                <a:endParaRPr lang="en-US" dirty="0" smtClean="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0932" y="1979720"/>
                <a:ext cx="10959032" cy="4691244"/>
              </a:xfrm>
              <a:blipFill>
                <a:blip r:embed="rId2"/>
                <a:stretch>
                  <a:fillRect l="-389" t="-1040"/>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4503026" y="3362040"/>
            <a:ext cx="2647950" cy="2686050"/>
          </a:xfrm>
          <a:prstGeom prst="rect">
            <a:avLst/>
          </a:prstGeom>
        </p:spPr>
      </p:pic>
    </p:spTree>
    <p:extLst>
      <p:ext uri="{BB962C8B-B14F-4D97-AF65-F5344CB8AC3E}">
        <p14:creationId xmlns:p14="http://schemas.microsoft.com/office/powerpoint/2010/main" val="309343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vi-VN" dirty="0" smtClean="0"/>
                  <a:t>Dimensionality Reduction (giảm chiều dữ liệu) </a:t>
                </a:r>
                <a:r>
                  <a:rPr lang="vi-VN" dirty="0"/>
                  <a:t>là một trong những kỹ thuật quan trọng trong </a:t>
                </a:r>
                <a:r>
                  <a:rPr lang="en-US" dirty="0" err="1" smtClean="0"/>
                  <a:t>nhiều</a:t>
                </a:r>
                <a:r>
                  <a:rPr lang="en-US" dirty="0" smtClean="0"/>
                  <a:t> </a:t>
                </a:r>
                <a:r>
                  <a:rPr lang="en-US" dirty="0" err="1" smtClean="0"/>
                  <a:t>bài</a:t>
                </a:r>
                <a:r>
                  <a:rPr lang="en-US" dirty="0" smtClean="0"/>
                  <a:t> </a:t>
                </a:r>
                <a:r>
                  <a:rPr lang="en-US" dirty="0" err="1" smtClean="0"/>
                  <a:t>toán</a:t>
                </a:r>
                <a:r>
                  <a:rPr lang="en-US" dirty="0" smtClean="0"/>
                  <a:t>, do:</a:t>
                </a:r>
              </a:p>
              <a:p>
                <a:pPr lvl="1"/>
                <a:r>
                  <a:rPr lang="en-US" dirty="0" smtClean="0"/>
                  <a:t>C</a:t>
                </a:r>
                <a:r>
                  <a:rPr lang="vi-VN" dirty="0" smtClean="0"/>
                  <a:t>ác </a:t>
                </a:r>
                <a:r>
                  <a:rPr lang="vi-VN" dirty="0"/>
                  <a:t>feature vectors trong các bài toán thực tế có thể có số chiều rất </a:t>
                </a:r>
                <a:r>
                  <a:rPr lang="vi-VN" dirty="0" smtClean="0"/>
                  <a:t>lớn</a:t>
                </a:r>
                <a:endParaRPr lang="en-US" dirty="0" smtClean="0"/>
              </a:p>
              <a:p>
                <a:pPr lvl="2"/>
                <a:r>
                  <a:rPr lang="vi-VN" dirty="0"/>
                  <a:t> </a:t>
                </a:r>
                <a:r>
                  <a:rPr lang="en-US" dirty="0" smtClean="0"/>
                  <a:t>M</a:t>
                </a:r>
                <a:r>
                  <a:rPr lang="vi-VN" dirty="0" smtClean="0"/>
                  <a:t>ột </a:t>
                </a:r>
                <a:r>
                  <a:rPr lang="vi-VN" dirty="0"/>
                  <a:t>bức ảnh khuôn mặt có kích thước </a:t>
                </a:r>
                <a:r>
                  <a:rPr lang="vi-VN" dirty="0" smtClean="0"/>
                  <a:t>200 </a:t>
                </a:r>
                <a:r>
                  <a:rPr lang="vi-VN" dirty="0"/>
                  <a:t>× </a:t>
                </a:r>
                <a:r>
                  <a:rPr lang="vi-VN" dirty="0" smtClean="0"/>
                  <a:t>200</a:t>
                </a:r>
                <a:r>
                  <a:rPr lang="en-US" dirty="0" smtClean="0"/>
                  <a:t>,</a:t>
                </a:r>
                <a:r>
                  <a:rPr lang="vi-VN" dirty="0" smtClean="0"/>
                  <a:t> </a:t>
                </a:r>
                <a:r>
                  <a:rPr lang="vi-VN" dirty="0" smtClean="0"/>
                  <a:t>có </a:t>
                </a:r>
                <a:r>
                  <a:rPr lang="vi-VN" dirty="0"/>
                  <a:t>số chiều là 40k - là một số cực </a:t>
                </a:r>
                <a:r>
                  <a:rPr lang="vi-VN" dirty="0" smtClean="0"/>
                  <a:t>lớn</a:t>
                </a:r>
                <a:endParaRPr lang="en-US" dirty="0" smtClean="0"/>
              </a:p>
              <a:p>
                <a:pPr lvl="1"/>
                <a:r>
                  <a:rPr lang="en-US" dirty="0"/>
                  <a:t>D</a:t>
                </a:r>
                <a:r>
                  <a:rPr lang="vi-VN" dirty="0" smtClean="0"/>
                  <a:t>ữ liệu có số chiều cao thì sẽ gặp khó khăn cả về việc lưu trữ và tốc độ tính toán </a:t>
                </a:r>
                <a:endParaRPr lang="en-US" dirty="0" smtClean="0"/>
              </a:p>
              <a:p>
                <a:r>
                  <a:rPr lang="en-US" dirty="0" err="1" smtClean="0"/>
                  <a:t>Bài</a:t>
                </a:r>
                <a:r>
                  <a:rPr lang="en-US" dirty="0" smtClean="0"/>
                  <a:t> </a:t>
                </a:r>
                <a:r>
                  <a:rPr lang="en-US" dirty="0" err="1" smtClean="0"/>
                  <a:t>toán</a:t>
                </a:r>
                <a:r>
                  <a:rPr lang="en-US" dirty="0" smtClean="0"/>
                  <a:t> </a:t>
                </a:r>
                <a:r>
                  <a:rPr lang="en-US" dirty="0" err="1" smtClean="0"/>
                  <a:t>giảm</a:t>
                </a:r>
                <a:r>
                  <a:rPr lang="en-US" dirty="0" smtClean="0"/>
                  <a:t> </a:t>
                </a:r>
                <a:r>
                  <a:rPr lang="en-US" dirty="0" err="1" smtClean="0"/>
                  <a:t>chiều</a:t>
                </a:r>
                <a:r>
                  <a:rPr lang="en-US" dirty="0" smtClean="0"/>
                  <a:t>: </a:t>
                </a:r>
                <a:r>
                  <a:rPr lang="en-US" dirty="0" err="1" smtClean="0"/>
                  <a:t>tìm</a:t>
                </a:r>
                <a:r>
                  <a:rPr lang="en-US" dirty="0" smtClean="0"/>
                  <a:t> </a:t>
                </a:r>
                <a:r>
                  <a:rPr lang="en-US" dirty="0" err="1" smtClean="0"/>
                  <a:t>hàm</a:t>
                </a:r>
                <a:r>
                  <a:rPr lang="en-US" dirty="0" smtClean="0"/>
                  <a:t> </a:t>
                </a:r>
                <a:r>
                  <a:rPr lang="en-US" dirty="0" err="1" smtClean="0"/>
                  <a:t>số</a:t>
                </a:r>
                <a:r>
                  <a:rPr lang="en-US" dirty="0" smtClean="0"/>
                  <a:t> </a:t>
                </a:r>
                <a:r>
                  <a:rPr lang="en-US" dirty="0" err="1" smtClean="0"/>
                  <a:t>sao</a:t>
                </a:r>
                <a:r>
                  <a:rPr lang="en-US" dirty="0" smtClean="0"/>
                  <a:t> </a:t>
                </a:r>
                <a:r>
                  <a:rPr lang="en-US" dirty="0" err="1" smtClean="0"/>
                  <a:t>cho</a:t>
                </a:r>
                <a:endParaRPr lang="en-US" dirty="0" smtClean="0"/>
              </a:p>
              <a:p>
                <a:pPr lvl="1"/>
                <a:r>
                  <a:rPr lang="en-US" dirty="0" smtClean="0"/>
                  <a:t>Input: </a:t>
                </a:r>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𝐷</m:t>
                        </m:r>
                      </m:sup>
                    </m:sSup>
                  </m:oMath>
                </a14:m>
                <a:endParaRPr lang="en-US" dirty="0" smtClean="0"/>
              </a:p>
              <a:p>
                <a:pPr lvl="1"/>
                <a:r>
                  <a:rPr lang="en-US" dirty="0" smtClean="0"/>
                  <a:t>Output: </a:t>
                </a:r>
                <a14:m>
                  <m:oMath xmlns:m="http://schemas.openxmlformats.org/officeDocument/2006/math">
                    <m:r>
                      <a:rPr lang="en-US" b="1" i="0" smtClean="0">
                        <a:latin typeface="Cambria Math" panose="02040503050406030204" pitchFamily="18" charset="0"/>
                      </a:rPr>
                      <m:t>𝐳</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𝐾</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ớ</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𝐷</m:t>
                    </m:r>
                  </m:oMath>
                </a14:m>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1187"/>
                </a:stretch>
              </a:blipFill>
            </p:spPr>
            <p:txBody>
              <a:bodyPr/>
              <a:lstStyle/>
              <a:p>
                <a:r>
                  <a:rPr lang="en-US">
                    <a:noFill/>
                  </a:rPr>
                  <a:t> </a:t>
                </a:r>
              </a:p>
            </p:txBody>
          </p:sp>
        </mc:Fallback>
      </mc:AlternateContent>
    </p:spTree>
    <p:extLst>
      <p:ext uri="{BB962C8B-B14F-4D97-AF65-F5344CB8AC3E}">
        <p14:creationId xmlns:p14="http://schemas.microsoft.com/office/powerpoint/2010/main" val="959070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5118" y="2015230"/>
                <a:ext cx="10754846" cy="4655733"/>
              </a:xfrm>
            </p:spPr>
            <p:txBody>
              <a:bodyPr>
                <a:normAutofit/>
              </a:bodyPr>
              <a:lstStyle/>
              <a:p>
                <a:pPr marL="45720" indent="0">
                  <a:buNone/>
                </a:pPr>
                <a:r>
                  <a:rPr lang="en-US" b="1" dirty="0" err="1" smtClean="0"/>
                  <a:t>Bước</a:t>
                </a:r>
                <a:r>
                  <a:rPr lang="en-US" b="1" dirty="0" smtClean="0"/>
                  <a:t> 6</a:t>
                </a:r>
                <a:r>
                  <a:rPr lang="en-US" dirty="0" smtClean="0"/>
                  <a:t>: </a:t>
                </a:r>
                <a:r>
                  <a:rPr lang="vi-VN" dirty="0"/>
                  <a:t>Chiếu dữ liệu ban đầu đã chuẩn hoá </a:t>
                </a:r>
                <a14:m>
                  <m:oMath xmlns:m="http://schemas.openxmlformats.org/officeDocument/2006/math">
                    <m:acc>
                      <m:accPr>
                        <m:chr m:val="̂"/>
                        <m:ctrlPr>
                          <a:rPr lang="vi-VN" i="1" dirty="0" smtClean="0">
                            <a:latin typeface="Cambria Math" panose="02040503050406030204" pitchFamily="18" charset="0"/>
                          </a:rPr>
                        </m:ctrlPr>
                      </m:accPr>
                      <m:e>
                        <m:r>
                          <a:rPr lang="vi-VN" i="1" dirty="0">
                            <a:latin typeface="Cambria Math" panose="02040503050406030204" pitchFamily="18" charset="0"/>
                          </a:rPr>
                          <m:t>𝑋</m:t>
                        </m:r>
                      </m:e>
                    </m:acc>
                  </m:oMath>
                </a14:m>
                <a:r>
                  <a:rPr lang="vi-VN" dirty="0"/>
                  <a:t> xuống không gian con tìm được</a:t>
                </a:r>
                <a:r>
                  <a:rPr lang="vi-VN" dirty="0" smtClean="0"/>
                  <a:t>.</a:t>
                </a:r>
                <a:endParaRPr lang="en-US" dirty="0" smtClean="0"/>
              </a:p>
              <a:p>
                <a:pPr marL="4572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25118" y="2015230"/>
                <a:ext cx="10754846" cy="4655733"/>
              </a:xfrm>
              <a:blipFill>
                <a:blip r:embed="rId2"/>
                <a:stretch>
                  <a:fillRect l="-454" t="-78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010040" y="2764683"/>
            <a:ext cx="2657475" cy="2790825"/>
          </a:xfrm>
          <a:prstGeom prst="rect">
            <a:avLst/>
          </a:prstGeom>
        </p:spPr>
      </p:pic>
    </p:spTree>
    <p:extLst>
      <p:ext uri="{BB962C8B-B14F-4D97-AF65-F5344CB8AC3E}">
        <p14:creationId xmlns:p14="http://schemas.microsoft.com/office/powerpoint/2010/main" val="3286510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Principal Component Analysis</a:t>
            </a:r>
          </a:p>
        </p:txBody>
      </p:sp>
      <p:sp>
        <p:nvSpPr>
          <p:cNvPr id="3" name="Content Placeholder 2"/>
          <p:cNvSpPr>
            <a:spLocks noGrp="1"/>
          </p:cNvSpPr>
          <p:nvPr>
            <p:ph idx="1"/>
          </p:nvPr>
        </p:nvSpPr>
        <p:spPr>
          <a:xfrm>
            <a:off x="1127464" y="1819922"/>
            <a:ext cx="10852500" cy="4851042"/>
          </a:xfrm>
        </p:spPr>
        <p:txBody>
          <a:bodyPr>
            <a:normAutofit/>
          </a:bodyPr>
          <a:lstStyle/>
          <a:p>
            <a:pPr marL="45720" indent="0">
              <a:buNone/>
            </a:pPr>
            <a:r>
              <a:rPr lang="en-US" b="1" dirty="0" err="1" smtClean="0"/>
              <a:t>Bước</a:t>
            </a:r>
            <a:r>
              <a:rPr lang="en-US" b="1" dirty="0" smtClean="0"/>
              <a:t> 7</a:t>
            </a:r>
            <a:r>
              <a:rPr lang="en-US" dirty="0" smtClean="0"/>
              <a:t>: </a:t>
            </a:r>
            <a:r>
              <a:rPr lang="en-US" dirty="0" err="1"/>
              <a:t>Dữ</a:t>
            </a:r>
            <a:r>
              <a:rPr lang="en-US" dirty="0"/>
              <a:t> </a:t>
            </a:r>
            <a:r>
              <a:rPr lang="en-US" dirty="0" err="1"/>
              <a:t>liệu</a:t>
            </a:r>
            <a:r>
              <a:rPr lang="en-US" dirty="0"/>
              <a:t> </a:t>
            </a:r>
            <a:r>
              <a:rPr lang="en-US" dirty="0" err="1"/>
              <a:t>mới</a:t>
            </a:r>
            <a:r>
              <a:rPr lang="en-US" dirty="0"/>
              <a:t> </a:t>
            </a:r>
            <a:r>
              <a:rPr lang="en-US" dirty="0" err="1"/>
              <a:t>chính</a:t>
            </a:r>
            <a:r>
              <a:rPr lang="en-US" dirty="0"/>
              <a:t> </a:t>
            </a:r>
            <a:r>
              <a:rPr lang="en-US" dirty="0" err="1"/>
              <a:t>là</a:t>
            </a:r>
            <a:r>
              <a:rPr lang="en-US" dirty="0"/>
              <a:t> </a:t>
            </a:r>
            <a:r>
              <a:rPr lang="en-US" dirty="0" err="1"/>
              <a:t>toạ</a:t>
            </a:r>
            <a:r>
              <a:rPr lang="en-US" dirty="0"/>
              <a:t> </a:t>
            </a:r>
            <a:r>
              <a:rPr lang="en-US" dirty="0" err="1"/>
              <a:t>độ</a:t>
            </a:r>
            <a:r>
              <a:rPr lang="en-US" dirty="0"/>
              <a:t> </a:t>
            </a:r>
            <a:r>
              <a:rPr lang="en-US" dirty="0" err="1"/>
              <a:t>của</a:t>
            </a:r>
            <a:r>
              <a:rPr lang="en-US" dirty="0"/>
              <a:t> </a:t>
            </a:r>
            <a:r>
              <a:rPr lang="en-US" dirty="0" err="1"/>
              <a:t>các</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không</a:t>
            </a:r>
            <a:r>
              <a:rPr lang="en-US" dirty="0"/>
              <a:t> </a:t>
            </a:r>
            <a:r>
              <a:rPr lang="en-US" dirty="0" err="1"/>
              <a:t>gian</a:t>
            </a:r>
            <a:r>
              <a:rPr lang="en-US" dirty="0"/>
              <a:t> </a:t>
            </a:r>
            <a:r>
              <a:rPr lang="en-US" dirty="0" err="1"/>
              <a:t>mới</a:t>
            </a:r>
            <a:r>
              <a:rPr lang="en-US" dirty="0"/>
              <a:t>.</a:t>
            </a:r>
            <a:endParaRPr lang="en-US" dirty="0" smtClean="0"/>
          </a:p>
          <a:p>
            <a:pPr marL="45720" indent="0">
              <a:buNone/>
            </a:pPr>
            <a:endParaRPr lang="en-US" dirty="0" smtClean="0"/>
          </a:p>
        </p:txBody>
      </p:sp>
      <p:pic>
        <p:nvPicPr>
          <p:cNvPr id="5" name="Picture 4"/>
          <p:cNvPicPr>
            <a:picLocks noChangeAspect="1"/>
          </p:cNvPicPr>
          <p:nvPr/>
        </p:nvPicPr>
        <p:blipFill>
          <a:blip r:embed="rId2"/>
          <a:stretch>
            <a:fillRect/>
          </a:stretch>
        </p:blipFill>
        <p:spPr>
          <a:xfrm>
            <a:off x="5260975" y="2369304"/>
            <a:ext cx="1466850" cy="590550"/>
          </a:xfrm>
          <a:prstGeom prst="rect">
            <a:avLst/>
          </a:prstGeom>
        </p:spPr>
      </p:pic>
      <p:pic>
        <p:nvPicPr>
          <p:cNvPr id="6" name="Picture 5"/>
          <p:cNvPicPr>
            <a:picLocks noChangeAspect="1"/>
          </p:cNvPicPr>
          <p:nvPr/>
        </p:nvPicPr>
        <p:blipFill>
          <a:blip r:embed="rId3"/>
          <a:stretch>
            <a:fillRect/>
          </a:stretch>
        </p:blipFill>
        <p:spPr>
          <a:xfrm>
            <a:off x="3312535" y="3033995"/>
            <a:ext cx="2886075" cy="2286000"/>
          </a:xfrm>
          <a:prstGeom prst="rect">
            <a:avLst/>
          </a:prstGeom>
        </p:spPr>
      </p:pic>
    </p:spTree>
    <p:extLst>
      <p:ext uri="{BB962C8B-B14F-4D97-AF65-F5344CB8AC3E}">
        <p14:creationId xmlns:p14="http://schemas.microsoft.com/office/powerpoint/2010/main" val="4006699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trên</a:t>
            </a:r>
            <a:r>
              <a:rPr lang="en-US" dirty="0"/>
              <a:t> Python</a:t>
            </a:r>
          </a:p>
        </p:txBody>
      </p:sp>
      <p:sp>
        <p:nvSpPr>
          <p:cNvPr id="3" name="Content Placeholder 2"/>
          <p:cNvSpPr>
            <a:spLocks noGrp="1"/>
          </p:cNvSpPr>
          <p:nvPr>
            <p:ph idx="1"/>
          </p:nvPr>
        </p:nvSpPr>
        <p:spPr/>
        <p:txBody>
          <a:bodyPr>
            <a:normAutofit/>
          </a:bodyPr>
          <a:lstStyle/>
          <a:p>
            <a:r>
              <a:rPr lang="en-US" dirty="0" smtClean="0"/>
              <a:t>T</a:t>
            </a:r>
            <a:r>
              <a:rPr lang="vi-VN" dirty="0" smtClean="0"/>
              <a:t>a làm </a:t>
            </a:r>
            <a:r>
              <a:rPr lang="vi-VN" dirty="0"/>
              <a:t>một </a:t>
            </a:r>
            <a:r>
              <a:rPr lang="vi-VN" dirty="0" smtClean="0"/>
              <a:t>th</a:t>
            </a:r>
            <a:r>
              <a:rPr lang="en-US" dirty="0"/>
              <a:t>ử</a:t>
            </a:r>
            <a:r>
              <a:rPr lang="vi-VN" dirty="0" smtClean="0"/>
              <a:t> </a:t>
            </a:r>
            <a:r>
              <a:rPr lang="vi-VN" dirty="0"/>
              <a:t>nghiệm </a:t>
            </a:r>
            <a:r>
              <a:rPr lang="vi-VN" dirty="0" smtClean="0"/>
              <a:t>trên </a:t>
            </a:r>
            <a:r>
              <a:rPr lang="vi-VN" dirty="0"/>
              <a:t>cơ sở dữ liệu Yale face </a:t>
            </a:r>
            <a:r>
              <a:rPr lang="vi-VN" dirty="0" smtClean="0"/>
              <a:t>database</a:t>
            </a:r>
            <a:r>
              <a:rPr lang="en-US" dirty="0" smtClean="0"/>
              <a:t>:</a:t>
            </a:r>
          </a:p>
          <a:p>
            <a:pPr lvl="1"/>
            <a:r>
              <a:rPr lang="vi-VN" dirty="0" smtClean="0"/>
              <a:t>Các </a:t>
            </a:r>
            <a:r>
              <a:rPr lang="vi-VN" dirty="0"/>
              <a:t>bức ảnh </a:t>
            </a:r>
            <a:r>
              <a:rPr lang="vi-VN" dirty="0" smtClean="0"/>
              <a:t>đã </a:t>
            </a:r>
            <a:r>
              <a:rPr lang="vi-VN" dirty="0"/>
              <a:t>được căn chỉnh cho cùng với kích thước và khuôn mặt </a:t>
            </a:r>
            <a:r>
              <a:rPr lang="vi-VN" dirty="0" smtClean="0"/>
              <a:t>kích </a:t>
            </a:r>
            <a:r>
              <a:rPr lang="vi-VN" dirty="0"/>
              <a:t>thước </a:t>
            </a:r>
            <a:r>
              <a:rPr lang="vi-VN" dirty="0" smtClean="0"/>
              <a:t>116×98 </a:t>
            </a:r>
            <a:r>
              <a:rPr lang="vi-VN" dirty="0"/>
              <a:t>pixel. </a:t>
            </a:r>
            <a:endParaRPr lang="en-US" dirty="0" smtClean="0"/>
          </a:p>
          <a:p>
            <a:pPr lvl="1"/>
            <a:r>
              <a:rPr lang="vi-VN" dirty="0" smtClean="0"/>
              <a:t>Có 15 </a:t>
            </a:r>
            <a:r>
              <a:rPr lang="vi-VN" dirty="0"/>
              <a:t>người khác nhau, mỗi người có 11 bức ảnh được chụp ở các điều kiện ánh sáng và cảm xúc khác nhau, bao gồm: ‘centerlight’, ‘glasses’, ‘happy’, ‘leftlight’, ‘noglasses’, ‘normal’, ‘rightlight</a:t>
            </a:r>
            <a:r>
              <a:rPr lang="vi-VN" dirty="0" smtClean="0"/>
              <a:t>’,</a:t>
            </a:r>
            <a:r>
              <a:rPr lang="en-US" dirty="0" smtClean="0"/>
              <a:t> </a:t>
            </a:r>
            <a:r>
              <a:rPr lang="vi-VN" dirty="0" smtClean="0"/>
              <a:t>’sad</a:t>
            </a:r>
            <a:r>
              <a:rPr lang="vi-VN" dirty="0"/>
              <a:t>’, ‘sleepy’, ‘surprised’, và ‘wink’.</a:t>
            </a:r>
            <a:endParaRPr lang="en-US" dirty="0"/>
          </a:p>
        </p:txBody>
      </p:sp>
    </p:spTree>
    <p:extLst>
      <p:ext uri="{BB962C8B-B14F-4D97-AF65-F5344CB8AC3E}">
        <p14:creationId xmlns:p14="http://schemas.microsoft.com/office/powerpoint/2010/main" val="40362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trên</a:t>
            </a:r>
            <a:r>
              <a:rPr lang="en-US" dirty="0"/>
              <a:t> Python</a:t>
            </a:r>
          </a:p>
        </p:txBody>
      </p:sp>
      <p:sp>
        <p:nvSpPr>
          <p:cNvPr id="3" name="Content Placeholder 2"/>
          <p:cNvSpPr>
            <a:spLocks noGrp="1"/>
          </p:cNvSpPr>
          <p:nvPr>
            <p:ph idx="1"/>
          </p:nvPr>
        </p:nvSpPr>
        <p:spPr/>
        <p:txBody>
          <a:bodyPr/>
          <a:lstStyle/>
          <a:p>
            <a:r>
              <a:rPr lang="en-US" dirty="0" smtClean="0"/>
              <a:t>V</a:t>
            </a:r>
            <a:r>
              <a:rPr lang="vi-VN" dirty="0" smtClean="0"/>
              <a:t>í </a:t>
            </a:r>
            <a:r>
              <a:rPr lang="vi-VN" dirty="0"/>
              <a:t>dụ về các </a:t>
            </a:r>
            <a:r>
              <a:rPr lang="vi-VN" dirty="0" smtClean="0"/>
              <a:t>bức </a:t>
            </a:r>
            <a:r>
              <a:rPr lang="vi-VN" dirty="0"/>
              <a:t>ảnh của người có id là </a:t>
            </a:r>
            <a:r>
              <a:rPr lang="vi-VN" dirty="0" smtClean="0"/>
              <a:t>10</a:t>
            </a:r>
            <a:endParaRPr lang="en-US" dirty="0" smtClean="0"/>
          </a:p>
          <a:p>
            <a:endParaRPr lang="en-US" dirty="0"/>
          </a:p>
        </p:txBody>
      </p:sp>
      <p:pic>
        <p:nvPicPr>
          <p:cNvPr id="4" name="Picture 3"/>
          <p:cNvPicPr>
            <a:picLocks noChangeAspect="1"/>
          </p:cNvPicPr>
          <p:nvPr/>
        </p:nvPicPr>
        <p:blipFill>
          <a:blip r:embed="rId2"/>
          <a:stretch>
            <a:fillRect/>
          </a:stretch>
        </p:blipFill>
        <p:spPr>
          <a:xfrm>
            <a:off x="1351190" y="2267630"/>
            <a:ext cx="8858250" cy="3933825"/>
          </a:xfrm>
          <a:prstGeom prst="rect">
            <a:avLst/>
          </a:prstGeom>
        </p:spPr>
      </p:pic>
    </p:spTree>
    <p:extLst>
      <p:ext uri="{BB962C8B-B14F-4D97-AF65-F5344CB8AC3E}">
        <p14:creationId xmlns:p14="http://schemas.microsoft.com/office/powerpoint/2010/main" val="1688822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trên</a:t>
            </a:r>
            <a:r>
              <a:rPr lang="en-US" dirty="0"/>
              <a:t> Python</a:t>
            </a:r>
          </a:p>
        </p:txBody>
      </p:sp>
      <p:sp>
        <p:nvSpPr>
          <p:cNvPr id="3" name="Content Placeholder 2"/>
          <p:cNvSpPr>
            <a:spLocks noGrp="1"/>
          </p:cNvSpPr>
          <p:nvPr>
            <p:ph idx="1"/>
          </p:nvPr>
        </p:nvSpPr>
        <p:spPr/>
        <p:txBody>
          <a:bodyPr/>
          <a:lstStyle/>
          <a:p>
            <a:r>
              <a:rPr lang="vi-VN" dirty="0"/>
              <a:t>Ta </a:t>
            </a:r>
            <a:r>
              <a:rPr lang="vi-VN" dirty="0" smtClean="0"/>
              <a:t>thấy </a:t>
            </a:r>
            <a:r>
              <a:rPr lang="vi-VN" dirty="0"/>
              <a:t>rằng số chiều dữ liệu là </a:t>
            </a:r>
            <a:r>
              <a:rPr lang="vi-VN" dirty="0" smtClean="0"/>
              <a:t>116×98=11368</a:t>
            </a:r>
            <a:r>
              <a:rPr lang="vi-VN" dirty="0"/>
              <a:t> là một số khá lớn. </a:t>
            </a:r>
            <a:endParaRPr lang="en-US" dirty="0" smtClean="0"/>
          </a:p>
          <a:p>
            <a:r>
              <a:rPr lang="vi-VN" dirty="0" smtClean="0"/>
              <a:t>Tuy </a:t>
            </a:r>
            <a:r>
              <a:rPr lang="vi-VN" dirty="0"/>
              <a:t>nhiên, vì chỉ có tổng cộng </a:t>
            </a:r>
            <a:r>
              <a:rPr lang="vi-VN" dirty="0" smtClean="0"/>
              <a:t>15×11=165</a:t>
            </a:r>
            <a:r>
              <a:rPr lang="vi-VN" dirty="0"/>
              <a:t> bức ảnh nên ta có thể nén các bức ảnh này về dữ liệu mới có chiều nhỏ hơn 165. </a:t>
            </a:r>
            <a:r>
              <a:rPr lang="en-US" dirty="0" smtClean="0"/>
              <a:t>Ở </a:t>
            </a:r>
            <a:r>
              <a:rPr lang="en-US" dirty="0" err="1" smtClean="0"/>
              <a:t>đây</a:t>
            </a:r>
            <a:r>
              <a:rPr lang="vi-VN" dirty="0" smtClean="0"/>
              <a:t>,</a:t>
            </a:r>
            <a:r>
              <a:rPr lang="en-US" dirty="0" smtClean="0"/>
              <a:t> ta </a:t>
            </a:r>
            <a:r>
              <a:rPr lang="vi-VN" dirty="0" smtClean="0"/>
              <a:t>chọn</a:t>
            </a:r>
            <a:r>
              <a:rPr lang="vi-VN" dirty="0"/>
              <a:t> </a:t>
            </a:r>
            <a:r>
              <a:rPr lang="vi-VN" dirty="0" smtClean="0"/>
              <a:t>K=100.</a:t>
            </a:r>
            <a:endParaRPr lang="en-US" dirty="0"/>
          </a:p>
        </p:txBody>
      </p:sp>
    </p:spTree>
    <p:extLst>
      <p:ext uri="{BB962C8B-B14F-4D97-AF65-F5344CB8AC3E}">
        <p14:creationId xmlns:p14="http://schemas.microsoft.com/office/powerpoint/2010/main" val="211621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vi-VN" dirty="0"/>
              <a:t>Phương pháp </a:t>
            </a:r>
            <a:r>
              <a:rPr lang="vi-VN" i="1" dirty="0" smtClean="0"/>
              <a:t>Principal </a:t>
            </a:r>
            <a:r>
              <a:rPr lang="vi-VN" i="1" dirty="0"/>
              <a:t>Component Analysis</a:t>
            </a:r>
            <a:r>
              <a:rPr lang="vi-VN" dirty="0"/>
              <a:t> (PCA</a:t>
            </a:r>
            <a:r>
              <a:rPr lang="vi-VN" dirty="0" smtClean="0"/>
              <a:t>)</a:t>
            </a:r>
            <a:r>
              <a:rPr lang="en-US" dirty="0" smtClean="0"/>
              <a:t>: </a:t>
            </a:r>
          </a:p>
          <a:p>
            <a:pPr lvl="1"/>
            <a:r>
              <a:rPr lang="en-US" dirty="0"/>
              <a:t>D</a:t>
            </a:r>
            <a:r>
              <a:rPr lang="vi-VN" dirty="0" smtClean="0"/>
              <a:t>ựa </a:t>
            </a:r>
            <a:r>
              <a:rPr lang="vi-VN" dirty="0"/>
              <a:t>trên quan sát </a:t>
            </a:r>
            <a:r>
              <a:rPr lang="vi-VN" dirty="0" smtClean="0"/>
              <a:t>rằng dữ </a:t>
            </a:r>
            <a:r>
              <a:rPr lang="vi-VN" dirty="0"/>
              <a:t>liệu thường không phân bố ngẫu nhiên trong không gian mà thường phân bố gần các đường/mặt đặc biệt nào đó. </a:t>
            </a:r>
            <a:endParaRPr lang="en-US" dirty="0" smtClean="0"/>
          </a:p>
          <a:p>
            <a:pPr lvl="1"/>
            <a:r>
              <a:rPr lang="vi-VN" dirty="0" smtClean="0"/>
              <a:t>PCA </a:t>
            </a:r>
            <a:r>
              <a:rPr lang="vi-VN" dirty="0"/>
              <a:t>xem xét một trường hợp đặc biệt khi các mặt đặc biệt đó có dạng tuyến tính là các không gian con (subspace</a:t>
            </a:r>
            <a:r>
              <a:rPr lang="vi-VN" dirty="0" smtClean="0"/>
              <a:t>).</a:t>
            </a:r>
            <a:endParaRPr lang="en-US" dirty="0" smtClean="0"/>
          </a:p>
          <a:p>
            <a:endParaRPr lang="en-US" dirty="0" smtClean="0"/>
          </a:p>
        </p:txBody>
      </p:sp>
    </p:spTree>
    <p:extLst>
      <p:ext uri="{BB962C8B-B14F-4D97-AF65-F5344CB8AC3E}">
        <p14:creationId xmlns:p14="http://schemas.microsoft.com/office/powerpoint/2010/main" val="4134747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it-IT" dirty="0"/>
              <a:t>Norm 2 của ma trận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38687" y="1854944"/>
                <a:ext cx="10422385" cy="4767798"/>
              </a:xfrm>
            </p:spPr>
            <p:txBody>
              <a:bodyPr>
                <a:normAutofit/>
              </a:bodyPr>
              <a:lstStyle/>
              <a:p>
                <a:pPr marL="0" indent="0">
                  <a:buNone/>
                </a:pPr>
                <a:r>
                  <a:rPr lang="en-US" dirty="0" smtClean="0"/>
                  <a:t>C</a:t>
                </a:r>
                <a:r>
                  <a:rPr lang="vi-VN" dirty="0" smtClean="0"/>
                  <a:t>húng </a:t>
                </a:r>
                <a:r>
                  <a:rPr lang="vi-VN" dirty="0"/>
                  <a:t>ta sẽ làm quen với 1 lớp các norm cho ma trận được định nghĩa dựa trên norm của vector. Lớp các norms này còn được gọi là </a:t>
                </a:r>
                <a:r>
                  <a:rPr lang="vi-VN" i="1" dirty="0"/>
                  <a:t>Induced </a:t>
                </a:r>
                <a:r>
                  <a:rPr lang="vi-VN" i="1" dirty="0" smtClean="0"/>
                  <a:t>Norms</a:t>
                </a:r>
                <a:endParaRPr lang="en-US" dirty="0" smtClean="0"/>
              </a:p>
              <a:p>
                <a:r>
                  <a:rPr lang="vi-VN" dirty="0"/>
                  <a:t>Giả sử hàm số </a:t>
                </a:r>
                <a14:m>
                  <m:oMath xmlns:m="http://schemas.openxmlformats.org/officeDocument/2006/math">
                    <m:sSub>
                      <m:sSubPr>
                        <m:ctrlPr>
                          <a:rPr lang="vi-VN" i="1" dirty="0" smtClean="0">
                            <a:latin typeface="Cambria Math" panose="02040503050406030204" pitchFamily="18" charset="0"/>
                          </a:rPr>
                        </m:ctrlPr>
                      </m:sSubPr>
                      <m:e>
                        <m:r>
                          <a:rPr lang="vi-VN" i="1" dirty="0">
                            <a:latin typeface="Cambria Math" panose="02040503050406030204" pitchFamily="18" charset="0"/>
                          </a:rPr>
                          <m:t>||</m:t>
                        </m:r>
                        <m:r>
                          <a:rPr lang="vi-VN" i="1" dirty="0">
                            <a:latin typeface="Cambria Math" panose="02040503050406030204" pitchFamily="18" charset="0"/>
                          </a:rPr>
                          <m:t>𝑥</m:t>
                        </m:r>
                        <m:r>
                          <a:rPr lang="vi-VN" i="1" dirty="0">
                            <a:latin typeface="Cambria Math" panose="02040503050406030204" pitchFamily="18" charset="0"/>
                          </a:rPr>
                          <m:t>||</m:t>
                        </m:r>
                      </m:e>
                      <m:sub>
                        <m:r>
                          <a:rPr lang="el-GR" i="1" dirty="0">
                            <a:latin typeface="Cambria Math" panose="02040503050406030204" pitchFamily="18" charset="0"/>
                          </a:rPr>
                          <m:t>𝛼</m:t>
                        </m:r>
                      </m:sub>
                    </m:sSub>
                  </m:oMath>
                </a14:m>
                <a:r>
                  <a:rPr lang="el-GR" dirty="0"/>
                  <a:t> </a:t>
                </a:r>
                <a:r>
                  <a:rPr lang="vi-VN" dirty="0"/>
                  <a:t>là một norm bất kỳ của vector </a:t>
                </a:r>
                <a14:m>
                  <m:oMath xmlns:m="http://schemas.openxmlformats.org/officeDocument/2006/math">
                    <m:r>
                      <a:rPr lang="vi-VN" i="1" dirty="0" smtClean="0">
                        <a:latin typeface="Cambria Math" panose="02040503050406030204" pitchFamily="18" charset="0"/>
                      </a:rPr>
                      <m:t>𝑥</m:t>
                    </m:r>
                  </m:oMath>
                </a14:m>
                <a:r>
                  <a:rPr lang="vi-VN" dirty="0" smtClean="0"/>
                  <a:t>. </a:t>
                </a:r>
                <a:r>
                  <a:rPr lang="vi-VN" dirty="0"/>
                  <a:t>Ứng với norm này, định nghĩa norm tương ứng cho ma trận </a:t>
                </a:r>
                <a14:m>
                  <m:oMath xmlns:m="http://schemas.openxmlformats.org/officeDocument/2006/math">
                    <m:r>
                      <a:rPr lang="vi-VN" i="1" dirty="0" smtClean="0">
                        <a:latin typeface="Cambria Math" panose="02040503050406030204" pitchFamily="18" charset="0"/>
                      </a:rPr>
                      <m:t>𝐴</m:t>
                    </m:r>
                  </m:oMath>
                </a14:m>
                <a:r>
                  <a:rPr lang="vi-VN" dirty="0" smtClean="0"/>
                  <a:t>:</a:t>
                </a:r>
                <a:endParaRPr lang="en-US" dirty="0" smtClean="0"/>
              </a:p>
              <a:p>
                <a:endParaRPr lang="en-US" dirty="0" smtClean="0"/>
              </a:p>
              <a:p>
                <a:pPr marL="45720" indent="0">
                  <a:buNone/>
                </a:pPr>
                <a:r>
                  <a:rPr lang="vi-VN" dirty="0"/>
                  <a:t/>
                </a:r>
                <a:br>
                  <a:rPr lang="vi-VN" dirty="0"/>
                </a:br>
                <a:r>
                  <a:rPr lang="en-US" b="1" dirty="0" smtClean="0"/>
                  <a:t>C</a:t>
                </a:r>
                <a:r>
                  <a:rPr lang="vi-VN" b="1" dirty="0" smtClean="0"/>
                  <a:t>hú ý</a:t>
                </a:r>
                <a:r>
                  <a:rPr lang="en-US" dirty="0" smtClean="0"/>
                  <a:t>:</a:t>
                </a:r>
                <a:r>
                  <a:rPr lang="vi-VN" dirty="0" smtClean="0"/>
                  <a:t> </a:t>
                </a:r>
                <a:endParaRPr lang="en-US" dirty="0" smtClean="0"/>
              </a:p>
              <a:p>
                <a:pPr lvl="1"/>
                <a:r>
                  <a:rPr lang="en-US" dirty="0"/>
                  <a:t>M</a:t>
                </a:r>
                <a:r>
                  <a:rPr lang="vi-VN" dirty="0" smtClean="0"/>
                  <a:t>a </a:t>
                </a:r>
                <a:r>
                  <a:rPr lang="vi-VN" dirty="0"/>
                  <a:t>trận </a:t>
                </a:r>
                <a14:m>
                  <m:oMath xmlns:m="http://schemas.openxmlformats.org/officeDocument/2006/math">
                    <m:r>
                      <a:rPr lang="vi-VN" i="1" dirty="0" smtClean="0">
                        <a:latin typeface="Cambria Math" panose="02040503050406030204" pitchFamily="18" charset="0"/>
                      </a:rPr>
                      <m:t>𝐴</m:t>
                    </m:r>
                  </m:oMath>
                </a14:m>
                <a:r>
                  <a:rPr lang="vi-VN" dirty="0"/>
                  <a:t> có thể không </a:t>
                </a:r>
                <a:r>
                  <a:rPr lang="vi-VN" dirty="0" smtClean="0"/>
                  <a:t>vu</a:t>
                </a:r>
                <a:r>
                  <a:rPr lang="en-US" dirty="0"/>
                  <a:t>ô</a:t>
                </a:r>
                <a:r>
                  <a:rPr lang="vi-VN" dirty="0" smtClean="0"/>
                  <a:t>ng </a:t>
                </a:r>
                <a:r>
                  <a:rPr lang="vi-VN" dirty="0"/>
                  <a:t>và số cột của nó bằng với số chiều của </a:t>
                </a:r>
                <a14:m>
                  <m:oMath xmlns:m="http://schemas.openxmlformats.org/officeDocument/2006/math">
                    <m:r>
                      <m:rPr>
                        <m:sty m:val="p"/>
                      </m:rPr>
                      <a:rPr lang="vi-VN" i="0" dirty="0" smtClean="0">
                        <a:latin typeface="Cambria Math" panose="02040503050406030204" pitchFamily="18" charset="0"/>
                      </a:rPr>
                      <m:t>x</m:t>
                    </m:r>
                  </m:oMath>
                </a14:m>
                <a:r>
                  <a:rPr lang="vi-VN" dirty="0" smtClean="0"/>
                  <a:t> </a:t>
                </a:r>
                <a:endParaRPr lang="en-US" dirty="0" smtClean="0"/>
              </a:p>
              <a:p>
                <a:pPr lvl="1"/>
                <a:r>
                  <a:rPr lang="en-US" dirty="0"/>
                  <a:t>B</a:t>
                </a:r>
                <a:r>
                  <a:rPr lang="vi-VN" dirty="0" smtClean="0"/>
                  <a:t>ản </a:t>
                </a:r>
                <a:r>
                  <a:rPr lang="vi-VN" dirty="0"/>
                  <a:t>thân việc tính toán norm của ma trận là việc giải một bài toán tối </a:t>
                </a:r>
                <a:r>
                  <a:rPr lang="vi-VN" dirty="0" smtClean="0"/>
                  <a:t>ưu</a:t>
                </a:r>
                <a:endParaRPr lang="en-US" dirty="0" smtClean="0"/>
              </a:p>
              <a:p>
                <a:pPr lvl="1"/>
                <a:r>
                  <a:rPr lang="en-US" dirty="0"/>
                  <a:t>H</a:t>
                </a:r>
                <a:r>
                  <a:rPr lang="vi-VN" dirty="0" smtClean="0"/>
                  <a:t>àm </a:t>
                </a:r>
                <a:r>
                  <a:rPr lang="vi-VN" dirty="0"/>
                  <a:t>tối ưu có cả tử số và mẫu số là các norm trên </a:t>
                </a:r>
                <a:r>
                  <a:rPr lang="vi-VN" dirty="0" smtClean="0"/>
                  <a:t>vectors</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38687" y="1854944"/>
                <a:ext cx="10422385" cy="4767798"/>
              </a:xfrm>
              <a:blipFill>
                <a:blip r:embed="rId2"/>
                <a:stretch>
                  <a:fillRect l="-877" t="-102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051300" y="3410602"/>
            <a:ext cx="2676525" cy="1000125"/>
          </a:xfrm>
          <a:prstGeom prst="rect">
            <a:avLst/>
          </a:prstGeom>
        </p:spPr>
      </p:pic>
    </p:spTree>
    <p:extLst>
      <p:ext uri="{BB962C8B-B14F-4D97-AF65-F5344CB8AC3E}">
        <p14:creationId xmlns:p14="http://schemas.microsoft.com/office/powerpoint/2010/main" val="27709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it-IT" dirty="0"/>
              <a:t>Norm 2 của ma trận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34758" y="1913845"/>
                <a:ext cx="10461825" cy="4318279"/>
              </a:xfrm>
            </p:spPr>
            <p:txBody>
              <a:bodyPr>
                <a:normAutofit/>
              </a:bodyPr>
              <a:lstStyle/>
              <a:p>
                <a:r>
                  <a:rPr lang="vi-VN" dirty="0" smtClean="0"/>
                  <a:t>Norm </a:t>
                </a:r>
                <a:r>
                  <a:rPr lang="vi-VN" dirty="0"/>
                  <a:t>2 của ma trận </a:t>
                </a:r>
                <a:r>
                  <a:rPr lang="en-US" dirty="0"/>
                  <a:t>A</a:t>
                </a:r>
                <a:r>
                  <a:rPr lang="vi-VN" dirty="0" smtClean="0"/>
                  <a:t>:</a:t>
                </a:r>
                <a:endParaRPr lang="en-US" dirty="0" smtClean="0"/>
              </a:p>
              <a:p>
                <a:endParaRPr lang="en-US" dirty="0" smtClean="0"/>
              </a:p>
              <a:p>
                <a:endParaRPr lang="en-US" dirty="0" smtClean="0"/>
              </a:p>
              <a:p>
                <a:endParaRPr lang="en-US" dirty="0"/>
              </a:p>
              <a:p>
                <a:pPr lvl="1"/>
                <a:r>
                  <a:rPr lang="en-US" dirty="0" smtClean="0"/>
                  <a:t>N</a:t>
                </a:r>
                <a:r>
                  <a:rPr lang="vi-VN" dirty="0" smtClean="0"/>
                  <a:t>ếu</a:t>
                </a:r>
                <a:r>
                  <a:rPr lang="vi-VN" dirty="0"/>
                  <a:t> </a:t>
                </a:r>
                <a14:m>
                  <m:oMath xmlns:m="http://schemas.openxmlformats.org/officeDocument/2006/math">
                    <m:r>
                      <m:rPr>
                        <m:sty m:val="p"/>
                      </m:rPr>
                      <a:rPr lang="vi-VN" i="0" dirty="0" smtClean="0">
                        <a:latin typeface="Cambria Math" panose="02040503050406030204" pitchFamily="18" charset="0"/>
                      </a:rPr>
                      <m:t>x</m:t>
                    </m:r>
                  </m:oMath>
                </a14:m>
                <a:r>
                  <a:rPr lang="vi-VN" dirty="0"/>
                  <a:t> là nghiệm của bài toán tối ưu (1</a:t>
                </a:r>
                <a:r>
                  <a:rPr lang="vi-VN" dirty="0" smtClean="0"/>
                  <a:t>) </a:t>
                </a:r>
                <a:r>
                  <a:rPr lang="vi-VN" dirty="0"/>
                  <a:t> thì </a:t>
                </a:r>
                <a14:m>
                  <m:oMath xmlns:m="http://schemas.openxmlformats.org/officeDocument/2006/math">
                    <m:r>
                      <m:rPr>
                        <m:sty m:val="p"/>
                      </m:rPr>
                      <a:rPr lang="vi-VN" i="0" dirty="0" smtClean="0">
                        <a:latin typeface="Cambria Math" panose="02040503050406030204" pitchFamily="18" charset="0"/>
                      </a:rPr>
                      <m:t>kx</m:t>
                    </m:r>
                  </m:oMath>
                </a14:m>
                <a:r>
                  <a:rPr lang="vi-VN" dirty="0"/>
                  <a:t> cũng là nghiệm với </a:t>
                </a:r>
                <a14:m>
                  <m:oMath xmlns:m="http://schemas.openxmlformats.org/officeDocument/2006/math">
                    <m:r>
                      <m:rPr>
                        <m:sty m:val="p"/>
                      </m:rPr>
                      <a:rPr lang="vi-VN" i="0" dirty="0" smtClean="0">
                        <a:latin typeface="Cambria Math" panose="02040503050406030204" pitchFamily="18" charset="0"/>
                      </a:rPr>
                      <m:t>k</m:t>
                    </m:r>
                  </m:oMath>
                </a14:m>
                <a:r>
                  <a:rPr lang="vi-VN" dirty="0"/>
                  <a:t> là một số thực khác không bất kỳ</a:t>
                </a:r>
                <a:r>
                  <a:rPr lang="vi-VN" dirty="0" smtClean="0"/>
                  <a:t>.</a:t>
                </a:r>
                <a:endParaRPr lang="en-US" dirty="0" smtClean="0"/>
              </a:p>
              <a:p>
                <a:pPr lvl="1"/>
                <a:r>
                  <a:rPr lang="vi-VN" dirty="0" smtClean="0"/>
                  <a:t>Không </a:t>
                </a:r>
                <a:r>
                  <a:rPr lang="vi-VN" dirty="0"/>
                  <a:t>mất tính tổng quát, ta có thể giả sử mẫu số bằng 1. Khi đó, bài toán tối ưu </a:t>
                </a:r>
                <a14:m>
                  <m:oMath xmlns:m="http://schemas.openxmlformats.org/officeDocument/2006/math">
                    <m:r>
                      <a:rPr lang="vi-VN" i="1" dirty="0" smtClean="0">
                        <a:latin typeface="Cambria Math" panose="02040503050406030204" pitchFamily="18" charset="0"/>
                      </a:rPr>
                      <m:t>(1)</m:t>
                    </m:r>
                  </m:oMath>
                </a14:m>
                <a:r>
                  <a:rPr lang="vi-VN" dirty="0" smtClean="0"/>
                  <a:t> </a:t>
                </a:r>
                <a:r>
                  <a:rPr lang="vi-VN" dirty="0"/>
                  <a:t> có thể được viết dưới dạng</a:t>
                </a:r>
                <a:r>
                  <a:rPr lang="vi-VN" dirty="0" smtClean="0"/>
                  <a:t>:</a:t>
                </a:r>
                <a:endParaRPr lang="en-US" dirty="0" smtClean="0"/>
              </a:p>
              <a:p>
                <a:pPr lvl="1"/>
                <a:endParaRPr lang="en-US" dirty="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34758" y="1913845"/>
                <a:ext cx="10461825" cy="4318279"/>
              </a:xfrm>
              <a:blipFill>
                <a:blip r:embed="rId2"/>
                <a:stretch>
                  <a:fillRect l="-816" t="-1130" r="-23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662148" y="2509772"/>
            <a:ext cx="3181350" cy="1047750"/>
          </a:xfrm>
          <a:prstGeom prst="rect">
            <a:avLst/>
          </a:prstGeom>
        </p:spPr>
      </p:pic>
      <p:pic>
        <p:nvPicPr>
          <p:cNvPr id="6" name="Picture 5"/>
          <p:cNvPicPr>
            <a:picLocks noChangeAspect="1"/>
          </p:cNvPicPr>
          <p:nvPr/>
        </p:nvPicPr>
        <p:blipFill>
          <a:blip r:embed="rId4"/>
          <a:stretch>
            <a:fillRect/>
          </a:stretch>
        </p:blipFill>
        <p:spPr>
          <a:xfrm>
            <a:off x="4254106" y="5139057"/>
            <a:ext cx="3190875" cy="733425"/>
          </a:xfrm>
          <a:prstGeom prst="rect">
            <a:avLst/>
          </a:prstGeom>
        </p:spPr>
      </p:pic>
    </p:spTree>
    <p:extLst>
      <p:ext uri="{BB962C8B-B14F-4D97-AF65-F5344CB8AC3E}">
        <p14:creationId xmlns:p14="http://schemas.microsoft.com/office/powerpoint/2010/main" val="278540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it-IT" dirty="0"/>
              <a:t>Norm 2 của ma trận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9810" y="1937969"/>
                <a:ext cx="10186675" cy="4125479"/>
              </a:xfrm>
            </p:spPr>
            <p:txBody>
              <a:bodyPr>
                <a:normAutofit/>
              </a:bodyPr>
              <a:lstStyle/>
              <a:p>
                <a:r>
                  <a:rPr lang="en-US" dirty="0"/>
                  <a:t>Nói </a:t>
                </a:r>
                <a:r>
                  <a:rPr lang="en-US" dirty="0" err="1"/>
                  <a:t>cách</a:t>
                </a:r>
                <a:r>
                  <a:rPr lang="en-US" dirty="0"/>
                  <a:t> </a:t>
                </a:r>
                <a:r>
                  <a:rPr lang="en-US" dirty="0" err="1"/>
                  <a:t>khác</a:t>
                </a:r>
                <a:r>
                  <a:rPr lang="en-US" dirty="0"/>
                  <a:t>, ta </a:t>
                </a:r>
                <a:r>
                  <a:rPr lang="en-US" dirty="0" err="1"/>
                  <a:t>cần</a:t>
                </a:r>
                <a:r>
                  <a:rPr lang="en-US" dirty="0"/>
                  <a:t> </a:t>
                </a:r>
                <a:r>
                  <a:rPr lang="en-US" dirty="0" err="1"/>
                  <a:t>đi</a:t>
                </a:r>
                <a:r>
                  <a:rPr lang="en-US" dirty="0"/>
                  <a:t> </a:t>
                </a:r>
                <a:r>
                  <a:rPr lang="en-US" dirty="0" err="1"/>
                  <a:t>tìm</a:t>
                </a:r>
                <a:r>
                  <a:rPr lang="en-US" dirty="0"/>
                  <a:t> </a:t>
                </a:r>
                <a14:m>
                  <m:oMath xmlns:m="http://schemas.openxmlformats.org/officeDocument/2006/math">
                    <m:r>
                      <m:rPr>
                        <m:sty m:val="p"/>
                      </m:rPr>
                      <a:rPr lang="en-US" dirty="0">
                        <a:latin typeface="Cambria Math" panose="02040503050406030204" pitchFamily="18" charset="0"/>
                      </a:rPr>
                      <m:t>x</m:t>
                    </m:r>
                  </m:oMath>
                </a14:m>
                <a:r>
                  <a:rPr lang="en-US" dirty="0"/>
                  <a:t> </a:t>
                </a:r>
                <a:r>
                  <a:rPr lang="en-US" dirty="0" err="1"/>
                  <a:t>sao</a:t>
                </a:r>
                <a:r>
                  <a:rPr lang="en-US" dirty="0"/>
                  <a:t> </a:t>
                </a:r>
                <a:r>
                  <a:rPr lang="en-US" dirty="0" err="1"/>
                  <a:t>cho</a:t>
                </a:r>
                <a:r>
                  <a:rPr lang="en-US" dirty="0"/>
                  <a:t>:</a:t>
                </a:r>
              </a:p>
              <a:p>
                <a:endParaRPr lang="en-US" dirty="0" smtClean="0"/>
              </a:p>
              <a:p>
                <a:endParaRPr lang="en-US" dirty="0"/>
              </a:p>
              <a:p>
                <a:pPr lvl="1"/>
                <a:r>
                  <a:rPr lang="vi-VN" dirty="0" smtClean="0"/>
                  <a:t>Bài </a:t>
                </a:r>
                <a:r>
                  <a:rPr lang="vi-VN" dirty="0"/>
                  <a:t>toán </a:t>
                </a:r>
                <a:r>
                  <a:rPr lang="vi-VN" dirty="0" smtClean="0"/>
                  <a:t>(</a:t>
                </a:r>
                <a:r>
                  <a:rPr lang="vi-VN" dirty="0"/>
                  <a:t>3) có thể được giải bằng Phương pháp nhân tử Lagrange vì ràng buộc là một phương </a:t>
                </a:r>
                <a:r>
                  <a:rPr lang="vi-VN" dirty="0" smtClean="0"/>
                  <a:t>trình</a:t>
                </a:r>
                <a:r>
                  <a:rPr lang="en-US" dirty="0" smtClean="0"/>
                  <a:t>.</a:t>
                </a:r>
              </a:p>
              <a:p>
                <a:r>
                  <a:rPr lang="en-US" dirty="0" err="1"/>
                  <a:t>Lagrangian</a:t>
                </a:r>
                <a:r>
                  <a:rPr lang="en-US" dirty="0"/>
                  <a:t> </a:t>
                </a:r>
                <a:r>
                  <a:rPr lang="en-US" dirty="0" err="1"/>
                  <a:t>của</a:t>
                </a:r>
                <a:r>
                  <a:rPr lang="en-US" dirty="0"/>
                  <a:t> </a:t>
                </a:r>
                <a:r>
                  <a:rPr lang="en-US" dirty="0" err="1"/>
                  <a:t>Bài</a:t>
                </a:r>
                <a:r>
                  <a:rPr lang="en-US" dirty="0"/>
                  <a:t> </a:t>
                </a:r>
                <a:r>
                  <a:rPr lang="en-US" dirty="0" err="1"/>
                  <a:t>toán</a:t>
                </a:r>
                <a:r>
                  <a:rPr lang="en-US" dirty="0"/>
                  <a:t> (3</a:t>
                </a:r>
                <a:r>
                  <a:rPr lang="en-US" dirty="0" smtClean="0"/>
                  <a:t>) </a:t>
                </a:r>
                <a:r>
                  <a:rPr lang="en-US" dirty="0"/>
                  <a:t> </a:t>
                </a:r>
                <a:r>
                  <a:rPr lang="en-US" dirty="0" err="1" smtClean="0"/>
                  <a:t>là</a:t>
                </a:r>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9810" y="1937969"/>
                <a:ext cx="10186675" cy="4125479"/>
              </a:xfrm>
              <a:blipFill>
                <a:blip r:embed="rId2"/>
                <a:stretch>
                  <a:fillRect l="-838" t="-1182"/>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4470559" y="2380850"/>
            <a:ext cx="3305175" cy="990600"/>
          </a:xfrm>
          <a:prstGeom prst="rect">
            <a:avLst/>
          </a:prstGeom>
        </p:spPr>
      </p:pic>
      <p:pic>
        <p:nvPicPr>
          <p:cNvPr id="4" name="Picture 3"/>
          <p:cNvPicPr>
            <a:picLocks noChangeAspect="1"/>
          </p:cNvPicPr>
          <p:nvPr/>
        </p:nvPicPr>
        <p:blipFill>
          <a:blip r:embed="rId4"/>
          <a:stretch>
            <a:fillRect/>
          </a:stretch>
        </p:blipFill>
        <p:spPr>
          <a:xfrm>
            <a:off x="4470559" y="4760542"/>
            <a:ext cx="3876675" cy="552450"/>
          </a:xfrm>
          <a:prstGeom prst="rect">
            <a:avLst/>
          </a:prstGeom>
        </p:spPr>
      </p:pic>
    </p:spTree>
    <p:extLst>
      <p:ext uri="{BB962C8B-B14F-4D97-AF65-F5344CB8AC3E}">
        <p14:creationId xmlns:p14="http://schemas.microsoft.com/office/powerpoint/2010/main" val="890047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it-IT" dirty="0"/>
              <a:t>Norm 2 của ma trận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47565" y="1881577"/>
                <a:ext cx="10422385" cy="4616877"/>
              </a:xfrm>
            </p:spPr>
            <p:txBody>
              <a:bodyPr>
                <a:normAutofit/>
              </a:bodyPr>
              <a:lstStyle/>
              <a:p>
                <a:r>
                  <a:rPr lang="vi-VN" dirty="0" smtClean="0"/>
                  <a:t>Nghiệm của bài toán (3</a:t>
                </a:r>
                <a:r>
                  <a:rPr lang="vi-VN" dirty="0" smtClean="0"/>
                  <a:t>)</a:t>
                </a:r>
                <a:r>
                  <a:rPr lang="vi-VN" dirty="0" smtClean="0"/>
                  <a:t> sẽ thoả mãn hệ phương trình:</a:t>
                </a:r>
                <a:endParaRPr lang="en-US" dirty="0" smtClean="0"/>
              </a:p>
              <a:p>
                <a:endParaRPr lang="en-US" dirty="0" smtClean="0"/>
              </a:p>
              <a:p>
                <a:endParaRPr lang="en-US" dirty="0" smtClean="0"/>
              </a:p>
              <a:p>
                <a:endParaRPr lang="en-US" dirty="0"/>
              </a:p>
              <a:p>
                <a:r>
                  <a:rPr lang="pl-PL" dirty="0"/>
                  <a:t>Từ (4</a:t>
                </a:r>
                <a:r>
                  <a:rPr lang="pl-PL" dirty="0" smtClean="0"/>
                  <a:t>)</a:t>
                </a:r>
                <a:r>
                  <a:rPr lang="pl-PL" dirty="0"/>
                  <a:t> ta có</a:t>
                </a:r>
                <a:r>
                  <a:rPr lang="pl-PL" dirty="0" smtClean="0"/>
                  <a:t>:</a:t>
                </a:r>
                <a:endParaRPr lang="en-US" dirty="0" smtClean="0"/>
              </a:p>
              <a:p>
                <a:pPr marL="0" indent="0">
                  <a:buNone/>
                </a:pPr>
                <a:endParaRPr lang="en-US" dirty="0" smtClean="0"/>
              </a:p>
              <a:p>
                <a:r>
                  <a:rPr lang="en-US" dirty="0" err="1"/>
                  <a:t>Điều</a:t>
                </a:r>
                <a:r>
                  <a:rPr lang="en-US" dirty="0"/>
                  <a:t> </a:t>
                </a:r>
                <a:r>
                  <a:rPr lang="en-US" dirty="0" err="1"/>
                  <a:t>này</a:t>
                </a:r>
                <a:r>
                  <a:rPr lang="en-US" dirty="0"/>
                  <a:t> </a:t>
                </a:r>
                <a:r>
                  <a:rPr lang="en-US" dirty="0" err="1"/>
                  <a:t>suy</a:t>
                </a:r>
                <a:r>
                  <a:rPr lang="en-US" dirty="0"/>
                  <a:t> </a:t>
                </a:r>
                <a:r>
                  <a:rPr lang="en-US" dirty="0" err="1"/>
                  <a:t>ra</a:t>
                </a:r>
                <a:r>
                  <a:rPr lang="en-US" dirty="0"/>
                  <a:t> </a:t>
                </a:r>
                <a:r>
                  <a:rPr lang="en-US" dirty="0" err="1"/>
                  <a:t>rằng</a:t>
                </a:r>
                <a:r>
                  <a:rPr lang="en-US" dirty="0"/>
                  <a:t> </a:t>
                </a:r>
                <a14:m>
                  <m:oMath xmlns:m="http://schemas.openxmlformats.org/officeDocument/2006/math">
                    <m:r>
                      <a:rPr lang="el-GR" i="1" dirty="0" smtClean="0">
                        <a:latin typeface="Cambria Math" panose="02040503050406030204" pitchFamily="18" charset="0"/>
                      </a:rPr>
                      <m:t>𝜆</m:t>
                    </m:r>
                  </m:oMath>
                </a14:m>
                <a:r>
                  <a:rPr lang="el-GR" dirty="0"/>
                  <a:t> </a:t>
                </a:r>
                <a:r>
                  <a:rPr lang="en-US" dirty="0" err="1"/>
                  <a:t>là</a:t>
                </a:r>
                <a:r>
                  <a:rPr lang="en-US" dirty="0"/>
                  <a:t> </a:t>
                </a:r>
                <a:r>
                  <a:rPr lang="en-US" dirty="0" err="1"/>
                  <a:t>một</a:t>
                </a:r>
                <a:r>
                  <a:rPr lang="en-US" dirty="0"/>
                  <a:t> </a:t>
                </a:r>
                <a:r>
                  <a:rPr lang="en-US" dirty="0" err="1"/>
                  <a:t>trị</a:t>
                </a:r>
                <a:r>
                  <a:rPr lang="en-US" dirty="0"/>
                  <a:t> </a:t>
                </a:r>
                <a:r>
                  <a:rPr lang="en-US" dirty="0" err="1"/>
                  <a:t>riêng</a:t>
                </a:r>
                <a:r>
                  <a:rPr lang="en-US" dirty="0"/>
                  <a:t> </a:t>
                </a:r>
                <a:r>
                  <a:rPr lang="en-US" dirty="0" err="1"/>
                  <a:t>của</a:t>
                </a:r>
                <a:r>
                  <a:rPr lang="en-US" dirty="0"/>
                  <a:t> </a:t>
                </a:r>
                <a14:m>
                  <m:oMath xmlns:m="http://schemas.openxmlformats.org/officeDocument/2006/math">
                    <m:sSup>
                      <m:sSupPr>
                        <m:ctrlPr>
                          <a:rPr lang="en-US" i="1" dirty="0" smtClean="0">
                            <a:latin typeface="Cambria Math" panose="02040503050406030204" pitchFamily="18" charset="0"/>
                          </a:rPr>
                        </m:ctrlPr>
                      </m:sSupPr>
                      <m:e>
                        <m:r>
                          <m:rPr>
                            <m:sty m:val="p"/>
                          </m:rPr>
                          <a:rPr lang="en-US" dirty="0">
                            <a:latin typeface="Cambria Math" panose="02040503050406030204" pitchFamily="18" charset="0"/>
                          </a:rPr>
                          <m:t>A</m:t>
                        </m:r>
                      </m:e>
                      <m:sup>
                        <m:r>
                          <a:rPr lang="en-US" b="0" i="1" dirty="0" smtClean="0">
                            <a:latin typeface="Cambria Math" panose="02040503050406030204" pitchFamily="18" charset="0"/>
                          </a:rPr>
                          <m:t>𝑇</m:t>
                        </m:r>
                      </m:sup>
                    </m:sSup>
                    <m:r>
                      <m:rPr>
                        <m:sty m:val="p"/>
                      </m:rPr>
                      <a:rPr lang="en-US" i="0" dirty="0" smtClean="0">
                        <a:latin typeface="Cambria Math" panose="02040503050406030204" pitchFamily="18" charset="0"/>
                      </a:rPr>
                      <m:t>A</m:t>
                    </m:r>
                  </m:oMath>
                </a14:m>
                <a:r>
                  <a:rPr lang="en-US" dirty="0"/>
                  <a:t> </a:t>
                </a:r>
                <a:r>
                  <a:rPr lang="en-US" dirty="0" err="1"/>
                  <a:t>và</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dirty="0" err="1"/>
                  <a:t>là</a:t>
                </a:r>
                <a:r>
                  <a:rPr lang="en-US" dirty="0"/>
                  <a:t> 1 vector </a:t>
                </a:r>
                <a:r>
                  <a:rPr lang="en-US" dirty="0" err="1"/>
                  <a:t>riêng</a:t>
                </a:r>
                <a:r>
                  <a:rPr lang="en-US" dirty="0"/>
                  <a:t> </a:t>
                </a:r>
                <a:r>
                  <a:rPr lang="en-US" dirty="0" err="1"/>
                  <a:t>ứng</a:t>
                </a:r>
                <a:r>
                  <a:rPr lang="en-US" dirty="0"/>
                  <a:t> </a:t>
                </a:r>
                <a:r>
                  <a:rPr lang="en-US" dirty="0" err="1"/>
                  <a:t>với</a:t>
                </a:r>
                <a:r>
                  <a:rPr lang="en-US" dirty="0"/>
                  <a:t> </a:t>
                </a:r>
                <a:r>
                  <a:rPr lang="en-US" dirty="0" err="1"/>
                  <a:t>trị</a:t>
                </a:r>
                <a:r>
                  <a:rPr lang="en-US" dirty="0"/>
                  <a:t> </a:t>
                </a:r>
                <a:r>
                  <a:rPr lang="en-US" dirty="0" err="1"/>
                  <a:t>riêng</a:t>
                </a:r>
                <a:r>
                  <a:rPr lang="en-US" dirty="0"/>
                  <a:t> </a:t>
                </a:r>
                <a:r>
                  <a:rPr lang="en-US" dirty="0" err="1"/>
                  <a:t>đó</a:t>
                </a:r>
                <a:r>
                  <a:rPr lang="en-US" dirty="0"/>
                  <a:t>. </a:t>
                </a:r>
                <a:r>
                  <a:rPr lang="en-US" dirty="0" err="1"/>
                  <a:t>Tiếp</a:t>
                </a:r>
                <a:r>
                  <a:rPr lang="en-US" dirty="0"/>
                  <a:t> </a:t>
                </a:r>
                <a:r>
                  <a:rPr lang="en-US" dirty="0" err="1"/>
                  <a:t>tục</a:t>
                </a:r>
                <a:r>
                  <a:rPr lang="en-US" dirty="0"/>
                  <a:t> </a:t>
                </a:r>
                <a:r>
                  <a:rPr lang="en-US" dirty="0" err="1"/>
                  <a:t>nhân</a:t>
                </a:r>
                <a:r>
                  <a:rPr lang="en-US" dirty="0"/>
                  <a:t> </a:t>
                </a:r>
                <a:r>
                  <a:rPr lang="en-US" dirty="0" err="1"/>
                  <a:t>hai</a:t>
                </a:r>
                <a:r>
                  <a:rPr lang="en-US" dirty="0"/>
                  <a:t> </a:t>
                </a:r>
                <a:r>
                  <a:rPr lang="en-US" dirty="0" err="1"/>
                  <a:t>vế</a:t>
                </a:r>
                <a:r>
                  <a:rPr lang="en-US" dirty="0"/>
                  <a:t> </a:t>
                </a:r>
                <a:r>
                  <a:rPr lang="en-US" dirty="0" err="1"/>
                  <a:t>của</a:t>
                </a:r>
                <a:r>
                  <a:rPr lang="en-US" dirty="0"/>
                  <a:t> </a:t>
                </a:r>
                <a:r>
                  <a:rPr lang="en-US" dirty="0" smtClean="0"/>
                  <a:t> (</a:t>
                </a:r>
                <a:r>
                  <a:rPr lang="en-US" dirty="0"/>
                  <a:t>6) </a:t>
                </a:r>
                <a:r>
                  <a:rPr lang="en-US" dirty="0" err="1"/>
                  <a:t>với</a:t>
                </a:r>
                <a:r>
                  <a:rPr lang="en-US" dirty="0"/>
                  <a:t> </a:t>
                </a:r>
                <a14:m>
                  <m:oMath xmlns:m="http://schemas.openxmlformats.org/officeDocument/2006/math">
                    <m:sSup>
                      <m:sSupPr>
                        <m:ctrlPr>
                          <a:rPr lang="en-US" i="1" dirty="0" smtClean="0">
                            <a:latin typeface="Cambria Math" panose="02040503050406030204" pitchFamily="18" charset="0"/>
                          </a:rPr>
                        </m:ctrlPr>
                      </m:sSupPr>
                      <m:e>
                        <m:r>
                          <m:rPr>
                            <m:sty m:val="p"/>
                          </m:rPr>
                          <a:rPr lang="en-US" dirty="0">
                            <a:latin typeface="Cambria Math" panose="02040503050406030204" pitchFamily="18" charset="0"/>
                          </a:rPr>
                          <m:t>x</m:t>
                        </m:r>
                      </m:e>
                      <m:sup>
                        <m:r>
                          <a:rPr lang="en-US" b="0" i="1" dirty="0" smtClean="0">
                            <a:latin typeface="Cambria Math" panose="02040503050406030204" pitchFamily="18" charset="0"/>
                          </a:rPr>
                          <m:t>𝑇</m:t>
                        </m:r>
                      </m:sup>
                    </m:sSup>
                  </m:oMath>
                </a14:m>
                <a:r>
                  <a:rPr lang="en-US" dirty="0"/>
                  <a:t> </a:t>
                </a:r>
                <a:r>
                  <a:rPr lang="en-US" dirty="0" err="1"/>
                  <a:t>vào</a:t>
                </a:r>
                <a:r>
                  <a:rPr lang="en-US" dirty="0"/>
                  <a:t> </a:t>
                </a:r>
                <a:r>
                  <a:rPr lang="en-US" dirty="0" err="1"/>
                  <a:t>bên</a:t>
                </a:r>
                <a:r>
                  <a:rPr lang="en-US" dirty="0"/>
                  <a:t> </a:t>
                </a:r>
                <a:r>
                  <a:rPr lang="en-US" dirty="0" err="1"/>
                  <a:t>trái</a:t>
                </a:r>
                <a:r>
                  <a:rPr lang="en-US" dirty="0"/>
                  <a:t>, ta </a:t>
                </a:r>
                <a:r>
                  <a:rPr lang="en-US" dirty="0" err="1"/>
                  <a:t>có</a:t>
                </a:r>
                <a:r>
                  <a:rPr lang="en-US" dirty="0"/>
                  <a:t>:</a:t>
                </a:r>
              </a:p>
              <a:p>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47565" y="1881577"/>
                <a:ext cx="10422385" cy="4616877"/>
              </a:xfrm>
              <a:blipFill>
                <a:blip r:embed="rId2"/>
                <a:stretch>
                  <a:fillRect l="-819" t="-105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184525" y="2339728"/>
            <a:ext cx="3543300" cy="1390650"/>
          </a:xfrm>
          <a:prstGeom prst="rect">
            <a:avLst/>
          </a:prstGeom>
        </p:spPr>
      </p:pic>
      <p:pic>
        <p:nvPicPr>
          <p:cNvPr id="6" name="Picture 5"/>
          <p:cNvPicPr>
            <a:picLocks noChangeAspect="1"/>
          </p:cNvPicPr>
          <p:nvPr/>
        </p:nvPicPr>
        <p:blipFill>
          <a:blip r:embed="rId4"/>
          <a:stretch>
            <a:fillRect/>
          </a:stretch>
        </p:blipFill>
        <p:spPr>
          <a:xfrm>
            <a:off x="3865562" y="4157899"/>
            <a:ext cx="2181225" cy="581025"/>
          </a:xfrm>
          <a:prstGeom prst="rect">
            <a:avLst/>
          </a:prstGeom>
        </p:spPr>
      </p:pic>
      <p:pic>
        <p:nvPicPr>
          <p:cNvPr id="7" name="Picture 6"/>
          <p:cNvPicPr>
            <a:picLocks noChangeAspect="1"/>
          </p:cNvPicPr>
          <p:nvPr/>
        </p:nvPicPr>
        <p:blipFill>
          <a:blip r:embed="rId5"/>
          <a:stretch>
            <a:fillRect/>
          </a:stretch>
        </p:blipFill>
        <p:spPr>
          <a:xfrm>
            <a:off x="3687688" y="5632061"/>
            <a:ext cx="2924175" cy="600075"/>
          </a:xfrm>
          <a:prstGeom prst="rect">
            <a:avLst/>
          </a:prstGeom>
        </p:spPr>
      </p:pic>
    </p:spTree>
    <p:extLst>
      <p:ext uri="{BB962C8B-B14F-4D97-AF65-F5344CB8AC3E}">
        <p14:creationId xmlns:p14="http://schemas.microsoft.com/office/powerpoint/2010/main" val="57439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
            <a:r>
              <a:rPr lang="it-IT" dirty="0"/>
              <a:t>Norm 2 của ma trận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3712" y="1975989"/>
                <a:ext cx="11317355" cy="2462846"/>
              </a:xfrm>
            </p:spPr>
            <p:txBody>
              <a:bodyPr>
                <a:normAutofit lnSpcReduction="10000"/>
              </a:bodyPr>
              <a:lstStyle/>
              <a:p>
                <a:endParaRPr lang="en-US" dirty="0" smtClean="0"/>
              </a:p>
              <a:p>
                <a:endParaRPr lang="en-US" dirty="0" smtClean="0"/>
              </a:p>
              <a:p>
                <a:endParaRPr lang="en-US" dirty="0"/>
              </a:p>
              <a:p>
                <a:r>
                  <a:rPr lang="en-US" dirty="0" err="1" smtClean="0"/>
                  <a:t>Vế</a:t>
                </a:r>
                <a:r>
                  <a:rPr lang="en-US" dirty="0" smtClean="0"/>
                  <a:t> </a:t>
                </a:r>
                <a:r>
                  <a:rPr lang="en-US" dirty="0" err="1"/>
                  <a:t>trái</a:t>
                </a:r>
                <a:r>
                  <a:rPr lang="en-US" dirty="0"/>
                  <a:t> </a:t>
                </a:r>
                <a:r>
                  <a:rPr lang="en-US" dirty="0" err="1"/>
                  <a:t>chính</a:t>
                </a:r>
                <a:r>
                  <a:rPr lang="en-US" dirty="0"/>
                  <a:t> </a:t>
                </a:r>
                <a:r>
                  <a:rPr lang="en-US" dirty="0" err="1"/>
                  <a:t>là</a:t>
                </a:r>
                <a:r>
                  <a:rPr lang="en-US" dirty="0"/>
                  <a:t> </a:t>
                </a:r>
                <a14:m>
                  <m:oMath xmlns:m="http://schemas.openxmlformats.org/officeDocument/2006/math">
                    <m:sSubSup>
                      <m:sSubSupPr>
                        <m:ctrlPr>
                          <a:rPr lang="en-US" i="1" dirty="0" smtClean="0">
                            <a:latin typeface="Cambria Math" panose="02040503050406030204" pitchFamily="18" charset="0"/>
                          </a:rPr>
                        </m:ctrlPr>
                      </m:sSubSupPr>
                      <m:e>
                        <m:r>
                          <a:rPr lang="en-US" i="1" dirty="0">
                            <a:latin typeface="Cambria Math" panose="02040503050406030204" pitchFamily="18" charset="0"/>
                          </a:rPr>
                          <m:t>||</m:t>
                        </m:r>
                        <m:r>
                          <a:rPr lang="en-US" i="1" dirty="0">
                            <a:latin typeface="Cambria Math" panose="02040503050406030204" pitchFamily="18" charset="0"/>
                          </a:rPr>
                          <m:t>𝐴𝑥</m:t>
                        </m:r>
                        <m:r>
                          <a:rPr lang="en-US" i="1" dirty="0">
                            <a:latin typeface="Cambria Math" panose="02040503050406030204" pitchFamily="18" charset="0"/>
                          </a:rPr>
                          <m:t>||</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oMath>
                </a14:m>
                <a:r>
                  <a:rPr lang="en-US" dirty="0"/>
                  <a:t> </a:t>
                </a:r>
                <a:r>
                  <a:rPr lang="en-US" dirty="0" err="1"/>
                  <a:t>chính</a:t>
                </a:r>
                <a:r>
                  <a:rPr lang="en-US" dirty="0"/>
                  <a:t> </a:t>
                </a:r>
                <a:r>
                  <a:rPr lang="en-US" dirty="0" err="1"/>
                  <a:t>là</a:t>
                </a:r>
                <a:r>
                  <a:rPr lang="en-US" dirty="0"/>
                  <a:t> </a:t>
                </a:r>
                <a:r>
                  <a:rPr lang="en-US" dirty="0" err="1"/>
                  <a:t>hàm</a:t>
                </a:r>
                <a:r>
                  <a:rPr lang="en-US" dirty="0"/>
                  <a:t> </a:t>
                </a:r>
                <a:r>
                  <a:rPr lang="en-US" dirty="0" err="1"/>
                  <a:t>mục</a:t>
                </a:r>
                <a:r>
                  <a:rPr lang="en-US" dirty="0"/>
                  <a:t> </a:t>
                </a:r>
                <a:r>
                  <a:rPr lang="en-US" dirty="0" err="1"/>
                  <a:t>tiêu</a:t>
                </a:r>
                <a:r>
                  <a:rPr lang="en-US" dirty="0"/>
                  <a:t> </a:t>
                </a:r>
                <a:r>
                  <a:rPr lang="en-US" dirty="0" err="1"/>
                  <a:t>trong</a:t>
                </a:r>
                <a:r>
                  <a:rPr lang="en-US" dirty="0"/>
                  <a:t> </a:t>
                </a:r>
                <a:r>
                  <a:rPr lang="en-US" dirty="0" smtClean="0"/>
                  <a:t>(</a:t>
                </a:r>
                <a:r>
                  <a:rPr lang="en-US" dirty="0"/>
                  <a:t>3). </a:t>
                </a:r>
                <a:r>
                  <a:rPr lang="en-US" dirty="0" err="1"/>
                  <a:t>Vậy</a:t>
                </a:r>
                <a:r>
                  <a:rPr lang="en-US" dirty="0"/>
                  <a:t> </a:t>
                </a:r>
                <a:r>
                  <a:rPr lang="en-US" dirty="0" err="1"/>
                  <a:t>hàm</a:t>
                </a:r>
                <a:r>
                  <a:rPr lang="en-US" dirty="0"/>
                  <a:t> </a:t>
                </a:r>
                <a:r>
                  <a:rPr lang="en-US" dirty="0" err="1"/>
                  <a:t>mục</a:t>
                </a:r>
                <a:r>
                  <a:rPr lang="en-US" dirty="0"/>
                  <a:t> </a:t>
                </a:r>
                <a:r>
                  <a:rPr lang="en-US" dirty="0" err="1"/>
                  <a:t>tiêu</a:t>
                </a:r>
                <a:r>
                  <a:rPr lang="en-US" dirty="0"/>
                  <a:t> </a:t>
                </a:r>
                <a:r>
                  <a:rPr lang="en-US" dirty="0" err="1"/>
                  <a:t>đạt</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khi</a:t>
                </a:r>
                <a:r>
                  <a:rPr lang="en-US" dirty="0"/>
                  <a:t> </a:t>
                </a:r>
                <a14:m>
                  <m:oMath xmlns:m="http://schemas.openxmlformats.org/officeDocument/2006/math">
                    <m:r>
                      <a:rPr lang="el-GR" i="1" dirty="0" smtClean="0">
                        <a:latin typeface="Cambria Math" panose="02040503050406030204" pitchFamily="18" charset="0"/>
                      </a:rPr>
                      <m:t>𝜆</m:t>
                    </m:r>
                  </m:oMath>
                </a14:m>
                <a:r>
                  <a:rPr lang="el-GR" dirty="0"/>
                  <a:t> </a:t>
                </a:r>
                <a:r>
                  <a:rPr lang="en-US" dirty="0" err="1"/>
                  <a:t>đạt</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Nói</a:t>
                </a:r>
                <a:r>
                  <a:rPr lang="en-US" dirty="0"/>
                  <a:t> </a:t>
                </a:r>
                <a:r>
                  <a:rPr lang="en-US" dirty="0" err="1"/>
                  <a:t>cách</a:t>
                </a:r>
                <a:r>
                  <a:rPr lang="en-US" dirty="0"/>
                  <a:t> </a:t>
                </a:r>
                <a:r>
                  <a:rPr lang="en-US" dirty="0" err="1"/>
                  <a:t>khác</a:t>
                </a:r>
                <a:r>
                  <a:rPr lang="en-US" dirty="0"/>
                  <a:t>, </a:t>
                </a:r>
                <a14:m>
                  <m:oMath xmlns:m="http://schemas.openxmlformats.org/officeDocument/2006/math">
                    <m:r>
                      <a:rPr lang="el-GR" i="1" dirty="0" smtClean="0">
                        <a:latin typeface="Cambria Math" panose="02040503050406030204" pitchFamily="18" charset="0"/>
                      </a:rPr>
                      <m:t>𝜆</m:t>
                    </m:r>
                  </m:oMath>
                </a14:m>
                <a:r>
                  <a:rPr lang="el-GR" dirty="0"/>
                  <a:t> </a:t>
                </a:r>
                <a:r>
                  <a:rPr lang="en-US" dirty="0" err="1"/>
                  <a:t>chính</a:t>
                </a:r>
                <a:r>
                  <a:rPr lang="en-US" dirty="0"/>
                  <a:t> </a:t>
                </a:r>
                <a:r>
                  <a:rPr lang="en-US" dirty="0" err="1"/>
                  <a:t>là</a:t>
                </a:r>
                <a:r>
                  <a:rPr lang="en-US" dirty="0"/>
                  <a:t> </a:t>
                </a:r>
                <a:r>
                  <a:rPr lang="en-US" dirty="0" err="1"/>
                  <a:t>trị</a:t>
                </a:r>
                <a:r>
                  <a:rPr lang="en-US" dirty="0"/>
                  <a:t> </a:t>
                </a:r>
                <a:r>
                  <a:rPr lang="en-US" dirty="0" err="1"/>
                  <a:t>riêng</a:t>
                </a:r>
                <a:r>
                  <a:rPr lang="en-US" dirty="0"/>
                  <a:t> </a:t>
                </a:r>
                <a:r>
                  <a:rPr lang="en-US" dirty="0" err="1"/>
                  <a:t>lớn</a:t>
                </a:r>
                <a:r>
                  <a:rPr lang="en-US" dirty="0"/>
                  <a:t> </a:t>
                </a:r>
                <a:r>
                  <a:rPr lang="en-US" dirty="0" err="1"/>
                  <a:t>nhất</a:t>
                </a:r>
                <a:r>
                  <a:rPr lang="en-US" dirty="0"/>
                  <a:t> </a:t>
                </a:r>
                <a:r>
                  <a:rPr lang="en-US" dirty="0" err="1"/>
                  <a:t>của</a:t>
                </a:r>
                <a:r>
                  <a:rPr lang="en-US" dirty="0"/>
                  <a:t> </a:t>
                </a:r>
                <a14:m>
                  <m:oMath xmlns:m="http://schemas.openxmlformats.org/officeDocument/2006/math">
                    <m:sSup>
                      <m:sSupPr>
                        <m:ctrlPr>
                          <a:rPr lang="en-US" i="1" dirty="0">
                            <a:latin typeface="Cambria Math" panose="02040503050406030204" pitchFamily="18" charset="0"/>
                          </a:rPr>
                        </m:ctrlPr>
                      </m:sSupPr>
                      <m:e>
                        <m:r>
                          <m:rPr>
                            <m:sty m:val="p"/>
                          </m:rPr>
                          <a:rPr lang="en-US" dirty="0">
                            <a:latin typeface="Cambria Math" panose="02040503050406030204" pitchFamily="18" charset="0"/>
                          </a:rPr>
                          <m:t>A</m:t>
                        </m:r>
                      </m:e>
                      <m:sup>
                        <m:r>
                          <a:rPr lang="en-US" i="1" dirty="0">
                            <a:latin typeface="Cambria Math" panose="02040503050406030204" pitchFamily="18" charset="0"/>
                          </a:rPr>
                          <m:t>𝑇</m:t>
                        </m:r>
                      </m:sup>
                    </m:sSup>
                    <m:r>
                      <m:rPr>
                        <m:sty m:val="p"/>
                      </m:rPr>
                      <a:rPr lang="en-US" dirty="0">
                        <a:latin typeface="Cambria Math" panose="02040503050406030204" pitchFamily="18" charset="0"/>
                      </a:rPr>
                      <m:t>A</m:t>
                    </m:r>
                  </m:oMath>
                </a14:m>
                <a:r>
                  <a:rPr lang="en-US" dirty="0"/>
                  <a:t/>
                </a:r>
                <a:br>
                  <a:rPr lang="en-US"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3712" y="1975989"/>
                <a:ext cx="11317355" cy="2462846"/>
              </a:xfrm>
              <a:blipFill>
                <a:blip r:embed="rId2"/>
                <a:stretch>
                  <a:fillRect l="-75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625544" y="2338446"/>
            <a:ext cx="2924175" cy="600075"/>
          </a:xfrm>
          <a:prstGeom prst="rect">
            <a:avLst/>
          </a:prstGeom>
        </p:spPr>
      </p:pic>
    </p:spTree>
    <p:extLst>
      <p:ext uri="{BB962C8B-B14F-4D97-AF65-F5344CB8AC3E}">
        <p14:creationId xmlns:p14="http://schemas.microsoft.com/office/powerpoint/2010/main" val="3966019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2419</Words>
  <Application>Microsoft Office PowerPoint</Application>
  <PresentationFormat>Widescreen</PresentationFormat>
  <Paragraphs>232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Tahoma</vt:lpstr>
      <vt:lpstr>Times New Roman</vt:lpstr>
      <vt:lpstr>Wingdings</vt:lpstr>
      <vt:lpstr>Default Design</vt:lpstr>
      <vt:lpstr>Phân tích thành phần chính (Principal component analysis, PCA)</vt:lpstr>
      <vt:lpstr>Giới thiệu</vt:lpstr>
      <vt:lpstr>Giới thiệu</vt:lpstr>
      <vt:lpstr>Giới thiệu</vt:lpstr>
      <vt:lpstr>Norm 2 của ma trận</vt:lpstr>
      <vt:lpstr>Norm 2 của ma trận</vt:lpstr>
      <vt:lpstr>Norm 2 của ma trận</vt:lpstr>
      <vt:lpstr>Norm 2 của ma trận</vt:lpstr>
      <vt:lpstr>Norm 2 của ma trận</vt:lpstr>
      <vt:lpstr>Biễu diễn vector trong các hệ cơ sở khác nhau</vt:lpstr>
      <vt:lpstr>Biễu diễn vector trong các hệ cơ sở khác nhau</vt:lpstr>
      <vt:lpstr>Trace</vt:lpstr>
      <vt:lpstr>Trace</vt:lpstr>
      <vt:lpstr>Kỳ vọng và ma trận hiệp phương sai</vt:lpstr>
      <vt:lpstr>Kỳ vọng và ma trận hiệp phương sai</vt:lpstr>
      <vt:lpstr>Kỳ vọng và ma trận hiệp phương sai</vt:lpstr>
      <vt:lpstr>Kỳ vọng và ma trận hiệp phương sai</vt:lpstr>
      <vt:lpstr>Kỳ vọng và ma trận hiệp phương sai</vt:lpstr>
      <vt:lpstr>Kỳ vọng và ma trận hiệp phương sai</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Ví dụ trên Python</vt:lpstr>
      <vt:lpstr>Ví dụ trên Python</vt:lpstr>
      <vt:lpstr>Ví dụ trên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Ngân</cp:lastModifiedBy>
  <cp:revision>185</cp:revision>
  <dcterms:created xsi:type="dcterms:W3CDTF">2021-09-08T07:36:27Z</dcterms:created>
  <dcterms:modified xsi:type="dcterms:W3CDTF">2021-10-21T02:52:33Z</dcterms:modified>
</cp:coreProperties>
</file>