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81" r:id="rId2"/>
    <p:sldId id="304" r:id="rId3"/>
    <p:sldId id="305" r:id="rId4"/>
    <p:sldId id="306" r:id="rId5"/>
    <p:sldId id="307" r:id="rId6"/>
    <p:sldId id="308" r:id="rId7"/>
    <p:sldId id="309" r:id="rId8"/>
    <p:sldId id="310" r:id="rId9"/>
    <p:sldId id="311" r:id="rId10"/>
    <p:sldId id="312" r:id="rId11"/>
    <p:sldId id="313"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630" y="96"/>
      </p:cViewPr>
      <p:guideLst/>
    </p:cSldViewPr>
  </p:slideViewPr>
  <p:notesTextViewPr>
    <p:cViewPr>
      <p:scale>
        <a:sx n="1" d="1"/>
        <a:sy n="1" d="1"/>
      </p:scale>
      <p:origin x="0" y="0"/>
    </p:cViewPr>
  </p:notesTextViewPr>
  <p:sorterViewPr>
    <p:cViewPr>
      <p:scale>
        <a:sx n="100" d="100"/>
        <a:sy n="100" d="100"/>
      </p:scale>
      <p:origin x="0" y="-7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04B1A-CC70-4C56-A6B1-F508ABC4D036}"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0EAE-E51A-48CC-81D6-FF35606988C4}" type="slidenum">
              <a:rPr lang="en-US" smtClean="0"/>
              <a:t>‹#›</a:t>
            </a:fld>
            <a:endParaRPr lang="en-US"/>
          </a:p>
        </p:txBody>
      </p:sp>
    </p:spTree>
    <p:extLst>
      <p:ext uri="{BB962C8B-B14F-4D97-AF65-F5344CB8AC3E}">
        <p14:creationId xmlns:p14="http://schemas.microsoft.com/office/powerpoint/2010/main" val="8197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(https://forum.machinelearningcoban.com/t/moi-quan-he-danh-doi-giua-bias-va-variance/4173).</a:t>
            </a:r>
            <a:endParaRPr lang="en-US"/>
          </a:p>
        </p:txBody>
      </p:sp>
    </p:spTree>
    <p:extLst>
      <p:ext uri="{BB962C8B-B14F-4D97-AF65-F5344CB8AC3E}">
        <p14:creationId xmlns:p14="http://schemas.microsoft.com/office/powerpoint/2010/main" val="183611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3909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35996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300860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accent2"/>
              </a:buClr>
              <a:buFont typeface="Wingdings" panose="05000000000000000000" pitchFamily="2" charset="2"/>
              <a:buChar char="§"/>
              <a:defRPr sz="2400"/>
            </a:lvl1pPr>
            <a:lvl2pPr marL="800100" indent="-342900">
              <a:buClr>
                <a:schemeClr val="accent2"/>
              </a:buClr>
              <a:buFont typeface="Wingdings" panose="05000000000000000000" pitchFamily="2" charset="2"/>
              <a:buChar char="§"/>
              <a:defRPr sz="2000"/>
            </a:lvl2pPr>
            <a:lvl3pPr marL="1200150" indent="-285750">
              <a:buClr>
                <a:schemeClr val="accent2"/>
              </a:buClr>
              <a:buFont typeface="Wingdings" panose="05000000000000000000" pitchFamily="2" charset="2"/>
              <a:buChar char="§"/>
              <a:defRPr sz="1800"/>
            </a:lvl3pPr>
            <a:lvl4pPr marL="1657350" indent="-285750">
              <a:buClr>
                <a:schemeClr val="accent2"/>
              </a:buClr>
              <a:buFont typeface="Wingdings" panose="05000000000000000000" pitchFamily="2" charset="2"/>
              <a:buChar char="§"/>
              <a:defRPr sz="1400"/>
            </a:lvl4pPr>
            <a:lvl5pPr>
              <a:buClr>
                <a:schemeClr val="accent2"/>
              </a:buClr>
              <a:buFont typeface="Wingdings" panose="05000000000000000000" pitchFamily="2" charset="2"/>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217363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68853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7788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1" y="2017713"/>
            <a:ext cx="5077884"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90074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lvl1pPr marL="457200" indent="-457200">
              <a:buClr>
                <a:schemeClr val="accent2"/>
              </a:buClr>
              <a:buFont typeface="Wingdings" panose="05000000000000000000" pitchFamily="2" charset="2"/>
              <a:buChar char="§"/>
              <a:defRPr/>
            </a:lvl1pPr>
            <a:lvl2pPr marL="914400" indent="-457200">
              <a:buClr>
                <a:schemeClr val="accent2"/>
              </a:buClr>
              <a:buFont typeface="Wingdings" panose="05000000000000000000" pitchFamily="2" charset="2"/>
              <a:buChar char="§"/>
              <a:defRPr/>
            </a:lvl2pPr>
            <a:lvl3pPr marL="1257300" indent="-342900">
              <a:buClr>
                <a:schemeClr val="accent2"/>
              </a:buClr>
              <a:buFont typeface="Wingdings" panose="05000000000000000000" pitchFamily="2" charset="2"/>
              <a:buChar char="§"/>
              <a:defRPr/>
            </a:lvl3pPr>
            <a:lvl4pPr marL="1714500" indent="-342900">
              <a:buClr>
                <a:schemeClr val="accent2"/>
              </a:buClr>
              <a:buFont typeface="Wingdings" panose="05000000000000000000" pitchFamily="2" charset="2"/>
              <a:buChar char="§"/>
              <a:defRPr/>
            </a:lvl4pPr>
            <a:lvl5pPr marL="2171700" indent="-342900">
              <a:buClr>
                <a:schemeClr val="accent2"/>
              </a:buClr>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lvl1pPr marL="457200" indent="-457200">
              <a:buClr>
                <a:schemeClr val="accent2"/>
              </a:buClr>
              <a:buFont typeface="Wingdings" panose="05000000000000000000" pitchFamily="2" charset="2"/>
              <a:buChar char="§"/>
              <a:defRPr/>
            </a:lvl1pPr>
            <a:lvl2pPr marL="914400" indent="-457200">
              <a:buClr>
                <a:schemeClr val="accent2"/>
              </a:buClr>
              <a:buFont typeface="Wingdings" panose="05000000000000000000" pitchFamily="2" charset="2"/>
              <a:buChar char="§"/>
              <a:defRPr/>
            </a:lvl2pPr>
            <a:lvl3pPr marL="1257300" indent="-342900">
              <a:buClr>
                <a:schemeClr val="accent2"/>
              </a:buClr>
              <a:buFont typeface="Wingdings" panose="05000000000000000000" pitchFamily="2" charset="2"/>
              <a:buChar char="§"/>
              <a:defRPr/>
            </a:lvl3pPr>
            <a:lvl4pPr marL="1714500" indent="-342900">
              <a:buClr>
                <a:schemeClr val="accent2"/>
              </a:buClr>
              <a:buFont typeface="Wingdings" panose="05000000000000000000"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35990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34124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26551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11226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24786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209156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709" y="1855788"/>
            <a:ext cx="10537793" cy="2387600"/>
          </a:xfrm>
        </p:spPr>
        <p:txBody>
          <a:bodyPr/>
          <a:lstStyle/>
          <a:p>
            <a:r>
              <a:rPr lang="en-US" b="1" dirty="0" err="1"/>
              <a:t>Học</a:t>
            </a:r>
            <a:r>
              <a:rPr lang="en-US" b="1" dirty="0"/>
              <a:t> </a:t>
            </a:r>
            <a:r>
              <a:rPr lang="en-US" b="1" dirty="0" err="1"/>
              <a:t>kết</a:t>
            </a:r>
            <a:r>
              <a:rPr lang="en-US" b="1" dirty="0"/>
              <a:t> </a:t>
            </a:r>
            <a:r>
              <a:rPr lang="en-US" b="1" dirty="0" err="1"/>
              <a:t>hợp</a:t>
            </a:r>
            <a:r>
              <a:rPr lang="en-US" b="1" dirty="0" smtClean="0"/>
              <a:t/>
            </a:r>
            <a:br>
              <a:rPr lang="en-US" b="1" dirty="0" smtClean="0"/>
            </a:br>
            <a:r>
              <a:rPr lang="en-US" sz="4400" b="1" dirty="0" smtClean="0"/>
              <a:t>(</a:t>
            </a:r>
            <a:r>
              <a:rPr lang="en-US" sz="4400" dirty="0" smtClean="0"/>
              <a:t>Ensemble Learning</a:t>
            </a:r>
            <a:r>
              <a:rPr lang="en-US" sz="4400" b="1" dirty="0" smtClean="0"/>
              <a:t>)</a:t>
            </a:r>
            <a:endParaRPr lang="en-US" sz="4400" b="1" dirty="0"/>
          </a:p>
        </p:txBody>
      </p:sp>
      <p:sp>
        <p:nvSpPr>
          <p:cNvPr id="3" name="Subtitle 2"/>
          <p:cNvSpPr>
            <a:spLocks noGrp="1"/>
          </p:cNvSpPr>
          <p:nvPr>
            <p:ph type="subTitle" idx="1"/>
          </p:nvPr>
        </p:nvSpPr>
        <p:spPr>
          <a:xfrm>
            <a:off x="1524000" y="4836633"/>
            <a:ext cx="9144000" cy="1317812"/>
          </a:xfrm>
        </p:spPr>
        <p:txBody>
          <a:bodyPr/>
          <a:lstStyle/>
          <a:p>
            <a:r>
              <a:rPr lang="en-US" b="1" dirty="0" smtClean="0"/>
              <a:t>TS. </a:t>
            </a:r>
            <a:r>
              <a:rPr lang="en-US" b="1" dirty="0" err="1" smtClean="0"/>
              <a:t>Nguyễn</a:t>
            </a:r>
            <a:r>
              <a:rPr lang="en-US" b="1" dirty="0" smtClean="0"/>
              <a:t> </a:t>
            </a:r>
            <a:r>
              <a:rPr lang="en-US" b="1" dirty="0" err="1" smtClean="0"/>
              <a:t>Thị</a:t>
            </a:r>
            <a:r>
              <a:rPr lang="en-US" b="1" dirty="0" smtClean="0"/>
              <a:t> Kim Ngân</a:t>
            </a:r>
            <a:endParaRPr lang="en-US" b="1" dirty="0"/>
          </a:p>
        </p:txBody>
      </p:sp>
      <p:sp>
        <p:nvSpPr>
          <p:cNvPr id="5" name="Rectangle 1"/>
          <p:cNvSpPr txBox="1">
            <a:spLocks noChangeArrowheads="1"/>
          </p:cNvSpPr>
          <p:nvPr/>
        </p:nvSpPr>
        <p:spPr bwMode="auto">
          <a:xfrm>
            <a:off x="1109709" y="204788"/>
            <a:ext cx="9358267"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anchor="b"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60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a:lstStyle>
          <a:p>
            <a:pPr algn="l"/>
            <a:r>
              <a:rPr lang="en-US" sz="2400" dirty="0" smtClean="0">
                <a:latin typeface="Times New Roman" panose="02020603050405020304" pitchFamily="18" charset="0"/>
                <a:cs typeface="Times New Roman" panose="02020603050405020304" pitchFamily="18" charset="0"/>
              </a:rPr>
              <a:t>CSE</a:t>
            </a: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Faculty of Computer Science and Engineering</a:t>
            </a:r>
            <a:br>
              <a:rPr lang="en-US" sz="24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Thuyloi</a:t>
            </a:r>
            <a:r>
              <a:rPr lang="en-US" sz="2400" dirty="0" smtClean="0">
                <a:latin typeface="Times New Roman" panose="02020603050405020304" pitchFamily="18" charset="0"/>
                <a:cs typeface="Times New Roman" panose="02020603050405020304" pitchFamily="18" charset="0"/>
              </a:rPr>
              <a:t> University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078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học</a:t>
            </a:r>
            <a:r>
              <a:rPr lang="en-US" dirty="0"/>
              <a:t> </a:t>
            </a:r>
            <a:r>
              <a:rPr lang="en-US" dirty="0" err="1"/>
              <a:t>kết</a:t>
            </a:r>
            <a:r>
              <a:rPr lang="en-US" dirty="0"/>
              <a:t> </a:t>
            </a:r>
            <a:r>
              <a:rPr lang="en-US" dirty="0" err="1"/>
              <a:t>hợp</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s://images.viblo.asia/16cb863e-9bc8-4e0e-97c3-0cc2a1f982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997" y="2129484"/>
            <a:ext cx="46005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05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a:t>hình</a:t>
            </a:r>
            <a:r>
              <a:rPr lang="en-US" dirty="0"/>
              <a:t> </a:t>
            </a:r>
            <a:r>
              <a:rPr lang="en-US" dirty="0" err="1"/>
              <a:t>học</a:t>
            </a:r>
            <a:r>
              <a:rPr lang="en-US" dirty="0"/>
              <a:t> </a:t>
            </a:r>
            <a:r>
              <a:rPr lang="en-US" dirty="0" err="1"/>
              <a:t>kết</a:t>
            </a:r>
            <a:r>
              <a:rPr lang="en-US" dirty="0"/>
              <a:t> </a:t>
            </a:r>
            <a:r>
              <a:rPr lang="en-US" dirty="0" err="1" smtClean="0"/>
              <a:t>hợp</a:t>
            </a:r>
            <a:endParaRPr lang="en-US" dirty="0"/>
          </a:p>
        </p:txBody>
      </p:sp>
      <p:sp>
        <p:nvSpPr>
          <p:cNvPr id="3" name="Content Placeholder 2"/>
          <p:cNvSpPr>
            <a:spLocks noGrp="1"/>
          </p:cNvSpPr>
          <p:nvPr>
            <p:ph idx="1"/>
          </p:nvPr>
        </p:nvSpPr>
        <p:spPr/>
        <p:txBody>
          <a:bodyPr/>
          <a:lstStyle/>
          <a:p>
            <a:pPr marL="45720" indent="0">
              <a:buNone/>
            </a:pPr>
            <a:r>
              <a:rPr lang="en-US" b="1" dirty="0" smtClean="0"/>
              <a:t>Stacking</a:t>
            </a:r>
            <a:r>
              <a:rPr lang="en-US" dirty="0" smtClean="0"/>
              <a:t>:</a:t>
            </a:r>
          </a:p>
          <a:p>
            <a:r>
              <a:rPr lang="vi-VN" dirty="0"/>
              <a:t>Xây dựng một số model (thường là khác loại) và một meta model (supervisor model), </a:t>
            </a:r>
            <a:endParaRPr lang="en-US" dirty="0" smtClean="0"/>
          </a:p>
          <a:p>
            <a:r>
              <a:rPr lang="en-US" dirty="0" smtClean="0"/>
              <a:t>T</a:t>
            </a:r>
            <a:r>
              <a:rPr lang="vi-VN" dirty="0" smtClean="0"/>
              <a:t>rain </a:t>
            </a:r>
            <a:r>
              <a:rPr lang="vi-VN" dirty="0"/>
              <a:t>những model này độc lập, </a:t>
            </a:r>
            <a:endParaRPr lang="en-US" dirty="0" smtClean="0"/>
          </a:p>
          <a:p>
            <a:r>
              <a:rPr lang="en-US" dirty="0" smtClean="0"/>
              <a:t>S</a:t>
            </a:r>
            <a:r>
              <a:rPr lang="vi-VN" dirty="0" smtClean="0"/>
              <a:t>au </a:t>
            </a:r>
            <a:r>
              <a:rPr lang="vi-VN" dirty="0"/>
              <a:t>đó meta model sẽ học cách kết hợp kết quả dự báo của một số mô hình một cách tốt nhất.</a:t>
            </a:r>
            <a:endParaRPr lang="en-US" dirty="0" smtClean="0"/>
          </a:p>
        </p:txBody>
      </p:sp>
    </p:spTree>
    <p:extLst>
      <p:ext uri="{BB962C8B-B14F-4D97-AF65-F5344CB8AC3E}">
        <p14:creationId xmlns:p14="http://schemas.microsoft.com/office/powerpoint/2010/main" val="3396381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học</a:t>
            </a:r>
            <a:r>
              <a:rPr lang="en-US" dirty="0"/>
              <a:t> </a:t>
            </a:r>
            <a:r>
              <a:rPr lang="en-US" dirty="0" err="1"/>
              <a:t>kết</a:t>
            </a:r>
            <a:r>
              <a:rPr lang="en-US" dirty="0"/>
              <a:t> </a:t>
            </a:r>
            <a:r>
              <a:rPr lang="en-US" dirty="0" err="1"/>
              <a:t>hợp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93644" y="1740176"/>
            <a:ext cx="6629547" cy="3987165"/>
          </a:xfrm>
          <a:prstGeom prst="rect">
            <a:avLst/>
          </a:prstGeom>
        </p:spPr>
      </p:pic>
    </p:spTree>
    <p:extLst>
      <p:ext uri="{BB962C8B-B14F-4D97-AF65-F5344CB8AC3E}">
        <p14:creationId xmlns:p14="http://schemas.microsoft.com/office/powerpoint/2010/main" val="405177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dirty="0" err="1" smtClean="0"/>
              <a:t>Tư</a:t>
            </a:r>
            <a:r>
              <a:rPr lang="en-US" dirty="0" smtClean="0"/>
              <a:t> </a:t>
            </a:r>
            <a:r>
              <a:rPr lang="en-US" dirty="0" err="1" smtClean="0"/>
              <a:t>tưởng</a:t>
            </a:r>
            <a:r>
              <a:rPr lang="en-US" dirty="0" smtClean="0"/>
              <a:t> </a:t>
            </a:r>
            <a:r>
              <a:rPr lang="en-US" dirty="0" err="1" smtClean="0"/>
              <a:t>của</a:t>
            </a:r>
            <a:r>
              <a:rPr lang="en-US" dirty="0" smtClean="0"/>
              <a:t> </a:t>
            </a:r>
            <a:r>
              <a:rPr lang="en-US" dirty="0" err="1" smtClean="0"/>
              <a:t>học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là</a:t>
            </a:r>
            <a:r>
              <a:rPr lang="en-US" dirty="0" smtClean="0"/>
              <a:t> </a:t>
            </a:r>
            <a:r>
              <a:rPr lang="en-US" dirty="0" err="1" smtClean="0"/>
              <a:t>khai</a:t>
            </a:r>
            <a:r>
              <a:rPr lang="en-US" dirty="0" smtClean="0"/>
              <a:t> </a:t>
            </a:r>
            <a:r>
              <a:rPr lang="en-US" dirty="0" err="1" smtClean="0"/>
              <a:t>thác</a:t>
            </a:r>
            <a:r>
              <a:rPr lang="en-US" dirty="0" smtClean="0"/>
              <a:t> </a:t>
            </a:r>
            <a:r>
              <a:rPr lang="en-US" dirty="0" err="1" smtClean="0"/>
              <a:t>sức</a:t>
            </a:r>
            <a:r>
              <a:rPr lang="en-US" dirty="0" smtClean="0"/>
              <a:t> </a:t>
            </a:r>
            <a:r>
              <a:rPr lang="en-US" dirty="0" err="1" smtClean="0"/>
              <a:t>mạnh</a:t>
            </a:r>
            <a:r>
              <a:rPr lang="en-US" dirty="0" smtClean="0"/>
              <a:t> </a:t>
            </a:r>
            <a:r>
              <a:rPr lang="en-US" dirty="0" err="1" smtClean="0"/>
              <a:t>của</a:t>
            </a:r>
            <a:r>
              <a:rPr lang="en-US" dirty="0" smtClean="0"/>
              <a:t> </a:t>
            </a:r>
            <a:r>
              <a:rPr lang="en-US" dirty="0" err="1" smtClean="0"/>
              <a:t>tập</a:t>
            </a:r>
            <a:r>
              <a:rPr lang="en-US" dirty="0" smtClean="0"/>
              <a:t> </a:t>
            </a:r>
            <a:r>
              <a:rPr lang="en-US" dirty="0" err="1" smtClean="0"/>
              <a:t>thể</a:t>
            </a:r>
            <a:r>
              <a:rPr lang="en-US" dirty="0" smtClean="0"/>
              <a:t>:</a:t>
            </a:r>
          </a:p>
          <a:p>
            <a:r>
              <a:rPr lang="en-US" dirty="0" err="1" smtClean="0"/>
              <a:t>Nếu</a:t>
            </a:r>
            <a:r>
              <a:rPr lang="en-US" dirty="0" smtClean="0"/>
              <a:t> </a:t>
            </a:r>
            <a:r>
              <a:rPr lang="en-US" dirty="0" err="1" smtClean="0"/>
              <a:t>không</a:t>
            </a:r>
            <a:r>
              <a:rPr lang="en-US" dirty="0" smtClean="0"/>
              <a:t> </a:t>
            </a:r>
            <a:r>
              <a:rPr lang="en-US" dirty="0" err="1" smtClean="0"/>
              <a:t>dùng</a:t>
            </a:r>
            <a:r>
              <a:rPr lang="en-US" dirty="0" smtClean="0"/>
              <a:t> </a:t>
            </a:r>
            <a:r>
              <a:rPr lang="en-US" dirty="0" err="1" smtClean="0"/>
              <a:t>học</a:t>
            </a:r>
            <a:r>
              <a:rPr lang="en-US" dirty="0" smtClean="0"/>
              <a:t> </a:t>
            </a:r>
            <a:r>
              <a:rPr lang="en-US" dirty="0" err="1" smtClean="0"/>
              <a:t>kết</a:t>
            </a:r>
            <a:r>
              <a:rPr lang="en-US" dirty="0" smtClean="0"/>
              <a:t> </a:t>
            </a:r>
            <a:r>
              <a:rPr lang="en-US" dirty="0" err="1" smtClean="0"/>
              <a:t>hợp</a:t>
            </a:r>
            <a:r>
              <a:rPr lang="en-US" dirty="0" smtClean="0"/>
              <a:t>:</a:t>
            </a:r>
          </a:p>
          <a:p>
            <a:pPr lvl="1"/>
            <a:r>
              <a:rPr lang="en-US" dirty="0" err="1" smtClean="0"/>
              <a:t>Chúng</a:t>
            </a:r>
            <a:r>
              <a:rPr lang="en-US" dirty="0" smtClean="0"/>
              <a:t> ta </a:t>
            </a:r>
            <a:r>
              <a:rPr lang="en-US" dirty="0" err="1" smtClean="0"/>
              <a:t>tìm</a:t>
            </a:r>
            <a:r>
              <a:rPr lang="en-US" dirty="0" smtClean="0"/>
              <a:t> </a:t>
            </a:r>
            <a:r>
              <a:rPr lang="en-US" dirty="0" err="1" smtClean="0"/>
              <a:t>được</a:t>
            </a:r>
            <a:r>
              <a:rPr lang="en-US" dirty="0" smtClean="0"/>
              <a:t> </a:t>
            </a:r>
            <a:r>
              <a:rPr lang="en-US" dirty="0" err="1" smtClean="0"/>
              <a:t>một</a:t>
            </a:r>
            <a:r>
              <a:rPr lang="vi-VN" dirty="0" smtClean="0"/>
              <a:t> </a:t>
            </a:r>
            <a:r>
              <a:rPr lang="en-US" dirty="0" err="1" smtClean="0"/>
              <a:t>mô</a:t>
            </a:r>
            <a:r>
              <a:rPr lang="en-US" dirty="0" smtClean="0"/>
              <a:t> </a:t>
            </a:r>
            <a:r>
              <a:rPr lang="en-US" dirty="0" err="1" smtClean="0"/>
              <a:t>hình</a:t>
            </a:r>
            <a:r>
              <a:rPr lang="en-US" dirty="0" smtClean="0"/>
              <a:t> (model)</a:t>
            </a:r>
            <a:r>
              <a:rPr lang="vi-VN" dirty="0" smtClean="0"/>
              <a:t> </a:t>
            </a:r>
            <a:r>
              <a:rPr lang="vi-VN" dirty="0"/>
              <a:t>nhưng đầu ra của model đó không tốt </a:t>
            </a:r>
            <a:r>
              <a:rPr lang="vi-VN" dirty="0" smtClean="0"/>
              <a:t>nên</a:t>
            </a:r>
            <a:r>
              <a:rPr lang="en-US" dirty="0" smtClean="0"/>
              <a:t> </a:t>
            </a:r>
            <a:r>
              <a:rPr lang="en-US" dirty="0" err="1" smtClean="0"/>
              <a:t>chúng</a:t>
            </a:r>
            <a:r>
              <a:rPr lang="vi-VN" dirty="0" smtClean="0"/>
              <a:t> </a:t>
            </a:r>
            <a:r>
              <a:rPr lang="en-US" dirty="0" smtClean="0"/>
              <a:t>ta </a:t>
            </a:r>
            <a:r>
              <a:rPr lang="en-US" dirty="0" err="1" smtClean="0"/>
              <a:t>phải</a:t>
            </a:r>
            <a:r>
              <a:rPr lang="vi-VN" dirty="0" smtClean="0"/>
              <a:t> </a:t>
            </a:r>
            <a:r>
              <a:rPr lang="vi-VN" dirty="0"/>
              <a:t>thử các model </a:t>
            </a:r>
            <a:r>
              <a:rPr lang="vi-VN" dirty="0" smtClean="0"/>
              <a:t>khác</a:t>
            </a:r>
            <a:endParaRPr lang="en-US" dirty="0" smtClean="0"/>
          </a:p>
          <a:p>
            <a:pPr lvl="1"/>
            <a:r>
              <a:rPr lang="vi-VN" dirty="0" smtClean="0"/>
              <a:t>Sau </a:t>
            </a:r>
            <a:r>
              <a:rPr lang="vi-VN" dirty="0"/>
              <a:t>khi tìm được model ưng </a:t>
            </a:r>
            <a:r>
              <a:rPr lang="vi-VN" dirty="0" smtClean="0"/>
              <a:t>ý, </a:t>
            </a:r>
            <a:r>
              <a:rPr lang="en-US" dirty="0" err="1" smtClean="0"/>
              <a:t>chúng</a:t>
            </a:r>
            <a:r>
              <a:rPr lang="en-US" dirty="0" smtClean="0"/>
              <a:t> ta</a:t>
            </a:r>
            <a:r>
              <a:rPr lang="vi-VN" dirty="0" smtClean="0"/>
              <a:t> </a:t>
            </a:r>
            <a:r>
              <a:rPr lang="vi-VN" dirty="0"/>
              <a:t>lại phải chỉnh chỉnh sửa sửa từ thuật toán đến </a:t>
            </a:r>
            <a:r>
              <a:rPr lang="vi-VN" dirty="0" smtClean="0"/>
              <a:t>hyperparameter để mô hình đạt độ chính xác cao nhất</a:t>
            </a:r>
            <a:endParaRPr lang="en-US" dirty="0" smtClean="0"/>
          </a:p>
          <a:p>
            <a:r>
              <a:rPr lang="en-US" dirty="0"/>
              <a:t>K</a:t>
            </a:r>
            <a:r>
              <a:rPr lang="vi-VN" dirty="0" smtClean="0"/>
              <a:t>ết hợp những model "học yếu" để tạo ra một model "học mạnh" hơn, kết quả thu được cũng tốt hơn so với từng model một</a:t>
            </a:r>
            <a:endParaRPr lang="en-US" dirty="0" smtClean="0"/>
          </a:p>
        </p:txBody>
      </p:sp>
    </p:spTree>
    <p:extLst>
      <p:ext uri="{BB962C8B-B14F-4D97-AF65-F5344CB8AC3E}">
        <p14:creationId xmlns:p14="http://schemas.microsoft.com/office/powerpoint/2010/main" val="1923890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fontScale="92500" lnSpcReduction="10000"/>
          </a:bodyPr>
          <a:lstStyle/>
          <a:p>
            <a:pPr marL="45720" indent="0">
              <a:buNone/>
            </a:pPr>
            <a:r>
              <a:rPr lang="en-US" dirty="0" err="1"/>
              <a:t>M</a:t>
            </a:r>
            <a:r>
              <a:rPr lang="en-US" dirty="0" err="1" smtClean="0"/>
              <a:t>ô</a:t>
            </a:r>
            <a:r>
              <a:rPr lang="en-US" dirty="0" smtClean="0"/>
              <a:t> </a:t>
            </a:r>
            <a:r>
              <a:rPr lang="en-US" dirty="0" err="1"/>
              <a:t>hình</a:t>
            </a:r>
            <a:r>
              <a:rPr lang="en-US" dirty="0"/>
              <a:t> "</a:t>
            </a:r>
            <a:r>
              <a:rPr lang="en-US" dirty="0" err="1"/>
              <a:t>yếu</a:t>
            </a:r>
            <a:r>
              <a:rPr lang="en-US" dirty="0"/>
              <a:t>" </a:t>
            </a:r>
            <a:r>
              <a:rPr lang="en-US" dirty="0" err="1"/>
              <a:t>và</a:t>
            </a:r>
            <a:r>
              <a:rPr lang="en-US" dirty="0"/>
              <a:t> "</a:t>
            </a:r>
            <a:r>
              <a:rPr lang="en-US" dirty="0" err="1" smtClean="0"/>
              <a:t>mạnh</a:t>
            </a:r>
            <a:r>
              <a:rPr lang="en-US" dirty="0" smtClean="0"/>
              <a:t>“</a:t>
            </a:r>
          </a:p>
          <a:p>
            <a:r>
              <a:rPr lang="vi-VN" dirty="0"/>
              <a:t>Khi làm các bài toán về phân loại (classification) hay hồi quy (regression), </a:t>
            </a:r>
            <a:r>
              <a:rPr lang="vi-VN" dirty="0" smtClean="0"/>
              <a:t>phần </a:t>
            </a:r>
            <a:r>
              <a:rPr lang="vi-VN" dirty="0"/>
              <a:t>quan trọng nhất là lựa chọn </a:t>
            </a:r>
            <a:r>
              <a:rPr lang="vi-VN" dirty="0" smtClean="0"/>
              <a:t>model</a:t>
            </a:r>
            <a:r>
              <a:rPr lang="en-US" dirty="0" smtClean="0"/>
              <a:t>:</a:t>
            </a:r>
            <a:r>
              <a:rPr lang="vi-VN" dirty="0" smtClean="0"/>
              <a:t> </a:t>
            </a:r>
            <a:endParaRPr lang="en-US" dirty="0" smtClean="0"/>
          </a:p>
          <a:p>
            <a:pPr lvl="1"/>
            <a:r>
              <a:rPr lang="vi-VN" dirty="0" smtClean="0"/>
              <a:t>Việc </a:t>
            </a:r>
            <a:r>
              <a:rPr lang="vi-VN" dirty="0"/>
              <a:t>chọn này phụ thuộc nhiều yếu tố: số lượng data, đặc điểm data (số chiều, phân phối), v.v</a:t>
            </a:r>
            <a:r>
              <a:rPr lang="vi-VN" dirty="0" smtClean="0"/>
              <a:t>...</a:t>
            </a:r>
            <a:endParaRPr lang="en-US" dirty="0" smtClean="0"/>
          </a:p>
          <a:p>
            <a:pPr lvl="1"/>
            <a:r>
              <a:rPr lang="vi-VN" dirty="0" smtClean="0"/>
              <a:t>Từ </a:t>
            </a:r>
            <a:r>
              <a:rPr lang="vi-VN" dirty="0"/>
              <a:t>đó ta sẽ có </a:t>
            </a:r>
            <a:r>
              <a:rPr lang="vi-VN" dirty="0" smtClean="0"/>
              <a:t>tương </a:t>
            </a:r>
            <a:r>
              <a:rPr lang="vi-VN" dirty="0"/>
              <a:t>quan giữa data và model (bias-variance tradeoff</a:t>
            </a:r>
            <a:r>
              <a:rPr lang="vi-VN" dirty="0" smtClean="0"/>
              <a:t>)</a:t>
            </a:r>
            <a:endParaRPr lang="en-US" dirty="0" smtClean="0"/>
          </a:p>
          <a:p>
            <a:r>
              <a:rPr lang="vi-VN" dirty="0" smtClean="0"/>
              <a:t>N</a:t>
            </a:r>
            <a:r>
              <a:rPr lang="en-US" dirty="0" err="1" smtClean="0"/>
              <a:t>hững</a:t>
            </a:r>
            <a:r>
              <a:rPr lang="en-US" dirty="0" smtClean="0"/>
              <a:t> </a:t>
            </a:r>
            <a:r>
              <a:rPr lang="vi-VN" dirty="0" smtClean="0"/>
              <a:t>model</a:t>
            </a:r>
            <a:r>
              <a:rPr lang="en-US" dirty="0" smtClean="0"/>
              <a:t> </a:t>
            </a:r>
            <a:r>
              <a:rPr lang="en-US" dirty="0" err="1" smtClean="0"/>
              <a:t>riêng</a:t>
            </a:r>
            <a:r>
              <a:rPr lang="en-US" dirty="0" smtClean="0"/>
              <a:t> </a:t>
            </a:r>
            <a:r>
              <a:rPr lang="en-US" dirty="0" err="1" smtClean="0"/>
              <a:t>lẻ</a:t>
            </a:r>
            <a:r>
              <a:rPr lang="vi-VN" dirty="0" smtClean="0"/>
              <a:t> </a:t>
            </a:r>
            <a:r>
              <a:rPr lang="vi-VN" dirty="0"/>
              <a:t>này có điểm yếu </a:t>
            </a:r>
            <a:r>
              <a:rPr lang="vi-VN" dirty="0" smtClean="0"/>
              <a:t>như</a:t>
            </a:r>
            <a:r>
              <a:rPr lang="en-US" dirty="0" smtClean="0"/>
              <a:t>:</a:t>
            </a:r>
          </a:p>
          <a:p>
            <a:pPr lvl="1"/>
            <a:r>
              <a:rPr lang="en-US" dirty="0"/>
              <a:t>C</a:t>
            </a:r>
            <a:r>
              <a:rPr lang="vi-VN" dirty="0" smtClean="0"/>
              <a:t>ó </a:t>
            </a:r>
            <a:r>
              <a:rPr lang="en-US" dirty="0" smtClean="0"/>
              <a:t>model</a:t>
            </a:r>
            <a:r>
              <a:rPr lang="vi-VN" dirty="0" smtClean="0"/>
              <a:t> </a:t>
            </a:r>
            <a:r>
              <a:rPr lang="vi-VN" dirty="0"/>
              <a:t>bị high bias (model dự đoán sai so với giá trị thực tế rất nhiều) </a:t>
            </a:r>
            <a:endParaRPr lang="en-US" dirty="0" smtClean="0"/>
          </a:p>
          <a:p>
            <a:pPr lvl="1"/>
            <a:r>
              <a:rPr lang="en-US" dirty="0"/>
              <a:t>C</a:t>
            </a:r>
            <a:r>
              <a:rPr lang="vi-VN" dirty="0" smtClean="0"/>
              <a:t>ó </a:t>
            </a:r>
            <a:r>
              <a:rPr lang="en-US" dirty="0" smtClean="0"/>
              <a:t>model</a:t>
            </a:r>
            <a:r>
              <a:rPr lang="vi-VN" dirty="0" smtClean="0"/>
              <a:t> </a:t>
            </a:r>
            <a:r>
              <a:rPr lang="vi-VN" dirty="0"/>
              <a:t>bị high variance (đoán đúng trên bộ dữ liệu train nhưng </a:t>
            </a:r>
            <a:r>
              <a:rPr lang="en-US" dirty="0" err="1" smtClean="0"/>
              <a:t>kém</a:t>
            </a:r>
            <a:r>
              <a:rPr lang="vi-VN" dirty="0" smtClean="0"/>
              <a:t> </a:t>
            </a:r>
            <a:r>
              <a:rPr lang="vi-VN" dirty="0"/>
              <a:t>với bộ dữ liệu chưa gặp bao giờ</a:t>
            </a:r>
            <a:r>
              <a:rPr lang="vi-VN" dirty="0" smtClean="0"/>
              <a:t>) </a:t>
            </a:r>
            <a:endParaRPr lang="en-US" dirty="0"/>
          </a:p>
          <a:p>
            <a:pPr marL="45720" indent="0">
              <a:buNone/>
            </a:pPr>
            <a:r>
              <a:rPr lang="en-US" dirty="0" smtClean="0"/>
              <a:t>     =&gt; </a:t>
            </a:r>
            <a:r>
              <a:rPr lang="vi-VN" dirty="0" smtClean="0"/>
              <a:t> </a:t>
            </a:r>
            <a:r>
              <a:rPr lang="en-US" dirty="0" err="1" smtClean="0"/>
              <a:t>các</a:t>
            </a:r>
            <a:r>
              <a:rPr lang="en-US" dirty="0" smtClean="0"/>
              <a:t> model </a:t>
            </a:r>
            <a:r>
              <a:rPr lang="en-US" dirty="0" err="1" smtClean="0"/>
              <a:t>này</a:t>
            </a:r>
            <a:r>
              <a:rPr lang="en-US" dirty="0" smtClean="0"/>
              <a:t> </a:t>
            </a:r>
            <a:r>
              <a:rPr lang="en-US" dirty="0" err="1" smtClean="0"/>
              <a:t>gọi</a:t>
            </a:r>
            <a:r>
              <a:rPr lang="vi-VN" dirty="0" smtClean="0"/>
              <a:t> </a:t>
            </a:r>
            <a:r>
              <a:rPr lang="vi-VN" dirty="0"/>
              <a:t>là </a:t>
            </a:r>
            <a:r>
              <a:rPr lang="vi-VN" dirty="0" smtClean="0"/>
              <a:t>“</a:t>
            </a:r>
            <a:r>
              <a:rPr lang="en-US" dirty="0" err="1" smtClean="0"/>
              <a:t>yế</a:t>
            </a:r>
            <a:r>
              <a:rPr lang="vi-VN" dirty="0" smtClean="0"/>
              <a:t>u</a:t>
            </a:r>
            <a:r>
              <a:rPr lang="vi-VN" dirty="0"/>
              <a:t>". </a:t>
            </a:r>
            <a:endParaRPr lang="en-US" dirty="0" smtClean="0"/>
          </a:p>
          <a:p>
            <a:r>
              <a:rPr lang="en-US" dirty="0"/>
              <a:t>K</a:t>
            </a:r>
            <a:r>
              <a:rPr lang="vi-VN" dirty="0" smtClean="0"/>
              <a:t>ết </a:t>
            </a:r>
            <a:r>
              <a:rPr lang="vi-VN" dirty="0"/>
              <a:t>hợp các model "yếu" để tạo ra một model "mạnh" </a:t>
            </a:r>
            <a:endParaRPr lang="en-US" dirty="0" smtClean="0"/>
          </a:p>
        </p:txBody>
      </p:sp>
    </p:spTree>
    <p:extLst>
      <p:ext uri="{BB962C8B-B14F-4D97-AF65-F5344CB8AC3E}">
        <p14:creationId xmlns:p14="http://schemas.microsoft.com/office/powerpoint/2010/main" val="3490041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Bootstrapping</a:t>
            </a:r>
            <a:endParaRPr lang="en-US" dirty="0"/>
          </a:p>
        </p:txBody>
      </p:sp>
      <p:sp>
        <p:nvSpPr>
          <p:cNvPr id="3" name="Content Placeholder 2"/>
          <p:cNvSpPr>
            <a:spLocks noGrp="1"/>
          </p:cNvSpPr>
          <p:nvPr>
            <p:ph idx="1"/>
          </p:nvPr>
        </p:nvSpPr>
        <p:spPr/>
        <p:txBody>
          <a:bodyPr>
            <a:normAutofit/>
          </a:bodyPr>
          <a:lstStyle/>
          <a:p>
            <a:r>
              <a:rPr lang="vi-VN" dirty="0"/>
              <a:t>Bootstrap method là phương pháp lấy mẫu có hoàn lại (sampling with replacement). </a:t>
            </a:r>
            <a:endParaRPr lang="en-US" dirty="0" smtClean="0"/>
          </a:p>
          <a:p>
            <a:r>
              <a:rPr lang="vi-VN" dirty="0" smtClean="0"/>
              <a:t>Phương </a:t>
            </a:r>
            <a:r>
              <a:rPr lang="vi-VN" dirty="0"/>
              <a:t>pháp lấy mẫu có hoàn lại có nghĩa là một cá thể có thể xuất hiện nhiều lần trong một lần lấy mẫu. </a:t>
            </a:r>
            <a:endParaRPr lang="en-US" dirty="0" smtClean="0"/>
          </a:p>
          <a:p>
            <a:r>
              <a:rPr lang="vi-VN" dirty="0" smtClean="0"/>
              <a:t>Giả </a:t>
            </a:r>
            <a:r>
              <a:rPr lang="vi-VN" dirty="0"/>
              <a:t>sử ta có 5 quan sát (observation) được đánh nhãn A,B,C,D và E trên 5 quả bóng và bỏ tất cả chúng vào trong 1 cái giỏ.</a:t>
            </a:r>
            <a:endParaRPr lang="en-US" dirty="0" smtClean="0"/>
          </a:p>
        </p:txBody>
      </p:sp>
      <p:pic>
        <p:nvPicPr>
          <p:cNvPr id="1026" name="Picture 2" descr="https://i1.wp.com/bis.net.vn/photos/storage/2011061916262016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15" y="4445952"/>
            <a:ext cx="3692642" cy="1554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0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Bootstrapping</a:t>
            </a:r>
            <a:endParaRPr lang="en-US" dirty="0"/>
          </a:p>
        </p:txBody>
      </p:sp>
      <p:sp>
        <p:nvSpPr>
          <p:cNvPr id="3" name="Content Placeholder 2"/>
          <p:cNvSpPr>
            <a:spLocks noGrp="1"/>
          </p:cNvSpPr>
          <p:nvPr>
            <p:ph idx="1"/>
          </p:nvPr>
        </p:nvSpPr>
        <p:spPr/>
        <p:txBody>
          <a:bodyPr>
            <a:normAutofit/>
          </a:bodyPr>
          <a:lstStyle/>
          <a:p>
            <a:r>
              <a:rPr lang="vi-VN" dirty="0"/>
              <a:t>Từ 5 quan sát </a:t>
            </a:r>
            <a:r>
              <a:rPr lang="vi-VN" dirty="0" smtClean="0"/>
              <a:t>này</a:t>
            </a:r>
            <a:r>
              <a:rPr lang="en-US" dirty="0"/>
              <a:t>:</a:t>
            </a:r>
            <a:r>
              <a:rPr lang="vi-VN" dirty="0" smtClean="0"/>
              <a:t> </a:t>
            </a:r>
            <a:endParaRPr lang="en-US" dirty="0" smtClean="0"/>
          </a:p>
          <a:p>
            <a:pPr lvl="1"/>
            <a:r>
              <a:rPr lang="en-US" dirty="0"/>
              <a:t>L</a:t>
            </a:r>
            <a:r>
              <a:rPr lang="vi-VN" dirty="0" smtClean="0"/>
              <a:t>ấy </a:t>
            </a:r>
            <a:r>
              <a:rPr lang="vi-VN" dirty="0"/>
              <a:t>ra 1 quả bóng từ giỏ một cách ngẫu nhiên và ghi lại nhãn của chúng, </a:t>
            </a:r>
            <a:r>
              <a:rPr lang="vi-VN" dirty="0" smtClean="0"/>
              <a:t>sau </a:t>
            </a:r>
            <a:r>
              <a:rPr lang="vi-VN" dirty="0"/>
              <a:t>đó bỏ lại quả bóng vừa bốc được vào </a:t>
            </a:r>
            <a:r>
              <a:rPr lang="vi-VN" dirty="0" smtClean="0"/>
              <a:t>giỏ </a:t>
            </a:r>
            <a:endParaRPr lang="en-US" dirty="0" smtClean="0"/>
          </a:p>
          <a:p>
            <a:pPr lvl="1"/>
            <a:r>
              <a:rPr lang="en-US" dirty="0"/>
              <a:t>T</a:t>
            </a:r>
            <a:r>
              <a:rPr lang="vi-VN" dirty="0" smtClean="0"/>
              <a:t>iếp </a:t>
            </a:r>
            <a:r>
              <a:rPr lang="vi-VN" dirty="0"/>
              <a:t>tục lấy ra một quả bóng một cách ngẫu nhiên, ghi lại nhãn của bóng và bỏ lại quả bóng vào trong giỏ </a:t>
            </a:r>
            <a:endParaRPr lang="en-US" dirty="0" smtClean="0"/>
          </a:p>
          <a:p>
            <a:pPr lvl="1"/>
            <a:r>
              <a:rPr lang="en-US" dirty="0"/>
              <a:t>T</a:t>
            </a:r>
            <a:r>
              <a:rPr lang="vi-VN" dirty="0" smtClean="0"/>
              <a:t>iếp </a:t>
            </a:r>
            <a:r>
              <a:rPr lang="vi-VN" dirty="0"/>
              <a:t>tục thực hiện việc lấy mẫu như vậy cho đến khi kết </a:t>
            </a:r>
            <a:r>
              <a:rPr lang="vi-VN" dirty="0" smtClean="0"/>
              <a:t>thúc</a:t>
            </a:r>
            <a:r>
              <a:rPr lang="en-US" dirty="0"/>
              <a:t> </a:t>
            </a:r>
            <a:r>
              <a:rPr lang="en-US" dirty="0" smtClean="0"/>
              <a:t>(</a:t>
            </a:r>
            <a:r>
              <a:rPr lang="en-US" dirty="0" err="1" smtClean="0"/>
              <a:t>có</a:t>
            </a:r>
            <a:r>
              <a:rPr lang="en-US" dirty="0" smtClean="0"/>
              <a:t> </a:t>
            </a:r>
            <a:r>
              <a:rPr lang="en-US" dirty="0" err="1" smtClean="0"/>
              <a:t>đủ</a:t>
            </a:r>
            <a:r>
              <a:rPr lang="en-US" dirty="0" smtClean="0"/>
              <a:t> </a:t>
            </a:r>
            <a:r>
              <a:rPr lang="en-US" dirty="0" err="1" smtClean="0"/>
              <a:t>số</a:t>
            </a:r>
            <a:r>
              <a:rPr lang="en-US" dirty="0" smtClean="0"/>
              <a:t> </a:t>
            </a:r>
            <a:r>
              <a:rPr lang="en-US" dirty="0" err="1" smtClean="0"/>
              <a:t>mẫu</a:t>
            </a:r>
            <a:r>
              <a:rPr lang="en-US" dirty="0" smtClean="0"/>
              <a:t>)</a:t>
            </a:r>
          </a:p>
          <a:p>
            <a:pPr lvl="1"/>
            <a:r>
              <a:rPr lang="vi-VN" dirty="0" smtClean="0"/>
              <a:t>Việc </a:t>
            </a:r>
            <a:r>
              <a:rPr lang="vi-VN" dirty="0"/>
              <a:t>lấy mẫu này gọi là lấy mẫu có hoàn lại. </a:t>
            </a:r>
            <a:endParaRPr lang="en-US" dirty="0" smtClean="0"/>
          </a:p>
          <a:p>
            <a:r>
              <a:rPr lang="vi-VN" dirty="0" smtClean="0"/>
              <a:t>Kết </a:t>
            </a:r>
            <a:r>
              <a:rPr lang="vi-VN" dirty="0"/>
              <a:t>quả của việc lấy mẫu như trên có thể như sau (giả sử kích thước mẫu là </a:t>
            </a:r>
            <a:r>
              <a:rPr lang="vi-VN" dirty="0" smtClean="0"/>
              <a:t>1</a:t>
            </a:r>
            <a:r>
              <a:rPr lang="en-US" dirty="0" smtClean="0"/>
              <a:t>2</a:t>
            </a:r>
            <a:r>
              <a:rPr lang="vi-VN" dirty="0" smtClean="0"/>
              <a:t>):</a:t>
            </a:r>
            <a:r>
              <a:rPr lang="en-US" dirty="0" smtClean="0"/>
              <a:t> C</a:t>
            </a:r>
            <a:r>
              <a:rPr lang="en-US" dirty="0"/>
              <a:t>, D, E, E, A, B, C, B, A, </a:t>
            </a:r>
            <a:r>
              <a:rPr lang="en-US" dirty="0" smtClean="0"/>
              <a:t>E, A, D</a:t>
            </a:r>
          </a:p>
          <a:p>
            <a:endParaRPr lang="en-US" dirty="0" smtClean="0"/>
          </a:p>
        </p:txBody>
      </p:sp>
    </p:spTree>
    <p:extLst>
      <p:ext uri="{BB962C8B-B14F-4D97-AF65-F5344CB8AC3E}">
        <p14:creationId xmlns:p14="http://schemas.microsoft.com/office/powerpoint/2010/main" val="786794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Bootstrapping</a:t>
            </a:r>
            <a:endParaRPr lang="en-US" dirty="0"/>
          </a:p>
        </p:txBody>
      </p:sp>
      <p:sp>
        <p:nvSpPr>
          <p:cNvPr id="3" name="Content Placeholder 2"/>
          <p:cNvSpPr>
            <a:spLocks noGrp="1"/>
          </p:cNvSpPr>
          <p:nvPr>
            <p:ph idx="1"/>
          </p:nvPr>
        </p:nvSpPr>
        <p:spPr/>
        <p:txBody>
          <a:bodyPr>
            <a:normAutofit/>
          </a:bodyPr>
          <a:lstStyle/>
          <a:p>
            <a:pPr marL="45720" indent="0">
              <a:buNone/>
            </a:pPr>
            <a:r>
              <a:rPr lang="vi-VN" b="1" dirty="0"/>
              <a:t>Các bước chính của Bootstrap method:</a:t>
            </a:r>
          </a:p>
          <a:p>
            <a:r>
              <a:rPr lang="vi-VN" dirty="0"/>
              <a:t>Sinh ra các mẫu (Bootstrap sampling) ngẫu nhiên có hoàn lại kích thước n từ tổng thể (từ mẫu ban đầu</a:t>
            </a:r>
            <a:r>
              <a:rPr lang="vi-VN" dirty="0" smtClean="0"/>
              <a:t>).</a:t>
            </a:r>
            <a:endParaRPr lang="en-US" dirty="0" smtClean="0"/>
          </a:p>
          <a:p>
            <a:r>
              <a:rPr lang="vi-VN" dirty="0"/>
              <a:t>Tính các thông số thống kê đặc trưng cho của mẫu được sinh ra (mean, Confident interval, Standard Deviation, Inter Quartile</a:t>
            </a:r>
            <a:r>
              <a:rPr lang="vi-VN" dirty="0" smtClean="0"/>
              <a:t>,…)</a:t>
            </a:r>
            <a:endParaRPr lang="en-US" dirty="0" smtClean="0"/>
          </a:p>
          <a:p>
            <a:r>
              <a:rPr lang="vi-VN" dirty="0"/>
              <a:t>Lặp lại bước 1 và bước 2 với số lần lớn (thường trên 1000</a:t>
            </a:r>
            <a:r>
              <a:rPr lang="vi-VN" dirty="0" smtClean="0"/>
              <a:t>)</a:t>
            </a:r>
            <a:endParaRPr lang="en-US" dirty="0" smtClean="0"/>
          </a:p>
          <a:p>
            <a:r>
              <a:rPr lang="vi-VN" dirty="0"/>
              <a:t>Sử dụng các ước lượng thống kê của Bootstrap sampling đã tính ở bước 2 để đánh giá độ chính xác các ước lượng thống kê của mẫu ban đầu (Original sample, Training Data).</a:t>
            </a:r>
            <a:endParaRPr lang="en-US" dirty="0" smtClean="0"/>
          </a:p>
        </p:txBody>
      </p:sp>
    </p:spTree>
    <p:extLst>
      <p:ext uri="{BB962C8B-B14F-4D97-AF65-F5344CB8AC3E}">
        <p14:creationId xmlns:p14="http://schemas.microsoft.com/office/powerpoint/2010/main" val="2052331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kết</a:t>
            </a:r>
            <a:r>
              <a:rPr lang="en-US" dirty="0" smtClean="0"/>
              <a:t> </a:t>
            </a:r>
            <a:r>
              <a:rPr lang="en-US" dirty="0" err="1" smtClean="0"/>
              <a:t>hợp</a:t>
            </a:r>
            <a:endParaRPr lang="en-US" dirty="0"/>
          </a:p>
        </p:txBody>
      </p:sp>
      <p:sp>
        <p:nvSpPr>
          <p:cNvPr id="3" name="Content Placeholder 2"/>
          <p:cNvSpPr>
            <a:spLocks noGrp="1"/>
          </p:cNvSpPr>
          <p:nvPr>
            <p:ph idx="1"/>
          </p:nvPr>
        </p:nvSpPr>
        <p:spPr/>
        <p:txBody>
          <a:bodyPr>
            <a:normAutofit/>
          </a:bodyPr>
          <a:lstStyle/>
          <a:p>
            <a:pPr marL="45720" indent="0">
              <a:buNone/>
            </a:pPr>
            <a:r>
              <a:rPr lang="en-US" b="1" dirty="0" smtClean="0"/>
              <a:t>Bagging</a:t>
            </a:r>
          </a:p>
          <a:p>
            <a:r>
              <a:rPr lang="vi-VN" dirty="0"/>
              <a:t>Xây dựng một lượng lớn các model (thường là cùng loại) trên những subsamples khác nhau từ tập training dataset (random sample trong 1 dataset để tạo 1 dataset mới). </a:t>
            </a:r>
            <a:endParaRPr lang="en-US" dirty="0" smtClean="0"/>
          </a:p>
          <a:p>
            <a:r>
              <a:rPr lang="vi-VN" dirty="0" smtClean="0"/>
              <a:t>Những </a:t>
            </a:r>
            <a:r>
              <a:rPr lang="vi-VN" dirty="0"/>
              <a:t>model này sẽ được </a:t>
            </a:r>
            <a:r>
              <a:rPr lang="en-US" dirty="0" err="1" smtClean="0"/>
              <a:t>huấn</a:t>
            </a:r>
            <a:r>
              <a:rPr lang="en-US" dirty="0" smtClean="0"/>
              <a:t> </a:t>
            </a:r>
            <a:r>
              <a:rPr lang="en-US" dirty="0" err="1" smtClean="0"/>
              <a:t>luyện</a:t>
            </a:r>
            <a:r>
              <a:rPr lang="en-US" dirty="0" smtClean="0"/>
              <a:t> </a:t>
            </a:r>
            <a:r>
              <a:rPr lang="vi-VN" dirty="0" smtClean="0"/>
              <a:t>độc </a:t>
            </a:r>
            <a:r>
              <a:rPr lang="vi-VN" dirty="0"/>
              <a:t>lập và song song với nhau nhưng đầu ra của chúng sẽ được </a:t>
            </a:r>
            <a:r>
              <a:rPr lang="en-US" dirty="0" err="1" smtClean="0"/>
              <a:t>tính</a:t>
            </a:r>
            <a:r>
              <a:rPr lang="en-US" dirty="0" smtClean="0"/>
              <a:t> </a:t>
            </a:r>
            <a:r>
              <a:rPr lang="en-US" dirty="0" err="1" smtClean="0"/>
              <a:t>là</a:t>
            </a:r>
            <a:r>
              <a:rPr lang="en-US" dirty="0" smtClean="0"/>
              <a:t> </a:t>
            </a:r>
            <a:r>
              <a:rPr lang="vi-VN" dirty="0" smtClean="0"/>
              <a:t>trung </a:t>
            </a:r>
            <a:r>
              <a:rPr lang="vi-VN" dirty="0"/>
              <a:t>bình cộng </a:t>
            </a:r>
            <a:r>
              <a:rPr lang="en-US" dirty="0" smtClean="0"/>
              <a:t>(</a:t>
            </a:r>
            <a:r>
              <a:rPr lang="en-US" dirty="0" err="1" smtClean="0"/>
              <a:t>hoặc</a:t>
            </a:r>
            <a:r>
              <a:rPr lang="en-US" dirty="0" smtClean="0"/>
              <a:t> </a:t>
            </a:r>
            <a:r>
              <a:rPr lang="en-US" dirty="0" err="1" smtClean="0"/>
              <a:t>bỏ</a:t>
            </a:r>
            <a:r>
              <a:rPr lang="en-US" dirty="0" smtClean="0"/>
              <a:t> </a:t>
            </a:r>
            <a:r>
              <a:rPr lang="en-US" dirty="0" err="1" smtClean="0"/>
              <a:t>phiếu</a:t>
            </a:r>
            <a:r>
              <a:rPr lang="en-US" dirty="0" smtClean="0"/>
              <a:t>) </a:t>
            </a:r>
            <a:r>
              <a:rPr lang="vi-VN" dirty="0" smtClean="0"/>
              <a:t>để </a:t>
            </a:r>
            <a:r>
              <a:rPr lang="vi-VN" dirty="0"/>
              <a:t>cho ra kết quả cuối cùng</a:t>
            </a:r>
            <a:r>
              <a:rPr lang="vi-VN" dirty="0" smtClean="0"/>
              <a:t>.</a:t>
            </a:r>
            <a:endParaRPr lang="en-US" dirty="0" smtClean="0"/>
          </a:p>
          <a:p>
            <a:endParaRPr lang="en-US" dirty="0" smtClean="0"/>
          </a:p>
        </p:txBody>
      </p:sp>
    </p:spTree>
    <p:extLst>
      <p:ext uri="{BB962C8B-B14F-4D97-AF65-F5344CB8AC3E}">
        <p14:creationId xmlns:p14="http://schemas.microsoft.com/office/powerpoint/2010/main" val="765244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a:t>hình</a:t>
            </a:r>
            <a:r>
              <a:rPr lang="en-US" dirty="0"/>
              <a:t> </a:t>
            </a:r>
            <a:r>
              <a:rPr lang="en-US" dirty="0" err="1"/>
              <a:t>học</a:t>
            </a:r>
            <a:r>
              <a:rPr lang="en-US" dirty="0"/>
              <a:t> </a:t>
            </a:r>
            <a:r>
              <a:rPr lang="en-US" dirty="0" err="1"/>
              <a:t>kết</a:t>
            </a:r>
            <a:r>
              <a:rPr lang="en-US" dirty="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Minh </a:t>
            </a:r>
            <a:r>
              <a:rPr lang="en-US" dirty="0" err="1" smtClean="0"/>
              <a:t>họa</a:t>
            </a:r>
            <a:r>
              <a:rPr lang="en-US" dirty="0" smtClean="0"/>
              <a:t> Bagging</a:t>
            </a:r>
            <a:endParaRPr lang="en-US" dirty="0"/>
          </a:p>
        </p:txBody>
      </p:sp>
      <p:pic>
        <p:nvPicPr>
          <p:cNvPr id="5" name="Picture 4"/>
          <p:cNvPicPr>
            <a:picLocks noChangeAspect="1"/>
          </p:cNvPicPr>
          <p:nvPr/>
        </p:nvPicPr>
        <p:blipFill>
          <a:blip r:embed="rId2"/>
          <a:stretch>
            <a:fillRect/>
          </a:stretch>
        </p:blipFill>
        <p:spPr>
          <a:xfrm>
            <a:off x="2402704" y="2662147"/>
            <a:ext cx="6598920" cy="3449435"/>
          </a:xfrm>
          <a:prstGeom prst="rect">
            <a:avLst/>
          </a:prstGeom>
        </p:spPr>
      </p:pic>
    </p:spTree>
    <p:extLst>
      <p:ext uri="{BB962C8B-B14F-4D97-AF65-F5344CB8AC3E}">
        <p14:creationId xmlns:p14="http://schemas.microsoft.com/office/powerpoint/2010/main" val="3773534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a:t>hình</a:t>
            </a:r>
            <a:r>
              <a:rPr lang="en-US" dirty="0"/>
              <a:t> </a:t>
            </a:r>
            <a:r>
              <a:rPr lang="en-US" dirty="0" err="1"/>
              <a:t>học</a:t>
            </a:r>
            <a:r>
              <a:rPr lang="en-US" dirty="0"/>
              <a:t> </a:t>
            </a:r>
            <a:r>
              <a:rPr lang="en-US" dirty="0" err="1"/>
              <a:t>kết</a:t>
            </a:r>
            <a:r>
              <a:rPr lang="en-US" dirty="0"/>
              <a:t> </a:t>
            </a:r>
            <a:r>
              <a:rPr lang="en-US" dirty="0" err="1" smtClean="0"/>
              <a:t>hợp</a:t>
            </a:r>
            <a:endParaRPr lang="en-US" dirty="0"/>
          </a:p>
        </p:txBody>
      </p:sp>
      <p:sp>
        <p:nvSpPr>
          <p:cNvPr id="3" name="Content Placeholder 2"/>
          <p:cNvSpPr>
            <a:spLocks noGrp="1"/>
          </p:cNvSpPr>
          <p:nvPr>
            <p:ph idx="1"/>
          </p:nvPr>
        </p:nvSpPr>
        <p:spPr/>
        <p:txBody>
          <a:bodyPr>
            <a:normAutofit fontScale="92500" lnSpcReduction="10000"/>
          </a:bodyPr>
          <a:lstStyle/>
          <a:p>
            <a:pPr marL="45720" indent="0">
              <a:buNone/>
            </a:pPr>
            <a:r>
              <a:rPr lang="en-US" b="1" dirty="0"/>
              <a:t>Boosting</a:t>
            </a:r>
            <a:r>
              <a:rPr lang="en-US" dirty="0" smtClean="0"/>
              <a:t>:</a:t>
            </a:r>
          </a:p>
          <a:p>
            <a:r>
              <a:rPr lang="vi-VN" dirty="0"/>
              <a:t>Xây dựng một lượng lớn các model (thường là cùng loại). </a:t>
            </a:r>
            <a:endParaRPr lang="en-US" dirty="0" smtClean="0"/>
          </a:p>
          <a:p>
            <a:r>
              <a:rPr lang="vi-VN" dirty="0" smtClean="0"/>
              <a:t>Mỗi </a:t>
            </a:r>
            <a:r>
              <a:rPr lang="vi-VN" dirty="0"/>
              <a:t>model sau sẽ học cách sửa những </a:t>
            </a:r>
            <a:r>
              <a:rPr lang="vi-VN" dirty="0" smtClean="0"/>
              <a:t>error </a:t>
            </a:r>
            <a:r>
              <a:rPr lang="vi-VN" dirty="0"/>
              <a:t>của model trước (dữ liệu mà model trước dự đoán sai) </a:t>
            </a:r>
            <a:endParaRPr lang="en-US" dirty="0" smtClean="0"/>
          </a:p>
          <a:p>
            <a:r>
              <a:rPr lang="en-US" dirty="0" smtClean="0"/>
              <a:t>T</a:t>
            </a:r>
            <a:r>
              <a:rPr lang="vi-VN" dirty="0" smtClean="0"/>
              <a:t>ạo </a:t>
            </a:r>
            <a:r>
              <a:rPr lang="vi-VN" dirty="0"/>
              <a:t>thành một chuỗi các model mà model sau sẽ tốt hơn model trước bởi trọng số được update qua mỗi </a:t>
            </a:r>
            <a:r>
              <a:rPr lang="vi-VN" dirty="0" smtClean="0"/>
              <a:t>model</a:t>
            </a:r>
            <a:r>
              <a:rPr lang="en-US" dirty="0" smtClean="0"/>
              <a:t>: </a:t>
            </a:r>
          </a:p>
          <a:p>
            <a:pPr lvl="1"/>
            <a:r>
              <a:rPr lang="en-US" dirty="0"/>
              <a:t>T</a:t>
            </a:r>
            <a:r>
              <a:rPr lang="vi-VN" dirty="0" smtClean="0"/>
              <a:t>rọng </a:t>
            </a:r>
            <a:r>
              <a:rPr lang="vi-VN" dirty="0"/>
              <a:t>số của những dữ liệu dự đoán đúng sẽ không đổi, </a:t>
            </a:r>
            <a:endParaRPr lang="en-US" dirty="0" smtClean="0"/>
          </a:p>
          <a:p>
            <a:pPr lvl="1"/>
            <a:r>
              <a:rPr lang="en-US" dirty="0"/>
              <a:t>T</a:t>
            </a:r>
            <a:r>
              <a:rPr lang="vi-VN" dirty="0" smtClean="0"/>
              <a:t>rọng </a:t>
            </a:r>
            <a:r>
              <a:rPr lang="vi-VN" dirty="0"/>
              <a:t>số của những dữ liệu dự đoán sai sẽ được tăng </a:t>
            </a:r>
            <a:r>
              <a:rPr lang="vi-VN" dirty="0" smtClean="0"/>
              <a:t>thêm</a:t>
            </a:r>
            <a:endParaRPr lang="en-US" dirty="0" smtClean="0"/>
          </a:p>
          <a:p>
            <a:r>
              <a:rPr lang="vi-VN" dirty="0" smtClean="0"/>
              <a:t>Chúng </a:t>
            </a:r>
            <a:r>
              <a:rPr lang="vi-VN" dirty="0"/>
              <a:t>ta sẽ lấy kết quả của model cuối cùng trong chuỗi model này làm kết quả trả về (vì model sau sẽ tốt hơn model trước nên tương tự kết quả sau cũng sẽ tốt hơn kết quả trước</a:t>
            </a:r>
            <a:r>
              <a:rPr lang="vi-VN" dirty="0" smtClean="0"/>
              <a:t>)</a:t>
            </a:r>
            <a:endParaRPr lang="en-US" dirty="0"/>
          </a:p>
        </p:txBody>
      </p:sp>
    </p:spTree>
    <p:extLst>
      <p:ext uri="{BB962C8B-B14F-4D97-AF65-F5344CB8AC3E}">
        <p14:creationId xmlns:p14="http://schemas.microsoft.com/office/powerpoint/2010/main" val="477523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3822</TotalTime>
  <Words>920</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Tahoma</vt:lpstr>
      <vt:lpstr>Times New Roman</vt:lpstr>
      <vt:lpstr>Wingdings</vt:lpstr>
      <vt:lpstr>Default Design</vt:lpstr>
      <vt:lpstr>Học kết hợp (Ensemble Learning)</vt:lpstr>
      <vt:lpstr>Giới thiệu</vt:lpstr>
      <vt:lpstr>Giới thiệu</vt:lpstr>
      <vt:lpstr>Bootstrapping</vt:lpstr>
      <vt:lpstr>Bootstrapping</vt:lpstr>
      <vt:lpstr>Bootstrapping</vt:lpstr>
      <vt:lpstr>Mô hình học kết hợp</vt:lpstr>
      <vt:lpstr>Mô hình học kết hợp</vt:lpstr>
      <vt:lpstr>Mô hình học kết hợp</vt:lpstr>
      <vt:lpstr>Mô hình học kết hợp</vt:lpstr>
      <vt:lpstr>Mô hình học kết hợp</vt:lpstr>
      <vt:lpstr>Mô hình học kết hợp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Faculty of Computer Science and Engineering        Thuyloi University</dc:title>
  <dc:creator>Ngân</dc:creator>
  <cp:lastModifiedBy>Ngân</cp:lastModifiedBy>
  <cp:revision>189</cp:revision>
  <dcterms:created xsi:type="dcterms:W3CDTF">2021-09-08T07:36:27Z</dcterms:created>
  <dcterms:modified xsi:type="dcterms:W3CDTF">2021-10-26T04:16:28Z</dcterms:modified>
</cp:coreProperties>
</file>