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Oswald Medium"/>
      <p:regular r:id="rId36"/>
      <p:bold r:id="rId37"/>
    </p:embeddedFont>
    <p:embeddedFont>
      <p:font typeface="Roboto"/>
      <p:regular r:id="rId38"/>
      <p:bold r:id="rId39"/>
      <p:italic r:id="rId40"/>
      <p:boldItalic r:id="rId41"/>
    </p:embeddedFont>
    <p:embeddedFont>
      <p:font typeface="Lato"/>
      <p:regular r:id="rId42"/>
      <p:bold r:id="rId43"/>
      <p:italic r:id="rId44"/>
      <p:boldItalic r:id="rId45"/>
    </p:embeddedFont>
    <p:embeddedFont>
      <p:font typeface="Oswal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CC39E1-19BE-404B-8703-8B75F2F250E6}">
  <a:tblStyle styleId="{73CC39E1-19BE-404B-8703-8B75F2F250E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46" Type="http://schemas.openxmlformats.org/officeDocument/2006/relationships/font" Target="fonts/Oswald-regular.fntdata"/><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OswaldMedium-bold.fntdata"/><Relationship Id="rId14" Type="http://schemas.openxmlformats.org/officeDocument/2006/relationships/slide" Target="slides/slide9.xml"/><Relationship Id="rId36" Type="http://schemas.openxmlformats.org/officeDocument/2006/relationships/font" Target="fonts/OswaldMedium-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Viết lớp ShapeFactory để tạo ra các đối tượng ở Step 2 dựa vào tham số nhận được.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highlight>
                  <a:srgbClr val="FFFFFF"/>
                </a:highlight>
                <a:latin typeface="Roboto"/>
                <a:ea typeface="Roboto"/>
                <a:cs typeface="Roboto"/>
                <a:sym typeface="Roboto"/>
              </a:rPr>
              <a:t>Hãy tưởng tượng, Abstract factory là một nhà máy lớn chứa nhiều nhà máy nhỏ(</a:t>
            </a:r>
            <a:r>
              <a:rPr b="1" lang="en">
                <a:highlight>
                  <a:srgbClr val="FFFFFF"/>
                </a:highlight>
                <a:latin typeface="Roboto"/>
                <a:ea typeface="Roboto"/>
                <a:cs typeface="Roboto"/>
                <a:sym typeface="Roboto"/>
              </a:rPr>
              <a:t>Factory Pattern</a:t>
            </a:r>
            <a:r>
              <a:rPr lang="en">
                <a:highlight>
                  <a:srgbClr val="FFFFFF"/>
                </a:highlight>
                <a:latin typeface="Roboto"/>
                <a:ea typeface="Roboto"/>
                <a:cs typeface="Roboto"/>
                <a:sym typeface="Roboto"/>
              </a:rPr>
              <a:t>), trong các nhà máy đó có những xưởng sản xuất, các xưởng đó tạo ra những sản phẩm khác nhau.</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914400" rtl="0">
              <a:lnSpc>
                <a:spcPct val="115000"/>
              </a:lnSpc>
              <a:spcBef>
                <a:spcPts val="0"/>
              </a:spcBef>
              <a:buSzPts val="1100"/>
              <a:buFont typeface="Roboto"/>
              <a:buChar char="●"/>
            </a:pPr>
            <a:r>
              <a:rPr lang="en">
                <a:highlight>
                  <a:srgbClr val="FFFFFF"/>
                </a:highlight>
                <a:latin typeface="Roboto"/>
                <a:ea typeface="Roboto"/>
                <a:cs typeface="Roboto"/>
                <a:sym typeface="Roboto"/>
              </a:rPr>
              <a:t>Tạo ra đối tượng mà không cần biết chính xác kiểu dữ liệu.</a:t>
            </a:r>
          </a:p>
          <a:p>
            <a:pPr indent="0" lvl="0" marL="914400" rtl="0">
              <a:lnSpc>
                <a:spcPct val="115000"/>
              </a:lnSpc>
              <a:spcBef>
                <a:spcPts val="0"/>
              </a:spcBef>
              <a:buNone/>
            </a:pPr>
            <a:r>
              <a:rPr lang="en">
                <a:highlight>
                  <a:srgbClr val="FFFFFF"/>
                </a:highlight>
                <a:latin typeface="Roboto"/>
                <a:ea typeface="Roboto"/>
                <a:cs typeface="Roboto"/>
                <a:sym typeface="Roboto"/>
              </a:rPr>
              <a:t>Ví dụ, Chúng ta đọc dữ liệu từ một file txt để lấy thông tin tạo đối tượng. Trong file txt đó có chứa các từ : circle, square, rectangle. Trong mã nguồn ta viết rằng, nếu dữ liệu đọc được là chữ “circle” thì tạo ra hình tròn,  nếu là “square”  thì tạo ra hình vuông, nếu là “rectangle”  thì tạo ra hình chữ nhật . Vậy rõ ràng, đối tượng của ta chỉ được tạo ra trong quá trình run time, nghĩa là trong lúc ta viết mã nguồn chương trình, ta chưa xác định được đối tượng mình cần tạo. Abstract Factory có thể giúp chúng ta giải quyết vấn đề này.</a:t>
            </a:r>
          </a:p>
          <a:p>
            <a:pPr indent="0" lvl="0" marL="914400" rtl="0">
              <a:lnSpc>
                <a:spcPct val="115000"/>
              </a:lnSpc>
              <a:spcBef>
                <a:spcPts val="0"/>
              </a:spcBef>
              <a:buNone/>
            </a:pPr>
            <a:r>
              <a:t/>
            </a:r>
            <a:endParaRPr>
              <a:highlight>
                <a:srgbClr val="FFFFFF"/>
              </a:highlight>
              <a:latin typeface="Roboto"/>
              <a:ea typeface="Roboto"/>
              <a:cs typeface="Roboto"/>
              <a:sym typeface="Roboto"/>
            </a:endParaRPr>
          </a:p>
          <a:p>
            <a:pPr indent="-298450" lvl="0" marL="914400" rtl="0">
              <a:lnSpc>
                <a:spcPct val="115000"/>
              </a:lnSpc>
              <a:spcBef>
                <a:spcPts val="0"/>
              </a:spcBef>
              <a:buSzPts val="1100"/>
              <a:buFont typeface="Roboto"/>
              <a:buChar char="●"/>
            </a:pPr>
            <a:r>
              <a:rPr lang="en">
                <a:highlight>
                  <a:srgbClr val="FFFFFF"/>
                </a:highlight>
                <a:latin typeface="Roboto"/>
                <a:ea typeface="Roboto"/>
                <a:cs typeface="Roboto"/>
                <a:sym typeface="Roboto"/>
              </a:rPr>
              <a:t>Giúp mã nguồn của chúng ta trở nên dễ dàng bảo trì nếu có sự thay đổi.</a:t>
            </a:r>
          </a:p>
          <a:p>
            <a:pPr indent="0" lvl="0" marL="914400" rtl="0">
              <a:lnSpc>
                <a:spcPct val="115000"/>
              </a:lnSpc>
              <a:spcBef>
                <a:spcPts val="0"/>
              </a:spcBef>
              <a:buNone/>
            </a:pPr>
            <a:r>
              <a:rPr lang="en">
                <a:highlight>
                  <a:srgbClr val="FFFFFF"/>
                </a:highlight>
                <a:latin typeface="Roboto"/>
                <a:ea typeface="Roboto"/>
                <a:cs typeface="Roboto"/>
                <a:sym typeface="Roboto"/>
              </a:rPr>
              <a:t>Abstract Factory được hình dung như là một nhà máy chứa nhiều nhà máy con. Mỗi nhà máy con là một factory. Ta có thể sử dụng Abstract Factory để tạo ra tất cả các đối tượng trong chương trình của ta. Khi ta sửa đổi hoặc thêm mới một đối tượng, các đối tượng khác sẽ không bị ảnh hưởng.</a:t>
            </a:r>
          </a:p>
          <a:p>
            <a:pPr indent="0" lvl="0" marL="457200" rtl="0">
              <a:lnSpc>
                <a:spcPct val="115000"/>
              </a:lnSpc>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800">
                <a:latin typeface="Oswald"/>
                <a:ea typeface="Oswald"/>
                <a:cs typeface="Oswald"/>
                <a:sym typeface="Oswald"/>
              </a:rPr>
              <a:t>Chúng ta sẽ minh họa cho pattern này qua ví dụ sau: Chúng ta sẽ tạo ra interface Shape và các lớp cụ thể implements interface này. Một lớp ShapeFactory để tạo ra các object tương ứng với thông tin được truyền vào(CIRCLE / RETANGLE / SQUARE).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893625" y="1124675"/>
            <a:ext cx="7688100" cy="1664700"/>
          </a:xfrm>
          <a:prstGeom prst="rect">
            <a:avLst/>
          </a:prstGeom>
        </p:spPr>
        <p:txBody>
          <a:bodyPr anchorCtr="0" anchor="t" bIns="91425" lIns="91425" rIns="91425" wrap="square" tIns="91425">
            <a:noAutofit/>
          </a:bodyPr>
          <a:lstStyle/>
          <a:p>
            <a:pPr lvl="0">
              <a:spcBef>
                <a:spcPts val="0"/>
              </a:spcBef>
              <a:buNone/>
            </a:pPr>
            <a:r>
              <a:rPr lang="en"/>
              <a:t>Abstract Factory Pattern</a:t>
            </a:r>
          </a:p>
          <a:p>
            <a:pPr lvl="0">
              <a:spcBef>
                <a:spcPts val="0"/>
              </a:spcBef>
              <a:buNone/>
            </a:pPr>
            <a:r>
              <a:rPr lang="en" sz="2400"/>
              <a:t>ISD.VN.20171-06</a:t>
            </a:r>
          </a:p>
        </p:txBody>
      </p:sp>
      <p:graphicFrame>
        <p:nvGraphicFramePr>
          <p:cNvPr id="87" name="Shape 87"/>
          <p:cNvGraphicFramePr/>
          <p:nvPr/>
        </p:nvGraphicFramePr>
        <p:xfrm>
          <a:off x="1046025" y="2791675"/>
          <a:ext cx="3000000" cy="3000000"/>
        </p:xfrm>
        <a:graphic>
          <a:graphicData uri="http://schemas.openxmlformats.org/drawingml/2006/table">
            <a:tbl>
              <a:tblPr>
                <a:noFill/>
                <a:tableStyleId>{73CC39E1-19BE-404B-8703-8B75F2F250E6}</a:tableStyleId>
              </a:tblPr>
              <a:tblGrid>
                <a:gridCol w="2413000"/>
                <a:gridCol w="2413000"/>
                <a:gridCol w="2413000"/>
              </a:tblGrid>
              <a:tr h="381000">
                <a:tc gridSpan="3">
                  <a:txBody>
                    <a:bodyPr>
                      <a:noAutofit/>
                    </a:bodyPr>
                    <a:lstStyle/>
                    <a:p>
                      <a:pPr lvl="0" algn="ctr">
                        <a:spcBef>
                          <a:spcPts val="0"/>
                        </a:spcBef>
                        <a:buNone/>
                      </a:pPr>
                      <a:r>
                        <a:rPr lang="en" sz="1600"/>
                        <a:t>Group 06</a:t>
                      </a:r>
                    </a:p>
                  </a:txBody>
                  <a:tcPr marT="91425" marB="91425" marR="91425" marL="91425"/>
                </a:tc>
                <a:tc hMerge="1"/>
                <a:tc hMerge="1"/>
              </a:tr>
              <a:tr h="381000">
                <a:tc>
                  <a:txBody>
                    <a:bodyPr>
                      <a:noAutofit/>
                    </a:bodyPr>
                    <a:lstStyle/>
                    <a:p>
                      <a:pPr lvl="0" algn="ctr">
                        <a:spcBef>
                          <a:spcPts val="0"/>
                        </a:spcBef>
                        <a:buNone/>
                      </a:pPr>
                      <a:r>
                        <a:rPr lang="en" sz="1600"/>
                        <a:t>Name</a:t>
                      </a:r>
                    </a:p>
                  </a:txBody>
                  <a:tcPr marT="91425" marB="91425" marR="91425" marL="91425"/>
                </a:tc>
                <a:tc>
                  <a:txBody>
                    <a:bodyPr>
                      <a:noAutofit/>
                    </a:bodyPr>
                    <a:lstStyle/>
                    <a:p>
                      <a:pPr lvl="0" rtl="0" algn="ctr">
                        <a:spcBef>
                          <a:spcPts val="0"/>
                        </a:spcBef>
                        <a:buNone/>
                      </a:pPr>
                      <a:r>
                        <a:rPr lang="en" sz="1600"/>
                        <a:t>MSSV</a:t>
                      </a:r>
                    </a:p>
                  </a:txBody>
                  <a:tcPr marT="91425" marB="91425" marR="91425" marL="91425"/>
                </a:tc>
                <a:tc>
                  <a:txBody>
                    <a:bodyPr>
                      <a:noAutofit/>
                    </a:bodyPr>
                    <a:lstStyle/>
                    <a:p>
                      <a:pPr lvl="0" algn="ctr">
                        <a:spcBef>
                          <a:spcPts val="0"/>
                        </a:spcBef>
                        <a:buNone/>
                      </a:pPr>
                      <a:r>
                        <a:rPr lang="en" sz="1600"/>
                        <a:t>Role</a:t>
                      </a:r>
                    </a:p>
                  </a:txBody>
                  <a:tcPr marT="91425" marB="91425" marR="91425" marL="91425"/>
                </a:tc>
              </a:tr>
              <a:tr h="381000">
                <a:tc>
                  <a:txBody>
                    <a:bodyPr>
                      <a:noAutofit/>
                    </a:bodyPr>
                    <a:lstStyle/>
                    <a:p>
                      <a:pPr lvl="0">
                        <a:spcBef>
                          <a:spcPts val="0"/>
                        </a:spcBef>
                        <a:buNone/>
                      </a:pPr>
                      <a:r>
                        <a:rPr lang="en" sz="1600"/>
                        <a:t>Trịnh Thiên Long</a:t>
                      </a:r>
                    </a:p>
                  </a:txBody>
                  <a:tcPr marT="91425" marB="91425" marR="91425" marL="91425"/>
                </a:tc>
                <a:tc>
                  <a:txBody>
                    <a:bodyPr>
                      <a:noAutofit/>
                    </a:bodyPr>
                    <a:lstStyle/>
                    <a:p>
                      <a:pPr lvl="0" rtl="0" algn="ctr">
                        <a:spcBef>
                          <a:spcPts val="0"/>
                        </a:spcBef>
                        <a:buNone/>
                      </a:pPr>
                      <a:r>
                        <a:rPr lang="en" sz="1600"/>
                        <a:t>20142710</a:t>
                      </a:r>
                    </a:p>
                  </a:txBody>
                  <a:tcPr marT="91425" marB="91425" marR="91425" marL="91425"/>
                </a:tc>
                <a:tc>
                  <a:txBody>
                    <a:bodyPr>
                      <a:noAutofit/>
                    </a:bodyPr>
                    <a:lstStyle/>
                    <a:p>
                      <a:pPr lvl="0" algn="ctr">
                        <a:spcBef>
                          <a:spcPts val="0"/>
                        </a:spcBef>
                        <a:buNone/>
                      </a:pPr>
                      <a:r>
                        <a:rPr lang="en" sz="1600"/>
                        <a:t>TN</a:t>
                      </a:r>
                    </a:p>
                  </a:txBody>
                  <a:tcPr marT="91425" marB="91425" marR="91425" marL="91425"/>
                </a:tc>
              </a:tr>
              <a:tr h="381000">
                <a:tc>
                  <a:txBody>
                    <a:bodyPr>
                      <a:noAutofit/>
                    </a:bodyPr>
                    <a:lstStyle/>
                    <a:p>
                      <a:pPr lvl="0">
                        <a:spcBef>
                          <a:spcPts val="0"/>
                        </a:spcBef>
                        <a:buNone/>
                      </a:pPr>
                      <a:r>
                        <a:rPr lang="en" sz="1600"/>
                        <a:t>Nguyễn Thăng Long</a:t>
                      </a:r>
                    </a:p>
                  </a:txBody>
                  <a:tcPr marT="91425" marB="91425" marR="91425" marL="91425"/>
                </a:tc>
                <a:tc>
                  <a:txBody>
                    <a:bodyPr>
                      <a:noAutofit/>
                    </a:bodyPr>
                    <a:lstStyle/>
                    <a:p>
                      <a:pPr lvl="0" algn="ctr">
                        <a:spcBef>
                          <a:spcPts val="0"/>
                        </a:spcBef>
                        <a:buNone/>
                      </a:pPr>
                      <a:r>
                        <a:rPr lang="en" sz="1600"/>
                        <a:t>20142685</a:t>
                      </a:r>
                    </a:p>
                  </a:txBody>
                  <a:tcPr marT="91425" marB="91425" marR="91425" marL="91425"/>
                </a:tc>
                <a:tc>
                  <a:txBody>
                    <a:bodyPr>
                      <a:noAutofit/>
                    </a:bodyPr>
                    <a:lstStyle/>
                    <a:p>
                      <a:pPr lvl="0">
                        <a:spcBef>
                          <a:spcPts val="0"/>
                        </a:spcBef>
                        <a:buNone/>
                      </a:pPr>
                      <a:r>
                        <a:t/>
                      </a:r>
                      <a:endParaRPr sz="1600"/>
                    </a:p>
                  </a:txBody>
                  <a:tcPr marT="91425" marB="91425" marR="91425" marL="91425"/>
                </a:tc>
              </a:tr>
              <a:tr h="381000">
                <a:tc>
                  <a:txBody>
                    <a:bodyPr>
                      <a:noAutofit/>
                    </a:bodyPr>
                    <a:lstStyle/>
                    <a:p>
                      <a:pPr lvl="0">
                        <a:spcBef>
                          <a:spcPts val="0"/>
                        </a:spcBef>
                        <a:buNone/>
                      </a:pPr>
                      <a:r>
                        <a:rPr lang="en" sz="1600"/>
                        <a:t>Nguyễn Phương Nam</a:t>
                      </a:r>
                    </a:p>
                  </a:txBody>
                  <a:tcPr marT="91425" marB="91425" marR="91425" marL="91425"/>
                </a:tc>
                <a:tc>
                  <a:txBody>
                    <a:bodyPr>
                      <a:noAutofit/>
                    </a:bodyPr>
                    <a:lstStyle/>
                    <a:p>
                      <a:pPr lvl="0" rtl="0" algn="ctr">
                        <a:spcBef>
                          <a:spcPts val="0"/>
                        </a:spcBef>
                        <a:buNone/>
                      </a:pPr>
                      <a:r>
                        <a:rPr lang="en" sz="1600"/>
                        <a:t>20143061</a:t>
                      </a:r>
                    </a:p>
                  </a:txBody>
                  <a:tcPr marT="91425" marB="91425" marR="91425" marL="91425"/>
                </a:tc>
                <a:tc>
                  <a:txBody>
                    <a:bodyPr>
                      <a:noAutofit/>
                    </a:bodyPr>
                    <a:lstStyle/>
                    <a:p>
                      <a:pPr lvl="0" rtl="0">
                        <a:spcBef>
                          <a:spcPts val="0"/>
                        </a:spcBef>
                        <a:buNone/>
                      </a:pPr>
                      <a:r>
                        <a:t/>
                      </a:r>
                      <a:endParaRPr sz="16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3: Viết lớp ShapeFactory</a:t>
            </a:r>
          </a:p>
        </p:txBody>
      </p:sp>
      <p:sp>
        <p:nvSpPr>
          <p:cNvPr id="141" name="Shape 141"/>
          <p:cNvSpPr txBox="1"/>
          <p:nvPr>
            <p:ph idx="1" type="body"/>
          </p:nvPr>
        </p:nvSpPr>
        <p:spPr>
          <a:xfrm>
            <a:off x="729325" y="2078875"/>
            <a:ext cx="3774300" cy="2400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400">
                <a:solidFill>
                  <a:srgbClr val="000000"/>
                </a:solidFill>
                <a:latin typeface="Oswald"/>
                <a:ea typeface="Oswald"/>
                <a:cs typeface="Oswald"/>
                <a:sym typeface="Oswald"/>
              </a:rPr>
              <a:t>ShapeFactory.java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ShapeFactory</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//use getShape method to get object of type shape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r>
              <a:rPr lang="en" sz="1400">
                <a:solidFill>
                  <a:srgbClr val="741B47"/>
                </a:solidFill>
                <a:latin typeface="Oswald"/>
                <a:ea typeface="Oswald"/>
                <a:cs typeface="Oswald"/>
                <a:sym typeface="Oswald"/>
              </a:rPr>
              <a:t>getShape</a:t>
            </a:r>
            <a:r>
              <a:rPr lang="en" sz="1400">
                <a:solidFill>
                  <a:srgbClr val="000000"/>
                </a:solidFill>
                <a:latin typeface="Oswald"/>
                <a:ea typeface="Oswald"/>
                <a:cs typeface="Oswald"/>
                <a:sym typeface="Oswald"/>
              </a:rPr>
              <a:t>(</a:t>
            </a:r>
            <a:r>
              <a:rPr lang="en" sz="1400">
                <a:solidFill>
                  <a:srgbClr val="A64D79"/>
                </a:solidFill>
                <a:latin typeface="Oswald"/>
                <a:ea typeface="Oswald"/>
                <a:cs typeface="Oswald"/>
                <a:sym typeface="Oswald"/>
              </a:rPr>
              <a:t>String</a:t>
            </a:r>
            <a:r>
              <a:rPr lang="en" sz="1400">
                <a:solidFill>
                  <a:srgbClr val="000000"/>
                </a:solidFill>
                <a:latin typeface="Oswald"/>
                <a:ea typeface="Oswald"/>
                <a:cs typeface="Oswald"/>
                <a:sym typeface="Oswald"/>
              </a:rPr>
              <a:t> </a:t>
            </a:r>
            <a:r>
              <a:rPr lang="en" sz="1400">
                <a:solidFill>
                  <a:srgbClr val="4C1130"/>
                </a:solidFill>
                <a:latin typeface="Oswald"/>
                <a:ea typeface="Oswald"/>
                <a:cs typeface="Oswald"/>
                <a:sym typeface="Oswald"/>
              </a:rPr>
              <a:t>shapeType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if(shapeType == null){</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return null;</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if(shapeType.</a:t>
            </a:r>
            <a:r>
              <a:rPr lang="en" sz="1400">
                <a:solidFill>
                  <a:srgbClr val="741B47"/>
                </a:solidFill>
                <a:latin typeface="Oswald"/>
                <a:ea typeface="Oswald"/>
                <a:cs typeface="Oswald"/>
                <a:sym typeface="Oswald"/>
              </a:rPr>
              <a:t>equalsIgnoreCase</a:t>
            </a:r>
            <a:r>
              <a:rPr lang="en" sz="1400">
                <a:solidFill>
                  <a:srgbClr val="000000"/>
                </a:solidFill>
                <a:latin typeface="Oswald"/>
                <a:ea typeface="Oswald"/>
                <a:cs typeface="Oswald"/>
                <a:sym typeface="Oswald"/>
              </a:rPr>
              <a:t>("</a:t>
            </a:r>
            <a:r>
              <a:rPr lang="en" sz="1400">
                <a:solidFill>
                  <a:srgbClr val="38761D"/>
                </a:solidFill>
                <a:latin typeface="Oswald"/>
                <a:ea typeface="Oswald"/>
                <a:cs typeface="Oswald"/>
                <a:sym typeface="Oswald"/>
              </a:rPr>
              <a:t>CIRCLE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return new </a:t>
            </a:r>
            <a:r>
              <a:rPr lang="en" sz="1400">
                <a:solidFill>
                  <a:srgbClr val="A64D79"/>
                </a:solidFill>
                <a:latin typeface="Oswald"/>
                <a:ea typeface="Oswald"/>
                <a:cs typeface="Oswald"/>
                <a:sym typeface="Oswald"/>
              </a:rPr>
              <a:t>Circle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p>
        </p:txBody>
      </p:sp>
      <p:sp>
        <p:nvSpPr>
          <p:cNvPr id="142" name="Shape 142"/>
          <p:cNvSpPr txBox="1"/>
          <p:nvPr>
            <p:ph idx="2" type="body"/>
          </p:nvPr>
        </p:nvSpPr>
        <p:spPr>
          <a:xfrm>
            <a:off x="4643604"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 else if(shapeType.</a:t>
            </a:r>
            <a:r>
              <a:rPr lang="en" sz="1400">
                <a:solidFill>
                  <a:srgbClr val="741B47"/>
                </a:solidFill>
                <a:latin typeface="Oswald"/>
                <a:ea typeface="Oswald"/>
                <a:cs typeface="Oswald"/>
                <a:sym typeface="Oswald"/>
              </a:rPr>
              <a:t>equalsIgnoreCase</a:t>
            </a:r>
            <a:r>
              <a:rPr lang="en" sz="1400">
                <a:solidFill>
                  <a:srgbClr val="000000"/>
                </a:solidFill>
                <a:latin typeface="Oswald"/>
                <a:ea typeface="Oswald"/>
                <a:cs typeface="Oswald"/>
                <a:sym typeface="Oswald"/>
              </a:rPr>
              <a:t>("</a:t>
            </a:r>
            <a:r>
              <a:rPr lang="en" sz="1400">
                <a:solidFill>
                  <a:srgbClr val="38761D"/>
                </a:solidFill>
                <a:latin typeface="Oswald"/>
                <a:ea typeface="Oswald"/>
                <a:cs typeface="Oswald"/>
                <a:sym typeface="Oswald"/>
              </a:rPr>
              <a:t>RECTANGLE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return new </a:t>
            </a:r>
            <a:r>
              <a:rPr lang="en" sz="1400">
                <a:solidFill>
                  <a:srgbClr val="A64D79"/>
                </a:solidFill>
                <a:latin typeface="Oswald"/>
                <a:ea typeface="Oswald"/>
                <a:cs typeface="Oswald"/>
                <a:sym typeface="Oswald"/>
              </a:rPr>
              <a:t>Rectangle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 else if(shapeType.</a:t>
            </a:r>
            <a:r>
              <a:rPr lang="en" sz="1400">
                <a:solidFill>
                  <a:srgbClr val="741B47"/>
                </a:solidFill>
                <a:latin typeface="Oswald"/>
                <a:ea typeface="Oswald"/>
                <a:cs typeface="Oswald"/>
                <a:sym typeface="Oswald"/>
              </a:rPr>
              <a:t>equalsIgnoreCase</a:t>
            </a:r>
            <a:r>
              <a:rPr lang="en" sz="1400">
                <a:solidFill>
                  <a:srgbClr val="000000"/>
                </a:solidFill>
                <a:latin typeface="Oswald"/>
                <a:ea typeface="Oswald"/>
                <a:cs typeface="Oswald"/>
                <a:sym typeface="Oswald"/>
              </a:rPr>
              <a:t>("</a:t>
            </a:r>
            <a:r>
              <a:rPr lang="en" sz="1400">
                <a:solidFill>
                  <a:srgbClr val="38761D"/>
                </a:solidFill>
                <a:latin typeface="Oswald"/>
                <a:ea typeface="Oswald"/>
                <a:cs typeface="Oswald"/>
                <a:sym typeface="Oswald"/>
              </a:rPr>
              <a:t>SQUARE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return new </a:t>
            </a:r>
            <a:r>
              <a:rPr lang="en" sz="1400">
                <a:solidFill>
                  <a:srgbClr val="A64D79"/>
                </a:solidFill>
                <a:latin typeface="Oswald"/>
                <a:ea typeface="Oswald"/>
                <a:cs typeface="Oswald"/>
                <a:sym typeface="Oswald"/>
              </a:rPr>
              <a:t>Square</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return null;</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latin typeface="Oswald"/>
                <a:ea typeface="Oswald"/>
                <a:cs typeface="Oswald"/>
                <a:sym typeface="Oswald"/>
              </a:rPr>
              <a:t>3. Abstract Factory Pattern</a:t>
            </a:r>
          </a:p>
        </p:txBody>
      </p:sp>
      <p:sp>
        <p:nvSpPr>
          <p:cNvPr id="148" name="Shape 14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800">
                <a:solidFill>
                  <a:srgbClr val="0B1A33"/>
                </a:solidFill>
                <a:highlight>
                  <a:srgbClr val="FFFFFF"/>
                </a:highlight>
                <a:latin typeface="Oswald"/>
                <a:ea typeface="Oswald"/>
                <a:cs typeface="Oswald"/>
                <a:sym typeface="Oswald"/>
              </a:rPr>
              <a:t>Design pattern này cung cấp một cách hỗ trợ việc quản lý và tạo ra các đối tượng cùng nhóm. Như tên của pattern này thì nó giống là một nhà máy sản sinh ra các đối tượng.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b="0" lang="en">
                <a:latin typeface="Oswald Medium"/>
                <a:ea typeface="Oswald Medium"/>
                <a:cs typeface="Oswald Medium"/>
                <a:sym typeface="Oswald Medium"/>
              </a:rPr>
              <a:t>Ví dụ</a:t>
            </a:r>
          </a:p>
        </p:txBody>
      </p:sp>
      <p:pic>
        <p:nvPicPr>
          <p:cNvPr id="154" name="Shape 154"/>
          <p:cNvPicPr preferRelativeResize="0"/>
          <p:nvPr/>
        </p:nvPicPr>
        <p:blipFill>
          <a:blip r:embed="rId3">
            <a:alphaModFix/>
          </a:blip>
          <a:stretch>
            <a:fillRect/>
          </a:stretch>
        </p:blipFill>
        <p:spPr>
          <a:xfrm>
            <a:off x="2531088" y="1616788"/>
            <a:ext cx="4081825" cy="3185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1: Tạo interface Shape.java</a:t>
            </a:r>
          </a:p>
        </p:txBody>
      </p:sp>
      <p:sp>
        <p:nvSpPr>
          <p:cNvPr id="160" name="Shape 160"/>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public interface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void </a:t>
            </a:r>
            <a:r>
              <a:rPr lang="en" sz="1400">
                <a:solidFill>
                  <a:srgbClr val="7F0055"/>
                </a:solidFill>
                <a:latin typeface="Oswald"/>
                <a:ea typeface="Oswald"/>
                <a:cs typeface="Oswald"/>
                <a:sym typeface="Oswald"/>
              </a:rPr>
              <a:t>draw</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2: Tạo các lớp thực thi interface Shape</a:t>
            </a:r>
          </a:p>
        </p:txBody>
      </p:sp>
      <p:sp>
        <p:nvSpPr>
          <p:cNvPr id="166" name="Shape 166"/>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Rectangle.java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Rectangle</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draw</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Rectangle::draw()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2: Tạo các lớp thực thi interface Shape</a:t>
            </a:r>
          </a:p>
        </p:txBody>
      </p:sp>
      <p:sp>
        <p:nvSpPr>
          <p:cNvPr id="172" name="Shape 172"/>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Square.java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Square</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draw</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Square::draw()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2: Tạo các lớp thực thi interface Shape</a:t>
            </a:r>
          </a:p>
        </p:txBody>
      </p:sp>
      <p:sp>
        <p:nvSpPr>
          <p:cNvPr id="178" name="Shape 178"/>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Circle.java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Circle</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draw</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Circle::draw()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3: Tạo interface Color.java</a:t>
            </a:r>
            <a:br>
              <a:rPr b="0" lang="en">
                <a:solidFill>
                  <a:srgbClr val="000000"/>
                </a:solidFill>
                <a:latin typeface="Oswald Medium"/>
                <a:ea typeface="Oswald Medium"/>
                <a:cs typeface="Oswald Medium"/>
                <a:sym typeface="Oswald Medium"/>
              </a:rPr>
            </a:br>
            <a:br>
              <a:rPr b="0" lang="en">
                <a:solidFill>
                  <a:srgbClr val="000000"/>
                </a:solidFill>
                <a:latin typeface="Oswald Medium"/>
                <a:ea typeface="Oswald Medium"/>
                <a:cs typeface="Oswald Medium"/>
                <a:sym typeface="Oswald Medium"/>
              </a:rPr>
            </a:br>
          </a:p>
        </p:txBody>
      </p:sp>
      <p:sp>
        <p:nvSpPr>
          <p:cNvPr id="184" name="Shape 184"/>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Color.java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interface </a:t>
            </a:r>
            <a:r>
              <a:rPr lang="en" sz="1400">
                <a:solidFill>
                  <a:srgbClr val="A64D79"/>
                </a:solidFill>
                <a:latin typeface="Oswald"/>
                <a:ea typeface="Oswald"/>
                <a:cs typeface="Oswald"/>
                <a:sym typeface="Oswald"/>
              </a:rPr>
              <a:t>Color</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void </a:t>
            </a:r>
            <a:r>
              <a:rPr lang="en" sz="1400">
                <a:solidFill>
                  <a:srgbClr val="7F0055"/>
                </a:solidFill>
                <a:latin typeface="Oswald"/>
                <a:ea typeface="Oswald"/>
                <a:cs typeface="Oswald"/>
                <a:sym typeface="Oswald"/>
              </a:rPr>
              <a:t>fill</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4: Tạo các lớp thực thi interface Color</a:t>
            </a:r>
          </a:p>
        </p:txBody>
      </p:sp>
      <p:sp>
        <p:nvSpPr>
          <p:cNvPr id="190" name="Shape 190"/>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Red.java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Red</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Color</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fill</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Red::fill()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br>
              <a:rPr lang="en" sz="1400">
                <a:solidFill>
                  <a:srgbClr val="000000"/>
                </a:solidFill>
                <a:latin typeface="Oswald"/>
                <a:ea typeface="Oswald"/>
                <a:cs typeface="Oswald"/>
                <a:sym typeface="Oswald"/>
              </a:rPr>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4: Tạo các lớp thực thi interface Color</a:t>
            </a:r>
          </a:p>
        </p:txBody>
      </p:sp>
      <p:sp>
        <p:nvSpPr>
          <p:cNvPr id="196" name="Shape 196"/>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Green.java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Green</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Color</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fill()</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Green::fill()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393700" lvl="0" marL="457200">
              <a:spcBef>
                <a:spcPts val="0"/>
              </a:spcBef>
              <a:buSzPts val="2600"/>
              <a:buFont typeface="Oswald Medium"/>
              <a:buAutoNum type="arabicPeriod"/>
            </a:pPr>
            <a:r>
              <a:rPr b="0" lang="en">
                <a:latin typeface="Oswald Medium"/>
                <a:ea typeface="Oswald Medium"/>
                <a:cs typeface="Oswald Medium"/>
                <a:sym typeface="Oswald Medium"/>
              </a:rPr>
              <a:t>Tổng quan</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800">
                <a:solidFill>
                  <a:srgbClr val="000000"/>
                </a:solidFill>
                <a:latin typeface="Oswald"/>
                <a:ea typeface="Oswald"/>
                <a:cs typeface="Oswald"/>
                <a:sym typeface="Oswald"/>
              </a:rPr>
              <a:t>Abstract Factory Design Pattern?</a:t>
            </a:r>
          </a:p>
          <a:p>
            <a:pPr indent="0" lvl="0" marL="0" rtl="0">
              <a:spcBef>
                <a:spcPts val="0"/>
              </a:spcBef>
              <a:spcAft>
                <a:spcPts val="0"/>
              </a:spcAft>
              <a:buNone/>
            </a:pPr>
            <a:r>
              <a:rPr lang="en" sz="1800">
                <a:solidFill>
                  <a:srgbClr val="000000"/>
                </a:solidFill>
                <a:highlight>
                  <a:srgbClr val="FFFFFF"/>
                </a:highlight>
                <a:latin typeface="Oswald"/>
                <a:ea typeface="Oswald"/>
                <a:cs typeface="Oswald"/>
                <a:sym typeface="Oswald"/>
              </a:rPr>
              <a:t>Abstract Factory là sự mở rộng của tính chất đa hình trong lập trình hướng đối tượng. Mục tiêu hướng đến là có thể tạo ra các đối tượng mà chưa biết trước chính xác kiểu dữ liệu của chúng.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4: Tạo các lớp thực thi interface Color</a:t>
            </a:r>
          </a:p>
        </p:txBody>
      </p:sp>
      <p:sp>
        <p:nvSpPr>
          <p:cNvPr id="202" name="Shape 202"/>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Blue.java</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public class </a:t>
            </a:r>
            <a:r>
              <a:rPr lang="en" sz="1400">
                <a:solidFill>
                  <a:srgbClr val="A64D79"/>
                </a:solidFill>
                <a:latin typeface="Oswald"/>
                <a:ea typeface="Oswald"/>
                <a:cs typeface="Oswald"/>
                <a:sym typeface="Oswald"/>
              </a:rPr>
              <a:t>Blue</a:t>
            </a:r>
            <a:r>
              <a:rPr lang="en" sz="1400">
                <a:solidFill>
                  <a:srgbClr val="000000"/>
                </a:solidFill>
                <a:latin typeface="Oswald"/>
                <a:ea typeface="Oswald"/>
                <a:cs typeface="Oswald"/>
                <a:sym typeface="Oswald"/>
              </a:rPr>
              <a:t> implements </a:t>
            </a:r>
            <a:r>
              <a:rPr lang="en" sz="1400">
                <a:solidFill>
                  <a:srgbClr val="A64D79"/>
                </a:solidFill>
                <a:latin typeface="Oswald"/>
                <a:ea typeface="Oswald"/>
                <a:cs typeface="Oswald"/>
                <a:sym typeface="Oswald"/>
              </a:rPr>
              <a:t>Color</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@Override</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public void </a:t>
            </a:r>
            <a:r>
              <a:rPr lang="en" sz="1400">
                <a:solidFill>
                  <a:srgbClr val="7F0055"/>
                </a:solidFill>
                <a:latin typeface="Oswald"/>
                <a:ea typeface="Oswald"/>
                <a:cs typeface="Oswald"/>
                <a:sym typeface="Oswald"/>
              </a:rPr>
              <a:t>fill()</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System.out.println("</a:t>
            </a:r>
            <a:r>
              <a:rPr lang="en" sz="1400">
                <a:solidFill>
                  <a:srgbClr val="38761D"/>
                </a:solidFill>
                <a:latin typeface="Oswald"/>
                <a:ea typeface="Oswald"/>
                <a:cs typeface="Oswald"/>
                <a:sym typeface="Oswald"/>
              </a:rPr>
              <a:t>Inside Blue::fill() method.</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29450" y="1318650"/>
            <a:ext cx="7688400" cy="760200"/>
          </a:xfrm>
          <a:prstGeom prst="rect">
            <a:avLst/>
          </a:prstGeom>
        </p:spPr>
        <p:txBody>
          <a:bodyPr anchorCtr="0" anchor="t" bIns="91425" lIns="91425" rIns="91425" wrap="square" tIns="91425">
            <a:noAutofit/>
          </a:bodyPr>
          <a:lstStyle/>
          <a:p>
            <a:pPr lvl="0" rtl="0">
              <a:lnSpc>
                <a:spcPct val="115000"/>
              </a:lnSpc>
              <a:spcBef>
                <a:spcPts val="0"/>
              </a:spcBef>
              <a:buNone/>
            </a:pPr>
            <a:r>
              <a:rPr b="0" lang="en">
                <a:solidFill>
                  <a:srgbClr val="000000"/>
                </a:solidFill>
                <a:latin typeface="Oswald Medium"/>
                <a:ea typeface="Oswald Medium"/>
                <a:cs typeface="Oswald Medium"/>
                <a:sym typeface="Oswald Medium"/>
              </a:rPr>
              <a:t>Step 5: Xây dựng lớp abstract khởi tạo các đối tượng </a:t>
            </a:r>
          </a:p>
        </p:txBody>
      </p:sp>
      <p:sp>
        <p:nvSpPr>
          <p:cNvPr id="208" name="Shape 208"/>
          <p:cNvSpPr txBox="1"/>
          <p:nvPr>
            <p:ph idx="1" type="body"/>
          </p:nvPr>
        </p:nvSpPr>
        <p:spPr>
          <a:xfrm>
            <a:off x="729325" y="20788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Oswald"/>
                <a:ea typeface="Oswald"/>
                <a:cs typeface="Oswald"/>
                <a:sym typeface="Oswald"/>
              </a:rPr>
              <a:t>public abstract class </a:t>
            </a:r>
            <a:r>
              <a:rPr lang="en" sz="1400">
                <a:solidFill>
                  <a:srgbClr val="A64D79"/>
                </a:solidFill>
                <a:latin typeface="Oswald"/>
                <a:ea typeface="Oswald"/>
                <a:cs typeface="Oswald"/>
                <a:sym typeface="Oswald"/>
              </a:rPr>
              <a:t>AbstractFactory</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abstract </a:t>
            </a:r>
            <a:r>
              <a:rPr lang="en" sz="1400">
                <a:solidFill>
                  <a:srgbClr val="A64D79"/>
                </a:solidFill>
                <a:latin typeface="Oswald"/>
                <a:ea typeface="Oswald"/>
                <a:cs typeface="Oswald"/>
                <a:sym typeface="Oswald"/>
              </a:rPr>
              <a:t>Color</a:t>
            </a:r>
            <a:r>
              <a:rPr lang="en" sz="1400">
                <a:solidFill>
                  <a:srgbClr val="000000"/>
                </a:solidFill>
                <a:latin typeface="Oswald"/>
                <a:ea typeface="Oswald"/>
                <a:cs typeface="Oswald"/>
                <a:sym typeface="Oswald"/>
              </a:rPr>
              <a:t> </a:t>
            </a:r>
            <a:r>
              <a:rPr lang="en" sz="1400">
                <a:solidFill>
                  <a:srgbClr val="7F0055"/>
                </a:solidFill>
                <a:latin typeface="Oswald"/>
                <a:ea typeface="Oswald"/>
                <a:cs typeface="Oswald"/>
                <a:sym typeface="Oswald"/>
              </a:rPr>
              <a:t>getColor</a:t>
            </a:r>
            <a:r>
              <a:rPr lang="en" sz="1400">
                <a:solidFill>
                  <a:srgbClr val="000000"/>
                </a:solidFill>
                <a:latin typeface="Oswald"/>
                <a:ea typeface="Oswald"/>
                <a:cs typeface="Oswald"/>
                <a:sym typeface="Oswald"/>
              </a:rPr>
              <a:t>(String </a:t>
            </a:r>
            <a:r>
              <a:rPr lang="en" sz="1400">
                <a:solidFill>
                  <a:srgbClr val="7F0055"/>
                </a:solidFill>
                <a:latin typeface="Oswald"/>
                <a:ea typeface="Oswald"/>
                <a:cs typeface="Oswald"/>
                <a:sym typeface="Oswald"/>
              </a:rPr>
              <a:t>color</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   abstract </a:t>
            </a:r>
            <a:r>
              <a:rPr lang="en" sz="1400">
                <a:solidFill>
                  <a:srgbClr val="A64D79"/>
                </a:solidFill>
                <a:latin typeface="Oswald"/>
                <a:ea typeface="Oswald"/>
                <a:cs typeface="Oswald"/>
                <a:sym typeface="Oswald"/>
              </a:rPr>
              <a:t>Shape</a:t>
            </a:r>
            <a:r>
              <a:rPr lang="en" sz="1400">
                <a:solidFill>
                  <a:srgbClr val="000000"/>
                </a:solidFill>
                <a:latin typeface="Oswald"/>
                <a:ea typeface="Oswald"/>
                <a:cs typeface="Oswald"/>
                <a:sym typeface="Oswald"/>
              </a:rPr>
              <a:t> </a:t>
            </a:r>
            <a:r>
              <a:rPr lang="en" sz="1400">
                <a:solidFill>
                  <a:srgbClr val="7F0055"/>
                </a:solidFill>
                <a:latin typeface="Oswald"/>
                <a:ea typeface="Oswald"/>
                <a:cs typeface="Oswald"/>
                <a:sym typeface="Oswald"/>
              </a:rPr>
              <a:t>getShape</a:t>
            </a:r>
            <a:r>
              <a:rPr lang="en" sz="1400">
                <a:solidFill>
                  <a:srgbClr val="000000"/>
                </a:solidFill>
                <a:latin typeface="Oswald"/>
                <a:ea typeface="Oswald"/>
                <a:cs typeface="Oswald"/>
                <a:sym typeface="Oswald"/>
              </a:rPr>
              <a:t>(String </a:t>
            </a:r>
            <a:r>
              <a:rPr lang="en" sz="1400">
                <a:solidFill>
                  <a:srgbClr val="7F0055"/>
                </a:solidFill>
                <a:latin typeface="Oswald"/>
                <a:ea typeface="Oswald"/>
                <a:cs typeface="Oswald"/>
                <a:sym typeface="Oswald"/>
              </a:rPr>
              <a:t>shape</a:t>
            </a:r>
            <a:r>
              <a:rPr lang="en" sz="1400">
                <a:solidFill>
                  <a:srgbClr val="000000"/>
                </a:solidFill>
                <a:latin typeface="Oswald"/>
                <a:ea typeface="Oswald"/>
                <a:cs typeface="Oswald"/>
                <a:sym typeface="Oswald"/>
              </a:rPr>
              <a:t>) ;</a:t>
            </a:r>
            <a:br>
              <a:rPr lang="en" sz="1400">
                <a:solidFill>
                  <a:srgbClr val="000000"/>
                </a:solidFill>
                <a:latin typeface="Oswald"/>
                <a:ea typeface="Oswald"/>
                <a:cs typeface="Oswald"/>
                <a:sym typeface="Oswald"/>
              </a:rPr>
            </a:br>
            <a:r>
              <a:rPr lang="en" sz="1400">
                <a:solidFill>
                  <a:srgbClr val="000000"/>
                </a:solidFill>
                <a:latin typeface="Oswald"/>
                <a:ea typeface="Oswald"/>
                <a:cs typeface="Oswald"/>
                <a:sym typeface="Oswald"/>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b="0" lang="en">
                <a:latin typeface="Oswald Medium"/>
                <a:ea typeface="Oswald Medium"/>
                <a:cs typeface="Oswald Medium"/>
                <a:sym typeface="Oswald Medium"/>
              </a:rPr>
              <a:t>Step 6: Triển khai lớp abstract đã xây dựng ở bước 5</a:t>
            </a:r>
            <a:br>
              <a:rPr b="0" lang="en">
                <a:latin typeface="Oswald Medium"/>
                <a:ea typeface="Oswald Medium"/>
                <a:cs typeface="Oswald Medium"/>
                <a:sym typeface="Oswald Medium"/>
              </a:rPr>
            </a:br>
          </a:p>
        </p:txBody>
      </p:sp>
      <p:sp>
        <p:nvSpPr>
          <p:cNvPr id="214" name="Shape 214"/>
          <p:cNvSpPr txBox="1"/>
          <p:nvPr>
            <p:ph idx="1" type="body"/>
          </p:nvPr>
        </p:nvSpPr>
        <p:spPr>
          <a:xfrm>
            <a:off x="729325" y="2078875"/>
            <a:ext cx="3774300" cy="24687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ShapeFactory.java</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public class </a:t>
            </a:r>
            <a:r>
              <a:rPr lang="en" sz="1200">
                <a:solidFill>
                  <a:srgbClr val="A64D79"/>
                </a:solidFill>
                <a:latin typeface="Oswald"/>
                <a:ea typeface="Oswald"/>
                <a:cs typeface="Oswald"/>
                <a:sym typeface="Oswald"/>
              </a:rPr>
              <a:t>ShapeFactory</a:t>
            </a:r>
            <a:r>
              <a:rPr lang="en" sz="1200">
                <a:solidFill>
                  <a:srgbClr val="000000"/>
                </a:solidFill>
                <a:latin typeface="Oswald"/>
                <a:ea typeface="Oswald"/>
                <a:cs typeface="Oswald"/>
                <a:sym typeface="Oswald"/>
              </a:rPr>
              <a:t> extends </a:t>
            </a:r>
            <a:r>
              <a:rPr lang="en" sz="1200">
                <a:solidFill>
                  <a:srgbClr val="A64D79"/>
                </a:solidFill>
                <a:latin typeface="Oswald"/>
                <a:ea typeface="Oswald"/>
                <a:cs typeface="Oswald"/>
                <a:sym typeface="Oswald"/>
              </a:rPr>
              <a:t>AbstractFactory</a:t>
            </a: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@Override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public </a:t>
            </a:r>
            <a:r>
              <a:rPr lang="en" sz="1200">
                <a:solidFill>
                  <a:srgbClr val="A64D79"/>
                </a:solidFill>
                <a:latin typeface="Oswald"/>
                <a:ea typeface="Oswald"/>
                <a:cs typeface="Oswald"/>
                <a:sym typeface="Oswald"/>
              </a:rPr>
              <a:t>Shape</a:t>
            </a:r>
            <a:r>
              <a:rPr lang="en" sz="1200">
                <a:solidFill>
                  <a:srgbClr val="000000"/>
                </a:solidFill>
                <a:latin typeface="Oswald"/>
                <a:ea typeface="Oswald"/>
                <a:cs typeface="Oswald"/>
                <a:sym typeface="Oswald"/>
              </a:rPr>
              <a:t> </a:t>
            </a:r>
            <a:r>
              <a:rPr lang="en" sz="1200">
                <a:solidFill>
                  <a:srgbClr val="7F0055"/>
                </a:solidFill>
                <a:latin typeface="Oswald"/>
                <a:ea typeface="Oswald"/>
                <a:cs typeface="Oswald"/>
                <a:sym typeface="Oswald"/>
              </a:rPr>
              <a:t>getShape</a:t>
            </a:r>
            <a:r>
              <a:rPr lang="en" sz="1200">
                <a:solidFill>
                  <a:srgbClr val="000000"/>
                </a:solidFill>
                <a:latin typeface="Oswald"/>
                <a:ea typeface="Oswald"/>
                <a:cs typeface="Oswald"/>
                <a:sym typeface="Oswald"/>
              </a:rPr>
              <a:t>(String </a:t>
            </a:r>
            <a:r>
              <a:rPr lang="en" sz="1200">
                <a:solidFill>
                  <a:srgbClr val="7F0055"/>
                </a:solidFill>
                <a:latin typeface="Oswald"/>
                <a:ea typeface="Oswald"/>
                <a:cs typeface="Oswald"/>
                <a:sym typeface="Oswald"/>
              </a:rPr>
              <a:t>shapeType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if(shapeType ==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if(shapeType.</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CIRCLE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Circle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}else if(shapeType.</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RECTANGLE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Rectangle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p>
        </p:txBody>
      </p:sp>
      <p:sp>
        <p:nvSpPr>
          <p:cNvPr id="215" name="Shape 215"/>
          <p:cNvSpPr txBox="1"/>
          <p:nvPr>
            <p:ph idx="2" type="body"/>
          </p:nvPr>
        </p:nvSpPr>
        <p:spPr>
          <a:xfrm>
            <a:off x="4643600" y="2078875"/>
            <a:ext cx="3774300" cy="24687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}else if(shapeType.</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SQUARE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Square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@Override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Color</a:t>
            </a:r>
            <a:r>
              <a:rPr lang="en" sz="1200">
                <a:solidFill>
                  <a:srgbClr val="7F0055"/>
                </a:solidFill>
                <a:latin typeface="Oswald"/>
                <a:ea typeface="Oswald"/>
                <a:cs typeface="Oswald"/>
                <a:sym typeface="Oswald"/>
              </a:rPr>
              <a:t> getColor</a:t>
            </a:r>
            <a:r>
              <a:rPr lang="en" sz="1200">
                <a:solidFill>
                  <a:srgbClr val="000000"/>
                </a:solidFill>
                <a:latin typeface="Oswald"/>
                <a:ea typeface="Oswald"/>
                <a:cs typeface="Oswald"/>
                <a:sym typeface="Oswald"/>
              </a:rPr>
              <a:t>(String </a:t>
            </a:r>
            <a:r>
              <a:rPr lang="en" sz="1200">
                <a:solidFill>
                  <a:srgbClr val="7F0055"/>
                </a:solidFill>
                <a:latin typeface="Oswald"/>
                <a:ea typeface="Oswald"/>
                <a:cs typeface="Oswald"/>
                <a:sym typeface="Oswald"/>
              </a:rPr>
              <a:t>color</a:t>
            </a: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6: Triển khai lớp abstract đã xây dựng ở bước 5</a:t>
            </a:r>
            <a:br>
              <a:rPr b="0" lang="en">
                <a:latin typeface="Oswald Medium"/>
                <a:ea typeface="Oswald Medium"/>
                <a:cs typeface="Oswald Medium"/>
                <a:sym typeface="Oswald Medium"/>
              </a:rPr>
            </a:br>
          </a:p>
        </p:txBody>
      </p:sp>
      <p:sp>
        <p:nvSpPr>
          <p:cNvPr id="221" name="Shape 221"/>
          <p:cNvSpPr txBox="1"/>
          <p:nvPr>
            <p:ph idx="1" type="body"/>
          </p:nvPr>
        </p:nvSpPr>
        <p:spPr>
          <a:xfrm>
            <a:off x="729325" y="2078875"/>
            <a:ext cx="3774300" cy="24687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ColorFactory.java</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public class </a:t>
            </a:r>
            <a:r>
              <a:rPr lang="en" sz="1200">
                <a:solidFill>
                  <a:srgbClr val="A64D79"/>
                </a:solidFill>
                <a:latin typeface="Oswald"/>
                <a:ea typeface="Oswald"/>
                <a:cs typeface="Oswald"/>
                <a:sym typeface="Oswald"/>
              </a:rPr>
              <a:t>ColorFactory</a:t>
            </a:r>
            <a:r>
              <a:rPr lang="en" sz="1200">
                <a:solidFill>
                  <a:srgbClr val="000000"/>
                </a:solidFill>
                <a:latin typeface="Oswald"/>
                <a:ea typeface="Oswald"/>
                <a:cs typeface="Oswald"/>
                <a:sym typeface="Oswald"/>
              </a:rPr>
              <a:t> extends </a:t>
            </a:r>
            <a:r>
              <a:rPr lang="en" sz="1200">
                <a:solidFill>
                  <a:srgbClr val="A64D79"/>
                </a:solidFill>
                <a:latin typeface="Oswald"/>
                <a:ea typeface="Oswald"/>
                <a:cs typeface="Oswald"/>
                <a:sym typeface="Oswald"/>
              </a:rPr>
              <a:t>AbstractFactory</a:t>
            </a: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@Override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public </a:t>
            </a:r>
            <a:r>
              <a:rPr lang="en" sz="1200">
                <a:solidFill>
                  <a:srgbClr val="A64D79"/>
                </a:solidFill>
                <a:latin typeface="Oswald"/>
                <a:ea typeface="Oswald"/>
                <a:cs typeface="Oswald"/>
                <a:sym typeface="Oswald"/>
              </a:rPr>
              <a:t>Shape</a:t>
            </a:r>
            <a:r>
              <a:rPr lang="en" sz="1200">
                <a:solidFill>
                  <a:srgbClr val="000000"/>
                </a:solidFill>
                <a:latin typeface="Oswald"/>
                <a:ea typeface="Oswald"/>
                <a:cs typeface="Oswald"/>
                <a:sym typeface="Oswald"/>
              </a:rPr>
              <a:t> </a:t>
            </a:r>
            <a:r>
              <a:rPr lang="en" sz="1200">
                <a:solidFill>
                  <a:srgbClr val="7F0055"/>
                </a:solidFill>
                <a:latin typeface="Oswald"/>
                <a:ea typeface="Oswald"/>
                <a:cs typeface="Oswald"/>
                <a:sym typeface="Oswald"/>
              </a:rPr>
              <a:t>getShape</a:t>
            </a:r>
            <a:r>
              <a:rPr lang="en" sz="1200">
                <a:solidFill>
                  <a:srgbClr val="000000"/>
                </a:solidFill>
                <a:latin typeface="Oswald"/>
                <a:ea typeface="Oswald"/>
                <a:cs typeface="Oswald"/>
                <a:sym typeface="Oswald"/>
              </a:rPr>
              <a:t>(String </a:t>
            </a:r>
            <a:r>
              <a:rPr lang="en" sz="1200">
                <a:solidFill>
                  <a:srgbClr val="7F0055"/>
                </a:solidFill>
                <a:latin typeface="Oswald"/>
                <a:ea typeface="Oswald"/>
                <a:cs typeface="Oswald"/>
                <a:sym typeface="Oswald"/>
              </a:rPr>
              <a:t>shapeType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@Override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Color</a:t>
            </a:r>
            <a:r>
              <a:rPr lang="en" sz="1200">
                <a:solidFill>
                  <a:srgbClr val="000000"/>
                </a:solidFill>
                <a:latin typeface="Oswald"/>
                <a:ea typeface="Oswald"/>
                <a:cs typeface="Oswald"/>
                <a:sym typeface="Oswald"/>
              </a:rPr>
              <a:t> </a:t>
            </a:r>
            <a:r>
              <a:rPr lang="en" sz="1200">
                <a:solidFill>
                  <a:srgbClr val="7F0055"/>
                </a:solidFill>
                <a:latin typeface="Oswald"/>
                <a:ea typeface="Oswald"/>
                <a:cs typeface="Oswald"/>
                <a:sym typeface="Oswald"/>
              </a:rPr>
              <a:t>getColor</a:t>
            </a:r>
            <a:r>
              <a:rPr lang="en" sz="1200">
                <a:solidFill>
                  <a:srgbClr val="000000"/>
                </a:solidFill>
                <a:latin typeface="Oswald"/>
                <a:ea typeface="Oswald"/>
                <a:cs typeface="Oswald"/>
                <a:sym typeface="Oswald"/>
              </a:rPr>
              <a:t>(String </a:t>
            </a:r>
            <a:r>
              <a:rPr lang="en" sz="1200">
                <a:solidFill>
                  <a:srgbClr val="7F0055"/>
                </a:solidFill>
                <a:latin typeface="Oswald"/>
                <a:ea typeface="Oswald"/>
                <a:cs typeface="Oswald"/>
                <a:sym typeface="Oswald"/>
              </a:rPr>
              <a:t>color</a:t>
            </a: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if(color ==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p>
        </p:txBody>
      </p:sp>
      <p:sp>
        <p:nvSpPr>
          <p:cNvPr id="222" name="Shape 222"/>
          <p:cNvSpPr txBox="1"/>
          <p:nvPr>
            <p:ph idx="2" type="body"/>
          </p:nvPr>
        </p:nvSpPr>
        <p:spPr>
          <a:xfrm>
            <a:off x="4643600" y="2078875"/>
            <a:ext cx="3774300" cy="24687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if(color.</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RED</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Red</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}else if(color.</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GREEN</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Green</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}else if(color.</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BLUE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Blue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a:t>
            </a:r>
          </a:p>
          <a:p>
            <a:pPr lvl="0" rtl="0">
              <a:spcBef>
                <a:spcPts val="0"/>
              </a:spcBef>
              <a:spcAft>
                <a:spcPts val="0"/>
              </a:spcAft>
              <a:buNone/>
            </a:pPr>
            <a:r>
              <a:t/>
            </a:r>
            <a:endParaRPr sz="12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b="0" lang="en">
                <a:latin typeface="Oswald Medium"/>
                <a:ea typeface="Oswald Medium"/>
                <a:cs typeface="Oswald Medium"/>
                <a:sym typeface="Oswald Medium"/>
              </a:rPr>
              <a:t>Step 7: Tạo một Factory generator class để tạo ra Factory dựa trên tham số truyền vào</a:t>
            </a:r>
          </a:p>
        </p:txBody>
      </p:sp>
      <p:sp>
        <p:nvSpPr>
          <p:cNvPr id="228" name="Shape 228"/>
          <p:cNvSpPr txBox="1"/>
          <p:nvPr>
            <p:ph idx="1" type="body"/>
          </p:nvPr>
        </p:nvSpPr>
        <p:spPr>
          <a:xfrm>
            <a:off x="729450" y="2253000"/>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FactoryProducer.java</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public class </a:t>
            </a:r>
            <a:r>
              <a:rPr lang="en" sz="1200">
                <a:solidFill>
                  <a:srgbClr val="A64D79"/>
                </a:solidFill>
                <a:latin typeface="Oswald"/>
                <a:ea typeface="Oswald"/>
                <a:cs typeface="Oswald"/>
                <a:sym typeface="Oswald"/>
              </a:rPr>
              <a:t>FactoryProducer </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public static </a:t>
            </a:r>
            <a:r>
              <a:rPr lang="en" sz="1200">
                <a:solidFill>
                  <a:srgbClr val="A64D79"/>
                </a:solidFill>
                <a:latin typeface="Oswald"/>
                <a:ea typeface="Oswald"/>
                <a:cs typeface="Oswald"/>
                <a:sym typeface="Oswald"/>
              </a:rPr>
              <a:t>AbstractFactory </a:t>
            </a:r>
            <a:r>
              <a:rPr lang="en" sz="1200">
                <a:solidFill>
                  <a:srgbClr val="7F0055"/>
                </a:solidFill>
                <a:latin typeface="Oswald"/>
                <a:ea typeface="Oswald"/>
                <a:cs typeface="Oswald"/>
                <a:sym typeface="Oswald"/>
              </a:rPr>
              <a:t>getFactory</a:t>
            </a:r>
            <a:r>
              <a:rPr lang="en" sz="1200">
                <a:solidFill>
                  <a:srgbClr val="000000"/>
                </a:solidFill>
                <a:latin typeface="Oswald"/>
                <a:ea typeface="Oswald"/>
                <a:cs typeface="Oswald"/>
                <a:sym typeface="Oswald"/>
              </a:rPr>
              <a:t>(String </a:t>
            </a:r>
            <a:r>
              <a:rPr lang="en" sz="1200">
                <a:solidFill>
                  <a:srgbClr val="741B47"/>
                </a:solidFill>
                <a:latin typeface="Oswald"/>
                <a:ea typeface="Oswald"/>
                <a:cs typeface="Oswald"/>
                <a:sym typeface="Oswald"/>
              </a:rPr>
              <a:t>choice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if(choice.</a:t>
            </a:r>
            <a:r>
              <a:rPr lang="en" sz="1200">
                <a:solidFill>
                  <a:srgbClr val="A64D79"/>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SHAPE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ShapeFactory</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}else if(choice.</a:t>
            </a:r>
            <a:r>
              <a:rPr lang="en" sz="1200">
                <a:solidFill>
                  <a:srgbClr val="7F0055"/>
                </a:solidFill>
                <a:latin typeface="Oswald"/>
                <a:ea typeface="Oswald"/>
                <a:cs typeface="Oswald"/>
                <a:sym typeface="Oswald"/>
              </a:rPr>
              <a:t>equalsIgnoreCase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COLOR</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new </a:t>
            </a:r>
            <a:r>
              <a:rPr lang="en" sz="1200">
                <a:solidFill>
                  <a:srgbClr val="A64D79"/>
                </a:solidFill>
                <a:latin typeface="Oswald"/>
                <a:ea typeface="Oswald"/>
                <a:cs typeface="Oswald"/>
                <a:sym typeface="Oswald"/>
              </a:rPr>
              <a:t>ColorFactory</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return null;</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a:t>
            </a:r>
          </a:p>
        </p:txBody>
      </p:sp>
      <p:sp>
        <p:nvSpPr>
          <p:cNvPr id="229" name="Shape 229"/>
          <p:cNvSpPr txBox="1"/>
          <p:nvPr>
            <p:ph idx="2" type="body"/>
          </p:nvPr>
        </p:nvSpPr>
        <p:spPr>
          <a:xfrm>
            <a:off x="4643554" y="2253000"/>
            <a:ext cx="37743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8: Sử dụng Factory generator class để lấy ra factory của các lớp thực thi dựa trên tham số truyền vào</a:t>
            </a:r>
          </a:p>
        </p:txBody>
      </p:sp>
      <p:sp>
        <p:nvSpPr>
          <p:cNvPr id="235" name="Shape 235"/>
          <p:cNvSpPr txBox="1"/>
          <p:nvPr>
            <p:ph idx="1" type="body"/>
          </p:nvPr>
        </p:nvSpPr>
        <p:spPr>
          <a:xfrm>
            <a:off x="729450" y="2259950"/>
            <a:ext cx="3774300" cy="23853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AbstractFactoryPatternDemo.java</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public class </a:t>
            </a:r>
            <a:r>
              <a:rPr lang="en" sz="1200">
                <a:solidFill>
                  <a:srgbClr val="A64D79"/>
                </a:solidFill>
                <a:latin typeface="Oswald"/>
                <a:ea typeface="Oswald"/>
                <a:cs typeface="Oswald"/>
                <a:sym typeface="Oswald"/>
              </a:rPr>
              <a:t>AbstractFactoryPatternDemo </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public static void main(String[] args) {</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shape factory</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AbstractFactory </a:t>
            </a:r>
            <a:r>
              <a:rPr lang="en" sz="1200">
                <a:solidFill>
                  <a:srgbClr val="000000"/>
                </a:solidFill>
                <a:latin typeface="Oswald"/>
                <a:ea typeface="Oswald"/>
                <a:cs typeface="Oswald"/>
                <a:sym typeface="Oswald"/>
              </a:rPr>
              <a:t>shapeFactory = FactoryProducer.</a:t>
            </a:r>
            <a:r>
              <a:rPr lang="en" sz="1200">
                <a:solidFill>
                  <a:srgbClr val="7F0055"/>
                </a:solidFill>
                <a:latin typeface="Oswald"/>
                <a:ea typeface="Oswald"/>
                <a:cs typeface="Oswald"/>
                <a:sym typeface="Oswald"/>
              </a:rPr>
              <a:t>getFactory</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SHAPE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an object of Shape Circle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Shape </a:t>
            </a:r>
            <a:r>
              <a:rPr lang="en" sz="1200">
                <a:solidFill>
                  <a:srgbClr val="000000"/>
                </a:solidFill>
                <a:latin typeface="Oswald"/>
                <a:ea typeface="Oswald"/>
                <a:cs typeface="Oswald"/>
                <a:sym typeface="Oswald"/>
              </a:rPr>
              <a:t>shape1 = shapeFactory.</a:t>
            </a:r>
            <a:r>
              <a:rPr lang="en" sz="1200">
                <a:solidFill>
                  <a:srgbClr val="7F0055"/>
                </a:solidFill>
                <a:latin typeface="Oswald"/>
                <a:ea typeface="Oswald"/>
                <a:cs typeface="Oswald"/>
                <a:sym typeface="Oswald"/>
              </a:rPr>
              <a:t>getShape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CIRCLE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p>
        </p:txBody>
      </p:sp>
      <p:sp>
        <p:nvSpPr>
          <p:cNvPr id="236" name="Shape 236"/>
          <p:cNvSpPr txBox="1"/>
          <p:nvPr>
            <p:ph idx="2" type="body"/>
          </p:nvPr>
        </p:nvSpPr>
        <p:spPr>
          <a:xfrm>
            <a:off x="4643550" y="2259950"/>
            <a:ext cx="3774300" cy="23853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//call draw method of Shape Circle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shape1.</a:t>
            </a:r>
            <a:r>
              <a:rPr lang="en" sz="1200">
                <a:solidFill>
                  <a:srgbClr val="7F0055"/>
                </a:solidFill>
                <a:latin typeface="Oswald"/>
                <a:ea typeface="Oswald"/>
                <a:cs typeface="Oswald"/>
                <a:sym typeface="Oswald"/>
              </a:rPr>
              <a:t>draw</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an object of Shape Rectangle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Shape </a:t>
            </a:r>
            <a:r>
              <a:rPr lang="en" sz="1200">
                <a:solidFill>
                  <a:srgbClr val="000000"/>
                </a:solidFill>
                <a:latin typeface="Oswald"/>
                <a:ea typeface="Oswald"/>
                <a:cs typeface="Oswald"/>
                <a:sym typeface="Oswald"/>
              </a:rPr>
              <a:t>shape2 = shapeFactory.</a:t>
            </a:r>
            <a:r>
              <a:rPr lang="en" sz="1200">
                <a:solidFill>
                  <a:srgbClr val="7F0055"/>
                </a:solidFill>
                <a:latin typeface="Oswald"/>
                <a:ea typeface="Oswald"/>
                <a:cs typeface="Oswald"/>
                <a:sym typeface="Oswald"/>
              </a:rPr>
              <a:t>getShape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RECTANGLE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//call draw method of Shape Rectangle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shape2.</a:t>
            </a:r>
            <a:r>
              <a:rPr lang="en" sz="1200">
                <a:solidFill>
                  <a:srgbClr val="7F0055"/>
                </a:solidFill>
                <a:latin typeface="Oswald"/>
                <a:ea typeface="Oswald"/>
                <a:cs typeface="Oswald"/>
                <a:sym typeface="Oswald"/>
              </a:rPr>
              <a:t>draw</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an object of Shape Square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Shape </a:t>
            </a:r>
            <a:r>
              <a:rPr lang="en" sz="1200">
                <a:solidFill>
                  <a:srgbClr val="000000"/>
                </a:solidFill>
                <a:latin typeface="Oswald"/>
                <a:ea typeface="Oswald"/>
                <a:cs typeface="Oswald"/>
                <a:sym typeface="Oswald"/>
              </a:rPr>
              <a:t>shape3 = shapeFactory.</a:t>
            </a:r>
            <a:r>
              <a:rPr lang="en" sz="1200">
                <a:solidFill>
                  <a:srgbClr val="7F0055"/>
                </a:solidFill>
                <a:latin typeface="Oswald"/>
                <a:ea typeface="Oswald"/>
                <a:cs typeface="Oswald"/>
                <a:sym typeface="Oswald"/>
              </a:rPr>
              <a:t>getShape</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SQUARE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b="0" lang="en">
                <a:latin typeface="Oswald Medium"/>
                <a:ea typeface="Oswald Medium"/>
                <a:cs typeface="Oswald Medium"/>
                <a:sym typeface="Oswald Medium"/>
              </a:rPr>
              <a:t>Step 8: Sử dụng Factory generator class để lấy ra factory của các lớp thực thi dựa trên tham số truyền vào</a:t>
            </a:r>
          </a:p>
          <a:p>
            <a:pPr lvl="0">
              <a:spcBef>
                <a:spcPts val="0"/>
              </a:spcBef>
              <a:buNone/>
            </a:pPr>
            <a:r>
              <a:t/>
            </a:r>
            <a:endParaRPr/>
          </a:p>
        </p:txBody>
      </p:sp>
      <p:sp>
        <p:nvSpPr>
          <p:cNvPr id="242" name="Shape 242"/>
          <p:cNvSpPr txBox="1"/>
          <p:nvPr>
            <p:ph idx="1" type="body"/>
          </p:nvPr>
        </p:nvSpPr>
        <p:spPr>
          <a:xfrm>
            <a:off x="729450" y="22877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//call draw method of Shape Square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shape3.draw();</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color factory</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AbstractFactory </a:t>
            </a:r>
            <a:r>
              <a:rPr lang="en" sz="1200">
                <a:solidFill>
                  <a:srgbClr val="000000"/>
                </a:solidFill>
                <a:latin typeface="Oswald"/>
                <a:ea typeface="Oswald"/>
                <a:cs typeface="Oswald"/>
                <a:sym typeface="Oswald"/>
              </a:rPr>
              <a:t>colorFactory = FactoryProducer.</a:t>
            </a:r>
            <a:r>
              <a:rPr lang="en" sz="1200">
                <a:solidFill>
                  <a:srgbClr val="7F0055"/>
                </a:solidFill>
                <a:latin typeface="Oswald"/>
                <a:ea typeface="Oswald"/>
                <a:cs typeface="Oswald"/>
                <a:sym typeface="Oswald"/>
              </a:rPr>
              <a:t>getFactory</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COLOR</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an object of Color Red</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Color </a:t>
            </a:r>
            <a:r>
              <a:rPr lang="en" sz="1200">
                <a:solidFill>
                  <a:srgbClr val="000000"/>
                </a:solidFill>
                <a:latin typeface="Oswald"/>
                <a:ea typeface="Oswald"/>
                <a:cs typeface="Oswald"/>
                <a:sym typeface="Oswald"/>
              </a:rPr>
              <a:t>color1 = colorFactory.</a:t>
            </a:r>
            <a:r>
              <a:rPr lang="en" sz="1200">
                <a:solidFill>
                  <a:srgbClr val="7F0055"/>
                </a:solidFill>
                <a:latin typeface="Oswald"/>
                <a:ea typeface="Oswald"/>
                <a:cs typeface="Oswald"/>
                <a:sym typeface="Oswald"/>
              </a:rPr>
              <a:t>getColor</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RED</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//call fill method of Red</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color1.</a:t>
            </a:r>
            <a:r>
              <a:rPr lang="en" sz="1200">
                <a:solidFill>
                  <a:srgbClr val="741B47"/>
                </a:solidFill>
                <a:latin typeface="Oswald"/>
                <a:ea typeface="Oswald"/>
                <a:cs typeface="Oswald"/>
                <a:sym typeface="Oswald"/>
              </a:rPr>
              <a:t>fill</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p>
        </p:txBody>
      </p:sp>
      <p:sp>
        <p:nvSpPr>
          <p:cNvPr id="243" name="Shape 243"/>
          <p:cNvSpPr txBox="1"/>
          <p:nvPr>
            <p:ph idx="2" type="body"/>
          </p:nvPr>
        </p:nvSpPr>
        <p:spPr>
          <a:xfrm>
            <a:off x="4643554" y="2287775"/>
            <a:ext cx="37743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200">
                <a:solidFill>
                  <a:srgbClr val="000000"/>
                </a:solidFill>
                <a:latin typeface="Oswald"/>
                <a:ea typeface="Oswald"/>
                <a:cs typeface="Oswald"/>
                <a:sym typeface="Oswald"/>
              </a:rPr>
              <a:t> //get an object of Color Green</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Color </a:t>
            </a:r>
            <a:r>
              <a:rPr lang="en" sz="1200">
                <a:solidFill>
                  <a:srgbClr val="000000"/>
                </a:solidFill>
                <a:latin typeface="Oswald"/>
                <a:ea typeface="Oswald"/>
                <a:cs typeface="Oswald"/>
                <a:sym typeface="Oswald"/>
              </a:rPr>
              <a:t>color2 = colorFactory.</a:t>
            </a:r>
            <a:r>
              <a:rPr lang="en" sz="1200">
                <a:solidFill>
                  <a:srgbClr val="7F0055"/>
                </a:solidFill>
                <a:latin typeface="Oswald"/>
                <a:ea typeface="Oswald"/>
                <a:cs typeface="Oswald"/>
                <a:sym typeface="Oswald"/>
              </a:rPr>
              <a:t>getColor</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Green</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//call fill method of Green</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color2.</a:t>
            </a:r>
            <a:r>
              <a:rPr lang="en" sz="1200">
                <a:solidFill>
                  <a:srgbClr val="7F0055"/>
                </a:solidFill>
                <a:latin typeface="Oswald"/>
                <a:ea typeface="Oswald"/>
                <a:cs typeface="Oswald"/>
                <a:sym typeface="Oswald"/>
              </a:rPr>
              <a:t>fill</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//get an object of Color Blue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r>
              <a:rPr lang="en" sz="1200">
                <a:solidFill>
                  <a:srgbClr val="A64D79"/>
                </a:solidFill>
                <a:latin typeface="Oswald"/>
                <a:ea typeface="Oswald"/>
                <a:cs typeface="Oswald"/>
                <a:sym typeface="Oswald"/>
              </a:rPr>
              <a:t>Color </a:t>
            </a:r>
            <a:r>
              <a:rPr lang="en" sz="1200">
                <a:solidFill>
                  <a:srgbClr val="000000"/>
                </a:solidFill>
                <a:latin typeface="Oswald"/>
                <a:ea typeface="Oswald"/>
                <a:cs typeface="Oswald"/>
                <a:sym typeface="Oswald"/>
              </a:rPr>
              <a:t>color3 = colorFactory.</a:t>
            </a:r>
            <a:r>
              <a:rPr lang="en" sz="1200">
                <a:solidFill>
                  <a:srgbClr val="7F0055"/>
                </a:solidFill>
                <a:latin typeface="Oswald"/>
                <a:ea typeface="Oswald"/>
                <a:cs typeface="Oswald"/>
                <a:sym typeface="Oswald"/>
              </a:rPr>
              <a:t>getColor</a:t>
            </a:r>
            <a:r>
              <a:rPr lang="en" sz="1200">
                <a:solidFill>
                  <a:srgbClr val="000000"/>
                </a:solidFill>
                <a:latin typeface="Oswald"/>
                <a:ea typeface="Oswald"/>
                <a:cs typeface="Oswald"/>
                <a:sym typeface="Oswald"/>
              </a:rPr>
              <a:t>("</a:t>
            </a:r>
            <a:r>
              <a:rPr lang="en" sz="1200">
                <a:solidFill>
                  <a:srgbClr val="38761D"/>
                </a:solidFill>
                <a:latin typeface="Oswald"/>
                <a:ea typeface="Oswald"/>
                <a:cs typeface="Oswald"/>
                <a:sym typeface="Oswald"/>
              </a:rPr>
              <a:t>BLUE</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//call fill method of Color Blue</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color3.</a:t>
            </a:r>
            <a:r>
              <a:rPr lang="en" sz="1200">
                <a:solidFill>
                  <a:srgbClr val="7F0055"/>
                </a:solidFill>
                <a:latin typeface="Oswald"/>
                <a:ea typeface="Oswald"/>
                <a:cs typeface="Oswald"/>
                <a:sym typeface="Oswald"/>
              </a:rPr>
              <a:t>fill</a:t>
            </a:r>
            <a:r>
              <a:rPr lang="en" sz="1200">
                <a:solidFill>
                  <a:srgbClr val="000000"/>
                </a:solidFill>
                <a:latin typeface="Oswald"/>
                <a:ea typeface="Oswald"/>
                <a:cs typeface="Oswald"/>
                <a:sym typeface="Oswald"/>
              </a:rPr>
              <a:t>();</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   }</a:t>
            </a:r>
            <a:br>
              <a:rPr lang="en" sz="1200">
                <a:solidFill>
                  <a:srgbClr val="000000"/>
                </a:solidFill>
                <a:latin typeface="Oswald"/>
                <a:ea typeface="Oswald"/>
                <a:cs typeface="Oswald"/>
                <a:sym typeface="Oswald"/>
              </a:rPr>
            </a:br>
            <a:r>
              <a:rPr lang="en" sz="1200">
                <a:solidFill>
                  <a:srgbClr val="000000"/>
                </a:solidFill>
                <a:latin typeface="Oswald"/>
                <a:ea typeface="Oswald"/>
                <a:cs typeface="Oswald"/>
                <a:sym typeface="Oswald"/>
              </a:rPr>
              <a:t>}</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393700" lvl="0" marL="457200" rtl="0">
              <a:spcBef>
                <a:spcPts val="0"/>
              </a:spcBef>
              <a:buSzPts val="2600"/>
              <a:buFont typeface="Oswald Medium"/>
              <a:buAutoNum type="arabicPeriod"/>
            </a:pPr>
            <a:r>
              <a:rPr b="0" lang="en">
                <a:latin typeface="Oswald Medium"/>
                <a:ea typeface="Oswald Medium"/>
                <a:cs typeface="Oswald Medium"/>
                <a:sym typeface="Oswald Medium"/>
              </a:rPr>
              <a:t>Tổng quan</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800">
                <a:solidFill>
                  <a:srgbClr val="000000"/>
                </a:solidFill>
                <a:latin typeface="Oswald"/>
                <a:ea typeface="Oswald"/>
                <a:cs typeface="Oswald"/>
                <a:sym typeface="Oswald"/>
              </a:rPr>
              <a:t>Khi nào chúng ta nên sử dụng Abstract Factory Pattern?</a:t>
            </a:r>
          </a:p>
          <a:p>
            <a:pPr indent="0" lvl="0" marL="0" rtl="0">
              <a:spcBef>
                <a:spcPts val="0"/>
              </a:spcBef>
              <a:spcAft>
                <a:spcPts val="0"/>
              </a:spcAft>
              <a:buNone/>
            </a:pPr>
            <a:r>
              <a:t/>
            </a:r>
            <a:endParaRPr b="1" sz="1800">
              <a:solidFill>
                <a:srgbClr val="000000"/>
              </a:solidFill>
              <a:latin typeface="Oswald"/>
              <a:ea typeface="Oswald"/>
              <a:cs typeface="Oswald"/>
              <a:sym typeface="Oswald"/>
            </a:endParaRPr>
          </a:p>
          <a:p>
            <a:pPr indent="-342900" lvl="0" marL="457200" rtl="0">
              <a:spcBef>
                <a:spcPts val="0"/>
              </a:spcBef>
              <a:spcAft>
                <a:spcPts val="0"/>
              </a:spcAft>
              <a:buClr>
                <a:srgbClr val="000000"/>
              </a:buClr>
              <a:buSzPts val="1800"/>
              <a:buFont typeface="Oswald"/>
              <a:buChar char="●"/>
            </a:pPr>
            <a:r>
              <a:rPr lang="en" sz="1800">
                <a:solidFill>
                  <a:srgbClr val="000000"/>
                </a:solidFill>
                <a:highlight>
                  <a:srgbClr val="FFFFFF"/>
                </a:highlight>
                <a:latin typeface="Oswald"/>
                <a:ea typeface="Oswald"/>
                <a:cs typeface="Oswald"/>
                <a:sym typeface="Oswald"/>
              </a:rPr>
              <a:t>Tạo ra đối tượng mà không cần biết chính xác kiểu dữ liệu.</a:t>
            </a:r>
          </a:p>
          <a:p>
            <a:pPr lvl="0" rtl="0">
              <a:spcBef>
                <a:spcPts val="0"/>
              </a:spcBef>
              <a:spcAft>
                <a:spcPts val="0"/>
              </a:spcAft>
              <a:buNone/>
            </a:pPr>
            <a:r>
              <a:t/>
            </a:r>
            <a:endParaRPr sz="1800">
              <a:solidFill>
                <a:srgbClr val="000000"/>
              </a:solidFill>
              <a:highlight>
                <a:srgbClr val="FFFFFF"/>
              </a:highlight>
              <a:latin typeface="Oswald"/>
              <a:ea typeface="Oswald"/>
              <a:cs typeface="Oswald"/>
              <a:sym typeface="Oswald"/>
            </a:endParaRPr>
          </a:p>
          <a:p>
            <a:pPr indent="-342900" lvl="0" marL="457200" rtl="0">
              <a:spcBef>
                <a:spcPts val="0"/>
              </a:spcBef>
              <a:spcAft>
                <a:spcPts val="0"/>
              </a:spcAft>
              <a:buClr>
                <a:srgbClr val="000000"/>
              </a:buClr>
              <a:buSzPts val="1800"/>
              <a:buFont typeface="Arial"/>
              <a:buChar char="●"/>
            </a:pPr>
            <a:r>
              <a:rPr lang="en" sz="1800">
                <a:solidFill>
                  <a:srgbClr val="000000"/>
                </a:solidFill>
                <a:highlight>
                  <a:srgbClr val="FFFFFF"/>
                </a:highlight>
                <a:latin typeface="Oswald"/>
                <a:ea typeface="Oswald"/>
                <a:cs typeface="Oswald"/>
                <a:sym typeface="Oswald"/>
              </a:rPr>
              <a:t>Giúp mã nguồn của chúng ta trở nên dễ dàng bảo trì nếu có sự thay đổi.</a:t>
            </a:r>
          </a:p>
          <a:p>
            <a:pPr indent="0" lvl="0" marL="0" rtl="0">
              <a:spcBef>
                <a:spcPts val="0"/>
              </a:spcBef>
              <a:spcAft>
                <a:spcPts val="0"/>
              </a:spcAft>
              <a:buNone/>
            </a:pPr>
            <a:r>
              <a:t/>
            </a:r>
            <a:endParaRPr sz="1000">
              <a:solidFill>
                <a:srgbClr val="000000"/>
              </a:solidFill>
              <a:highlight>
                <a:srgbClr val="FFFFFF"/>
              </a:highlight>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2. Factory Design Pattern</a:t>
            </a:r>
          </a:p>
        </p:txBody>
      </p:sp>
      <p:sp>
        <p:nvSpPr>
          <p:cNvPr id="105" name="Shape 10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b="1" lang="en" sz="1800">
                <a:solidFill>
                  <a:srgbClr val="000000"/>
                </a:solidFill>
                <a:latin typeface="Oswald"/>
                <a:ea typeface="Oswald"/>
                <a:cs typeface="Oswald"/>
                <a:sym typeface="Oswald"/>
              </a:rPr>
              <a:t>Pattern này được sử dụng khi hệ thống của bạn có nhiều đối tượng với thuộc tính, hành vi tương tự nhau. </a:t>
            </a:r>
          </a:p>
          <a:p>
            <a:pPr indent="0" lvl="0" marL="0" rtl="0">
              <a:lnSpc>
                <a:spcPct val="115000"/>
              </a:lnSpc>
              <a:spcBef>
                <a:spcPts val="0"/>
              </a:spcBef>
              <a:spcAft>
                <a:spcPts val="0"/>
              </a:spcAft>
              <a:buNone/>
            </a:pPr>
            <a:r>
              <a:t/>
            </a:r>
            <a:endParaRPr b="1" sz="1800">
              <a:solidFill>
                <a:srgbClr val="000000"/>
              </a:solidFill>
              <a:latin typeface="Oswald"/>
              <a:ea typeface="Oswald"/>
              <a:cs typeface="Oswald"/>
              <a:sym typeface="Oswald"/>
            </a:endParaRPr>
          </a:p>
          <a:p>
            <a:pPr indent="0" lvl="0" marL="0" rtl="0">
              <a:lnSpc>
                <a:spcPct val="115000"/>
              </a:lnSpc>
              <a:spcBef>
                <a:spcPts val="0"/>
              </a:spcBef>
              <a:spcAft>
                <a:spcPts val="0"/>
              </a:spcAft>
              <a:buNone/>
            </a:pPr>
            <a:r>
              <a:rPr b="1" lang="en" sz="1800">
                <a:solidFill>
                  <a:srgbClr val="000000"/>
                </a:solidFill>
                <a:latin typeface="Oswald"/>
                <a:ea typeface="Oswald"/>
                <a:cs typeface="Oswald"/>
                <a:sym typeface="Oswald"/>
              </a:rPr>
              <a:t>Factory Pattern giống như một nhà máy sản sinh các đối tượng tương tự nhau này cho bạn.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Ví dụ</a:t>
            </a:r>
          </a:p>
        </p:txBody>
      </p:sp>
      <p:pic>
        <p:nvPicPr>
          <p:cNvPr id="111" name="Shape 111"/>
          <p:cNvPicPr preferRelativeResize="0"/>
          <p:nvPr/>
        </p:nvPicPr>
        <p:blipFill>
          <a:blip r:embed="rId3">
            <a:alphaModFix/>
          </a:blip>
          <a:stretch>
            <a:fillRect/>
          </a:stretch>
        </p:blipFill>
        <p:spPr>
          <a:xfrm>
            <a:off x="1906800" y="1853850"/>
            <a:ext cx="533400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1: Tạo interface Shape</a:t>
            </a:r>
            <a:br>
              <a:rPr b="0" lang="en">
                <a:latin typeface="Oswald Medium"/>
                <a:ea typeface="Oswald Medium"/>
                <a:cs typeface="Oswald Medium"/>
                <a:sym typeface="Oswald Medium"/>
              </a:rPr>
            </a:br>
          </a:p>
        </p:txBody>
      </p:sp>
      <p:sp>
        <p:nvSpPr>
          <p:cNvPr id="117" name="Shape 11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400">
                <a:solidFill>
                  <a:srgbClr val="000000"/>
                </a:solidFill>
                <a:latin typeface="Oswald"/>
                <a:ea typeface="Oswald"/>
                <a:cs typeface="Oswald"/>
                <a:sym typeface="Oswald"/>
              </a:rPr>
              <a:t>public interface </a:t>
            </a:r>
            <a:r>
              <a:rPr lang="en" sz="2400">
                <a:solidFill>
                  <a:srgbClr val="A64D79"/>
                </a:solidFill>
                <a:latin typeface="Oswald"/>
                <a:ea typeface="Oswald"/>
                <a:cs typeface="Oswald"/>
                <a:sym typeface="Oswald"/>
              </a:rPr>
              <a:t>Shape</a:t>
            </a:r>
            <a:r>
              <a:rPr lang="en" sz="2400">
                <a:solidFill>
                  <a:srgbClr val="000000"/>
                </a:solidFill>
                <a:latin typeface="Oswald"/>
                <a:ea typeface="Oswald"/>
                <a:cs typeface="Oswald"/>
                <a:sym typeface="Oswald"/>
              </a:rPr>
              <a:t> {</a:t>
            </a:r>
            <a:br>
              <a:rPr lang="en" sz="2400">
                <a:solidFill>
                  <a:srgbClr val="000000"/>
                </a:solidFill>
                <a:latin typeface="Oswald"/>
                <a:ea typeface="Oswald"/>
                <a:cs typeface="Oswald"/>
                <a:sym typeface="Oswald"/>
              </a:rPr>
            </a:br>
            <a:r>
              <a:rPr lang="en" sz="2400">
                <a:solidFill>
                  <a:srgbClr val="000000"/>
                </a:solidFill>
                <a:latin typeface="Oswald"/>
                <a:ea typeface="Oswald"/>
                <a:cs typeface="Oswald"/>
                <a:sym typeface="Oswald"/>
              </a:rPr>
              <a:t>   void </a:t>
            </a:r>
            <a:r>
              <a:rPr lang="en" sz="2400">
                <a:solidFill>
                  <a:srgbClr val="741B47"/>
                </a:solidFill>
                <a:latin typeface="Oswald"/>
                <a:ea typeface="Oswald"/>
                <a:cs typeface="Oswald"/>
                <a:sym typeface="Oswald"/>
              </a:rPr>
              <a:t>draw</a:t>
            </a:r>
            <a:r>
              <a:rPr lang="en" sz="2400">
                <a:solidFill>
                  <a:srgbClr val="000000"/>
                </a:solidFill>
                <a:latin typeface="Oswald"/>
                <a:ea typeface="Oswald"/>
                <a:cs typeface="Oswald"/>
                <a:sym typeface="Oswald"/>
              </a:rPr>
              <a:t>();</a:t>
            </a:r>
            <a:br>
              <a:rPr lang="en" sz="2400">
                <a:solidFill>
                  <a:srgbClr val="000000"/>
                </a:solidFill>
                <a:latin typeface="Oswald"/>
                <a:ea typeface="Oswald"/>
                <a:cs typeface="Oswald"/>
                <a:sym typeface="Oswald"/>
              </a:rPr>
            </a:br>
            <a:r>
              <a:rPr lang="en" sz="2400">
                <a:solidFill>
                  <a:srgbClr val="000000"/>
                </a:solidFill>
                <a:latin typeface="Oswald"/>
                <a:ea typeface="Oswald"/>
                <a:cs typeface="Oswald"/>
                <a:sym typeface="Oswald"/>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2: Tạo các lớp thực thi interface Shape</a:t>
            </a:r>
          </a:p>
        </p:txBody>
      </p:sp>
      <p:sp>
        <p:nvSpPr>
          <p:cNvPr id="123" name="Shape 123"/>
          <p:cNvSpPr txBox="1"/>
          <p:nvPr>
            <p:ph idx="1" type="body"/>
          </p:nvPr>
        </p:nvSpPr>
        <p:spPr>
          <a:xfrm>
            <a:off x="729450" y="2078875"/>
            <a:ext cx="7688700" cy="26595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800">
                <a:solidFill>
                  <a:srgbClr val="000000"/>
                </a:solidFill>
                <a:latin typeface="Oswald"/>
                <a:ea typeface="Oswald"/>
                <a:cs typeface="Oswald"/>
                <a:sym typeface="Oswald"/>
              </a:rPr>
              <a:t>Rectangle.java</a:t>
            </a:r>
          </a:p>
          <a:p>
            <a:pPr indent="0" lvl="0" marL="0" rtl="0">
              <a:spcBef>
                <a:spcPts val="0"/>
              </a:spcBef>
              <a:spcAft>
                <a:spcPts val="0"/>
              </a:spcAft>
              <a:buNone/>
            </a:pPr>
            <a:r>
              <a:rPr lang="en" sz="1800">
                <a:solidFill>
                  <a:srgbClr val="000000"/>
                </a:solidFill>
                <a:latin typeface="Oswald"/>
                <a:ea typeface="Oswald"/>
                <a:cs typeface="Oswald"/>
                <a:sym typeface="Oswald"/>
              </a:rPr>
              <a:t>public class </a:t>
            </a:r>
            <a:r>
              <a:rPr lang="en" sz="1800">
                <a:solidFill>
                  <a:srgbClr val="A64D79"/>
                </a:solidFill>
                <a:latin typeface="Oswald"/>
                <a:ea typeface="Oswald"/>
                <a:cs typeface="Oswald"/>
                <a:sym typeface="Oswald"/>
              </a:rPr>
              <a:t>Rectangle</a:t>
            </a:r>
            <a:r>
              <a:rPr lang="en" sz="1800">
                <a:solidFill>
                  <a:srgbClr val="000000"/>
                </a:solidFill>
                <a:latin typeface="Oswald"/>
                <a:ea typeface="Oswald"/>
                <a:cs typeface="Oswald"/>
                <a:sym typeface="Oswald"/>
              </a:rPr>
              <a:t> implements </a:t>
            </a:r>
            <a:r>
              <a:rPr lang="en" sz="1800">
                <a:solidFill>
                  <a:srgbClr val="A64D79"/>
                </a:solidFill>
                <a:latin typeface="Oswald"/>
                <a:ea typeface="Oswald"/>
                <a:cs typeface="Oswald"/>
                <a:sym typeface="Oswald"/>
              </a:rPr>
              <a:t>Shape</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@Override</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public void </a:t>
            </a:r>
            <a:r>
              <a:rPr lang="en" sz="1800">
                <a:solidFill>
                  <a:srgbClr val="741B47"/>
                </a:solidFill>
                <a:latin typeface="Oswald"/>
                <a:ea typeface="Oswald"/>
                <a:cs typeface="Oswald"/>
                <a:sym typeface="Oswald"/>
              </a:rPr>
              <a:t>draw</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System.out.</a:t>
            </a:r>
            <a:r>
              <a:rPr lang="en" sz="1800">
                <a:solidFill>
                  <a:srgbClr val="741B47"/>
                </a:solidFill>
                <a:latin typeface="Oswald"/>
                <a:ea typeface="Oswald"/>
                <a:cs typeface="Oswald"/>
                <a:sym typeface="Oswald"/>
              </a:rPr>
              <a:t>println</a:t>
            </a:r>
            <a:r>
              <a:rPr lang="en" sz="1800">
                <a:solidFill>
                  <a:srgbClr val="000000"/>
                </a:solidFill>
                <a:latin typeface="Oswald"/>
                <a:ea typeface="Oswald"/>
                <a:cs typeface="Oswald"/>
                <a:sym typeface="Oswald"/>
              </a:rPr>
              <a:t>("</a:t>
            </a:r>
            <a:r>
              <a:rPr lang="en" sz="1800">
                <a:solidFill>
                  <a:srgbClr val="38761D"/>
                </a:solidFill>
                <a:latin typeface="Oswald"/>
                <a:ea typeface="Oswald"/>
                <a:cs typeface="Oswald"/>
                <a:sym typeface="Oswald"/>
              </a:rPr>
              <a:t>Inside Rectangle::draw() method.</a:t>
            </a:r>
            <a:r>
              <a:rPr lang="en" sz="1800">
                <a:solidFill>
                  <a:srgbClr val="000000"/>
                </a:solidFill>
                <a:latin typeface="Oswald"/>
                <a:ea typeface="Oswald"/>
                <a:cs typeface="Oswald"/>
                <a:sym typeface="Oswald"/>
              </a:rPr>
              <a:t>");</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2: Tạo các lớp thực thi interface Shape</a:t>
            </a:r>
          </a:p>
        </p:txBody>
      </p:sp>
      <p:sp>
        <p:nvSpPr>
          <p:cNvPr id="129" name="Shape 129"/>
          <p:cNvSpPr txBox="1"/>
          <p:nvPr>
            <p:ph idx="1" type="body"/>
          </p:nvPr>
        </p:nvSpPr>
        <p:spPr>
          <a:xfrm>
            <a:off x="729450" y="2078875"/>
            <a:ext cx="7688700" cy="26595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800">
                <a:solidFill>
                  <a:srgbClr val="000000"/>
                </a:solidFill>
                <a:latin typeface="Oswald"/>
                <a:ea typeface="Oswald"/>
                <a:cs typeface="Oswald"/>
                <a:sym typeface="Oswald"/>
              </a:rPr>
              <a:t>Square.java</a:t>
            </a:r>
          </a:p>
          <a:p>
            <a:pPr indent="0" lvl="0" marL="0" rtl="0">
              <a:spcBef>
                <a:spcPts val="0"/>
              </a:spcBef>
              <a:spcAft>
                <a:spcPts val="0"/>
              </a:spcAft>
              <a:buNone/>
            </a:pPr>
            <a:r>
              <a:rPr lang="en" sz="1800">
                <a:solidFill>
                  <a:srgbClr val="000000"/>
                </a:solidFill>
                <a:latin typeface="Oswald"/>
                <a:ea typeface="Oswald"/>
                <a:cs typeface="Oswald"/>
                <a:sym typeface="Oswald"/>
              </a:rPr>
              <a:t>public class </a:t>
            </a:r>
            <a:r>
              <a:rPr lang="en" sz="1800">
                <a:solidFill>
                  <a:srgbClr val="A64D79"/>
                </a:solidFill>
                <a:latin typeface="Oswald"/>
                <a:ea typeface="Oswald"/>
                <a:cs typeface="Oswald"/>
                <a:sym typeface="Oswald"/>
              </a:rPr>
              <a:t>Square</a:t>
            </a:r>
            <a:r>
              <a:rPr lang="en" sz="1800">
                <a:solidFill>
                  <a:srgbClr val="000000"/>
                </a:solidFill>
                <a:latin typeface="Oswald"/>
                <a:ea typeface="Oswald"/>
                <a:cs typeface="Oswald"/>
                <a:sym typeface="Oswald"/>
              </a:rPr>
              <a:t> implements </a:t>
            </a:r>
            <a:r>
              <a:rPr lang="en" sz="1800">
                <a:solidFill>
                  <a:srgbClr val="A64D79"/>
                </a:solidFill>
                <a:latin typeface="Oswald"/>
                <a:ea typeface="Oswald"/>
                <a:cs typeface="Oswald"/>
                <a:sym typeface="Oswald"/>
              </a:rPr>
              <a:t>Shape</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@Override</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public void </a:t>
            </a:r>
            <a:r>
              <a:rPr lang="en" sz="1800">
                <a:solidFill>
                  <a:srgbClr val="741B47"/>
                </a:solidFill>
                <a:latin typeface="Oswald"/>
                <a:ea typeface="Oswald"/>
                <a:cs typeface="Oswald"/>
                <a:sym typeface="Oswald"/>
              </a:rPr>
              <a:t>draw</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System.out.</a:t>
            </a:r>
            <a:r>
              <a:rPr lang="en" sz="1800">
                <a:solidFill>
                  <a:srgbClr val="741B47"/>
                </a:solidFill>
                <a:latin typeface="Oswald"/>
                <a:ea typeface="Oswald"/>
                <a:cs typeface="Oswald"/>
                <a:sym typeface="Oswald"/>
              </a:rPr>
              <a:t>println</a:t>
            </a:r>
            <a:r>
              <a:rPr lang="en" sz="1800">
                <a:solidFill>
                  <a:srgbClr val="000000"/>
                </a:solidFill>
                <a:latin typeface="Oswald"/>
                <a:ea typeface="Oswald"/>
                <a:cs typeface="Oswald"/>
                <a:sym typeface="Oswald"/>
              </a:rPr>
              <a:t>("</a:t>
            </a:r>
            <a:r>
              <a:rPr lang="en" sz="1800">
                <a:solidFill>
                  <a:srgbClr val="38761D"/>
                </a:solidFill>
                <a:latin typeface="Oswald"/>
                <a:ea typeface="Oswald"/>
                <a:cs typeface="Oswald"/>
                <a:sym typeface="Oswald"/>
              </a:rPr>
              <a:t>Inside Square::draw() method.</a:t>
            </a:r>
            <a:r>
              <a:rPr lang="en" sz="1800">
                <a:solidFill>
                  <a:srgbClr val="000000"/>
                </a:solidFill>
                <a:latin typeface="Oswald"/>
                <a:ea typeface="Oswald"/>
                <a:cs typeface="Oswald"/>
                <a:sym typeface="Oswald"/>
              </a:rPr>
              <a:t>");</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b="0" lang="en">
                <a:latin typeface="Oswald Medium"/>
                <a:ea typeface="Oswald Medium"/>
                <a:cs typeface="Oswald Medium"/>
                <a:sym typeface="Oswald Medium"/>
              </a:rPr>
              <a:t>Step 2: Tạo các lớp thực thi interface Shape</a:t>
            </a:r>
          </a:p>
        </p:txBody>
      </p:sp>
      <p:sp>
        <p:nvSpPr>
          <p:cNvPr id="135" name="Shape 135"/>
          <p:cNvSpPr txBox="1"/>
          <p:nvPr>
            <p:ph idx="1" type="body"/>
          </p:nvPr>
        </p:nvSpPr>
        <p:spPr>
          <a:xfrm>
            <a:off x="729450" y="2078875"/>
            <a:ext cx="7688700" cy="26595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800">
                <a:solidFill>
                  <a:srgbClr val="000000"/>
                </a:solidFill>
                <a:latin typeface="Oswald"/>
                <a:ea typeface="Oswald"/>
                <a:cs typeface="Oswald"/>
                <a:sym typeface="Oswald"/>
              </a:rPr>
              <a:t>Circle.java</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public class </a:t>
            </a:r>
            <a:r>
              <a:rPr lang="en" sz="1800">
                <a:solidFill>
                  <a:srgbClr val="A64D79"/>
                </a:solidFill>
                <a:latin typeface="Oswald"/>
                <a:ea typeface="Oswald"/>
                <a:cs typeface="Oswald"/>
                <a:sym typeface="Oswald"/>
              </a:rPr>
              <a:t>Circle</a:t>
            </a:r>
            <a:r>
              <a:rPr lang="en" sz="1800">
                <a:solidFill>
                  <a:srgbClr val="000000"/>
                </a:solidFill>
                <a:latin typeface="Oswald"/>
                <a:ea typeface="Oswald"/>
                <a:cs typeface="Oswald"/>
                <a:sym typeface="Oswald"/>
              </a:rPr>
              <a:t> implements </a:t>
            </a:r>
            <a:r>
              <a:rPr lang="en" sz="1800">
                <a:solidFill>
                  <a:srgbClr val="A64D79"/>
                </a:solidFill>
                <a:latin typeface="Oswald"/>
                <a:ea typeface="Oswald"/>
                <a:cs typeface="Oswald"/>
                <a:sym typeface="Oswald"/>
              </a:rPr>
              <a:t>Shape</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@Override</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public void </a:t>
            </a:r>
            <a:r>
              <a:rPr lang="en" sz="1800">
                <a:solidFill>
                  <a:srgbClr val="741B47"/>
                </a:solidFill>
                <a:latin typeface="Oswald"/>
                <a:ea typeface="Oswald"/>
                <a:cs typeface="Oswald"/>
                <a:sym typeface="Oswald"/>
              </a:rPr>
              <a:t>draw</a:t>
            </a: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System.out.</a:t>
            </a:r>
            <a:r>
              <a:rPr lang="en" sz="1800">
                <a:solidFill>
                  <a:srgbClr val="741B47"/>
                </a:solidFill>
                <a:latin typeface="Oswald"/>
                <a:ea typeface="Oswald"/>
                <a:cs typeface="Oswald"/>
                <a:sym typeface="Oswald"/>
              </a:rPr>
              <a:t>println</a:t>
            </a:r>
            <a:r>
              <a:rPr lang="en" sz="1800">
                <a:solidFill>
                  <a:srgbClr val="000000"/>
                </a:solidFill>
                <a:latin typeface="Oswald"/>
                <a:ea typeface="Oswald"/>
                <a:cs typeface="Oswald"/>
                <a:sym typeface="Oswald"/>
              </a:rPr>
              <a:t>("</a:t>
            </a:r>
            <a:r>
              <a:rPr lang="en" sz="1800">
                <a:solidFill>
                  <a:srgbClr val="38761D"/>
                </a:solidFill>
                <a:latin typeface="Oswald"/>
                <a:ea typeface="Oswald"/>
                <a:cs typeface="Oswald"/>
                <a:sym typeface="Oswald"/>
              </a:rPr>
              <a:t>Inside Circle::draw() method.</a:t>
            </a:r>
            <a:r>
              <a:rPr lang="en" sz="1800">
                <a:solidFill>
                  <a:srgbClr val="000000"/>
                </a:solidFill>
                <a:latin typeface="Oswald"/>
                <a:ea typeface="Oswald"/>
                <a:cs typeface="Oswald"/>
                <a:sym typeface="Oswald"/>
              </a:rPr>
              <a:t>");</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   }</a:t>
            </a:r>
            <a:br>
              <a:rPr lang="en" sz="1800">
                <a:solidFill>
                  <a:srgbClr val="000000"/>
                </a:solidFill>
                <a:latin typeface="Oswald"/>
                <a:ea typeface="Oswald"/>
                <a:cs typeface="Oswald"/>
                <a:sym typeface="Oswald"/>
              </a:rPr>
            </a:br>
            <a:r>
              <a:rPr lang="en" sz="1800">
                <a:solidFill>
                  <a:srgbClr val="000000"/>
                </a:solidFill>
                <a:latin typeface="Oswald"/>
                <a:ea typeface="Oswald"/>
                <a:cs typeface="Oswald"/>
                <a:sym typeface="Oswald"/>
              </a:rPr>
              <a:t>}</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