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848"/>
    <a:srgbClr val="617D7A"/>
    <a:srgbClr val="79A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34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590E0-C101-41AB-8E34-5DAB08E59A36}" type="datetimeFigureOut">
              <a:rPr lang="en-GB" smtClean="0"/>
              <a:t>2018-08-07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038C0-42A1-49F1-996C-850FE27BE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270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0A0DB-8E5C-4FA9-8F04-45595A204580}" type="datetimeFigureOut">
              <a:rPr lang="en-GB" smtClean="0"/>
              <a:t>2018-08-07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F42D0-7841-44C5-9364-85F8FE2F9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5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42D0-7841-44C5-9364-85F8FE2F9E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15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97E-5366-4E01-89CF-94AE18DB2479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352" y="432994"/>
            <a:ext cx="1617261" cy="493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8B3D-8068-4844-846C-A34E9E2C53EF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40" y="6248399"/>
            <a:ext cx="1617261" cy="493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4777-AEB4-4605-8672-3AC4C231F789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40" y="6248399"/>
            <a:ext cx="1617261" cy="493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BF66-0539-45BB-AF36-AE18DD6E5BD6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40" y="6248399"/>
            <a:ext cx="1617261" cy="493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67CD-81A2-41C6-BBF8-9FBAFF2F75B0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40" y="6248399"/>
            <a:ext cx="1617261" cy="493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2500-A30D-48EF-94D2-F406F46EFEC8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40" y="6248399"/>
            <a:ext cx="1617261" cy="493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96EC-642D-4BEC-AD0E-E8DC725C88AE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8C5E-4C07-4B0B-805D-B0ABFD6BB5A7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40" y="6248399"/>
            <a:ext cx="1617261" cy="493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355-135B-4FDA-A5A9-901C8E9A34EB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40" y="6248399"/>
            <a:ext cx="1617261" cy="493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1F61-6B55-4DC2-9FD3-50A253399256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40" y="6248399"/>
            <a:ext cx="1617261" cy="493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4E3C-4E48-4A3C-92CE-F827B4A13171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40" y="6248399"/>
            <a:ext cx="1617261" cy="493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B3AA-815C-4077-BE71-3C9430297FFC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40" y="6248399"/>
            <a:ext cx="1617261" cy="493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7821-846E-41E8-9B87-D0B1B0315771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40" y="6248399"/>
            <a:ext cx="1617261" cy="493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ADC3-2A7B-478D-969F-345D9EF89E6D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40" y="6248399"/>
            <a:ext cx="1617261" cy="493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E395-C7BE-4798-8473-11A00AEE2CC6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40" y="6248399"/>
            <a:ext cx="1617261" cy="493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970A-C575-4900-A4CD-4B4AF7BABD91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40" y="6248399"/>
            <a:ext cx="1617261" cy="493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D48A-72C3-4CB0-9DDF-F78C8EB5C88E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40" y="6248399"/>
            <a:ext cx="1617261" cy="4931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726B9C-DBDB-43B3-B8E2-63C29CAA875F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OpenTech/redis/releases/download/win-3.2.100/Redis-x64-3.2.100.ms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jquery-1.11.2.min.js" TargetMode="External"/><Relationship Id="rId2" Type="http://schemas.openxmlformats.org/officeDocument/2006/relationships/hyperlink" Target="https://cdnjs.cloudflare.com/ajax/libs/socket.io/2.1.1/socket.io.j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vinglaravel.com/redis/redis-commands" TargetMode="External"/><Relationship Id="rId2" Type="http://schemas.openxmlformats.org/officeDocument/2006/relationships/hyperlink" Target="https://redis.io/cli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44710" y="1471748"/>
            <a:ext cx="11047247" cy="196263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8800" dirty="0" smtClean="0"/>
              <a:t>         </a:t>
            </a:r>
            <a:r>
              <a:rPr lang="en-US" b="1" dirty="0" smtClean="0">
                <a:solidFill>
                  <a:schemeClr val="tx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Real-time Chatting</a:t>
            </a:r>
            <a:endParaRPr lang="en-US" sz="6000" b="1" dirty="0">
              <a:solidFill>
                <a:schemeClr val="tx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5555" y="3537539"/>
            <a:ext cx="4265184" cy="86142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By Redis , Nodejs , socket.io</a:t>
            </a:r>
            <a:endParaRPr lang="en-US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00" y="3912546"/>
            <a:ext cx="1625397" cy="1625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172" y="420006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919" y="4230120"/>
            <a:ext cx="985409" cy="99025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2. NodeJS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946" y="1433015"/>
            <a:ext cx="8808889" cy="5117910"/>
          </a:xfrm>
        </p:spPr>
        <p:txBody>
          <a:bodyPr>
            <a:normAutofit/>
          </a:bodyPr>
          <a:lstStyle/>
          <a:p>
            <a:pPr marL="857250" lvl="1" indent="-457200">
              <a:buFontTx/>
              <a:buChar char="-"/>
            </a:pPr>
            <a:r>
              <a:rPr lang="en-US" sz="3000" i="1" dirty="0" smtClean="0">
                <a:solidFill>
                  <a:schemeClr val="accent3"/>
                </a:solidFill>
              </a:rPr>
              <a:t>Blocking I/O</a:t>
            </a:r>
          </a:p>
          <a:p>
            <a:pPr marL="857250" lvl="1" indent="-457200">
              <a:buFontTx/>
              <a:buChar char="-"/>
            </a:pPr>
            <a:endParaRPr lang="en-US" sz="3000" i="1" dirty="0">
              <a:solidFill>
                <a:schemeClr val="accent3"/>
              </a:solidFill>
            </a:endParaRPr>
          </a:p>
          <a:p>
            <a:pPr marL="857250" lvl="1" indent="-457200">
              <a:buFontTx/>
              <a:buChar char="-"/>
            </a:pPr>
            <a:endParaRPr lang="en-US" sz="3000" i="1" dirty="0" smtClean="0">
              <a:solidFill>
                <a:schemeClr val="accent3"/>
              </a:solidFill>
            </a:endParaRPr>
          </a:p>
          <a:p>
            <a:pPr marL="857250" lvl="1" indent="-457200">
              <a:buFontTx/>
              <a:buChar char="-"/>
            </a:pPr>
            <a:endParaRPr lang="en-US" sz="3000" i="1" dirty="0">
              <a:solidFill>
                <a:schemeClr val="accent3"/>
              </a:solidFill>
            </a:endParaRPr>
          </a:p>
          <a:p>
            <a:pPr marL="857250" lvl="1" indent="-457200">
              <a:buFontTx/>
              <a:buChar char="-"/>
            </a:pPr>
            <a:r>
              <a:rPr lang="en-US" sz="3000" i="1" dirty="0">
                <a:solidFill>
                  <a:schemeClr val="accent3"/>
                </a:solidFill>
              </a:rPr>
              <a:t>Non-blocking I/O</a:t>
            </a:r>
          </a:p>
          <a:p>
            <a:pPr marL="857250" lvl="1" indent="-457200">
              <a:buFontTx/>
              <a:buChar char="-"/>
            </a:pPr>
            <a:endParaRPr lang="en-US" sz="3000" i="1" dirty="0" smtClean="0">
              <a:solidFill>
                <a:schemeClr val="accent3"/>
              </a:solidFill>
            </a:endParaRPr>
          </a:p>
          <a:p>
            <a:pPr marL="857250" lvl="1" indent="-457200">
              <a:buFontTx/>
              <a:buChar char="-"/>
            </a:pPr>
            <a:endParaRPr lang="en-US" sz="3000" i="1" dirty="0" smtClean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177" y="2265317"/>
            <a:ext cx="7191375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77" y="4728299"/>
            <a:ext cx="7200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1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. Socket.IO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946" y="1433015"/>
            <a:ext cx="8808889" cy="5117910"/>
          </a:xfrm>
        </p:spPr>
        <p:txBody>
          <a:bodyPr>
            <a:normAutofit/>
          </a:bodyPr>
          <a:lstStyle/>
          <a:p>
            <a:pPr marL="857250" lvl="1" indent="-457200">
              <a:buFontTx/>
              <a:buChar char="-"/>
            </a:pPr>
            <a:r>
              <a:rPr lang="en-US" sz="3000" dirty="0" smtClean="0"/>
              <a:t>JavaScript</a:t>
            </a:r>
            <a:r>
              <a:rPr lang="en-US" sz="3000" dirty="0"/>
              <a:t> library for </a:t>
            </a:r>
            <a:r>
              <a:rPr lang="en-US" sz="3000" dirty="0" smtClean="0"/>
              <a:t>web </a:t>
            </a:r>
            <a:r>
              <a:rPr lang="en-US" sz="3000" dirty="0"/>
              <a:t>applications</a:t>
            </a:r>
            <a:endParaRPr lang="en-US" sz="3000" i="1" dirty="0"/>
          </a:p>
          <a:p>
            <a:pPr marL="857250" lvl="1" indent="-457200">
              <a:buFontTx/>
              <a:buChar char="-"/>
            </a:pPr>
            <a:endParaRPr lang="en-GB" sz="3000" dirty="0" smtClean="0"/>
          </a:p>
          <a:p>
            <a:pPr marL="857250" lvl="1" indent="-457200">
              <a:buFontTx/>
              <a:buChar char="-"/>
            </a:pPr>
            <a:r>
              <a:rPr lang="en-GB" sz="3000" dirty="0" smtClean="0"/>
              <a:t>Real-time</a:t>
            </a:r>
            <a:r>
              <a:rPr lang="en-GB" sz="3000" dirty="0"/>
              <a:t>, bi-directional communication</a:t>
            </a:r>
            <a:endParaRPr lang="en-US" sz="3000" i="1" dirty="0" smtClean="0"/>
          </a:p>
          <a:p>
            <a:pPr marL="857250" lvl="1" indent="-457200">
              <a:buFontTx/>
              <a:buChar char="-"/>
            </a:pPr>
            <a:endParaRPr lang="en-US" sz="3000" i="1" dirty="0" smtClean="0"/>
          </a:p>
          <a:p>
            <a:pPr marL="857250" lvl="1" indent="-457200">
              <a:buFontTx/>
              <a:buChar char="-"/>
            </a:pPr>
            <a:r>
              <a:rPr lang="en-US" sz="3000" dirty="0" smtClean="0"/>
              <a:t>Client-side, Server-side</a:t>
            </a:r>
          </a:p>
          <a:p>
            <a:pPr marL="857250" lvl="1" indent="-457200">
              <a:buFontTx/>
              <a:buChar char="-"/>
            </a:pPr>
            <a:endParaRPr lang="en-US" sz="3000" dirty="0"/>
          </a:p>
          <a:p>
            <a:pPr marL="857250" lvl="1" indent="-457200">
              <a:buFontTx/>
              <a:buChar char="-"/>
            </a:pPr>
            <a:r>
              <a:rPr lang="en-US" sz="3000" dirty="0" smtClean="0"/>
              <a:t>Primarily </a:t>
            </a:r>
            <a:r>
              <a:rPr lang="en-US" sz="3000" dirty="0"/>
              <a:t>uses the </a:t>
            </a:r>
            <a:r>
              <a:rPr lang="en-US" sz="3000" dirty="0" err="1" smtClean="0"/>
              <a:t>WebSocket</a:t>
            </a:r>
            <a:r>
              <a:rPr lang="en-US" sz="3000" dirty="0"/>
              <a:t> protocol</a:t>
            </a:r>
            <a:endParaRPr lang="en-US" sz="3000" dirty="0" smtClean="0"/>
          </a:p>
          <a:p>
            <a:pPr marL="857250" lvl="1" indent="-457200">
              <a:buFontTx/>
              <a:buChar char="-"/>
            </a:pPr>
            <a:endParaRPr lang="en-US" sz="3000" i="1" dirty="0" smtClean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II. Real-time Chatting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86" y="1683957"/>
            <a:ext cx="6802034" cy="45346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38309" y="4014651"/>
            <a:ext cx="67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8890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5029" y="2965267"/>
            <a:ext cx="67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6379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6229" y="2949336"/>
            <a:ext cx="67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6379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7383" y="4014651"/>
            <a:ext cx="67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80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1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1. Prepare environment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946" y="1433015"/>
            <a:ext cx="8808889" cy="5117910"/>
          </a:xfrm>
        </p:spPr>
        <p:txBody>
          <a:bodyPr>
            <a:normAutofit/>
          </a:bodyPr>
          <a:lstStyle/>
          <a:p>
            <a:pPr marL="857250" lvl="1" indent="-457200">
              <a:buFontTx/>
              <a:buChar char="-"/>
            </a:pPr>
            <a:r>
              <a:rPr lang="en-US" sz="2000" i="1" dirty="0" smtClean="0"/>
              <a:t>Create new project</a:t>
            </a:r>
          </a:p>
          <a:p>
            <a:pPr marL="800100" lvl="2" indent="0">
              <a:buNone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composer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create-project --prefer-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</a:p>
          <a:p>
            <a:pPr marL="857250" lvl="1" indent="-457200">
              <a:buFontTx/>
              <a:buChar char="-"/>
            </a:pPr>
            <a:endParaRPr lang="en-US" sz="3200" i="1" dirty="0" smtClean="0"/>
          </a:p>
          <a:p>
            <a:pPr marL="857250" lvl="1" indent="-457200">
              <a:buFontTx/>
              <a:buChar char="-"/>
            </a:pPr>
            <a:r>
              <a:rPr lang="en-US" sz="2000" i="1" dirty="0" smtClean="0"/>
              <a:t>Generate key</a:t>
            </a:r>
          </a:p>
          <a:p>
            <a:pPr marL="800100" lvl="2" indent="0">
              <a:buNone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artisan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key:generate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1800" i="1" dirty="0"/>
          </a:p>
          <a:p>
            <a:pPr marL="857250" lvl="1" indent="-457200">
              <a:buFontTx/>
              <a:buChar char="-"/>
            </a:pPr>
            <a:r>
              <a:rPr lang="en-US" sz="2000" i="1" dirty="0" smtClean="0"/>
              <a:t>Install </a:t>
            </a:r>
            <a:r>
              <a:rPr lang="en-US" sz="2000" i="1" dirty="0" err="1" smtClean="0"/>
              <a:t>Redis</a:t>
            </a:r>
            <a:r>
              <a:rPr lang="en-US" sz="2000" i="1" dirty="0" smtClean="0"/>
              <a:t> for </a:t>
            </a:r>
            <a:r>
              <a:rPr lang="en-US" sz="2000" i="1" dirty="0" err="1" smtClean="0"/>
              <a:t>Laravel</a:t>
            </a:r>
            <a:endParaRPr lang="en-US" sz="2000" i="1" dirty="0" smtClean="0"/>
          </a:p>
          <a:p>
            <a:pPr marL="400050" lvl="1" indent="0">
              <a:buNone/>
            </a:pP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composer.json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predis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predis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": "~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1.1.1“</a:t>
            </a:r>
          </a:p>
          <a:p>
            <a:pPr marL="400050" lvl="1" indent="0">
              <a:buNone/>
            </a:pP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composer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pPr marL="800100" lvl="2" indent="0">
              <a:buNone/>
            </a:pPr>
            <a:endParaRPr lang="en-US" sz="1800" i="1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1. Prepare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946" y="1433015"/>
            <a:ext cx="8808889" cy="5117910"/>
          </a:xfrm>
        </p:spPr>
        <p:txBody>
          <a:bodyPr>
            <a:normAutofit/>
          </a:bodyPr>
          <a:lstStyle/>
          <a:p>
            <a:pPr marL="857250" lvl="1" indent="-457200">
              <a:buFontTx/>
              <a:buChar char="-"/>
            </a:pPr>
            <a:r>
              <a:rPr lang="en-US" sz="2000" i="1" dirty="0" smtClean="0"/>
              <a:t>Install </a:t>
            </a:r>
            <a:r>
              <a:rPr lang="en-US" sz="2000" i="1" dirty="0" err="1" smtClean="0"/>
              <a:t>NodeJS</a:t>
            </a:r>
            <a:endParaRPr lang="en-US" sz="2000" i="1" dirty="0" smtClean="0"/>
          </a:p>
          <a:p>
            <a:pPr marL="800100" lvl="2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https://nodejs.org/en/download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3200" i="1" dirty="0" smtClean="0"/>
          </a:p>
          <a:p>
            <a:pPr marL="857250" lvl="1" indent="-457200">
              <a:buFontTx/>
              <a:buChar char="-"/>
            </a:pPr>
            <a:r>
              <a:rPr lang="en-US" sz="2000" i="1" dirty="0" smtClean="0"/>
              <a:t>Install </a:t>
            </a:r>
            <a:r>
              <a:rPr lang="en-US" sz="2000" i="1" dirty="0" err="1" smtClean="0"/>
              <a:t>NodeJS</a:t>
            </a:r>
            <a:r>
              <a:rPr lang="en-US" sz="2000" i="1" dirty="0" smtClean="0"/>
              <a:t> packages</a:t>
            </a:r>
          </a:p>
          <a:p>
            <a:pPr marL="400050" lvl="1" indent="0">
              <a:buNone/>
            </a:pP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install express socket.io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-save</a:t>
            </a:r>
          </a:p>
          <a:p>
            <a:pPr marL="800100" lvl="2" indent="0">
              <a:buNone/>
            </a:pPr>
            <a:endParaRPr lang="en-US" sz="1800" i="1" dirty="0"/>
          </a:p>
          <a:p>
            <a:pPr marL="800100" lvl="2" indent="0">
              <a:buNone/>
            </a:pPr>
            <a:endParaRPr lang="en-US" sz="1800" i="1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1. Prepare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946" y="1433015"/>
            <a:ext cx="8808889" cy="5117910"/>
          </a:xfrm>
        </p:spPr>
        <p:txBody>
          <a:bodyPr>
            <a:normAutofit/>
          </a:bodyPr>
          <a:lstStyle/>
          <a:p>
            <a:pPr marL="857250" lvl="1" indent="-457200">
              <a:buFontTx/>
              <a:buChar char="-"/>
            </a:pPr>
            <a:r>
              <a:rPr lang="en-US" sz="2000" i="1" dirty="0" smtClean="0"/>
              <a:t>Install </a:t>
            </a:r>
            <a:r>
              <a:rPr lang="en-US" sz="2000" i="1" dirty="0" err="1" smtClean="0"/>
              <a:t>Redis</a:t>
            </a:r>
            <a:r>
              <a:rPr lang="en-US" sz="2000" i="1" dirty="0" smtClean="0"/>
              <a:t> for Window</a:t>
            </a:r>
          </a:p>
          <a:p>
            <a:pPr marL="800100" lvl="2" indent="0">
              <a:buNone/>
            </a:pP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://github.com/MSOpenTech/redis/releases/download/win-3.2.100/Redis-x64-3.2.100.msi</a:t>
            </a:r>
            <a:endParaRPr lang="en-US" sz="3200" i="1" dirty="0" smtClean="0"/>
          </a:p>
          <a:p>
            <a:pPr marL="800100" lvl="2" indent="0">
              <a:buNone/>
            </a:pPr>
            <a:endParaRPr lang="en-US" sz="1800" i="1" dirty="0"/>
          </a:p>
          <a:p>
            <a:pPr marL="800100" lvl="2" indent="0">
              <a:buNone/>
            </a:pPr>
            <a:endParaRPr lang="en-US" sz="1800" i="1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1. Prepare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946" y="1433015"/>
            <a:ext cx="8808889" cy="5117910"/>
          </a:xfrm>
        </p:spPr>
        <p:txBody>
          <a:bodyPr>
            <a:normAutofit/>
          </a:bodyPr>
          <a:lstStyle/>
          <a:p>
            <a:pPr marL="857250" lvl="1" indent="-457200">
              <a:buFontTx/>
              <a:buChar char="-"/>
            </a:pPr>
            <a:r>
              <a:rPr lang="en-US" sz="2000" i="1" dirty="0" smtClean="0"/>
              <a:t>Download socket.io.js</a:t>
            </a:r>
          </a:p>
          <a:p>
            <a:pPr marL="800100" lvl="2" indent="0">
              <a:buNone/>
            </a:pP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GB" dirty="0">
                <a:hlinkClick r:id="rId2"/>
              </a:rPr>
              <a:t>https://cdnjs.cloudflare.com/ajax/libs/socket.io/2.1.1/socket.io.js</a:t>
            </a:r>
            <a:endParaRPr lang="en-US" sz="1800" i="1" dirty="0"/>
          </a:p>
          <a:p>
            <a:pPr marL="800100" lvl="2" indent="0">
              <a:buNone/>
            </a:pPr>
            <a:endParaRPr lang="en-US" sz="1800" i="1" dirty="0" smtClean="0">
              <a:solidFill>
                <a:schemeClr val="accent3"/>
              </a:solidFill>
            </a:endParaRPr>
          </a:p>
          <a:p>
            <a:pPr marL="800100" lvl="2" indent="0">
              <a:buNone/>
            </a:pPr>
            <a:endParaRPr lang="en-US" sz="1800" i="1" dirty="0">
              <a:solidFill>
                <a:schemeClr val="accent3"/>
              </a:solidFill>
            </a:endParaRPr>
          </a:p>
          <a:p>
            <a:pPr marL="857250" lvl="1" indent="-457200">
              <a:buFontTx/>
              <a:buChar char="-"/>
            </a:pPr>
            <a:r>
              <a:rPr lang="en-US" sz="2000" i="1" dirty="0" smtClean="0"/>
              <a:t>Download </a:t>
            </a:r>
            <a:r>
              <a:rPr lang="en-US" sz="2000" i="1" dirty="0" err="1" smtClean="0"/>
              <a:t>Jquery</a:t>
            </a:r>
            <a:endParaRPr lang="en-US" sz="2000" i="1" dirty="0"/>
          </a:p>
          <a:p>
            <a:pPr marL="800100" lvl="2" indent="0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GB" dirty="0">
                <a:hlinkClick r:id="rId3"/>
              </a:rPr>
              <a:t>https://code.jquery.com/jquery-1.11.2.min.js</a:t>
            </a:r>
            <a:endParaRPr lang="en-US" sz="1800" i="1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2. Implementation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946" y="1433015"/>
            <a:ext cx="8808889" cy="5117910"/>
          </a:xfrm>
        </p:spPr>
        <p:txBody>
          <a:bodyPr>
            <a:normAutofit/>
          </a:bodyPr>
          <a:lstStyle/>
          <a:p>
            <a:pPr marL="857250" lvl="1" indent="-457200">
              <a:buFontTx/>
              <a:buChar char="-"/>
            </a:pPr>
            <a:r>
              <a:rPr lang="en-US" sz="2000" i="1" dirty="0" smtClean="0"/>
              <a:t>resources\views\</a:t>
            </a:r>
            <a:r>
              <a:rPr lang="en-US" sz="2000" i="1" dirty="0" err="1" smtClean="0"/>
              <a:t>write.blade.php</a:t>
            </a:r>
            <a:endParaRPr lang="en-US" sz="1800" i="1" dirty="0"/>
          </a:p>
          <a:p>
            <a:pPr marL="800100" lvl="2" indent="0">
              <a:buNone/>
            </a:pPr>
            <a:endParaRPr lang="en-US" sz="1800" i="1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3" y="1986236"/>
            <a:ext cx="8868237" cy="401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2. Implementation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946" y="1433015"/>
            <a:ext cx="8808889" cy="5117910"/>
          </a:xfrm>
        </p:spPr>
        <p:txBody>
          <a:bodyPr>
            <a:normAutofit/>
          </a:bodyPr>
          <a:lstStyle/>
          <a:p>
            <a:pPr marL="857250" lvl="1" indent="-457200">
              <a:buFontTx/>
              <a:buChar char="-"/>
            </a:pPr>
            <a:r>
              <a:rPr lang="en-US" sz="2000" i="1" dirty="0"/>
              <a:t>resources\views\</a:t>
            </a:r>
            <a:r>
              <a:rPr lang="en-US" sz="2000" i="1" dirty="0" err="1" smtClean="0"/>
              <a:t>receive.blade.php</a:t>
            </a:r>
            <a:endParaRPr lang="en-US" sz="1800" i="1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97" y="2005175"/>
            <a:ext cx="9115043" cy="397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2. Implementation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946" y="1433015"/>
            <a:ext cx="8808889" cy="5117910"/>
          </a:xfrm>
        </p:spPr>
        <p:txBody>
          <a:bodyPr>
            <a:normAutofit/>
          </a:bodyPr>
          <a:lstStyle/>
          <a:p>
            <a:pPr marL="857250" lvl="1" indent="-457200">
              <a:buFontTx/>
              <a:buChar char="-"/>
            </a:pPr>
            <a:r>
              <a:rPr lang="en-US" sz="2000" i="1" dirty="0" smtClean="0"/>
              <a:t>routes\</a:t>
            </a:r>
            <a:r>
              <a:rPr lang="en-US" sz="2000" i="1" dirty="0" err="1" smtClean="0"/>
              <a:t>web.php</a:t>
            </a:r>
            <a:endParaRPr lang="en-US" sz="1800" i="1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11" y="2304216"/>
            <a:ext cx="8507729" cy="337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Real-time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Chatting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946" y="1433015"/>
            <a:ext cx="8808889" cy="51179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>
                <a:latin typeface="Century Gothic (Headings)"/>
                <a:ea typeface="Adobe Heiti Std R" panose="020B0400000000000000"/>
                <a:cs typeface="Arial" panose="020B0604020202020204" pitchFamily="34" charset="0"/>
              </a:rPr>
              <a:t>I. Basic</a:t>
            </a:r>
            <a:r>
              <a:rPr lang="en-US" sz="3200" dirty="0" smtClean="0">
                <a:latin typeface="Century Gothic (Headings)"/>
                <a:ea typeface="Adobe Heiti Std R" panose="020B0400000000000000"/>
              </a:rPr>
              <a:t> </a:t>
            </a:r>
            <a:r>
              <a:rPr lang="en-US" sz="3200" dirty="0">
                <a:latin typeface="Century Gothic (Headings)"/>
                <a:ea typeface="Adobe Heiti Std R" panose="020B0400000000000000"/>
                <a:cs typeface="Arial" panose="020B0604020202020204" pitchFamily="34" charset="0"/>
              </a:rPr>
              <a:t>Knowledge</a:t>
            </a:r>
            <a:r>
              <a:rPr lang="en-US" sz="3200" dirty="0" smtClean="0">
                <a:latin typeface="Century Gothic (Headings)"/>
                <a:ea typeface="Adobe Heiti Std R" panose="020B0400000000000000"/>
              </a:rPr>
              <a:t>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800" dirty="0" smtClean="0">
                <a:latin typeface="Century Gothic (Headings)"/>
                <a:ea typeface="Adobe Heiti Std R" panose="020B0400000000000000"/>
                <a:cs typeface="Arial" panose="020B0604020202020204" pitchFamily="34" charset="0"/>
              </a:rPr>
              <a:t>Redis</a:t>
            </a:r>
            <a:endParaRPr lang="en-US" sz="2800" dirty="0">
              <a:latin typeface="Century Gothic (Headings)"/>
              <a:ea typeface="Adobe Heiti Std R" panose="020B0400000000000000"/>
              <a:cs typeface="Arial" panose="020B060402020202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800" dirty="0" smtClean="0">
                <a:latin typeface="Century Gothic (Headings)"/>
                <a:ea typeface="Adobe Heiti Std R" panose="020B0400000000000000"/>
                <a:cs typeface="Arial" panose="020B0604020202020204" pitchFamily="34" charset="0"/>
              </a:rPr>
              <a:t>NodeJS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800" dirty="0" smtClean="0">
                <a:latin typeface="Century Gothic (Headings)"/>
                <a:ea typeface="Adobe Heiti Std R" panose="020B0400000000000000"/>
                <a:cs typeface="Arial" panose="020B0604020202020204" pitchFamily="34" charset="0"/>
              </a:rPr>
              <a:t>Socket.io</a:t>
            </a:r>
          </a:p>
          <a:p>
            <a:pPr marL="400050" lvl="1" indent="0">
              <a:buNone/>
            </a:pPr>
            <a:endParaRPr lang="en-US" sz="2400" dirty="0" smtClean="0">
              <a:latin typeface="Century Gothic (Headings)"/>
              <a:ea typeface="Adobe Heiti Std R" panose="020B040000000000000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Century Gothic (Headings)"/>
                <a:ea typeface="Adobe Heiti Std R" panose="020B0400000000000000"/>
                <a:cs typeface="Arial" panose="020B0604020202020204" pitchFamily="34" charset="0"/>
              </a:rPr>
              <a:t>II. Real-time Chatting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3200" dirty="0" smtClean="0">
                <a:latin typeface="Century Gothic (Headings)"/>
                <a:ea typeface="Adobe Heiti Std R" panose="020B0400000000000000"/>
                <a:cs typeface="Arial" panose="020B0604020202020204" pitchFamily="34" charset="0"/>
              </a:rPr>
              <a:t>Prepare environment</a:t>
            </a:r>
            <a:endParaRPr lang="en-US" sz="2800" dirty="0">
              <a:latin typeface="Century Gothic (Headings)"/>
              <a:ea typeface="Adobe Heiti Std R" panose="020B0400000000000000"/>
              <a:cs typeface="Arial" panose="020B060402020202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800" dirty="0" smtClean="0">
                <a:latin typeface="Century Gothic (Headings)"/>
                <a:ea typeface="Adobe Heiti Std R" panose="020B0400000000000000"/>
                <a:cs typeface="Arial" panose="020B0604020202020204" pitchFamily="34" charset="0"/>
              </a:rPr>
              <a:t>Implementation</a:t>
            </a:r>
            <a:endParaRPr lang="en-US" sz="2800" dirty="0">
              <a:latin typeface="Century Gothic (Headings)"/>
              <a:ea typeface="Adobe Heiti Std R" panose="020B040000000000000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Century Gothic (Headings)"/>
                <a:ea typeface="Adobe Heiti Std R" panose="020B0400000000000000"/>
                <a:cs typeface="Arial" panose="020B0604020202020204" pitchFamily="34" charset="0"/>
              </a:rPr>
              <a:t> </a:t>
            </a:r>
            <a:endParaRPr lang="en-US" sz="3200" dirty="0">
              <a:latin typeface="Century Gothic (Headings)"/>
              <a:ea typeface="Adobe Heiti Std R" panose="020B040000000000000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2. Implementation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946" y="1433015"/>
            <a:ext cx="8808889" cy="5117910"/>
          </a:xfrm>
        </p:spPr>
        <p:txBody>
          <a:bodyPr>
            <a:normAutofit/>
          </a:bodyPr>
          <a:lstStyle/>
          <a:p>
            <a:pPr marL="857250" lvl="1" indent="-457200">
              <a:buFontTx/>
              <a:buChar char="-"/>
            </a:pPr>
            <a:r>
              <a:rPr lang="en-US" sz="2000" i="1" dirty="0" smtClean="0"/>
              <a:t>app\Http\Controllers\</a:t>
            </a:r>
            <a:r>
              <a:rPr lang="en-US" sz="2000" i="1" dirty="0" err="1" smtClean="0"/>
              <a:t>ChatController.php</a:t>
            </a:r>
            <a:endParaRPr lang="en-US" sz="1800" i="1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17" y="1934283"/>
            <a:ext cx="7773057" cy="469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2. Implementation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946" y="1433015"/>
            <a:ext cx="8808889" cy="5117910"/>
          </a:xfrm>
        </p:spPr>
        <p:txBody>
          <a:bodyPr>
            <a:normAutofit/>
          </a:bodyPr>
          <a:lstStyle/>
          <a:p>
            <a:pPr marL="857250" lvl="1" indent="-457200">
              <a:buFontTx/>
              <a:buChar char="-"/>
            </a:pPr>
            <a:r>
              <a:rPr lang="en-US" sz="2000" i="1" dirty="0" smtClean="0"/>
              <a:t>public\</a:t>
            </a:r>
            <a:r>
              <a:rPr lang="en-US" sz="2000" i="1" dirty="0" err="1" smtClean="0"/>
              <a:t>js</a:t>
            </a:r>
            <a:r>
              <a:rPr lang="en-US" sz="2000" i="1" dirty="0" smtClean="0"/>
              <a:t>\server.js</a:t>
            </a:r>
            <a:endParaRPr lang="en-US" sz="1800" i="1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281" y="2000456"/>
            <a:ext cx="7940177" cy="45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3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2. Implementation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946" y="1433015"/>
            <a:ext cx="8808889" cy="5117910"/>
          </a:xfrm>
        </p:spPr>
        <p:txBody>
          <a:bodyPr>
            <a:normAutofit/>
          </a:bodyPr>
          <a:lstStyle/>
          <a:p>
            <a:pPr marL="857250" lvl="1" indent="-457200">
              <a:buFontTx/>
              <a:buChar char="-"/>
            </a:pPr>
            <a:r>
              <a:rPr lang="en-US" sz="2000" i="1" dirty="0" smtClean="0"/>
              <a:t>Start </a:t>
            </a:r>
            <a:r>
              <a:rPr lang="en-US" sz="2000" i="1" dirty="0" err="1" smtClean="0"/>
              <a:t>Redis</a:t>
            </a:r>
            <a:endParaRPr lang="en-US" sz="2000" i="1" dirty="0"/>
          </a:p>
          <a:p>
            <a:pPr marL="800100" lvl="2" indent="0">
              <a:buNone/>
            </a:pP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C:\Program </a:t>
            </a:r>
            <a:r>
              <a:rPr 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Files\</a:t>
            </a:r>
            <a:r>
              <a:rPr 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\redis-server.exe</a:t>
            </a:r>
          </a:p>
          <a:p>
            <a:pPr marL="800100" lvl="2" indent="0">
              <a:buNone/>
            </a:pPr>
            <a:endParaRPr lang="en-US" sz="2000" i="1" dirty="0"/>
          </a:p>
          <a:p>
            <a:pPr marL="857250" lvl="1" indent="-457200">
              <a:buFontTx/>
              <a:buChar char="-"/>
            </a:pPr>
            <a:r>
              <a:rPr lang="en-US" sz="2000" i="1" dirty="0"/>
              <a:t>Start </a:t>
            </a:r>
            <a:r>
              <a:rPr lang="en-US" sz="2000" i="1" dirty="0" err="1" smtClean="0"/>
              <a:t>Nodejs</a:t>
            </a:r>
            <a:r>
              <a:rPr lang="en-US" sz="2000" i="1" dirty="0" smtClean="0"/>
              <a:t> server</a:t>
            </a:r>
            <a:endParaRPr lang="en-US" sz="2000" i="1" dirty="0"/>
          </a:p>
          <a:p>
            <a:pPr marL="800100" lvl="2" indent="0">
              <a:buNone/>
            </a:pPr>
            <a:r>
              <a:rPr 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server.js</a:t>
            </a:r>
          </a:p>
          <a:p>
            <a:pPr marL="800100" lvl="2" indent="0">
              <a:buNone/>
            </a:pPr>
            <a:endParaRPr lang="en-US" sz="2000" i="1" dirty="0"/>
          </a:p>
          <a:p>
            <a:pPr marL="857250" lvl="1" indent="-457200">
              <a:buFontTx/>
              <a:buChar char="-"/>
            </a:pPr>
            <a:r>
              <a:rPr lang="en-US" sz="2000" i="1" dirty="0"/>
              <a:t>Start </a:t>
            </a:r>
            <a:r>
              <a:rPr lang="en-US" sz="2000" i="1" dirty="0" smtClean="0"/>
              <a:t>Apache </a:t>
            </a:r>
            <a:r>
              <a:rPr lang="en-US" sz="2000" i="1" dirty="0"/>
              <a:t>server</a:t>
            </a:r>
          </a:p>
          <a:p>
            <a:pPr marL="800100" lvl="2" indent="0">
              <a:buNone/>
            </a:pPr>
            <a:r>
              <a:rPr 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artisan serve</a:t>
            </a:r>
            <a:endParaRPr 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457200">
              <a:buFontTx/>
              <a:buChar char="-"/>
            </a:pPr>
            <a:endParaRPr lang="en-US" sz="2000" i="1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2. Implementation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23" y="1288052"/>
            <a:ext cx="5983927" cy="2000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125" y="4140381"/>
            <a:ext cx="5991225" cy="20955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690148" y="3514044"/>
            <a:ext cx="383177" cy="40059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9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1. Redis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946" y="1433015"/>
            <a:ext cx="8808889" cy="5117910"/>
          </a:xfrm>
        </p:spPr>
        <p:txBody>
          <a:bodyPr>
            <a:normAutofit/>
          </a:bodyPr>
          <a:lstStyle/>
          <a:p>
            <a:pPr marL="857250" lvl="1" indent="-457200">
              <a:buFontTx/>
              <a:buChar char="-"/>
            </a:pPr>
            <a:r>
              <a:rPr lang="en-US" sz="3000" dirty="0" smtClean="0"/>
              <a:t>In-memory data structure used as Database, Cache, Message broker</a:t>
            </a:r>
          </a:p>
          <a:p>
            <a:pPr marL="857250" lvl="1" indent="-457200">
              <a:buFontTx/>
              <a:buChar char="-"/>
            </a:pPr>
            <a:endParaRPr lang="en-US" sz="3000" dirty="0" smtClean="0"/>
          </a:p>
          <a:p>
            <a:pPr marL="857250" lvl="1" indent="-457200">
              <a:buFontTx/>
              <a:buChar char="-"/>
            </a:pPr>
            <a:r>
              <a:rPr lang="en-US" sz="3000" dirty="0" smtClean="0"/>
              <a:t>Key-value stored</a:t>
            </a:r>
          </a:p>
          <a:p>
            <a:pPr marL="857250" lvl="1" indent="-457200">
              <a:buFontTx/>
              <a:buChar char="-"/>
            </a:pPr>
            <a:endParaRPr lang="en-US" sz="3000" dirty="0" smtClean="0"/>
          </a:p>
          <a:p>
            <a:pPr marL="857250" lvl="1" indent="-457200">
              <a:buFontTx/>
              <a:buChar char="-"/>
            </a:pPr>
            <a:r>
              <a:rPr lang="en-US" sz="3000" dirty="0"/>
              <a:t>Written in C</a:t>
            </a:r>
          </a:p>
          <a:p>
            <a:pPr marL="857250" lvl="1" indent="-457200">
              <a:buFontTx/>
              <a:buChar char="-"/>
            </a:pPr>
            <a:endParaRPr lang="en-US" sz="3000" dirty="0"/>
          </a:p>
          <a:p>
            <a:pPr marL="857250" lvl="1" indent="-457200">
              <a:buFontTx/>
              <a:buChar char="-"/>
            </a:pPr>
            <a:r>
              <a:rPr lang="en-US" sz="3000" dirty="0" smtClean="0"/>
              <a:t>Open source (BSD licensed)</a:t>
            </a:r>
          </a:p>
          <a:p>
            <a:pPr marL="857250" lvl="1" indent="-457200">
              <a:buFontTx/>
              <a:buChar char="-"/>
            </a:pPr>
            <a:endParaRPr lang="en-US" sz="3000" dirty="0"/>
          </a:p>
          <a:p>
            <a:pPr marL="857250" lvl="1" indent="-457200">
              <a:buFontTx/>
              <a:buChar char="-"/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1. Redis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156" y="2255880"/>
            <a:ext cx="7780384" cy="421252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41946" y="1433015"/>
            <a:ext cx="8808889" cy="511791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 smtClean="0"/>
              <a:t>Data Structure</a:t>
            </a:r>
            <a:endParaRPr lang="en-US" sz="2800" dirty="0" smtClean="0"/>
          </a:p>
          <a:p>
            <a:pPr marL="857250" lvl="1" indent="-457200">
              <a:buFontTx/>
              <a:buChar char="-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110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1. Redis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41946" y="1433015"/>
            <a:ext cx="8808889" cy="511791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 smtClean="0"/>
              <a:t>Cache</a:t>
            </a:r>
            <a:endParaRPr lang="en-US" sz="2800" dirty="0" smtClean="0"/>
          </a:p>
          <a:p>
            <a:pPr marL="857250" lvl="1" indent="-457200">
              <a:buFontTx/>
              <a:buChar char="-"/>
            </a:pP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40" y="2328949"/>
            <a:ext cx="6933831" cy="38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1. Redis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41946" y="1433015"/>
            <a:ext cx="8808889" cy="511791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 smtClean="0"/>
              <a:t>Message Breaker</a:t>
            </a:r>
            <a:endParaRPr lang="en-US" sz="2800" dirty="0" smtClean="0"/>
          </a:p>
          <a:p>
            <a:pPr marL="857250" lvl="1" indent="-457200">
              <a:buFontTx/>
              <a:buChar char="-"/>
            </a:pP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76" y="2217313"/>
            <a:ext cx="8503027" cy="416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1. Redis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946" y="1433015"/>
            <a:ext cx="8808889" cy="5117910"/>
          </a:xfrm>
        </p:spPr>
        <p:txBody>
          <a:bodyPr>
            <a:normAutofit/>
          </a:bodyPr>
          <a:lstStyle/>
          <a:p>
            <a:pPr marL="857250" lvl="1" indent="-457200">
              <a:buFontTx/>
              <a:buChar char="-"/>
            </a:pPr>
            <a:r>
              <a:rPr lang="en-GB" sz="3200" dirty="0" smtClean="0"/>
              <a:t>Blazingly</a:t>
            </a:r>
            <a:r>
              <a:rPr lang="en-GB" sz="3200" dirty="0"/>
              <a:t> </a:t>
            </a:r>
            <a:r>
              <a:rPr lang="en-US" sz="3000" dirty="0" smtClean="0"/>
              <a:t>fast</a:t>
            </a:r>
          </a:p>
          <a:p>
            <a:pPr marL="857250" lvl="1" indent="-457200">
              <a:buFontTx/>
              <a:buChar char="-"/>
            </a:pPr>
            <a:endParaRPr lang="en-US" sz="3000" dirty="0" smtClean="0"/>
          </a:p>
          <a:p>
            <a:pPr marL="857250" lvl="1" indent="-457200">
              <a:buFontTx/>
              <a:buChar char="-"/>
            </a:pPr>
            <a:r>
              <a:rPr lang="en-US" sz="3000" dirty="0" smtClean="0"/>
              <a:t>NoSQL</a:t>
            </a:r>
          </a:p>
          <a:p>
            <a:pPr marL="857250" lvl="1" indent="-457200">
              <a:buFontTx/>
              <a:buChar char="-"/>
            </a:pPr>
            <a:endParaRPr lang="en-US" sz="3000" dirty="0" smtClean="0"/>
          </a:p>
          <a:p>
            <a:pPr marL="857250" lvl="1" indent="-457200">
              <a:buFontTx/>
              <a:buChar char="-"/>
            </a:pPr>
            <a:r>
              <a:rPr lang="en-US" sz="3000" dirty="0" smtClean="0"/>
              <a:t>Supported by most languages</a:t>
            </a:r>
          </a:p>
          <a:p>
            <a:pPr marL="800100" lvl="2" indent="0">
              <a:buNone/>
            </a:pPr>
            <a:r>
              <a:rPr lang="en-US" sz="1800" dirty="0" smtClean="0"/>
              <a:t>	</a:t>
            </a:r>
            <a:r>
              <a:rPr lang="en-US" sz="1800" dirty="0">
                <a:hlinkClick r:id="rId2"/>
              </a:rPr>
              <a:t>https://redis.io/clients</a:t>
            </a:r>
            <a:endParaRPr lang="en-US" sz="1800" dirty="0"/>
          </a:p>
          <a:p>
            <a:pPr marL="800100" lvl="2" indent="0">
              <a:buNone/>
            </a:pPr>
            <a:endParaRPr lang="en-US" sz="1800" dirty="0"/>
          </a:p>
          <a:p>
            <a:pPr marL="857250" lvl="1" indent="-457200">
              <a:buFontTx/>
              <a:buChar char="-"/>
            </a:pPr>
            <a:r>
              <a:rPr lang="en-US" sz="3000" dirty="0" smtClean="0"/>
              <a:t>Simple commands</a:t>
            </a:r>
            <a:endParaRPr lang="en-US" sz="3000" dirty="0"/>
          </a:p>
          <a:p>
            <a:pPr marL="40005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://divinglaravel.com/redis/redis-commands</a:t>
            </a:r>
            <a:endParaRPr lang="en-US" dirty="0"/>
          </a:p>
          <a:p>
            <a:pPr marL="857250" lvl="1" indent="-457200">
              <a:buFontTx/>
              <a:buChar char="-"/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2. NodeJS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946" y="1433015"/>
            <a:ext cx="8808889" cy="5117910"/>
          </a:xfrm>
        </p:spPr>
        <p:txBody>
          <a:bodyPr>
            <a:normAutofit/>
          </a:bodyPr>
          <a:lstStyle/>
          <a:p>
            <a:pPr marL="857250" lvl="1" indent="-457200">
              <a:buFontTx/>
              <a:buChar char="-"/>
            </a:pPr>
            <a:r>
              <a:rPr lang="en-US" sz="3000" i="1" dirty="0"/>
              <a:t>JavaScript runtime built on </a:t>
            </a:r>
            <a:r>
              <a:rPr lang="en-US" sz="3000" i="1" dirty="0">
                <a:solidFill>
                  <a:schemeClr val="accent3"/>
                </a:solidFill>
              </a:rPr>
              <a:t>Chrome’s V8 JavaScript </a:t>
            </a:r>
            <a:r>
              <a:rPr lang="en-US" sz="3000" i="1" dirty="0" smtClean="0">
                <a:solidFill>
                  <a:schemeClr val="accent3"/>
                </a:solidFill>
              </a:rPr>
              <a:t>engine</a:t>
            </a:r>
          </a:p>
          <a:p>
            <a:pPr marL="857250" lvl="1" indent="-457200">
              <a:buFontTx/>
              <a:buChar char="-"/>
            </a:pPr>
            <a:endParaRPr lang="en-US" sz="3000" dirty="0" smtClean="0"/>
          </a:p>
          <a:p>
            <a:pPr marL="857250" lvl="1" indent="-457200">
              <a:buFontTx/>
              <a:buChar char="-"/>
            </a:pPr>
            <a:r>
              <a:rPr lang="en-GB" sz="3000" i="1" dirty="0" smtClean="0">
                <a:solidFill>
                  <a:schemeClr val="accent3"/>
                </a:solidFill>
              </a:rPr>
              <a:t>Event-driven</a:t>
            </a:r>
            <a:r>
              <a:rPr lang="en-GB" sz="3000" i="1" dirty="0">
                <a:solidFill>
                  <a:schemeClr val="accent3"/>
                </a:solidFill>
              </a:rPr>
              <a:t>, non-blocking I/O</a:t>
            </a:r>
            <a:r>
              <a:rPr lang="en-GB" sz="3000" i="1" dirty="0"/>
              <a:t> </a:t>
            </a:r>
            <a:r>
              <a:rPr lang="en-GB" sz="3000" i="1" dirty="0" smtClean="0"/>
              <a:t>model </a:t>
            </a:r>
            <a:r>
              <a:rPr lang="en-GB" sz="3000" i="1" dirty="0" smtClean="0">
                <a:sym typeface="Wingdings" panose="05000000000000000000" pitchFamily="2" charset="2"/>
              </a:rPr>
              <a:t> L</a:t>
            </a:r>
            <a:r>
              <a:rPr lang="en-GB" sz="3000" i="1" dirty="0" smtClean="0"/>
              <a:t>ightweight </a:t>
            </a:r>
            <a:r>
              <a:rPr lang="en-GB" sz="3000" i="1" dirty="0"/>
              <a:t>and efficient</a:t>
            </a:r>
            <a:endParaRPr lang="en-US" sz="3000" dirty="0" smtClean="0"/>
          </a:p>
          <a:p>
            <a:pPr marL="857250" lvl="1" indent="-457200">
              <a:buFontTx/>
              <a:buChar char="-"/>
            </a:pPr>
            <a:endParaRPr lang="en-US" sz="3000" dirty="0" smtClean="0"/>
          </a:p>
          <a:p>
            <a:pPr marL="857250" lvl="1" indent="-457200">
              <a:buFontTx/>
              <a:buChar char="-"/>
            </a:pPr>
            <a:r>
              <a:rPr lang="en-US" sz="3000" dirty="0" smtClean="0"/>
              <a:t>Use </a:t>
            </a:r>
            <a:r>
              <a:rPr lang="en-US" sz="3000" i="1" dirty="0" smtClean="0">
                <a:solidFill>
                  <a:schemeClr val="accent3"/>
                </a:solidFill>
              </a:rPr>
              <a:t>npm</a:t>
            </a:r>
            <a:r>
              <a:rPr lang="en-US" sz="3000" i="1" dirty="0" smtClean="0"/>
              <a:t>, </a:t>
            </a:r>
            <a:r>
              <a:rPr lang="en-US" sz="3000" i="1" dirty="0"/>
              <a:t>is the largest ecosystem of open source libraries in the </a:t>
            </a:r>
            <a:r>
              <a:rPr lang="en-US" sz="3000" i="1" dirty="0" smtClean="0"/>
              <a:t>world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6112" y="425422"/>
            <a:ext cx="9404723" cy="734637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2. NodeJS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946" y="1433015"/>
            <a:ext cx="8808889" cy="5117910"/>
          </a:xfrm>
        </p:spPr>
        <p:txBody>
          <a:bodyPr>
            <a:normAutofit/>
          </a:bodyPr>
          <a:lstStyle/>
          <a:p>
            <a:pPr marL="857250" lvl="1" indent="-457200">
              <a:buFontTx/>
              <a:buChar char="-"/>
            </a:pPr>
            <a:r>
              <a:rPr lang="en-US" sz="3000" i="1" dirty="0" smtClean="0">
                <a:solidFill>
                  <a:schemeClr val="accent3"/>
                </a:solidFill>
              </a:rPr>
              <a:t>Chrome’s </a:t>
            </a:r>
            <a:r>
              <a:rPr lang="en-US" sz="3000" i="1" dirty="0">
                <a:solidFill>
                  <a:schemeClr val="accent3"/>
                </a:solidFill>
              </a:rPr>
              <a:t>V8 JavaScript </a:t>
            </a:r>
            <a:r>
              <a:rPr lang="en-US" sz="3000" i="1" dirty="0" smtClean="0">
                <a:solidFill>
                  <a:schemeClr val="accent3"/>
                </a:solidFill>
              </a:rPr>
              <a:t>engine</a:t>
            </a:r>
          </a:p>
          <a:p>
            <a:pPr marL="1257300" lvl="2" indent="-457200">
              <a:buFontTx/>
              <a:buChar char="-"/>
            </a:pPr>
            <a:r>
              <a:rPr lang="en-GB" sz="2800" dirty="0"/>
              <a:t>JavaScript -&gt; V8(C++) -&gt; Machine Code</a:t>
            </a:r>
            <a:endParaRPr lang="en-US" sz="2800" i="1" dirty="0" smtClean="0">
              <a:solidFill>
                <a:schemeClr val="accent3"/>
              </a:solidFill>
            </a:endParaRPr>
          </a:p>
          <a:p>
            <a:pPr marL="857250" lvl="1" indent="-457200">
              <a:buFontTx/>
              <a:buChar char="-"/>
            </a:pPr>
            <a:endParaRPr lang="en-US" sz="3000" dirty="0" smtClean="0"/>
          </a:p>
          <a:p>
            <a:pPr marL="857250" lvl="1" indent="-457200">
              <a:buFontTx/>
              <a:buChar char="-"/>
            </a:pPr>
            <a:r>
              <a:rPr lang="en-GB" sz="3000" i="1" dirty="0" smtClean="0">
                <a:solidFill>
                  <a:schemeClr val="accent3"/>
                </a:solidFill>
              </a:rPr>
              <a:t>Event</a:t>
            </a:r>
            <a:r>
              <a:rPr lang="en-GB" sz="3000" i="1" dirty="0" smtClean="0"/>
              <a:t>: </a:t>
            </a:r>
            <a:r>
              <a:rPr lang="en-US" sz="3000" dirty="0"/>
              <a:t>Something that has happened in our app that we can respond </a:t>
            </a:r>
            <a:r>
              <a:rPr lang="en-US" sz="3000" dirty="0" smtClean="0"/>
              <a:t>to</a:t>
            </a:r>
          </a:p>
          <a:p>
            <a:pPr marL="1257300" lvl="2" indent="-457200">
              <a:buFontTx/>
              <a:buChar char="-"/>
            </a:pPr>
            <a:r>
              <a:rPr lang="en-US" sz="2800" dirty="0" smtClean="0"/>
              <a:t>System Event</a:t>
            </a:r>
          </a:p>
          <a:p>
            <a:pPr marL="1257300" lvl="2" indent="-457200">
              <a:buFontTx/>
              <a:buChar char="-"/>
            </a:pPr>
            <a:r>
              <a:rPr lang="en-US" sz="2800" dirty="0" smtClean="0"/>
              <a:t>Custom Event</a:t>
            </a:r>
          </a:p>
          <a:p>
            <a:pPr marL="857250" lvl="1" indent="-457200">
              <a:buFontTx/>
              <a:buChar char="-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1335</TotalTime>
  <Words>229</Words>
  <Application>Microsoft Office PowerPoint</Application>
  <PresentationFormat>Widescreen</PresentationFormat>
  <Paragraphs>141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Adobe Fan Heiti Std B</vt:lpstr>
      <vt:lpstr>Adobe Heiti Std R</vt:lpstr>
      <vt:lpstr>Adobe Kaiti Std R</vt:lpstr>
      <vt:lpstr>Century Gothic (Headings)</vt:lpstr>
      <vt:lpstr>Arial</vt:lpstr>
      <vt:lpstr>Calibri</vt:lpstr>
      <vt:lpstr>Century Gothic</vt:lpstr>
      <vt:lpstr>Courier New</vt:lpstr>
      <vt:lpstr>Wingdings</vt:lpstr>
      <vt:lpstr>Wingdings 3</vt:lpstr>
      <vt:lpstr>Ion</vt:lpstr>
      <vt:lpstr>          Real-time Chatting</vt:lpstr>
      <vt:lpstr>Real-time Chatting</vt:lpstr>
      <vt:lpstr>1. Redis</vt:lpstr>
      <vt:lpstr>1. Redis</vt:lpstr>
      <vt:lpstr>1. Redis</vt:lpstr>
      <vt:lpstr>1. Redis</vt:lpstr>
      <vt:lpstr>1. Redis</vt:lpstr>
      <vt:lpstr>2. NodeJS</vt:lpstr>
      <vt:lpstr>2. NodeJS</vt:lpstr>
      <vt:lpstr>2. NodeJS</vt:lpstr>
      <vt:lpstr>3. Socket.IO</vt:lpstr>
      <vt:lpstr>II. Real-time Chatting</vt:lpstr>
      <vt:lpstr>1. Prepare environment</vt:lpstr>
      <vt:lpstr>1. Prepare environment</vt:lpstr>
      <vt:lpstr>1. Prepare environment</vt:lpstr>
      <vt:lpstr>1. Prepare environment</vt:lpstr>
      <vt:lpstr>2. Implementation</vt:lpstr>
      <vt:lpstr>2. Implementation</vt:lpstr>
      <vt:lpstr>2. Implementation</vt:lpstr>
      <vt:lpstr>2. Implementation</vt:lpstr>
      <vt:lpstr>2. Implementation</vt:lpstr>
      <vt:lpstr>2. Implementation</vt:lpstr>
      <vt:lpstr>2. Implementation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5.1   Chat System</dc:title>
  <dc:creator>Destiny</dc:creator>
  <cp:lastModifiedBy>Tran Vu QUAN</cp:lastModifiedBy>
  <cp:revision>132</cp:revision>
  <dcterms:created xsi:type="dcterms:W3CDTF">2015-08-11T15:29:32Z</dcterms:created>
  <dcterms:modified xsi:type="dcterms:W3CDTF">2018-08-07T09:30:06Z</dcterms:modified>
</cp:coreProperties>
</file>