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78e00e32b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78e00e32b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78e00e32b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78e00e32b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178e00e32b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178e00e32b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78e00e32b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78e00e32b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78e00e32b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78e00e32b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78e00e32b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178e00e32b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78e00e32b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78e00e32b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78e00e32b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78e00e32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78e00e32b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78e00e32b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78e00e32b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178e00e32b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78e00e32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178e00e32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78e00e32b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78e00e32b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78e00e32b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178e00e32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78e00e32b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78e00e32b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2051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vi"/>
              <a:t>Báo cáo</a:t>
            </a:r>
            <a:endParaRPr/>
          </a:p>
        </p:txBody>
      </p:sp>
      <p:sp>
        <p:nvSpPr>
          <p:cNvPr id="129" name="Google Shape;129;p13"/>
          <p:cNvSpPr txBox="1"/>
          <p:nvPr>
            <p:ph idx="1" type="subTitle"/>
          </p:nvPr>
        </p:nvSpPr>
        <p:spPr>
          <a:xfrm>
            <a:off x="1848525" y="2435350"/>
            <a:ext cx="5670000" cy="1011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vi"/>
              <a:t>Đề tài:</a:t>
            </a:r>
            <a:br>
              <a:rPr lang="vi"/>
            </a:br>
            <a:r>
              <a:rPr lang="vi"/>
              <a:t>   -	Smart Parking</a:t>
            </a:r>
            <a:endParaRPr/>
          </a:p>
          <a:p>
            <a:pPr indent="-330200" lvl="0" marL="914400" rtl="0" algn="l">
              <a:spcBef>
                <a:spcPts val="0"/>
              </a:spcBef>
              <a:spcAft>
                <a:spcPts val="0"/>
              </a:spcAft>
              <a:buSzPts val="1600"/>
              <a:buChar char="-"/>
            </a:pPr>
            <a:r>
              <a:rPr lang="vi"/>
              <a:t>Street Lighting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AutoNum type="romanUcPeriod"/>
            </a:pPr>
            <a:r>
              <a:rPr lang="vi"/>
              <a:t>Mục tiêu</a:t>
            </a:r>
            <a:endParaRPr/>
          </a:p>
        </p:txBody>
      </p:sp>
      <p:sp>
        <p:nvSpPr>
          <p:cNvPr id="180" name="Google Shape;180;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50">
                <a:solidFill>
                  <a:srgbClr val="081C36"/>
                </a:solidFill>
                <a:highlight>
                  <a:srgbClr val="FFFFFF"/>
                </a:highlight>
                <a:latin typeface="Roboto"/>
                <a:ea typeface="Roboto"/>
                <a:cs typeface="Roboto"/>
                <a:sym typeface="Roboto"/>
              </a:rPr>
              <a:t>-Mục tiêu chính của Arduino street light là tối ưu hóa việc sử dụng năng lượng và giảm thiểu chi phí điện năng cho việc chiếu sáng đường phố. </a:t>
            </a:r>
            <a:endParaRPr sz="1450">
              <a:solidFill>
                <a:srgbClr val="081C36"/>
              </a:solidFill>
              <a:highlight>
                <a:srgbClr val="FFFFFF"/>
              </a:highlight>
              <a:latin typeface="Roboto"/>
              <a:ea typeface="Roboto"/>
              <a:cs typeface="Roboto"/>
              <a:sym typeface="Roboto"/>
            </a:endParaRPr>
          </a:p>
          <a:p>
            <a:pPr indent="0" lvl="0" marL="0" rtl="0" algn="l">
              <a:spcBef>
                <a:spcPts val="1200"/>
              </a:spcBef>
              <a:spcAft>
                <a:spcPts val="0"/>
              </a:spcAft>
              <a:buNone/>
            </a:pPr>
            <a:r>
              <a:rPr lang="vi" sz="1450">
                <a:solidFill>
                  <a:srgbClr val="081C36"/>
                </a:solidFill>
                <a:highlight>
                  <a:srgbClr val="FFFFFF"/>
                </a:highlight>
                <a:latin typeface="Roboto"/>
                <a:ea typeface="Roboto"/>
                <a:cs typeface="Roboto"/>
                <a:sym typeface="Roboto"/>
              </a:rPr>
              <a:t>-Hệ thống sử dụng các cảm biến ánh sáng để phát hiện mức độ sáng và điều chỉnh độ sáng của đèn đường tương ứng, đảm bảo rằng ánh sáng được cung cấp đúng lúc và đúng mức độ cần thiết, đồng thời tiết kiệm điện năng và giảm tác động đến môi trường. </a:t>
            </a:r>
            <a:endParaRPr sz="1450">
              <a:solidFill>
                <a:srgbClr val="081C36"/>
              </a:solidFill>
              <a:highlight>
                <a:srgbClr val="FFFFFF"/>
              </a:highlight>
              <a:latin typeface="Roboto"/>
              <a:ea typeface="Roboto"/>
              <a:cs typeface="Roboto"/>
              <a:sym typeface="Roboto"/>
            </a:endParaRPr>
          </a:p>
          <a:p>
            <a:pPr indent="0" lvl="0" marL="0" rtl="0" algn="l">
              <a:spcBef>
                <a:spcPts val="1200"/>
              </a:spcBef>
              <a:spcAft>
                <a:spcPts val="1200"/>
              </a:spcAft>
              <a:buNone/>
            </a:pPr>
            <a:r>
              <a:rPr lang="vi" sz="1450">
                <a:solidFill>
                  <a:srgbClr val="081C36"/>
                </a:solidFill>
                <a:highlight>
                  <a:srgbClr val="FFFFFF"/>
                </a:highlight>
                <a:latin typeface="Roboto"/>
                <a:ea typeface="Roboto"/>
                <a:cs typeface="Roboto"/>
                <a:sym typeface="Roboto"/>
              </a:rPr>
              <a:t>-Ngoài ra, hệ thống còn giúp tăng cường an ninh và an toàn giao thông trên đường phố bằng việc cung cấp độ sáng đủ cho người đi đường và người lái xe.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II. Mô hình</a:t>
            </a:r>
            <a:endParaRPr/>
          </a:p>
        </p:txBody>
      </p:sp>
      <p:sp>
        <p:nvSpPr>
          <p:cNvPr id="186" name="Google Shape;186;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vi"/>
              <a:t>-</a:t>
            </a:r>
            <a:r>
              <a:rPr lang="vi" sz="1400"/>
              <a:t> 1 Arduino Uno R3</a:t>
            </a:r>
            <a:endParaRPr sz="1400"/>
          </a:p>
          <a:p>
            <a:pPr indent="0" lvl="0" marL="0" rtl="0" algn="l">
              <a:spcBef>
                <a:spcPts val="1200"/>
              </a:spcBef>
              <a:spcAft>
                <a:spcPts val="0"/>
              </a:spcAft>
              <a:buNone/>
            </a:pPr>
            <a:r>
              <a:rPr lang="vi" sz="1400"/>
              <a:t>- </a:t>
            </a:r>
            <a:r>
              <a:rPr lang="vi" sz="1250">
                <a:solidFill>
                  <a:srgbClr val="34495E"/>
                </a:solidFill>
                <a:highlight>
                  <a:srgbClr val="FFFFFF"/>
                </a:highlight>
                <a:latin typeface="Roboto"/>
                <a:ea typeface="Roboto"/>
                <a:cs typeface="Roboto"/>
                <a:sym typeface="Roboto"/>
              </a:rPr>
              <a:t>1 kΩ Resistor</a:t>
            </a:r>
            <a:endParaRPr sz="1250">
              <a:solidFill>
                <a:srgbClr val="34495E"/>
              </a:solidFill>
              <a:highlight>
                <a:srgbClr val="FFFFFF"/>
              </a:highlight>
              <a:latin typeface="Roboto"/>
              <a:ea typeface="Roboto"/>
              <a:cs typeface="Roboto"/>
              <a:sym typeface="Roboto"/>
            </a:endParaRPr>
          </a:p>
          <a:p>
            <a:pPr indent="0" lvl="0" marL="0" rtl="0" algn="l">
              <a:spcBef>
                <a:spcPts val="1200"/>
              </a:spcBef>
              <a:spcAft>
                <a:spcPts val="0"/>
              </a:spcAft>
              <a:buNone/>
            </a:pPr>
            <a:r>
              <a:rPr lang="vi" sz="1250">
                <a:solidFill>
                  <a:srgbClr val="34495E"/>
                </a:solidFill>
                <a:highlight>
                  <a:srgbClr val="FFFFFF"/>
                </a:highlight>
                <a:latin typeface="Roboto"/>
                <a:ea typeface="Roboto"/>
                <a:cs typeface="Roboto"/>
                <a:sym typeface="Roboto"/>
              </a:rPr>
              <a:t>-10 kΩ Resistor</a:t>
            </a:r>
            <a:endParaRPr sz="1250">
              <a:solidFill>
                <a:srgbClr val="34495E"/>
              </a:solidFill>
              <a:highlight>
                <a:srgbClr val="FFFFFF"/>
              </a:highlight>
              <a:latin typeface="Roboto"/>
              <a:ea typeface="Roboto"/>
              <a:cs typeface="Roboto"/>
              <a:sym typeface="Roboto"/>
            </a:endParaRPr>
          </a:p>
          <a:p>
            <a:pPr indent="0" lvl="0" marL="0" rtl="0" algn="l">
              <a:spcBef>
                <a:spcPts val="1200"/>
              </a:spcBef>
              <a:spcAft>
                <a:spcPts val="0"/>
              </a:spcAft>
              <a:buNone/>
            </a:pPr>
            <a:r>
              <a:rPr lang="vi" sz="1400"/>
              <a:t>-1 </a:t>
            </a:r>
            <a:r>
              <a:rPr lang="vi" sz="1250">
                <a:solidFill>
                  <a:srgbClr val="34495E"/>
                </a:solidFill>
                <a:highlight>
                  <a:srgbClr val="FFFFFF"/>
                </a:highlight>
                <a:latin typeface="Roboto"/>
                <a:ea typeface="Roboto"/>
                <a:cs typeface="Roboto"/>
                <a:sym typeface="Roboto"/>
              </a:rPr>
              <a:t>Light bulb</a:t>
            </a:r>
            <a:endParaRPr sz="1250">
              <a:solidFill>
                <a:srgbClr val="34495E"/>
              </a:solidFill>
              <a:highlight>
                <a:srgbClr val="FFFFFF"/>
              </a:highlight>
              <a:latin typeface="Roboto"/>
              <a:ea typeface="Roboto"/>
              <a:cs typeface="Roboto"/>
              <a:sym typeface="Roboto"/>
            </a:endParaRPr>
          </a:p>
          <a:p>
            <a:pPr indent="0" lvl="0" marL="0" rtl="0" algn="l">
              <a:spcBef>
                <a:spcPts val="1200"/>
              </a:spcBef>
              <a:spcAft>
                <a:spcPts val="0"/>
              </a:spcAft>
              <a:buNone/>
            </a:pPr>
            <a:r>
              <a:rPr lang="vi" sz="1250">
                <a:solidFill>
                  <a:srgbClr val="34495E"/>
                </a:solidFill>
                <a:highlight>
                  <a:srgbClr val="FFFFFF"/>
                </a:highlight>
                <a:latin typeface="Roboto"/>
                <a:ea typeface="Roboto"/>
                <a:cs typeface="Roboto"/>
                <a:sym typeface="Roboto"/>
              </a:rPr>
              <a:t>-1 NPN Transistor (BJT)</a:t>
            </a:r>
            <a:endParaRPr sz="1250">
              <a:solidFill>
                <a:srgbClr val="34495E"/>
              </a:solidFill>
              <a:highlight>
                <a:srgbClr val="FFFFFF"/>
              </a:highlight>
              <a:latin typeface="Roboto"/>
              <a:ea typeface="Roboto"/>
              <a:cs typeface="Roboto"/>
              <a:sym typeface="Roboto"/>
            </a:endParaRPr>
          </a:p>
          <a:p>
            <a:pPr indent="0" lvl="0" marL="0" rtl="0" algn="l">
              <a:spcBef>
                <a:spcPts val="1200"/>
              </a:spcBef>
              <a:spcAft>
                <a:spcPts val="0"/>
              </a:spcAft>
              <a:buNone/>
            </a:pPr>
            <a:r>
              <a:rPr lang="vi" sz="1250">
                <a:solidFill>
                  <a:srgbClr val="34495E"/>
                </a:solidFill>
                <a:highlight>
                  <a:srgbClr val="FFFFFF"/>
                </a:highlight>
                <a:latin typeface="Roboto"/>
                <a:ea typeface="Roboto"/>
                <a:cs typeface="Roboto"/>
                <a:sym typeface="Roboto"/>
              </a:rPr>
              <a:t>-1 Power Supply</a:t>
            </a:r>
            <a:endParaRPr sz="1250">
              <a:solidFill>
                <a:srgbClr val="34495E"/>
              </a:solidFill>
              <a:highlight>
                <a:srgbClr val="FFFFFF"/>
              </a:highlight>
              <a:latin typeface="Roboto"/>
              <a:ea typeface="Roboto"/>
              <a:cs typeface="Roboto"/>
              <a:sym typeface="Roboto"/>
            </a:endParaRPr>
          </a:p>
          <a:p>
            <a:pPr indent="0" lvl="0" marL="0" rtl="0" algn="l">
              <a:spcBef>
                <a:spcPts val="1200"/>
              </a:spcBef>
              <a:spcAft>
                <a:spcPts val="1200"/>
              </a:spcAft>
              <a:buNone/>
            </a:pPr>
            <a:r>
              <a:rPr lang="vi" sz="1250">
                <a:solidFill>
                  <a:srgbClr val="34495E"/>
                </a:solidFill>
                <a:highlight>
                  <a:srgbClr val="FFFFFF"/>
                </a:highlight>
                <a:latin typeface="Roboto"/>
                <a:ea typeface="Roboto"/>
                <a:cs typeface="Roboto"/>
                <a:sym typeface="Roboto"/>
              </a:rPr>
              <a:t>-1 Photoresistor</a:t>
            </a:r>
            <a:endParaRPr sz="1250">
              <a:solidFill>
                <a:srgbClr val="34495E"/>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III. Mô tả chương trình</a:t>
            </a:r>
            <a:endParaRPr/>
          </a:p>
        </p:txBody>
      </p:sp>
      <p:sp>
        <p:nvSpPr>
          <p:cNvPr id="192" name="Google Shape;192;p24"/>
          <p:cNvSpPr txBox="1"/>
          <p:nvPr>
            <p:ph idx="1" type="body"/>
          </p:nvPr>
        </p:nvSpPr>
        <p:spPr>
          <a:xfrm>
            <a:off x="819150" y="1583325"/>
            <a:ext cx="7505700" cy="2994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vi" sz="1500"/>
              <a:t>-</a:t>
            </a:r>
            <a:r>
              <a:rPr lang="vi" sz="1500"/>
              <a:t>Đầu tiên, chúng ta kết nối một photoresistor với mạch điện. </a:t>
            </a:r>
            <a:endParaRPr sz="1500"/>
          </a:p>
          <a:p>
            <a:pPr indent="0" lvl="0" marL="0" rtl="0" algn="l">
              <a:lnSpc>
                <a:spcPct val="95000"/>
              </a:lnSpc>
              <a:spcBef>
                <a:spcPts val="1200"/>
              </a:spcBef>
              <a:spcAft>
                <a:spcPts val="0"/>
              </a:spcAft>
              <a:buNone/>
            </a:pPr>
            <a:r>
              <a:rPr lang="vi" sz="1500"/>
              <a:t>-Tiếp theo, c</a:t>
            </a:r>
            <a:r>
              <a:rPr lang="vi" sz="1500"/>
              <a:t>húng ta sử dụng một transistor NPN để điều khiển đèn đường. Để điều khiển transistor NPN, chúng ta sử dụng một bộ điều khiển đơn giản. Bộ điều khiển này đọc giá trị trở kháng hiện tại của photoresistor và điều khiển transistor NPN dựa trên giá trị đó. </a:t>
            </a:r>
            <a:endParaRPr sz="1500"/>
          </a:p>
          <a:p>
            <a:pPr indent="0" lvl="0" marL="0" rtl="0" algn="l">
              <a:lnSpc>
                <a:spcPct val="95000"/>
              </a:lnSpc>
              <a:spcBef>
                <a:spcPts val="1200"/>
              </a:spcBef>
              <a:spcAft>
                <a:spcPts val="0"/>
              </a:spcAft>
              <a:buNone/>
            </a:pPr>
            <a:r>
              <a:rPr lang="vi" sz="1500"/>
              <a:t>-Khi ánh sáng môi trường yếu, photoresistor sẽ có giá trị trở kháng cao, điều này sẽ khiến bộ điều khiển bật transistor NPN và cho phép dòng điện chạy qua đèn đường, bật đèn lên. </a:t>
            </a:r>
            <a:endParaRPr sz="1500"/>
          </a:p>
          <a:p>
            <a:pPr indent="0" lvl="0" marL="0" rtl="0" algn="l">
              <a:lnSpc>
                <a:spcPct val="95000"/>
              </a:lnSpc>
              <a:spcBef>
                <a:spcPts val="1200"/>
              </a:spcBef>
              <a:spcAft>
                <a:spcPts val="0"/>
              </a:spcAft>
              <a:buNone/>
            </a:pPr>
            <a:r>
              <a:rPr lang="vi" sz="1500"/>
              <a:t>-Ngược lại, khi ánh sáng môi trường đủ sáng, giá trị trở kháng của photoresistor sẽ giảm, bộ điều khiển sẽ tắt transistor NPN và dòng điện sẽ không chạy qua đèn đường, đèn sẽ tắt. </a:t>
            </a:r>
            <a:endParaRPr sz="1500"/>
          </a:p>
          <a:p>
            <a:pPr indent="0" lvl="0" marL="0" rtl="0" algn="l">
              <a:lnSpc>
                <a:spcPct val="95000"/>
              </a:lnSpc>
              <a:spcBef>
                <a:spcPts val="1200"/>
              </a:spcBef>
              <a:spcAft>
                <a:spcPts val="1200"/>
              </a:spcAft>
              <a:buNone/>
            </a:pPr>
            <a:r>
              <a:rPr lang="vi" sz="1500"/>
              <a:t>-Cuối cùng, chúng ta sử dụng một bộ nguồn hoặc một nguồn pin để cung cấp nguồn cho mạch điện này.</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819150" y="19455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THỬ NGHIỆM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6"/>
          <p:cNvPicPr preferRelativeResize="0"/>
          <p:nvPr/>
        </p:nvPicPr>
        <p:blipFill>
          <a:blip r:embed="rId3">
            <a:alphaModFix/>
          </a:blip>
          <a:stretch>
            <a:fillRect/>
          </a:stretch>
        </p:blipFill>
        <p:spPr>
          <a:xfrm>
            <a:off x="1208750" y="1626100"/>
            <a:ext cx="6726501" cy="2896500"/>
          </a:xfrm>
          <a:prstGeom prst="rect">
            <a:avLst/>
          </a:prstGeom>
          <a:noFill/>
          <a:ln>
            <a:noFill/>
          </a:ln>
        </p:spPr>
      </p:pic>
      <p:sp>
        <p:nvSpPr>
          <p:cNvPr id="203" name="Google Shape;203;p26"/>
          <p:cNvSpPr txBox="1"/>
          <p:nvPr/>
        </p:nvSpPr>
        <p:spPr>
          <a:xfrm>
            <a:off x="1208750" y="961475"/>
            <a:ext cx="5866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700">
                <a:latin typeface="Calibri"/>
                <a:ea typeface="Calibri"/>
                <a:cs typeface="Calibri"/>
                <a:sym typeface="Calibri"/>
              </a:rPr>
              <a:t>Khi ánh sáng môi trường yếu, đèn tự động sáng</a:t>
            </a:r>
            <a:endParaRPr sz="17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7"/>
          <p:cNvPicPr preferRelativeResize="0"/>
          <p:nvPr/>
        </p:nvPicPr>
        <p:blipFill>
          <a:blip r:embed="rId3">
            <a:alphaModFix/>
          </a:blip>
          <a:stretch>
            <a:fillRect/>
          </a:stretch>
        </p:blipFill>
        <p:spPr>
          <a:xfrm>
            <a:off x="1320750" y="1478725"/>
            <a:ext cx="6502500" cy="3152450"/>
          </a:xfrm>
          <a:prstGeom prst="rect">
            <a:avLst/>
          </a:prstGeom>
          <a:noFill/>
          <a:ln>
            <a:noFill/>
          </a:ln>
        </p:spPr>
      </p:pic>
      <p:sp>
        <p:nvSpPr>
          <p:cNvPr id="209" name="Google Shape;209;p27"/>
          <p:cNvSpPr txBox="1"/>
          <p:nvPr/>
        </p:nvSpPr>
        <p:spPr>
          <a:xfrm>
            <a:off x="1230075" y="890200"/>
            <a:ext cx="5866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Calibri"/>
                <a:ea typeface="Calibri"/>
                <a:cs typeface="Calibri"/>
                <a:sym typeface="Calibri"/>
              </a:rPr>
              <a:t>Khi ánh sáng môi trường đủ sáng, đèn tự động tắt</a:t>
            </a:r>
            <a:endParaRPr sz="16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029325" y="1986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3600">
                <a:latin typeface="Arial"/>
                <a:ea typeface="Arial"/>
                <a:cs typeface="Arial"/>
                <a:sym typeface="Arial"/>
              </a:rPr>
              <a:t>Smart Parking</a:t>
            </a:r>
            <a:endParaRPr sz="3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AutoNum type="romanUcPeriod"/>
            </a:pPr>
            <a:r>
              <a:rPr lang="vi"/>
              <a:t>Mục tiêu</a:t>
            </a:r>
            <a:endParaRPr/>
          </a:p>
        </p:txBody>
      </p:sp>
      <p:sp>
        <p:nvSpPr>
          <p:cNvPr id="140" name="Google Shape;140;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900"/>
              <a:t>Mục tiêu của hệ thống nhằm giúp tối ưu hóa việc quản lý bãi đỗ xe</a:t>
            </a:r>
            <a:endParaRPr sz="1900"/>
          </a:p>
          <a:p>
            <a:pPr indent="-349250" lvl="0" marL="457200" rtl="0" algn="l">
              <a:spcBef>
                <a:spcPts val="1200"/>
              </a:spcBef>
              <a:spcAft>
                <a:spcPts val="0"/>
              </a:spcAft>
              <a:buSzPts val="1900"/>
              <a:buChar char="●"/>
            </a:pPr>
            <a:r>
              <a:rPr lang="vi" sz="1900"/>
              <a:t>Tăng cường tính an toàn và hiệu quả trong việc tìm kiếm chỗ đỗ xe</a:t>
            </a:r>
            <a:endParaRPr sz="1900"/>
          </a:p>
          <a:p>
            <a:pPr indent="-349250" lvl="0" marL="457200" rtl="0" algn="l">
              <a:spcBef>
                <a:spcPts val="0"/>
              </a:spcBef>
              <a:spcAft>
                <a:spcPts val="0"/>
              </a:spcAft>
              <a:buSzPts val="1900"/>
              <a:buChar char="●"/>
            </a:pPr>
            <a:r>
              <a:rPr lang="vi" sz="1900"/>
              <a:t>Giảm thiểu áp lực trên các khu vực đô thị và đảm bảo việc sử dụng đất được tối ưu hóa.</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II. Mô hình</a:t>
            </a:r>
            <a:endParaRPr/>
          </a:p>
        </p:txBody>
      </p:sp>
      <p:sp>
        <p:nvSpPr>
          <p:cNvPr id="146" name="Google Shape;146;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sz="1800"/>
              <a:t>Các thành phần:</a:t>
            </a:r>
            <a:endParaRPr sz="1800"/>
          </a:p>
          <a:p>
            <a:pPr indent="-342900" lvl="0" marL="457200" rtl="0" algn="l">
              <a:spcBef>
                <a:spcPts val="0"/>
              </a:spcBef>
              <a:spcAft>
                <a:spcPts val="0"/>
              </a:spcAft>
              <a:buSzPts val="1800"/>
              <a:buChar char="-"/>
            </a:pPr>
            <a:r>
              <a:rPr lang="vi" sz="1800"/>
              <a:t>1 Arduino Uno R3</a:t>
            </a:r>
            <a:endParaRPr sz="1800"/>
          </a:p>
          <a:p>
            <a:pPr indent="-342900" lvl="0" marL="457200" rtl="0" algn="l">
              <a:spcBef>
                <a:spcPts val="0"/>
              </a:spcBef>
              <a:spcAft>
                <a:spcPts val="0"/>
              </a:spcAft>
              <a:buSzPts val="1800"/>
              <a:buChar char="-"/>
            </a:pPr>
            <a:r>
              <a:rPr lang="vi" sz="1800"/>
              <a:t>1 LCD 16x2</a:t>
            </a:r>
            <a:endParaRPr sz="1800"/>
          </a:p>
          <a:p>
            <a:pPr indent="-311150" lvl="0" marL="457200" rtl="0" algn="l">
              <a:spcBef>
                <a:spcPts val="0"/>
              </a:spcBef>
              <a:spcAft>
                <a:spcPts val="0"/>
              </a:spcAft>
              <a:buSzPts val="1300"/>
              <a:buChar char="-"/>
            </a:pPr>
            <a:r>
              <a:rPr lang="vi" sz="1800"/>
              <a:t>1 </a:t>
            </a:r>
            <a:r>
              <a:rPr lang="vi" sz="1650">
                <a:solidFill>
                  <a:srgbClr val="34495E"/>
                </a:solidFill>
                <a:highlight>
                  <a:srgbClr val="FFFFFF"/>
                </a:highlight>
                <a:latin typeface="Roboto"/>
                <a:ea typeface="Roboto"/>
                <a:cs typeface="Roboto"/>
                <a:sym typeface="Roboto"/>
              </a:rPr>
              <a:t>Resistor (Điện trở)</a:t>
            </a:r>
            <a:endParaRPr sz="1650">
              <a:solidFill>
                <a:srgbClr val="34495E"/>
              </a:solidFill>
              <a:highlight>
                <a:srgbClr val="FFFFFF"/>
              </a:highlight>
              <a:latin typeface="Roboto"/>
              <a:ea typeface="Roboto"/>
              <a:cs typeface="Roboto"/>
              <a:sym typeface="Roboto"/>
            </a:endParaRPr>
          </a:p>
          <a:p>
            <a:pPr indent="-333375" lvl="0" marL="457200" rtl="0" algn="l">
              <a:spcBef>
                <a:spcPts val="0"/>
              </a:spcBef>
              <a:spcAft>
                <a:spcPts val="0"/>
              </a:spcAft>
              <a:buClr>
                <a:srgbClr val="34495E"/>
              </a:buClr>
              <a:buSzPts val="1650"/>
              <a:buFont typeface="Roboto"/>
              <a:buChar char="-"/>
            </a:pPr>
            <a:r>
              <a:rPr lang="vi" sz="1650">
                <a:solidFill>
                  <a:srgbClr val="34495E"/>
                </a:solidFill>
                <a:highlight>
                  <a:srgbClr val="FFFFFF"/>
                </a:highlight>
                <a:latin typeface="Roboto"/>
                <a:ea typeface="Roboto"/>
                <a:cs typeface="Roboto"/>
                <a:sym typeface="Roboto"/>
              </a:rPr>
              <a:t>1 Potentiometer (Chiết áp)</a:t>
            </a:r>
            <a:endParaRPr sz="1650">
              <a:solidFill>
                <a:srgbClr val="34495E"/>
              </a:solidFill>
              <a:highlight>
                <a:srgbClr val="FFFFFF"/>
              </a:highlight>
              <a:latin typeface="Roboto"/>
              <a:ea typeface="Roboto"/>
              <a:cs typeface="Roboto"/>
              <a:sym typeface="Roboto"/>
            </a:endParaRPr>
          </a:p>
          <a:p>
            <a:pPr indent="-333375" lvl="0" marL="457200" rtl="0" algn="l">
              <a:spcBef>
                <a:spcPts val="0"/>
              </a:spcBef>
              <a:spcAft>
                <a:spcPts val="0"/>
              </a:spcAft>
              <a:buClr>
                <a:srgbClr val="34495E"/>
              </a:buClr>
              <a:buSzPts val="1650"/>
              <a:buFont typeface="Roboto"/>
              <a:buChar char="-"/>
            </a:pPr>
            <a:r>
              <a:rPr lang="vi" sz="1650">
                <a:solidFill>
                  <a:srgbClr val="34495E"/>
                </a:solidFill>
                <a:highlight>
                  <a:srgbClr val="FFFFFF"/>
                </a:highlight>
                <a:latin typeface="Roboto"/>
                <a:ea typeface="Roboto"/>
                <a:cs typeface="Roboto"/>
                <a:sym typeface="Roboto"/>
              </a:rPr>
              <a:t>3 Ultrasonic Distance Sensor (Cảm biến khoảng cách)</a:t>
            </a:r>
            <a:endParaRPr sz="1650">
              <a:solidFill>
                <a:srgbClr val="34495E"/>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III. Mô tả chương trình</a:t>
            </a:r>
            <a:endParaRPr/>
          </a:p>
        </p:txBody>
      </p:sp>
      <p:sp>
        <p:nvSpPr>
          <p:cNvPr id="152" name="Google Shape;152;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sz="1700"/>
              <a:t>Chương trình sử dụng Arduino và cảm biến khoảng cách để đo khoảng cách từ cảm biến đến các xe phía trước. Khi khoảng cách đo được lớn hơn 1m, có nghĩa là không có xe oto hay chướng ngại ở phía trước nó và số chỗ trống được hiển thị trên màn hình LCD kết nối với Arduino. Khi khoảng cách đo được nhỏ hơn hoặc bằng 1m, có nghĩa là có xe oto hoặc một vật cản tại vị trí đó, và chương trình sẽ hiển thị số chỗ trống còn lại.</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80250" y="20067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T</a:t>
            </a:r>
            <a:r>
              <a:rPr lang="vi" sz="3100"/>
              <a:t>HỬ NGHIỆM</a:t>
            </a:r>
            <a:endParaRPr sz="3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819150" y="764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vi" sz="2100">
                <a:solidFill>
                  <a:schemeClr val="dk2"/>
                </a:solidFill>
              </a:rPr>
              <a:t>Khi chưa có xe đỗ vào vị trí cảm biến, ta thấy có 3 vị trí trống</a:t>
            </a:r>
            <a:endParaRPr sz="2100">
              <a:solidFill>
                <a:schemeClr val="dk2"/>
              </a:solidFill>
            </a:endParaRPr>
          </a:p>
        </p:txBody>
      </p:sp>
      <p:pic>
        <p:nvPicPr>
          <p:cNvPr id="163" name="Google Shape;163;p19"/>
          <p:cNvPicPr preferRelativeResize="0"/>
          <p:nvPr/>
        </p:nvPicPr>
        <p:blipFill>
          <a:blip r:embed="rId3">
            <a:alphaModFix/>
          </a:blip>
          <a:stretch>
            <a:fillRect/>
          </a:stretch>
        </p:blipFill>
        <p:spPr>
          <a:xfrm>
            <a:off x="1264175" y="1461125"/>
            <a:ext cx="6615648" cy="3116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0"/>
          <p:cNvPicPr preferRelativeResize="0"/>
          <p:nvPr/>
        </p:nvPicPr>
        <p:blipFill>
          <a:blip r:embed="rId3">
            <a:alphaModFix/>
          </a:blip>
          <a:stretch>
            <a:fillRect/>
          </a:stretch>
        </p:blipFill>
        <p:spPr>
          <a:xfrm>
            <a:off x="1494000" y="1418900"/>
            <a:ext cx="5861724" cy="3251525"/>
          </a:xfrm>
          <a:prstGeom prst="rect">
            <a:avLst/>
          </a:prstGeom>
          <a:noFill/>
          <a:ln>
            <a:noFill/>
          </a:ln>
        </p:spPr>
      </p:pic>
      <p:sp>
        <p:nvSpPr>
          <p:cNvPr id="169" name="Google Shape;169;p20"/>
          <p:cNvSpPr txBox="1"/>
          <p:nvPr/>
        </p:nvSpPr>
        <p:spPr>
          <a:xfrm>
            <a:off x="1366825" y="615175"/>
            <a:ext cx="5866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latin typeface="Calibri"/>
                <a:ea typeface="Calibri"/>
                <a:cs typeface="Calibri"/>
                <a:sym typeface="Calibri"/>
              </a:rPr>
              <a:t>K</a:t>
            </a:r>
            <a:r>
              <a:rPr lang="vi" sz="1700">
                <a:latin typeface="Calibri"/>
                <a:ea typeface="Calibri"/>
                <a:cs typeface="Calibri"/>
                <a:sym typeface="Calibri"/>
              </a:rPr>
              <a:t>hi chúng ta di chuyển 2 xe vào phạm vi cảm biến của nó thì sẽ còn 1 vị trí trống </a:t>
            </a:r>
            <a:endParaRPr sz="17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77840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sz="3600"/>
              <a:t>Street Lighting</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