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0"/>
  </p:notesMasterIdLst>
  <p:sldIdLst>
    <p:sldId id="256" r:id="rId2"/>
    <p:sldId id="257" r:id="rId3"/>
    <p:sldId id="270" r:id="rId4"/>
    <p:sldId id="258" r:id="rId5"/>
    <p:sldId id="278" r:id="rId6"/>
    <p:sldId id="272" r:id="rId7"/>
    <p:sldId id="273" r:id="rId8"/>
    <p:sldId id="260" r:id="rId9"/>
    <p:sldId id="271" r:id="rId10"/>
    <p:sldId id="264" r:id="rId11"/>
    <p:sldId id="268" r:id="rId12"/>
    <p:sldId id="265" r:id="rId13"/>
    <p:sldId id="279" r:id="rId14"/>
    <p:sldId id="275" r:id="rId15"/>
    <p:sldId id="276" r:id="rId16"/>
    <p:sldId id="267" r:id="rId17"/>
    <p:sldId id="269" r:id="rId18"/>
    <p:sldId id="277"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178e00e32b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178e00e32b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178e00e32b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178e00e32b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178e00e32b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178e00e32b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178e00e32b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178e00e32b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178e00e32b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178e00e32b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178e00e32b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178e00e32b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ctrTitle"/>
          </p:nvPr>
        </p:nvSpPr>
        <p:spPr>
          <a:xfrm>
            <a:off x="1028700" y="1352554"/>
            <a:ext cx="7086600" cy="1368822"/>
          </a:xfrm>
        </p:spPr>
        <p:txBody>
          <a:bodyPr anchor="b">
            <a:normAutofit/>
          </a:bodyPr>
          <a:lstStyle>
            <a:lvl1pPr algn="l">
              <a:defRPr sz="4500"/>
            </a:lvl1pPr>
          </a:lstStyle>
          <a:p>
            <a:r>
              <a:rPr lang="en-US"/>
              <a:t>Click to edit Master title style</a:t>
            </a:r>
            <a:endParaRPr lang="en-US" dirty="0"/>
          </a:p>
        </p:txBody>
      </p:sp>
      <p:sp>
        <p:nvSpPr>
          <p:cNvPr id="3" name="Subtitle 2"/>
          <p:cNvSpPr>
            <a:spLocks noGrp="1"/>
          </p:cNvSpPr>
          <p:nvPr>
            <p:ph type="subTitle" idx="1"/>
          </p:nvPr>
        </p:nvSpPr>
        <p:spPr>
          <a:xfrm>
            <a:off x="1028700" y="2724151"/>
            <a:ext cx="7086600" cy="51435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932171" y="3235746"/>
            <a:ext cx="2183130" cy="280982"/>
          </a:xfrm>
        </p:spPr>
        <p:txBody>
          <a:bodyPr/>
          <a:lstStyle/>
          <a:p>
            <a:fld id="{48A87A34-81AB-432B-8DAE-1953F412C126}" type="datetimeFigureOut">
              <a:rPr lang="en-US"/>
              <a:t>3/16/2023</a:t>
            </a:fld>
            <a:endParaRPr lang="en-US"/>
          </a:p>
        </p:txBody>
      </p:sp>
      <p:sp>
        <p:nvSpPr>
          <p:cNvPr id="5" name="Footer Placeholder 4"/>
          <p:cNvSpPr>
            <a:spLocks noGrp="1"/>
          </p:cNvSpPr>
          <p:nvPr>
            <p:ph type="ftr" sz="quarter" idx="11"/>
          </p:nvPr>
        </p:nvSpPr>
        <p:spPr>
          <a:xfrm>
            <a:off x="1028700" y="3242884"/>
            <a:ext cx="4800600" cy="273844"/>
          </a:xfrm>
        </p:spPr>
        <p:txBody>
          <a:bodyPr/>
          <a:lstStyle/>
          <a:p>
            <a:endParaRPr lang="en-US"/>
          </a:p>
        </p:txBody>
      </p:sp>
      <p:sp>
        <p:nvSpPr>
          <p:cNvPr id="6" name="Slide Number Placeholder 5"/>
          <p:cNvSpPr>
            <a:spLocks noGrp="1"/>
          </p:cNvSpPr>
          <p:nvPr>
            <p:ph type="sldNum" sz="quarter" idx="12"/>
          </p:nvPr>
        </p:nvSpPr>
        <p:spPr>
          <a:xfrm>
            <a:off x="6057900" y="1073150"/>
            <a:ext cx="2057400" cy="273844"/>
          </a:xfrm>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246162493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33" y="3523021"/>
            <a:ext cx="8116526" cy="614516"/>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1295" y="706080"/>
            <a:ext cx="8116380" cy="260862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514350" y="4137537"/>
            <a:ext cx="8115300" cy="526477"/>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402869152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0" y="565150"/>
            <a:ext cx="8115300" cy="2101850"/>
          </a:xfrm>
        </p:spPr>
        <p:txBody>
          <a:bodyPr anchor="ctr"/>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850"/>
            <a:ext cx="7597887" cy="74930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48A87A34-81AB-432B-8DAE-1953F412C126}" type="datetimeFigureOut">
              <a:rPr lang="en-US"/>
              <a:pPr/>
              <a:t>3/16/2023</a:t>
            </a:fld>
            <a:endParaRPr lang="en-US"/>
          </a:p>
        </p:txBody>
      </p:sp>
      <p:sp>
        <p:nvSpPr>
          <p:cNvPr id="6" name="Footer Placeholder 5"/>
          <p:cNvSpPr>
            <a:spLocks noGrp="1"/>
          </p:cNvSpPr>
          <p:nvPr>
            <p:ph type="ftr" sz="quarter" idx="11"/>
          </p:nvPr>
        </p:nvSpPr>
        <p:spPr>
          <a:xfrm>
            <a:off x="514350" y="284956"/>
            <a:ext cx="5243619" cy="273844"/>
          </a:xfrm>
        </p:spPr>
        <p:txBody>
          <a:bodyPr/>
          <a:lstStyle/>
          <a:p>
            <a:endParaRPr lang="en-US"/>
          </a:p>
        </p:txBody>
      </p:sp>
      <p:sp>
        <p:nvSpPr>
          <p:cNvPr id="7" name="Slide Number Placeholder 6"/>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54608267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51" y="565150"/>
            <a:ext cx="7613650" cy="1953371"/>
          </a:xfrm>
        </p:spPr>
        <p:txBody>
          <a:bodyPr anchor="ctr"/>
          <a:lstStyle>
            <a:lvl1pPr algn="l">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977899" y="2524168"/>
            <a:ext cx="7194552" cy="333332"/>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768351" y="2969897"/>
            <a:ext cx="7613650" cy="509903"/>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48A87A34-81AB-432B-8DAE-1953F412C126}" type="datetimeFigureOut">
              <a:rPr lang="en-US"/>
              <a:pPr/>
              <a:t>3/16/2023</a:t>
            </a:fld>
            <a:endParaRPr lang="en-US"/>
          </a:p>
        </p:txBody>
      </p:sp>
      <p:sp>
        <p:nvSpPr>
          <p:cNvPr id="6" name="Footer Placeholder 5"/>
          <p:cNvSpPr>
            <a:spLocks noGrp="1"/>
          </p:cNvSpPr>
          <p:nvPr>
            <p:ph type="ftr" sz="quarter" idx="11"/>
          </p:nvPr>
        </p:nvSpPr>
        <p:spPr>
          <a:xfrm>
            <a:off x="514350" y="284956"/>
            <a:ext cx="5243619" cy="273844"/>
          </a:xfrm>
        </p:spPr>
        <p:txBody>
          <a:bodyPr/>
          <a:lstStyle/>
          <a:p>
            <a:endParaRPr lang="en-US"/>
          </a:p>
        </p:txBody>
      </p:sp>
      <p:sp>
        <p:nvSpPr>
          <p:cNvPr id="7" name="Slide Number Placeholder 6"/>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vi" smtClean="0"/>
              <a:t>‹#›</a:t>
            </a:fld>
            <a:endParaRPr lang="vi"/>
          </a:p>
        </p:txBody>
      </p:sp>
      <p:sp>
        <p:nvSpPr>
          <p:cNvPr id="9" name="TextBox 8"/>
          <p:cNvSpPr txBox="1"/>
          <p:nvPr/>
        </p:nvSpPr>
        <p:spPr>
          <a:xfrm>
            <a:off x="357188" y="70008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a:solidFill>
                  <a:schemeClr val="tx1"/>
                </a:solidFill>
                <a:effectLst/>
              </a:rPr>
              <a:t>“</a:t>
            </a:r>
          </a:p>
        </p:txBody>
      </p:sp>
      <p:sp>
        <p:nvSpPr>
          <p:cNvPr id="10" name="TextBox 9"/>
          <p:cNvSpPr txBox="1"/>
          <p:nvPr/>
        </p:nvSpPr>
        <p:spPr>
          <a:xfrm>
            <a:off x="8238173" y="202596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a:solidFill>
                  <a:schemeClr val="tx1"/>
                </a:solidFill>
                <a:effectLst/>
              </a:rPr>
              <a:t>”</a:t>
            </a:r>
          </a:p>
        </p:txBody>
      </p:sp>
    </p:spTree>
    <p:extLst>
      <p:ext uri="{BB962C8B-B14F-4D97-AF65-F5344CB8AC3E}">
        <p14:creationId xmlns:p14="http://schemas.microsoft.com/office/powerpoint/2010/main" val="241663031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71" y="843526"/>
            <a:ext cx="7609640" cy="1883876"/>
          </a:xfrm>
        </p:spPr>
        <p:txBody>
          <a:bodyPr anchor="b"/>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237"/>
            <a:ext cx="7608491" cy="74991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4163"/>
            <a:ext cx="2183130" cy="273844"/>
          </a:xfrm>
        </p:spPr>
        <p:txBody>
          <a:bodyPr/>
          <a:lstStyle>
            <a:lvl1pPr algn="r">
              <a:defRPr/>
            </a:lvl1pPr>
          </a:lstStyle>
          <a:p>
            <a:fld id="{48A87A34-81AB-432B-8DAE-1953F412C126}" type="datetimeFigureOut">
              <a:rPr lang="en-US"/>
              <a:pPr/>
              <a:t>3/16/2023</a:t>
            </a:fld>
            <a:endParaRPr lang="en-US"/>
          </a:p>
        </p:txBody>
      </p:sp>
      <p:sp>
        <p:nvSpPr>
          <p:cNvPr id="6" name="Footer Placeholder 5"/>
          <p:cNvSpPr>
            <a:spLocks noGrp="1"/>
          </p:cNvSpPr>
          <p:nvPr>
            <p:ph type="ftr" sz="quarter" idx="11"/>
          </p:nvPr>
        </p:nvSpPr>
        <p:spPr>
          <a:xfrm>
            <a:off x="514350" y="284163"/>
            <a:ext cx="5243619" cy="273844"/>
          </a:xfrm>
        </p:spPr>
        <p:txBody>
          <a:bodyPr/>
          <a:lstStyle/>
          <a:p>
            <a:endParaRPr lang="en-US"/>
          </a:p>
        </p:txBody>
      </p:sp>
      <p:sp>
        <p:nvSpPr>
          <p:cNvPr id="7" name="Slide Number Placeholder 6"/>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353660830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571500"/>
            <a:ext cx="6457949" cy="9779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514350" y="1651560"/>
            <a:ext cx="2592324" cy="462990"/>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514349"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276600" y="165099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275144" y="2178050"/>
            <a:ext cx="2592324" cy="24859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6038850" y="164464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6038851"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a:t>3/16/2023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199444179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1" y="571500"/>
            <a:ext cx="6457949" cy="9715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6463" y="3143250"/>
            <a:ext cx="2588687"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516463" y="1771650"/>
            <a:ext cx="2588687"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p>
        </p:txBody>
      </p:sp>
      <p:sp>
        <p:nvSpPr>
          <p:cNvPr id="21" name="Text Placeholder 3"/>
          <p:cNvSpPr>
            <a:spLocks noGrp="1"/>
          </p:cNvSpPr>
          <p:nvPr>
            <p:ph type="body" sz="half" idx="18"/>
          </p:nvPr>
        </p:nvSpPr>
        <p:spPr>
          <a:xfrm>
            <a:off x="516463" y="3655323"/>
            <a:ext cx="2588687"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280698" y="3143250"/>
            <a:ext cx="2586701"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280697" y="1771650"/>
            <a:ext cx="2586702"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p>
        </p:txBody>
      </p:sp>
      <p:sp>
        <p:nvSpPr>
          <p:cNvPr id="24" name="Text Placeholder 3"/>
          <p:cNvSpPr>
            <a:spLocks noGrp="1"/>
          </p:cNvSpPr>
          <p:nvPr>
            <p:ph type="body" sz="half" idx="19"/>
          </p:nvPr>
        </p:nvSpPr>
        <p:spPr>
          <a:xfrm>
            <a:off x="3280699" y="3655323"/>
            <a:ext cx="2586701"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6037299" y="3143250"/>
            <a:ext cx="2592352"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37391" y="1771650"/>
            <a:ext cx="258590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p>
        </p:txBody>
      </p:sp>
      <p:sp>
        <p:nvSpPr>
          <p:cNvPr id="27" name="Text Placeholder 3"/>
          <p:cNvSpPr>
            <a:spLocks noGrp="1"/>
          </p:cNvSpPr>
          <p:nvPr>
            <p:ph type="body" sz="half" idx="20"/>
          </p:nvPr>
        </p:nvSpPr>
        <p:spPr>
          <a:xfrm>
            <a:off x="6037299" y="3655321"/>
            <a:ext cx="2589334"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a:t>3/16/2023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252061543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4350" y="1645920"/>
            <a:ext cx="8115300" cy="30180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288163007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Vertical Title 1"/>
          <p:cNvSpPr>
            <a:spLocks noGrp="1"/>
          </p:cNvSpPr>
          <p:nvPr>
            <p:ph type="title" orient="vert"/>
          </p:nvPr>
        </p:nvSpPr>
        <p:spPr>
          <a:xfrm>
            <a:off x="7086600" y="558800"/>
            <a:ext cx="1543050" cy="2927350"/>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68350" y="558800"/>
            <a:ext cx="6153151" cy="2927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860839" y="284956"/>
            <a:ext cx="2183130" cy="273844"/>
          </a:xfrm>
        </p:spPr>
        <p:txBody>
          <a:bodyPr/>
          <a:lstStyle>
            <a:lvl1pPr algn="r">
              <a:defRPr/>
            </a:lvl1pPr>
          </a:lstStyle>
          <a:p>
            <a:fld id="{48A87A34-81AB-432B-8DAE-1953F412C126}" type="datetimeFigureOut">
              <a:rPr lang="en-US"/>
              <a:pPr/>
              <a:t>3/16/2023</a:t>
            </a:fld>
            <a:endParaRPr lang="en-US"/>
          </a:p>
        </p:txBody>
      </p:sp>
      <p:sp>
        <p:nvSpPr>
          <p:cNvPr id="5" name="Footer Placeholder 4"/>
          <p:cNvSpPr>
            <a:spLocks noGrp="1"/>
          </p:cNvSpPr>
          <p:nvPr>
            <p:ph type="ftr" sz="quarter" idx="11"/>
          </p:nvPr>
        </p:nvSpPr>
        <p:spPr>
          <a:xfrm>
            <a:off x="514350" y="285750"/>
            <a:ext cx="5243619" cy="273844"/>
          </a:xfrm>
        </p:spPr>
        <p:txBody>
          <a:bodyPr/>
          <a:lstStyle/>
          <a:p>
            <a:endParaRPr lang="en-US"/>
          </a:p>
        </p:txBody>
      </p:sp>
      <p:sp>
        <p:nvSpPr>
          <p:cNvPr id="6" name="Slide Number Placeholder 5"/>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2370598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49"/>
        <p:cNvGrpSpPr/>
        <p:nvPr/>
      </p:nvGrpSpPr>
      <p:grpSpPr>
        <a:xfrm>
          <a:off x="0" y="0"/>
          <a:ext cx="0" cy="0"/>
          <a:chOff x="0" y="0"/>
          <a:chExt cx="0" cy="0"/>
        </a:xfrm>
      </p:grpSpPr>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extLst>
      <p:ext uri="{BB962C8B-B14F-4D97-AF65-F5344CB8AC3E}">
        <p14:creationId xmlns:p14="http://schemas.microsoft.com/office/powerpoint/2010/main" val="943538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181957385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1" y="565150"/>
            <a:ext cx="8115299" cy="2101451"/>
          </a:xfrm>
        </p:spPr>
        <p:txBody>
          <a:bodyPr anchor="b">
            <a:normAutofit/>
          </a:bodyPr>
          <a:lstStyle>
            <a:lvl1pPr algn="r">
              <a:defRPr sz="3000"/>
            </a:lvl1pPr>
          </a:lstStyle>
          <a:p>
            <a:r>
              <a:rPr lang="en-US"/>
              <a:t>Click to edit Master title style</a:t>
            </a:r>
            <a:endParaRPr lang="en-US" dirty="0"/>
          </a:p>
        </p:txBody>
      </p:sp>
      <p:sp>
        <p:nvSpPr>
          <p:cNvPr id="3" name="Text Placeholder 2"/>
          <p:cNvSpPr>
            <a:spLocks noGrp="1"/>
          </p:cNvSpPr>
          <p:nvPr>
            <p:ph type="body" idx="1"/>
          </p:nvPr>
        </p:nvSpPr>
        <p:spPr>
          <a:xfrm>
            <a:off x="768350" y="2731294"/>
            <a:ext cx="7867650" cy="716756"/>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860839" y="285750"/>
            <a:ext cx="2183130" cy="273844"/>
          </a:xfrm>
        </p:spPr>
        <p:txBody>
          <a:bodyPr/>
          <a:lstStyle>
            <a:lvl1pPr algn="r">
              <a:defRPr/>
            </a:lvl1pPr>
          </a:lstStyle>
          <a:p>
            <a:fld id="{48A87A34-81AB-432B-8DAE-1953F412C126}" type="datetimeFigureOut">
              <a:rPr lang="en-US"/>
              <a:pPr/>
              <a:t>3/16/2023</a:t>
            </a:fld>
            <a:endParaRPr lang="en-US"/>
          </a:p>
        </p:txBody>
      </p:sp>
      <p:sp>
        <p:nvSpPr>
          <p:cNvPr id="5" name="Footer Placeholder 4"/>
          <p:cNvSpPr>
            <a:spLocks noGrp="1"/>
          </p:cNvSpPr>
          <p:nvPr>
            <p:ph type="ftr" sz="quarter" idx="11"/>
          </p:nvPr>
        </p:nvSpPr>
        <p:spPr>
          <a:xfrm>
            <a:off x="514350" y="285751"/>
            <a:ext cx="5243619" cy="273049"/>
          </a:xfrm>
        </p:spPr>
        <p:txBody>
          <a:bodyPr/>
          <a:lstStyle/>
          <a:p>
            <a:endParaRPr lang="en-US"/>
          </a:p>
        </p:txBody>
      </p:sp>
      <p:sp>
        <p:nvSpPr>
          <p:cNvPr id="6" name="Slide Number Placeholder 5"/>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192077724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401037367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571500"/>
            <a:ext cx="6457950" cy="971550"/>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5807" y="1637852"/>
            <a:ext cx="3809993"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1" y="2349500"/>
            <a:ext cx="3983831"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0" y="1637852"/>
            <a:ext cx="3829050"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49500"/>
            <a:ext cx="4000500"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a:t>3/16/2023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375039921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a:t>3/16/2023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305356038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a:t>3/16/2023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3869166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3086100" cy="1200150"/>
          </a:xfrm>
        </p:spPr>
        <p:txBody>
          <a:bodyPr anchor="b"/>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3746686" y="560070"/>
            <a:ext cx="4882964" cy="410394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2343150"/>
            <a:ext cx="308610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423545328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5154930" cy="1200150"/>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95928" y="563431"/>
            <a:ext cx="2733722" cy="410058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514350" y="2343150"/>
            <a:ext cx="515493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336601964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573280"/>
            <a:ext cx="6457950" cy="96977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0" y="1645920"/>
            <a:ext cx="8115300" cy="301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6520" y="4767263"/>
            <a:ext cx="218313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48A87A34-81AB-432B-8DAE-1953F412C126}" type="datetimeFigureOut">
              <a:rPr lang="en-US"/>
              <a:pPr/>
              <a:t>3/16/2023</a:t>
            </a:fld>
            <a:endParaRPr lang="en-US"/>
          </a:p>
        </p:txBody>
      </p:sp>
      <p:sp>
        <p:nvSpPr>
          <p:cNvPr id="5" name="Footer Placeholder 4"/>
          <p:cNvSpPr>
            <a:spLocks noGrp="1"/>
          </p:cNvSpPr>
          <p:nvPr>
            <p:ph type="ftr" sz="quarter" idx="3"/>
          </p:nvPr>
        </p:nvSpPr>
        <p:spPr>
          <a:xfrm>
            <a:off x="514350" y="4766884"/>
            <a:ext cx="5829300" cy="273844"/>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285750"/>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pPr marL="0" lvl="0" indent="0" algn="r" rtl="0">
              <a:spcBef>
                <a:spcPts val="0"/>
              </a:spcBef>
              <a:spcAft>
                <a:spcPts val="0"/>
              </a:spcAft>
              <a:buNone/>
            </a:pPr>
            <a:fld id="{00000000-1234-1234-1234-123412341234}" type="slidenum">
              <a:rPr lang="vi" smtClean="0"/>
              <a:t>‹#›</a:t>
            </a:fld>
            <a:endParaRPr lang="vi"/>
          </a:p>
        </p:txBody>
      </p:sp>
    </p:spTree>
    <p:extLst>
      <p:ext uri="{BB962C8B-B14F-4D97-AF65-F5344CB8AC3E}">
        <p14:creationId xmlns:p14="http://schemas.microsoft.com/office/powerpoint/2010/main" val="1373764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91350" y="475030"/>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vi">
                <a:latin typeface="Arial" panose="020B0604020202020204" pitchFamily="34" charset="0"/>
                <a:cs typeface="Arial" panose="020B0604020202020204" pitchFamily="34" charset="0"/>
              </a:rPr>
              <a:t>Báo cáo</a:t>
            </a:r>
            <a:endParaRPr>
              <a:latin typeface="Arial" panose="020B0604020202020204" pitchFamily="34" charset="0"/>
              <a:cs typeface="Arial" panose="020B0604020202020204" pitchFamily="34" charset="0"/>
            </a:endParaRPr>
          </a:p>
        </p:txBody>
      </p:sp>
      <p:sp>
        <p:nvSpPr>
          <p:cNvPr id="129" name="Google Shape;129;p13"/>
          <p:cNvSpPr txBox="1">
            <a:spLocks noGrp="1"/>
          </p:cNvSpPr>
          <p:nvPr>
            <p:ph type="subTitle" idx="1"/>
          </p:nvPr>
        </p:nvSpPr>
        <p:spPr>
          <a:xfrm>
            <a:off x="731630" y="2179239"/>
            <a:ext cx="2508719" cy="785021"/>
          </a:xfrm>
          <a:prstGeom prst="rect">
            <a:avLst/>
          </a:prstGeom>
        </p:spPr>
        <p:txBody>
          <a:bodyPr spcFirstLastPara="1" wrap="square" lIns="91425" tIns="91425" rIns="91425" bIns="91425" anchor="t" anchorCtr="0">
            <a:noAutofit/>
          </a:bodyPr>
          <a:lstStyle/>
          <a:p>
            <a:pPr marL="457200" lvl="0" indent="-330200" rtl="0">
              <a:spcBef>
                <a:spcPts val="0"/>
              </a:spcBef>
              <a:spcAft>
                <a:spcPts val="0"/>
              </a:spcAft>
              <a:buSzPts val="1600"/>
              <a:buChar char="❖"/>
            </a:pPr>
            <a:r>
              <a:rPr lang="vi" sz="1800">
                <a:latin typeface="Arial" panose="020B0604020202020204" pitchFamily="34" charset="0"/>
                <a:cs typeface="Arial" panose="020B0604020202020204" pitchFamily="34" charset="0"/>
              </a:rPr>
              <a:t>Đề tài:</a:t>
            </a:r>
            <a:endParaRPr lang="en-US" sz="1800">
              <a:latin typeface="Arial" panose="020B0604020202020204" pitchFamily="34" charset="0"/>
              <a:cs typeface="Arial" panose="020B0604020202020204" pitchFamily="34" charset="0"/>
            </a:endParaRPr>
          </a:p>
          <a:p>
            <a:pPr marL="127000" lvl="0" rtl="0">
              <a:spcBef>
                <a:spcPts val="0"/>
              </a:spcBef>
              <a:spcAft>
                <a:spcPts val="0"/>
              </a:spcAft>
              <a:buSzPts val="1600"/>
            </a:pPr>
            <a:r>
              <a:rPr lang="en-US" sz="1800">
                <a:latin typeface="Arial" panose="020B0604020202020204" pitchFamily="34" charset="0"/>
                <a:cs typeface="Arial" panose="020B0604020202020204" pitchFamily="34" charset="0"/>
              </a:rPr>
              <a:t>	</a:t>
            </a:r>
            <a:r>
              <a:rPr lang="vi" sz="1800">
                <a:latin typeface="Arial" panose="020B0604020202020204" pitchFamily="34" charset="0"/>
                <a:cs typeface="Arial" panose="020B0604020202020204" pitchFamily="34" charset="0"/>
              </a:rPr>
              <a:t>Smart Parking</a:t>
            </a:r>
            <a:endParaRPr lang="en-US" sz="1800">
              <a:latin typeface="Arial" panose="020B0604020202020204" pitchFamily="34" charset="0"/>
              <a:cs typeface="Arial" panose="020B0604020202020204" pitchFamily="34" charset="0"/>
            </a:endParaRPr>
          </a:p>
          <a:p>
            <a:pPr marL="127000" lvl="0" rtl="0">
              <a:spcBef>
                <a:spcPts val="0"/>
              </a:spcBef>
              <a:spcAft>
                <a:spcPts val="0"/>
              </a:spcAft>
              <a:buSzPts val="1600"/>
            </a:pPr>
            <a:r>
              <a:rPr lang="en-US" sz="1800">
                <a:latin typeface="Arial" panose="020B0604020202020204" pitchFamily="34" charset="0"/>
                <a:cs typeface="Arial" panose="020B0604020202020204" pitchFamily="34" charset="0"/>
              </a:rPr>
              <a:t>	Street Lighting</a:t>
            </a:r>
          </a:p>
        </p:txBody>
      </p:sp>
      <p:sp>
        <p:nvSpPr>
          <p:cNvPr id="2" name="TextBox 1">
            <a:extLst>
              <a:ext uri="{FF2B5EF4-FFF2-40B4-BE49-F238E27FC236}">
                <a16:creationId xmlns:a16="http://schemas.microsoft.com/office/drawing/2014/main" id="{7C8E06F2-5A6E-BB47-DEF0-1CA595182DDA}"/>
              </a:ext>
            </a:extLst>
          </p:cNvPr>
          <p:cNvSpPr txBox="1"/>
          <p:nvPr/>
        </p:nvSpPr>
        <p:spPr>
          <a:xfrm>
            <a:off x="4572000" y="2714846"/>
            <a:ext cx="3959441" cy="1477328"/>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Thành </a:t>
            </a:r>
            <a:r>
              <a:rPr lang="en-US" err="1">
                <a:latin typeface="Arial" panose="020B0604020202020204" pitchFamily="34" charset="0"/>
                <a:cs typeface="Arial" panose="020B0604020202020204" pitchFamily="34" charset="0"/>
              </a:rPr>
              <a:t>viên</a:t>
            </a:r>
            <a:r>
              <a:rPr lang="en-US">
                <a:latin typeface="Arial" panose="020B0604020202020204" pitchFamily="34" charset="0"/>
                <a:cs typeface="Arial" panose="020B0604020202020204" pitchFamily="34" charset="0"/>
              </a:rPr>
              <a:t>:</a:t>
            </a:r>
          </a:p>
          <a:p>
            <a:r>
              <a:rPr lang="en-US">
                <a:latin typeface="Arial" panose="020B0604020202020204" pitchFamily="34" charset="0"/>
                <a:cs typeface="Arial" panose="020B0604020202020204" pitchFamily="34" charset="0"/>
              </a:rPr>
              <a:t>2015606 – </a:t>
            </a:r>
            <a:r>
              <a:rPr lang="en-US" err="1">
                <a:latin typeface="Arial" panose="020B0604020202020204" pitchFamily="34" charset="0"/>
                <a:cs typeface="Arial" panose="020B0604020202020204" pitchFamily="34" charset="0"/>
              </a:rPr>
              <a:t>Phạm</a:t>
            </a:r>
            <a:r>
              <a:rPr lang="en-US">
                <a:latin typeface="Arial" panose="020B0604020202020204" pitchFamily="34" charset="0"/>
                <a:cs typeface="Arial" panose="020B0604020202020204" pitchFamily="34" charset="0"/>
              </a:rPr>
              <a:t> Lê Minh</a:t>
            </a:r>
          </a:p>
          <a:p>
            <a:r>
              <a:rPr lang="en-US">
                <a:latin typeface="Arial" panose="020B0604020202020204" pitchFamily="34" charset="0"/>
                <a:cs typeface="Arial" panose="020B0604020202020204" pitchFamily="34" charset="0"/>
              </a:rPr>
              <a:t>2011438 – Hoàng </a:t>
            </a:r>
            <a:r>
              <a:rPr lang="en-US" err="1">
                <a:latin typeface="Arial" panose="020B0604020202020204" pitchFamily="34" charset="0"/>
                <a:cs typeface="Arial" panose="020B0604020202020204" pitchFamily="34" charset="0"/>
              </a:rPr>
              <a:t>Ngọc</a:t>
            </a:r>
            <a:r>
              <a:rPr lang="en-US">
                <a:latin typeface="Arial" panose="020B0604020202020204" pitchFamily="34" charset="0"/>
                <a:cs typeface="Arial" panose="020B0604020202020204" pitchFamily="34" charset="0"/>
              </a:rPr>
              <a:t> Minh </a:t>
            </a:r>
            <a:r>
              <a:rPr lang="en-US" err="1">
                <a:latin typeface="Arial" panose="020B0604020202020204" pitchFamily="34" charset="0"/>
                <a:cs typeface="Arial" panose="020B0604020202020204" pitchFamily="34" charset="0"/>
              </a:rPr>
              <a:t>Thắng</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2011382 – </a:t>
            </a:r>
            <a:r>
              <a:rPr lang="en-US" err="1">
                <a:latin typeface="Arial" panose="020B0604020202020204" pitchFamily="34" charset="0"/>
                <a:cs typeface="Arial" panose="020B0604020202020204" pitchFamily="34" charset="0"/>
              </a:rPr>
              <a:t>Luân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Văn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Hoàng</a:t>
            </a:r>
            <a:r>
              <a:rPr lang="en-US">
                <a:latin typeface="Arial" panose="020B0604020202020204" pitchFamily="34" charset="0"/>
                <a:cs typeface="Arial" panose="020B0604020202020204" pitchFamily="34" charset="0"/>
              </a:rPr>
              <a:t> Anh</a:t>
            </a:r>
          </a:p>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1"/>
          <p:cNvSpPr txBox="1">
            <a:spLocks noGrp="1"/>
          </p:cNvSpPr>
          <p:nvPr>
            <p:ph type="title"/>
          </p:nvPr>
        </p:nvSpPr>
        <p:spPr>
          <a:xfrm>
            <a:off x="778400" y="209445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vi" sz="3600">
                <a:latin typeface="Arial (Body)"/>
              </a:rPr>
              <a:t>Street Lighting</a:t>
            </a:r>
            <a:endParaRPr sz="3600">
              <a:latin typeface="Arial (Body)"/>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E3585-628B-E9FD-2113-F6FF641B03F9}"/>
              </a:ext>
            </a:extLst>
          </p:cNvPr>
          <p:cNvSpPr>
            <a:spLocks noGrp="1"/>
          </p:cNvSpPr>
          <p:nvPr>
            <p:ph type="title"/>
          </p:nvPr>
        </p:nvSpPr>
        <p:spPr/>
        <p:txBody>
          <a:bodyPr>
            <a:normAutofit/>
          </a:bodyPr>
          <a:lstStyle/>
          <a:p>
            <a:pPr algn="l"/>
            <a:r>
              <a:rPr lang="en-US">
                <a:latin typeface="Arial (Body)"/>
              </a:rPr>
              <a:t>I. </a:t>
            </a:r>
            <a:r>
              <a:rPr lang="en-US" err="1">
                <a:latin typeface="Arial (Body)"/>
              </a:rPr>
              <a:t>giới</a:t>
            </a:r>
            <a:r>
              <a:rPr lang="en-US">
                <a:latin typeface="Arial (Body)"/>
              </a:rPr>
              <a:t> </a:t>
            </a:r>
            <a:r>
              <a:rPr lang="en-US" err="1">
                <a:latin typeface="Arial (Body)"/>
              </a:rPr>
              <a:t>thiệu</a:t>
            </a:r>
            <a:r>
              <a:rPr lang="en-US">
                <a:latin typeface="Arial (Body)"/>
              </a:rPr>
              <a:t>:</a:t>
            </a:r>
          </a:p>
        </p:txBody>
      </p:sp>
      <p:sp>
        <p:nvSpPr>
          <p:cNvPr id="3" name="Text Placeholder 2">
            <a:extLst>
              <a:ext uri="{FF2B5EF4-FFF2-40B4-BE49-F238E27FC236}">
                <a16:creationId xmlns:a16="http://schemas.microsoft.com/office/drawing/2014/main" id="{EB50100D-3A4F-2DA8-95B2-B9762CF0DDFB}"/>
              </a:ext>
            </a:extLst>
          </p:cNvPr>
          <p:cNvSpPr>
            <a:spLocks noGrp="1"/>
          </p:cNvSpPr>
          <p:nvPr>
            <p:ph type="body" idx="1"/>
          </p:nvPr>
        </p:nvSpPr>
        <p:spPr>
          <a:xfrm>
            <a:off x="819150" y="1800200"/>
            <a:ext cx="7505700" cy="2448000"/>
          </a:xfrm>
        </p:spPr>
        <p:txBody>
          <a:bodyPr>
            <a:normAutofit/>
          </a:bodyPr>
          <a:lstStyle/>
          <a:p>
            <a:pPr>
              <a:buFont typeface="Courier New" panose="02070309020205020404" pitchFamily="49" charset="0"/>
              <a:buChar char="o"/>
            </a:pPr>
            <a:r>
              <a:rPr lang="en-US" sz="1600" err="1">
                <a:latin typeface="Arial (Body)"/>
              </a:rPr>
              <a:t>Với</a:t>
            </a:r>
            <a:r>
              <a:rPr lang="en-US" sz="1600">
                <a:latin typeface="Arial (Body)"/>
              </a:rPr>
              <a:t> </a:t>
            </a:r>
            <a:r>
              <a:rPr lang="en-US" sz="1600" err="1">
                <a:latin typeface="Arial (Body)"/>
              </a:rPr>
              <a:t>sự</a:t>
            </a:r>
            <a:r>
              <a:rPr lang="en-US" sz="1600">
                <a:latin typeface="Arial (Body)"/>
              </a:rPr>
              <a:t> </a:t>
            </a:r>
            <a:r>
              <a:rPr lang="en-US" sz="1600" err="1">
                <a:latin typeface="Arial (Body)"/>
              </a:rPr>
              <a:t>phát</a:t>
            </a:r>
            <a:r>
              <a:rPr lang="en-US" sz="1600">
                <a:latin typeface="Arial (Body)"/>
              </a:rPr>
              <a:t> </a:t>
            </a:r>
            <a:r>
              <a:rPr lang="en-US" sz="1600" err="1">
                <a:latin typeface="Arial (Body)"/>
              </a:rPr>
              <a:t>triển</a:t>
            </a:r>
            <a:r>
              <a:rPr lang="en-US" sz="1600">
                <a:latin typeface="Arial (Body)"/>
              </a:rPr>
              <a:t> </a:t>
            </a:r>
            <a:r>
              <a:rPr lang="en-US" sz="1600" err="1">
                <a:latin typeface="Arial (Body)"/>
              </a:rPr>
              <a:t>của</a:t>
            </a:r>
            <a:r>
              <a:rPr lang="en-US" sz="1600">
                <a:latin typeface="Arial (Body)"/>
              </a:rPr>
              <a:t> </a:t>
            </a:r>
            <a:r>
              <a:rPr lang="en-US" sz="1600" err="1">
                <a:latin typeface="Arial (Body)"/>
              </a:rPr>
              <a:t>công</a:t>
            </a:r>
            <a:r>
              <a:rPr lang="en-US" sz="1600">
                <a:latin typeface="Arial (Body)"/>
              </a:rPr>
              <a:t> </a:t>
            </a:r>
            <a:r>
              <a:rPr lang="en-US" sz="1600" err="1">
                <a:latin typeface="Arial (Body)"/>
              </a:rPr>
              <a:t>nghệ</a:t>
            </a:r>
            <a:r>
              <a:rPr lang="en-US" sz="1600">
                <a:latin typeface="Arial (Body)"/>
              </a:rPr>
              <a:t> </a:t>
            </a:r>
            <a:r>
              <a:rPr lang="en-US" sz="1600" err="1">
                <a:latin typeface="Arial (Body)"/>
              </a:rPr>
              <a:t>cùng</a:t>
            </a:r>
            <a:r>
              <a:rPr lang="en-US" sz="1600">
                <a:latin typeface="Arial (Body)"/>
              </a:rPr>
              <a:t> </a:t>
            </a:r>
            <a:r>
              <a:rPr lang="en-US" sz="1600" err="1">
                <a:latin typeface="Arial (Body)"/>
              </a:rPr>
              <a:t>với</a:t>
            </a:r>
            <a:r>
              <a:rPr lang="en-US" sz="1600">
                <a:latin typeface="Arial (Body)"/>
              </a:rPr>
              <a:t> </a:t>
            </a:r>
            <a:r>
              <a:rPr lang="en-US" sz="1600" err="1">
                <a:latin typeface="Arial (Body)"/>
              </a:rPr>
              <a:t>đó</a:t>
            </a:r>
            <a:r>
              <a:rPr lang="en-US" sz="1600">
                <a:latin typeface="Arial (Body)"/>
              </a:rPr>
              <a:t> </a:t>
            </a:r>
            <a:r>
              <a:rPr lang="en-US" sz="1600" err="1">
                <a:latin typeface="Arial (Body)"/>
              </a:rPr>
              <a:t>là</a:t>
            </a:r>
            <a:r>
              <a:rPr lang="en-US" sz="1600">
                <a:latin typeface="Arial (Body)"/>
              </a:rPr>
              <a:t> ý </a:t>
            </a:r>
            <a:r>
              <a:rPr lang="en-US" sz="1600" err="1">
                <a:latin typeface="Arial (Body)"/>
              </a:rPr>
              <a:t>thức</a:t>
            </a:r>
            <a:r>
              <a:rPr lang="en-US" sz="1600">
                <a:latin typeface="Arial (Body)"/>
              </a:rPr>
              <a:t> </a:t>
            </a:r>
            <a:r>
              <a:rPr lang="en-US" sz="1600" err="1">
                <a:latin typeface="Arial (Body)"/>
              </a:rPr>
              <a:t>tiết</a:t>
            </a:r>
            <a:r>
              <a:rPr lang="en-US" sz="1600">
                <a:latin typeface="Arial (Body)"/>
              </a:rPr>
              <a:t> </a:t>
            </a:r>
            <a:r>
              <a:rPr lang="en-US" sz="1600" err="1">
                <a:latin typeface="Arial (Body)"/>
              </a:rPr>
              <a:t>kiệm</a:t>
            </a:r>
            <a:r>
              <a:rPr lang="en-US" sz="1600">
                <a:latin typeface="Arial (Body)"/>
              </a:rPr>
              <a:t> </a:t>
            </a:r>
            <a:r>
              <a:rPr lang="en-US" sz="1600" err="1">
                <a:latin typeface="Arial (Body)"/>
              </a:rPr>
              <a:t>năng</a:t>
            </a:r>
            <a:r>
              <a:rPr lang="en-US" sz="1600">
                <a:latin typeface="Arial (Body)"/>
              </a:rPr>
              <a:t> </a:t>
            </a:r>
            <a:r>
              <a:rPr lang="en-US" sz="1600" err="1">
                <a:latin typeface="Arial (Body)"/>
              </a:rPr>
              <a:t>lượng</a:t>
            </a:r>
            <a:r>
              <a:rPr lang="en-US" sz="1600">
                <a:latin typeface="Arial (Body)"/>
              </a:rPr>
              <a:t>, </a:t>
            </a:r>
            <a:r>
              <a:rPr lang="en-US" sz="1600" err="1">
                <a:latin typeface="Arial (Body)"/>
              </a:rPr>
              <a:t>hệ</a:t>
            </a:r>
            <a:r>
              <a:rPr lang="en-US" sz="1600">
                <a:latin typeface="Arial (Body)"/>
              </a:rPr>
              <a:t> </a:t>
            </a:r>
            <a:r>
              <a:rPr lang="en-US" sz="1600" err="1">
                <a:latin typeface="Arial (Body)"/>
              </a:rPr>
              <a:t>thống</a:t>
            </a:r>
            <a:r>
              <a:rPr lang="en-US" sz="1600">
                <a:latin typeface="Arial (Body)"/>
              </a:rPr>
              <a:t> </a:t>
            </a:r>
            <a:r>
              <a:rPr lang="en-US" sz="1600" err="1">
                <a:latin typeface="Arial (Body)"/>
              </a:rPr>
              <a:t>đèn</a:t>
            </a:r>
            <a:r>
              <a:rPr lang="en-US" sz="1600">
                <a:latin typeface="Arial (Body)"/>
              </a:rPr>
              <a:t> </a:t>
            </a:r>
            <a:r>
              <a:rPr lang="en-US" sz="1600" err="1">
                <a:latin typeface="Arial (Body)"/>
              </a:rPr>
              <a:t>đường</a:t>
            </a:r>
            <a:r>
              <a:rPr lang="en-US" sz="1600">
                <a:latin typeface="Arial (Body)"/>
              </a:rPr>
              <a:t> </a:t>
            </a:r>
            <a:r>
              <a:rPr lang="en-US" sz="1600" err="1">
                <a:latin typeface="Arial (Body)"/>
              </a:rPr>
              <a:t>thông</a:t>
            </a:r>
            <a:r>
              <a:rPr lang="en-US" sz="1600">
                <a:latin typeface="Arial (Body)"/>
              </a:rPr>
              <a:t> </a:t>
            </a:r>
            <a:r>
              <a:rPr lang="en-US" sz="1600" err="1">
                <a:latin typeface="Arial (Body)"/>
              </a:rPr>
              <a:t>minh</a:t>
            </a:r>
            <a:r>
              <a:rPr lang="en-US" sz="1600">
                <a:latin typeface="Arial (Body)"/>
              </a:rPr>
              <a:t> (Street lighting) </a:t>
            </a:r>
            <a:r>
              <a:rPr lang="en-US" sz="1600" err="1">
                <a:latin typeface="Arial (Body)"/>
              </a:rPr>
              <a:t>là</a:t>
            </a:r>
            <a:r>
              <a:rPr lang="en-US" sz="1600">
                <a:latin typeface="Arial (Body)"/>
              </a:rPr>
              <a:t> </a:t>
            </a:r>
            <a:r>
              <a:rPr lang="en-US" sz="1600" err="1">
                <a:latin typeface="Arial (Body)"/>
              </a:rPr>
              <a:t>một</a:t>
            </a:r>
            <a:r>
              <a:rPr lang="en-US" sz="1600">
                <a:latin typeface="Arial (Body)"/>
              </a:rPr>
              <a:t> </a:t>
            </a:r>
            <a:r>
              <a:rPr lang="en-US" sz="1600" err="1">
                <a:latin typeface="Arial (Body)"/>
              </a:rPr>
              <a:t>giải</a:t>
            </a:r>
            <a:r>
              <a:rPr lang="en-US" sz="1600">
                <a:latin typeface="Arial (Body)"/>
              </a:rPr>
              <a:t> </a:t>
            </a:r>
            <a:r>
              <a:rPr lang="en-US" sz="1600" err="1">
                <a:latin typeface="Arial (Body)"/>
              </a:rPr>
              <a:t>pháp</a:t>
            </a:r>
            <a:r>
              <a:rPr lang="en-US" sz="1600">
                <a:latin typeface="Arial (Body)"/>
              </a:rPr>
              <a:t> </a:t>
            </a:r>
            <a:r>
              <a:rPr lang="en-US" sz="1600" err="1">
                <a:latin typeface="Arial (Body)"/>
              </a:rPr>
              <a:t>tiên</a:t>
            </a:r>
            <a:r>
              <a:rPr lang="en-US" sz="1600">
                <a:latin typeface="Arial (Body)"/>
              </a:rPr>
              <a:t> </a:t>
            </a:r>
            <a:r>
              <a:rPr lang="en-US" sz="1600" err="1">
                <a:latin typeface="Arial (Body)"/>
              </a:rPr>
              <a:t>tiến</a:t>
            </a:r>
            <a:r>
              <a:rPr lang="en-US" sz="1600">
                <a:latin typeface="Arial (Body)"/>
              </a:rPr>
              <a:t> </a:t>
            </a:r>
            <a:r>
              <a:rPr lang="en-US" sz="1600" err="1">
                <a:latin typeface="Arial (Body)"/>
              </a:rPr>
              <a:t>để</a:t>
            </a:r>
            <a:r>
              <a:rPr lang="en-US" sz="1600">
                <a:latin typeface="Arial (Body)"/>
              </a:rPr>
              <a:t> </a:t>
            </a:r>
            <a:r>
              <a:rPr lang="en-US" sz="1600" err="1">
                <a:latin typeface="Arial (Body)"/>
              </a:rPr>
              <a:t>giải</a:t>
            </a:r>
            <a:r>
              <a:rPr lang="en-US" sz="1600">
                <a:latin typeface="Arial (Body)"/>
              </a:rPr>
              <a:t> </a:t>
            </a:r>
            <a:r>
              <a:rPr lang="en-US" sz="1600" err="1">
                <a:latin typeface="Arial (Body)"/>
              </a:rPr>
              <a:t>quyết</a:t>
            </a:r>
            <a:r>
              <a:rPr lang="en-US" sz="1600">
                <a:latin typeface="Arial (Body)"/>
              </a:rPr>
              <a:t> </a:t>
            </a:r>
            <a:r>
              <a:rPr lang="en-US" sz="1600" err="1">
                <a:latin typeface="Arial (Body)"/>
              </a:rPr>
              <a:t>các</a:t>
            </a:r>
            <a:r>
              <a:rPr lang="en-US" sz="1600">
                <a:latin typeface="Arial (Body)"/>
              </a:rPr>
              <a:t> </a:t>
            </a:r>
            <a:r>
              <a:rPr lang="en-US" sz="1600" err="1">
                <a:latin typeface="Arial (Body)"/>
              </a:rPr>
              <a:t>vấn</a:t>
            </a:r>
            <a:r>
              <a:rPr lang="en-US" sz="1600">
                <a:latin typeface="Arial (Body)"/>
              </a:rPr>
              <a:t> </a:t>
            </a:r>
            <a:r>
              <a:rPr lang="en-US" sz="1600" err="1">
                <a:latin typeface="Arial (Body)"/>
              </a:rPr>
              <a:t>đề</a:t>
            </a:r>
            <a:r>
              <a:rPr lang="en-US" sz="1600">
                <a:latin typeface="Arial (Body)"/>
              </a:rPr>
              <a:t> </a:t>
            </a:r>
            <a:r>
              <a:rPr lang="en-US" sz="1600" err="1">
                <a:latin typeface="Arial (Body)"/>
              </a:rPr>
              <a:t>liên</a:t>
            </a:r>
            <a:r>
              <a:rPr lang="en-US" sz="1600">
                <a:latin typeface="Arial (Body)"/>
              </a:rPr>
              <a:t> </a:t>
            </a:r>
            <a:r>
              <a:rPr lang="en-US" sz="1600" err="1">
                <a:latin typeface="Arial (Body)"/>
              </a:rPr>
              <a:t>quan</a:t>
            </a:r>
            <a:r>
              <a:rPr lang="en-US" sz="1600">
                <a:latin typeface="Arial (Body)"/>
              </a:rPr>
              <a:t> </a:t>
            </a:r>
            <a:r>
              <a:rPr lang="en-US" sz="1600" err="1">
                <a:latin typeface="Arial (Body)"/>
              </a:rPr>
              <a:t>đến</a:t>
            </a:r>
            <a:r>
              <a:rPr lang="en-US" sz="1600">
                <a:latin typeface="Arial (Body)"/>
              </a:rPr>
              <a:t> chi </a:t>
            </a:r>
            <a:r>
              <a:rPr lang="en-US" sz="1600" err="1">
                <a:latin typeface="Arial (Body)"/>
              </a:rPr>
              <a:t>phí</a:t>
            </a:r>
            <a:r>
              <a:rPr lang="en-US" sz="1600">
                <a:latin typeface="Arial (Body)"/>
              </a:rPr>
              <a:t> </a:t>
            </a:r>
            <a:r>
              <a:rPr lang="en-US" sz="1600" err="1">
                <a:latin typeface="Arial (Body)"/>
              </a:rPr>
              <a:t>năng</a:t>
            </a:r>
            <a:r>
              <a:rPr lang="en-US" sz="1600">
                <a:latin typeface="Arial (Body)"/>
              </a:rPr>
              <a:t> </a:t>
            </a:r>
            <a:r>
              <a:rPr lang="en-US" sz="1600" err="1">
                <a:latin typeface="Arial (Body)"/>
              </a:rPr>
              <a:t>lượng</a:t>
            </a:r>
            <a:r>
              <a:rPr lang="en-US" sz="1600">
                <a:latin typeface="Arial (Body)"/>
              </a:rPr>
              <a:t> </a:t>
            </a:r>
            <a:r>
              <a:rPr lang="en-US" sz="1600" err="1">
                <a:latin typeface="Arial (Body)"/>
              </a:rPr>
              <a:t>và</a:t>
            </a:r>
            <a:r>
              <a:rPr lang="en-US" sz="1600">
                <a:latin typeface="Arial (Body)"/>
              </a:rPr>
              <a:t> an </a:t>
            </a:r>
            <a:r>
              <a:rPr lang="en-US" sz="1600" err="1">
                <a:latin typeface="Arial (Body)"/>
              </a:rPr>
              <a:t>ninh</a:t>
            </a:r>
            <a:r>
              <a:rPr lang="en-US" sz="1600">
                <a:latin typeface="Arial (Body)"/>
              </a:rPr>
              <a:t> </a:t>
            </a:r>
            <a:r>
              <a:rPr lang="en-US" sz="1600" err="1">
                <a:latin typeface="Arial (Body)"/>
              </a:rPr>
              <a:t>giao</a:t>
            </a:r>
            <a:r>
              <a:rPr lang="en-US" sz="1600">
                <a:latin typeface="Arial (Body)"/>
              </a:rPr>
              <a:t> </a:t>
            </a:r>
            <a:r>
              <a:rPr lang="en-US" sz="1600" err="1">
                <a:latin typeface="Arial (Body)"/>
              </a:rPr>
              <a:t>thông</a:t>
            </a:r>
            <a:endParaRPr lang="en-US" sz="1600">
              <a:latin typeface="Arial (Body)"/>
            </a:endParaRPr>
          </a:p>
        </p:txBody>
      </p:sp>
    </p:spTree>
    <p:extLst>
      <p:ext uri="{BB962C8B-B14F-4D97-AF65-F5344CB8AC3E}">
        <p14:creationId xmlns:p14="http://schemas.microsoft.com/office/powerpoint/2010/main" val="1184510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819149" y="845600"/>
            <a:ext cx="7849065" cy="954600"/>
          </a:xfrm>
          <a:prstGeom prst="rect">
            <a:avLst/>
          </a:prstGeom>
        </p:spPr>
        <p:txBody>
          <a:bodyPr spcFirstLastPara="1" wrap="square" lIns="91425" tIns="91425" rIns="91425" bIns="91425" anchor="t" anchorCtr="0">
            <a:noAutofit/>
          </a:bodyPr>
          <a:lstStyle/>
          <a:p>
            <a:pPr marL="38100" lvl="0" algn="l" rtl="0">
              <a:spcBef>
                <a:spcPts val="0"/>
              </a:spcBef>
              <a:spcAft>
                <a:spcPts val="0"/>
              </a:spcAft>
              <a:buSzPts val="3000"/>
            </a:pPr>
            <a:r>
              <a:rPr lang="en-US">
                <a:latin typeface="Arial (Body)"/>
              </a:rPr>
              <a:t>II. </a:t>
            </a:r>
            <a:r>
              <a:rPr lang="en-US" err="1">
                <a:latin typeface="Arial (Body)"/>
              </a:rPr>
              <a:t>Mô</a:t>
            </a:r>
            <a:r>
              <a:rPr lang="en-US">
                <a:latin typeface="Arial (Body)"/>
              </a:rPr>
              <a:t> </a:t>
            </a:r>
            <a:r>
              <a:rPr lang="en-US" err="1">
                <a:latin typeface="Arial (Body)"/>
              </a:rPr>
              <a:t>tả</a:t>
            </a:r>
            <a:r>
              <a:rPr lang="en-US">
                <a:latin typeface="Arial (Body)"/>
              </a:rPr>
              <a:t> </a:t>
            </a:r>
            <a:r>
              <a:rPr lang="en-US" err="1">
                <a:latin typeface="Arial (Body)"/>
              </a:rPr>
              <a:t>chương</a:t>
            </a:r>
            <a:r>
              <a:rPr lang="en-US">
                <a:latin typeface="Arial (Body)"/>
              </a:rPr>
              <a:t> </a:t>
            </a:r>
            <a:r>
              <a:rPr lang="en-US" err="1">
                <a:latin typeface="Arial (Body)"/>
              </a:rPr>
              <a:t>trình</a:t>
            </a:r>
            <a:r>
              <a:rPr lang="en-US">
                <a:latin typeface="Arial (Body)"/>
              </a:rPr>
              <a:t> – </a:t>
            </a:r>
            <a:r>
              <a:rPr lang="en-US" err="1">
                <a:latin typeface="Arial (Body)"/>
              </a:rPr>
              <a:t>Công</a:t>
            </a:r>
            <a:r>
              <a:rPr lang="en-US">
                <a:latin typeface="Arial (Body)"/>
              </a:rPr>
              <a:t> </a:t>
            </a:r>
            <a:r>
              <a:rPr lang="en-US" err="1">
                <a:latin typeface="Arial (Body)"/>
              </a:rPr>
              <a:t>dụng</a:t>
            </a:r>
            <a:r>
              <a:rPr lang="en-US">
                <a:latin typeface="Arial (Body)"/>
              </a:rPr>
              <a:t> </a:t>
            </a:r>
            <a:endParaRPr>
              <a:latin typeface="Arial (Body)"/>
            </a:endParaRPr>
          </a:p>
        </p:txBody>
      </p:sp>
      <p:sp>
        <p:nvSpPr>
          <p:cNvPr id="180" name="Google Shape;180;p22"/>
          <p:cNvSpPr txBox="1">
            <a:spLocks noGrp="1"/>
          </p:cNvSpPr>
          <p:nvPr>
            <p:ph type="body" idx="1"/>
          </p:nvPr>
        </p:nvSpPr>
        <p:spPr>
          <a:prstGeom prst="rect">
            <a:avLst/>
          </a:prstGeom>
        </p:spPr>
        <p:txBody>
          <a:bodyPr spcFirstLastPara="1" wrap="square" lIns="91425" tIns="91425" rIns="91425" bIns="91425" anchor="t" anchorCtr="0">
            <a:normAutofit/>
          </a:bodyPr>
          <a:lstStyle/>
          <a:p>
            <a:pPr marL="285750" lvl="0" indent="-285750" algn="l" rtl="0">
              <a:spcBef>
                <a:spcPts val="0"/>
              </a:spcBef>
              <a:spcAft>
                <a:spcPts val="0"/>
              </a:spcAft>
              <a:buFont typeface="Courier New" panose="02070309020205020404" pitchFamily="49" charset="0"/>
              <a:buChar char="o"/>
            </a:pPr>
            <a:r>
              <a:rPr lang="vi-VN" sz="1600" b="0" i="0">
                <a:effectLst/>
              </a:rPr>
              <a:t>Đầu tiên, hệ thống đèn đường thông minh có thể được cài đặt với các cảm biến ánh sáng để tự động điều chỉnh độ sáng của đèn. Nếu mức độ ánh sáng quá thấp, đèn đường sẽ tự động bật lên để giúp người đi đường an toàn hơn. Khi ánh sáng đủ cao, hệ thống sẽ tắt đèn để tiết kiệm năng lượng.</a:t>
            </a:r>
            <a:endParaRPr lang="en-US" sz="1600" b="0" i="0">
              <a:effectLst/>
            </a:endParaRPr>
          </a:p>
          <a:p>
            <a:pPr marL="285750" lvl="0" indent="-285750" algn="l" rtl="0">
              <a:spcBef>
                <a:spcPts val="0"/>
              </a:spcBef>
              <a:spcAft>
                <a:spcPts val="0"/>
              </a:spcAft>
              <a:buFont typeface="Courier New" panose="02070309020205020404" pitchFamily="49" charset="0"/>
              <a:buChar char="o"/>
            </a:pPr>
            <a:endParaRPr lang="en-US" sz="1600" b="0" i="0">
              <a:effectLst/>
            </a:endParaRPr>
          </a:p>
          <a:p>
            <a:pPr marL="285750" lvl="0" indent="-285750" algn="l" rtl="0">
              <a:spcBef>
                <a:spcPts val="0"/>
              </a:spcBef>
              <a:spcAft>
                <a:spcPts val="0"/>
              </a:spcAft>
              <a:buFont typeface="Courier New" panose="02070309020205020404" pitchFamily="49" charset="0"/>
              <a:buChar char="o"/>
            </a:pPr>
            <a:r>
              <a:rPr lang="vi-VN" sz="1600" b="0" i="0">
                <a:effectLst/>
              </a:rPr>
              <a:t>Ngoài ra, hệ thống đèn đường thông minh cũng có thể được trang bị với các cảm biến chuyển động để tự động bật đèn khi có người đi qua. Điều này giúp tăng độ an toàn cho người đi đường và giảm chi phí năng lượng vì đèn chỉ hoạt động khi cần thiết.</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E285376-1E22-4CF8-039B-75174EB061EF}"/>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261766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784AC-8D73-F188-81BA-26B3CA586A39}"/>
              </a:ext>
            </a:extLst>
          </p:cNvPr>
          <p:cNvSpPr>
            <a:spLocks noGrp="1"/>
          </p:cNvSpPr>
          <p:nvPr>
            <p:ph type="title"/>
          </p:nvPr>
        </p:nvSpPr>
        <p:spPr>
          <a:xfrm>
            <a:off x="566388" y="340006"/>
            <a:ext cx="8011223" cy="954600"/>
          </a:xfrm>
        </p:spPr>
        <p:txBody>
          <a:bodyPr>
            <a:normAutofit/>
          </a:bodyPr>
          <a:lstStyle/>
          <a:p>
            <a:pPr algn="ctr"/>
            <a:r>
              <a:rPr lang="en-US" sz="2500">
                <a:latin typeface="Arial" panose="020B0604020202020204" pitchFamily="34" charset="0"/>
                <a:cs typeface="Arial" panose="020B0604020202020204" pitchFamily="34" charset="0"/>
              </a:rPr>
              <a:t>Khi </a:t>
            </a:r>
            <a:r>
              <a:rPr lang="en-US" sz="2500" err="1">
                <a:latin typeface="Arial" panose="020B0604020202020204" pitchFamily="34" charset="0"/>
                <a:cs typeface="Arial" panose="020B0604020202020204" pitchFamily="34" charset="0"/>
              </a:rPr>
              <a:t>chưa</a:t>
            </a:r>
            <a:r>
              <a:rPr lang="en-US" sz="2500">
                <a:latin typeface="Arial" panose="020B0604020202020204" pitchFamily="34" charset="0"/>
                <a:cs typeface="Arial" panose="020B0604020202020204" pitchFamily="34" charset="0"/>
              </a:rPr>
              <a:t> </a:t>
            </a:r>
            <a:r>
              <a:rPr lang="en-US" sz="2500" err="1">
                <a:latin typeface="Arial" panose="020B0604020202020204" pitchFamily="34" charset="0"/>
                <a:cs typeface="Arial" panose="020B0604020202020204" pitchFamily="34" charset="0"/>
              </a:rPr>
              <a:t>có</a:t>
            </a:r>
            <a:r>
              <a:rPr lang="en-US" sz="2500">
                <a:latin typeface="Arial" panose="020B0604020202020204" pitchFamily="34" charset="0"/>
                <a:cs typeface="Arial" panose="020B0604020202020204" pitchFamily="34" charset="0"/>
              </a:rPr>
              <a:t> </a:t>
            </a:r>
            <a:r>
              <a:rPr lang="en-US" sz="2500" err="1">
                <a:latin typeface="Arial" panose="020B0604020202020204" pitchFamily="34" charset="0"/>
                <a:cs typeface="Arial" panose="020B0604020202020204" pitchFamily="34" charset="0"/>
              </a:rPr>
              <a:t>người</a:t>
            </a:r>
            <a:r>
              <a:rPr lang="en-US" sz="2500">
                <a:latin typeface="Arial" panose="020B0604020202020204" pitchFamily="34" charset="0"/>
                <a:cs typeface="Arial" panose="020B0604020202020204" pitchFamily="34" charset="0"/>
              </a:rPr>
              <a:t> </a:t>
            </a:r>
            <a:r>
              <a:rPr lang="en-US" sz="2500" err="1">
                <a:latin typeface="Arial" panose="020B0604020202020204" pitchFamily="34" charset="0"/>
                <a:cs typeface="Arial" panose="020B0604020202020204" pitchFamily="34" charset="0"/>
              </a:rPr>
              <a:t>đi</a:t>
            </a:r>
            <a:r>
              <a:rPr lang="en-US" sz="2500">
                <a:latin typeface="Arial" panose="020B0604020202020204" pitchFamily="34" charset="0"/>
                <a:cs typeface="Arial" panose="020B0604020202020204" pitchFamily="34" charset="0"/>
              </a:rPr>
              <a:t> qua </a:t>
            </a:r>
            <a:r>
              <a:rPr lang="en-US" sz="2500" err="1">
                <a:latin typeface="Arial" panose="020B0604020202020204" pitchFamily="34" charset="0"/>
                <a:cs typeface="Arial" panose="020B0604020202020204" pitchFamily="34" charset="0"/>
              </a:rPr>
              <a:t>phạm</a:t>
            </a:r>
            <a:r>
              <a:rPr lang="en-US" sz="2500">
                <a:latin typeface="Arial" panose="020B0604020202020204" pitchFamily="34" charset="0"/>
                <a:cs typeface="Arial" panose="020B0604020202020204" pitchFamily="34" charset="0"/>
              </a:rPr>
              <a:t> vi </a:t>
            </a:r>
            <a:r>
              <a:rPr lang="en-US" sz="2500" err="1">
                <a:latin typeface="Arial" panose="020B0604020202020204" pitchFamily="34" charset="0"/>
                <a:cs typeface="Arial" panose="020B0604020202020204" pitchFamily="34" charset="0"/>
              </a:rPr>
              <a:t>cảm</a:t>
            </a:r>
            <a:r>
              <a:rPr lang="en-US" sz="2500">
                <a:latin typeface="Arial" panose="020B0604020202020204" pitchFamily="34" charset="0"/>
                <a:cs typeface="Arial" panose="020B0604020202020204" pitchFamily="34" charset="0"/>
              </a:rPr>
              <a:t> </a:t>
            </a:r>
            <a:r>
              <a:rPr lang="en-US" sz="2500" err="1">
                <a:latin typeface="Arial" panose="020B0604020202020204" pitchFamily="34" charset="0"/>
                <a:cs typeface="Arial" panose="020B0604020202020204" pitchFamily="34" charset="0"/>
              </a:rPr>
              <a:t>biến</a:t>
            </a:r>
            <a:endParaRPr lang="en-US" sz="250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FB3669F-6221-4F6C-6CC6-9C28073D04CF}"/>
              </a:ext>
            </a:extLst>
          </p:cNvPr>
          <p:cNvPicPr>
            <a:picLocks noChangeAspect="1"/>
          </p:cNvPicPr>
          <p:nvPr/>
        </p:nvPicPr>
        <p:blipFill>
          <a:blip r:embed="rId2"/>
          <a:stretch>
            <a:fillRect/>
          </a:stretch>
        </p:blipFill>
        <p:spPr>
          <a:xfrm>
            <a:off x="884472" y="877229"/>
            <a:ext cx="7375056" cy="4086780"/>
          </a:xfrm>
          <a:prstGeom prst="rect">
            <a:avLst/>
          </a:prstGeom>
        </p:spPr>
      </p:pic>
    </p:spTree>
    <p:extLst>
      <p:ext uri="{BB962C8B-B14F-4D97-AF65-F5344CB8AC3E}">
        <p14:creationId xmlns:p14="http://schemas.microsoft.com/office/powerpoint/2010/main" val="3762106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7C6AA-27B5-1D76-F1AC-1D1AD37E6D14}"/>
              </a:ext>
            </a:extLst>
          </p:cNvPr>
          <p:cNvSpPr>
            <a:spLocks noGrp="1"/>
          </p:cNvSpPr>
          <p:nvPr>
            <p:ph type="title"/>
          </p:nvPr>
        </p:nvSpPr>
        <p:spPr>
          <a:xfrm>
            <a:off x="819150" y="511064"/>
            <a:ext cx="7505700" cy="954600"/>
          </a:xfrm>
        </p:spPr>
        <p:txBody>
          <a:bodyPr>
            <a:normAutofit/>
          </a:bodyPr>
          <a:lstStyle/>
          <a:p>
            <a:pPr algn="ctr"/>
            <a:r>
              <a:rPr lang="en-US" sz="2500">
                <a:latin typeface="Arial" panose="020B0604020202020204" pitchFamily="34" charset="0"/>
                <a:cs typeface="Arial" panose="020B0604020202020204" pitchFamily="34" charset="0"/>
              </a:rPr>
              <a:t>Khi </a:t>
            </a:r>
            <a:r>
              <a:rPr lang="en-US" sz="2500" err="1">
                <a:latin typeface="Arial" panose="020B0604020202020204" pitchFamily="34" charset="0"/>
                <a:cs typeface="Arial" panose="020B0604020202020204" pitchFamily="34" charset="0"/>
              </a:rPr>
              <a:t>có</a:t>
            </a:r>
            <a:r>
              <a:rPr lang="en-US" sz="2500">
                <a:latin typeface="Arial" panose="020B0604020202020204" pitchFamily="34" charset="0"/>
                <a:cs typeface="Arial" panose="020B0604020202020204" pitchFamily="34" charset="0"/>
              </a:rPr>
              <a:t> </a:t>
            </a:r>
            <a:r>
              <a:rPr lang="en-US" sz="2500" err="1">
                <a:latin typeface="Arial" panose="020B0604020202020204" pitchFamily="34" charset="0"/>
                <a:cs typeface="Arial" panose="020B0604020202020204" pitchFamily="34" charset="0"/>
              </a:rPr>
              <a:t>người</a:t>
            </a:r>
            <a:r>
              <a:rPr lang="en-US" sz="2500">
                <a:latin typeface="Arial" panose="020B0604020202020204" pitchFamily="34" charset="0"/>
                <a:cs typeface="Arial" panose="020B0604020202020204" pitchFamily="34" charset="0"/>
              </a:rPr>
              <a:t> </a:t>
            </a:r>
            <a:r>
              <a:rPr lang="en-US" sz="2500" err="1">
                <a:latin typeface="Arial" panose="020B0604020202020204" pitchFamily="34" charset="0"/>
                <a:cs typeface="Arial" panose="020B0604020202020204" pitchFamily="34" charset="0"/>
              </a:rPr>
              <a:t>đi</a:t>
            </a:r>
            <a:r>
              <a:rPr lang="en-US" sz="2500">
                <a:latin typeface="Arial" panose="020B0604020202020204" pitchFamily="34" charset="0"/>
                <a:cs typeface="Arial" panose="020B0604020202020204" pitchFamily="34" charset="0"/>
              </a:rPr>
              <a:t> qua </a:t>
            </a:r>
            <a:r>
              <a:rPr lang="en-US" sz="2500" err="1">
                <a:latin typeface="Arial" panose="020B0604020202020204" pitchFamily="34" charset="0"/>
                <a:cs typeface="Arial" panose="020B0604020202020204" pitchFamily="34" charset="0"/>
              </a:rPr>
              <a:t>phạm</a:t>
            </a:r>
            <a:r>
              <a:rPr lang="en-US" sz="2500">
                <a:latin typeface="Arial" panose="020B0604020202020204" pitchFamily="34" charset="0"/>
                <a:cs typeface="Arial" panose="020B0604020202020204" pitchFamily="34" charset="0"/>
              </a:rPr>
              <a:t> vi </a:t>
            </a:r>
            <a:r>
              <a:rPr lang="en-US" sz="2500" err="1">
                <a:latin typeface="Arial" panose="020B0604020202020204" pitchFamily="34" charset="0"/>
                <a:cs typeface="Arial" panose="020B0604020202020204" pitchFamily="34" charset="0"/>
              </a:rPr>
              <a:t>cảm</a:t>
            </a:r>
            <a:r>
              <a:rPr lang="en-US" sz="2500">
                <a:latin typeface="Arial" panose="020B0604020202020204" pitchFamily="34" charset="0"/>
                <a:cs typeface="Arial" panose="020B0604020202020204" pitchFamily="34" charset="0"/>
              </a:rPr>
              <a:t> </a:t>
            </a:r>
            <a:r>
              <a:rPr lang="en-US" sz="2500" err="1">
                <a:latin typeface="Arial" panose="020B0604020202020204" pitchFamily="34" charset="0"/>
                <a:cs typeface="Arial" panose="020B0604020202020204" pitchFamily="34" charset="0"/>
              </a:rPr>
              <a:t>biến</a:t>
            </a:r>
            <a:endParaRPr lang="en-US" sz="250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67937E8F-B907-0A11-0319-68F2FFEA79E8}"/>
              </a:ext>
            </a:extLst>
          </p:cNvPr>
          <p:cNvPicPr>
            <a:picLocks noChangeAspect="1"/>
          </p:cNvPicPr>
          <p:nvPr/>
        </p:nvPicPr>
        <p:blipFill>
          <a:blip r:embed="rId2"/>
          <a:stretch>
            <a:fillRect/>
          </a:stretch>
        </p:blipFill>
        <p:spPr>
          <a:xfrm>
            <a:off x="863058" y="988364"/>
            <a:ext cx="7417884" cy="4063617"/>
          </a:xfrm>
          <a:prstGeom prst="rect">
            <a:avLst/>
          </a:prstGeom>
        </p:spPr>
      </p:pic>
    </p:spTree>
    <p:extLst>
      <p:ext uri="{BB962C8B-B14F-4D97-AF65-F5344CB8AC3E}">
        <p14:creationId xmlns:p14="http://schemas.microsoft.com/office/powerpoint/2010/main" val="3954629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latin typeface="Arial (Body)"/>
              </a:rPr>
              <a:t>I</a:t>
            </a:r>
            <a:r>
              <a:rPr lang="en-US">
                <a:latin typeface="Arial (Body)"/>
              </a:rPr>
              <a:t>v</a:t>
            </a:r>
            <a:r>
              <a:rPr lang="vi">
                <a:latin typeface="Arial (Body)"/>
              </a:rPr>
              <a:t>. </a:t>
            </a:r>
            <a:r>
              <a:rPr lang="en-US" err="1">
                <a:latin typeface="Arial (Body)"/>
              </a:rPr>
              <a:t>Hạn</a:t>
            </a:r>
            <a:r>
              <a:rPr lang="en-US">
                <a:latin typeface="Arial (Body)"/>
              </a:rPr>
              <a:t> </a:t>
            </a:r>
            <a:r>
              <a:rPr lang="en-US" err="1">
                <a:latin typeface="Arial (Body)"/>
              </a:rPr>
              <a:t>chế</a:t>
            </a:r>
            <a:endParaRPr>
              <a:latin typeface="Arial (Body)"/>
            </a:endParaRPr>
          </a:p>
        </p:txBody>
      </p:sp>
      <p:sp>
        <p:nvSpPr>
          <p:cNvPr id="192" name="Google Shape;192;p24"/>
          <p:cNvSpPr txBox="1">
            <a:spLocks noGrp="1"/>
          </p:cNvSpPr>
          <p:nvPr>
            <p:ph type="body" idx="1"/>
          </p:nvPr>
        </p:nvSpPr>
        <p:spPr>
          <a:xfrm>
            <a:off x="819150" y="1657666"/>
            <a:ext cx="7505700" cy="2994000"/>
          </a:xfrm>
          <a:prstGeom prst="rect">
            <a:avLst/>
          </a:prstGeom>
        </p:spPr>
        <p:txBody>
          <a:bodyPr spcFirstLastPara="1" wrap="square" lIns="91425" tIns="91425" rIns="91425" bIns="91425" anchor="t" anchorCtr="0">
            <a:noAutofit/>
          </a:bodyPr>
          <a:lstStyle/>
          <a:p>
            <a:pPr marL="285750" lvl="0" indent="-285750" algn="l" rtl="0">
              <a:lnSpc>
                <a:spcPct val="95000"/>
              </a:lnSpc>
              <a:spcBef>
                <a:spcPts val="0"/>
              </a:spcBef>
              <a:spcAft>
                <a:spcPts val="0"/>
              </a:spcAft>
              <a:buFont typeface="Courier New" panose="02070309020205020404" pitchFamily="49" charset="0"/>
              <a:buChar char="o"/>
            </a:pPr>
            <a:r>
              <a:rPr lang="en-US" sz="1600"/>
              <a:t>V</a:t>
            </a:r>
            <a:r>
              <a:rPr lang="vi-VN" sz="1600" b="0" i="0">
                <a:effectLst/>
              </a:rPr>
              <a:t>iệc sử dụng hệ thống đèn đường thông minh có thể giúp giảm thiểu chi phí năng lượng và bảo đảm an toàn cho người đi đường. </a:t>
            </a:r>
            <a:endParaRPr lang="en-US" sz="1600" b="0" i="0">
              <a:effectLst/>
            </a:endParaRPr>
          </a:p>
          <a:p>
            <a:pPr marL="285750" lvl="0" indent="-285750" algn="l" rtl="0">
              <a:lnSpc>
                <a:spcPct val="95000"/>
              </a:lnSpc>
              <a:spcBef>
                <a:spcPts val="0"/>
              </a:spcBef>
              <a:spcAft>
                <a:spcPts val="0"/>
              </a:spcAft>
              <a:buFont typeface="Courier New" panose="02070309020205020404" pitchFamily="49" charset="0"/>
              <a:buChar char="o"/>
            </a:pPr>
            <a:endParaRPr lang="en-US" sz="1600" b="0" i="0">
              <a:effectLst/>
            </a:endParaRPr>
          </a:p>
          <a:p>
            <a:pPr marL="285750" lvl="0" indent="-285750" algn="l" rtl="0">
              <a:lnSpc>
                <a:spcPct val="95000"/>
              </a:lnSpc>
              <a:spcBef>
                <a:spcPts val="0"/>
              </a:spcBef>
              <a:spcAft>
                <a:spcPts val="0"/>
              </a:spcAft>
              <a:buFont typeface="Courier New" panose="02070309020205020404" pitchFamily="49" charset="0"/>
              <a:buChar char="o"/>
            </a:pPr>
            <a:r>
              <a:rPr lang="vi-VN" sz="1600" b="0" i="0">
                <a:effectLst/>
              </a:rPr>
              <a:t>Tuy nhiên, để triển khai hệ thống đèn đường thông minh cần đầu tư một khoản chi phí khá lớn, tuy nhiên, chi phí này sẽ được đền đáp bởi việc giảm chi phí vận hành và bảo trì sau này.</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5A86C-C413-8EF1-6A6D-2DB07813D163}"/>
              </a:ext>
            </a:extLst>
          </p:cNvPr>
          <p:cNvSpPr>
            <a:spLocks noGrp="1"/>
          </p:cNvSpPr>
          <p:nvPr>
            <p:ph type="title"/>
          </p:nvPr>
        </p:nvSpPr>
        <p:spPr/>
        <p:txBody>
          <a:bodyPr/>
          <a:lstStyle/>
          <a:p>
            <a:pPr algn="l"/>
            <a:r>
              <a:rPr lang="en-US">
                <a:latin typeface="Arial" panose="020B0604020202020204" pitchFamily="34" charset="0"/>
                <a:cs typeface="Arial" panose="020B0604020202020204" pitchFamily="34" charset="0"/>
              </a:rPr>
              <a:t>V. </a:t>
            </a:r>
            <a:r>
              <a:rPr lang="en-US" err="1">
                <a:latin typeface="Arial" panose="020B0604020202020204" pitchFamily="34" charset="0"/>
                <a:cs typeface="Arial" panose="020B0604020202020204" pitchFamily="34" charset="0"/>
              </a:rPr>
              <a:t>Kết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Luận</a:t>
            </a:r>
            <a:endParaRPr lang="en-US">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8BD733BB-858B-7E31-688B-E7E7DEF637AB}"/>
              </a:ext>
            </a:extLst>
          </p:cNvPr>
          <p:cNvSpPr>
            <a:spLocks noGrp="1"/>
          </p:cNvSpPr>
          <p:nvPr>
            <p:ph type="body" idx="1"/>
          </p:nvPr>
        </p:nvSpPr>
        <p:spPr/>
        <p:txBody>
          <a:bodyPr/>
          <a:lstStyle/>
          <a:p>
            <a:pPr>
              <a:buFont typeface="Courier New" panose="02070309020205020404" pitchFamily="49" charset="0"/>
              <a:buChar char="o"/>
            </a:pPr>
            <a:r>
              <a:rPr lang="en-US" err="1">
                <a:latin typeface="Arial" panose="020B0604020202020204" pitchFamily="34" charset="0"/>
                <a:cs typeface="Arial" panose="020B0604020202020204" pitchFamily="34" charset="0"/>
              </a:rPr>
              <a:t>Hệ</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thống</a:t>
            </a:r>
            <a:r>
              <a:rPr lang="en-US">
                <a:latin typeface="Arial" panose="020B0604020202020204" pitchFamily="34" charset="0"/>
                <a:cs typeface="Arial" panose="020B0604020202020204" pitchFamily="34" charset="0"/>
              </a:rPr>
              <a:t> street lighting </a:t>
            </a:r>
            <a:r>
              <a:rPr lang="en-US" err="1">
                <a:latin typeface="Arial" panose="020B0604020202020204" pitchFamily="34" charset="0"/>
                <a:cs typeface="Arial" panose="020B0604020202020204" pitchFamily="34" charset="0"/>
              </a:rPr>
              <a:t>nếu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được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áp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sẽ</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giúp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ích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rất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nhiều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trong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việc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tiết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kiệm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năng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lượng</a:t>
            </a:r>
            <a:r>
              <a:rPr lang="en-US">
                <a:latin typeface="Arial" panose="020B0604020202020204" pitchFamily="34" charset="0"/>
                <a:cs typeface="Arial" panose="020B0604020202020204" pitchFamily="34" charset="0"/>
              </a:rPr>
              <a:t>.</a:t>
            </a:r>
          </a:p>
          <a:p>
            <a:pPr>
              <a:buFont typeface="Courier New" panose="02070309020205020404" pitchFamily="49" charset="0"/>
              <a:buChar char="o"/>
            </a:pPr>
            <a:endParaRPr lang="en-US">
              <a:latin typeface="Arial" panose="020B0604020202020204" pitchFamily="34" charset="0"/>
              <a:cs typeface="Arial" panose="020B0604020202020204" pitchFamily="34" charset="0"/>
            </a:endParaRPr>
          </a:p>
          <a:p>
            <a:pPr>
              <a:buFont typeface="Courier New" panose="02070309020205020404" pitchFamily="49" charset="0"/>
              <a:buChar char="o"/>
            </a:pPr>
            <a:r>
              <a:rPr lang="en-US" err="1">
                <a:latin typeface="Arial" panose="020B0604020202020204" pitchFamily="34" charset="0"/>
                <a:cs typeface="Arial" panose="020B0604020202020204" pitchFamily="34" charset="0"/>
              </a:rPr>
              <a:t>Tuy</a:t>
            </a:r>
            <a:r>
              <a:rPr lang="en-US">
                <a:latin typeface="Arial" panose="020B0604020202020204" pitchFamily="34" charset="0"/>
                <a:cs typeface="Arial" panose="020B0604020202020204" pitchFamily="34" charset="0"/>
              </a:rPr>
              <a:t> chi </a:t>
            </a:r>
            <a:r>
              <a:rPr lang="en-US" err="1">
                <a:latin typeface="Arial" panose="020B0604020202020204" pitchFamily="34" charset="0"/>
                <a:cs typeface="Arial" panose="020B0604020202020204" pitchFamily="34" charset="0"/>
              </a:rPr>
              <a:t>phí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để</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triển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khai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khá</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lớn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nhưng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bù</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lại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lợi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ích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mang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đến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sẽ</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rất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tích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cực</a:t>
            </a:r>
            <a:r>
              <a:rPr lang="en-US">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962305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9CE2F-5701-90BD-7A37-6021D688FFB4}"/>
              </a:ext>
            </a:extLst>
          </p:cNvPr>
          <p:cNvSpPr>
            <a:spLocks noGrp="1"/>
          </p:cNvSpPr>
          <p:nvPr>
            <p:ph type="title"/>
          </p:nvPr>
        </p:nvSpPr>
        <p:spPr>
          <a:xfrm>
            <a:off x="409575" y="2094450"/>
            <a:ext cx="8324850" cy="954600"/>
          </a:xfrm>
        </p:spPr>
        <p:txBody>
          <a:bodyPr>
            <a:noAutofit/>
          </a:bodyPr>
          <a:lstStyle/>
          <a:p>
            <a:pPr algn="ctr"/>
            <a:r>
              <a:rPr lang="en-US" sz="2800">
                <a:latin typeface="Arial" panose="020B0604020202020204" pitchFamily="34" charset="0"/>
                <a:cs typeface="Arial" panose="020B0604020202020204" pitchFamily="34" charset="0"/>
              </a:rPr>
              <a:t>CẢM ƠN THẦY VÀ CÁC BẠN ĐÃ LẮNG NGHE</a:t>
            </a:r>
          </a:p>
        </p:txBody>
      </p:sp>
    </p:spTree>
    <p:extLst>
      <p:ext uri="{BB962C8B-B14F-4D97-AF65-F5344CB8AC3E}">
        <p14:creationId xmlns:p14="http://schemas.microsoft.com/office/powerpoint/2010/main" val="1727458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1950933"/>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vi" sz="3600">
                <a:latin typeface="Arial"/>
                <a:ea typeface="Arial"/>
                <a:cs typeface="Arial"/>
                <a:sym typeface="Arial"/>
              </a:rPr>
              <a:t>Smart Parking</a:t>
            </a:r>
            <a:endParaRPr sz="36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D1F9B-D09F-9048-AE38-C420BB729C57}"/>
              </a:ext>
            </a:extLst>
          </p:cNvPr>
          <p:cNvSpPr>
            <a:spLocks noGrp="1"/>
          </p:cNvSpPr>
          <p:nvPr>
            <p:ph type="title"/>
          </p:nvPr>
        </p:nvSpPr>
        <p:spPr/>
        <p:txBody>
          <a:bodyPr/>
          <a:lstStyle/>
          <a:p>
            <a:pPr algn="l"/>
            <a:r>
              <a:rPr lang="en-US">
                <a:latin typeface="Arial" panose="020B0604020202020204" pitchFamily="34" charset="0"/>
                <a:cs typeface="Arial" panose="020B0604020202020204" pitchFamily="34" charset="0"/>
              </a:rPr>
              <a:t>I. </a:t>
            </a:r>
            <a:r>
              <a:rPr lang="en-US" err="1">
                <a:latin typeface="Arial" panose="020B0604020202020204" pitchFamily="34" charset="0"/>
                <a:cs typeface="Arial" panose="020B0604020202020204" pitchFamily="34" charset="0"/>
              </a:rPr>
              <a:t>Giới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thiệu</a:t>
            </a:r>
            <a:endParaRPr lang="en-US">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76D16C74-BCD3-8FCA-E2AC-CF8A698F07B9}"/>
              </a:ext>
            </a:extLst>
          </p:cNvPr>
          <p:cNvSpPr>
            <a:spLocks noGrp="1"/>
          </p:cNvSpPr>
          <p:nvPr>
            <p:ph type="body" idx="1"/>
          </p:nvPr>
        </p:nvSpPr>
        <p:spPr/>
        <p:txBody>
          <a:bodyPr>
            <a:normAutofit/>
          </a:bodyPr>
          <a:lstStyle/>
          <a:p>
            <a:pPr algn="l">
              <a:buFont typeface="Courier New" panose="02070309020205020404" pitchFamily="49" charset="0"/>
              <a:buChar char="o"/>
            </a:pPr>
            <a:r>
              <a:rPr lang="vi-VN" sz="1600" b="0" i="0">
                <a:effectLst/>
              </a:rPr>
              <a:t>Hiện nay, tình trạng tắc đường và khó tìm chỗ đỗ xe đã trở thành một vấn đề nghiêm trọng tại các thành phố lớn trên toàn thế giới. Điều này không chỉ gây ra sự bất tiện cho người lái xe, mà còn gây tốn thời gian và tiền bạc.</a:t>
            </a:r>
            <a:endParaRPr lang="en-US" sz="1600" b="0" i="0">
              <a:effectLst/>
            </a:endParaRPr>
          </a:p>
          <a:p>
            <a:pPr algn="l">
              <a:buFont typeface="Courier New" panose="02070309020205020404" pitchFamily="49" charset="0"/>
              <a:buChar char="o"/>
            </a:pPr>
            <a:endParaRPr lang="vi-VN" sz="1600" b="0" i="0">
              <a:effectLst/>
            </a:endParaRPr>
          </a:p>
          <a:p>
            <a:pPr algn="l">
              <a:buFont typeface="Courier New" panose="02070309020205020404" pitchFamily="49" charset="0"/>
              <a:buChar char="o"/>
            </a:pPr>
            <a:r>
              <a:rPr lang="vi-VN" sz="1600" b="0" i="0">
                <a:effectLst/>
              </a:rPr>
              <a:t>Ý tưởng về smart parking là một giải pháp đáp ứng nhu cầu đó. Smart parking là một hệ thống đỗ xe thông minh sử dụng các công nghệ như cảm biến, camera</a:t>
            </a:r>
            <a:r>
              <a:rPr lang="en-US" sz="1600" b="0" i="0">
                <a:effectLst/>
              </a:rPr>
              <a:t>… </a:t>
            </a:r>
            <a:r>
              <a:rPr lang="vi-VN" sz="1600" b="0" i="0">
                <a:effectLst/>
              </a:rPr>
              <a:t>để giúp người dùng tìm kiếm và đặt chỗ đỗ xe một cách nhanh chóng và tiện lợi.</a:t>
            </a:r>
          </a:p>
          <a:p>
            <a:endParaRPr lang="en-US" sz="1600"/>
          </a:p>
        </p:txBody>
      </p:sp>
    </p:spTree>
    <p:extLst>
      <p:ext uri="{BB962C8B-B14F-4D97-AF65-F5344CB8AC3E}">
        <p14:creationId xmlns:p14="http://schemas.microsoft.com/office/powerpoint/2010/main" val="3800522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819149" y="845600"/>
            <a:ext cx="7809945" cy="954600"/>
          </a:xfrm>
          <a:prstGeom prst="rect">
            <a:avLst/>
          </a:prstGeom>
        </p:spPr>
        <p:txBody>
          <a:bodyPr spcFirstLastPara="1" wrap="square" lIns="91425" tIns="91425" rIns="91425" bIns="91425" anchor="t" anchorCtr="0">
            <a:noAutofit/>
          </a:bodyPr>
          <a:lstStyle/>
          <a:p>
            <a:pPr marL="38100" lvl="0" algn="l" rtl="0">
              <a:spcBef>
                <a:spcPts val="0"/>
              </a:spcBef>
              <a:spcAft>
                <a:spcPts val="0"/>
              </a:spcAft>
              <a:buSzPts val="3000"/>
            </a:pPr>
            <a:r>
              <a:rPr lang="en-US">
                <a:latin typeface="Arial" panose="020B0604020202020204" pitchFamily="34" charset="0"/>
                <a:cs typeface="Arial" panose="020B0604020202020204" pitchFamily="34" charset="0"/>
              </a:rPr>
              <a:t>II. </a:t>
            </a:r>
            <a:r>
              <a:rPr lang="en-US" err="1">
                <a:latin typeface="Arial" panose="020B0604020202020204" pitchFamily="34" charset="0"/>
                <a:cs typeface="Arial" panose="020B0604020202020204" pitchFamily="34" charset="0"/>
              </a:rPr>
              <a:t>Mô</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tả</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chương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trình</a:t>
            </a:r>
            <a:r>
              <a:rPr lang="en-US">
                <a:latin typeface="Arial" panose="020B0604020202020204" pitchFamily="34" charset="0"/>
                <a:cs typeface="Arial" panose="020B0604020202020204" pitchFamily="34" charset="0"/>
              </a:rPr>
              <a:t> – </a:t>
            </a:r>
            <a:r>
              <a:rPr lang="en-US" err="1">
                <a:latin typeface="Arial" panose="020B0604020202020204" pitchFamily="34" charset="0"/>
                <a:cs typeface="Arial" panose="020B0604020202020204" pitchFamily="34" charset="0"/>
              </a:rPr>
              <a:t>Công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dụng</a:t>
            </a:r>
            <a:endParaRPr>
              <a:latin typeface="Arial" panose="020B0604020202020204" pitchFamily="34" charset="0"/>
              <a:cs typeface="Arial" panose="020B0604020202020204" pitchFamily="34" charset="0"/>
            </a:endParaRPr>
          </a:p>
        </p:txBody>
      </p:sp>
      <p:sp>
        <p:nvSpPr>
          <p:cNvPr id="140" name="Google Shape;140;p15"/>
          <p:cNvSpPr txBox="1">
            <a:spLocks noGrp="1"/>
          </p:cNvSpPr>
          <p:nvPr>
            <p:ph type="body" idx="1"/>
          </p:nvPr>
        </p:nvSpPr>
        <p:spPr>
          <a:prstGeom prst="rect">
            <a:avLst/>
          </a:prstGeom>
        </p:spPr>
        <p:txBody>
          <a:bodyPr spcFirstLastPara="1" wrap="square" lIns="91425" tIns="91425" rIns="91425" bIns="91425" anchor="t" anchorCtr="0">
            <a:normAutofit/>
          </a:bodyPr>
          <a:lstStyle/>
          <a:p>
            <a:pPr algn="l">
              <a:buFont typeface="Courier New" panose="02070309020205020404" pitchFamily="49" charset="0"/>
              <a:buChar char="o"/>
            </a:pPr>
            <a:r>
              <a:rPr lang="vi-VN" sz="1600" b="0" i="0">
                <a:effectLst/>
              </a:rPr>
              <a:t>Chương trình Smart Parking là một hệ thống sử dụng các cảm biến để giám sát tình trạng của các vị trí đỗ xe trong một khu vực. Dữ liệu từ các cảm biến được thu thập và xử lý bởi một trung tâm điều khiển, sau đó được hiển thị trực tiếp cho người dùng thông qua bảng thông tin.</a:t>
            </a:r>
            <a:endParaRPr lang="en-US" sz="1600" b="0" i="0">
              <a:effectLst/>
            </a:endParaRPr>
          </a:p>
          <a:p>
            <a:pPr algn="l">
              <a:buFont typeface="Courier New" panose="02070309020205020404" pitchFamily="49" charset="0"/>
              <a:buChar char="o"/>
            </a:pPr>
            <a:endParaRPr lang="vi-VN" sz="1600" b="0" i="0">
              <a:effectLst/>
            </a:endParaRPr>
          </a:p>
          <a:p>
            <a:pPr algn="l">
              <a:buFont typeface="Courier New" panose="02070309020205020404" pitchFamily="49" charset="0"/>
              <a:buChar char="o"/>
            </a:pPr>
            <a:r>
              <a:rPr lang="vi-VN" sz="1600" b="0" i="0">
                <a:effectLst/>
              </a:rPr>
              <a:t>Công dụng của hệ thống Smart Parking là giúp giải quyết vấn đề kẹt xe và tốn thời gian tìm kiếm chỗ đỗ xe. Người dùng có thể biết trước vị trí đỗ xe trống gần họ và đặt chỗ trước để đảm bảo sự thuận tiện và tiết kiệm thời gian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BB19CE-D89D-86C9-9B15-64F2D8CAF9B5}"/>
              </a:ext>
            </a:extLst>
          </p:cNvPr>
          <p:cNvPicPr>
            <a:picLocks noChangeAspect="1"/>
          </p:cNvPicPr>
          <p:nvPr/>
        </p:nvPicPr>
        <p:blipFill>
          <a:blip r:embed="rId2"/>
          <a:stretch>
            <a:fillRect/>
          </a:stretch>
        </p:blipFill>
        <p:spPr>
          <a:xfrm>
            <a:off x="0" y="11430"/>
            <a:ext cx="9144000" cy="5120640"/>
          </a:xfrm>
          <a:prstGeom prst="rect">
            <a:avLst/>
          </a:prstGeom>
        </p:spPr>
      </p:pic>
    </p:spTree>
    <p:extLst>
      <p:ext uri="{BB962C8B-B14F-4D97-AF65-F5344CB8AC3E}">
        <p14:creationId xmlns:p14="http://schemas.microsoft.com/office/powerpoint/2010/main" val="1306294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D7CAA-10E3-6D11-AE79-BFC9F798E65E}"/>
              </a:ext>
            </a:extLst>
          </p:cNvPr>
          <p:cNvSpPr>
            <a:spLocks noGrp="1"/>
          </p:cNvSpPr>
          <p:nvPr>
            <p:ph type="title"/>
          </p:nvPr>
        </p:nvSpPr>
        <p:spPr>
          <a:xfrm>
            <a:off x="819150" y="514080"/>
            <a:ext cx="7505700" cy="954600"/>
          </a:xfrm>
        </p:spPr>
        <p:txBody>
          <a:bodyPr/>
          <a:lstStyle/>
          <a:p>
            <a:pPr algn="ctr"/>
            <a:r>
              <a:rPr lang="en-US">
                <a:latin typeface="Arial" panose="020B0604020202020204" pitchFamily="34" charset="0"/>
                <a:cs typeface="Arial" panose="020B0604020202020204" pitchFamily="34" charset="0"/>
              </a:rPr>
              <a:t>Khi </a:t>
            </a:r>
            <a:r>
              <a:rPr lang="en-US" err="1">
                <a:latin typeface="Arial" panose="020B0604020202020204" pitchFamily="34" charset="0"/>
                <a:cs typeface="Arial" panose="020B0604020202020204" pitchFamily="34" charset="0"/>
              </a:rPr>
              <a:t>chưa</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có</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xe</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đậu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vị</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cảm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biến</a:t>
            </a:r>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33130A5-5438-C4E6-5A41-9007497CD52F}"/>
              </a:ext>
            </a:extLst>
          </p:cNvPr>
          <p:cNvPicPr>
            <a:picLocks noChangeAspect="1"/>
          </p:cNvPicPr>
          <p:nvPr/>
        </p:nvPicPr>
        <p:blipFill>
          <a:blip r:embed="rId2"/>
          <a:stretch>
            <a:fillRect/>
          </a:stretch>
        </p:blipFill>
        <p:spPr>
          <a:xfrm>
            <a:off x="1005627" y="1148837"/>
            <a:ext cx="7132746" cy="3767329"/>
          </a:xfrm>
          <a:prstGeom prst="rect">
            <a:avLst/>
          </a:prstGeom>
        </p:spPr>
      </p:pic>
    </p:spTree>
    <p:extLst>
      <p:ext uri="{BB962C8B-B14F-4D97-AF65-F5344CB8AC3E}">
        <p14:creationId xmlns:p14="http://schemas.microsoft.com/office/powerpoint/2010/main" val="2770294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092D9-31B3-B65A-C7D5-6EBD4FCA2B6C}"/>
              </a:ext>
            </a:extLst>
          </p:cNvPr>
          <p:cNvSpPr>
            <a:spLocks noGrp="1"/>
          </p:cNvSpPr>
          <p:nvPr>
            <p:ph type="title"/>
          </p:nvPr>
        </p:nvSpPr>
        <p:spPr>
          <a:xfrm>
            <a:off x="819149" y="436721"/>
            <a:ext cx="7505700" cy="954600"/>
          </a:xfrm>
        </p:spPr>
        <p:txBody>
          <a:bodyPr/>
          <a:lstStyle/>
          <a:p>
            <a:pPr algn="ctr"/>
            <a:r>
              <a:rPr lang="en-US">
                <a:latin typeface="Arial" panose="020B0604020202020204" pitchFamily="34" charset="0"/>
                <a:cs typeface="Arial" panose="020B0604020202020204" pitchFamily="34" charset="0"/>
              </a:rPr>
              <a:t>Khi </a:t>
            </a:r>
            <a:r>
              <a:rPr lang="en-US" err="1">
                <a:latin typeface="Arial" panose="020B0604020202020204" pitchFamily="34" charset="0"/>
                <a:cs typeface="Arial" panose="020B0604020202020204" pitchFamily="34" charset="0"/>
              </a:rPr>
              <a:t>xe</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tới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gần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vị</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cảm</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biến</a:t>
            </a:r>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6F7D1FF-A928-AB8C-4EAC-DF3B719176FE}"/>
              </a:ext>
            </a:extLst>
          </p:cNvPr>
          <p:cNvPicPr>
            <a:picLocks noChangeAspect="1"/>
          </p:cNvPicPr>
          <p:nvPr/>
        </p:nvPicPr>
        <p:blipFill>
          <a:blip r:embed="rId2"/>
          <a:stretch>
            <a:fillRect/>
          </a:stretch>
        </p:blipFill>
        <p:spPr>
          <a:xfrm>
            <a:off x="978558" y="1106152"/>
            <a:ext cx="7186884" cy="3803367"/>
          </a:xfrm>
          <a:prstGeom prst="rect">
            <a:avLst/>
          </a:prstGeom>
        </p:spPr>
      </p:pic>
    </p:spTree>
    <p:extLst>
      <p:ext uri="{BB962C8B-B14F-4D97-AF65-F5344CB8AC3E}">
        <p14:creationId xmlns:p14="http://schemas.microsoft.com/office/powerpoint/2010/main" val="4065090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latin typeface="Arial" panose="020B0604020202020204" pitchFamily="34" charset="0"/>
                <a:cs typeface="Arial" panose="020B0604020202020204" pitchFamily="34" charset="0"/>
              </a:rPr>
              <a:t>I</a:t>
            </a:r>
            <a:r>
              <a:rPr lang="en-US">
                <a:latin typeface="Arial" panose="020B0604020202020204" pitchFamily="34" charset="0"/>
                <a:cs typeface="Arial" panose="020B0604020202020204" pitchFamily="34" charset="0"/>
              </a:rPr>
              <a:t>v</a:t>
            </a:r>
            <a:r>
              <a:rPr lang="vi">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Hạn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chế</a:t>
            </a:r>
            <a:endParaRPr>
              <a:latin typeface="Arial" panose="020B0604020202020204" pitchFamily="34" charset="0"/>
              <a:cs typeface="Arial" panose="020B0604020202020204" pitchFamily="34" charset="0"/>
            </a:endParaRPr>
          </a:p>
        </p:txBody>
      </p:sp>
      <p:sp>
        <p:nvSpPr>
          <p:cNvPr id="152" name="Google Shape;152;p17"/>
          <p:cNvSpPr txBox="1">
            <a:spLocks noGrp="1"/>
          </p:cNvSpPr>
          <p:nvPr>
            <p:ph type="body" idx="1"/>
          </p:nvPr>
        </p:nvSpPr>
        <p:spPr>
          <a:xfrm>
            <a:off x="819150" y="1800200"/>
            <a:ext cx="7505700" cy="2448000"/>
          </a:xfrm>
          <a:prstGeom prst="rect">
            <a:avLst/>
          </a:prstGeom>
        </p:spPr>
        <p:txBody>
          <a:bodyPr spcFirstLastPara="1" wrap="square" lIns="91425" tIns="91425" rIns="91425" bIns="91425" anchor="t" anchorCtr="0">
            <a:normAutofit/>
          </a:bodyPr>
          <a:lstStyle/>
          <a:p>
            <a:pPr marL="285750" lvl="0" indent="-285750" algn="l" rtl="0">
              <a:spcBef>
                <a:spcPts val="0"/>
              </a:spcBef>
              <a:spcAft>
                <a:spcPts val="1200"/>
              </a:spcAft>
              <a:buFont typeface="Courier New" panose="02070309020205020404" pitchFamily="49" charset="0"/>
              <a:buChar char="o"/>
            </a:pPr>
            <a:r>
              <a:rPr lang="vi-VN" sz="1600" b="0" i="0">
                <a:effectLst/>
                <a:latin typeface="Arial (Body)"/>
              </a:rPr>
              <a:t>Mặc dù hệ thống Smart Parking mang lại nhiều lợi ích cho người dùng, tuy nhiên nó vẫn còn một số hạn chế sau đây:</a:t>
            </a:r>
            <a:endParaRPr lang="en-US" sz="1600" b="0" i="0">
              <a:effectLst/>
              <a:latin typeface="Arial (Body)"/>
            </a:endParaRPr>
          </a:p>
          <a:p>
            <a:pPr marL="285750" lvl="0" indent="-285750" algn="l" rtl="0">
              <a:spcBef>
                <a:spcPts val="0"/>
              </a:spcBef>
              <a:spcAft>
                <a:spcPts val="1200"/>
              </a:spcAft>
              <a:buFont typeface="Courier New" panose="02070309020205020404" pitchFamily="49" charset="0"/>
              <a:buChar char="o"/>
            </a:pPr>
            <a:r>
              <a:rPr lang="vi-VN" sz="1600" b="0" i="0">
                <a:effectLst/>
                <a:latin typeface="Arial (Body)"/>
              </a:rPr>
              <a:t>Chi phí đầu tư ban đầu cao: Hệ thống Smart Parking yêu cầu đầu tư mạnh mẽ vào cơ sở hạ tầng, các cảm biến và phần mềm</a:t>
            </a:r>
            <a:endParaRPr lang="en-US" sz="1600">
              <a:latin typeface="Arial (Body)"/>
            </a:endParaRPr>
          </a:p>
          <a:p>
            <a:pPr marL="285750" lvl="0" indent="-285750" algn="l" rtl="0">
              <a:spcBef>
                <a:spcPts val="0"/>
              </a:spcBef>
              <a:spcAft>
                <a:spcPts val="1200"/>
              </a:spcAft>
              <a:buFont typeface="Courier New" panose="02070309020205020404" pitchFamily="49" charset="0"/>
              <a:buChar char="o"/>
            </a:pPr>
            <a:r>
              <a:rPr lang="en-US" sz="1600" b="0" i="0" err="1">
                <a:effectLst/>
                <a:latin typeface="Arial (Body)"/>
              </a:rPr>
              <a:t>Không</a:t>
            </a:r>
            <a:r>
              <a:rPr lang="en-US" sz="1600" b="0" i="0">
                <a:effectLst/>
                <a:latin typeface="Arial (Body)"/>
              </a:rPr>
              <a:t> </a:t>
            </a:r>
            <a:r>
              <a:rPr lang="en-US" sz="1600" b="0" i="0" err="1">
                <a:effectLst/>
                <a:latin typeface="Arial (Body)"/>
              </a:rPr>
              <a:t>phù</a:t>
            </a:r>
            <a:r>
              <a:rPr lang="en-US" sz="1600" b="0" i="0">
                <a:effectLst/>
                <a:latin typeface="Arial (Body)"/>
              </a:rPr>
              <a:t> </a:t>
            </a:r>
            <a:r>
              <a:rPr lang="en-US" sz="1600" b="0" i="0" err="1">
                <a:effectLst/>
                <a:latin typeface="Arial (Body)"/>
              </a:rPr>
              <a:t>hợp</a:t>
            </a:r>
            <a:r>
              <a:rPr lang="en-US" sz="1600" b="0" i="0">
                <a:effectLst/>
                <a:latin typeface="Arial (Body)"/>
              </a:rPr>
              <a:t> </a:t>
            </a:r>
            <a:r>
              <a:rPr lang="en-US" sz="1600" b="0" i="0" err="1">
                <a:effectLst/>
                <a:latin typeface="Arial (Body)"/>
              </a:rPr>
              <a:t>với</a:t>
            </a:r>
            <a:r>
              <a:rPr lang="en-US" sz="1600" b="0" i="0">
                <a:effectLst/>
                <a:latin typeface="Arial (Body)"/>
              </a:rPr>
              <a:t> </a:t>
            </a:r>
            <a:r>
              <a:rPr lang="en-US" sz="1600" b="0" i="0" err="1">
                <a:effectLst/>
                <a:latin typeface="Arial (Body)"/>
              </a:rPr>
              <a:t>các</a:t>
            </a:r>
            <a:r>
              <a:rPr lang="en-US" sz="1600" b="0" i="0">
                <a:effectLst/>
                <a:latin typeface="Arial (Body)"/>
              </a:rPr>
              <a:t> </a:t>
            </a:r>
            <a:r>
              <a:rPr lang="en-US" sz="1600" b="0" i="0" err="1">
                <a:effectLst/>
                <a:latin typeface="Arial (Body)"/>
              </a:rPr>
              <a:t>khu</a:t>
            </a:r>
            <a:r>
              <a:rPr lang="en-US" sz="1600" b="0" i="0">
                <a:effectLst/>
                <a:latin typeface="Arial (Body)"/>
              </a:rPr>
              <a:t> </a:t>
            </a:r>
            <a:r>
              <a:rPr lang="en-US" sz="1600" b="0" i="0" err="1">
                <a:effectLst/>
                <a:latin typeface="Arial (Body)"/>
              </a:rPr>
              <a:t>vực</a:t>
            </a:r>
            <a:r>
              <a:rPr lang="en-US" sz="1600" b="0" i="0">
                <a:effectLst/>
                <a:latin typeface="Arial (Body)"/>
              </a:rPr>
              <a:t> </a:t>
            </a:r>
            <a:r>
              <a:rPr lang="en-US" sz="1600" b="0" i="0" err="1">
                <a:effectLst/>
                <a:latin typeface="Arial (Body)"/>
              </a:rPr>
              <a:t>có</a:t>
            </a:r>
            <a:r>
              <a:rPr lang="en-US" sz="1600" b="0" i="0">
                <a:effectLst/>
                <a:latin typeface="Arial (Body)"/>
              </a:rPr>
              <a:t> </a:t>
            </a:r>
            <a:r>
              <a:rPr lang="en-US" sz="1600" b="0" i="0" err="1">
                <a:effectLst/>
                <a:latin typeface="Arial (Body)"/>
              </a:rPr>
              <a:t>không</a:t>
            </a:r>
            <a:r>
              <a:rPr lang="en-US" sz="1600" b="0" i="0">
                <a:effectLst/>
                <a:latin typeface="Arial (Body)"/>
              </a:rPr>
              <a:t> </a:t>
            </a:r>
            <a:r>
              <a:rPr lang="en-US" sz="1600" b="0" i="0" err="1">
                <a:effectLst/>
                <a:latin typeface="Arial (Body)"/>
              </a:rPr>
              <a:t>gian</a:t>
            </a:r>
            <a:r>
              <a:rPr lang="en-US" sz="1600" b="0" i="0">
                <a:effectLst/>
                <a:latin typeface="Arial (Body)"/>
              </a:rPr>
              <a:t> </a:t>
            </a:r>
            <a:r>
              <a:rPr lang="en-US" sz="1600" b="0" i="0" err="1">
                <a:effectLst/>
                <a:latin typeface="Arial (Body)"/>
              </a:rPr>
              <a:t>đỗ</a:t>
            </a:r>
            <a:r>
              <a:rPr lang="en-US" sz="1600" b="0" i="0">
                <a:effectLst/>
                <a:latin typeface="Arial (Body)"/>
              </a:rPr>
              <a:t> </a:t>
            </a:r>
            <a:r>
              <a:rPr lang="en-US" sz="1600" b="0" i="0" err="1">
                <a:effectLst/>
                <a:latin typeface="Arial (Body)"/>
              </a:rPr>
              <a:t>xe</a:t>
            </a:r>
            <a:r>
              <a:rPr lang="en-US" sz="1600" b="0" i="0">
                <a:effectLst/>
                <a:latin typeface="Arial (Body)"/>
              </a:rPr>
              <a:t> </a:t>
            </a:r>
            <a:r>
              <a:rPr lang="en-US" sz="1600" b="0" i="0" err="1">
                <a:effectLst/>
                <a:latin typeface="Arial (Body)"/>
              </a:rPr>
              <a:t>nhỏ</a:t>
            </a:r>
            <a:endParaRPr lang="en-US" sz="1600" b="0" i="0">
              <a:effectLst/>
              <a:latin typeface="Arial (Body)"/>
            </a:endParaRPr>
          </a:p>
          <a:p>
            <a:pPr marL="285750" lvl="0" indent="-285750" algn="l" rtl="0">
              <a:spcBef>
                <a:spcPts val="0"/>
              </a:spcBef>
              <a:spcAft>
                <a:spcPts val="1200"/>
              </a:spcAft>
              <a:buFont typeface="Courier New" panose="02070309020205020404" pitchFamily="49" charset="0"/>
              <a:buChar char="o"/>
            </a:pPr>
            <a:r>
              <a:rPr lang="vi-VN" sz="1600" b="0" i="0">
                <a:effectLst/>
                <a:latin typeface="Arial (Body)"/>
              </a:rPr>
              <a:t>Smart Parking có thể gặp phải sự cố kỹ thuật, gây ảnh hưởng đến tính khả dụng và đáng tin cậy của hệ thống</a:t>
            </a:r>
            <a:endParaRPr sz="1600">
              <a:latin typeface="Arial (Body)"/>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57ADA-7F8B-E8E9-D194-0D76AEAFC6AD}"/>
              </a:ext>
            </a:extLst>
          </p:cNvPr>
          <p:cNvSpPr>
            <a:spLocks noGrp="1"/>
          </p:cNvSpPr>
          <p:nvPr>
            <p:ph type="title"/>
          </p:nvPr>
        </p:nvSpPr>
        <p:spPr/>
        <p:txBody>
          <a:bodyPr/>
          <a:lstStyle/>
          <a:p>
            <a:pPr algn="l"/>
            <a:r>
              <a:rPr lang="en-US">
                <a:latin typeface="Arial (Body)"/>
              </a:rPr>
              <a:t>v. </a:t>
            </a:r>
            <a:r>
              <a:rPr lang="en-US" err="1">
                <a:latin typeface="Arial (Body)"/>
              </a:rPr>
              <a:t>Kết</a:t>
            </a:r>
            <a:r>
              <a:rPr lang="en-US">
                <a:latin typeface="Arial (Body)"/>
              </a:rPr>
              <a:t> </a:t>
            </a:r>
            <a:r>
              <a:rPr lang="en-US" err="1">
                <a:latin typeface="Arial (Body)"/>
              </a:rPr>
              <a:t>luận</a:t>
            </a:r>
            <a:endParaRPr lang="en-US">
              <a:latin typeface="Arial (Body)"/>
            </a:endParaRPr>
          </a:p>
        </p:txBody>
      </p:sp>
      <p:sp>
        <p:nvSpPr>
          <p:cNvPr id="3" name="Text Placeholder 2">
            <a:extLst>
              <a:ext uri="{FF2B5EF4-FFF2-40B4-BE49-F238E27FC236}">
                <a16:creationId xmlns:a16="http://schemas.microsoft.com/office/drawing/2014/main" id="{C19EA5D1-371B-EA61-5643-AD5BFC9EA4D7}"/>
              </a:ext>
            </a:extLst>
          </p:cNvPr>
          <p:cNvSpPr>
            <a:spLocks noGrp="1"/>
          </p:cNvSpPr>
          <p:nvPr>
            <p:ph type="body" idx="1"/>
          </p:nvPr>
        </p:nvSpPr>
        <p:spPr/>
        <p:txBody>
          <a:bodyPr>
            <a:normAutofit/>
          </a:bodyPr>
          <a:lstStyle/>
          <a:p>
            <a:pPr>
              <a:buFont typeface="Courier New" panose="02070309020205020404" pitchFamily="49" charset="0"/>
              <a:buChar char="o"/>
            </a:pPr>
            <a:r>
              <a:rPr lang="en-US" sz="1600" b="0" i="0">
                <a:effectLst/>
                <a:latin typeface="Arial (Body)"/>
              </a:rPr>
              <a:t>T</a:t>
            </a:r>
            <a:r>
              <a:rPr lang="vi-VN" sz="1600" b="0" i="0">
                <a:effectLst/>
                <a:latin typeface="Arial (Body)"/>
              </a:rPr>
              <a:t>óm lại, mặc dù Smart Parking có nhiều lợi ích, nhưng việc đánh giá và giải quyết các hạn chế sẽ giúp cho việc triển khai hệ thống này trở nên hiệu quả và mang lại lợi ích lớn cho người dùng.</a:t>
            </a:r>
            <a:endParaRPr lang="en-US" sz="1600">
              <a:latin typeface="Arial (Body)"/>
            </a:endParaRPr>
          </a:p>
        </p:txBody>
      </p:sp>
    </p:spTree>
    <p:extLst>
      <p:ext uri="{BB962C8B-B14F-4D97-AF65-F5344CB8AC3E}">
        <p14:creationId xmlns:p14="http://schemas.microsoft.com/office/powerpoint/2010/main" val="159816348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Vapor Trail</Template>
  <TotalTime>276</TotalTime>
  <Words>790</Words>
  <Application>Microsoft Office PowerPoint</Application>
  <PresentationFormat>On-screen Show (16:9)</PresentationFormat>
  <Paragraphs>43</Paragraphs>
  <Slides>18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(Body)</vt:lpstr>
      <vt:lpstr>Century Gothic</vt:lpstr>
      <vt:lpstr>Courier New</vt:lpstr>
      <vt:lpstr>Vapor Trail</vt:lpstr>
      <vt:lpstr>Báo cáo</vt:lpstr>
      <vt:lpstr>Smart Parking</vt:lpstr>
      <vt:lpstr>I. Giới thiệu</vt:lpstr>
      <vt:lpstr>II. Mô tả chương trình – Công dụng</vt:lpstr>
      <vt:lpstr>PowerPoint Presentation</vt:lpstr>
      <vt:lpstr>Khi chưa có xe đậu vị trí cảm biến</vt:lpstr>
      <vt:lpstr>Khi xe tới gần vị trí cảm biến</vt:lpstr>
      <vt:lpstr>Iv. Hạn chế</vt:lpstr>
      <vt:lpstr>v. Kết luận</vt:lpstr>
      <vt:lpstr>Street Lighting</vt:lpstr>
      <vt:lpstr>I. giới thiệu:</vt:lpstr>
      <vt:lpstr>II. Mô tả chương trình – Công dụng </vt:lpstr>
      <vt:lpstr>PowerPoint Presentation</vt:lpstr>
      <vt:lpstr>Khi chưa có người đi qua phạm vi cảm biến</vt:lpstr>
      <vt:lpstr>Khi có người đi qua phạm vi cảm biến</vt:lpstr>
      <vt:lpstr>Iv. Hạn chế</vt:lpstr>
      <vt:lpstr>V. Kết Luận</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dc:title>
  <cp:lastModifiedBy>Thang</cp:lastModifiedBy>
  <cp:revision>4</cp:revision>
  <dcterms:modified xsi:type="dcterms:W3CDTF">2023-03-16T06:43:38Z</dcterms:modified>
</cp:coreProperties>
</file>