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0b48c04a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0b48c04a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0b48c04a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0b48c04a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0b48c0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0b48c0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0b48c04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0b48c04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0b48c04a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90b48c04a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0b2cd115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0b2cd115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0b2cd115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0b2cd115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0b2cd115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0b2cd115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0b2cd115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0b2cd115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0b48c04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0b48c04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0b48c04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0b48c04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0b48c04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0b48c04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0b48c04a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0b48c04a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0b48c04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0b48c04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68125" y="1083100"/>
            <a:ext cx="8520600" cy="130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vi" sz="3000">
                <a:latin typeface="Arial"/>
                <a:ea typeface="Arial"/>
                <a:cs typeface="Arial"/>
                <a:sym typeface="Arial"/>
              </a:rPr>
              <a:t>BÁO CÁO</a:t>
            </a:r>
            <a:endParaRPr sz="3000">
              <a:latin typeface="Arial"/>
              <a:ea typeface="Arial"/>
              <a:cs typeface="Arial"/>
              <a:sym typeface="Arial"/>
            </a:endParaRPr>
          </a:p>
          <a:p>
            <a:pPr indent="0" lvl="0" marL="0" rtl="0" algn="ctr">
              <a:spcBef>
                <a:spcPts val="0"/>
              </a:spcBef>
              <a:spcAft>
                <a:spcPts val="0"/>
              </a:spcAft>
              <a:buNone/>
            </a:pPr>
            <a:r>
              <a:rPr lang="vi" sz="3000">
                <a:latin typeface="Arial"/>
                <a:ea typeface="Arial"/>
                <a:cs typeface="Arial"/>
                <a:sym typeface="Arial"/>
              </a:rPr>
              <a:t>BÀI TẬP NHÓM</a:t>
            </a:r>
            <a:endParaRPr sz="3200">
              <a:latin typeface="Arial"/>
              <a:ea typeface="Arial"/>
              <a:cs typeface="Arial"/>
              <a:sym typeface="Arial"/>
            </a:endParaRPr>
          </a:p>
        </p:txBody>
      </p:sp>
      <p:sp>
        <p:nvSpPr>
          <p:cNvPr id="129" name="Google Shape;129;p13"/>
          <p:cNvSpPr txBox="1"/>
          <p:nvPr>
            <p:ph idx="1" type="subTitle"/>
          </p:nvPr>
        </p:nvSpPr>
        <p:spPr>
          <a:xfrm>
            <a:off x="1891350" y="2571748"/>
            <a:ext cx="5361300" cy="654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vi">
                <a:latin typeface="Arial"/>
                <a:ea typeface="Arial"/>
                <a:cs typeface="Arial"/>
                <a:sym typeface="Arial"/>
              </a:rPr>
              <a:t>Giảng viên hướng dẫn: Trần Ngô Như Khánh</a:t>
            </a:r>
            <a:br>
              <a:rPr lang="vi">
                <a:latin typeface="Arial"/>
                <a:ea typeface="Arial"/>
                <a:cs typeface="Arial"/>
                <a:sym typeface="Arial"/>
              </a:rPr>
            </a:br>
            <a:r>
              <a:rPr lang="vi">
                <a:latin typeface="Arial"/>
                <a:ea typeface="Arial"/>
                <a:cs typeface="Arial"/>
                <a:sym typeface="Arial"/>
              </a:rPr>
              <a:t>Thực hiện: Nhóm 10</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845600"/>
            <a:ext cx="3753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lớp và phương thức</a:t>
            </a:r>
            <a:endParaRPr/>
          </a:p>
        </p:txBody>
      </p:sp>
      <p:sp>
        <p:nvSpPr>
          <p:cNvPr id="203" name="Google Shape;203;p22"/>
          <p:cNvSpPr txBox="1"/>
          <p:nvPr>
            <p:ph idx="1" type="body"/>
          </p:nvPr>
        </p:nvSpPr>
        <p:spPr>
          <a:xfrm>
            <a:off x="611400" y="1990725"/>
            <a:ext cx="3753000" cy="24480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20"/>
              </a:spcBef>
              <a:spcAft>
                <a:spcPts val="0"/>
              </a:spcAft>
              <a:buNone/>
            </a:pPr>
            <a:r>
              <a:rPr b="1" lang="vi" sz="1300">
                <a:solidFill>
                  <a:srgbClr val="000000"/>
                </a:solidFill>
                <a:latin typeface="Times New Roman"/>
                <a:ea typeface="Times New Roman"/>
                <a:cs typeface="Times New Roman"/>
                <a:sym typeface="Times New Roman"/>
              </a:rPr>
              <a:t>Lớp Thread</a:t>
            </a:r>
            <a:endParaRPr b="1" sz="1300">
              <a:solidFill>
                <a:srgbClr val="000000"/>
              </a:solidFill>
              <a:latin typeface="Times New Roman"/>
              <a:ea typeface="Times New Roman"/>
              <a:cs typeface="Times New Roman"/>
              <a:sym typeface="Times New Roman"/>
            </a:endParaRPr>
          </a:p>
          <a:p>
            <a:pPr indent="-304958" lvl="0" marL="457200" rtl="0" algn="just">
              <a:lnSpc>
                <a:spcPct val="150000"/>
              </a:lnSpc>
              <a:spcBef>
                <a:spcPts val="20"/>
              </a:spcBef>
              <a:spcAft>
                <a:spcPts val="20"/>
              </a:spcAft>
              <a:buClr>
                <a:srgbClr val="000000"/>
              </a:buClr>
              <a:buSzPct val="100000"/>
              <a:buFont typeface="Times New Roman"/>
              <a:buChar char="●"/>
            </a:pPr>
            <a:r>
              <a:rPr lang="vi">
                <a:solidFill>
                  <a:srgbClr val="000000"/>
                </a:solidFill>
                <a:latin typeface="Times New Roman"/>
                <a:ea typeface="Times New Roman"/>
                <a:cs typeface="Times New Roman"/>
                <a:sym typeface="Times New Roman"/>
              </a:rPr>
              <a:t>Lớp sơ đẳng nhất trong tất cả các lớp thuộc Namespace System.Threading là lớp Thread. Lớp này tượng trưng cho một vỏ bọc hướng đối tượng bao quanh một lộ trình thi hành trong lòng một AppDomain nào đó. Lớp này định nghĩa một số hàm thực thi (cả static lẫn shared) cho phép bạn tạo mới những luồng từ luồng hiện hành, cũng như cho Sleep, Stop hay Kill một luồng nào đó.</a:t>
            </a:r>
            <a:endParaRPr b="1">
              <a:solidFill>
                <a:srgbClr val="000000"/>
              </a:solidFill>
              <a:latin typeface="Times New Roman"/>
              <a:ea typeface="Times New Roman"/>
              <a:cs typeface="Times New Roman"/>
              <a:sym typeface="Times New Roman"/>
            </a:endParaRPr>
          </a:p>
        </p:txBody>
      </p:sp>
      <p:pic>
        <p:nvPicPr>
          <p:cNvPr id="204" name="Google Shape;204;p22"/>
          <p:cNvPicPr preferRelativeResize="0"/>
          <p:nvPr/>
        </p:nvPicPr>
        <p:blipFill>
          <a:blip r:embed="rId3">
            <a:alphaModFix/>
          </a:blip>
          <a:stretch>
            <a:fillRect/>
          </a:stretch>
        </p:blipFill>
        <p:spPr>
          <a:xfrm>
            <a:off x="4364400" y="1121813"/>
            <a:ext cx="4474800" cy="28998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Kết quả đạt được</a:t>
            </a:r>
            <a:endParaRPr/>
          </a:p>
        </p:txBody>
      </p:sp>
      <p:sp>
        <p:nvSpPr>
          <p:cNvPr id="210" name="Google Shape;210;p23"/>
          <p:cNvSpPr txBox="1"/>
          <p:nvPr>
            <p:ph idx="1" type="body"/>
          </p:nvPr>
        </p:nvSpPr>
        <p:spPr>
          <a:xfrm>
            <a:off x="670575" y="1516700"/>
            <a:ext cx="7309500" cy="3001800"/>
          </a:xfrm>
          <a:prstGeom prst="rect">
            <a:avLst/>
          </a:prstGeom>
        </p:spPr>
        <p:txBody>
          <a:bodyPr anchorCtr="0" anchor="t" bIns="91425" lIns="91425" spcFirstLastPara="1" rIns="91425" wrap="square" tIns="91425">
            <a:normAutofit/>
          </a:bodyPr>
          <a:lstStyle/>
          <a:p>
            <a:pPr indent="0" lvl="0" marL="0" rtl="0" algn="just">
              <a:lnSpc>
                <a:spcPct val="150000"/>
              </a:lnSpc>
              <a:spcBef>
                <a:spcPts val="20"/>
              </a:spcBef>
              <a:spcAft>
                <a:spcPts val="0"/>
              </a:spcAft>
              <a:buNone/>
            </a:pPr>
            <a:r>
              <a:rPr lang="vi">
                <a:solidFill>
                  <a:srgbClr val="000000"/>
                </a:solidFill>
                <a:latin typeface="Times New Roman"/>
                <a:ea typeface="Times New Roman"/>
                <a:cs typeface="Times New Roman"/>
                <a:sym typeface="Times New Roman"/>
              </a:rPr>
              <a:t>Đề tài “Chương trình Chat” đã thực hiện được các nội dung sau:</a:t>
            </a:r>
            <a:endParaRPr>
              <a:solidFill>
                <a:srgbClr val="000000"/>
              </a:solidFill>
              <a:latin typeface="Times New Roman"/>
              <a:ea typeface="Times New Roman"/>
              <a:cs typeface="Times New Roman"/>
              <a:sym typeface="Times New Roman"/>
            </a:endParaRPr>
          </a:p>
          <a:p>
            <a:pPr indent="-82550" lvl="0" marL="685800" rtl="0" algn="just">
              <a:lnSpc>
                <a:spcPct val="150000"/>
              </a:lnSpc>
              <a:spcBef>
                <a:spcPts val="20"/>
              </a:spcBef>
              <a:spcAft>
                <a:spcPts val="0"/>
              </a:spcAft>
              <a:buClr>
                <a:srgbClr val="000000"/>
              </a:buClr>
              <a:buSzPts val="1300"/>
              <a:buFont typeface="Noto Sans Symbols"/>
              <a:buChar char="⮚"/>
            </a:pPr>
            <a:r>
              <a:rPr lang="vi">
                <a:solidFill>
                  <a:srgbClr val="000000"/>
                </a:solidFill>
                <a:latin typeface="Times New Roman"/>
                <a:ea typeface="Times New Roman"/>
                <a:cs typeface="Times New Roman"/>
                <a:sym typeface="Times New Roman"/>
              </a:rPr>
              <a:t>Tìm hiểu được cách thức lập trình Socket và lập trình đa luồng trên môi trường .NET</a:t>
            </a:r>
            <a:endParaRPr>
              <a:solidFill>
                <a:srgbClr val="000000"/>
              </a:solidFill>
              <a:latin typeface="Times New Roman"/>
              <a:ea typeface="Times New Roman"/>
              <a:cs typeface="Times New Roman"/>
              <a:sym typeface="Times New Roman"/>
            </a:endParaRPr>
          </a:p>
          <a:p>
            <a:pPr indent="-82550" lvl="0" marL="685800" rtl="0" algn="just">
              <a:lnSpc>
                <a:spcPct val="150000"/>
              </a:lnSpc>
              <a:spcBef>
                <a:spcPts val="20"/>
              </a:spcBef>
              <a:spcAft>
                <a:spcPts val="0"/>
              </a:spcAft>
              <a:buClr>
                <a:srgbClr val="000000"/>
              </a:buClr>
              <a:buSzPts val="1300"/>
              <a:buFont typeface="Noto Sans Symbols"/>
              <a:buChar char="⮚"/>
            </a:pPr>
            <a:r>
              <a:rPr lang="vi">
                <a:solidFill>
                  <a:srgbClr val="000000"/>
                </a:solidFill>
                <a:latin typeface="Times New Roman"/>
                <a:ea typeface="Times New Roman"/>
                <a:cs typeface="Times New Roman"/>
                <a:sym typeface="Times New Roman"/>
              </a:rPr>
              <a:t>Tìm hiểu được cách thức hoạt động của một chương trình Chat đơn giản.</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20"/>
              </a:spcBef>
              <a:spcAft>
                <a:spcPts val="0"/>
              </a:spcAft>
              <a:buNone/>
            </a:pPr>
            <a:r>
              <a:rPr b="1" lang="vi">
                <a:solidFill>
                  <a:srgbClr val="000000"/>
                </a:solidFill>
                <a:latin typeface="Times New Roman"/>
                <a:ea typeface="Times New Roman"/>
                <a:cs typeface="Times New Roman"/>
                <a:sym typeface="Times New Roman"/>
              </a:rPr>
              <a:t>Ưu điểm:</a:t>
            </a:r>
            <a:endParaRPr b="1">
              <a:solidFill>
                <a:srgbClr val="000000"/>
              </a:solidFill>
              <a:latin typeface="Times New Roman"/>
              <a:ea typeface="Times New Roman"/>
              <a:cs typeface="Times New Roman"/>
              <a:sym typeface="Times New Roman"/>
            </a:endParaRPr>
          </a:p>
          <a:p>
            <a:pPr indent="0" lvl="0" marL="0" rtl="0" algn="just">
              <a:lnSpc>
                <a:spcPct val="150000"/>
              </a:lnSpc>
              <a:spcBef>
                <a:spcPts val="2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20"/>
              </a:spcBef>
              <a:spcAft>
                <a:spcPts val="0"/>
              </a:spcAft>
              <a:buNone/>
            </a:pPr>
            <a:r>
              <a:rPr b="1" lang="vi">
                <a:solidFill>
                  <a:srgbClr val="000000"/>
                </a:solidFill>
                <a:latin typeface="Times New Roman"/>
                <a:ea typeface="Times New Roman"/>
                <a:cs typeface="Times New Roman"/>
                <a:sym typeface="Times New Roman"/>
              </a:rPr>
              <a:t>Nhược điểm: </a:t>
            </a:r>
            <a:endParaRPr b="1">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0"/>
              </a:spcAft>
              <a:buSzPts val="1300"/>
              <a:buChar char="●"/>
            </a:pPr>
            <a:r>
              <a:rPr lang="vi">
                <a:solidFill>
                  <a:srgbClr val="000000"/>
                </a:solidFill>
                <a:latin typeface="Times New Roman"/>
                <a:ea typeface="Times New Roman"/>
                <a:cs typeface="Times New Roman"/>
                <a:sym typeface="Times New Roman"/>
              </a:rPr>
              <a:t>Chưa gửi kèm các hình ảnh khi Chat.</a:t>
            </a:r>
            <a:endParaRPr>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0"/>
              </a:spcAft>
              <a:buClr>
                <a:srgbClr val="000000"/>
              </a:buClr>
              <a:buSzPts val="1300"/>
              <a:buFont typeface="Times New Roman"/>
              <a:buChar char="●"/>
            </a:pPr>
            <a:r>
              <a:rPr lang="vi">
                <a:solidFill>
                  <a:srgbClr val="000000"/>
                </a:solidFill>
                <a:latin typeface="Times New Roman"/>
                <a:ea typeface="Times New Roman"/>
                <a:cs typeface="Times New Roman"/>
                <a:sym typeface="Times New Roman"/>
              </a:rPr>
              <a:t>Chưa có chức năng gửi File giữa các Users.</a:t>
            </a:r>
            <a:endParaRPr>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20"/>
              </a:spcAft>
              <a:buClr>
                <a:srgbClr val="000000"/>
              </a:buClr>
              <a:buSzPts val="1300"/>
              <a:buFont typeface="Times New Roman"/>
              <a:buChar char="●"/>
            </a:pPr>
            <a:r>
              <a:rPr lang="vi">
                <a:solidFill>
                  <a:srgbClr val="000000"/>
                </a:solidFill>
                <a:latin typeface="Times New Roman"/>
                <a:ea typeface="Times New Roman"/>
                <a:cs typeface="Times New Roman"/>
                <a:sym typeface="Times New Roman"/>
              </a:rPr>
              <a:t>Chỉ hỗ trợ Chat Text đơn thuần.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chức năng đã hoàn thiện</a:t>
            </a:r>
            <a:endParaRPr/>
          </a:p>
        </p:txBody>
      </p:sp>
      <p:sp>
        <p:nvSpPr>
          <p:cNvPr id="216" name="Google Shape;21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vi" sz="1800"/>
              <a:t>Server cho phép nhiều client kết nối cùng lúc. </a:t>
            </a:r>
            <a:endParaRPr sz="1800"/>
          </a:p>
          <a:p>
            <a:pPr indent="-342900" lvl="0" marL="457200" rtl="0" algn="l">
              <a:lnSpc>
                <a:spcPct val="200000"/>
              </a:lnSpc>
              <a:spcBef>
                <a:spcPts val="0"/>
              </a:spcBef>
              <a:spcAft>
                <a:spcPts val="0"/>
              </a:spcAft>
              <a:buSzPts val="1800"/>
              <a:buChar char="●"/>
            </a:pPr>
            <a:r>
              <a:rPr lang="vi" sz="1800"/>
              <a:t>Quản lý danh sách client: client đang online, tổng số client,…. </a:t>
            </a:r>
            <a:endParaRPr sz="1800"/>
          </a:p>
          <a:p>
            <a:pPr indent="-342900" lvl="0" marL="457200" rtl="0" algn="l">
              <a:lnSpc>
                <a:spcPct val="200000"/>
              </a:lnSpc>
              <a:spcBef>
                <a:spcPts val="0"/>
              </a:spcBef>
              <a:spcAft>
                <a:spcPts val="0"/>
              </a:spcAft>
              <a:buSzPts val="1800"/>
              <a:buChar char="●"/>
            </a:pPr>
            <a:r>
              <a:rPr lang="vi" sz="1800"/>
              <a:t>Gửi tin nhắn giữa server và các client </a:t>
            </a:r>
            <a:endParaRPr sz="1800"/>
          </a:p>
          <a:p>
            <a:pPr indent="-342900" lvl="0" marL="457200" rtl="0" algn="l">
              <a:lnSpc>
                <a:spcPct val="200000"/>
              </a:lnSpc>
              <a:spcBef>
                <a:spcPts val="0"/>
              </a:spcBef>
              <a:spcAft>
                <a:spcPts val="0"/>
              </a:spcAft>
              <a:buSzPts val="1800"/>
              <a:buChar char="●"/>
            </a:pPr>
            <a:r>
              <a:rPr lang="vi" sz="1800"/>
              <a:t>Chức năng gửi cho tất cả client từ server.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chức năng chưa hoàn thiện</a:t>
            </a:r>
            <a:endParaRPr/>
          </a:p>
        </p:txBody>
      </p:sp>
      <p:sp>
        <p:nvSpPr>
          <p:cNvPr id="222" name="Google Shape;22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vi" sz="1800"/>
              <a:t>Gửi tin nhắn giữa các Client</a:t>
            </a:r>
            <a:endParaRPr sz="1800"/>
          </a:p>
          <a:p>
            <a:pPr indent="-342900" lvl="0" marL="457200" rtl="0" algn="l">
              <a:lnSpc>
                <a:spcPct val="200000"/>
              </a:lnSpc>
              <a:spcBef>
                <a:spcPts val="0"/>
              </a:spcBef>
              <a:spcAft>
                <a:spcPts val="0"/>
              </a:spcAft>
              <a:buSzPts val="1800"/>
              <a:buChar char="●"/>
            </a:pPr>
            <a:r>
              <a:rPr lang="vi" sz="1800"/>
              <a:t>Tạo nhóm chat</a:t>
            </a:r>
            <a:endParaRPr sz="1800"/>
          </a:p>
          <a:p>
            <a:pPr indent="-342900" lvl="0" marL="457200" rtl="0" algn="l">
              <a:lnSpc>
                <a:spcPct val="200000"/>
              </a:lnSpc>
              <a:spcBef>
                <a:spcPts val="0"/>
              </a:spcBef>
              <a:spcAft>
                <a:spcPts val="0"/>
              </a:spcAft>
              <a:buSzPts val="1800"/>
              <a:buChar char="●"/>
            </a:pPr>
            <a:r>
              <a:rPr lang="vi" sz="1800"/>
              <a:t>Gửi tin nhắn Offline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Dự kiến phát triển</a:t>
            </a:r>
            <a:endParaRPr/>
          </a:p>
        </p:txBody>
      </p:sp>
      <p:sp>
        <p:nvSpPr>
          <p:cNvPr id="228" name="Google Shape;228;p26"/>
          <p:cNvSpPr txBox="1"/>
          <p:nvPr>
            <p:ph idx="1" type="body"/>
          </p:nvPr>
        </p:nvSpPr>
        <p:spPr>
          <a:xfrm>
            <a:off x="819150" y="1697200"/>
            <a:ext cx="7505700" cy="1005000"/>
          </a:xfrm>
          <a:prstGeom prst="rect">
            <a:avLst/>
          </a:prstGeom>
        </p:spPr>
        <p:txBody>
          <a:bodyPr anchorCtr="0" anchor="t" bIns="91425" lIns="91425" spcFirstLastPara="1" rIns="91425" wrap="square" tIns="91425">
            <a:normAutofit/>
          </a:bodyPr>
          <a:lstStyle/>
          <a:p>
            <a:pPr indent="-355600" lvl="0" marL="457200" rtl="0" algn="just">
              <a:lnSpc>
                <a:spcPct val="150000"/>
              </a:lnSpc>
              <a:spcBef>
                <a:spcPts val="20"/>
              </a:spcBef>
              <a:spcAft>
                <a:spcPts val="0"/>
              </a:spcAft>
              <a:buClr>
                <a:srgbClr val="000000"/>
              </a:buClr>
              <a:buSzPts val="2000"/>
              <a:buFont typeface="Times New Roman"/>
              <a:buChar char="●"/>
            </a:pPr>
            <a:r>
              <a:rPr lang="vi" sz="2000">
                <a:solidFill>
                  <a:srgbClr val="000000"/>
                </a:solidFill>
                <a:latin typeface="Times New Roman"/>
                <a:ea typeface="Times New Roman"/>
                <a:cs typeface="Times New Roman"/>
                <a:sym typeface="Times New Roman"/>
              </a:rPr>
              <a:t>Hỗ tính năng đăng nhập trước khi Chat</a:t>
            </a:r>
            <a:endParaRPr sz="2000">
              <a:solidFill>
                <a:srgbClr val="000000"/>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rgbClr val="000000"/>
              </a:buClr>
              <a:buSzPts val="2000"/>
              <a:buFont typeface="Times New Roman"/>
              <a:buChar char="●"/>
            </a:pPr>
            <a:r>
              <a:rPr lang="vi" sz="2000">
                <a:solidFill>
                  <a:srgbClr val="000000"/>
                </a:solidFill>
                <a:latin typeface="Times New Roman"/>
                <a:ea typeface="Times New Roman"/>
                <a:cs typeface="Times New Roman"/>
                <a:sym typeface="Times New Roman"/>
              </a:rPr>
              <a:t>Hỗ trợ chức năng gửi file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19150" y="2181150"/>
            <a:ext cx="75057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5200">
                <a:latin typeface="Arial"/>
                <a:ea typeface="Arial"/>
                <a:cs typeface="Arial"/>
                <a:sym typeface="Arial"/>
              </a:rPr>
              <a:t>Demo</a:t>
            </a:r>
            <a:endParaRPr sz="5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Thành viên nhóm</a:t>
            </a:r>
            <a:endParaRPr>
              <a:latin typeface="Arial"/>
              <a:ea typeface="Arial"/>
              <a:cs typeface="Arial"/>
              <a:sym typeface="Arial"/>
            </a:endParaRPr>
          </a:p>
        </p:txBody>
      </p:sp>
      <p:sp>
        <p:nvSpPr>
          <p:cNvPr id="135" name="Google Shape;135;p14"/>
          <p:cNvSpPr txBox="1"/>
          <p:nvPr>
            <p:ph idx="1" type="body"/>
          </p:nvPr>
        </p:nvSpPr>
        <p:spPr>
          <a:xfrm>
            <a:off x="819150" y="1840275"/>
            <a:ext cx="7505700" cy="1892700"/>
          </a:xfrm>
          <a:prstGeom prst="rect">
            <a:avLst/>
          </a:prstGeom>
        </p:spPr>
        <p:txBody>
          <a:bodyPr anchorCtr="0" anchor="t" bIns="91425" lIns="91425" spcFirstLastPara="1" rIns="91425" wrap="square" tIns="91425">
            <a:normAutofit fontScale="92500" lnSpcReduction="20000"/>
          </a:bodyPr>
          <a:lstStyle/>
          <a:p>
            <a:pPr indent="0" lvl="0" marL="0" rtl="0" algn="l">
              <a:lnSpc>
                <a:spcPct val="200000"/>
              </a:lnSpc>
              <a:spcBef>
                <a:spcPts val="400"/>
              </a:spcBef>
              <a:spcAft>
                <a:spcPts val="0"/>
              </a:spcAft>
              <a:buNone/>
            </a:pPr>
            <a:r>
              <a:rPr lang="vi" sz="1600">
                <a:solidFill>
                  <a:srgbClr val="000000"/>
                </a:solidFill>
                <a:latin typeface="Times New Roman"/>
                <a:ea typeface="Times New Roman"/>
                <a:cs typeface="Times New Roman"/>
                <a:sym typeface="Times New Roman"/>
              </a:rPr>
              <a:t>2014488 - Nguyễn Khắc Tấn</a:t>
            </a:r>
            <a:endParaRPr sz="1600">
              <a:solidFill>
                <a:srgbClr val="000000"/>
              </a:solidFill>
              <a:latin typeface="Times New Roman"/>
              <a:ea typeface="Times New Roman"/>
              <a:cs typeface="Times New Roman"/>
              <a:sym typeface="Times New Roman"/>
            </a:endParaRPr>
          </a:p>
          <a:p>
            <a:pPr indent="0" lvl="0" marL="0" rtl="0" algn="l">
              <a:lnSpc>
                <a:spcPct val="200000"/>
              </a:lnSpc>
              <a:spcBef>
                <a:spcPts val="600"/>
              </a:spcBef>
              <a:spcAft>
                <a:spcPts val="0"/>
              </a:spcAft>
              <a:buNone/>
            </a:pPr>
            <a:r>
              <a:rPr lang="vi" sz="1600">
                <a:solidFill>
                  <a:srgbClr val="000000"/>
                </a:solidFill>
                <a:latin typeface="Times New Roman"/>
                <a:ea typeface="Times New Roman"/>
                <a:cs typeface="Times New Roman"/>
                <a:sym typeface="Times New Roman"/>
              </a:rPr>
              <a:t>2014440 - Nguyễn Lương Gia Bảo</a:t>
            </a:r>
            <a:endParaRPr sz="1600">
              <a:solidFill>
                <a:srgbClr val="000000"/>
              </a:solidFill>
              <a:latin typeface="Times New Roman"/>
              <a:ea typeface="Times New Roman"/>
              <a:cs typeface="Times New Roman"/>
              <a:sym typeface="Times New Roman"/>
            </a:endParaRPr>
          </a:p>
          <a:p>
            <a:pPr indent="0" lvl="0" marL="0" rtl="0" algn="l">
              <a:lnSpc>
                <a:spcPct val="200000"/>
              </a:lnSpc>
              <a:spcBef>
                <a:spcPts val="600"/>
              </a:spcBef>
              <a:spcAft>
                <a:spcPts val="0"/>
              </a:spcAft>
              <a:buNone/>
            </a:pPr>
            <a:r>
              <a:rPr lang="vi" sz="1600">
                <a:solidFill>
                  <a:srgbClr val="000000"/>
                </a:solidFill>
                <a:latin typeface="Times New Roman"/>
                <a:ea typeface="Times New Roman"/>
                <a:cs typeface="Times New Roman"/>
                <a:sym typeface="Times New Roman"/>
              </a:rPr>
              <a:t>2011438 - Hoàng Ngọc Minh Thắng</a:t>
            </a:r>
            <a:endParaRPr sz="1600">
              <a:solidFill>
                <a:srgbClr val="000000"/>
              </a:solidFill>
              <a:latin typeface="Times New Roman"/>
              <a:ea typeface="Times New Roman"/>
              <a:cs typeface="Times New Roman"/>
              <a:sym typeface="Times New Roman"/>
            </a:endParaRPr>
          </a:p>
          <a:p>
            <a:pPr indent="0" lvl="0" marL="0" rtl="0" algn="l">
              <a:lnSpc>
                <a:spcPct val="200000"/>
              </a:lnSpc>
              <a:spcBef>
                <a:spcPts val="6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p:nvPr/>
        </p:nvSpPr>
        <p:spPr>
          <a:xfrm>
            <a:off x="197475" y="206850"/>
            <a:ext cx="3535500" cy="4729800"/>
          </a:xfrm>
          <a:prstGeom prst="rect">
            <a:avLst/>
          </a:prstGeom>
          <a:solidFill>
            <a:srgbClr val="1D42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Helvetica Neue"/>
              <a:ea typeface="Helvetica Neue"/>
              <a:cs typeface="Helvetica Neue"/>
              <a:sym typeface="Helvetica Neue"/>
            </a:endParaRPr>
          </a:p>
        </p:txBody>
      </p:sp>
      <p:sp>
        <p:nvSpPr>
          <p:cNvPr id="141" name="Google Shape;141;p15"/>
          <p:cNvSpPr txBox="1"/>
          <p:nvPr/>
        </p:nvSpPr>
        <p:spPr>
          <a:xfrm>
            <a:off x="498075" y="1902150"/>
            <a:ext cx="2934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2500">
                <a:solidFill>
                  <a:schemeClr val="dk1"/>
                </a:solidFill>
              </a:rPr>
              <a:t>XÂY DỰNG </a:t>
            </a:r>
            <a:endParaRPr b="1" sz="2500">
              <a:solidFill>
                <a:schemeClr val="dk1"/>
              </a:solidFill>
            </a:endParaRPr>
          </a:p>
          <a:p>
            <a:pPr indent="0" lvl="0" marL="0" rtl="0" algn="ctr">
              <a:spcBef>
                <a:spcPts val="0"/>
              </a:spcBef>
              <a:spcAft>
                <a:spcPts val="0"/>
              </a:spcAft>
              <a:buNone/>
            </a:pPr>
            <a:r>
              <a:rPr b="1" lang="vi" sz="2500">
                <a:solidFill>
                  <a:schemeClr val="dk1"/>
                </a:solidFill>
              </a:rPr>
              <a:t>ỨNG DỤNG CHAT </a:t>
            </a:r>
            <a:endParaRPr b="1" sz="2500">
              <a:solidFill>
                <a:schemeClr val="dk1"/>
              </a:solidFill>
            </a:endParaRPr>
          </a:p>
          <a:p>
            <a:pPr indent="0" lvl="0" marL="0" rtl="0" algn="ctr">
              <a:spcBef>
                <a:spcPts val="0"/>
              </a:spcBef>
              <a:spcAft>
                <a:spcPts val="0"/>
              </a:spcAft>
              <a:buNone/>
            </a:pPr>
            <a:r>
              <a:rPr b="1" lang="vi" sz="2500">
                <a:solidFill>
                  <a:schemeClr val="dk1"/>
                </a:solidFill>
              </a:rPr>
              <a:t>CLIENT SERVER</a:t>
            </a:r>
            <a:endParaRPr b="1" sz="2500">
              <a:solidFill>
                <a:schemeClr val="dk1"/>
              </a:solidFill>
            </a:endParaRPr>
          </a:p>
        </p:txBody>
      </p:sp>
      <p:sp>
        <p:nvSpPr>
          <p:cNvPr id="142" name="Google Shape;142;p15"/>
          <p:cNvSpPr/>
          <p:nvPr/>
        </p:nvSpPr>
        <p:spPr>
          <a:xfrm>
            <a:off x="4070700" y="979159"/>
            <a:ext cx="778675" cy="479022"/>
          </a:xfrm>
          <a:prstGeom prst="flowChartOffpageConnector">
            <a:avLst/>
          </a:prstGeom>
          <a:solidFill>
            <a:srgbClr val="F5C700"/>
          </a:solidFill>
          <a:ln>
            <a:noFill/>
          </a:ln>
        </p:spPr>
        <p:txBody>
          <a:bodyPr anchorCtr="0" anchor="ctr" bIns="0" lIns="0" spcFirstLastPara="1" rIns="0" wrap="square" tIns="72000">
            <a:noAutofit/>
          </a:bodyPr>
          <a:lstStyle/>
          <a:p>
            <a:pPr indent="0" lvl="0" marL="0" marR="0" rtl="0" algn="ctr">
              <a:spcBef>
                <a:spcPts val="0"/>
              </a:spcBef>
              <a:spcAft>
                <a:spcPts val="0"/>
              </a:spcAft>
              <a:buNone/>
            </a:pPr>
            <a:r>
              <a:rPr lang="vi" sz="3200">
                <a:solidFill>
                  <a:srgbClr val="FFFFFF"/>
                </a:solidFill>
                <a:latin typeface="Helvetica Neue"/>
                <a:ea typeface="Helvetica Neue"/>
                <a:cs typeface="Helvetica Neue"/>
                <a:sym typeface="Helvetica Neue"/>
              </a:rPr>
              <a:t>01</a:t>
            </a:r>
            <a:endParaRPr sz="3200">
              <a:solidFill>
                <a:srgbClr val="FFFFFF"/>
              </a:solidFill>
              <a:latin typeface="Helvetica Neue"/>
              <a:ea typeface="Helvetica Neue"/>
              <a:cs typeface="Helvetica Neue"/>
              <a:sym typeface="Helvetica Neue"/>
            </a:endParaRPr>
          </a:p>
        </p:txBody>
      </p:sp>
      <p:sp>
        <p:nvSpPr>
          <p:cNvPr id="143" name="Google Shape;143;p15"/>
          <p:cNvSpPr/>
          <p:nvPr/>
        </p:nvSpPr>
        <p:spPr>
          <a:xfrm>
            <a:off x="4070700" y="1640210"/>
            <a:ext cx="778675" cy="479022"/>
          </a:xfrm>
          <a:prstGeom prst="flowChartOffpageConnector">
            <a:avLst/>
          </a:prstGeom>
          <a:solidFill>
            <a:srgbClr val="1D4251"/>
          </a:solidFill>
          <a:ln>
            <a:noFill/>
          </a:ln>
        </p:spPr>
        <p:txBody>
          <a:bodyPr anchorCtr="0" anchor="ctr" bIns="0" lIns="0" spcFirstLastPara="1" rIns="0" wrap="square" tIns="72000">
            <a:noAutofit/>
          </a:bodyPr>
          <a:lstStyle/>
          <a:p>
            <a:pPr indent="0" lvl="0" marL="0" marR="0" rtl="0" algn="ctr">
              <a:spcBef>
                <a:spcPts val="0"/>
              </a:spcBef>
              <a:spcAft>
                <a:spcPts val="0"/>
              </a:spcAft>
              <a:buNone/>
            </a:pPr>
            <a:r>
              <a:rPr lang="vi" sz="3200">
                <a:solidFill>
                  <a:srgbClr val="FFFFFF"/>
                </a:solidFill>
                <a:latin typeface="Helvetica Neue"/>
                <a:ea typeface="Helvetica Neue"/>
                <a:cs typeface="Helvetica Neue"/>
                <a:sym typeface="Helvetica Neue"/>
              </a:rPr>
              <a:t>02</a:t>
            </a:r>
            <a:endParaRPr sz="3200">
              <a:solidFill>
                <a:srgbClr val="FFFFFF"/>
              </a:solidFill>
              <a:latin typeface="Helvetica Neue"/>
              <a:ea typeface="Helvetica Neue"/>
              <a:cs typeface="Helvetica Neue"/>
              <a:sym typeface="Helvetica Neue"/>
            </a:endParaRPr>
          </a:p>
        </p:txBody>
      </p:sp>
      <p:sp>
        <p:nvSpPr>
          <p:cNvPr id="144" name="Google Shape;144;p15"/>
          <p:cNvSpPr/>
          <p:nvPr/>
        </p:nvSpPr>
        <p:spPr>
          <a:xfrm>
            <a:off x="4070700" y="2301261"/>
            <a:ext cx="778675" cy="479022"/>
          </a:xfrm>
          <a:prstGeom prst="flowChartOffpageConnector">
            <a:avLst/>
          </a:prstGeom>
          <a:solidFill>
            <a:srgbClr val="F5C700"/>
          </a:solidFill>
          <a:ln>
            <a:noFill/>
          </a:ln>
        </p:spPr>
        <p:txBody>
          <a:bodyPr anchorCtr="0" anchor="ctr" bIns="0" lIns="0" spcFirstLastPara="1" rIns="0" wrap="square" tIns="72000">
            <a:noAutofit/>
          </a:bodyPr>
          <a:lstStyle/>
          <a:p>
            <a:pPr indent="0" lvl="0" marL="0" marR="0" rtl="0" algn="ctr">
              <a:spcBef>
                <a:spcPts val="0"/>
              </a:spcBef>
              <a:spcAft>
                <a:spcPts val="0"/>
              </a:spcAft>
              <a:buNone/>
            </a:pPr>
            <a:r>
              <a:rPr lang="vi" sz="3200">
                <a:solidFill>
                  <a:srgbClr val="FFFFFF"/>
                </a:solidFill>
                <a:latin typeface="Helvetica Neue"/>
                <a:ea typeface="Helvetica Neue"/>
                <a:cs typeface="Helvetica Neue"/>
                <a:sym typeface="Helvetica Neue"/>
              </a:rPr>
              <a:t>03</a:t>
            </a:r>
            <a:endParaRPr sz="3200">
              <a:solidFill>
                <a:srgbClr val="FFFFFF"/>
              </a:solidFill>
              <a:latin typeface="Helvetica Neue"/>
              <a:ea typeface="Helvetica Neue"/>
              <a:cs typeface="Helvetica Neue"/>
              <a:sym typeface="Helvetica Neue"/>
            </a:endParaRPr>
          </a:p>
        </p:txBody>
      </p:sp>
      <p:sp>
        <p:nvSpPr>
          <p:cNvPr id="145" name="Google Shape;145;p15"/>
          <p:cNvSpPr/>
          <p:nvPr/>
        </p:nvSpPr>
        <p:spPr>
          <a:xfrm>
            <a:off x="4070700" y="2962311"/>
            <a:ext cx="778675" cy="479022"/>
          </a:xfrm>
          <a:prstGeom prst="flowChartOffpageConnector">
            <a:avLst/>
          </a:prstGeom>
          <a:solidFill>
            <a:srgbClr val="1D4251"/>
          </a:solidFill>
          <a:ln>
            <a:noFill/>
          </a:ln>
        </p:spPr>
        <p:txBody>
          <a:bodyPr anchorCtr="0" anchor="ctr" bIns="0" lIns="0" spcFirstLastPara="1" rIns="0" wrap="square" tIns="72000">
            <a:noAutofit/>
          </a:bodyPr>
          <a:lstStyle/>
          <a:p>
            <a:pPr indent="0" lvl="0" marL="0" marR="0" rtl="0" algn="ctr">
              <a:spcBef>
                <a:spcPts val="0"/>
              </a:spcBef>
              <a:spcAft>
                <a:spcPts val="0"/>
              </a:spcAft>
              <a:buNone/>
            </a:pPr>
            <a:r>
              <a:rPr lang="vi" sz="3200">
                <a:solidFill>
                  <a:srgbClr val="FFFFFF"/>
                </a:solidFill>
                <a:latin typeface="Helvetica Neue"/>
                <a:ea typeface="Helvetica Neue"/>
                <a:cs typeface="Helvetica Neue"/>
                <a:sym typeface="Helvetica Neue"/>
              </a:rPr>
              <a:t>04</a:t>
            </a:r>
            <a:endParaRPr sz="3200">
              <a:solidFill>
                <a:srgbClr val="FFFFFF"/>
              </a:solidFill>
              <a:latin typeface="Helvetica Neue"/>
              <a:ea typeface="Helvetica Neue"/>
              <a:cs typeface="Helvetica Neue"/>
              <a:sym typeface="Helvetica Neue"/>
            </a:endParaRPr>
          </a:p>
        </p:txBody>
      </p:sp>
      <p:sp>
        <p:nvSpPr>
          <p:cNvPr id="146" name="Google Shape;146;p15"/>
          <p:cNvSpPr txBox="1"/>
          <p:nvPr/>
        </p:nvSpPr>
        <p:spPr>
          <a:xfrm>
            <a:off x="4933225" y="979150"/>
            <a:ext cx="3428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2000">
                <a:solidFill>
                  <a:srgbClr val="F5C700"/>
                </a:solidFill>
                <a:latin typeface="Helvetica Neue"/>
                <a:ea typeface="Helvetica Neue"/>
                <a:cs typeface="Helvetica Neue"/>
                <a:sym typeface="Helvetica Neue"/>
              </a:rPr>
              <a:t>Mô hình hoạt động</a:t>
            </a:r>
            <a:endParaRPr b="1">
              <a:solidFill>
                <a:srgbClr val="F5C700"/>
              </a:solidFill>
              <a:latin typeface="Helvetica Neue"/>
              <a:ea typeface="Helvetica Neue"/>
              <a:cs typeface="Helvetica Neue"/>
              <a:sym typeface="Helvetica Neue"/>
            </a:endParaRPr>
          </a:p>
        </p:txBody>
      </p:sp>
      <p:cxnSp>
        <p:nvCxnSpPr>
          <p:cNvPr id="147" name="Google Shape;147;p15"/>
          <p:cNvCxnSpPr/>
          <p:nvPr/>
        </p:nvCxnSpPr>
        <p:spPr>
          <a:xfrm>
            <a:off x="4998747" y="1379357"/>
            <a:ext cx="3247800" cy="12000"/>
          </a:xfrm>
          <a:prstGeom prst="straightConnector1">
            <a:avLst/>
          </a:prstGeom>
          <a:noFill/>
          <a:ln cap="flat" cmpd="sng" w="9525">
            <a:solidFill>
              <a:srgbClr val="BFBFBF"/>
            </a:solidFill>
            <a:prstDash val="solid"/>
            <a:miter lim="800000"/>
            <a:headEnd len="sm" w="sm" type="none"/>
            <a:tailEnd len="sm" w="sm" type="none"/>
          </a:ln>
        </p:spPr>
      </p:cxnSp>
      <p:sp>
        <p:nvSpPr>
          <p:cNvPr id="148" name="Google Shape;148;p15"/>
          <p:cNvSpPr txBox="1"/>
          <p:nvPr/>
        </p:nvSpPr>
        <p:spPr>
          <a:xfrm>
            <a:off x="4933225" y="1640213"/>
            <a:ext cx="34287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2100">
                <a:solidFill>
                  <a:srgbClr val="1D4251"/>
                </a:solidFill>
                <a:latin typeface="Helvetica Neue"/>
                <a:ea typeface="Helvetica Neue"/>
                <a:cs typeface="Helvetica Neue"/>
                <a:sym typeface="Helvetica Neue"/>
              </a:rPr>
              <a:t>Các kỹ thuật và giao thức</a:t>
            </a:r>
            <a:endParaRPr b="1" sz="2100">
              <a:solidFill>
                <a:srgbClr val="1D4251"/>
              </a:solidFill>
              <a:latin typeface="Helvetica Neue"/>
              <a:ea typeface="Helvetica Neue"/>
              <a:cs typeface="Helvetica Neue"/>
              <a:sym typeface="Helvetica Neue"/>
            </a:endParaRPr>
          </a:p>
        </p:txBody>
      </p:sp>
      <p:cxnSp>
        <p:nvCxnSpPr>
          <p:cNvPr id="149" name="Google Shape;149;p15"/>
          <p:cNvCxnSpPr/>
          <p:nvPr/>
        </p:nvCxnSpPr>
        <p:spPr>
          <a:xfrm flipH="1" rot="10800000">
            <a:off x="5043950" y="2115338"/>
            <a:ext cx="3183900" cy="13200"/>
          </a:xfrm>
          <a:prstGeom prst="straightConnector1">
            <a:avLst/>
          </a:prstGeom>
          <a:noFill/>
          <a:ln cap="flat" cmpd="sng" w="9525">
            <a:solidFill>
              <a:srgbClr val="BFBFBF"/>
            </a:solidFill>
            <a:prstDash val="solid"/>
            <a:miter lim="800000"/>
            <a:headEnd len="sm" w="sm" type="none"/>
            <a:tailEnd len="sm" w="sm" type="none"/>
          </a:ln>
        </p:spPr>
      </p:cxnSp>
      <p:sp>
        <p:nvSpPr>
          <p:cNvPr id="150" name="Google Shape;150;p15"/>
          <p:cNvSpPr txBox="1"/>
          <p:nvPr/>
        </p:nvSpPr>
        <p:spPr>
          <a:xfrm>
            <a:off x="4998750" y="2309650"/>
            <a:ext cx="3428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2000">
                <a:solidFill>
                  <a:srgbClr val="F5C700"/>
                </a:solidFill>
                <a:latin typeface="Helvetica Neue"/>
                <a:ea typeface="Helvetica Neue"/>
                <a:cs typeface="Helvetica Neue"/>
                <a:sym typeface="Helvetica Neue"/>
              </a:rPr>
              <a:t>Các lớp và phương thức</a:t>
            </a:r>
            <a:endParaRPr b="1">
              <a:solidFill>
                <a:srgbClr val="F5C700"/>
              </a:solidFill>
              <a:latin typeface="Helvetica Neue"/>
              <a:ea typeface="Helvetica Neue"/>
              <a:cs typeface="Helvetica Neue"/>
              <a:sym typeface="Helvetica Neue"/>
            </a:endParaRPr>
          </a:p>
        </p:txBody>
      </p:sp>
      <p:sp>
        <p:nvSpPr>
          <p:cNvPr id="151" name="Google Shape;151;p15"/>
          <p:cNvSpPr txBox="1"/>
          <p:nvPr/>
        </p:nvSpPr>
        <p:spPr>
          <a:xfrm>
            <a:off x="4998750" y="2963813"/>
            <a:ext cx="34287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2100">
                <a:solidFill>
                  <a:srgbClr val="1D4251"/>
                </a:solidFill>
                <a:latin typeface="Helvetica Neue"/>
                <a:ea typeface="Helvetica Neue"/>
                <a:cs typeface="Helvetica Neue"/>
                <a:sym typeface="Helvetica Neue"/>
              </a:rPr>
              <a:t>Các kỹ thuật và giao thức</a:t>
            </a:r>
            <a:endParaRPr b="1" sz="2100">
              <a:solidFill>
                <a:srgbClr val="1D4251"/>
              </a:solidFill>
              <a:latin typeface="Helvetica Neue"/>
              <a:ea typeface="Helvetica Neue"/>
              <a:cs typeface="Helvetica Neue"/>
              <a:sym typeface="Helvetica Neue"/>
            </a:endParaRPr>
          </a:p>
        </p:txBody>
      </p:sp>
      <p:sp>
        <p:nvSpPr>
          <p:cNvPr id="152" name="Google Shape;152;p15"/>
          <p:cNvSpPr/>
          <p:nvPr/>
        </p:nvSpPr>
        <p:spPr>
          <a:xfrm>
            <a:off x="4070700" y="3683086"/>
            <a:ext cx="778675" cy="479022"/>
          </a:xfrm>
          <a:prstGeom prst="flowChartOffpageConnector">
            <a:avLst/>
          </a:prstGeom>
          <a:solidFill>
            <a:srgbClr val="F5C700"/>
          </a:solidFill>
          <a:ln>
            <a:noFill/>
          </a:ln>
        </p:spPr>
        <p:txBody>
          <a:bodyPr anchorCtr="0" anchor="ctr" bIns="0" lIns="0" spcFirstLastPara="1" rIns="0" wrap="square" tIns="72000">
            <a:noAutofit/>
          </a:bodyPr>
          <a:lstStyle/>
          <a:p>
            <a:pPr indent="0" lvl="0" marL="0" marR="0" rtl="0" algn="ctr">
              <a:spcBef>
                <a:spcPts val="0"/>
              </a:spcBef>
              <a:spcAft>
                <a:spcPts val="0"/>
              </a:spcAft>
              <a:buNone/>
            </a:pPr>
            <a:r>
              <a:rPr lang="vi" sz="3200">
                <a:solidFill>
                  <a:srgbClr val="FFFFFF"/>
                </a:solidFill>
                <a:latin typeface="Helvetica Neue"/>
                <a:ea typeface="Helvetica Neue"/>
                <a:cs typeface="Helvetica Neue"/>
                <a:sym typeface="Helvetica Neue"/>
              </a:rPr>
              <a:t>05</a:t>
            </a:r>
            <a:endParaRPr sz="3200">
              <a:solidFill>
                <a:srgbClr val="FFFFFF"/>
              </a:solidFill>
              <a:latin typeface="Helvetica Neue"/>
              <a:ea typeface="Helvetica Neue"/>
              <a:cs typeface="Helvetica Neue"/>
              <a:sym typeface="Helvetica Neue"/>
            </a:endParaRPr>
          </a:p>
        </p:txBody>
      </p:sp>
      <p:sp>
        <p:nvSpPr>
          <p:cNvPr id="153" name="Google Shape;153;p15"/>
          <p:cNvSpPr txBox="1"/>
          <p:nvPr/>
        </p:nvSpPr>
        <p:spPr>
          <a:xfrm>
            <a:off x="5096475" y="3683075"/>
            <a:ext cx="3428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2000">
                <a:solidFill>
                  <a:srgbClr val="F5C700"/>
                </a:solidFill>
                <a:latin typeface="Helvetica Neue"/>
                <a:ea typeface="Helvetica Neue"/>
                <a:cs typeface="Helvetica Neue"/>
                <a:sym typeface="Helvetica Neue"/>
              </a:rPr>
              <a:t>Demo</a:t>
            </a:r>
            <a:endParaRPr b="1">
              <a:solidFill>
                <a:srgbClr val="F5C700"/>
              </a:solidFill>
              <a:latin typeface="Helvetica Neue"/>
              <a:ea typeface="Helvetica Neue"/>
              <a:cs typeface="Helvetica Neue"/>
              <a:sym typeface="Helvetica Neue"/>
            </a:endParaRPr>
          </a:p>
        </p:txBody>
      </p:sp>
      <p:cxnSp>
        <p:nvCxnSpPr>
          <p:cNvPr id="154" name="Google Shape;154;p15"/>
          <p:cNvCxnSpPr/>
          <p:nvPr/>
        </p:nvCxnSpPr>
        <p:spPr>
          <a:xfrm>
            <a:off x="5147400" y="3461463"/>
            <a:ext cx="3070800" cy="8100"/>
          </a:xfrm>
          <a:prstGeom prst="straightConnector1">
            <a:avLst/>
          </a:prstGeom>
          <a:noFill/>
          <a:ln cap="flat" cmpd="sng" w="9525">
            <a:solidFill>
              <a:srgbClr val="BFBFBF"/>
            </a:solidFill>
            <a:prstDash val="solid"/>
            <a:miter lim="800000"/>
            <a:headEnd len="sm" w="sm" type="none"/>
            <a:tailEnd len="sm" w="sm" type="none"/>
          </a:ln>
        </p:spPr>
      </p:cxnSp>
      <p:cxnSp>
        <p:nvCxnSpPr>
          <p:cNvPr id="155" name="Google Shape;155;p15"/>
          <p:cNvCxnSpPr/>
          <p:nvPr/>
        </p:nvCxnSpPr>
        <p:spPr>
          <a:xfrm flipH="1" rot="10800000">
            <a:off x="5081875" y="2749275"/>
            <a:ext cx="3131400" cy="9300"/>
          </a:xfrm>
          <a:prstGeom prst="straightConnector1">
            <a:avLst/>
          </a:prstGeom>
          <a:noFill/>
          <a:ln cap="flat" cmpd="sng" w="9525">
            <a:solidFill>
              <a:srgbClr val="BFBFBF"/>
            </a:solidFill>
            <a:prstDash val="solid"/>
            <a:miter lim="800000"/>
            <a:headEnd len="sm" w="sm" type="none"/>
            <a:tailEnd len="sm" w="sm" type="none"/>
          </a:ln>
        </p:spPr>
      </p:cxnSp>
      <p:cxnSp>
        <p:nvCxnSpPr>
          <p:cNvPr id="156" name="Google Shape;156;p15"/>
          <p:cNvCxnSpPr/>
          <p:nvPr/>
        </p:nvCxnSpPr>
        <p:spPr>
          <a:xfrm flipH="1" rot="10800000">
            <a:off x="5081875" y="4146638"/>
            <a:ext cx="3230400" cy="17700"/>
          </a:xfrm>
          <a:prstGeom prst="straightConnector1">
            <a:avLst/>
          </a:prstGeom>
          <a:noFill/>
          <a:ln cap="flat" cmpd="sng" w="9525">
            <a:solidFill>
              <a:srgbClr val="BFBFBF"/>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819150" y="581825"/>
            <a:ext cx="7505700" cy="7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Arial"/>
                <a:ea typeface="Arial"/>
                <a:cs typeface="Arial"/>
                <a:sym typeface="Arial"/>
              </a:rPr>
              <a:t>Mô hình hoạt động</a:t>
            </a:r>
            <a:endParaRPr>
              <a:latin typeface="Arial"/>
              <a:ea typeface="Arial"/>
              <a:cs typeface="Arial"/>
              <a:sym typeface="Arial"/>
            </a:endParaRPr>
          </a:p>
        </p:txBody>
      </p:sp>
      <p:pic>
        <p:nvPicPr>
          <p:cNvPr id="162" name="Google Shape;162;p16"/>
          <p:cNvPicPr preferRelativeResize="0"/>
          <p:nvPr/>
        </p:nvPicPr>
        <p:blipFill>
          <a:blip r:embed="rId3">
            <a:alphaModFix/>
          </a:blip>
          <a:stretch>
            <a:fillRect/>
          </a:stretch>
        </p:blipFill>
        <p:spPr>
          <a:xfrm>
            <a:off x="2150688" y="1265550"/>
            <a:ext cx="4842632" cy="347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19150" y="845600"/>
            <a:ext cx="3753000" cy="8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kỹ thuật và giao thức</a:t>
            </a:r>
            <a:endParaRPr/>
          </a:p>
        </p:txBody>
      </p:sp>
      <p:sp>
        <p:nvSpPr>
          <p:cNvPr id="168" name="Google Shape;168;p17"/>
          <p:cNvSpPr txBox="1"/>
          <p:nvPr>
            <p:ph idx="1" type="body"/>
          </p:nvPr>
        </p:nvSpPr>
        <p:spPr>
          <a:xfrm>
            <a:off x="819150" y="1967650"/>
            <a:ext cx="3753000" cy="24570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vi" sz="1200">
                <a:solidFill>
                  <a:srgbClr val="000000"/>
                </a:solidFill>
                <a:latin typeface="Times New Roman"/>
                <a:ea typeface="Times New Roman"/>
                <a:cs typeface="Times New Roman"/>
                <a:sym typeface="Times New Roman"/>
              </a:rPr>
              <a:t>IPAddress</a:t>
            </a:r>
            <a:endParaRPr b="1"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300"/>
              </a:spcBef>
              <a:spcAft>
                <a:spcPts val="0"/>
              </a:spcAft>
              <a:buClr>
                <a:srgbClr val="000000"/>
              </a:buClr>
              <a:buSzPts val="1200"/>
              <a:buFont typeface="Times New Roman"/>
              <a:buChar char="●"/>
            </a:pPr>
            <a:r>
              <a:rPr lang="vi" sz="1200">
                <a:solidFill>
                  <a:srgbClr val="000000"/>
                </a:solidFill>
                <a:latin typeface="Times New Roman"/>
                <a:ea typeface="Times New Roman"/>
                <a:cs typeface="Times New Roman"/>
                <a:sym typeface="Times New Roman"/>
              </a:rPr>
              <a:t>Địa chỉ (IP Address ) trên Internet là một tập hợp gồm 4 con số có giá trị từ 0-255 và cách nhau bởi dấu chấm.</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20"/>
              </a:spcBef>
              <a:spcAft>
                <a:spcPts val="20"/>
              </a:spcAft>
              <a:buClr>
                <a:srgbClr val="000000"/>
              </a:buClr>
              <a:buSzPts val="1200"/>
              <a:buFont typeface="Times New Roman"/>
              <a:buChar char="●"/>
            </a:pPr>
            <a:r>
              <a:rPr lang="vi">
                <a:solidFill>
                  <a:srgbClr val="000000"/>
                </a:solidFill>
                <a:latin typeface="Times New Roman"/>
                <a:ea typeface="Times New Roman"/>
                <a:cs typeface="Times New Roman"/>
                <a:sym typeface="Times New Roman"/>
              </a:rPr>
              <a:t>Trên Internet mỗi một trạm đều có một định danh duy nhất, định danh đó thường được gọi là một địa chỉ (Address).</a:t>
            </a:r>
            <a:endParaRPr>
              <a:solidFill>
                <a:srgbClr val="000000"/>
              </a:solidFill>
              <a:latin typeface="Times New Roman"/>
              <a:ea typeface="Times New Roman"/>
              <a:cs typeface="Times New Roman"/>
              <a:sym typeface="Times New Roman"/>
            </a:endParaRPr>
          </a:p>
        </p:txBody>
      </p:sp>
      <p:pic>
        <p:nvPicPr>
          <p:cNvPr id="169" name="Google Shape;169;p17"/>
          <p:cNvPicPr preferRelativeResize="0"/>
          <p:nvPr/>
        </p:nvPicPr>
        <p:blipFill>
          <a:blip r:embed="rId3">
            <a:alphaModFix/>
          </a:blip>
          <a:stretch>
            <a:fillRect/>
          </a:stretch>
        </p:blipFill>
        <p:spPr>
          <a:xfrm>
            <a:off x="4572150" y="354713"/>
            <a:ext cx="4326800" cy="4434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584250" y="859425"/>
            <a:ext cx="34173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kỹ thuật và giao thức</a:t>
            </a:r>
            <a:endParaRPr/>
          </a:p>
        </p:txBody>
      </p:sp>
      <p:sp>
        <p:nvSpPr>
          <p:cNvPr id="175" name="Google Shape;175;p18"/>
          <p:cNvSpPr txBox="1"/>
          <p:nvPr>
            <p:ph idx="1" type="body"/>
          </p:nvPr>
        </p:nvSpPr>
        <p:spPr>
          <a:xfrm>
            <a:off x="819150" y="1990725"/>
            <a:ext cx="2947500" cy="2448000"/>
          </a:xfrm>
          <a:prstGeom prst="rect">
            <a:avLst/>
          </a:prstGeom>
        </p:spPr>
        <p:txBody>
          <a:bodyPr anchorCtr="0" anchor="t" bIns="91425" lIns="91425" spcFirstLastPara="1" rIns="91425" wrap="square" tIns="91425">
            <a:noAutofit/>
          </a:bodyPr>
          <a:lstStyle/>
          <a:p>
            <a:pPr indent="0" lvl="0" marL="0" rtl="0" algn="just">
              <a:lnSpc>
                <a:spcPct val="150000"/>
              </a:lnSpc>
              <a:spcBef>
                <a:spcPts val="20"/>
              </a:spcBef>
              <a:spcAft>
                <a:spcPts val="0"/>
              </a:spcAft>
              <a:buSzPts val="852"/>
              <a:buNone/>
            </a:pPr>
            <a:r>
              <a:rPr b="1" lang="vi" sz="1230">
                <a:solidFill>
                  <a:srgbClr val="000000"/>
                </a:solidFill>
                <a:latin typeface="Times New Roman"/>
                <a:ea typeface="Times New Roman"/>
                <a:cs typeface="Times New Roman"/>
                <a:sym typeface="Times New Roman"/>
              </a:rPr>
              <a:t>IPEndpoint</a:t>
            </a:r>
            <a:endParaRPr sz="1230">
              <a:solidFill>
                <a:srgbClr val="000000"/>
              </a:solidFill>
              <a:latin typeface="Times New Roman"/>
              <a:ea typeface="Times New Roman"/>
              <a:cs typeface="Times New Roman"/>
              <a:sym typeface="Times New Roman"/>
            </a:endParaRPr>
          </a:p>
          <a:p>
            <a:pPr indent="-287655" lvl="0" marL="457200" rtl="0" algn="just">
              <a:lnSpc>
                <a:spcPct val="150000"/>
              </a:lnSpc>
              <a:spcBef>
                <a:spcPts val="20"/>
              </a:spcBef>
              <a:spcAft>
                <a:spcPts val="0"/>
              </a:spcAft>
              <a:buClr>
                <a:srgbClr val="000000"/>
              </a:buClr>
              <a:buSzPts val="930"/>
              <a:buFont typeface="Times New Roman"/>
              <a:buChar char="●"/>
            </a:pPr>
            <a:r>
              <a:rPr lang="vi" sz="1007">
                <a:solidFill>
                  <a:srgbClr val="000000"/>
                </a:solidFill>
                <a:latin typeface="Times New Roman"/>
                <a:ea typeface="Times New Roman"/>
                <a:cs typeface="Times New Roman"/>
                <a:sym typeface="Times New Roman"/>
              </a:rPr>
              <a:t>Trong mạng, để hai trạm có thể trao đổi thông tin được với nhau thì chúng cần phải biết được địa chỉ (IP) của nhau và số hiệu cổng mà hai bên dùng để trao đổi thông tin</a:t>
            </a:r>
            <a:endParaRPr sz="1007">
              <a:solidFill>
                <a:srgbClr val="000000"/>
              </a:solidFill>
              <a:latin typeface="Times New Roman"/>
              <a:ea typeface="Times New Roman"/>
              <a:cs typeface="Times New Roman"/>
              <a:sym typeface="Times New Roman"/>
            </a:endParaRPr>
          </a:p>
          <a:p>
            <a:pPr indent="-292576" lvl="0" marL="457200" rtl="0" algn="just">
              <a:lnSpc>
                <a:spcPct val="150000"/>
              </a:lnSpc>
              <a:spcBef>
                <a:spcPts val="20"/>
              </a:spcBef>
              <a:spcAft>
                <a:spcPts val="0"/>
              </a:spcAft>
              <a:buClr>
                <a:srgbClr val="000000"/>
              </a:buClr>
              <a:buSzPts val="1008"/>
              <a:buFont typeface="Times New Roman"/>
              <a:buChar char="●"/>
            </a:pPr>
            <a:r>
              <a:rPr lang="vi" sz="930">
                <a:solidFill>
                  <a:srgbClr val="000000"/>
                </a:solidFill>
                <a:latin typeface="Times New Roman"/>
                <a:ea typeface="Times New Roman"/>
                <a:cs typeface="Times New Roman"/>
                <a:sym typeface="Times New Roman"/>
              </a:rPr>
              <a:t>lớp IPEndpoint chính là lớp chứa đựng cả IPAddress và Port number, </a:t>
            </a:r>
            <a:r>
              <a:rPr lang="vi" sz="1007">
                <a:solidFill>
                  <a:srgbClr val="000000"/>
                </a:solidFill>
                <a:latin typeface="Times New Roman"/>
                <a:ea typeface="Times New Roman"/>
                <a:cs typeface="Times New Roman"/>
                <a:sym typeface="Times New Roman"/>
              </a:rPr>
              <a:t>đối tượng IPEndpoint sẽ được dùng sau này để truyền trực tiếp cho các đối tượng UDP, TCP…</a:t>
            </a:r>
            <a:endParaRPr sz="1007"/>
          </a:p>
        </p:txBody>
      </p:sp>
      <p:pic>
        <p:nvPicPr>
          <p:cNvPr id="176" name="Google Shape;176;p18"/>
          <p:cNvPicPr preferRelativeResize="0"/>
          <p:nvPr/>
        </p:nvPicPr>
        <p:blipFill>
          <a:blip r:embed="rId3">
            <a:alphaModFix/>
          </a:blip>
          <a:stretch>
            <a:fillRect/>
          </a:stretch>
        </p:blipFill>
        <p:spPr>
          <a:xfrm>
            <a:off x="4001550" y="514575"/>
            <a:ext cx="4570250" cy="411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845600"/>
            <a:ext cx="3753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kỹ thuật và giao thức</a:t>
            </a:r>
            <a:endParaRPr/>
          </a:p>
        </p:txBody>
      </p:sp>
      <p:sp>
        <p:nvSpPr>
          <p:cNvPr id="182" name="Google Shape;182;p19"/>
          <p:cNvSpPr txBox="1"/>
          <p:nvPr>
            <p:ph idx="1" type="body"/>
          </p:nvPr>
        </p:nvSpPr>
        <p:spPr>
          <a:xfrm>
            <a:off x="819150" y="1990725"/>
            <a:ext cx="3753000" cy="24480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20"/>
              </a:spcBef>
              <a:spcAft>
                <a:spcPts val="0"/>
              </a:spcAft>
              <a:buNone/>
            </a:pPr>
            <a:r>
              <a:rPr b="1" lang="vi">
                <a:solidFill>
                  <a:srgbClr val="000000"/>
                </a:solidFill>
                <a:latin typeface="Times New Roman"/>
                <a:ea typeface="Times New Roman"/>
                <a:cs typeface="Times New Roman"/>
                <a:sym typeface="Times New Roman"/>
              </a:rPr>
              <a:t>Giao thức UDP Client </a:t>
            </a:r>
            <a:endParaRPr b="1">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0"/>
              </a:spcAft>
              <a:buClr>
                <a:srgbClr val="000000"/>
              </a:buClr>
              <a:buSzPts val="1300"/>
              <a:buFont typeface="Times New Roman"/>
              <a:buChar char="●"/>
            </a:pPr>
            <a:r>
              <a:rPr lang="vi">
                <a:solidFill>
                  <a:srgbClr val="000000"/>
                </a:solidFill>
                <a:latin typeface="Times New Roman"/>
                <a:ea typeface="Times New Roman"/>
                <a:cs typeface="Times New Roman"/>
                <a:sym typeface="Times New Roman"/>
              </a:rPr>
              <a:t>Giao thức UDP (User Datagram Protocol hay User Define Protocol) là một giao thức phi kết nối (connectionless) có nghĩa là một bên có thể gửi dữ liệu cho bên kia mà không cần biết là bên đó đã sẵn sàng hay chưa?</a:t>
            </a:r>
            <a:endParaRPr>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20"/>
              </a:spcAft>
              <a:buClr>
                <a:srgbClr val="000000"/>
              </a:buClr>
              <a:buSzPts val="1300"/>
              <a:buFont typeface="Times New Roman"/>
              <a:buChar char="●"/>
            </a:pPr>
            <a:r>
              <a:rPr lang="vi">
                <a:solidFill>
                  <a:srgbClr val="000000"/>
                </a:solidFill>
                <a:latin typeface="Times New Roman"/>
                <a:ea typeface="Times New Roman"/>
                <a:cs typeface="Times New Roman"/>
                <a:sym typeface="Times New Roman"/>
              </a:rPr>
              <a:t>Trong .NET, lớp </a:t>
            </a:r>
            <a:r>
              <a:rPr b="1" lang="vi">
                <a:solidFill>
                  <a:srgbClr val="000000"/>
                </a:solidFill>
                <a:latin typeface="Times New Roman"/>
                <a:ea typeface="Times New Roman"/>
                <a:cs typeface="Times New Roman"/>
                <a:sym typeface="Times New Roman"/>
              </a:rPr>
              <a:t>UDPClient</a:t>
            </a:r>
            <a:r>
              <a:rPr lang="vi">
                <a:solidFill>
                  <a:srgbClr val="000000"/>
                </a:solidFill>
                <a:latin typeface="Times New Roman"/>
                <a:ea typeface="Times New Roman"/>
                <a:cs typeface="Times New Roman"/>
                <a:sym typeface="Times New Roman"/>
              </a:rPr>
              <a:t> (nằm trong namespace </a:t>
            </a:r>
            <a:r>
              <a:rPr b="1" lang="vi">
                <a:solidFill>
                  <a:srgbClr val="000000"/>
                </a:solidFill>
                <a:latin typeface="Times New Roman"/>
                <a:ea typeface="Times New Roman"/>
                <a:cs typeface="Times New Roman"/>
                <a:sym typeface="Times New Roman"/>
              </a:rPr>
              <a:t>System.Net.Sockets</a:t>
            </a:r>
            <a:r>
              <a:rPr lang="vi">
                <a:solidFill>
                  <a:srgbClr val="000000"/>
                </a:solidFill>
                <a:latin typeface="Times New Roman"/>
                <a:ea typeface="Times New Roman"/>
                <a:cs typeface="Times New Roman"/>
                <a:sym typeface="Times New Roman"/>
              </a:rPr>
              <a:t>) đóng gói các chức năng của giao thức UDP.</a:t>
            </a:r>
            <a:endParaRPr>
              <a:solidFill>
                <a:srgbClr val="000000"/>
              </a:solidFill>
              <a:latin typeface="Times New Roman"/>
              <a:ea typeface="Times New Roman"/>
              <a:cs typeface="Times New Roman"/>
              <a:sym typeface="Times New Roman"/>
            </a:endParaRPr>
          </a:p>
        </p:txBody>
      </p:sp>
      <p:pic>
        <p:nvPicPr>
          <p:cNvPr id="183" name="Google Shape;183;p19"/>
          <p:cNvPicPr preferRelativeResize="0"/>
          <p:nvPr/>
        </p:nvPicPr>
        <p:blipFill>
          <a:blip r:embed="rId3">
            <a:alphaModFix/>
          </a:blip>
          <a:stretch>
            <a:fillRect/>
          </a:stretch>
        </p:blipFill>
        <p:spPr>
          <a:xfrm>
            <a:off x="4572150" y="412800"/>
            <a:ext cx="4087000" cy="4317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845600"/>
            <a:ext cx="3753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kỹ thuật và giao thức</a:t>
            </a:r>
            <a:endParaRPr/>
          </a:p>
        </p:txBody>
      </p:sp>
      <p:sp>
        <p:nvSpPr>
          <p:cNvPr id="189" name="Google Shape;189;p20"/>
          <p:cNvSpPr txBox="1"/>
          <p:nvPr>
            <p:ph idx="1" type="body"/>
          </p:nvPr>
        </p:nvSpPr>
        <p:spPr>
          <a:xfrm>
            <a:off x="819150" y="1990725"/>
            <a:ext cx="3417000" cy="244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20"/>
              </a:spcBef>
              <a:spcAft>
                <a:spcPts val="0"/>
              </a:spcAft>
              <a:buNone/>
            </a:pPr>
            <a:r>
              <a:rPr b="1" lang="vi">
                <a:solidFill>
                  <a:srgbClr val="000000"/>
                </a:solidFill>
                <a:latin typeface="Times New Roman"/>
                <a:ea typeface="Times New Roman"/>
                <a:cs typeface="Times New Roman"/>
                <a:sym typeface="Times New Roman"/>
              </a:rPr>
              <a:t>Giao thức TCP Client</a:t>
            </a:r>
            <a:endParaRPr b="1">
              <a:solidFill>
                <a:srgbClr val="000000"/>
              </a:solidFill>
              <a:latin typeface="Times New Roman"/>
              <a:ea typeface="Times New Roman"/>
              <a:cs typeface="Times New Roman"/>
              <a:sym typeface="Times New Roman"/>
            </a:endParaRPr>
          </a:p>
          <a:p>
            <a:pPr indent="-311150" lvl="0" marL="457200" rtl="0" algn="just">
              <a:lnSpc>
                <a:spcPct val="150000"/>
              </a:lnSpc>
              <a:spcBef>
                <a:spcPts val="20"/>
              </a:spcBef>
              <a:spcAft>
                <a:spcPts val="20"/>
              </a:spcAft>
              <a:buClr>
                <a:srgbClr val="000000"/>
              </a:buClr>
              <a:buSzPts val="1300"/>
              <a:buFont typeface="Noto Sans Symbols"/>
              <a:buChar char="●"/>
            </a:pPr>
            <a:r>
              <a:rPr lang="vi">
                <a:solidFill>
                  <a:srgbClr val="000000"/>
                </a:solidFill>
                <a:latin typeface="Times New Roman"/>
                <a:ea typeface="Times New Roman"/>
                <a:cs typeface="Times New Roman"/>
                <a:sym typeface="Times New Roman"/>
              </a:rPr>
              <a:t>Từ các thành viên của lớp TcpClient ở trên ta thấy rằng, việc kết nối và thực hiện gửi nhận rất đơn giản. Theo các trình tự sau:</a:t>
            </a:r>
            <a:endParaRPr b="1"/>
          </a:p>
        </p:txBody>
      </p:sp>
      <p:pic>
        <p:nvPicPr>
          <p:cNvPr id="190" name="Google Shape;190;p20"/>
          <p:cNvPicPr preferRelativeResize="0"/>
          <p:nvPr/>
        </p:nvPicPr>
        <p:blipFill>
          <a:blip r:embed="rId3">
            <a:alphaModFix/>
          </a:blip>
          <a:stretch>
            <a:fillRect/>
          </a:stretch>
        </p:blipFill>
        <p:spPr>
          <a:xfrm>
            <a:off x="4420425" y="264763"/>
            <a:ext cx="4267050" cy="46139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819150" y="845600"/>
            <a:ext cx="3653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lớp và phương thức</a:t>
            </a:r>
            <a:endParaRPr/>
          </a:p>
        </p:txBody>
      </p:sp>
      <p:sp>
        <p:nvSpPr>
          <p:cNvPr id="196" name="Google Shape;196;p21"/>
          <p:cNvSpPr txBox="1"/>
          <p:nvPr>
            <p:ph idx="1" type="body"/>
          </p:nvPr>
        </p:nvSpPr>
        <p:spPr>
          <a:xfrm>
            <a:off x="819150" y="2034300"/>
            <a:ext cx="4062900" cy="24480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20"/>
              </a:spcBef>
              <a:spcAft>
                <a:spcPts val="0"/>
              </a:spcAft>
              <a:buNone/>
            </a:pPr>
            <a:r>
              <a:rPr b="1" lang="vi">
                <a:solidFill>
                  <a:srgbClr val="000000"/>
                </a:solidFill>
                <a:latin typeface="Times New Roman"/>
                <a:ea typeface="Times New Roman"/>
                <a:cs typeface="Times New Roman"/>
                <a:sym typeface="Times New Roman"/>
              </a:rPr>
              <a:t>name </a:t>
            </a:r>
            <a:r>
              <a:rPr b="1" lang="vi" sz="1300">
                <a:solidFill>
                  <a:srgbClr val="000000"/>
                </a:solidFill>
                <a:latin typeface="Times New Roman"/>
                <a:ea typeface="Times New Roman"/>
                <a:cs typeface="Times New Roman"/>
                <a:sym typeface="Times New Roman"/>
              </a:rPr>
              <a:t>System.Threading</a:t>
            </a:r>
            <a:endParaRPr b="1" sz="1300">
              <a:solidFill>
                <a:srgbClr val="000000"/>
              </a:solidFill>
              <a:latin typeface="Times New Roman"/>
              <a:ea typeface="Times New Roman"/>
              <a:cs typeface="Times New Roman"/>
              <a:sym typeface="Times New Roman"/>
            </a:endParaRPr>
          </a:p>
          <a:p>
            <a:pPr indent="-304958" lvl="0" marL="457200" rtl="0" algn="just">
              <a:lnSpc>
                <a:spcPct val="150000"/>
              </a:lnSpc>
              <a:spcBef>
                <a:spcPts val="20"/>
              </a:spcBef>
              <a:spcAft>
                <a:spcPts val="20"/>
              </a:spcAft>
              <a:buClr>
                <a:srgbClr val="000000"/>
              </a:buClr>
              <a:buSzPct val="100000"/>
              <a:buFont typeface="Times New Roman"/>
              <a:buChar char="●"/>
            </a:pPr>
            <a:r>
              <a:rPr lang="vi">
                <a:solidFill>
                  <a:srgbClr val="000000"/>
                </a:solidFill>
                <a:latin typeface="Times New Roman"/>
                <a:ea typeface="Times New Roman"/>
                <a:cs typeface="Times New Roman"/>
                <a:sym typeface="Times New Roman"/>
              </a:rPr>
              <a:t>Namespace System.Threading cung cấp một số kiểu dữ liệu cho phép bạn thực hiện lập trình đa luồng. Ngoài việc cung cấp những kiểu dữ liệu tượng trưng cho một luồng cụ thể nào đó, namespace này còn định nghĩa những lớp có thể quản lý một collection các luồng (ThreadPool), một lớp Timer đơn giản (không dựa vào GUI) và các lớp cung cấp truy cập được đồng bộ vào dữ liệu được chia sẻ sử dụng. </a:t>
            </a:r>
            <a:endParaRPr b="1">
              <a:solidFill>
                <a:srgbClr val="000000"/>
              </a:solidFill>
              <a:latin typeface="Times New Roman"/>
              <a:ea typeface="Times New Roman"/>
              <a:cs typeface="Times New Roman"/>
              <a:sym typeface="Times New Roman"/>
            </a:endParaRPr>
          </a:p>
        </p:txBody>
      </p:sp>
      <p:pic>
        <p:nvPicPr>
          <p:cNvPr id="197" name="Google Shape;197;p21"/>
          <p:cNvPicPr preferRelativeResize="0"/>
          <p:nvPr/>
        </p:nvPicPr>
        <p:blipFill>
          <a:blip r:embed="rId3">
            <a:alphaModFix/>
          </a:blip>
          <a:stretch>
            <a:fillRect/>
          </a:stretch>
        </p:blipFill>
        <p:spPr>
          <a:xfrm>
            <a:off x="5135875" y="390125"/>
            <a:ext cx="3532775" cy="436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