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0" roundtripDataSignature="AMtx7mgUBtlrRnWGh0Uhlo9SuFapH2AN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F8506D-4AE0-4189-B881-3D65B6E90FD0}">
  <a:tblStyle styleId="{A9F8506D-4AE0-4189-B881-3D65B6E90FD0}"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notesMaster" Target="notesMasters/notesMaster1.xml"/><Relationship Id="rId19" Type="http://schemas.openxmlformats.org/officeDocument/2006/relationships/font" Target="fonts/Corbel-boldItalic.fntdata"/><Relationship Id="rId6" Type="http://schemas.openxmlformats.org/officeDocument/2006/relationships/slide" Target="slides/slide1.xml"/><Relationship Id="rId18" Type="http://schemas.openxmlformats.org/officeDocument/2006/relationships/font" Target="fonts/Corbe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12"/>
          <p:cNvGrpSpPr/>
          <p:nvPr/>
        </p:nvGrpSpPr>
        <p:grpSpPr>
          <a:xfrm>
            <a:off x="546100" y="-4763"/>
            <a:ext cx="5014912" cy="6862763"/>
            <a:chOff x="2928938" y="-4763"/>
            <a:chExt cx="5014912" cy="6862763"/>
          </a:xfrm>
        </p:grpSpPr>
        <p:sp>
          <p:nvSpPr>
            <p:cNvPr id="20" name="Google Shape;20;p1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1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1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1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2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2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2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2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7" name="Google Shape;97;p2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98" name="Google Shape;98;p2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2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2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2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2" name="Google Shape;112;p2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3" name="Google Shape;113;p2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2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2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2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2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2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2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2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0" name="Google Shape;40;p14"/>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1" name="Google Shape;41;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5"/>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7" name="Google Shape;47;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1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1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1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1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2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2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1"/>
          <p:cNvGrpSpPr/>
          <p:nvPr/>
        </p:nvGrpSpPr>
        <p:grpSpPr>
          <a:xfrm>
            <a:off x="150812" y="0"/>
            <a:ext cx="2436813" cy="6858001"/>
            <a:chOff x="1320800" y="0"/>
            <a:chExt cx="2436813" cy="6858001"/>
          </a:xfrm>
        </p:grpSpPr>
        <p:sp>
          <p:nvSpPr>
            <p:cNvPr id="7" name="Google Shape;7;p1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1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1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1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type="ctrTitle"/>
          </p:nvPr>
        </p:nvSpPr>
        <p:spPr>
          <a:xfrm>
            <a:off x="1808038" y="1558986"/>
            <a:ext cx="9856424" cy="1292591"/>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orbel"/>
              <a:buNone/>
            </a:pPr>
            <a:br>
              <a:rPr lang="en-US"/>
            </a:br>
            <a:br>
              <a:rPr lang="en-US"/>
            </a:br>
            <a:r>
              <a:rPr b="1" lang="en-US" sz="4000"/>
              <a:t>PHƯƠNG PHÁP NGHIÊN CỨU KHOA HỌC</a:t>
            </a:r>
            <a:br>
              <a:rPr lang="en-US" sz="4000"/>
            </a:br>
            <a:r>
              <a:rPr b="1" lang="en-US" sz="3600"/>
              <a:t>ĐỀ TÀI NHẬN DẠNG KHUÔN MẶT</a:t>
            </a:r>
            <a:endParaRPr/>
          </a:p>
        </p:txBody>
      </p:sp>
      <p:sp>
        <p:nvSpPr>
          <p:cNvPr id="143" name="Google Shape;143;p1"/>
          <p:cNvSpPr txBox="1"/>
          <p:nvPr>
            <p:ph idx="1" type="subTitle"/>
          </p:nvPr>
        </p:nvSpPr>
        <p:spPr>
          <a:xfrm>
            <a:off x="3003102" y="3241430"/>
            <a:ext cx="8215884" cy="27587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900"/>
              <a:buNone/>
            </a:pPr>
            <a:r>
              <a:rPr b="1" lang="en-US" sz="2000"/>
              <a:t>Thực hiện: Nhóm 6</a:t>
            </a:r>
            <a:endParaRPr/>
          </a:p>
          <a:p>
            <a:pPr indent="0" lvl="0" marL="0" rtl="0" algn="r">
              <a:spcBef>
                <a:spcPts val="1000"/>
              </a:spcBef>
              <a:spcAft>
                <a:spcPts val="0"/>
              </a:spcAft>
              <a:buSzPts val="2900"/>
              <a:buNone/>
            </a:pPr>
            <a:r>
              <a:rPr lang="en-US" sz="2000"/>
              <a:t>Đỗ Hải Anh - 2015585</a:t>
            </a:r>
            <a:endParaRPr/>
          </a:p>
          <a:p>
            <a:pPr indent="0" lvl="0" marL="0" rtl="0" algn="r">
              <a:spcBef>
                <a:spcPts val="1000"/>
              </a:spcBef>
              <a:spcAft>
                <a:spcPts val="0"/>
              </a:spcAft>
              <a:buSzPts val="2900"/>
              <a:buNone/>
            </a:pPr>
            <a:r>
              <a:rPr lang="en-US" sz="2000"/>
              <a:t>Phạm Lê Minh – 2015606</a:t>
            </a:r>
            <a:endParaRPr/>
          </a:p>
          <a:p>
            <a:pPr indent="0" lvl="0" marL="0" rtl="0" algn="r">
              <a:spcBef>
                <a:spcPts val="1000"/>
              </a:spcBef>
              <a:spcAft>
                <a:spcPts val="0"/>
              </a:spcAft>
              <a:buSzPts val="2900"/>
              <a:buNone/>
            </a:pPr>
            <a:r>
              <a:rPr lang="en-US" sz="2000"/>
              <a:t>Đỗ Nguyễn Quốc Kiệt – 2015600</a:t>
            </a:r>
            <a:endParaRPr/>
          </a:p>
          <a:p>
            <a:pPr indent="0" lvl="0" marL="0" rtl="0" algn="r">
              <a:spcBef>
                <a:spcPts val="1000"/>
              </a:spcBef>
              <a:spcAft>
                <a:spcPts val="0"/>
              </a:spcAft>
              <a:buSzPts val="2900"/>
              <a:buNone/>
            </a:pPr>
            <a:r>
              <a:rPr lang="en-US" sz="2000"/>
              <a:t>Hoàng Ngọc Minh Thắng – 2011438</a:t>
            </a:r>
            <a:endParaRPr/>
          </a:p>
          <a:p>
            <a:pPr indent="0" lvl="0" marL="0" rtl="0" algn="r">
              <a:spcBef>
                <a:spcPts val="1000"/>
              </a:spcBef>
              <a:spcAft>
                <a:spcPts val="0"/>
              </a:spcAft>
              <a:buSzPts val="2900"/>
              <a:buNone/>
            </a:pPr>
            <a:r>
              <a:rPr lang="en-US" sz="2000"/>
              <a:t>Đỗ Hoài Nam – 2015838</a:t>
            </a:r>
            <a:endParaRPr/>
          </a:p>
          <a:p>
            <a:pPr indent="0" lvl="0" marL="0" rtl="0" algn="r">
              <a:spcBef>
                <a:spcPts val="1000"/>
              </a:spcBef>
              <a:spcAft>
                <a:spcPts val="0"/>
              </a:spcAft>
              <a:buSzPts val="2900"/>
              <a:buNone/>
            </a:pPr>
            <a:r>
              <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10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10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10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10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10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1000"/>
                                        <p:tgtEl>
                                          <p:spTgt spid="1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6" st="6"/>
                                            </p:txEl>
                                          </p:spTgt>
                                        </p:tgtEl>
                                        <p:attrNameLst>
                                          <p:attrName>style.visibility</p:attrName>
                                        </p:attrNameLst>
                                      </p:cBhvr>
                                      <p:to>
                                        <p:strVal val="visible"/>
                                      </p:to>
                                    </p:set>
                                    <p:animEffect filter="fade" transition="in">
                                      <p:cBhvr>
                                        <p:cTn dur="1000"/>
                                        <p:tgtEl>
                                          <p:spTgt spid="1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0314 thank you in an envelope Slide01" id="202" name="Google Shape;202;p1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03" name="Google Shape;203;p10"/>
          <p:cNvPicPr preferRelativeResize="0"/>
          <p:nvPr/>
        </p:nvPicPr>
        <p:blipFill rotWithShape="1">
          <a:blip r:embed="rId4">
            <a:alphaModFix/>
          </a:blip>
          <a:srcRect b="0" l="0" r="0" t="0"/>
          <a:stretch/>
        </p:blipFill>
        <p:spPr>
          <a:xfrm>
            <a:off x="10999909" y="6439999"/>
            <a:ext cx="1047750" cy="238125"/>
          </a:xfrm>
          <a:prstGeom prst="rect">
            <a:avLst/>
          </a:prstGeom>
          <a:noFill/>
          <a:ln>
            <a:noFill/>
          </a:ln>
        </p:spPr>
      </p:pic>
      <p:pic>
        <p:nvPicPr>
          <p:cNvPr id="204" name="Google Shape;204;p10"/>
          <p:cNvPicPr preferRelativeResize="0"/>
          <p:nvPr/>
        </p:nvPicPr>
        <p:blipFill rotWithShape="1">
          <a:blip r:embed="rId5">
            <a:alphaModFix/>
          </a:blip>
          <a:srcRect b="0" l="0" r="0" t="0"/>
          <a:stretch/>
        </p:blipFill>
        <p:spPr>
          <a:xfrm>
            <a:off x="351692" y="0"/>
            <a:ext cx="2577245" cy="695325"/>
          </a:xfrm>
          <a:prstGeom prst="rect">
            <a:avLst/>
          </a:prstGeom>
          <a:noFill/>
          <a:ln>
            <a:noFill/>
          </a:ln>
        </p:spPr>
      </p:pic>
      <p:sp>
        <p:nvSpPr>
          <p:cNvPr id="205" name="Google Shape;205;p10"/>
          <p:cNvSpPr txBox="1"/>
          <p:nvPr/>
        </p:nvSpPr>
        <p:spPr>
          <a:xfrm>
            <a:off x="2342416" y="355355"/>
            <a:ext cx="855198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Corbel"/>
              <a:buNone/>
            </a:pPr>
            <a:r>
              <a:rPr b="1" lang="en-US" sz="2800">
                <a:solidFill>
                  <a:schemeClr val="dk1"/>
                </a:solidFill>
                <a:latin typeface="Corbel"/>
                <a:ea typeface="Corbel"/>
                <a:cs typeface="Corbel"/>
                <a:sym typeface="Corbel"/>
              </a:rPr>
              <a:t>CẢM ƠN THẦY CÔ VÀ CÁC BẠN ĐÃ LẮNG NGHE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1851660" y="528752"/>
            <a:ext cx="10018713"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orbel"/>
              <a:buNone/>
            </a:pPr>
            <a:r>
              <a:rPr b="1" i="1" lang="en-US" sz="3200"/>
              <a:t>GIỚI THIỆU</a:t>
            </a:r>
            <a:endParaRPr b="1" i="1" sz="3200"/>
          </a:p>
        </p:txBody>
      </p:sp>
      <p:sp>
        <p:nvSpPr>
          <p:cNvPr id="149" name="Google Shape;149;p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101600" lvl="0" marL="285750" rtl="0" algn="l">
              <a:spcBef>
                <a:spcPts val="0"/>
              </a:spcBef>
              <a:spcAft>
                <a:spcPts val="0"/>
              </a:spcAft>
              <a:buSzPts val="2900"/>
              <a:buNone/>
            </a:pPr>
            <a:r>
              <a:t/>
            </a:r>
            <a:endParaRPr sz="2000">
              <a:latin typeface="Times New Roman"/>
              <a:ea typeface="Times New Roman"/>
              <a:cs typeface="Times New Roman"/>
              <a:sym typeface="Times New Roman"/>
            </a:endParaRPr>
          </a:p>
          <a:p>
            <a:pPr indent="-101600" lvl="0" marL="285750" rtl="0" algn="l">
              <a:spcBef>
                <a:spcPts val="1000"/>
              </a:spcBef>
              <a:spcAft>
                <a:spcPts val="0"/>
              </a:spcAft>
              <a:buSzPts val="2900"/>
              <a:buNone/>
            </a:pPr>
            <a:r>
              <a:t/>
            </a:r>
            <a:endParaRPr sz="2000">
              <a:latin typeface="Times New Roman"/>
              <a:ea typeface="Times New Roman"/>
              <a:cs typeface="Times New Roman"/>
              <a:sym typeface="Times New Roman"/>
            </a:endParaRPr>
          </a:p>
          <a:p>
            <a:pPr indent="-101600" lvl="0" marL="285750" rtl="0" algn="l">
              <a:spcBef>
                <a:spcPts val="1000"/>
              </a:spcBef>
              <a:spcAft>
                <a:spcPts val="0"/>
              </a:spcAft>
              <a:buSzPts val="2900"/>
              <a:buNone/>
            </a:pPr>
            <a:r>
              <a:t/>
            </a:r>
            <a:endParaRPr sz="2000">
              <a:latin typeface="Times New Roman"/>
              <a:ea typeface="Times New Roman"/>
              <a:cs typeface="Times New Roman"/>
              <a:sym typeface="Times New Roman"/>
            </a:endParaRPr>
          </a:p>
        </p:txBody>
      </p:sp>
      <p:sp>
        <p:nvSpPr>
          <p:cNvPr id="150" name="Google Shape;150;p2"/>
          <p:cNvSpPr txBox="1"/>
          <p:nvPr/>
        </p:nvSpPr>
        <p:spPr>
          <a:xfrm>
            <a:off x="1851660" y="2021840"/>
            <a:ext cx="9147175"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Corbel"/>
                <a:ea typeface="Corbel"/>
                <a:cs typeface="Corbel"/>
                <a:sym typeface="Corbel"/>
              </a:rPr>
              <a:t>- Trong thời đại tự động hóa và cơ giới hóa ngày càng phát triển, nơi công nghệ đang phát triển cực kỳ nhanh chóng, nhiều cơ hội và con đường được tạo ra trước mặt nhân loại.  </a:t>
            </a:r>
            <a:endParaRPr/>
          </a:p>
          <a:p>
            <a:pPr indent="0" lvl="0" marL="0" marR="0" rtl="0" algn="l">
              <a:spcBef>
                <a:spcPts val="0"/>
              </a:spcBef>
              <a:spcAft>
                <a:spcPts val="0"/>
              </a:spcAft>
              <a:buNone/>
            </a:pPr>
            <a:r>
              <a:rPr b="0" i="0" lang="en-US" sz="2000" u="none" cap="none" strike="noStrike">
                <a:solidFill>
                  <a:schemeClr val="dk1"/>
                </a:solidFill>
                <a:latin typeface="Corbel"/>
                <a:ea typeface="Corbel"/>
                <a:cs typeface="Corbel"/>
                <a:sym typeface="Corbel"/>
              </a:rPr>
              <a:t> </a:t>
            </a:r>
            <a:endParaRPr/>
          </a:p>
          <a:p>
            <a:pPr indent="0" lvl="0" marL="0" marR="0" rtl="0" algn="l">
              <a:spcBef>
                <a:spcPts val="0"/>
              </a:spcBef>
              <a:spcAft>
                <a:spcPts val="0"/>
              </a:spcAft>
              <a:buNone/>
            </a:pPr>
            <a:r>
              <a:rPr b="0" i="0" lang="en-US" sz="2000" u="none" cap="none" strike="noStrike">
                <a:solidFill>
                  <a:schemeClr val="dk1"/>
                </a:solidFill>
                <a:latin typeface="Corbel"/>
                <a:ea typeface="Corbel"/>
                <a:cs typeface="Corbel"/>
                <a:sym typeface="Corbel"/>
              </a:rPr>
              <a:t>- Phân tích khuôn mặt, nhận dạng khuôn mặt là một trong những con đường đó, có tác dụng đầy hứa hẹn và có lợi ích  cho xã hội.</a:t>
            </a:r>
            <a:endParaRPr/>
          </a:p>
          <a:p>
            <a:pPr indent="0" lvl="0" marL="0" marR="0" rtl="0" algn="l">
              <a:spcBef>
                <a:spcPts val="0"/>
              </a:spcBef>
              <a:spcAft>
                <a:spcPts val="0"/>
              </a:spcAft>
              <a:buNone/>
            </a:pPr>
            <a:r>
              <a:t/>
            </a:r>
            <a:endParaRPr b="0" i="0" sz="2000" u="none" cap="none" strike="noStrike">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animEffect filter="fade" transition="in">
                                      <p:cBhvr>
                                        <p:cTn dur="1000"/>
                                        <p:tgtEl>
                                          <p:spTgt spid="1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animEffect filter="fade" transition="in">
                                      <p:cBhvr>
                                        <p:cTn dur="1000"/>
                                        <p:tgtEl>
                                          <p:spTgt spid="1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1484311" y="685801"/>
            <a:ext cx="10018713" cy="127195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orbel"/>
              <a:buNone/>
            </a:pPr>
            <a:r>
              <a:rPr b="1" i="1" lang="en-US" sz="3200"/>
              <a:t>CÁC CÔNG VIỆC LIÊN QUAN</a:t>
            </a:r>
            <a:endParaRPr/>
          </a:p>
        </p:txBody>
      </p:sp>
      <p:sp>
        <p:nvSpPr>
          <p:cNvPr id="156" name="Google Shape;156;p3"/>
          <p:cNvSpPr txBox="1"/>
          <p:nvPr>
            <p:ph idx="1" type="body"/>
          </p:nvPr>
        </p:nvSpPr>
        <p:spPr>
          <a:xfrm>
            <a:off x="1484311" y="1957755"/>
            <a:ext cx="10555289" cy="44078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2900"/>
              <a:buNone/>
            </a:pPr>
            <a:r>
              <a:t/>
            </a:r>
            <a:endParaRPr sz="2000">
              <a:latin typeface="Arial"/>
              <a:ea typeface="Arial"/>
              <a:cs typeface="Arial"/>
              <a:sym typeface="Arial"/>
            </a:endParaRPr>
          </a:p>
          <a:p>
            <a:pPr indent="-285750" lvl="0" marL="285750" rtl="0" algn="l">
              <a:spcBef>
                <a:spcPts val="1000"/>
              </a:spcBef>
              <a:spcAft>
                <a:spcPts val="0"/>
              </a:spcAft>
              <a:buSzPts val="2900"/>
              <a:buChar char="•"/>
            </a:pPr>
            <a:r>
              <a:rPr lang="en-US" sz="2000"/>
              <a:t>Một số nhà nghiên cứu đã mô tả các phương pháp và công nghệ thực tế cho tất cả các giai đoạn phát triển của hệ thống nhận dạng, vì trong lĩnh vực nhận dạng, một số lượng lớn các giải pháp độc đáo đã được phát triển. </a:t>
            </a:r>
            <a:endParaRPr/>
          </a:p>
          <a:p>
            <a:pPr indent="-285750" lvl="0" marL="285750" rtl="0" algn="l">
              <a:spcBef>
                <a:spcPts val="1000"/>
              </a:spcBef>
              <a:spcAft>
                <a:spcPts val="0"/>
              </a:spcAft>
              <a:buSzPts val="2900"/>
              <a:buChar char="•"/>
            </a:pPr>
            <a:r>
              <a:rPr lang="en-US" sz="2000"/>
              <a:t>Ngoài ra còn một số các nhà nghiên cứu giới thiệu phương pháp nhận thức lại khuôn mặt bằng phương pháp Hỗ trợ Máy Vector (SVM), giúp cải thiện đáng kể tốc độ và hiệu quả của quá trình so sánh khuôn mặt</a:t>
            </a:r>
            <a:endParaRPr/>
          </a:p>
          <a:p>
            <a:pPr indent="-285750" lvl="0" marL="285750" rtl="0" algn="l">
              <a:spcBef>
                <a:spcPts val="1000"/>
              </a:spcBef>
              <a:spcAft>
                <a:spcPts val="0"/>
              </a:spcAft>
              <a:buSzPts val="2900"/>
              <a:buChar char="•"/>
            </a:pPr>
            <a:r>
              <a:rPr lang="en-US" sz="2000"/>
              <a:t>Trong đề tài nghiên cứu này, chúng tôi thảo luận về nhiệm vụ triển khai hệ thống nhận dạng khuôn mặt bằng cách sử dụng các thư viện như face_recognition và dlib</a:t>
            </a:r>
            <a:endParaRPr sz="2000"/>
          </a:p>
          <a:p>
            <a:pPr indent="-101600" lvl="0" marL="285750" rtl="0" algn="l">
              <a:spcBef>
                <a:spcPts val="1000"/>
              </a:spcBef>
              <a:spcAft>
                <a:spcPts val="0"/>
              </a:spcAft>
              <a:buSzPts val="2900"/>
              <a:buNone/>
            </a:pPr>
            <a:r>
              <a:t/>
            </a:r>
            <a:endParaRPr sz="2000">
              <a:latin typeface="Arial"/>
              <a:ea typeface="Arial"/>
              <a:cs typeface="Arial"/>
              <a:sym typeface="Arial"/>
            </a:endParaRPr>
          </a:p>
          <a:p>
            <a:pPr indent="-101600" lvl="0" marL="285750" rtl="0" algn="l">
              <a:spcBef>
                <a:spcPts val="1000"/>
              </a:spcBef>
              <a:spcAft>
                <a:spcPts val="0"/>
              </a:spcAft>
              <a:buSzPts val="2900"/>
              <a:buNone/>
            </a:pPr>
            <a:r>
              <a:t/>
            </a:r>
            <a:endParaRPr sz="2000">
              <a:latin typeface="Arial"/>
              <a:ea typeface="Arial"/>
              <a:cs typeface="Arial"/>
              <a:sym typeface="Arial"/>
            </a:endParaRPr>
          </a:p>
          <a:p>
            <a:pPr indent="-101600" lvl="0" marL="285750" rtl="0" algn="l">
              <a:spcBef>
                <a:spcPts val="1000"/>
              </a:spcBef>
              <a:spcAft>
                <a:spcPts val="0"/>
              </a:spcAft>
              <a:buSzPts val="2900"/>
              <a:buNone/>
            </a:pPr>
            <a:r>
              <a:t/>
            </a:r>
            <a:endParaRPr sz="2000">
              <a:latin typeface="Arial"/>
              <a:ea typeface="Arial"/>
              <a:cs typeface="Arial"/>
              <a:sym typeface="Arial"/>
            </a:endParaRPr>
          </a:p>
          <a:p>
            <a:pPr indent="-101600" lvl="0" marL="285750" rtl="0" algn="l">
              <a:spcBef>
                <a:spcPts val="1000"/>
              </a:spcBef>
              <a:spcAft>
                <a:spcPts val="0"/>
              </a:spcAft>
              <a:buSzPts val="2900"/>
              <a:buNone/>
            </a:pPr>
            <a:r>
              <a:t/>
            </a:r>
            <a:endParaRPr sz="2000">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1484309" y="1266092"/>
            <a:ext cx="10018713"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orbel"/>
              <a:buNone/>
            </a:pPr>
            <a:r>
              <a:rPr b="1" i="1" lang="en-US" sz="3200"/>
              <a:t>MỤC TIÊU ĐẠT ĐƯỢC</a:t>
            </a:r>
            <a:endParaRPr/>
          </a:p>
        </p:txBody>
      </p:sp>
      <p:sp>
        <p:nvSpPr>
          <p:cNvPr id="162" name="Google Shape;162;p4"/>
          <p:cNvSpPr txBox="1"/>
          <p:nvPr>
            <p:ph idx="1" type="body"/>
          </p:nvPr>
        </p:nvSpPr>
        <p:spPr>
          <a:xfrm>
            <a:off x="1484309" y="2838994"/>
            <a:ext cx="10018713" cy="2809519"/>
          </a:xfrm>
          <a:prstGeom prst="rect">
            <a:avLst/>
          </a:prstGeom>
          <a:noFill/>
          <a:ln>
            <a:noFill/>
          </a:ln>
        </p:spPr>
        <p:txBody>
          <a:bodyPr anchorCtr="0" anchor="ctr" bIns="45700" lIns="91425" spcFirstLastPara="1" rIns="91425" wrap="square" tIns="45700">
            <a:normAutofit/>
          </a:bodyPr>
          <a:lstStyle/>
          <a:p>
            <a:pPr indent="0" lvl="0" marL="0" marR="0" rtl="0" algn="just">
              <a:spcBef>
                <a:spcPts val="0"/>
              </a:spcBef>
              <a:spcAft>
                <a:spcPts val="0"/>
              </a:spcAft>
              <a:buSzPts val="2900"/>
              <a:buChar char="•"/>
            </a:pPr>
            <a:r>
              <a:rPr lang="en-US" sz="2000"/>
              <a:t>Khả năng đọc hiểu tiếng anh được cải thiện</a:t>
            </a:r>
            <a:endParaRPr sz="2000"/>
          </a:p>
          <a:p>
            <a:pPr indent="184150" lvl="0" marL="0" marR="0" rtl="0" algn="just">
              <a:spcBef>
                <a:spcPts val="0"/>
              </a:spcBef>
              <a:spcAft>
                <a:spcPts val="0"/>
              </a:spcAft>
              <a:buSzPts val="2900"/>
              <a:buNone/>
            </a:pPr>
            <a:r>
              <a:t/>
            </a:r>
            <a:endParaRPr sz="2000"/>
          </a:p>
          <a:p>
            <a:pPr indent="0" lvl="0" marL="0" marR="0" rtl="0" algn="just">
              <a:spcBef>
                <a:spcPts val="0"/>
              </a:spcBef>
              <a:spcAft>
                <a:spcPts val="0"/>
              </a:spcAft>
              <a:buSzPts val="2900"/>
              <a:buChar char="•"/>
            </a:pPr>
            <a:r>
              <a:rPr lang="en-US" sz="2000"/>
              <a:t>Nâng cao các kỹ năng mềm như: làm việc nhóm, quản lý thời gian,…</a:t>
            </a:r>
            <a:endParaRPr/>
          </a:p>
          <a:p>
            <a:pPr indent="184150" lvl="0" marL="0" marR="0" rtl="0" algn="just">
              <a:spcBef>
                <a:spcPts val="0"/>
              </a:spcBef>
              <a:spcAft>
                <a:spcPts val="0"/>
              </a:spcAft>
              <a:buSzPts val="2900"/>
              <a:buNone/>
            </a:pPr>
            <a:r>
              <a:t/>
            </a:r>
            <a:endParaRPr sz="2000"/>
          </a:p>
          <a:p>
            <a:pPr indent="0" lvl="0" marL="0" marR="0" rtl="0" algn="just">
              <a:spcBef>
                <a:spcPts val="0"/>
              </a:spcBef>
              <a:spcAft>
                <a:spcPts val="0"/>
              </a:spcAft>
              <a:buSzPts val="2900"/>
              <a:buChar char="•"/>
            </a:pPr>
            <a:r>
              <a:rPr lang="en-US" sz="2000"/>
              <a:t>Khả năng tìm kiếm và quản lý tài liệu bằng phần mềm</a:t>
            </a:r>
            <a:endParaRPr sz="2000"/>
          </a:p>
          <a:p>
            <a:pPr indent="184150" lvl="0" marL="0" marR="0" rtl="0" algn="just">
              <a:spcBef>
                <a:spcPts val="0"/>
              </a:spcBef>
              <a:spcAft>
                <a:spcPts val="0"/>
              </a:spcAft>
              <a:buSzPts val="2900"/>
              <a:buNone/>
            </a:pPr>
            <a:r>
              <a:t/>
            </a:r>
            <a:endParaRPr sz="2000"/>
          </a:p>
          <a:p>
            <a:pPr indent="0" lvl="0" marL="0" marR="0" rtl="0" algn="just">
              <a:spcBef>
                <a:spcPts val="0"/>
              </a:spcBef>
              <a:spcAft>
                <a:spcPts val="0"/>
              </a:spcAft>
              <a:buSzPts val="2900"/>
              <a:buChar char="•"/>
            </a:pPr>
            <a:r>
              <a:rPr lang="en-US" sz="2000"/>
              <a:t>Tạo được ứng dụng nhận dạng khuôn mặt vào việc điểm danh trong trường học.</a:t>
            </a:r>
            <a:endParaRPr/>
          </a:p>
          <a:p>
            <a:pPr indent="-64770" lvl="0" marL="285750" rtl="0" algn="l">
              <a:spcBef>
                <a:spcPts val="480"/>
              </a:spcBef>
              <a:spcAft>
                <a:spcPts val="0"/>
              </a:spcAft>
              <a:buSzPts val="348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animEffect filter="fade" transition="in">
                                      <p:cBhvr>
                                        <p:cTn dur="1000"/>
                                        <p:tgtEl>
                                          <p:spTgt spid="16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animEffect filter="fade" transition="in">
                                      <p:cBhvr>
                                        <p:cTn dur="1000"/>
                                        <p:tgtEl>
                                          <p:spTgt spid="16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animEffect filter="fade" transition="in">
                                      <p:cBhvr>
                                        <p:cTn dur="1000"/>
                                        <p:tgtEl>
                                          <p:spTgt spid="16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animEffect filter="fade" transition="in">
                                      <p:cBhvr>
                                        <p:cTn dur="1000"/>
                                        <p:tgtEl>
                                          <p:spTgt spid="16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animEffect filter="fade" transition="in">
                                      <p:cBhvr>
                                        <p:cTn dur="1000"/>
                                        <p:tgtEl>
                                          <p:spTgt spid="16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animEffect filter="fade" transition="in">
                                      <p:cBhvr>
                                        <p:cTn dur="1000"/>
                                        <p:tgtEl>
                                          <p:spTgt spid="162">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animEffect filter="fade" transition="in">
                                      <p:cBhvr>
                                        <p:cTn dur="1000"/>
                                        <p:tgtEl>
                                          <p:spTgt spid="162">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animEffect filter="fade" transition="in">
                                      <p:cBhvr>
                                        <p:cTn dur="1000"/>
                                        <p:tgtEl>
                                          <p:spTgt spid="16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1484311" y="0"/>
            <a:ext cx="10018713"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orbel"/>
              <a:buNone/>
            </a:pPr>
            <a:r>
              <a:rPr b="1" lang="en-US" sz="3200"/>
              <a:t>VẬT LIỆU VÀ PHƯƠNG PHÁP</a:t>
            </a:r>
            <a:endParaRPr/>
          </a:p>
        </p:txBody>
      </p:sp>
      <p:sp>
        <p:nvSpPr>
          <p:cNvPr id="168" name="Google Shape;168;p5"/>
          <p:cNvSpPr txBox="1"/>
          <p:nvPr>
            <p:ph idx="1" type="body"/>
          </p:nvPr>
        </p:nvSpPr>
        <p:spPr>
          <a:xfrm>
            <a:off x="1409065" y="1628775"/>
            <a:ext cx="10093960" cy="4584065"/>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2900"/>
              <a:buChar char="•"/>
            </a:pPr>
            <a:r>
              <a:rPr lang="en-US" sz="2000"/>
              <a:t>Tìm khuôn mặt - các khuôn mặt phải được nhận dạng bất kể đầu vào là video từ máy quay hoặc video từ cảnh quay cctv hoặc bất kỳ video nào </a:t>
            </a:r>
            <a:endParaRPr/>
          </a:p>
          <a:p>
            <a:pPr indent="-285750" lvl="0" marL="285750" rtl="0" algn="l">
              <a:spcBef>
                <a:spcPts val="1000"/>
              </a:spcBef>
              <a:spcAft>
                <a:spcPts val="0"/>
              </a:spcAft>
              <a:buSzPts val="2900"/>
              <a:buChar char="•"/>
            </a:pPr>
            <a:r>
              <a:rPr lang="en-US" sz="2000"/>
              <a:t>Vị trí của khuôn mặt - Trong các trường hợp thử nghiệm trong thế giới thực, chúng tôi chủ yếu thấy rằng khuôn mặt thường được xoay hoặc không ở đúng vị trí, tức là, để điều khiển máy ảnh. Mục tiêu chính của điểm này sẽ là xoay ảnh sao cho nó được chụp trực tiếp đối diện với máy ảnh. </a:t>
            </a:r>
            <a:endParaRPr/>
          </a:p>
          <a:p>
            <a:pPr indent="-285750" lvl="0" marL="285750" rtl="0" algn="l">
              <a:spcBef>
                <a:spcPts val="1000"/>
              </a:spcBef>
              <a:spcAft>
                <a:spcPts val="0"/>
              </a:spcAft>
              <a:buSzPts val="2900"/>
              <a:buChar char="•"/>
            </a:pPr>
            <a:r>
              <a:rPr lang="en-US" sz="2000"/>
              <a:t>Xác định các đặc điểm khuôn mặt độc đáo - bước này có thể được đặt tên là bước chính trong nhận dạng khuôn mặt, nơi các đặc điểm fac ial độc đáo của khuôn mặt được mua lại và lưu trữ ở dạng có giá trị kỹ thuật số. </a:t>
            </a:r>
            <a:endParaRPr/>
          </a:p>
          <a:p>
            <a:pPr indent="-285750" lvl="0" marL="285750" rtl="0" algn="l">
              <a:spcBef>
                <a:spcPts val="1000"/>
              </a:spcBef>
              <a:spcAft>
                <a:spcPts val="0"/>
              </a:spcAft>
              <a:buSzPts val="2900"/>
              <a:buChar char="•"/>
            </a:pPr>
            <a:r>
              <a:rPr lang="en-US" sz="2000"/>
              <a:t>Xác định người đó - dữ liệu nhận được từ video đầu vào sau này được so sánh với dữ liệu có sẵn với chúng tôi, nếu cả hai dữ liệu đều giống nhau, chúng tôi sẽ vẽ một hộp giới hạn màu xanh lá cây , xung quanh khuôn mặt của người đó cùng với tên. Nếu người đó không nằm trong các giá trị đã biết, chúng tôi sẽ ràng buộc nó bằng một hộp màu đỏ.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0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10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10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1000"/>
                                        <p:tgtEl>
                                          <p:spTgt spid="1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1767840" y="-129540"/>
            <a:ext cx="7561580" cy="100139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orbel"/>
              <a:buNone/>
            </a:pPr>
            <a:r>
              <a:rPr b="1" i="1" lang="en-US" sz="3200"/>
              <a:t>THỰC NGHIỆM</a:t>
            </a:r>
            <a:endParaRPr/>
          </a:p>
        </p:txBody>
      </p:sp>
      <p:pic>
        <p:nvPicPr>
          <p:cNvPr id="174" name="Google Shape;174;p6"/>
          <p:cNvPicPr preferRelativeResize="0"/>
          <p:nvPr>
            <p:ph idx="1" type="body"/>
          </p:nvPr>
        </p:nvPicPr>
        <p:blipFill rotWithShape="1">
          <a:blip r:embed="rId3">
            <a:alphaModFix/>
          </a:blip>
          <a:srcRect b="0" l="0" r="0" t="0"/>
          <a:stretch/>
        </p:blipFill>
        <p:spPr>
          <a:xfrm>
            <a:off x="1585595" y="720090"/>
            <a:ext cx="4895215" cy="2830195"/>
          </a:xfrm>
          <a:prstGeom prst="rect">
            <a:avLst/>
          </a:prstGeom>
          <a:noFill/>
          <a:ln>
            <a:noFill/>
          </a:ln>
        </p:spPr>
      </p:pic>
      <p:pic>
        <p:nvPicPr>
          <p:cNvPr id="175" name="Google Shape;175;p6"/>
          <p:cNvPicPr preferRelativeResize="0"/>
          <p:nvPr>
            <p:ph idx="2" type="body"/>
          </p:nvPr>
        </p:nvPicPr>
        <p:blipFill rotWithShape="1">
          <a:blip r:embed="rId4">
            <a:alphaModFix/>
          </a:blip>
          <a:srcRect b="0" l="0" r="0" t="0"/>
          <a:stretch/>
        </p:blipFill>
        <p:spPr>
          <a:xfrm>
            <a:off x="6813550" y="720090"/>
            <a:ext cx="4895215" cy="2753360"/>
          </a:xfrm>
          <a:prstGeom prst="rect">
            <a:avLst/>
          </a:prstGeom>
          <a:noFill/>
          <a:ln>
            <a:noFill/>
          </a:ln>
        </p:spPr>
      </p:pic>
      <p:pic>
        <p:nvPicPr>
          <p:cNvPr descr="Untitled-1" id="176" name="Google Shape;176;p6"/>
          <p:cNvPicPr preferRelativeResize="0"/>
          <p:nvPr/>
        </p:nvPicPr>
        <p:blipFill rotWithShape="1">
          <a:blip r:embed="rId5">
            <a:alphaModFix/>
          </a:blip>
          <a:srcRect b="0" l="0" r="0" t="0"/>
          <a:stretch/>
        </p:blipFill>
        <p:spPr>
          <a:xfrm>
            <a:off x="2680970" y="4184650"/>
            <a:ext cx="4572635" cy="2494915"/>
          </a:xfrm>
          <a:prstGeom prst="rect">
            <a:avLst/>
          </a:prstGeom>
          <a:noFill/>
          <a:ln>
            <a:noFill/>
          </a:ln>
        </p:spPr>
      </p:pic>
      <p:sp>
        <p:nvSpPr>
          <p:cNvPr id="177" name="Google Shape;177;p6"/>
          <p:cNvSpPr txBox="1"/>
          <p:nvPr/>
        </p:nvSpPr>
        <p:spPr>
          <a:xfrm>
            <a:off x="2865120" y="3592195"/>
            <a:ext cx="20046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H1. Nhập thông tin</a:t>
            </a:r>
            <a:endParaRPr/>
          </a:p>
        </p:txBody>
      </p:sp>
      <p:sp>
        <p:nvSpPr>
          <p:cNvPr id="178" name="Google Shape;178;p6"/>
          <p:cNvSpPr txBox="1"/>
          <p:nvPr/>
        </p:nvSpPr>
        <p:spPr>
          <a:xfrm>
            <a:off x="8114030" y="3592195"/>
            <a:ext cx="2748915"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h2. Nhận dạng một người</a:t>
            </a:r>
            <a:endParaRPr sz="1800">
              <a:solidFill>
                <a:schemeClr val="dk1"/>
              </a:solidFill>
              <a:latin typeface="Corbel"/>
              <a:ea typeface="Corbel"/>
              <a:cs typeface="Corbel"/>
              <a:sym typeface="Corbel"/>
            </a:endParaRPr>
          </a:p>
        </p:txBody>
      </p:sp>
      <p:sp>
        <p:nvSpPr>
          <p:cNvPr id="179" name="Google Shape;179;p6"/>
          <p:cNvSpPr txBox="1"/>
          <p:nvPr/>
        </p:nvSpPr>
        <p:spPr>
          <a:xfrm>
            <a:off x="7477760" y="5185410"/>
            <a:ext cx="27927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h3. Nhận dạng nhóm người</a:t>
            </a:r>
            <a:endParaRPr sz="1800">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ph type="title"/>
          </p:nvPr>
        </p:nvSpPr>
        <p:spPr>
          <a:xfrm>
            <a:off x="1370010" y="266351"/>
            <a:ext cx="10018713"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000"/>
              <a:buFont typeface="Corbel"/>
              <a:buNone/>
            </a:pPr>
            <a:r>
              <a:rPr b="1" i="1" lang="en-US" sz="4000"/>
              <a:t>THỰC NGHIỆM</a:t>
            </a:r>
            <a:endParaRPr/>
          </a:p>
        </p:txBody>
      </p:sp>
      <p:graphicFrame>
        <p:nvGraphicFramePr>
          <p:cNvPr id="185" name="Google Shape;185;p7"/>
          <p:cNvGraphicFramePr/>
          <p:nvPr/>
        </p:nvGraphicFramePr>
        <p:xfrm>
          <a:off x="1239704" y="1854543"/>
          <a:ext cx="3000000" cy="3000000"/>
        </p:xfrm>
        <a:graphic>
          <a:graphicData uri="http://schemas.openxmlformats.org/drawingml/2006/table">
            <a:tbl>
              <a:tblPr bandRow="1" firstRow="1">
                <a:noFill/>
                <a:tableStyleId>{A9F8506D-4AE0-4189-B881-3D65B6E90FD0}</a:tableStyleId>
              </a:tblPr>
              <a:tblGrid>
                <a:gridCol w="2578475"/>
                <a:gridCol w="2578475"/>
                <a:gridCol w="2578475"/>
                <a:gridCol w="2578475"/>
              </a:tblGrid>
              <a:tr h="701875">
                <a:tc>
                  <a:txBody>
                    <a:bodyPr/>
                    <a:lstStyle/>
                    <a:p>
                      <a:pPr indent="0" lvl="0" marL="0" marR="0" rtl="0" algn="l">
                        <a:lnSpc>
                          <a:spcPct val="100000"/>
                        </a:lnSpc>
                        <a:spcBef>
                          <a:spcPts val="0"/>
                        </a:spcBef>
                        <a:spcAft>
                          <a:spcPts val="0"/>
                        </a:spcAft>
                        <a:buClr>
                          <a:schemeClr val="dk1"/>
                        </a:buClr>
                        <a:buSzPts val="1800"/>
                        <a:buFont typeface="Corbel"/>
                        <a:buNone/>
                      </a:pPr>
                      <a:r>
                        <a:rPr lang="en-US" sz="1800" u="none" cap="none" strike="noStrike"/>
                        <a:t>Số lần</a:t>
                      </a:r>
                      <a:endParaRPr sz="1800" u="none" cap="none" strike="noStrike"/>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Đúng</a:t>
                      </a:r>
                      <a:endParaRPr sz="1800"/>
                    </a:p>
                  </a:txBody>
                  <a:tcPr marT="45725" marB="45725" marR="91450" marL="91450"/>
                </a:tc>
                <a:tc>
                  <a:txBody>
                    <a:bodyPr/>
                    <a:lstStyle/>
                    <a:p>
                      <a:pPr indent="0" lvl="0" marL="0" marR="0" rtl="0" algn="ctr">
                        <a:spcBef>
                          <a:spcPts val="0"/>
                        </a:spcBef>
                        <a:spcAft>
                          <a:spcPts val="0"/>
                        </a:spcAft>
                        <a:buNone/>
                      </a:pPr>
                      <a:r>
                        <a:rPr lang="en-US" sz="1800"/>
                        <a:t>Sai</a:t>
                      </a:r>
                      <a:endParaRPr/>
                    </a:p>
                  </a:txBody>
                  <a:tcPr marT="45725" marB="45725" marR="91450" marL="91450"/>
                </a:tc>
                <a:tc>
                  <a:txBody>
                    <a:bodyPr/>
                    <a:lstStyle/>
                    <a:p>
                      <a:pPr indent="0" lvl="0" marL="0" marR="0" rtl="0" algn="ctr">
                        <a:spcBef>
                          <a:spcPts val="0"/>
                        </a:spcBef>
                        <a:spcAft>
                          <a:spcPts val="0"/>
                        </a:spcAft>
                        <a:buNone/>
                      </a:pPr>
                      <a:r>
                        <a:rPr lang="en-US" sz="1800"/>
                        <a:t>Tỉ Lệ</a:t>
                      </a:r>
                      <a:endParaRPr sz="1800"/>
                    </a:p>
                  </a:txBody>
                  <a:tcPr marT="45725" marB="45725" marR="91450" marL="91450"/>
                </a:tc>
              </a:tr>
              <a:tr h="2282625">
                <a:tc>
                  <a:txBody>
                    <a:bodyPr/>
                    <a:lstStyle/>
                    <a:p>
                      <a:pPr indent="0" lvl="0" marL="0" marR="0" rtl="0" algn="l">
                        <a:spcBef>
                          <a:spcPts val="0"/>
                        </a:spcBef>
                        <a:spcAft>
                          <a:spcPts val="0"/>
                        </a:spcAft>
                        <a:buNone/>
                      </a:pPr>
                      <a:r>
                        <a:rPr lang="en-US" sz="1800"/>
                        <a:t>15</a:t>
                      </a:r>
                      <a:endParaRPr/>
                    </a:p>
                  </a:txBody>
                  <a:tcPr marT="45725" marB="45725" marR="91450" marL="91450"/>
                </a:tc>
                <a:tc>
                  <a:txBody>
                    <a:bodyPr/>
                    <a:lstStyle/>
                    <a:p>
                      <a:pPr indent="0" lvl="0" marL="0" marR="0" rtl="0" algn="l">
                        <a:spcBef>
                          <a:spcPts val="0"/>
                        </a:spcBef>
                        <a:spcAft>
                          <a:spcPts val="0"/>
                        </a:spcAft>
                        <a:buNone/>
                      </a:pPr>
                      <a:r>
                        <a:rPr lang="en-US" sz="1800"/>
                        <a:t>13</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86,6%</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1620629" y="1433313"/>
            <a:ext cx="10018713"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orbel"/>
              <a:buNone/>
            </a:pPr>
            <a:r>
              <a:rPr b="1" i="1" lang="en-US" sz="3200"/>
              <a:t>KẾT QUẢ</a:t>
            </a:r>
            <a:endParaRPr b="1" i="1" sz="3200"/>
          </a:p>
        </p:txBody>
      </p:sp>
      <p:sp>
        <p:nvSpPr>
          <p:cNvPr id="191" name="Google Shape;191;p8"/>
          <p:cNvSpPr txBox="1"/>
          <p:nvPr>
            <p:ph idx="1" type="body"/>
          </p:nvPr>
        </p:nvSpPr>
        <p:spPr>
          <a:xfrm>
            <a:off x="1620629" y="2623121"/>
            <a:ext cx="9330061"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900"/>
              <a:buChar char="•"/>
            </a:pPr>
            <a:r>
              <a:rPr lang="en-US" sz="2000">
                <a:latin typeface="Corbel"/>
                <a:ea typeface="Corbel"/>
                <a:cs typeface="Corbel"/>
                <a:sym typeface="Corbel"/>
              </a:rPr>
              <a:t>Dựa vào những phân tích ở trên chúng ta thấy rằng không có con đường duy nhất được xác định rõ ràng để nhận dạng khuôn mặt thay vì có nhiều phương pháp mà chúng ta có thể tuân theo để đạt được nhiệm vụ nhất định. Có một số lượng lớn các phương pháp có thể theo dõi để tìm kiếm, ước tính vị trí và so sánh các khuôn mặt. Người ta phải luôn cẩn thận trong khi lựa chọn phương pháp mà anh ta chọn dựa trên yêu cầu mà người ta có. Do đó, các bài viết với thông tin chi tiết về các công nghệ như vậy quan trọng hơn bao giờ hết để quyết định chọn gì.</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animEffect filter="fade" transition="in">
                                      <p:cBhvr>
                                        <p:cTn dur="1000"/>
                                        <p:tgtEl>
                                          <p:spTgt spid="19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1484311" y="1060268"/>
            <a:ext cx="10018713" cy="17525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Corbel"/>
              <a:buNone/>
            </a:pPr>
            <a:r>
              <a:rPr b="1" lang="en-US" sz="3200"/>
              <a:t>KẾT LUẬN</a:t>
            </a:r>
            <a:endParaRPr/>
          </a:p>
        </p:txBody>
      </p:sp>
      <p:sp>
        <p:nvSpPr>
          <p:cNvPr id="197" name="Google Shape;197;p9"/>
          <p:cNvSpPr txBox="1"/>
          <p:nvPr>
            <p:ph idx="1" type="body"/>
          </p:nvPr>
        </p:nvSpPr>
        <p:spPr>
          <a:xfrm>
            <a:off x="1484311" y="2438399"/>
            <a:ext cx="10018713" cy="3124201"/>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2900"/>
              <a:buChar char="•"/>
            </a:pPr>
            <a:r>
              <a:rPr lang="en-US" sz="2000"/>
              <a:t>Như đã nói ở trên, các công nghệ liên quan đến nhận dạng khuôn mặt và thị giác máy tính đang phát triển ở quy mô rất nhanh.</a:t>
            </a:r>
            <a:endParaRPr/>
          </a:p>
          <a:p>
            <a:pPr indent="-285750" lvl="0" marL="285750" rtl="0" algn="l">
              <a:spcBef>
                <a:spcPts val="1000"/>
              </a:spcBef>
              <a:spcAft>
                <a:spcPts val="0"/>
              </a:spcAft>
              <a:buSzPts val="2900"/>
              <a:buChar char="•"/>
            </a:pPr>
            <a:r>
              <a:rPr lang="en-US" sz="2000"/>
              <a:t>Để chính xác hơn, người ta không chỉ nên tập trung vào khía cạnh phần mềm có thể bị đánh lừa bởi hình ảnh của con người, phần cứng cũng nên được phát triển như công nghệ IR lần lượt quét độ sâu của hình ảnh.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2022-10-13T06:14:00Z</dcterms:created>
  <dc:creator>Hoang Ngoc Minh Thang</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F5DF09C888604E069A132F9241A4A123</vt:lpwstr>
  </property>
  <property fmtid="{D5CDD505-2E9C-101B-9397-08002B2CF9AE}" pid="3" name="KSOProductBuildVer">
    <vt:lpwstr>1033-11.2.0.11440</vt:lpwstr>
  </property>
</Properties>
</file>