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0" r:id="rId7"/>
    <p:sldId id="261" r:id="rId8"/>
    <p:sldId id="262"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6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10776E-FB8A-464D-8607-34455A23FBCC}" type="datetimeFigureOut">
              <a:rPr lang="en-US" smtClean="0"/>
              <a:t>10/13/2022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08C0AB5-B4EE-47BF-914E-AF4FF050F349}" type="slidenum">
              <a:rPr lang="en-US" smtClean="0"/>
              <a:t>‹#›</a:t>
            </a:fld>
            <a:endParaRPr lang="en-US"/>
          </a:p>
        </p:txBody>
      </p:sp>
    </p:spTree>
    <p:extLst>
      <p:ext uri="{BB962C8B-B14F-4D97-AF65-F5344CB8AC3E}">
        <p14:creationId xmlns:p14="http://schemas.microsoft.com/office/powerpoint/2010/main" val="3577225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10776E-FB8A-464D-8607-34455A23FBCC}"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8C0AB5-B4EE-47BF-914E-AF4FF050F349}" type="slidenum">
              <a:rPr lang="en-US" smtClean="0"/>
              <a:t>‹#›</a:t>
            </a:fld>
            <a:endParaRPr lang="en-US"/>
          </a:p>
        </p:txBody>
      </p:sp>
    </p:spTree>
    <p:extLst>
      <p:ext uri="{BB962C8B-B14F-4D97-AF65-F5344CB8AC3E}">
        <p14:creationId xmlns:p14="http://schemas.microsoft.com/office/powerpoint/2010/main" val="3690595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10776E-FB8A-464D-8607-34455A23FBCC}"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C0AB5-B4EE-47BF-914E-AF4FF050F349}" type="slidenum">
              <a:rPr lang="en-US" smtClean="0"/>
              <a:t>‹#›</a:t>
            </a:fld>
            <a:endParaRPr lang="en-US"/>
          </a:p>
        </p:txBody>
      </p:sp>
    </p:spTree>
    <p:extLst>
      <p:ext uri="{BB962C8B-B14F-4D97-AF65-F5344CB8AC3E}">
        <p14:creationId xmlns:p14="http://schemas.microsoft.com/office/powerpoint/2010/main" val="3724598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10776E-FB8A-464D-8607-34455A23FBCC}"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C0AB5-B4EE-47BF-914E-AF4FF050F349}" type="slidenum">
              <a:rPr lang="en-US" smtClean="0"/>
              <a:t>‹#›</a:t>
            </a:fld>
            <a:endParaRPr lang="en-US"/>
          </a:p>
        </p:txBody>
      </p:sp>
    </p:spTree>
    <p:extLst>
      <p:ext uri="{BB962C8B-B14F-4D97-AF65-F5344CB8AC3E}">
        <p14:creationId xmlns:p14="http://schemas.microsoft.com/office/powerpoint/2010/main" val="10256143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10776E-FB8A-464D-8607-34455A23FBCC}"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C0AB5-B4EE-47BF-914E-AF4FF050F349}" type="slidenum">
              <a:rPr lang="en-US" smtClean="0"/>
              <a:t>‹#›</a:t>
            </a:fld>
            <a:endParaRPr lang="en-US"/>
          </a:p>
        </p:txBody>
      </p:sp>
    </p:spTree>
    <p:extLst>
      <p:ext uri="{BB962C8B-B14F-4D97-AF65-F5344CB8AC3E}">
        <p14:creationId xmlns:p14="http://schemas.microsoft.com/office/powerpoint/2010/main" val="354546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10776E-FB8A-464D-8607-34455A23FBCC}"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C0AB5-B4EE-47BF-914E-AF4FF050F349}" type="slidenum">
              <a:rPr lang="en-US" smtClean="0"/>
              <a:t>‹#›</a:t>
            </a:fld>
            <a:endParaRPr lang="en-US"/>
          </a:p>
        </p:txBody>
      </p:sp>
    </p:spTree>
    <p:extLst>
      <p:ext uri="{BB962C8B-B14F-4D97-AF65-F5344CB8AC3E}">
        <p14:creationId xmlns:p14="http://schemas.microsoft.com/office/powerpoint/2010/main" val="5776935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10776E-FB8A-464D-8607-34455A23FBCC}"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C0AB5-B4EE-47BF-914E-AF4FF050F349}" type="slidenum">
              <a:rPr lang="en-US" smtClean="0"/>
              <a:t>‹#›</a:t>
            </a:fld>
            <a:endParaRPr lang="en-US"/>
          </a:p>
        </p:txBody>
      </p:sp>
    </p:spTree>
    <p:extLst>
      <p:ext uri="{BB962C8B-B14F-4D97-AF65-F5344CB8AC3E}">
        <p14:creationId xmlns:p14="http://schemas.microsoft.com/office/powerpoint/2010/main" val="528968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10776E-FB8A-464D-8607-34455A23FBCC}"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C0AB5-B4EE-47BF-914E-AF4FF050F349}" type="slidenum">
              <a:rPr lang="en-US" smtClean="0"/>
              <a:t>‹#›</a:t>
            </a:fld>
            <a:endParaRPr lang="en-US"/>
          </a:p>
        </p:txBody>
      </p:sp>
    </p:spTree>
    <p:extLst>
      <p:ext uri="{BB962C8B-B14F-4D97-AF65-F5344CB8AC3E}">
        <p14:creationId xmlns:p14="http://schemas.microsoft.com/office/powerpoint/2010/main" val="42053268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10776E-FB8A-464D-8607-34455A23FBCC}"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C0AB5-B4EE-47BF-914E-AF4FF050F349}" type="slidenum">
              <a:rPr lang="en-US" smtClean="0"/>
              <a:t>‹#›</a:t>
            </a:fld>
            <a:endParaRPr lang="en-US"/>
          </a:p>
        </p:txBody>
      </p:sp>
    </p:spTree>
    <p:extLst>
      <p:ext uri="{BB962C8B-B14F-4D97-AF65-F5344CB8AC3E}">
        <p14:creationId xmlns:p14="http://schemas.microsoft.com/office/powerpoint/2010/main" val="3764129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10776E-FB8A-464D-8607-34455A23FBCC}"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008C0AB5-B4EE-47BF-914E-AF4FF050F349}" type="slidenum">
              <a:rPr lang="en-US" smtClean="0"/>
              <a:t>‹#›</a:t>
            </a:fld>
            <a:endParaRPr lang="en-US"/>
          </a:p>
        </p:txBody>
      </p:sp>
    </p:spTree>
    <p:extLst>
      <p:ext uri="{BB962C8B-B14F-4D97-AF65-F5344CB8AC3E}">
        <p14:creationId xmlns:p14="http://schemas.microsoft.com/office/powerpoint/2010/main" val="1300026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10776E-FB8A-464D-8607-34455A23FBCC}" type="datetimeFigureOut">
              <a:rPr lang="en-US" smtClean="0"/>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C0AB5-B4EE-47BF-914E-AF4FF050F349}" type="slidenum">
              <a:rPr lang="en-US" smtClean="0"/>
              <a:t>‹#›</a:t>
            </a:fld>
            <a:endParaRPr lang="en-US"/>
          </a:p>
        </p:txBody>
      </p:sp>
    </p:spTree>
    <p:extLst>
      <p:ext uri="{BB962C8B-B14F-4D97-AF65-F5344CB8AC3E}">
        <p14:creationId xmlns:p14="http://schemas.microsoft.com/office/powerpoint/2010/main" val="167881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10776E-FB8A-464D-8607-34455A23FBCC}"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8C0AB5-B4EE-47BF-914E-AF4FF050F349}" type="slidenum">
              <a:rPr lang="en-US" smtClean="0"/>
              <a:t>‹#›</a:t>
            </a:fld>
            <a:endParaRPr lang="en-US"/>
          </a:p>
        </p:txBody>
      </p:sp>
    </p:spTree>
    <p:extLst>
      <p:ext uri="{BB962C8B-B14F-4D97-AF65-F5344CB8AC3E}">
        <p14:creationId xmlns:p14="http://schemas.microsoft.com/office/powerpoint/2010/main" val="3451804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10776E-FB8A-464D-8607-34455A23FBCC}" type="datetimeFigureOut">
              <a:rPr lang="en-US" smtClean="0"/>
              <a:t>10/13/2022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8C0AB5-B4EE-47BF-914E-AF4FF050F349}" type="slidenum">
              <a:rPr lang="en-US" smtClean="0"/>
              <a:t>‹#›</a:t>
            </a:fld>
            <a:endParaRPr lang="en-US"/>
          </a:p>
        </p:txBody>
      </p:sp>
    </p:spTree>
    <p:extLst>
      <p:ext uri="{BB962C8B-B14F-4D97-AF65-F5344CB8AC3E}">
        <p14:creationId xmlns:p14="http://schemas.microsoft.com/office/powerpoint/2010/main" val="55406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10776E-FB8A-464D-8607-34455A23FBCC}" type="datetimeFigureOut">
              <a:rPr lang="en-US" smtClean="0"/>
              <a:t>10/13/2022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8C0AB5-B4EE-47BF-914E-AF4FF050F349}" type="slidenum">
              <a:rPr lang="en-US" smtClean="0"/>
              <a:t>‹#›</a:t>
            </a:fld>
            <a:endParaRPr lang="en-US"/>
          </a:p>
        </p:txBody>
      </p:sp>
    </p:spTree>
    <p:extLst>
      <p:ext uri="{BB962C8B-B14F-4D97-AF65-F5344CB8AC3E}">
        <p14:creationId xmlns:p14="http://schemas.microsoft.com/office/powerpoint/2010/main" val="1020437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10776E-FB8A-464D-8607-34455A23FBCC}" type="datetimeFigureOut">
              <a:rPr lang="en-US" smtClean="0"/>
              <a:t>10/13/2022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8C0AB5-B4EE-47BF-914E-AF4FF050F349}" type="slidenum">
              <a:rPr lang="en-US" smtClean="0"/>
              <a:t>‹#›</a:t>
            </a:fld>
            <a:endParaRPr lang="en-US"/>
          </a:p>
        </p:txBody>
      </p:sp>
    </p:spTree>
    <p:extLst>
      <p:ext uri="{BB962C8B-B14F-4D97-AF65-F5344CB8AC3E}">
        <p14:creationId xmlns:p14="http://schemas.microsoft.com/office/powerpoint/2010/main" val="660606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10776E-FB8A-464D-8607-34455A23FBCC}"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8C0AB5-B4EE-47BF-914E-AF4FF050F349}" type="slidenum">
              <a:rPr lang="en-US" smtClean="0"/>
              <a:t>‹#›</a:t>
            </a:fld>
            <a:endParaRPr lang="en-US"/>
          </a:p>
        </p:txBody>
      </p:sp>
    </p:spTree>
    <p:extLst>
      <p:ext uri="{BB962C8B-B14F-4D97-AF65-F5344CB8AC3E}">
        <p14:creationId xmlns:p14="http://schemas.microsoft.com/office/powerpoint/2010/main" val="1240246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10776E-FB8A-464D-8607-34455A23FBCC}" type="datetimeFigureOut">
              <a:rPr lang="en-US" smtClean="0"/>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8C0AB5-B4EE-47BF-914E-AF4FF050F349}" type="slidenum">
              <a:rPr lang="en-US" smtClean="0"/>
              <a:t>‹#›</a:t>
            </a:fld>
            <a:endParaRPr lang="en-US"/>
          </a:p>
        </p:txBody>
      </p:sp>
    </p:spTree>
    <p:extLst>
      <p:ext uri="{BB962C8B-B14F-4D97-AF65-F5344CB8AC3E}">
        <p14:creationId xmlns:p14="http://schemas.microsoft.com/office/powerpoint/2010/main" val="1399488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610776E-FB8A-464D-8607-34455A23FBCC}" type="datetimeFigureOut">
              <a:rPr lang="en-US" smtClean="0"/>
              <a:t>10/13/2022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08C0AB5-B4EE-47BF-914E-AF4FF050F349}" type="slidenum">
              <a:rPr lang="en-US" smtClean="0"/>
              <a:t>‹#›</a:t>
            </a:fld>
            <a:endParaRPr lang="en-US"/>
          </a:p>
        </p:txBody>
      </p:sp>
    </p:spTree>
    <p:extLst>
      <p:ext uri="{BB962C8B-B14F-4D97-AF65-F5344CB8AC3E}">
        <p14:creationId xmlns:p14="http://schemas.microsoft.com/office/powerpoint/2010/main" val="28478017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36F53-11A1-B9F6-CE1D-2BC1955D984D}"/>
              </a:ext>
            </a:extLst>
          </p:cNvPr>
          <p:cNvSpPr>
            <a:spLocks noGrp="1"/>
          </p:cNvSpPr>
          <p:nvPr>
            <p:ph type="ctrTitle"/>
          </p:nvPr>
        </p:nvSpPr>
        <p:spPr>
          <a:xfrm>
            <a:off x="1808038" y="1558986"/>
            <a:ext cx="9856424" cy="1292591"/>
          </a:xfrm>
        </p:spPr>
        <p:txBody>
          <a:bodyPr>
            <a:normAutofit fontScale="90000"/>
          </a:bodyPr>
          <a:lstStyle/>
          <a:p>
            <a:pPr algn="ctr"/>
            <a:br>
              <a:rPr lang="en-US">
                <a:latin typeface="Times New Roman" panose="02020603050405020304" pitchFamily="18" charset="0"/>
                <a:cs typeface="Times New Roman" panose="02020603050405020304" pitchFamily="18" charset="0"/>
              </a:rPr>
            </a:br>
            <a:br>
              <a:rPr lang="en-US">
                <a:latin typeface="Times New Roman" panose="02020603050405020304" pitchFamily="18" charset="0"/>
                <a:cs typeface="Times New Roman" panose="02020603050405020304" pitchFamily="18" charset="0"/>
              </a:rPr>
            </a:br>
            <a:r>
              <a:rPr lang="en-US" sz="4000" b="1">
                <a:latin typeface="Arial" panose="020B0604020202020204" pitchFamily="34" charset="0"/>
                <a:cs typeface="Arial" panose="020B0604020202020204" pitchFamily="34" charset="0"/>
              </a:rPr>
              <a:t>PHƯƠNG PHÁP NGHIÊN CỨU KHOA HỌC</a:t>
            </a:r>
            <a:br>
              <a:rPr lang="en-US" sz="4000">
                <a:latin typeface="Times New Roman" panose="02020603050405020304" pitchFamily="18" charset="0"/>
                <a:cs typeface="Times New Roman" panose="02020603050405020304" pitchFamily="18" charset="0"/>
              </a:rPr>
            </a:br>
            <a:r>
              <a:rPr lang="en-US" sz="3600" b="1">
                <a:latin typeface="Arial" panose="020B0604020202020204" pitchFamily="34" charset="0"/>
                <a:cs typeface="Arial" panose="020B0604020202020204" pitchFamily="34" charset="0"/>
              </a:rPr>
              <a:t>ĐỀ TÀI NHẬN DẠNG KHUÔN MẶT</a:t>
            </a:r>
          </a:p>
        </p:txBody>
      </p:sp>
      <p:sp>
        <p:nvSpPr>
          <p:cNvPr id="3" name="Subtitle 2">
            <a:extLst>
              <a:ext uri="{FF2B5EF4-FFF2-40B4-BE49-F238E27FC236}">
                <a16:creationId xmlns:a16="http://schemas.microsoft.com/office/drawing/2014/main" id="{925012B3-050B-31A7-7C51-22EE73653F51}"/>
              </a:ext>
            </a:extLst>
          </p:cNvPr>
          <p:cNvSpPr>
            <a:spLocks noGrp="1"/>
          </p:cNvSpPr>
          <p:nvPr>
            <p:ph type="subTitle" idx="1"/>
          </p:nvPr>
        </p:nvSpPr>
        <p:spPr>
          <a:xfrm>
            <a:off x="3003102" y="3241431"/>
            <a:ext cx="8215884" cy="2212668"/>
          </a:xfrm>
        </p:spPr>
        <p:txBody>
          <a:bodyPr>
            <a:normAutofit fontScale="40000" lnSpcReduction="20000"/>
          </a:bodyPr>
          <a:lstStyle/>
          <a:p>
            <a:pPr algn="ctr"/>
            <a:r>
              <a:rPr lang="en-US" sz="4000" b="1" err="1">
                <a:latin typeface="Times New Roman" panose="02020603050405020304" pitchFamily="18" charset="0"/>
                <a:cs typeface="Times New Roman" panose="02020603050405020304" pitchFamily="18" charset="0"/>
              </a:rPr>
              <a:t>Thực</a:t>
            </a:r>
            <a:r>
              <a:rPr lang="en-US" sz="4000" b="1">
                <a:latin typeface="Times New Roman" panose="02020603050405020304" pitchFamily="18" charset="0"/>
                <a:cs typeface="Times New Roman" panose="02020603050405020304" pitchFamily="18" charset="0"/>
              </a:rPr>
              <a:t> </a:t>
            </a:r>
            <a:r>
              <a:rPr lang="en-US" sz="4000" b="1" err="1">
                <a:latin typeface="Times New Roman" panose="02020603050405020304" pitchFamily="18" charset="0"/>
                <a:cs typeface="Times New Roman" panose="02020603050405020304" pitchFamily="18" charset="0"/>
              </a:rPr>
              <a:t>hiện</a:t>
            </a:r>
            <a:r>
              <a:rPr lang="en-US" sz="4000" b="1">
                <a:latin typeface="Times New Roman" panose="02020603050405020304" pitchFamily="18" charset="0"/>
                <a:cs typeface="Times New Roman" panose="02020603050405020304" pitchFamily="18" charset="0"/>
              </a:rPr>
              <a:t>: </a:t>
            </a:r>
            <a:r>
              <a:rPr lang="en-US" sz="4000" b="1" err="1">
                <a:latin typeface="Times New Roman" panose="02020603050405020304" pitchFamily="18" charset="0"/>
                <a:cs typeface="Times New Roman" panose="02020603050405020304" pitchFamily="18" charset="0"/>
              </a:rPr>
              <a:t>Nhóm</a:t>
            </a:r>
            <a:r>
              <a:rPr lang="en-US" sz="4000" b="1">
                <a:latin typeface="Times New Roman" panose="02020603050405020304" pitchFamily="18" charset="0"/>
                <a:cs typeface="Times New Roman" panose="02020603050405020304" pitchFamily="18" charset="0"/>
              </a:rPr>
              <a:t> 6</a:t>
            </a:r>
          </a:p>
          <a:p>
            <a:r>
              <a:rPr lang="en-US" sz="4000" err="1">
                <a:latin typeface="Times New Roman" panose="02020603050405020304" pitchFamily="18" charset="0"/>
                <a:cs typeface="Times New Roman" panose="02020603050405020304" pitchFamily="18" charset="0"/>
              </a:rPr>
              <a:t>Đỗ</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Hải</a:t>
            </a:r>
            <a:r>
              <a:rPr lang="en-US" sz="4000">
                <a:latin typeface="Times New Roman" panose="02020603050405020304" pitchFamily="18" charset="0"/>
                <a:cs typeface="Times New Roman" panose="02020603050405020304" pitchFamily="18" charset="0"/>
              </a:rPr>
              <a:t> Anh - 2015585</a:t>
            </a:r>
          </a:p>
          <a:p>
            <a:r>
              <a:rPr lang="en-US" sz="4000" err="1">
                <a:latin typeface="Times New Roman" panose="02020603050405020304" pitchFamily="18" charset="0"/>
                <a:cs typeface="Times New Roman" panose="02020603050405020304" pitchFamily="18" charset="0"/>
              </a:rPr>
              <a:t>Phạm</a:t>
            </a:r>
            <a:r>
              <a:rPr lang="en-US" sz="4000">
                <a:latin typeface="Times New Roman" panose="02020603050405020304" pitchFamily="18" charset="0"/>
                <a:cs typeface="Times New Roman" panose="02020603050405020304" pitchFamily="18" charset="0"/>
              </a:rPr>
              <a:t> Lê Minh – 2015606</a:t>
            </a:r>
          </a:p>
          <a:p>
            <a:r>
              <a:rPr lang="en-US" sz="4000" err="1">
                <a:latin typeface="Times New Roman" panose="02020603050405020304" pitchFamily="18" charset="0"/>
                <a:cs typeface="Times New Roman" panose="02020603050405020304" pitchFamily="18" charset="0"/>
              </a:rPr>
              <a:t>Đỗ</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Nguyễn</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Quốc</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Kiệt</a:t>
            </a:r>
            <a:r>
              <a:rPr lang="en-US" sz="4000">
                <a:latin typeface="Times New Roman" panose="02020603050405020304" pitchFamily="18" charset="0"/>
                <a:cs typeface="Times New Roman" panose="02020603050405020304" pitchFamily="18" charset="0"/>
              </a:rPr>
              <a:t> – 2015600</a:t>
            </a:r>
          </a:p>
          <a:p>
            <a:r>
              <a:rPr lang="en-US" sz="4000" err="1">
                <a:latin typeface="Times New Roman" panose="02020603050405020304" pitchFamily="18" charset="0"/>
                <a:cs typeface="Times New Roman" panose="02020603050405020304" pitchFamily="18" charset="0"/>
              </a:rPr>
              <a:t>Hoàng</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Ngọc</a:t>
            </a:r>
            <a:r>
              <a:rPr lang="en-US" sz="4000">
                <a:latin typeface="Times New Roman" panose="02020603050405020304" pitchFamily="18" charset="0"/>
                <a:cs typeface="Times New Roman" panose="02020603050405020304" pitchFamily="18" charset="0"/>
              </a:rPr>
              <a:t> Minh </a:t>
            </a:r>
            <a:r>
              <a:rPr lang="en-US" sz="4000" err="1">
                <a:latin typeface="Times New Roman" panose="02020603050405020304" pitchFamily="18" charset="0"/>
                <a:cs typeface="Times New Roman" panose="02020603050405020304" pitchFamily="18" charset="0"/>
              </a:rPr>
              <a:t>Thắng</a:t>
            </a:r>
            <a:r>
              <a:rPr lang="en-US" sz="4000">
                <a:latin typeface="Times New Roman" panose="02020603050405020304" pitchFamily="18" charset="0"/>
                <a:cs typeface="Times New Roman" panose="02020603050405020304" pitchFamily="18" charset="0"/>
              </a:rPr>
              <a:t> – 2011438</a:t>
            </a:r>
          </a:p>
          <a:p>
            <a:r>
              <a:rPr lang="en-US" sz="4000" err="1">
                <a:latin typeface="Times New Roman" panose="02020603050405020304" pitchFamily="18" charset="0"/>
                <a:cs typeface="Times New Roman" panose="02020603050405020304" pitchFamily="18" charset="0"/>
              </a:rPr>
              <a:t>Đỗ</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Hoài</a:t>
            </a:r>
            <a:r>
              <a:rPr lang="en-US" sz="4000">
                <a:latin typeface="Times New Roman" panose="02020603050405020304" pitchFamily="18" charset="0"/>
                <a:cs typeface="Times New Roman" panose="02020603050405020304" pitchFamily="18" charset="0"/>
              </a:rPr>
              <a:t> Nam – 2015838</a:t>
            </a:r>
          </a:p>
          <a:p>
            <a:endParaRPr lang="en-US" sz="2800"/>
          </a:p>
        </p:txBody>
      </p:sp>
    </p:spTree>
    <p:extLst>
      <p:ext uri="{BB962C8B-B14F-4D97-AF65-F5344CB8AC3E}">
        <p14:creationId xmlns:p14="http://schemas.microsoft.com/office/powerpoint/2010/main" val="4219093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0314 thank you in an envelope Slide01">
            <a:extLst>
              <a:ext uri="{FF2B5EF4-FFF2-40B4-BE49-F238E27FC236}">
                <a16:creationId xmlns:a16="http://schemas.microsoft.com/office/drawing/2014/main" id="{0973FE5F-77C1-A8FE-756D-35CA32E514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0CCC066-11FF-9E79-9F34-E050BD46CAF3}"/>
              </a:ext>
            </a:extLst>
          </p:cNvPr>
          <p:cNvPicPr>
            <a:picLocks noChangeAspect="1"/>
          </p:cNvPicPr>
          <p:nvPr/>
        </p:nvPicPr>
        <p:blipFill>
          <a:blip r:embed="rId3"/>
          <a:stretch>
            <a:fillRect/>
          </a:stretch>
        </p:blipFill>
        <p:spPr>
          <a:xfrm>
            <a:off x="10999909" y="6439999"/>
            <a:ext cx="1047750" cy="238125"/>
          </a:xfrm>
          <a:prstGeom prst="rect">
            <a:avLst/>
          </a:prstGeom>
        </p:spPr>
      </p:pic>
      <p:pic>
        <p:nvPicPr>
          <p:cNvPr id="7" name="Picture 6">
            <a:extLst>
              <a:ext uri="{FF2B5EF4-FFF2-40B4-BE49-F238E27FC236}">
                <a16:creationId xmlns:a16="http://schemas.microsoft.com/office/drawing/2014/main" id="{34A07CEA-0312-B0A9-0A62-84046985E117}"/>
              </a:ext>
            </a:extLst>
          </p:cNvPr>
          <p:cNvPicPr>
            <a:picLocks noChangeAspect="1"/>
          </p:cNvPicPr>
          <p:nvPr/>
        </p:nvPicPr>
        <p:blipFill>
          <a:blip r:embed="rId4"/>
          <a:stretch>
            <a:fillRect/>
          </a:stretch>
        </p:blipFill>
        <p:spPr>
          <a:xfrm>
            <a:off x="351692" y="0"/>
            <a:ext cx="2577245" cy="695325"/>
          </a:xfrm>
          <a:prstGeom prst="rect">
            <a:avLst/>
          </a:prstGeom>
        </p:spPr>
      </p:pic>
      <p:sp>
        <p:nvSpPr>
          <p:cNvPr id="9" name="TextBox 8">
            <a:extLst>
              <a:ext uri="{FF2B5EF4-FFF2-40B4-BE49-F238E27FC236}">
                <a16:creationId xmlns:a16="http://schemas.microsoft.com/office/drawing/2014/main" id="{2058EF05-782E-08E4-6E93-1FA666CD1701}"/>
              </a:ext>
            </a:extLst>
          </p:cNvPr>
          <p:cNvSpPr txBox="1"/>
          <p:nvPr/>
        </p:nvSpPr>
        <p:spPr>
          <a:xfrm>
            <a:off x="2342416" y="355355"/>
            <a:ext cx="8551985" cy="461665"/>
          </a:xfrm>
          <a:prstGeom prst="rect">
            <a:avLst/>
          </a:prstGeom>
          <a:noFill/>
        </p:spPr>
        <p:txBody>
          <a:bodyPr wrap="square">
            <a:spAutoFit/>
          </a:bodyPr>
          <a:lstStyle/>
          <a:p>
            <a:pPr marL="0" indent="0">
              <a:buNone/>
            </a:pPr>
            <a:r>
              <a:rPr lang="en-US" sz="2400" b="1">
                <a:latin typeface="Arial" panose="020B0604020202020204" pitchFamily="34" charset="0"/>
                <a:cs typeface="Arial" panose="020B0604020202020204" pitchFamily="34" charset="0"/>
              </a:rPr>
              <a:t>CẢM ƠN THẦY CÔ VÀ CÁC BẠN ĐÃ LẮNG NGHE </a:t>
            </a:r>
          </a:p>
        </p:txBody>
      </p:sp>
    </p:spTree>
    <p:extLst>
      <p:ext uri="{BB962C8B-B14F-4D97-AF65-F5344CB8AC3E}">
        <p14:creationId xmlns:p14="http://schemas.microsoft.com/office/powerpoint/2010/main" val="3897876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BC50F-076C-AF0A-2D70-35447F7B7814}"/>
              </a:ext>
            </a:extLst>
          </p:cNvPr>
          <p:cNvSpPr>
            <a:spLocks noGrp="1"/>
          </p:cNvSpPr>
          <p:nvPr>
            <p:ph type="title"/>
          </p:nvPr>
        </p:nvSpPr>
        <p:spPr>
          <a:xfrm>
            <a:off x="1613266" y="1436077"/>
            <a:ext cx="10018713" cy="1752599"/>
          </a:xfrm>
        </p:spPr>
        <p:txBody>
          <a:bodyPr>
            <a:normAutofit/>
          </a:bodyPr>
          <a:lstStyle/>
          <a:p>
            <a:pPr algn="l"/>
            <a:r>
              <a:rPr lang="en-US" sz="3200" b="1" i="1">
                <a:latin typeface="Arial" panose="020B0604020202020204" pitchFamily="34" charset="0"/>
                <a:cs typeface="Arial" panose="020B0604020202020204" pitchFamily="34" charset="0"/>
              </a:rPr>
              <a:t>TỔNG QUAN</a:t>
            </a:r>
          </a:p>
        </p:txBody>
      </p:sp>
      <p:sp>
        <p:nvSpPr>
          <p:cNvPr id="5" name="Content Placeholder 4">
            <a:extLst>
              <a:ext uri="{FF2B5EF4-FFF2-40B4-BE49-F238E27FC236}">
                <a16:creationId xmlns:a16="http://schemas.microsoft.com/office/drawing/2014/main" id="{E41D54EE-E3AD-CEBF-E92A-A62ACBBA5EF2}"/>
              </a:ext>
            </a:extLst>
          </p:cNvPr>
          <p:cNvSpPr>
            <a:spLocks noGrp="1"/>
          </p:cNvSpPr>
          <p:nvPr>
            <p:ph idx="1"/>
          </p:nvPr>
        </p:nvSpPr>
        <p:spPr/>
        <p:txBody>
          <a:bodyPr>
            <a:normAutofit/>
          </a:bodyPr>
          <a:lstStyle/>
          <a:p>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Nhận dạng khuôn mặt là một trong những lĩnh vực mới của xử lý ảnh</a:t>
            </a:r>
          </a:p>
          <a:p>
            <a:r>
              <a:rPr lang="en-US" sz="2000">
                <a:latin typeface="Times New Roman" panose="02020603050405020304" pitchFamily="18" charset="0"/>
                <a:ea typeface="Times New Roman" panose="02020603050405020304" pitchFamily="18" charset="0"/>
                <a:cs typeface="Times New Roman" panose="02020603050405020304" pitchFamily="18" charset="0"/>
              </a:rPr>
              <a:t>Công nghệ này đang </a:t>
            </a: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được sử dụng rộng rãi trong nhiều lĩnh vực của đời sống như nhận dạng trong lĩnh vực thương mại, hay phát hiện trong lĩnh vực an ninh, hay trong xử lý video, hình ảnh, điểm danh</a:t>
            </a:r>
          </a:p>
          <a:p>
            <a:endParaRPr lang="en-US" sz="200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3522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circle(in)">
                                      <p:cBhvr>
                                        <p:cTn id="12" dur="2000"/>
                                        <p:tgtEl>
                                          <p:spTgt spid="5">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circle(in)">
                                      <p:cBhvr>
                                        <p:cTn id="15" dur="2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8050E-BB99-3D4F-398C-6E3019A42849}"/>
              </a:ext>
            </a:extLst>
          </p:cNvPr>
          <p:cNvSpPr>
            <a:spLocks noGrp="1"/>
          </p:cNvSpPr>
          <p:nvPr>
            <p:ph type="title"/>
          </p:nvPr>
        </p:nvSpPr>
        <p:spPr>
          <a:xfrm>
            <a:off x="1718772" y="1377462"/>
            <a:ext cx="10018713" cy="1752599"/>
          </a:xfrm>
        </p:spPr>
        <p:txBody>
          <a:bodyPr>
            <a:normAutofit/>
          </a:bodyPr>
          <a:lstStyle/>
          <a:p>
            <a:pPr algn="l"/>
            <a:r>
              <a:rPr lang="en-US" sz="3200" b="1" i="1">
                <a:latin typeface="Arial" panose="020B0604020202020204" pitchFamily="34" charset="0"/>
                <a:cs typeface="Arial" panose="020B0604020202020204" pitchFamily="34" charset="0"/>
              </a:rPr>
              <a:t>PHƯƠNG PHÁP</a:t>
            </a:r>
          </a:p>
        </p:txBody>
      </p:sp>
      <p:sp>
        <p:nvSpPr>
          <p:cNvPr id="3" name="Content Placeholder 2">
            <a:extLst>
              <a:ext uri="{FF2B5EF4-FFF2-40B4-BE49-F238E27FC236}">
                <a16:creationId xmlns:a16="http://schemas.microsoft.com/office/drawing/2014/main" id="{9AE597ED-FA81-24CF-120E-617064B0EB8A}"/>
              </a:ext>
            </a:extLst>
          </p:cNvPr>
          <p:cNvSpPr>
            <a:spLocks noGrp="1"/>
          </p:cNvSpPr>
          <p:nvPr>
            <p:ph idx="1"/>
          </p:nvPr>
        </p:nvSpPr>
        <p:spPr>
          <a:xfrm>
            <a:off x="1718772" y="2543906"/>
            <a:ext cx="10018713" cy="3124201"/>
          </a:xfrm>
        </p:spPr>
        <p:txBody>
          <a:bodyPr/>
          <a:lstStyle/>
          <a:p>
            <a:r>
              <a:rPr lang="en-US" sz="2000">
                <a:latin typeface="Times New Roman" panose="02020603050405020304" pitchFamily="18" charset="0"/>
                <a:ea typeface="Times New Roman" panose="02020603050405020304" pitchFamily="18" charset="0"/>
                <a:cs typeface="Times New Roman" panose="02020603050405020304" pitchFamily="18" charset="0"/>
              </a:rPr>
              <a:t>N</a:t>
            </a: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hận dạng khuôn mặt từ video qua nghiên cứu mạng Nơron tích chập</a:t>
            </a:r>
          </a:p>
          <a:p>
            <a:r>
              <a:rPr lang="en-US" sz="2000">
                <a:latin typeface="Times New Roman" panose="02020603050405020304" pitchFamily="18" charset="0"/>
                <a:cs typeface="Times New Roman" panose="02020603050405020304" pitchFamily="18" charset="0"/>
              </a:rPr>
              <a:t>AI</a:t>
            </a:r>
          </a:p>
          <a:p>
            <a:r>
              <a:rPr lang="en-US" sz="2000">
                <a:latin typeface="Times New Roman" panose="02020603050405020304" pitchFamily="18" charset="0"/>
                <a:ea typeface="Times New Roman" panose="02020603050405020304" pitchFamily="18" charset="0"/>
                <a:cs typeface="Times New Roman" panose="02020603050405020304" pitchFamily="18" charset="0"/>
              </a:rPr>
              <a:t>N</a:t>
            </a: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hận dạng khuôn mặt qua thị giác</a:t>
            </a:r>
          </a:p>
          <a:p>
            <a:r>
              <a:rPr lang="en-US" sz="2000">
                <a:latin typeface="Times New Roman" panose="02020603050405020304" pitchFamily="18" charset="0"/>
                <a:ea typeface="Times New Roman" panose="02020603050405020304" pitchFamily="18" charset="0"/>
                <a:cs typeface="Times New Roman" panose="02020603050405020304" pitchFamily="18" charset="0"/>
              </a:rPr>
              <a:t>N</a:t>
            </a: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hận dạng khuôn mặt bằng cách sử dụng 2D và eigenface chênh lệch</a:t>
            </a:r>
            <a:endParaRPr lang="en-US" sz="2000">
              <a:latin typeface="Times New Roman" panose="02020603050405020304" pitchFamily="18" charset="0"/>
              <a:ea typeface="Times New Roman" panose="02020603050405020304" pitchFamily="18" charset="0"/>
              <a:cs typeface="Times New Roman" panose="02020603050405020304" pitchFamily="18" charset="0"/>
            </a:endParaRPr>
          </a:p>
          <a:p>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Nhận dạng khuôn mặt thông qua phân tích trình tự DNA</a:t>
            </a:r>
          </a:p>
          <a:p>
            <a:endParaRPr lang="en-US"/>
          </a:p>
        </p:txBody>
      </p:sp>
    </p:spTree>
    <p:extLst>
      <p:ext uri="{BB962C8B-B14F-4D97-AF65-F5344CB8AC3E}">
        <p14:creationId xmlns:p14="http://schemas.microsoft.com/office/powerpoint/2010/main" val="41992666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ircle(in)">
                                      <p:cBhvr>
                                        <p:cTn id="18" dur="2000"/>
                                        <p:tgtEl>
                                          <p:spTgt spid="3">
                                            <p:txEl>
                                              <p:pRg st="2" end="2"/>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circle(in)">
                                      <p:cBhvr>
                                        <p:cTn id="21" dur="2000"/>
                                        <p:tgtEl>
                                          <p:spTgt spid="3">
                                            <p:txEl>
                                              <p:pRg st="3" end="3"/>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circle(in)">
                                      <p:cBhvr>
                                        <p:cTn id="24"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6BAB7-A480-B398-C69F-6840E759F62B}"/>
              </a:ext>
            </a:extLst>
          </p:cNvPr>
          <p:cNvSpPr>
            <a:spLocks noGrp="1"/>
          </p:cNvSpPr>
          <p:nvPr>
            <p:ph type="title"/>
          </p:nvPr>
        </p:nvSpPr>
        <p:spPr>
          <a:xfrm>
            <a:off x="1589819" y="685802"/>
            <a:ext cx="10018713" cy="1271954"/>
          </a:xfrm>
        </p:spPr>
        <p:txBody>
          <a:bodyPr>
            <a:normAutofit/>
          </a:bodyPr>
          <a:lstStyle/>
          <a:p>
            <a:pPr algn="l"/>
            <a:r>
              <a:rPr lang="en-US" sz="3200" b="1" i="1">
                <a:latin typeface="Arial" panose="020B0604020202020204" pitchFamily="34" charset="0"/>
                <a:cs typeface="Arial" panose="020B0604020202020204" pitchFamily="34" charset="0"/>
              </a:rPr>
              <a:t>TÍNH CẦN THIẾT</a:t>
            </a:r>
          </a:p>
        </p:txBody>
      </p:sp>
      <p:sp>
        <p:nvSpPr>
          <p:cNvPr id="3" name="Content Placeholder 2">
            <a:extLst>
              <a:ext uri="{FF2B5EF4-FFF2-40B4-BE49-F238E27FC236}">
                <a16:creationId xmlns:a16="http://schemas.microsoft.com/office/drawing/2014/main" id="{F3FF0331-F371-7F3E-3F23-B32FFF076DC5}"/>
              </a:ext>
            </a:extLst>
          </p:cNvPr>
          <p:cNvSpPr>
            <a:spLocks noGrp="1"/>
          </p:cNvSpPr>
          <p:nvPr>
            <p:ph idx="1"/>
          </p:nvPr>
        </p:nvSpPr>
        <p:spPr>
          <a:xfrm>
            <a:off x="1484311" y="815318"/>
            <a:ext cx="10555289" cy="6235553"/>
          </a:xfrm>
        </p:spPr>
        <p:txBody>
          <a:bodyPr>
            <a:normAutofit/>
          </a:bodyPr>
          <a:lstStyle/>
          <a:p>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Công nghệ này đang mang đến rất nhiều lợi ích và thuận tiện trong đời sống</a:t>
            </a:r>
          </a:p>
          <a:p>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Điểm danh trong trường học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giúp quản lý học sinh tốt hơn giảm được khả năng tệ nạn ham chơi bỏ học của các em học sinh</a:t>
            </a:r>
          </a:p>
          <a:p>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0"/>
              </a:spcBef>
              <a:spcAft>
                <a:spcPts val="0"/>
              </a:spcAft>
            </a:pPr>
            <a:r>
              <a:rPr lang="en-US" sz="1800">
                <a:latin typeface="Times New Roman" panose="02020603050405020304" pitchFamily="18" charset="0"/>
                <a:cs typeface="Times New Roman" panose="02020603050405020304" pitchFamily="18" charset="0"/>
              </a:rPr>
              <a:t>Giúp các chủ cửa hàng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xác định được danh tính tội phạm hoặc biết được</a:t>
            </a:r>
            <a:r>
              <a:rPr lang="en-US" sz="1800">
                <a:latin typeface="Times New Roman" panose="02020603050405020304" pitchFamily="18"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tiền sử gian lận trước đó và thông báo để kịp thời ngăn chặn</a:t>
            </a:r>
          </a:p>
          <a:p>
            <a:pPr>
              <a:spcBef>
                <a:spcPts val="0"/>
              </a:spcBef>
              <a:spcAft>
                <a:spcPts val="0"/>
              </a:spcAft>
            </a:pP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0"/>
              </a:spcBef>
              <a:spcAft>
                <a:spcPts val="0"/>
              </a:spcAft>
            </a:pPr>
            <a:r>
              <a:rPr lang="en-US" sz="1800">
                <a:latin typeface="Times New Roman" panose="02020603050405020304" pitchFamily="18" charset="0"/>
                <a:ea typeface="Times New Roman" panose="02020603050405020304" pitchFamily="18" charset="0"/>
                <a:cs typeface="Times New Roman" panose="02020603050405020304" pitchFamily="18" charset="0"/>
              </a:rPr>
              <a:t>G</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iúp bảo vệ và thực thi pháp luật: giúp cho nhân viên cảnh sát bằng cách nhận dạng ngay lập tức các cá nhân tội phạm từ khoảng cách an toàn</a:t>
            </a:r>
          </a:p>
          <a:p>
            <a:pPr>
              <a:spcBef>
                <a:spcPts val="0"/>
              </a:spcBef>
              <a:spcAft>
                <a:spcPts val="0"/>
              </a:spcAft>
            </a:pP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0"/>
              </a:spcBef>
              <a:spcAft>
                <a:spcPts val="0"/>
              </a:spcAft>
            </a:pPr>
            <a:r>
              <a:rPr lang="en-US" sz="1800">
                <a:latin typeface="Times New Roman" panose="02020603050405020304" pitchFamily="18" charset="0"/>
                <a:ea typeface="Times New Roman" panose="02020603050405020304" pitchFamily="18" charset="0"/>
                <a:cs typeface="Times New Roman" panose="02020603050405020304" pitchFamily="18" charset="0"/>
              </a:rPr>
              <a:t>G</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iúp những người khiếm thị có thể nhận ra mọi người khi họ đang mỉm cười và thông báo bằng chế độ rung</a:t>
            </a:r>
          </a:p>
          <a:p>
            <a:pPr marL="0" indent="0">
              <a:spcBef>
                <a:spcPts val="0"/>
              </a:spcBef>
              <a:spcAft>
                <a:spcPts val="0"/>
              </a:spcAft>
              <a:buNone/>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p>
          <a:p>
            <a:pPr>
              <a:spcBef>
                <a:spcPts val="0"/>
              </a:spcBef>
              <a:spcAft>
                <a:spcPts val="0"/>
              </a:spcAft>
            </a:pPr>
            <a:r>
              <a:rPr lang="en-US" sz="1800">
                <a:latin typeface="Times New Roman" panose="02020603050405020304" pitchFamily="18" charset="0"/>
                <a:ea typeface="Times New Roman" panose="02020603050405020304" pitchFamily="18" charset="0"/>
                <a:cs typeface="Times New Roman" panose="02020603050405020304" pitchFamily="18" charset="0"/>
              </a:rPr>
              <a:t>…</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61178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circle(in)">
                                      <p:cBhvr>
                                        <p:cTn id="15" dur="2000"/>
                                        <p:tgtEl>
                                          <p:spTgt spid="3">
                                            <p:txEl>
                                              <p:pRg st="3" end="3"/>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circle(in)">
                                      <p:cBhvr>
                                        <p:cTn id="18" dur="2000"/>
                                        <p:tgtEl>
                                          <p:spTgt spid="3">
                                            <p:txEl>
                                              <p:pRg st="5" end="5"/>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circle(in)">
                                      <p:cBhvr>
                                        <p:cTn id="21" dur="2000"/>
                                        <p:tgtEl>
                                          <p:spTgt spid="3">
                                            <p:txEl>
                                              <p:pRg st="7" end="7"/>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circle(in)">
                                      <p:cBhvr>
                                        <p:cTn id="24" dur="2000"/>
                                        <p:tgtEl>
                                          <p:spTgt spid="3">
                                            <p:txEl>
                                              <p:pRg st="9" end="9"/>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circle(in)">
                                      <p:cBhvr>
                                        <p:cTn id="27" dur="2000"/>
                                        <p:tgtEl>
                                          <p:spTgt spid="3">
                                            <p:txEl>
                                              <p:pRg st="10" end="10"/>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circle(in)">
                                      <p:cBhvr>
                                        <p:cTn id="30" dur="2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E371-BF15-BE6C-BFD2-01C566D02ADC}"/>
              </a:ext>
            </a:extLst>
          </p:cNvPr>
          <p:cNvSpPr>
            <a:spLocks noGrp="1"/>
          </p:cNvSpPr>
          <p:nvPr>
            <p:ph type="title"/>
          </p:nvPr>
        </p:nvSpPr>
        <p:spPr>
          <a:xfrm>
            <a:off x="1484311" y="1096108"/>
            <a:ext cx="10018713" cy="1752599"/>
          </a:xfrm>
        </p:spPr>
        <p:txBody>
          <a:bodyPr>
            <a:normAutofit/>
          </a:bodyPr>
          <a:lstStyle/>
          <a:p>
            <a:pPr algn="l"/>
            <a:r>
              <a:rPr lang="en-US" sz="3200" b="1" i="1">
                <a:latin typeface="Arial" panose="020B0604020202020204" pitchFamily="34" charset="0"/>
                <a:cs typeface="Arial" panose="020B0604020202020204" pitchFamily="34" charset="0"/>
              </a:rPr>
              <a:t>ƯU ĐIỂM</a:t>
            </a:r>
          </a:p>
        </p:txBody>
      </p:sp>
      <p:sp>
        <p:nvSpPr>
          <p:cNvPr id="3" name="Content Placeholder 2">
            <a:extLst>
              <a:ext uri="{FF2B5EF4-FFF2-40B4-BE49-F238E27FC236}">
                <a16:creationId xmlns:a16="http://schemas.microsoft.com/office/drawing/2014/main" id="{FD8F9000-FDD4-1543-4341-47E174356A62}"/>
              </a:ext>
            </a:extLst>
          </p:cNvPr>
          <p:cNvSpPr>
            <a:spLocks noGrp="1"/>
          </p:cNvSpPr>
          <p:nvPr>
            <p:ph idx="1"/>
          </p:nvPr>
        </p:nvSpPr>
        <p:spPr>
          <a:xfrm>
            <a:off x="1484311" y="2209799"/>
            <a:ext cx="10018713" cy="3124201"/>
          </a:xfrm>
        </p:spPr>
        <p:txBody>
          <a:bodyPr>
            <a:normAutofit/>
          </a:bodyPr>
          <a:lstStyle/>
          <a:p>
            <a:r>
              <a:rPr lang="vi-VN" sz="2000">
                <a:latin typeface="Times New Roman" panose="02020603050405020304" pitchFamily="18" charset="0"/>
                <a:cs typeface="Times New Roman" panose="02020603050405020304" pitchFamily="18" charset="0"/>
              </a:rPr>
              <a:t>Thói quen nhận thức : Nhận diện khuôn mặt tất cả mọi người hàng ngày trong khu vực yêu cầu. </a:t>
            </a:r>
            <a:endParaRPr lang="en-US" sz="2000">
              <a:latin typeface="Times New Roman" panose="02020603050405020304" pitchFamily="18" charset="0"/>
              <a:cs typeface="Times New Roman" panose="02020603050405020304" pitchFamily="18" charset="0"/>
            </a:endParaRPr>
          </a:p>
          <a:p>
            <a:r>
              <a:rPr lang="vi-VN" sz="2000">
                <a:latin typeface="Times New Roman" panose="02020603050405020304" pitchFamily="18" charset="0"/>
                <a:cs typeface="Times New Roman" panose="02020603050405020304" pitchFamily="18" charset="0"/>
              </a:rPr>
              <a:t>Thông tin </a:t>
            </a:r>
            <a:r>
              <a:rPr lang="en-US" sz="2000">
                <a:latin typeface="Times New Roman" panose="02020603050405020304" pitchFamily="18" charset="0"/>
                <a:cs typeface="Times New Roman" panose="02020603050405020304" pitchFamily="18" charset="0"/>
              </a:rPr>
              <a:t>đa</a:t>
            </a:r>
            <a:r>
              <a:rPr lang="vi-VN" sz="2000">
                <a:latin typeface="Times New Roman" panose="02020603050405020304" pitchFamily="18" charset="0"/>
                <a:cs typeface="Times New Roman" panose="02020603050405020304" pitchFamily="18" charset="0"/>
              </a:rPr>
              <a:t> dạng : Cung cấp hình ảnh khuôn mặt, dự đoán tuổi, giới tính ….. </a:t>
            </a:r>
            <a:endParaRPr lang="en-US" sz="2000">
              <a:latin typeface="Times New Roman" panose="02020603050405020304" pitchFamily="18" charset="0"/>
              <a:cs typeface="Times New Roman" panose="02020603050405020304" pitchFamily="18" charset="0"/>
            </a:endParaRPr>
          </a:p>
          <a:p>
            <a:r>
              <a:rPr lang="vi-VN" sz="2000">
                <a:latin typeface="Times New Roman" panose="02020603050405020304" pitchFamily="18" charset="0"/>
                <a:cs typeface="Times New Roman" panose="02020603050405020304" pitchFamily="18" charset="0"/>
              </a:rPr>
              <a:t>Tính bảo mật : Đặc biệt thích hợp với những yêu cầu về mức độ bảo mật cao : giám sát bằng video , chụp ảnh , nhận diện &amp; phân tích gương mặt những đối tượng ra vào. </a:t>
            </a:r>
            <a:endParaRPr lang="en-US" sz="2000">
              <a:latin typeface="Times New Roman" panose="02020603050405020304" pitchFamily="18" charset="0"/>
              <a:cs typeface="Times New Roman" panose="02020603050405020304" pitchFamily="18" charset="0"/>
            </a:endParaRPr>
          </a:p>
          <a:p>
            <a:r>
              <a:rPr lang="vi-VN" sz="2000">
                <a:latin typeface="Times New Roman" panose="02020603050405020304" pitchFamily="18" charset="0"/>
                <a:cs typeface="Times New Roman" panose="02020603050405020304" pitchFamily="18" charset="0"/>
              </a:rPr>
              <a:t>Tính tiện lợi : Thuận tiện trong vận hành : phân tích được gương mặt từ xa, không cần tiếp xúc trực tiếp</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86709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ircle(in)">
                                      <p:cBhvr>
                                        <p:cTn id="18" dur="2000"/>
                                        <p:tgtEl>
                                          <p:spTgt spid="3">
                                            <p:txEl>
                                              <p:pRg st="2" end="2"/>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circle(in)">
                                      <p:cBhvr>
                                        <p:cTn id="21"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FC2D-4214-FA38-ABE9-96D6EA3CD9E5}"/>
              </a:ext>
            </a:extLst>
          </p:cNvPr>
          <p:cNvSpPr>
            <a:spLocks noGrp="1"/>
          </p:cNvSpPr>
          <p:nvPr>
            <p:ph type="title"/>
          </p:nvPr>
        </p:nvSpPr>
        <p:spPr>
          <a:xfrm>
            <a:off x="1484309" y="1266092"/>
            <a:ext cx="10018713" cy="1752599"/>
          </a:xfrm>
        </p:spPr>
        <p:txBody>
          <a:bodyPr>
            <a:normAutofit/>
          </a:bodyPr>
          <a:lstStyle/>
          <a:p>
            <a:pPr algn="l"/>
            <a:r>
              <a:rPr lang="en-US" sz="3200" b="1" i="1">
                <a:latin typeface="Arial" panose="020B0604020202020204" pitchFamily="34" charset="0"/>
                <a:cs typeface="Arial" panose="020B0604020202020204" pitchFamily="34" charset="0"/>
              </a:rPr>
              <a:t>MỤC TIÊU</a:t>
            </a:r>
          </a:p>
        </p:txBody>
      </p:sp>
      <p:sp>
        <p:nvSpPr>
          <p:cNvPr id="3" name="Content Placeholder 2">
            <a:extLst>
              <a:ext uri="{FF2B5EF4-FFF2-40B4-BE49-F238E27FC236}">
                <a16:creationId xmlns:a16="http://schemas.microsoft.com/office/drawing/2014/main" id="{6C99E585-C362-01F7-6EC7-CC6CEC1504C5}"/>
              </a:ext>
            </a:extLst>
          </p:cNvPr>
          <p:cNvSpPr>
            <a:spLocks noGrp="1"/>
          </p:cNvSpPr>
          <p:nvPr>
            <p:ph idx="1"/>
          </p:nvPr>
        </p:nvSpPr>
        <p:spPr>
          <a:xfrm>
            <a:off x="1484309" y="2315307"/>
            <a:ext cx="10018713" cy="3124201"/>
          </a:xfrm>
        </p:spPr>
        <p:txBody>
          <a:bodyPr/>
          <a:lstStyle/>
          <a:p>
            <a:pPr marL="0" marR="0" algn="just">
              <a:spcBef>
                <a:spcPts val="0"/>
              </a:spcBef>
              <a:spcAft>
                <a:spcPts val="0"/>
              </a:spcAft>
              <a:tabLst>
                <a:tab pos="1331595" algn="l"/>
                <a:tab pos="4229100" algn="ctr"/>
              </a:tabLst>
            </a:pPr>
            <a:r>
              <a:rPr lang="en-US" sz="1800">
                <a:effectLst/>
                <a:latin typeface="Times New Roman" panose="02020603050405020304" pitchFamily="18" charset="0"/>
                <a:ea typeface="Times New Roman" panose="02020603050405020304" pitchFamily="18" charset="0"/>
              </a:rPr>
              <a:t>Rèn luyện khả năng đọc hiểu tiếng anh</a:t>
            </a:r>
          </a:p>
          <a:p>
            <a:pPr marL="0" marR="0" algn="just">
              <a:spcBef>
                <a:spcPts val="0"/>
              </a:spcBef>
              <a:spcAft>
                <a:spcPts val="0"/>
              </a:spcAft>
              <a:tabLst>
                <a:tab pos="1331595" algn="l"/>
                <a:tab pos="4229100" algn="ctr"/>
              </a:tabLst>
            </a:pPr>
            <a:endParaRPr lang="en-US" sz="1800">
              <a:effectLst/>
              <a:latin typeface="Times New Roman" panose="02020603050405020304" pitchFamily="18" charset="0"/>
              <a:ea typeface="Times New Roman" panose="02020603050405020304" pitchFamily="18" charset="0"/>
            </a:endParaRPr>
          </a:p>
          <a:p>
            <a:pPr marL="0" marR="0" algn="just">
              <a:spcBef>
                <a:spcPts val="0"/>
              </a:spcBef>
              <a:spcAft>
                <a:spcPts val="0"/>
              </a:spcAft>
              <a:tabLst>
                <a:tab pos="1331595" algn="l"/>
                <a:tab pos="4229100" algn="ctr"/>
              </a:tabLst>
            </a:pPr>
            <a:r>
              <a:rPr lang="en-US" sz="1800">
                <a:effectLst/>
                <a:latin typeface="Times New Roman" panose="02020603050405020304" pitchFamily="18" charset="0"/>
                <a:ea typeface="Times New Roman" panose="02020603050405020304" pitchFamily="18" charset="0"/>
              </a:rPr>
              <a:t>Rèn luyện các kỹ năng mềm như: làm việc nhóm, quản lý thời gian,…</a:t>
            </a:r>
          </a:p>
          <a:p>
            <a:pPr marL="0" marR="0" algn="just">
              <a:spcBef>
                <a:spcPts val="0"/>
              </a:spcBef>
              <a:spcAft>
                <a:spcPts val="0"/>
              </a:spcAft>
              <a:tabLst>
                <a:tab pos="1331595" algn="l"/>
                <a:tab pos="4229100" algn="ctr"/>
              </a:tabLst>
            </a:pPr>
            <a:endParaRPr lang="en-US" sz="1800">
              <a:effectLst/>
              <a:latin typeface="Times New Roman" panose="02020603050405020304" pitchFamily="18" charset="0"/>
              <a:ea typeface="Times New Roman" panose="02020603050405020304" pitchFamily="18" charset="0"/>
            </a:endParaRPr>
          </a:p>
          <a:p>
            <a:pPr marL="0" marR="0" algn="just">
              <a:spcBef>
                <a:spcPts val="0"/>
              </a:spcBef>
              <a:spcAft>
                <a:spcPts val="0"/>
              </a:spcAft>
              <a:tabLst>
                <a:tab pos="1331595" algn="l"/>
                <a:tab pos="4229100" algn="ctr"/>
              </a:tabLst>
            </a:pPr>
            <a:r>
              <a:rPr lang="en-US" sz="1800">
                <a:effectLst/>
                <a:latin typeface="Times New Roman" panose="02020603050405020304" pitchFamily="18" charset="0"/>
                <a:ea typeface="Times New Roman" panose="02020603050405020304" pitchFamily="18" charset="0"/>
              </a:rPr>
              <a:t>Rèn luyện khả năng tìm kiếm và quản lý tài liệu bằng phần mềm.</a:t>
            </a:r>
          </a:p>
          <a:p>
            <a:pPr marL="0" marR="0" algn="just">
              <a:spcBef>
                <a:spcPts val="0"/>
              </a:spcBef>
              <a:spcAft>
                <a:spcPts val="0"/>
              </a:spcAft>
              <a:tabLst>
                <a:tab pos="1331595" algn="l"/>
                <a:tab pos="4229100" algn="ctr"/>
              </a:tabLst>
            </a:pPr>
            <a:endParaRPr lang="en-US" sz="1800">
              <a:effectLst/>
              <a:latin typeface="Times New Roman" panose="02020603050405020304" pitchFamily="18" charset="0"/>
              <a:ea typeface="Times New Roman" panose="02020603050405020304" pitchFamily="18" charset="0"/>
            </a:endParaRPr>
          </a:p>
          <a:p>
            <a:pPr marL="0" marR="0" algn="just">
              <a:spcBef>
                <a:spcPts val="0"/>
              </a:spcBef>
              <a:spcAft>
                <a:spcPts val="0"/>
              </a:spcAft>
              <a:tabLst>
                <a:tab pos="1331595" algn="l"/>
                <a:tab pos="4229100" algn="ctr"/>
              </a:tabLst>
            </a:pPr>
            <a:r>
              <a:rPr lang="en-US" sz="1800">
                <a:effectLst/>
                <a:latin typeface="Times New Roman" panose="02020603050405020304" pitchFamily="18" charset="0"/>
                <a:ea typeface="Times New Roman" panose="02020603050405020304" pitchFamily="18" charset="0"/>
              </a:rPr>
              <a:t>Tạo được ứng dụng nhận dạng khuôn mặt vào việc điểm danh trong trường học.</a:t>
            </a:r>
          </a:p>
          <a:p>
            <a:endParaRPr lang="en-US"/>
          </a:p>
        </p:txBody>
      </p:sp>
    </p:spTree>
    <p:extLst>
      <p:ext uri="{BB962C8B-B14F-4D97-AF65-F5344CB8AC3E}">
        <p14:creationId xmlns:p14="http://schemas.microsoft.com/office/powerpoint/2010/main" val="659471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2000"/>
                                        <p:tgtEl>
                                          <p:spTgt spid="3">
                                            <p:txEl>
                                              <p:pRg st="2" end="2"/>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circle(in)">
                                      <p:cBhvr>
                                        <p:cTn id="18" dur="2000"/>
                                        <p:tgtEl>
                                          <p:spTgt spid="3">
                                            <p:txEl>
                                              <p:pRg st="4" end="4"/>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circle(in)">
                                      <p:cBhvr>
                                        <p:cTn id="21"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F0F6-9A85-4C0D-B816-270A1B82B747}"/>
              </a:ext>
            </a:extLst>
          </p:cNvPr>
          <p:cNvSpPr>
            <a:spLocks noGrp="1"/>
          </p:cNvSpPr>
          <p:nvPr>
            <p:ph type="title"/>
          </p:nvPr>
        </p:nvSpPr>
        <p:spPr>
          <a:xfrm>
            <a:off x="1613265" y="1131277"/>
            <a:ext cx="9223380" cy="1752599"/>
          </a:xfrm>
        </p:spPr>
        <p:txBody>
          <a:bodyPr>
            <a:normAutofit/>
          </a:bodyPr>
          <a:lstStyle/>
          <a:p>
            <a:pPr algn="l"/>
            <a:r>
              <a:rPr lang="en-US" sz="2800" b="1" i="1">
                <a:effectLst/>
                <a:latin typeface="Arial" panose="020B0604020202020204" pitchFamily="34" charset="0"/>
                <a:ea typeface="Times New Roman" panose="02020603050405020304" pitchFamily="18" charset="0"/>
                <a:cs typeface="Arial" panose="020B0604020202020204" pitchFamily="34" charset="0"/>
              </a:rPr>
              <a:t>CÁCH TIẾP CẬN, PHƯƠNG PHÁP NGHIÊN CỨU, PHẠM VI NGHIÊN CỨU</a:t>
            </a:r>
            <a:endParaRPr lang="en-US" sz="2800" b="1" i="1">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F20AAD6-6874-042F-B065-99A9906B27CD}"/>
              </a:ext>
            </a:extLst>
          </p:cNvPr>
          <p:cNvSpPr>
            <a:spLocks noGrp="1"/>
          </p:cNvSpPr>
          <p:nvPr>
            <p:ph idx="1"/>
          </p:nvPr>
        </p:nvSpPr>
        <p:spPr>
          <a:xfrm>
            <a:off x="1484310" y="2438399"/>
            <a:ext cx="10018713" cy="3124201"/>
          </a:xfrm>
        </p:spPr>
        <p:txBody>
          <a:bodyPr/>
          <a:lstStyle/>
          <a:p>
            <a:pPr marL="0" marR="0" algn="just">
              <a:spcBef>
                <a:spcPts val="0"/>
              </a:spcBef>
              <a:spcAft>
                <a:spcPts val="0"/>
              </a:spcAft>
              <a:tabLst>
                <a:tab pos="0" algn="l"/>
                <a:tab pos="4229100" algn="ctr"/>
              </a:tabLst>
            </a:pPr>
            <a:r>
              <a:rPr lang="en-US" sz="1800" b="1">
                <a:effectLst/>
                <a:latin typeface="Times New Roman" panose="02020603050405020304" pitchFamily="18" charset="0"/>
                <a:ea typeface="Times New Roman" panose="02020603050405020304" pitchFamily="18" charset="0"/>
              </a:rPr>
              <a:t>Cách tiếp cận</a:t>
            </a:r>
            <a:r>
              <a:rPr lang="en-US" sz="1800">
                <a:effectLst/>
                <a:latin typeface="Times New Roman" panose="02020603050405020304" pitchFamily="18" charset="0"/>
                <a:ea typeface="Times New Roman" panose="02020603050405020304" pitchFamily="18" charset="0"/>
              </a:rPr>
              <a:t>: Thông qua những bức ảnh từ đó công nghệ nhận dạng khuôn mặt trên các thiết bị thực hiện công đoạn quét khuôn mặt.</a:t>
            </a:r>
          </a:p>
          <a:p>
            <a:pPr marL="0" marR="0" algn="just">
              <a:spcBef>
                <a:spcPts val="0"/>
              </a:spcBef>
              <a:spcAft>
                <a:spcPts val="0"/>
              </a:spcAft>
              <a:tabLst>
                <a:tab pos="0" algn="l"/>
                <a:tab pos="4229100" algn="ctr"/>
              </a:tabLst>
            </a:pPr>
            <a:endParaRPr lang="en-US" sz="1800">
              <a:effectLst/>
              <a:latin typeface="Times New Roman" panose="02020603050405020304" pitchFamily="18" charset="0"/>
              <a:ea typeface="Times New Roman" panose="02020603050405020304" pitchFamily="18" charset="0"/>
            </a:endParaRPr>
          </a:p>
          <a:p>
            <a:pPr marL="0" marR="0" algn="just">
              <a:spcBef>
                <a:spcPts val="0"/>
              </a:spcBef>
              <a:spcAft>
                <a:spcPts val="0"/>
              </a:spcAft>
              <a:tabLst>
                <a:tab pos="0" algn="l"/>
                <a:tab pos="4229100" algn="ctr"/>
              </a:tabLst>
            </a:pPr>
            <a:r>
              <a:rPr lang="en-US" sz="1800" b="1">
                <a:effectLst/>
                <a:latin typeface="Times New Roman" panose="02020603050405020304" pitchFamily="18" charset="0"/>
                <a:ea typeface="Times New Roman" panose="02020603050405020304" pitchFamily="18" charset="0"/>
              </a:rPr>
              <a:t>Phương pháp nghiên cứu: </a:t>
            </a:r>
            <a:r>
              <a:rPr lang="en-US" sz="1800">
                <a:effectLst/>
                <a:latin typeface="Times New Roman" panose="02020603050405020304" pitchFamily="18" charset="0"/>
                <a:ea typeface="Times New Roman" panose="02020603050405020304" pitchFamily="18" charset="0"/>
              </a:rPr>
              <a:t>Phát hiện khuôn mặt (Viola Jones Face Detection) sử dụng thuật toán để phát hiện khuôn mặt.</a:t>
            </a:r>
          </a:p>
          <a:p>
            <a:pPr marL="0" marR="0" algn="just">
              <a:spcBef>
                <a:spcPts val="0"/>
              </a:spcBef>
              <a:spcAft>
                <a:spcPts val="0"/>
              </a:spcAft>
              <a:tabLst>
                <a:tab pos="0" algn="l"/>
                <a:tab pos="4229100" algn="ctr"/>
              </a:tabLst>
            </a:pPr>
            <a:endParaRPr lang="en-US" sz="1800">
              <a:effectLst/>
              <a:latin typeface="Times New Roman" panose="02020603050405020304" pitchFamily="18" charset="0"/>
              <a:ea typeface="Times New Roman" panose="02020603050405020304" pitchFamily="18" charset="0"/>
            </a:endParaRPr>
          </a:p>
          <a:p>
            <a:pPr marL="0" marR="0" algn="just">
              <a:spcBef>
                <a:spcPts val="0"/>
              </a:spcBef>
              <a:spcAft>
                <a:spcPts val="0"/>
              </a:spcAft>
              <a:tabLst>
                <a:tab pos="0" algn="l"/>
                <a:tab pos="4229100" algn="ctr"/>
              </a:tabLst>
            </a:pPr>
            <a:r>
              <a:rPr lang="en-US" sz="1800" b="1">
                <a:effectLst/>
                <a:latin typeface="Times New Roman" panose="02020603050405020304" pitchFamily="18" charset="0"/>
                <a:ea typeface="Times New Roman" panose="02020603050405020304" pitchFamily="18" charset="0"/>
              </a:rPr>
              <a:t>Phạm vi nghiên cứu: </a:t>
            </a:r>
            <a:r>
              <a:rPr lang="en-US" sz="1800">
                <a:effectLst/>
                <a:latin typeface="Times New Roman" panose="02020603050405020304" pitchFamily="18" charset="0"/>
                <a:ea typeface="Times New Roman" panose="02020603050405020304" pitchFamily="18" charset="0"/>
              </a:rPr>
              <a:t>Đầu tiên thực hiện nghiên cứu trong một nhóm nhỏ khoảng 10 người. </a:t>
            </a:r>
          </a:p>
          <a:p>
            <a:endParaRPr lang="en-US"/>
          </a:p>
        </p:txBody>
      </p:sp>
    </p:spTree>
    <p:extLst>
      <p:ext uri="{BB962C8B-B14F-4D97-AF65-F5344CB8AC3E}">
        <p14:creationId xmlns:p14="http://schemas.microsoft.com/office/powerpoint/2010/main" val="38730366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2000"/>
                                        <p:tgtEl>
                                          <p:spTgt spid="3">
                                            <p:txEl>
                                              <p:pRg st="2" end="2"/>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circle(in)">
                                      <p:cBhvr>
                                        <p:cTn id="18"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17366-5258-1DE0-17E1-C19BEA0F389E}"/>
              </a:ext>
            </a:extLst>
          </p:cNvPr>
          <p:cNvSpPr>
            <a:spLocks noGrp="1"/>
          </p:cNvSpPr>
          <p:nvPr>
            <p:ph type="title"/>
          </p:nvPr>
        </p:nvSpPr>
        <p:spPr>
          <a:xfrm>
            <a:off x="890955" y="949569"/>
            <a:ext cx="11301045" cy="1248508"/>
          </a:xfrm>
        </p:spPr>
        <p:txBody>
          <a:bodyPr>
            <a:normAutofit/>
          </a:bodyPr>
          <a:lstStyle/>
          <a:p>
            <a:r>
              <a:rPr lang="en-US" sz="3000" b="1" i="1">
                <a:effectLst/>
                <a:latin typeface="Arial" panose="020B0604020202020204" pitchFamily="34" charset="0"/>
                <a:ea typeface="Times New Roman" panose="02020603050405020304" pitchFamily="18" charset="0"/>
                <a:cs typeface="Arial" panose="020B0604020202020204" pitchFamily="34" charset="0"/>
              </a:rPr>
              <a:t>NỘI DUNG NGHIÊN CỨU VÀ TIẾN ĐỘ THỰC HIỆN</a:t>
            </a:r>
            <a:endParaRPr lang="en-US" sz="3000" b="1" i="1">
              <a:latin typeface="Arial" panose="020B0604020202020204" pitchFamily="34" charset="0"/>
              <a:cs typeface="Arial" panose="020B0604020202020204" pitchFamily="34" charset="0"/>
            </a:endParaRPr>
          </a:p>
        </p:txBody>
      </p:sp>
      <p:graphicFrame>
        <p:nvGraphicFramePr>
          <p:cNvPr id="14" name="Table 14">
            <a:extLst>
              <a:ext uri="{FF2B5EF4-FFF2-40B4-BE49-F238E27FC236}">
                <a16:creationId xmlns:a16="http://schemas.microsoft.com/office/drawing/2014/main" id="{6E07551F-E71E-4DF3-058B-59FE63F46286}"/>
              </a:ext>
            </a:extLst>
          </p:cNvPr>
          <p:cNvGraphicFramePr>
            <a:graphicFrameLocks noGrp="1"/>
          </p:cNvGraphicFramePr>
          <p:nvPr>
            <p:ph idx="1"/>
            <p:extLst>
              <p:ext uri="{D42A27DB-BD31-4B8C-83A1-F6EECF244321}">
                <p14:modId xmlns:p14="http://schemas.microsoft.com/office/powerpoint/2010/main" val="66566270"/>
              </p:ext>
            </p:extLst>
          </p:nvPr>
        </p:nvGraphicFramePr>
        <p:xfrm>
          <a:off x="1648437" y="2110740"/>
          <a:ext cx="10018712" cy="3797691"/>
        </p:xfrm>
        <a:graphic>
          <a:graphicData uri="http://schemas.openxmlformats.org/drawingml/2006/table">
            <a:tbl>
              <a:tblPr firstRow="1" bandRow="1">
                <a:tableStyleId>{5C22544A-7EE6-4342-B048-85BDC9FD1C3A}</a:tableStyleId>
              </a:tblPr>
              <a:tblGrid>
                <a:gridCol w="7612795">
                  <a:extLst>
                    <a:ext uri="{9D8B030D-6E8A-4147-A177-3AD203B41FA5}">
                      <a16:colId xmlns:a16="http://schemas.microsoft.com/office/drawing/2014/main" val="2332988976"/>
                    </a:ext>
                  </a:extLst>
                </a:gridCol>
                <a:gridCol w="2405917">
                  <a:extLst>
                    <a:ext uri="{9D8B030D-6E8A-4147-A177-3AD203B41FA5}">
                      <a16:colId xmlns:a16="http://schemas.microsoft.com/office/drawing/2014/main" val="2120578224"/>
                    </a:ext>
                  </a:extLst>
                </a:gridCol>
              </a:tblGrid>
              <a:tr h="534377">
                <a:tc>
                  <a:txBody>
                    <a:bodyPr/>
                    <a:lstStyle/>
                    <a:p>
                      <a:pPr algn="ctr"/>
                      <a:r>
                        <a:rPr lang="en-US">
                          <a:latin typeface="Times New Roman" panose="02020603050405020304" pitchFamily="18" charset="0"/>
                          <a:cs typeface="Times New Roman" panose="02020603050405020304" pitchFamily="18" charset="0"/>
                        </a:rPr>
                        <a:t>NỘI DUNG NGHIÊN CỨU</a:t>
                      </a:r>
                    </a:p>
                  </a:txBody>
                  <a:tcPr/>
                </a:tc>
                <a:tc>
                  <a:txBody>
                    <a:bodyPr/>
                    <a:lstStyle/>
                    <a:p>
                      <a:r>
                        <a:rPr lang="en-US">
                          <a:latin typeface="Times New Roman" panose="02020603050405020304" pitchFamily="18" charset="0"/>
                          <a:cs typeface="Times New Roman" panose="02020603050405020304" pitchFamily="18" charset="0"/>
                        </a:rPr>
                        <a:t>TIẾN ĐỘ THỰC HIỆN</a:t>
                      </a:r>
                    </a:p>
                  </a:txBody>
                  <a:tcPr/>
                </a:tc>
                <a:extLst>
                  <a:ext uri="{0D108BD9-81ED-4DB2-BD59-A6C34878D82A}">
                    <a16:rowId xmlns:a16="http://schemas.microsoft.com/office/drawing/2014/main" val="2593384715"/>
                  </a:ext>
                </a:extLst>
              </a:tr>
              <a:tr h="534377">
                <a:tc>
                  <a:txBody>
                    <a:bodyPr/>
                    <a:lstStyle/>
                    <a:p>
                      <a:r>
                        <a:rPr lang="en-US" sz="1800" kern="1200">
                          <a:solidFill>
                            <a:schemeClr val="dk1"/>
                          </a:solidFill>
                          <a:effectLst/>
                          <a:latin typeface="Times New Roman" panose="02020603050405020304" pitchFamily="18" charset="0"/>
                          <a:ea typeface="+mn-ea"/>
                          <a:cs typeface="Times New Roman" panose="02020603050405020304" pitchFamily="18" charset="0"/>
                        </a:rPr>
                        <a:t>Tìm những ứng dụng và một số công nghệ nhận dạng khuôn mặt.</a:t>
                      </a:r>
                      <a:endParaRPr lang="en-US">
                        <a:latin typeface="Times New Roman" panose="02020603050405020304" pitchFamily="18" charset="0"/>
                        <a:cs typeface="Times New Roman" panose="02020603050405020304" pitchFamily="18" charset="0"/>
                      </a:endParaRPr>
                    </a:p>
                  </a:txBody>
                  <a:tcPr/>
                </a:tc>
                <a:tc>
                  <a:txBody>
                    <a:bodyPr/>
                    <a:lstStyle/>
                    <a:p>
                      <a:r>
                        <a:rPr lang="en-US" sz="1800" kern="1200">
                          <a:solidFill>
                            <a:schemeClr val="dk1"/>
                          </a:solidFill>
                          <a:effectLst/>
                          <a:latin typeface="Times New Roman" panose="02020603050405020304" pitchFamily="18" charset="0"/>
                          <a:ea typeface="+mn-ea"/>
                          <a:cs typeface="Times New Roman" panose="02020603050405020304" pitchFamily="18" charset="0"/>
                        </a:rPr>
                        <a:t>8/9/2022  - 6/10/2022</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94644706"/>
                  </a:ext>
                </a:extLst>
              </a:tr>
              <a:tr h="534377">
                <a:tc>
                  <a:txBody>
                    <a:bodyPr/>
                    <a:lstStyle/>
                    <a:p>
                      <a:r>
                        <a:rPr lang="en-US" sz="1800" kern="1200">
                          <a:solidFill>
                            <a:schemeClr val="dk1"/>
                          </a:solidFill>
                          <a:effectLst/>
                          <a:latin typeface="Times New Roman" panose="02020603050405020304" pitchFamily="18" charset="0"/>
                          <a:ea typeface="+mn-ea"/>
                          <a:cs typeface="Times New Roman" panose="02020603050405020304" pitchFamily="18" charset="0"/>
                        </a:rPr>
                        <a:t>Tìm hiểu mã nguồn mở và phần mềm quản lý tài liệu tham khảo</a:t>
                      </a:r>
                      <a:endParaRPr lang="en-US">
                        <a:latin typeface="Times New Roman" panose="02020603050405020304" pitchFamily="18" charset="0"/>
                        <a:cs typeface="Times New Roman" panose="02020603050405020304" pitchFamily="18" charset="0"/>
                      </a:endParaRPr>
                    </a:p>
                  </a:txBody>
                  <a:tcPr/>
                </a:tc>
                <a:tc>
                  <a:txBody>
                    <a:bodyPr/>
                    <a:lstStyle/>
                    <a:p>
                      <a:r>
                        <a:rPr lang="en-US" sz="1800" kern="1200">
                          <a:solidFill>
                            <a:schemeClr val="dk1"/>
                          </a:solidFill>
                          <a:effectLst/>
                          <a:latin typeface="Times New Roman" panose="02020603050405020304" pitchFamily="18" charset="0"/>
                          <a:ea typeface="+mn-ea"/>
                          <a:cs typeface="Times New Roman" panose="02020603050405020304" pitchFamily="18" charset="0"/>
                        </a:rPr>
                        <a:t>8/9/2022 - 2/11/2022</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26843633"/>
                  </a:ext>
                </a:extLst>
              </a:tr>
              <a:tr h="534377">
                <a:tc>
                  <a:txBody>
                    <a:bodyPr/>
                    <a:lstStyle/>
                    <a:p>
                      <a:r>
                        <a:rPr lang="en-US" sz="1800" kern="1200">
                          <a:solidFill>
                            <a:schemeClr val="dk1"/>
                          </a:solidFill>
                          <a:effectLst/>
                          <a:latin typeface="Times New Roman" panose="02020603050405020304" pitchFamily="18" charset="0"/>
                          <a:ea typeface="+mn-ea"/>
                          <a:cs typeface="Times New Roman" panose="02020603050405020304" pitchFamily="18" charset="0"/>
                        </a:rPr>
                        <a:t>Coi và tổng hợp video và các kiến thức liên quan đến việc sử dụng công nghệ này</a:t>
                      </a:r>
                      <a:endParaRPr lang="en-US">
                        <a:latin typeface="Times New Roman" panose="02020603050405020304" pitchFamily="18" charset="0"/>
                        <a:cs typeface="Times New Roman" panose="02020603050405020304" pitchFamily="18" charset="0"/>
                      </a:endParaRPr>
                    </a:p>
                  </a:txBody>
                  <a:tcPr/>
                </a:tc>
                <a:tc>
                  <a:txBody>
                    <a:bodyPr/>
                    <a:lstStyle/>
                    <a:p>
                      <a:r>
                        <a:rPr lang="en-US" sz="1800" kern="1200">
                          <a:solidFill>
                            <a:schemeClr val="dk1"/>
                          </a:solidFill>
                          <a:effectLst/>
                          <a:latin typeface="Times New Roman" panose="02020603050405020304" pitchFamily="18" charset="0"/>
                          <a:ea typeface="+mn-ea"/>
                          <a:cs typeface="Times New Roman" panose="02020603050405020304" pitchFamily="18" charset="0"/>
                        </a:rPr>
                        <a:t>8/9/2022 - 6/10/2022</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70065989"/>
                  </a:ext>
                </a:extLst>
              </a:tr>
              <a:tr h="534377">
                <a:tc>
                  <a:txBody>
                    <a:bodyPr/>
                    <a:lstStyle/>
                    <a:p>
                      <a:r>
                        <a:rPr lang="en-US" sz="1800" kern="1200">
                          <a:solidFill>
                            <a:schemeClr val="dk1"/>
                          </a:solidFill>
                          <a:effectLst/>
                          <a:latin typeface="Times New Roman" panose="02020603050405020304" pitchFamily="18" charset="0"/>
                          <a:ea typeface="+mn-ea"/>
                          <a:cs typeface="Times New Roman" panose="02020603050405020304" pitchFamily="18" charset="0"/>
                        </a:rPr>
                        <a:t>Đọc và tìm hiểu các bài báo có liên quan đến công nghệ nhận dạng khuôn mặt</a:t>
                      </a:r>
                      <a:endParaRPr lang="en-US">
                        <a:latin typeface="Times New Roman" panose="02020603050405020304" pitchFamily="18" charset="0"/>
                        <a:cs typeface="Times New Roman" panose="02020603050405020304" pitchFamily="18" charset="0"/>
                      </a:endParaRPr>
                    </a:p>
                  </a:txBody>
                  <a:tcPr/>
                </a:tc>
                <a:tc>
                  <a:txBody>
                    <a:bodyPr/>
                    <a:lstStyle/>
                    <a:p>
                      <a:r>
                        <a:rPr lang="en-US" sz="1800" kern="1200">
                          <a:solidFill>
                            <a:schemeClr val="dk1"/>
                          </a:solidFill>
                          <a:effectLst/>
                          <a:latin typeface="Times New Roman" panose="02020603050405020304" pitchFamily="18" charset="0"/>
                          <a:ea typeface="+mn-ea"/>
                          <a:cs typeface="Times New Roman" panose="02020603050405020304" pitchFamily="18" charset="0"/>
                        </a:rPr>
                        <a:t>8/9/2022 - 6/10/2022</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69908414"/>
                  </a:ext>
                </a:extLst>
              </a:tr>
              <a:tr h="534377">
                <a:tc>
                  <a:txBody>
                    <a:bodyPr/>
                    <a:lstStyle/>
                    <a:p>
                      <a:r>
                        <a:rPr lang="en-US" sz="1800" kern="1200">
                          <a:solidFill>
                            <a:schemeClr val="dk1"/>
                          </a:solidFill>
                          <a:effectLst/>
                          <a:latin typeface="Times New Roman" panose="02020603050405020304" pitchFamily="18" charset="0"/>
                          <a:ea typeface="+mn-ea"/>
                          <a:cs typeface="Times New Roman" panose="02020603050405020304" pitchFamily="18" charset="0"/>
                        </a:rPr>
                        <a:t>Tham khảo một số bài báo tiểu luận liên quan đến công nghệ nhận dạng khuôn mặt</a:t>
                      </a:r>
                    </a:p>
                    <a:p>
                      <a:r>
                        <a:rPr lang="en-US" sz="1800" kern="1200">
                          <a:solidFill>
                            <a:schemeClr val="dk1"/>
                          </a:solidFill>
                          <a:effectLst/>
                          <a:latin typeface="Times New Roman" panose="02020603050405020304" pitchFamily="18" charset="0"/>
                          <a:ea typeface="+mn-ea"/>
                          <a:cs typeface="Times New Roman" panose="02020603050405020304" pitchFamily="18" charset="0"/>
                        </a:rPr>
                        <a:t>Tổng hợp các ý kiến của các thành viên trong nhóm và chốt lại ý chính</a:t>
                      </a:r>
                      <a:endParaRPr lang="en-US">
                        <a:latin typeface="Times New Roman" panose="02020603050405020304" pitchFamily="18" charset="0"/>
                        <a:cs typeface="Times New Roman" panose="02020603050405020304" pitchFamily="18" charset="0"/>
                      </a:endParaRPr>
                    </a:p>
                  </a:txBody>
                  <a:tcPr/>
                </a:tc>
                <a:tc>
                  <a:txBody>
                    <a:bodyPr/>
                    <a:lstStyle/>
                    <a:p>
                      <a:r>
                        <a:rPr lang="en-US" sz="1800" kern="1200">
                          <a:solidFill>
                            <a:schemeClr val="dk1"/>
                          </a:solidFill>
                          <a:effectLst/>
                          <a:latin typeface="Times New Roman" panose="02020603050405020304" pitchFamily="18" charset="0"/>
                          <a:ea typeface="+mn-ea"/>
                          <a:cs typeface="Times New Roman" panose="02020603050405020304" pitchFamily="18" charset="0"/>
                        </a:rPr>
                        <a:t>8/9/2022 - 15/11/2022</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28932440"/>
                  </a:ext>
                </a:extLst>
              </a:tr>
            </a:tbl>
          </a:graphicData>
        </a:graphic>
      </p:graphicFrame>
    </p:spTree>
    <p:extLst>
      <p:ext uri="{BB962C8B-B14F-4D97-AF65-F5344CB8AC3E}">
        <p14:creationId xmlns:p14="http://schemas.microsoft.com/office/powerpoint/2010/main" val="2350963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80">
                                          <p:stCondLst>
                                            <p:cond delay="0"/>
                                          </p:stCondLst>
                                        </p:cTn>
                                        <p:tgtEl>
                                          <p:spTgt spid="14"/>
                                        </p:tgtEl>
                                      </p:cBhvr>
                                    </p:animEffect>
                                    <p:anim calcmode="lin" valueType="num">
                                      <p:cBhvr>
                                        <p:cTn id="13"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8" dur="26">
                                          <p:stCondLst>
                                            <p:cond delay="650"/>
                                          </p:stCondLst>
                                        </p:cTn>
                                        <p:tgtEl>
                                          <p:spTgt spid="14"/>
                                        </p:tgtEl>
                                      </p:cBhvr>
                                      <p:to x="100000" y="60000"/>
                                    </p:animScale>
                                    <p:animScale>
                                      <p:cBhvr>
                                        <p:cTn id="19" dur="166" decel="50000">
                                          <p:stCondLst>
                                            <p:cond delay="676"/>
                                          </p:stCondLst>
                                        </p:cTn>
                                        <p:tgtEl>
                                          <p:spTgt spid="14"/>
                                        </p:tgtEl>
                                      </p:cBhvr>
                                      <p:to x="100000" y="100000"/>
                                    </p:animScale>
                                    <p:animScale>
                                      <p:cBhvr>
                                        <p:cTn id="20" dur="26">
                                          <p:stCondLst>
                                            <p:cond delay="1312"/>
                                          </p:stCondLst>
                                        </p:cTn>
                                        <p:tgtEl>
                                          <p:spTgt spid="14"/>
                                        </p:tgtEl>
                                      </p:cBhvr>
                                      <p:to x="100000" y="80000"/>
                                    </p:animScale>
                                    <p:animScale>
                                      <p:cBhvr>
                                        <p:cTn id="21" dur="166" decel="50000">
                                          <p:stCondLst>
                                            <p:cond delay="1338"/>
                                          </p:stCondLst>
                                        </p:cTn>
                                        <p:tgtEl>
                                          <p:spTgt spid="14"/>
                                        </p:tgtEl>
                                      </p:cBhvr>
                                      <p:to x="100000" y="100000"/>
                                    </p:animScale>
                                    <p:animScale>
                                      <p:cBhvr>
                                        <p:cTn id="22" dur="26">
                                          <p:stCondLst>
                                            <p:cond delay="1642"/>
                                          </p:stCondLst>
                                        </p:cTn>
                                        <p:tgtEl>
                                          <p:spTgt spid="14"/>
                                        </p:tgtEl>
                                      </p:cBhvr>
                                      <p:to x="100000" y="90000"/>
                                    </p:animScale>
                                    <p:animScale>
                                      <p:cBhvr>
                                        <p:cTn id="23" dur="166" decel="50000">
                                          <p:stCondLst>
                                            <p:cond delay="1668"/>
                                          </p:stCondLst>
                                        </p:cTn>
                                        <p:tgtEl>
                                          <p:spTgt spid="14"/>
                                        </p:tgtEl>
                                      </p:cBhvr>
                                      <p:to x="100000" y="100000"/>
                                    </p:animScale>
                                    <p:animScale>
                                      <p:cBhvr>
                                        <p:cTn id="24" dur="26">
                                          <p:stCondLst>
                                            <p:cond delay="1808"/>
                                          </p:stCondLst>
                                        </p:cTn>
                                        <p:tgtEl>
                                          <p:spTgt spid="14"/>
                                        </p:tgtEl>
                                      </p:cBhvr>
                                      <p:to x="100000" y="95000"/>
                                    </p:animScale>
                                    <p:animScale>
                                      <p:cBhvr>
                                        <p:cTn id="25"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32A16-9B86-4EF5-2936-7FF62202123A}"/>
              </a:ext>
            </a:extLst>
          </p:cNvPr>
          <p:cNvSpPr>
            <a:spLocks noGrp="1"/>
          </p:cNvSpPr>
          <p:nvPr>
            <p:ph type="title"/>
          </p:nvPr>
        </p:nvSpPr>
        <p:spPr>
          <a:xfrm>
            <a:off x="1964956" y="1450730"/>
            <a:ext cx="10018713" cy="1752599"/>
          </a:xfrm>
        </p:spPr>
        <p:txBody>
          <a:bodyPr>
            <a:normAutofit/>
          </a:bodyPr>
          <a:lstStyle/>
          <a:p>
            <a:pPr algn="l"/>
            <a:r>
              <a:rPr lang="en-US" sz="3200" b="1" i="1">
                <a:effectLst/>
                <a:latin typeface="Arial" panose="020B0604020202020204" pitchFamily="34" charset="0"/>
                <a:ea typeface="Times New Roman" panose="02020603050405020304" pitchFamily="18" charset="0"/>
                <a:cs typeface="Arial" panose="020B0604020202020204" pitchFamily="34" charset="0"/>
              </a:rPr>
              <a:t>SẢN PHẨM NGHIÊN CỨU</a:t>
            </a:r>
            <a:endParaRPr lang="en-US" sz="3200" b="1" i="1">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C4137C1-FE6F-2C86-28B8-D4C83CE06957}"/>
              </a:ext>
            </a:extLst>
          </p:cNvPr>
          <p:cNvSpPr>
            <a:spLocks noGrp="1"/>
          </p:cNvSpPr>
          <p:nvPr>
            <p:ph idx="1"/>
          </p:nvPr>
        </p:nvSpPr>
        <p:spPr>
          <a:xfrm>
            <a:off x="1964956" y="2327030"/>
            <a:ext cx="10018713" cy="3124201"/>
          </a:xfrm>
        </p:spPr>
        <p:txBody>
          <a:bodyPr>
            <a:normAutofit/>
          </a:bodyPr>
          <a:lstStyle/>
          <a:p>
            <a:r>
              <a:rPr lang="en-US" sz="2000">
                <a:latin typeface="Times New Roman" panose="02020603050405020304" pitchFamily="18" charset="0"/>
                <a:cs typeface="Times New Roman" panose="02020603050405020304" pitchFamily="18" charset="0"/>
              </a:rPr>
              <a:t>Tên sản phẩm: </a:t>
            </a: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Dlib_face_recognition_from_camera</a:t>
            </a:r>
          </a:p>
          <a:p>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Yêu cầu khoa học: </a:t>
            </a:r>
          </a:p>
          <a:p>
            <a:pPr marR="0">
              <a:spcBef>
                <a:spcPts val="0"/>
              </a:spcBef>
              <a:spcAft>
                <a:spcPts val="0"/>
              </a:spcAft>
              <a:buFont typeface="Times New Roman" panose="02020603050405020304" pitchFamily="18" charset="0"/>
              <a:buChar char="+"/>
              <a:tabLst>
                <a:tab pos="1331595" algn="l"/>
                <a:tab pos="4229100" algn="ctr"/>
              </a:tabLs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Tính mục đích: nhận dạng được khuôn mặt</a:t>
            </a:r>
          </a:p>
          <a:p>
            <a:pPr marR="0">
              <a:spcBef>
                <a:spcPts val="0"/>
              </a:spcBef>
              <a:spcAft>
                <a:spcPts val="0"/>
              </a:spcAft>
              <a:buFont typeface="Times New Roman" panose="02020603050405020304" pitchFamily="18" charset="0"/>
              <a:buChar char="+"/>
              <a:tabLst>
                <a:tab pos="1331595" algn="l"/>
                <a:tab pos="4229100" algn="ctr"/>
              </a:tabLs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Tính mới: có thể nhận dạng nhiều người trong cùng bức ảnh</a:t>
            </a:r>
          </a:p>
          <a:p>
            <a:pPr marR="0">
              <a:spcBef>
                <a:spcPts val="0"/>
              </a:spcBef>
              <a:spcAft>
                <a:spcPts val="0"/>
              </a:spcAft>
              <a:buFont typeface="Times New Roman" panose="02020603050405020304" pitchFamily="18" charset="0"/>
              <a:buChar char="+"/>
              <a:tabLst>
                <a:tab pos="1331595" algn="l"/>
                <a:tab pos="4229100" algn="ctr"/>
              </a:tabLs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Tính cấp thiết: Đáp ứng được nhu cầu điểm danh</a:t>
            </a:r>
          </a:p>
          <a:p>
            <a:pPr>
              <a:buFont typeface="Times New Roman" panose="02020603050405020304" pitchFamily="18" charset="0"/>
              <a:buChar char="+"/>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Tính khả thi: Đáp án đủ điều kiện khách quan và chủ quan </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791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ircle(in)">
                                      <p:cBhvr>
                                        <p:cTn id="18" dur="2000"/>
                                        <p:tgtEl>
                                          <p:spTgt spid="3">
                                            <p:txEl>
                                              <p:pRg st="2" end="2"/>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circle(in)">
                                      <p:cBhvr>
                                        <p:cTn id="21" dur="2000"/>
                                        <p:tgtEl>
                                          <p:spTgt spid="3">
                                            <p:txEl>
                                              <p:pRg st="3" end="3"/>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circle(in)">
                                      <p:cBhvr>
                                        <p:cTn id="24" dur="2000"/>
                                        <p:tgtEl>
                                          <p:spTgt spid="3">
                                            <p:txEl>
                                              <p:pRg st="4" end="4"/>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120</TotalTime>
  <Words>745</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Corbel</vt:lpstr>
      <vt:lpstr>Times New Roman</vt:lpstr>
      <vt:lpstr>Parallax</vt:lpstr>
      <vt:lpstr>  PHƯƠNG PHÁP NGHIÊN CỨU KHOA HỌC ĐỀ TÀI NHẬN DẠNG KHUÔN MẶT</vt:lpstr>
      <vt:lpstr>TỔNG QUAN</vt:lpstr>
      <vt:lpstr>PHƯƠNG PHÁP</vt:lpstr>
      <vt:lpstr>TÍNH CẦN THIẾT</vt:lpstr>
      <vt:lpstr>ƯU ĐIỂM</vt:lpstr>
      <vt:lpstr>MỤC TIÊU</vt:lpstr>
      <vt:lpstr>CÁCH TIẾP CẬN, PHƯƠNG PHÁP NGHIÊN CỨU, PHẠM VI NGHIÊN CỨU</vt:lpstr>
      <vt:lpstr>NỘI DUNG NGHIÊN CỨU VÀ TIẾN ĐỘ THỰC HIỆN</vt:lpstr>
      <vt:lpstr>SẢN PHẨM NGHIÊN CỨU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PHƯƠNG PHÁP NGHIÊN CỨU KHOA HỌC ĐỀ TÀI NHẬN DẠNG KHUÔN MẶT</dc:title>
  <dc:creator>Hoang Ngoc Minh Thang</dc:creator>
  <cp:lastModifiedBy>Hoang Ngoc Minh Thang</cp:lastModifiedBy>
  <cp:revision>4</cp:revision>
  <dcterms:created xsi:type="dcterms:W3CDTF">2022-10-13T06:14:14Z</dcterms:created>
  <dcterms:modified xsi:type="dcterms:W3CDTF">2022-10-13T08:27:29Z</dcterms:modified>
</cp:coreProperties>
</file>