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64706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2-05-05T02:42:23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4665 8932 0,'-45'0'140,"90"0"-93,0 0-31,0 0-16,-1 0 16,46 0-16,0 0 15,-1 0-15,1 0 16,0 0-16,-45 0 15,44 0-15,-44 0 16,0 0 0,0 0-1,0 0 1,0 0-16,44 0 16,1 0-1,-45 0-15,45 0 16,-46 0-16,46 0 15,-45 0 32,0 0-15,0 0-17,0 0-15,-1 0 16,1 0-1,0 0-15,0 0 47,0 0 0</inkml:trace>
  <inkml:trace contextRef="#ctx0" brushRef="#br0" timeOffset="1783.55">4620 11939 0,'45'0'110,"0"0"-95,0 0-15,44 0 16,1 0-1,0 0-15,44 0 0,1 0 16,-1 45-16,-89-45 16,90 0-1,-91 0-15,46 0 16,-45 0-16,45 0 16,-45 0-16,44 0 15,-44 0-15,0 0 16,0 0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64706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2-05-05T02:46:16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6145 4174 0,'45'0'172,"0"0"-156,89 0-16,-89 0 15,0 0-15,0 0 16,89 0-16,-89 0 15,45 0-15,-1 0 16,46 0 0,-90 0-1,0 0-15,-1 0 16,1 0 0,0 0-1,0 0 1,0 0-1,0 0 1,44 0 0,-44 0-1,45 0 1,-45 0 15</inkml:trace>
  <inkml:trace contextRef="#ctx0" brushRef="#br0" timeOffset="1583.87">6638 2154 0,'45'0'250,"-45"45"-234,45 0-1,0 0 1,-45 45 15,45-45-15,-1 0-16,1-45 15,-45 89 1,45-44 0,0-45 187,0 0-172,0 0 0</inkml:trace>
  <inkml:trace contextRef="#ctx0" brushRef="#br0" timeOffset="2375.75">6683 1975 0,'0'-45'16</inkml:trace>
  <inkml:trace contextRef="#ctx0" brushRef="#br0" timeOffset="10823.62">4755 13690 0,'44'0'172,"-44"-45"-157,45 45-15,0 0 16,0 0-16,0 0 15,44-45 1,-44 45 0,0 0-16,0 0 15,0 0 1,0 0-16,0 0 16,-1 0-16,1 0 15,0 0-15,0 0 16,45 0-16,-46 0 15,46 0-15,0 0 16,-45 0-16,0 0 16,-1 0-1,46 0 17,-45 0-17,0 0 1,0 0-16,44 0 15,1 45 1,-45-45-16,0 0 16,44 0-16,-44 45 15,0-45-15,45 0 16,-45 0-16,0 45 16,-1-45-16,1 0 15,45 0-15,0 0 16,-1 45-16,46-45 15,-1 0-15,-89 0 16,0 0-16,45 0 16,-45 0-1,44 90 1,1-90 15,-45 0-15,0 0-1,0 0-15,-1 0 16,1 0 0,0 0-1,0 0 32,0 0-31,0 0-1</inkml:trace>
  <inkml:trace contextRef="#ctx0" brushRef="#br0" timeOffset="39719.62">13679 13286 0,'-45'0'218,"1"0"-186,44 45 30,0 0-46,0 0-1,0 0 1,0 44 0,0-44-1,0 45 1,0-45 0,0 0-1,0 0-15,0 0 16,0-1 15,0 91-15,44-45-1,-44-45 1,0 0 0,45 44-16,-45 46 15,0-90 1,0 0-16,0 0 15,0 89-15,45-44 16,-45 45 0,0-90 15,45 44-31,-45-44 31,0 0-31,0 0 16,45 90-16,-45-45 15,0-1-15,45 46 16,-45-90 15,0 0-31,0 0 16,0-1 0,0 1-1,0 0-15,44 45 31,-44-45 16,0 0 63,-44 0-95,-1-45 1,-135 45 0,91-45-16,-91 44 15,-44 1-15,0 45 16,44 0-16,-134-90 15,1 45-15,-1 0 16,89 0-16,-133-45 16,88 0-16,91 0 15,-45 0-15,-45 0 16,89 0-16,1 0 16,-45 0-16,-45 0 15,44 0-15,-44 0 16,45 0-16,-45 0 15,90 0-15,44 0 16,1 0-16,44 0 16,0 0-16,-44 0 15,-1 0-15,-44 0 16,-1 0 0,-134 0-16,0 0 15,45 0-15,0 0 16,45-45-16,45 45 15,-90-45-15,-1 0 16,46 0-16,-224-45 16,134 45-16,-45 45 15,45-45-15,0 1 16,90-46-16,45 90 16,-135-90-16,45 45 15,-1-45-15,-43 1 16,-46 44-16,45-90 15,-45 45-15,135 1 16,-90-1-16,-314-135 16,493 180-1,-89 1-15,135-1 16,-1 0-16,45 45 16,45-45-16,-45 45 15,45-45-15,-45 0 16,45 0-1,-45 0 1,45 0 15,0 1-31,0-1 16,0 0 15,45 0 16,0 45-31,-45-45-1,0 0-15,45 0 16,-45 0-16,90 0 16,-45 1-1,-1-1-15,1 45 16,0-45-16,45 0 15,-90 0-15,89 0 16,-44 45-16,90-45 16,-45-44-16,-1 89 15,1-45-15,0 0 16,44 45-16,-44-45 16,0 0-16,44 45 15,-44-45 1,-45 45-16,-1 0 15,91 0-15,-90 0 16,45 0-16,-46-45 16,136 45-16,-46-45 15,91 0-15,-46 45 16,90-44-16,-90 44 16,1 0-16,-46-45 15,46 45-15,-46-45 16,1 45-16,44-45 15,-44 45-15,44-45 16,135 45-16,0-45 16,-45-45-16,90 45 15,0 1-15,-90 44 16,-45-45-16,45 45 16,-90-45-16,1 45 15,44-45-15,-89 45 16,44 0-16,-89 0 15,-1 0-15,91-45 16,-1 45-16,45-90 16,-89 45-16,0 45 15,-1 0-15,1 0 16,-1 0 0,1-44-16,-1 44 15,-44 0-15,89 0 16,-44 0-16,-1 0 15,46 0-15,-46 0 16,-44 0-16,45 0 16,44 0-16,0 44 15,1-44-15,-1 45 16,1 0-16,44 0 16,-45 45-16,45-90 15,-44 90-15,-1-90 16,1 0-16,-46 44 15,-44-44-15,0 0 16,-46 0-16,46 0 16,0 45-16,-1-45 15,-44 0-15,45 0 16,-45 0-16,89 0 16,-89 0-1</inkml:trace>
  <inkml:trace contextRef="#ctx0" brushRef="#br0" timeOffset="43319.37">1526 10234 0,'44'0'156,"1"0"-156,90 0 15,-46 0-15,46 0 16,44 0-16,46 0 16,44 0-16,-45 0 15,-45 0-15,90 0 16,-89 0-16,-46 0 16,1 0-16,-1 0 15,-89 0-15,90 0 16,-45 0-16,-1 0 15,1 0-15,0 0 16,-1 0-16,1 0 16,45 0-16,-1 0 15,-44 0-15,-1 0 16,1 0 0,0 0-16,-45 0 15,0 0 1,-1 0-16,46 0 15,0 0-15,-45 0 16,44 0-16,-44 0 16,90 0-16,-90 0 15,-1 0-15,46 0 16,-45 0-16,45 0 16,-45 0-16,89 0 15,-44 0-15,44 0 16,1 0-16,-1 0 15,1 0-15,-1 0 16,-44 0-16,-45 0 16,45 0-16,-45 0 15,44 0-15,1 0 16,-45 0 0,44 0-1,-44 0-15,0 0 16,0 0-16,0 0 15</inkml:trace>
  <inkml:trace contextRef="#ctx0" brushRef="#br0" timeOffset="44783.4">1570 11356 0,'-44'0'78,"88"0"-47,46 0-15,45 0-1,-46 0-15,1 0 16,0 0-16,-45 0 16,44 0-16,1 0 15,44 0-15,1 0 16,-45 0-16,44 0 16,1 0-16,-90 0 15,-1 0-15,1 0 16,45 0-16,-45 0 15,45 0 1,-1 0 0,46 0-16,-45 0 15,-46 0-15,1 0 16,45 0 0,-45 0-1,44 0-15,-44 0 16,0 0-1,0 0-15,45 0 16,-45 0-16,-1 0 16,46 0-16,-45 0 15,45 0-15,-46 0 16,1 0-16,0 0 16,45 0-1,-45 0-15,0 0 16,-1 0-16,1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64706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2-05-05T02:55:49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4040 0,'0'44'94,"45"-44"-94,44 45 15,46-45 1,-45 45-16,89 0 16,0 0-16,-44-45 15,44 45-15,1-45 16,89 0-16,-90 45 15,135 0-15,-45 0 16,0-45-16,0 44 16,-44-44-16,-1 45 15,-45 0 1,90 0-16,-44-45 16,-1 0-16,45 0 15,-90 0-15,135 0 16,-45 0-16,0 0 15,-44 0-15,44 0 16,0 0-16,-45 0 16,-45 0-16,46 0 15,-46 0-15,90 0 16,-90 0-16,46 0 16,89 0-16,-135 0 15,45 0-15,90 0 16,0 0-16,-90 0 15,135 0-15,0 0 16,0 0-16,0 0 16,89 0-16,-134 0 15,-45 0-15,45 0 16,0 0-16,-45 0 16,90 0-16,0 0 15,89 0-15,-89 0 16,44 0-16,-44 0 15,-45 0 1,0 0-16,-135 0 16,46 0-16,-46 0 15,0 0-15,91 0 16,43 0-16,-88 0 16,89 0-16,89 0 15,-179 0-15,90 0 16,-44 0-16,-91 0 15,0 0-15,1 0 16,-1 0-16,0 0 16,1 0-16,-1 0 15,45 0-15,-44 0 16,-1 0-16,-44 0 16,-1 0-16,-44 0 15,-45 0-15,0 0 16</inkml:trace>
  <inkml:trace contextRef="#ctx0" brushRef="#br0" timeOffset="1766.93">2602 5521 0,'0'45'125,"0"0"-125,0-1 15,0 46 1,0 90 0,45-1-16,-45-89 15,0 0-15,45 45 16,-1-1-16,-44 91 16,0-91-16,0 1 15,45 89-15,-45 1 16,45 44-16,0 45 15,0 0-15,0 46 16,-1-46-16,1-45 16,-45 0-16,0-44 15,0 44-15,45-134 16,0-90-16,-45 44 16,0 1-16,0-45 15,45 90 1</inkml:trace>
  <inkml:trace contextRef="#ctx0" brushRef="#br0" timeOffset="3487.66">13320 7810 0,'0'45'109,"45"-45"-62,45 0-47,0 0 16,179 45-16,-45-45 16,-45 45-16,90 0 15,-44-45-15,-91 44 16,46-44-16,-91 0 15,46 0-15,-45 45 16,-1-45 0,-44 0-1,45 0 17,-45 0-17</inkml:trace>
  <inkml:trace contextRef="#ctx0" brushRef="#br0" timeOffset="144951.12">4665 8528 0,'0'-45'15,"45"45"32,0 0-47,-1 0 16,1 0 15,0 0-31,0 0 16,0 0-1,44 0-15,-44 0 16,45 0-16,-45 0 15,45 0-15,-46 0 16,46 0-16,45 0 16,-46 0-16,1 0 15,45 0-15,-46 0 16,46 0-16,-45 0 16,-1 0-1,-44 0-15,179 0 16,-89 0-16,-1 0 15,135 45-15,-44-45 16,-1 45-16,-45-45 16,1 45-16,-46-45 15,-44 45-15,44-45 16,1 0-16,0 0 16,44 0-16,90 0 15,-90 45-15,1-45 16,44 45-16,-89-1 15,-46 1-15,46-45 16,-45 0-16,-46 0 16,46 0-16,45 0 15,-1 0-15,1 0 16,-1 0-16,-44 0 16,44 0-16,1 0 15,-45 0-15,-1 0 16,1 0-16,0 0 15,44 0-15,-44 0 16,0 0-16,-1 0 16,-44 0-1,45 0-15,0-45 16,-1 45-16,-44-44 16,45 44-16,0 0 15,44-45-15,1-45 16,-90 90-16,-1-45 15,1 45-15,0-45 32,0 45-32,-45-45 15,45 45 1,0-45-16,-1-44 16,-44 44 15,45 0-16,0 0-15,0 0 16,-45 0 15,45 0-31,-45 0 16,45 45 0,-45-44-16,45-1 62,-45 0 16,0-45-62,-45 90-1,45-45 1,-45 0 0,45 0-16,-45 45 15,0-45 1,0 45 0,45-44-16,-45 44 15,1-45-15,-46 0 16,45 45-16,0 0 15,-44-45-15,-1 0 16,45 45-16,0-45 16,-45 0-16,46 0 15,-1 45-15,45-45 16,-90 45 0,0-44-1,1-1-15,44 45 16,0-45-16,-45 45 15,45-45-15,1 45 16,-46-45-16,45 45 16,-89-45-1,44 45-15,0 0 16,-44-45-16,89 45 16,-90-45-16,45-44 15,1 89-15,-46 0 16,90-45-16,-44 45 15,-46-45 1,90 45-16,0 0 16,-89-45-1,44 0-15,1 45 16,44 0-16,-90 0 16,90 0-16,0 0 15,-44 0-15,44 0 16,0 0-16,-134-45 15,44 0-15,45 45 16,1-45-16,-46 45 16,90 0-16,1 0 15,-46 0 1,45 0-16,-134 0 16,134 0-16,-45 0 15,45 0 1,-134 0-16,-1-44 15,91 44-15,44 0 16,0 0-16,-45 0 16,45 0-16,1 0 15,-1 0-15,-45 0 16,-89 0-16,134 0 16,0 0-16,0 0 15,-45 0 1,46 0-16,-1 0 15,0 0-15,-45 0 16,-134 0 0,179 0-16,0 0 15,0 0-15,-44 0 16,44 0 0,-45 0-1,-89 0 1,134 0-1,0 0 1,-89 0-16,-1 0 16,45 0-16,45 0 15,-44 0 1,-1 0 0,45 0-1,0 0 1,1 0-16,-1 0 15,0 0 1,-135 0-16,91 0 16,-1 44-1,0-44-15,46 45 16,-46 0 0,45-45-16,0 0 15,0 45-15,0 0 16,-44 0-16,44 0 15,0 0 1,0-45-16,0 44 16,45 1-1,-89 0 1,44 0 31,0 0-32,45 0 1,-45 0 15,45 0-15,0 0 0,0-1-1,0 1 1,0 0-1,0 0-15,45 45 32,-45 0-1,45-1-15,0-89-16,-45 45 15,45 0 1,-1 0-1,-44 0 1,45 0 0,-45 0-1,45-45 1,-45 45-16,45 0 16,0-1-1,0-44 1,-1 90-1,-44-45-15,45 0 16,0-45 0,0 90-16,-45-45 15,90-45 126</inkml:trace>
  <inkml:trace contextRef="#ctx0" brushRef="#br0" timeOffset="146918.97">2243 3546 0,'0'45'141,"0"0"-141,0-1 16,0 91-1,0-90 1,0 0-16,0 134 15,0-44-15,0 0 16,0 44-16,0 1 16,0 44-16,0-89 15,0 0-15,0-46 16,0 46-16,0 45 16,0 44-16,0-89 15,0 44-15,0 1 16,0-1-16,0 46 15,0 44-15,0 0 16,0 180-16,-45-45 16,45-90-16,0 90 15,0-45-15,0-134 16,0-1-16,0-89 16,0-45-16,-45-1 15,45 1-15,0-45 16,0 0-1,0 0-15,-89 179 16,89-89 0,0-45-16,0-45 15,0 0-15,0 44 16,0 46-16,0-90 16,45 45-16,-45-45 15,44 89-15,-44-89 16,45 45-16,0-45 15,-45 89-15,45-44 16,-45-45 0,45 45-1,-45-45-15,45 0 422</inkml:trace>
  <inkml:trace contextRef="#ctx0" brushRef="#br0" timeOffset="148399.95">14531 7855 0,'45'0'125,"0"0"-125,90 0 16,44 0-16,90 0 15,45 0-15,-45 0 16,224 0-16,-89 0 16,44 0-16,-89 0 15,-135 0-15,90 0 16,-45 0-16,1 0 16,-46 0-1,90 0-15,45 0 16,-1 0-16,-44 0 15,0 0-15,-90 0 16,-44 0-16,-46 0 16,-44 0-16,0 0 15,-1 0-15,-44 0 16,90 0 0,-90 0-1,0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64706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2-05-05T02:53:53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22200 5700 0,'45'0'204,"0"0"-189,45 0 1,-1 0-16,-44 0 0,45-45 15,0 45 1,-46 0-16,1 0 16,0 0-16,45 0 15,-45 0-15,-1 0 16,1 0 0,45 0-16,-45 0 15,0 0-15,0 0 16,44 0-1,1 0-15,-45 0 16,0 0-16,-1 0 16,1 0-1</inkml:trace>
  <inkml:trace contextRef="#ctx0" brushRef="#br0" timeOffset="3000.35">12737 8887 0,'45'0'125,"45"0"-109,-45 0 0,44 0-1,-44 0-15,0 0 16,45 0-16,-45 0 16,89 0-16,-89 0 15,45 0-15,0 0 16,-1 0-16,91 0 15,-91 0-15,46-45 16,-1 45-16,-89-45 16,135 45-16,-46 0 15,46-44-15,-46 44 16,1-45-16,-1 45 16,-44 0-16,-45 0 15,0 0 1,-1 0-1,1 0 1,0 0 0,0 0 62,0 0-47</inkml:trace>
  <inkml:trace contextRef="#ctx0" brushRef="#br0" timeOffset="5512.31">23321 10503 0,'0'-45'203,"45"45"-187,90 0 0,-90 0-16,44 0 15,1 0-15,45-45 16,-1 0-16,-44 45 15,0 0-15,-46-44 16,46 44-16,0 0 16,-1 0-16,-44 0 15,0 0-15,0 0 16,0 0-16,0 0 16,89 0-16,1 0 15,44 0-15,-44 0 16,-1 0-16,-44 0 15,44 0-15,1 0 16,0 0-16,-91 0 16,1 0-1</inkml:trace>
  <inkml:trace contextRef="#ctx0" brushRef="#br0" timeOffset="13856.03">12513 6374 0,'-90'45'78,"90"-1"-62,0 1-16,-134 135 15,89-90-15,-45 44 16,46 1-16,-1 0 16,-45-1-16,45-44 15,0 0-15,45-45 16,-45 44-16,1-44 15,44 45-15,-45-90 16,0 45-16,45 0 16,-45 134-16,0-44 15,45-90-15,-45 0 16,1 0-16,44 179 16,-45-89-16,0-1 15,0 1-15,0 45 16,0-46-16,0 46 15,1-1-15,-46 46 16,45-46-16,45-44 16,-45 0-1,0-1-15,45 91 16,0-1-16,0-89 16,0 44-16,0 1 15,90 44-15,-45-89 16,0-45-16,0 0 15,-45-1-15,89 1 16,-44 0-16,45 45 16,-45-1-16,44 1 15,-44-45-15,45-1 16,-45 46-16,0 0 16,-1-90-16,1 89 15,0 46-15,-45-46 16,90-44-16,-45 45 15,-45-45-15,45 44 16,-1-89-16,-44 0 16,45 45-16,0 0 15,-45-1-15,0-44 16,90 90-16,-45-45 16,-45-1-16,0-44 15,44 45-15,1-90 16,-45 45-16,45 45 15,0 0 17,-45-1-17,0-44-15,0 90 16,45 0 0,-45-1-16,45 1 15,-45-90-15,45 134 16,-45-89-16,44 0 15,91 89-15,-135-89 16,45 45-16,89 44 16,-89-89-16,90 90 15,-90-46-15,89 1 16,-89 0-16,45-91 16,-45 91-16,44-45 15,1 0-15,0-1 16,-1 1-16,1 45 15,45-90-15,-1 45 16,-89-1-16,134 1 16,-134-45-16,0 0 15,0 0-15,0-45 16,0 45-16,44 44 16,1-89-1,44 0 1,1 45-16,0 0 15,-1 45-15,135-45 16,-134-45-16,44 45 16,-44 44-16,-46-89 15,46 0-15,-1 45 16,-89-45-16,90 0 16,-1 0-16,-44 0 15,45 0-15,-1 0 16,46 0-16,-1 0 15,0 0-15,-44 0 16,44 0-16,180 0 16,-90 0-16,-45 0 15,90 0-15,-89 0 16,-1 0-16,-45 0 16,1 0-16,-46 0 15,1 0-15,-1-45 16,-44 45-16,0 0 15,44 0-15,-44-44 16,134 44-16,0 0 16,90-45-16,45 45 15,-135-45-15,90-45 16,-179 90 0,44-45-16,90 45 15,-134-45-15,89 45 16,0-45-16,-44-89 15,44 89-15,-45 0 16,90-45-16,-89 45 16,-1-44-16,-44-1 15,-1 0-15,1-90 16,-46 91-16,46 44 16,-45-135-16,-1 90 15,1-89-15,0-1 16,-90 46-16,45-1 15,-45 45-15,44-44 16,-44 44-16,0 0 16,0-45-16,0 1 15,0 44-15,0-45 16,0 46-16,0-1 16,0-45-16,0 45 15,0 1-15,0-46 16,0 45-1,0 0-15,0-44 0,-44-46 16,-1 46 0,0 44-16,45 0 15,0 0-15,0 0 16,0 1-16,0 44 16,0-45-16,0 0 15,0-44-15,0 44 16,0-45-16,0 45 15,0 46-15,0-91 16,0 45-16,0 0 16,0 1-16,0 44 15,0-90 1,0 0-16,0 46 16,45-1-16,-45 0 15,0-45-15,0 46 16,0-1-16,0-90 15,45 91-15,-1 44 16,-44-45-16,0 0 16,45-45-16,-45 1 15,0 44-15,0 0 16,0-89-16,45 44 16,-45-44-16,45-136 15,0 136 1,0-91-16,0 1 15,-45 0-15,0-45 16,0 89-16,0 1 16,0 44-16,0-44 15,0-45-15,0 89 16,0 0-16,-45 46 16,0 44-16,45-45 15,0 1-15,-45-1 16,45 0-16,-45 1 15,-45-1-15,90 45 16,-44 1-16,-1-46 16,45 0-16,-45 90 15,0-89-15,0 44 16,45 0-16,-90 0 16,46 1-16,-1-46 15,-45 45-15,0-45 16,46 1-16,-91 89 15,90-90-15,-89 46 16,44-46-16,0-45 16,1 135-1,44-44-15,-90 44 16,45-45-16,1 90 16,-1-90-16,0 45 15,90 0-15,-89 45 16,-1-89-16,0 44 15,45 45-15,-89-45 16,-1-45-16,1 90 16,-1-45-16,-44 45 15,44-90-15,1 46 16,-46 44-16,-44 0 16,0-45-16,-90 45 15,45 0-15,90 0 16,-1 0-16,-44 0 15,-45 0-15,0 0 16,89 0-16,-44 0 16,45 0-16,-46-45 15,1-45-15,45 90 16,-1 0-16,1-45 16,-45 45-16,0 0 15,44 0-15,1 0 16,44 0-16,-89 0 15,89 0-15,-89 0 16,135 45 0,-46-45-16,45 0 15,1 0-15,-46 0 16,90 45-16,-44-45 16,-181 90-16,136-45 15,-1 44-15,-44-44 16,0 45-16,-91-90 15,91 45-15,0 0 16,-1 45-16,46-46 16,-1-44-16,46 45 15,44 45-15,0-45 16,0 0-16,45 0 16,-224 45-16,224 44 15,-90-89-15,45 0 16,45 0-16,-45 0 15,-44 89-15,44-44 16,0-45 0,-45 135-16,45-46 15,1-44-15,-46 45 16,45-46 0,0-44-16,-44 135 0,89-135 15,0 45 1,-45-90-16,0 44 15,-45 91-15,90-90 16,-45-45-16,0 45 16,45 0-16,-44 0 15,44 44-15,-45-89 16,0 45 0,45 0-1,-45 0 1,0-45-16,45 45 15,-45-45-15,0 45 32,-44-45-1,44 0 0,0 0-15,0 45-16,0-45 94,1 0-79</inkml:trace>
  <inkml:trace contextRef="#ctx0" brushRef="#br0" timeOffset="29312.28">17895 5296 0,'-45'-45'16,"90"45"140,0 0-140,44 0-16,46 0 16,-1 0-16,-44 0 15,134 45-15,-89-45 16,44 45-16,-44-45 15,44 45-15,1-45 16,-46 0-16,1 0 16,-1 0-16,1 0 15,-1 0-15,1 0 16,-90 0-16,0 0 16,44 0-16,-44 0 15,0 0 1,45 0-16,-45 0 15,44-45 1,-44 45-16,0 0 16,0 0-16,-45-45 15,45 45-15,-1-45 63,1 1-32,-45-1 0,0 0 1,0-45-17,-45 45 1,45 0-16,-89-44 15,44-1 1,-45 45 15,45-45-31,-44 45 16,-1 0-16,90 0 16,-90 45-16,1-44 15,44-1-15,-45 45 16,45-90-16,0 90 15,-44 0-15,89-45 16,-45 45-16,-45-45 16,0 45-1,46-45-15,-91 0 16,90 45 0,-89 0-16,89 0 15,-45 0-15,45 0 31,0 0-31,1 0 16,-1 0 0,0 0-16,0 0 15,-89 0-15,89 0 16,-90-45-16,45 45 16,46 0-1,-1 0-15,0 0 16,0 0-1,-45 0-15,45 0 16,1 0 0,-1 0-16,-45 0 15,45 0 1,-44 0 0,44 0-16,0 0 15,0 0-15,0 0 16,0 0-16,0 0 15,1 0 1,-1 0-16,0 45 16,0 0-1,0-45 1,45 45 0,-45-45-1,45 45-15,-44 0 16,-1 0-16,0 0 15,45 0-15,-45-45 16,0 44 0,45 1-16,0 0 15,-45-45 1,45 90 0,0-45-16,-45 0 31,45 0 16,0 0-47,0-1 15,0 1 17,0 0-1,0 45-16,0-45 17</inkml:trace>
  <inkml:trace contextRef="#ctx0" brushRef="#br0" timeOffset="41848.75">21483 5835 0,'45'0'187,"-1"0"-171,1 0-16,135 0 15,44-45-15,-45 45 16,-44 0-16,-46 0 16,46 0-16,0-45 15,-1 45-15,-89 0 16,45-45-16,-46 45 15,1 0-15,0 0 16,0 0 0,45 0-16,-45 0 15,-1 0 1,1 0 0,0 0-16</inkml:trace>
  <inkml:trace contextRef="#ctx0" brushRef="#br0" timeOffset="43208.75">13545 8753 0,'89'0'156,"46"0"-140,89 0-16,0 0 16,45 0-16,135 0 15,-180 0-15,90 0 16,-134 0-16,-91 0 16</inkml:trace>
  <inkml:trace contextRef="#ctx0" brushRef="#br0" timeOffset="44383.58">23456 10772 0,'45'0'140,"0"0"-124,44 0-16,136 45 16,-91-45-16,46 45 15,-1-45-15,0 0 16,-44 0-16,-1 0 16,46 0-16,44 0 15,-134 0-15,-1 0 16,-44 0-16,0 0 31,0 0 16,0 45-31</inkml:trace>
  <inkml:trace contextRef="#ctx0" brushRef="#br0" timeOffset="49512.67">24174 1346 0,'0'-44'93,"44"44"-77,46 0 0,0-90-16,-90 45 15,89 45 16,-44 0-15,0-45 0,0 45-16,0-45 15,0 45-15,0-45 16,-1 45 0</inkml:trace>
  <inkml:trace contextRef="#ctx0" brushRef="#br0" timeOffset="50633.61">24622 1257 0,'-45'89'63,"45"-44"-48,0 45 1,0-45 0,0 135-16,0-136 15,0 46-15,0 90 16,0-91 31,45-89 46,45 0-61,-45 0-17,-1 45 1,46 0 0,-45-45-16,0 0 15,-45 90-15,89-90 16,-44 45-16,0 0 31,0 0-31,-45 0 31,45 44-15,-45-44 15,0 0 0,0 0-15,0 0-16,-45 0 16,0 0-1,-45-45 1,90 45 0</inkml:trace>
  <inkml:trace contextRef="#ctx0" brushRef="#br0" timeOffset="57888.44">16863 5072 0,'0'90'125,"0"-45"-125,45-1 31,45 1-15,-45-45-1,44 45 1,1 0-16,-45-45 15,45 45-15,-45 0 16,-1 0 0,91-45-16,-90 45 15,44 0-15,1-1 16,0-44-16,-45 45 16,44-45-16,1 45 15,-45-45-15,0 45 16,44-45-16,-44 45 15,0-45-15,0 0 16,0 0-16,45 45 16,44 0-16,90-45 15,-89 0-15,44 0 16,1 0-16,-91 0 16,-44 0-16,45 0 15,-45 0-15,0 0 16,-1 0-1,46 0 1,-45 0-16,45-45 16,-45 45-16,-1 0 15,1 0-15,0 0 16,0-90-16</inkml:trace>
  <inkml:trace contextRef="#ctx0" brushRef="#br0" timeOffset="145888.6">16236 11580 0,'0'-45'203,"44"45"-188,1 0 1,45 0-16,0 0 16,44 0-16,46 0 15,-46 0-15,-44 0 16,89 0-16,-89 0 16,44 0-16,-44 0 15,45 0-15,-46 0 16,-44 0-16,90 0 15,-1 0-15,-44 0 16,0 0-16,-1 0 16,1 0-16,45 0 15,-46 0-15,46 0 16,-45 0-16,-1 0 16,1 0-1,44 0-15,-44 0 16,0 0-16,-45 0 15,89 0-15,-44 0 16,0 0-16,44 0 16,-89 0-16,0 0 15,0 0-15,89 0 16,-44 0-16,-45 0 16,0 0-16,-1 0 15,1 0 1,0 0-16,0 45 15,90-45-15,-46 0 16,-44 0 62,0 0-78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64706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2-05-05T02:51:11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19016 20154 0</inkml:trace>
  <inkml:trace contextRef="#ctx0" brushRef="#br0" timeOffset="-185576.88">4665 15306 0,'45'0'140,"44"0"-108,-44 0-17,45 0 1,44 0-16,46 0 15,134 45-15,-45 0 16,45 0-16,134-45 16,1 44-16,44 1 15,-44 0-15,-46 0 16,-89-45-16,45 0 16,-180 0-16,1 0 15,-1 0-15,0 0 16,-44 0-16,44 0 15,-44 0-15,44 0 16,46-45-16,-46 45 16,-45 0-16,1 0 15,-45 0 1,-1-45-16,1 0 16,-45 45-16,0 0 15,0 0 1,0 0 15</inkml:trace>
  <inkml:trace contextRef="#ctx0" brushRef="#br0" timeOffset="-179872.93">5741 12523 0,'45'0'109,"45"0"-93,-45 0-16,89 0 16,-89 0-16,90 0 15,-91 0-15,1 0 16,0 0-16,90 0 15,-91 0-15,46 0 16,-45 0-16,90 0 16,-1 0-16,1 0 15,-46 0-15,46 0 16,-90 0-16,0 0 16,-1 0-16,1 0 15,90 45 1,-46-45-16,1 0 15,45 0-15,-46 0 16,1 0-16,0 0 16,-45 0-16,-1 0 15,1 0 1,0 0-16,0 0 16,45 0-16,-45 0 15,-1 0-15,1 0 16,0 0-16,0 0 15,0 0 1,0 0 0,44 0-1,1 0-15,-45 0 16,0 0 0,0 0 15,-1 0 16</inkml:trace>
  <inkml:trace contextRef="#ctx0" brushRef="#br0" timeOffset="-178519.99">4441 13825 0,'44'0'31,"1"0"-15,45 0 0,45 0-1,-1 0-15,45 0 16,1 0-16,-46 0 15,-44 0-15,45 0 16,44 0-16,-134 0 16,89 0-16,-44 0 15,0 0-15,0 0 16,-1 0-16,1 0 16,44 0-16,-44 0 15,0 0-15,-45 0 16,0 0-16,44 0 15,46 0 1,-90 0-16,44 0 0,-44 0 16,90 0-16,-90 0 15,44 0 1,-44 0-16,45 0 16,-1 0-16,1 0 15,-45 0-15,45 0 16,-45 0-16,89 0 15,-89 0-15,0 0 16,0 0 0,-1 0-16,1 0 15,0 0 1,0 0-16,45 0 16,-1 0-16,-44 0 15,90 45 1,-90-45-1,44 0-15,1 0 63</inkml:trace>
  <inkml:trace contextRef="#ctx0" brushRef="#br0" timeOffset="-177616.63">3858 15261 0,'44'0'47,"46"0"-31,90 90-1,268 0-15,90-46 16,359 1-16,90-45 16,268 0-16,-178 0 15,-225 0-15,-45 0 16,-224 0-16,-179 0 16,-225 0-16,-89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64706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2-05-05T02:56:45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5024 14094 0,'44'0'63,"1"0"-63,0 0 16,0 0-16,45 0 15,-1 0-15,91 0 16,-1 0-16,45 0 15,-44 0-15,44 0 16,-89 0-16,44 0 16,45 0-16,-89 0 15,-1 0-15,-89 0 16,90 0-16,89 0 16,-90 0-16,1 0 15,44 0-15,-44 0 16,44 0-16,-44 45 15,-45-45-15,-46 0 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64706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2-05-05T03:04:09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11078 10772 0,'45'0'172,"0"0"-156,44 0-1,1 0-15,45 45 16,-1-45-16,-44 0 15,44 0-15,1 45 16,-45-45-16,-45 0 16,44 0-16,-89 45 15,45-45-15,45 0 16,-45 0 0,-1 0-16,1 0 15,0 0-15,0 0 16,0 0-16,0 0 15,44 0-15,-44 0 16,0 0 0,0 0-1,0 0 1,0 0 0,-1 0-1,1 0-15,0 0 16,0 0-16,0 0 15,45 0-15,-46 0 16</inkml:trace>
  <inkml:trace contextRef="#ctx0" brushRef="#br0" timeOffset="22231.59">18074 14498 0,'45'0'125,"45"0"-94,-1 0-16,1 0-15,45 0 16,44 0-16,-44 45 16,89-45-16,-45 0 15,-44 0-15,-1 0 16,-89 0-16,45 0 16,0 0-1,-1 0-15,-44 0 16,45 0-1,-45 0 1,89 45-16,-44-45 16,-45 0-16,44 0 15,-89 45-15,45-45 16,0 0-16,0 0 16,0 0 15,0 0-31,0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64706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2-05-05T03:12:41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5921 11221 0,'0'-45'140,"44"45"-93,1 0-31,45 0-16,0 0 15,-1 0-15,91 0 16,-46 0-16,-44 0 16,0 0-16,-1 0 15,-44 0-15,45 0 16,-45 0-16,44 0 16,1 0-1,0 0-15,-45 0 16,44 0-16,-44 0 15,45 0-15,-45 0 16,0 0-16,-1 0 16,1 0-1,0 0-15,45 0 16,-45 0-16,44 0 16,-44 0-16,45 0 15,-45 0-15,44 0 16,-44 0-1,0 0 1,0 0 0,0 0-1,0 0-15,44 0 16,-44 0-16,0 0 16,45 0-16,-45 0 15,0 0-15,-1 0 16,1 0-1,0 0-15,0 0 16,0 0-16,0 0 16,-1 0-1,46 0-15,-45 0 16,0 0-16,0 0 16,0 0-1,-1 0-15,1 0 16,0 0-1,0 0-15,0 0 16,0 0 0,-1 0-16,1 0 31,0 0-31,45 0 0,-45 0 31,0 0-31,-1 0 16,1 0-1,45 0-15,-45 0 16,44 0 0,-44 0-16,0 0 15,0 0-15,0 0 16,0 0-16,44 0 16,1 0-1,-45 0-15,0 0 16,44 0-16,-44 0 15,45 0-15,0 0 16,-45 0-16,-1 45 16,46-45-16,-45 0 15,0 0 17,0 0-17,0 0 1,-1 0-1,1 0-15,0 0 16,0 0 0,0 0 15,0 0 31,-1 0 17,1 0-17,0 0 251,0 0-298,0 0 1,0 0-1,0 0-15,-1 0 16,1 0 0,0 0-16,0 0 15,0 0 1,0 0-16,-1 0 16,1 0-1,0 0 1,0 0-1,0 0-15,0 0 16,0 0-16,-1 0 16,46 0-16,-45 0 15,0 0 1,0 0 0,-1 0-16,46 45 15,0-45-15,-45 0 16,0 0-16,-1 0 15,91 0-15,-90 0 16,0 0 0,44 0-1,-44 0 1,45 0 0,-45 0-1,44 0 1,-44 0-1,45 0 1,-45 0-16,45 0 16,-46 0-1,46 0 17,-45 0-17,0 0 1,0 0-1,-1 0-15,1 0 16,0 0 0,0 0-16,0 0 31,0 0-15,0 0-1,-1 0 1,1 0-1,0 0 1,0 0-16,0 0 16,0 0-1,-1 0 1,1 0-16,0 0 16,0 0-1,0 0 1,0 0-16,0 0 15,-1 45 1,1-45 0,0 0-16,0 0 15,0 0 1,0 0-16,-1 0 16,1 0-1,0 0 1,0 0-1,0 0-15,0 0 16,0 0 0,44 0-1,-44 0 1,45 0 0,-45 0-1,44 0 1,-44 0-1,0 0 1,0 0 0,0 0-16,44 0 15,-44 0-15,0 0 16,45 0-16,0 0 16,44 0-16,-44 0 15,-45 0 1,44 0-16,-44 0 15,45 0-15,-45 0 16,44 0 0,-44 0-1,0 0-15,0 0 16,45 0-16,-46 0 16,1 0-16,0 0 15,45 0-15,-45 0 16,0 0-1,-1 0-15,1 0 16,0 0-16,0 0 16,0 0 15,0-45 422,-1 45-437,1 0-1,0 0-15,0 0 16,0 0-16,45 0 16,-1 0-16,1 0 15,-45 0-15,89 0 16,-44 0-1,-45 0-15,0 0 16,0 0 0,-1 0-16,1 0 15,45 0 1,-45 0 0,0 0-16,0 0 15,-1 0 16,1 0 1,0 0-17,0 0 1,0 0 0,0 0 46,-1 0-46,1 0-1,0 0 17,0 0-17,0 0 1,0 0 15,0 0 0,-1 0 1</inkml:trace>
  <inkml:trace contextRef="#ctx0" brushRef="#br0" timeOffset="33496.44">3813 9740 0,'45'0'219,"-1"0"-203,1 0-16,0 0 31,0 0-15,0 0-16,45 0 15,-46 0 1,91 0-16,-45 0 15,-1 0-15,1 0 16,-45 0 0,0 0-16,0 0 15,-1 0-15,1 0 16,45 0-16,0 0 16,-46 0-16,1 0 15,45 0-15,0 0 16,-45 0-16,44 0 15,-44 0-15,45 0 16,-45 0-16,89 0 16,-89 0-16,45 0 15,-1 0-15,1 0 16,45 0-16,-90 0 16,-1 0-16,46 0 15,0 0-15,-1 0 16,46 0-16,-45 0 15,-1 0-15,1 0 16,-45 0-16,0 0 16,0 0-16,-1 0 15,-44 45-15,45-45 16,45 0 0,-45 0-16,0 0 15,44 0-15,-44 0 16,0 0-1,0 0 1,0 0-16,44 0 16,1 0-1,0 0-15,-45 0 16,0 0 0,44 45-1,-89 0-15,90-45 16,-45 0 15,0 0 16,-1 0-31</inkml:trace>
  <inkml:trace contextRef="#ctx0" brushRef="#br0" timeOffset="61687.96">3768 9650 0,'45'0'218,"0"0"-155,44 0-32,-44 0-15,0 0-1,0 0 17,0 0-17,0 45-15,-1-45 0,1 0 32,0 0-17,45 45-15,-45-45 31,44 0-31,-44 0 16,0 0 0,0 0-16,0 45 31,0-45-15,-1 0-1,1 45 1,45 0-1,-45-45 32,44 0-15,1 45-17,-90-1 16,90-44-15,-45 0 15,0 0 1</inkml:trace>
  <inkml:trace contextRef="#ctx0" brushRef="#br0" timeOffset="68560.28">9374 8842 0,'0'45'172,"0"0"-172,-45 0 16,0 0-1,45 0 1,0 0-16,0 44 16,0-44-1,0 0-15,-45 0 16,45 45-16,0-45 15,0 0 1,0 0 0,0-1-1,0 46-15,0-45 94</inkml:trace>
  <inkml:trace contextRef="#ctx0" brushRef="#br0" timeOffset="82920.27">8387 17371 0,'45'0'93,"0"0"-77,0 0 0,44 0-16,46 0 15,0 0-15,-46 0 16,-44 0-16,45 0 15,-1 0-15,-44 0 16,45 0-16,-45 0 16,89 0-16,1 0 15,44 0-15,-44 0 16,-1 0-16,-44 0 16,-45 0-16,0 0 15,0 0-15,44 0 16,1 0 15,45 0-31,-46 0 16,1 0-16,0 0 15,-1 0-15,-44 0 16,0 0-16,0 0 16,45 0-1,-46 0 1,46 0-16,0 0 15,-45 0 1,44 0-16,-44 0 16,0 0-16,0 0 15,45 0 1,-46 0-16,1 0 16,0 0-1,0 0 1,0 0 15,0 0-31,0 0 16</inkml:trace>
  <inkml:trace contextRef="#ctx0" brushRef="#br0" timeOffset="149856.19">23366 12388 0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64706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2-05-05T03:15:32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20182 7541 0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9638" y="833120"/>
            <a:ext cx="775912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123" y="6427787"/>
            <a:ext cx="9144000" cy="887730"/>
          </a:xfrm>
          <a:custGeom>
            <a:avLst/>
            <a:gdLst/>
            <a:ahLst/>
            <a:cxnLst/>
            <a:rect l="l" t="t" r="r" b="b"/>
            <a:pathLst>
              <a:path w="9144000" h="887729">
                <a:moveTo>
                  <a:pt x="9144003" y="0"/>
                </a:moveTo>
                <a:lnTo>
                  <a:pt x="0" y="0"/>
                </a:lnTo>
                <a:lnTo>
                  <a:pt x="0" y="887412"/>
                </a:lnTo>
                <a:lnTo>
                  <a:pt x="9144003" y="887412"/>
                </a:lnTo>
                <a:lnTo>
                  <a:pt x="9144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9638" y="497840"/>
            <a:ext cx="7759123" cy="1356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4238" y="2023842"/>
            <a:ext cx="6893559" cy="298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590800"/>
            <a:ext cx="9372600" cy="1410643"/>
          </a:xfrm>
          <a:prstGeom prst="rect">
            <a:avLst/>
          </a:prstGeom>
          <a:noFill/>
        </p:spPr>
        <p:txBody>
          <a:bodyPr vert="horz" wrap="square" lIns="0" tIns="76200" rIns="0" bIns="0" rtlCol="0">
            <a:spAutoFit/>
          </a:bodyPr>
          <a:lstStyle/>
          <a:p>
            <a:pPr marL="465138" marR="1236980" indent="1862138">
              <a:lnSpc>
                <a:spcPts val="5200"/>
              </a:lnSpc>
              <a:spcBef>
                <a:spcPts val="600"/>
              </a:spcBef>
              <a:tabLst>
                <a:tab pos="5013960" algn="l"/>
              </a:tabLst>
            </a:pPr>
            <a:r>
              <a:rPr sz="4000" spc="-5" dirty="0">
                <a:solidFill>
                  <a:srgbClr val="00B0F0"/>
                </a:solidFill>
                <a:latin typeface="Times New Roman"/>
                <a:cs typeface="Times New Roman"/>
              </a:rPr>
              <a:t>CHAPTER</a:t>
            </a:r>
            <a:r>
              <a:rPr sz="4000" spc="-5">
                <a:solidFill>
                  <a:srgbClr val="00B0F0"/>
                </a:solidFill>
                <a:latin typeface="Times New Roman"/>
                <a:cs typeface="Times New Roman"/>
              </a:rPr>
              <a:t>	</a:t>
            </a:r>
            <a:r>
              <a:rPr sz="4000">
                <a:solidFill>
                  <a:srgbClr val="00B0F0"/>
                </a:solidFill>
                <a:latin typeface="Times New Roman"/>
                <a:cs typeface="Times New Roman"/>
              </a:rPr>
              <a:t>6:  SYNCHRONI</a:t>
            </a:r>
            <a:r>
              <a:rPr sz="4000" spc="-5">
                <a:solidFill>
                  <a:srgbClr val="00B0F0"/>
                </a:solidFill>
                <a:latin typeface="Times New Roman"/>
                <a:cs typeface="Times New Roman"/>
              </a:rPr>
              <a:t>Z</a:t>
            </a:r>
            <a:r>
              <a:rPr sz="4000" spc="-49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4000" spc="-5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4000">
                <a:solidFill>
                  <a:srgbClr val="00B0F0"/>
                </a:solidFill>
                <a:latin typeface="Times New Roman"/>
                <a:cs typeface="Times New Roman"/>
              </a:rPr>
              <a:t>ION</a:t>
            </a:r>
            <a:r>
              <a:rPr lang="en-US" sz="4000">
                <a:solidFill>
                  <a:srgbClr val="00B0F0"/>
                </a:solidFill>
                <a:latin typeface="Times New Roman"/>
                <a:cs typeface="Times New Roman"/>
              </a:rPr>
              <a:t> – ĐỒNG BỘ</a:t>
            </a:r>
            <a:endParaRPr sz="400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278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 Berkeley Algorithm</a:t>
            </a:r>
            <a:r>
              <a:rPr sz="4400" spc="-285" dirty="0"/>
              <a:t> </a:t>
            </a:r>
            <a:r>
              <a:rPr sz="4400" spc="-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75027" y="4452620"/>
            <a:ext cx="2400300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The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machines  </a:t>
            </a:r>
            <a:r>
              <a:rPr sz="2900" spc="-25" dirty="0">
                <a:latin typeface="Times New Roman"/>
                <a:cs typeface="Times New Roman"/>
              </a:rPr>
              <a:t>answer.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0727" y="1447800"/>
            <a:ext cx="4402137" cy="543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FAC3A9-C2C8-0EC2-D33A-FD76DCA0AA11}"/>
                  </a:ext>
                </a:extLst>
              </p14:cNvPr>
              <p14:cNvContentPartPr/>
              <p14:nvPr/>
            </p14:nvContentPartPr>
            <p14:xfrm>
              <a:off x="3955680" y="371520"/>
              <a:ext cx="5490000" cy="648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FAC3A9-C2C8-0EC2-D33A-FD76DCA0AA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6320" y="362160"/>
                <a:ext cx="5508720" cy="649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278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 Berkeley Algorithm</a:t>
            </a:r>
            <a:r>
              <a:rPr sz="4400" spc="-285" dirty="0"/>
              <a:t> </a:t>
            </a:r>
            <a:r>
              <a:rPr sz="4400" spc="-5" dirty="0"/>
              <a:t>(3)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052" y="4071620"/>
            <a:ext cx="3627754" cy="1343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200" marR="5080" indent="-317500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The time daemon tells  everyone </a:t>
            </a:r>
            <a:r>
              <a:rPr sz="2900" dirty="0">
                <a:latin typeface="Times New Roman"/>
                <a:cs typeface="Times New Roman"/>
              </a:rPr>
              <a:t>how </a:t>
            </a:r>
            <a:r>
              <a:rPr sz="2900" spc="-5" dirty="0">
                <a:latin typeface="Times New Roman"/>
                <a:cs typeface="Times New Roman"/>
              </a:rPr>
              <a:t>to  adjust their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clock.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3789" y="1714500"/>
            <a:ext cx="4014787" cy="4995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E21482-5E19-37E4-DE44-06B80B1DF20B}"/>
                  </a:ext>
                </a:extLst>
              </p14:cNvPr>
              <p14:cNvContentPartPr/>
              <p14:nvPr/>
            </p14:nvContentPartPr>
            <p14:xfrm>
              <a:off x="1388880" y="4508280"/>
              <a:ext cx="5457240" cy="274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E21482-5E19-37E4-DE44-06B80B1DF2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9520" y="4498920"/>
                <a:ext cx="5475960" cy="276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Clock Synchronization in </a:t>
            </a:r>
            <a:r>
              <a:rPr spc="-25" dirty="0"/>
              <a:t>Wireless  </a:t>
            </a:r>
            <a:r>
              <a:rPr spc="-5" dirty="0"/>
              <a:t>Networks 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863" y="3557270"/>
            <a:ext cx="3627120" cy="1343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200" marR="5080" indent="-317500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The usual critical path  in determining  network delays.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7964" y="1979612"/>
            <a:ext cx="5364162" cy="464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ED6CAD-6EE7-F1EA-D556-7AB645AD4F4E}"/>
                  </a:ext>
                </a:extLst>
              </p14:cNvPr>
              <p14:cNvContentPartPr/>
              <p14:nvPr/>
            </p14:nvContentPartPr>
            <p14:xfrm>
              <a:off x="1808640" y="5073840"/>
              <a:ext cx="129168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ED6CAD-6EE7-F1EA-D556-7AB645AD4F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5064480"/>
                <a:ext cx="1310400" cy="3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Clock Synchronization in </a:t>
            </a:r>
            <a:r>
              <a:rPr spc="-25" dirty="0"/>
              <a:t>Wireless  </a:t>
            </a:r>
            <a:r>
              <a:rPr spc="-5" dirty="0"/>
              <a:t>Networks 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1" y="2615882"/>
            <a:ext cx="3310860" cy="1783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200" marR="5080" indent="-317500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The critical  path in the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case  </a:t>
            </a:r>
            <a:r>
              <a:rPr sz="2900">
                <a:latin typeface="Times New Roman"/>
                <a:cs typeface="Times New Roman"/>
              </a:rPr>
              <a:t>of</a:t>
            </a:r>
            <a:r>
              <a:rPr sz="2900" spc="-10">
                <a:latin typeface="Times New Roman"/>
                <a:cs typeface="Times New Roman"/>
              </a:rPr>
              <a:t> </a:t>
            </a:r>
            <a:r>
              <a:rPr sz="2900">
                <a:latin typeface="Times New Roman"/>
                <a:cs typeface="Times New Roman"/>
              </a:rPr>
              <a:t>RBS</a:t>
            </a:r>
            <a:r>
              <a:rPr lang="en-US" sz="2900">
                <a:latin typeface="Times New Roman"/>
                <a:cs typeface="Times New Roman"/>
              </a:rPr>
              <a:t> (reference broadcast Synr)</a:t>
            </a:r>
            <a:r>
              <a:rPr sz="2900"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99423" y="1895475"/>
            <a:ext cx="8623300" cy="5253355"/>
            <a:chOff x="699423" y="1895475"/>
            <a:chExt cx="8623300" cy="5253355"/>
          </a:xfrm>
        </p:grpSpPr>
        <p:sp>
          <p:nvSpPr>
            <p:cNvPr id="5" name="object 5"/>
            <p:cNvSpPr/>
            <p:nvPr/>
          </p:nvSpPr>
          <p:spPr>
            <a:xfrm>
              <a:off x="3976027" y="1895475"/>
              <a:ext cx="5346700" cy="4895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423" y="6069012"/>
              <a:ext cx="5016500" cy="1079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36404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4400" dirty="0"/>
              <a:t>2.	</a:t>
            </a:r>
            <a:r>
              <a:rPr sz="4400" spc="-5" dirty="0"/>
              <a:t>Logical</a:t>
            </a:r>
            <a:r>
              <a:rPr sz="4400" spc="-75" dirty="0"/>
              <a:t> </a:t>
            </a:r>
            <a:r>
              <a:rPr sz="4400" spc="-5" dirty="0"/>
              <a:t>clock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67129" y="2229167"/>
            <a:ext cx="3740150" cy="10668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Lamport logical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clocks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60" dirty="0">
                <a:latin typeface="Times New Roman"/>
                <a:cs typeface="Times New Roman"/>
              </a:rPr>
              <a:t>Vector</a:t>
            </a:r>
            <a:r>
              <a:rPr sz="2900" spc="-5" dirty="0">
                <a:latin typeface="Times New Roman"/>
                <a:cs typeface="Times New Roman"/>
              </a:rPr>
              <a:t> clocks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77539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4400" dirty="0"/>
              <a:t>2.1.	</a:t>
            </a:r>
            <a:r>
              <a:rPr sz="4400" spc="-254" dirty="0"/>
              <a:t>Lamport</a:t>
            </a:r>
            <a:r>
              <a:rPr sz="4400" spc="-254" dirty="0">
                <a:latin typeface="AoyagiKouzanFontT"/>
                <a:cs typeface="AoyagiKouzanFontT"/>
              </a:rPr>
              <a:t>’</a:t>
            </a:r>
            <a:r>
              <a:rPr sz="4400" spc="-254" dirty="0"/>
              <a:t>s </a:t>
            </a:r>
            <a:r>
              <a:rPr sz="4400" spc="-5" dirty="0"/>
              <a:t>Logical Clocks</a:t>
            </a:r>
            <a:r>
              <a:rPr sz="4400" spc="200" dirty="0"/>
              <a:t> </a:t>
            </a:r>
            <a:r>
              <a:rPr sz="4400" spc="-5" dirty="0"/>
              <a:t>(1)</a:t>
            </a:r>
            <a:endParaRPr sz="4400">
              <a:latin typeface="AoyagiKouzanFontT"/>
              <a:cs typeface="AoyagiKouzanFon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013" y="2114232"/>
            <a:ext cx="8074659" cy="4272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0200" marR="756920" indent="-317500">
              <a:lnSpc>
                <a:spcPts val="3800"/>
              </a:lnSpc>
              <a:spcBef>
                <a:spcPts val="260"/>
              </a:spcBef>
              <a:buClr>
                <a:srgbClr val="DD8047"/>
              </a:buClr>
              <a:buSzPct val="59375"/>
              <a:buFont typeface="Wingdings"/>
              <a:buChar char=""/>
              <a:tabLst>
                <a:tab pos="332105" algn="l"/>
                <a:tab pos="5549265" algn="l"/>
                <a:tab pos="626046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"happens-before"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relation	</a:t>
            </a:r>
            <a:r>
              <a:rPr sz="3200" i="1" dirty="0">
                <a:latin typeface="Times New Roman"/>
                <a:cs typeface="Times New Roman"/>
              </a:rPr>
              <a:t>→	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 </a:t>
            </a:r>
            <a:r>
              <a:rPr sz="3200" spc="-5" dirty="0">
                <a:latin typeface="Times New Roman"/>
                <a:cs typeface="Times New Roman"/>
              </a:rPr>
              <a:t>observed directly in two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situations:</a:t>
            </a:r>
            <a:endParaRPr sz="3200">
              <a:latin typeface="Times New Roman"/>
              <a:cs typeface="Times New Roman"/>
            </a:endParaRPr>
          </a:p>
          <a:p>
            <a:pPr marL="889000" marR="5080" lvl="1" indent="-520700" algn="just">
              <a:lnSpc>
                <a:spcPct val="101000"/>
              </a:lnSpc>
              <a:spcBef>
                <a:spcPts val="355"/>
              </a:spcBef>
              <a:buClr>
                <a:srgbClr val="94B6D2"/>
              </a:buClr>
              <a:buSzPct val="69230"/>
              <a:buAutoNum type="arabicPeriod"/>
              <a:tabLst>
                <a:tab pos="882650" algn="l"/>
              </a:tabLst>
            </a:pPr>
            <a:r>
              <a:rPr sz="2600" dirty="0">
                <a:latin typeface="Times New Roman"/>
                <a:cs typeface="Times New Roman"/>
              </a:rPr>
              <a:t>If </a:t>
            </a:r>
            <a:r>
              <a:rPr sz="2600" i="1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i="1" dirty="0">
                <a:latin typeface="Times New Roman"/>
                <a:cs typeface="Times New Roman"/>
              </a:rPr>
              <a:t>b </a:t>
            </a:r>
            <a:r>
              <a:rPr sz="2600" spc="-5" dirty="0">
                <a:latin typeface="Times New Roman"/>
                <a:cs typeface="Times New Roman"/>
              </a:rPr>
              <a:t>are events in the same process, and </a:t>
            </a:r>
            <a:r>
              <a:rPr sz="2600" i="1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occurs  before 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, </a:t>
            </a:r>
            <a:r>
              <a:rPr sz="2600" spc="-5" dirty="0">
                <a:latin typeface="Times New Roman"/>
                <a:cs typeface="Times New Roman"/>
              </a:rPr>
              <a:t>then </a:t>
            </a:r>
            <a:r>
              <a:rPr sz="2600" i="1" dirty="0">
                <a:latin typeface="Times New Roman"/>
                <a:cs typeface="Times New Roman"/>
              </a:rPr>
              <a:t>a → b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true.</a:t>
            </a:r>
            <a:endParaRPr sz="2600">
              <a:latin typeface="Times New Roman"/>
              <a:cs typeface="Times New Roman"/>
            </a:endParaRPr>
          </a:p>
          <a:p>
            <a:pPr marL="889000" marR="850900" lvl="1" indent="-520700" algn="just">
              <a:lnSpc>
                <a:spcPct val="100200"/>
              </a:lnSpc>
              <a:spcBef>
                <a:spcPts val="525"/>
              </a:spcBef>
              <a:buClr>
                <a:srgbClr val="94B6D2"/>
              </a:buClr>
              <a:buSzPct val="69230"/>
              <a:buAutoNum type="arabicPeriod"/>
              <a:tabLst>
                <a:tab pos="882650" algn="l"/>
              </a:tabLst>
            </a:pPr>
            <a:r>
              <a:rPr sz="2600" dirty="0">
                <a:latin typeface="Times New Roman"/>
                <a:cs typeface="Times New Roman"/>
              </a:rPr>
              <a:t>If </a:t>
            </a:r>
            <a:r>
              <a:rPr sz="2600" i="1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is the event </a:t>
            </a:r>
            <a:r>
              <a:rPr sz="2600" dirty="0">
                <a:latin typeface="Times New Roman"/>
                <a:cs typeface="Times New Roman"/>
              </a:rPr>
              <a:t>of a </a:t>
            </a:r>
            <a:r>
              <a:rPr sz="2600" spc="-5" dirty="0">
                <a:latin typeface="Times New Roman"/>
                <a:cs typeface="Times New Roman"/>
              </a:rPr>
              <a:t>message being sent </a:t>
            </a:r>
            <a:r>
              <a:rPr sz="2600" dirty="0">
                <a:latin typeface="Times New Roman"/>
                <a:cs typeface="Times New Roman"/>
              </a:rPr>
              <a:t>by one  </a:t>
            </a:r>
            <a:r>
              <a:rPr sz="2600" spc="-5" dirty="0">
                <a:latin typeface="Times New Roman"/>
                <a:cs typeface="Times New Roman"/>
              </a:rPr>
              <a:t>process, and </a:t>
            </a:r>
            <a:r>
              <a:rPr sz="2600" i="1" dirty="0">
                <a:latin typeface="Times New Roman"/>
                <a:cs typeface="Times New Roman"/>
              </a:rPr>
              <a:t>b </a:t>
            </a:r>
            <a:r>
              <a:rPr sz="2600" spc="-5" dirty="0">
                <a:latin typeface="Times New Roman"/>
                <a:cs typeface="Times New Roman"/>
              </a:rPr>
              <a:t>is the event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the message being  received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5" dirty="0">
                <a:latin typeface="Times New Roman"/>
                <a:cs typeface="Times New Roman"/>
              </a:rPr>
              <a:t>another process, then </a:t>
            </a:r>
            <a:r>
              <a:rPr sz="2600" i="1" dirty="0">
                <a:latin typeface="Times New Roman"/>
                <a:cs typeface="Times New Roman"/>
              </a:rPr>
              <a:t>a →</a:t>
            </a:r>
            <a:r>
              <a:rPr sz="2600" i="1" spc="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680"/>
              </a:spcBef>
              <a:buClr>
                <a:srgbClr val="DD8047"/>
              </a:buClr>
              <a:buSzPct val="59375"/>
              <a:buFont typeface="Wingdings"/>
              <a:buChar char=""/>
              <a:tabLst>
                <a:tab pos="332105" algn="l"/>
              </a:tabLst>
            </a:pPr>
            <a:r>
              <a:rPr sz="3200" spc="-15" dirty="0">
                <a:latin typeface="Times New Roman"/>
                <a:cs typeface="Times New Roman"/>
              </a:rPr>
              <a:t>Transitive </a:t>
            </a:r>
            <a:r>
              <a:rPr sz="3200" spc="-5" dirty="0">
                <a:latin typeface="Times New Roman"/>
                <a:cs typeface="Times New Roman"/>
              </a:rPr>
              <a:t>relation: </a:t>
            </a:r>
            <a:r>
              <a:rPr sz="2800" i="1" dirty="0">
                <a:latin typeface="Times New Roman"/>
                <a:cs typeface="Times New Roman"/>
              </a:rPr>
              <a:t>a → b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b → </a:t>
            </a:r>
            <a:r>
              <a:rPr sz="2800" i="1" spc="-5" dirty="0">
                <a:latin typeface="Times New Roman"/>
                <a:cs typeface="Times New Roman"/>
              </a:rPr>
              <a:t>c,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i="1" dirty="0">
                <a:latin typeface="Times New Roman"/>
                <a:cs typeface="Times New Roman"/>
              </a:rPr>
              <a:t>a → c</a:t>
            </a:r>
            <a:endParaRPr sz="28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59375"/>
              <a:buFont typeface="Wingdings"/>
              <a:buChar char=""/>
              <a:tabLst>
                <a:tab pos="332105" algn="l"/>
              </a:tabLst>
            </a:pPr>
            <a:r>
              <a:rPr sz="3200" spc="-5" dirty="0">
                <a:latin typeface="Times New Roman"/>
                <a:cs typeface="Times New Roman"/>
              </a:rPr>
              <a:t>Concurrent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F9DA55-748A-B84F-CBEE-0A64646ADC5A}"/>
                  </a:ext>
                </a:extLst>
              </p14:cNvPr>
              <p14:cNvContentPartPr/>
              <p14:nvPr/>
            </p14:nvContentPartPr>
            <p14:xfrm>
              <a:off x="3988080" y="3877920"/>
              <a:ext cx="3439440" cy="139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F9DA55-748A-B84F-CBEE-0A64646AD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8720" y="3868560"/>
                <a:ext cx="3458160" cy="140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7760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Lamport</a:t>
            </a:r>
            <a:r>
              <a:rPr sz="4400" spc="-254" dirty="0">
                <a:latin typeface="AoyagiKouzanFontT"/>
                <a:cs typeface="AoyagiKouzanFontT"/>
              </a:rPr>
              <a:t>’</a:t>
            </a:r>
            <a:r>
              <a:rPr sz="4400" spc="-254" dirty="0"/>
              <a:t>s </a:t>
            </a:r>
            <a:r>
              <a:rPr sz="4400" spc="-5" dirty="0"/>
              <a:t>Logical Clocks</a:t>
            </a:r>
            <a:r>
              <a:rPr sz="4400" spc="200" dirty="0"/>
              <a:t> </a:t>
            </a:r>
            <a:r>
              <a:rPr sz="4400" spc="-5" dirty="0"/>
              <a:t>(2)</a:t>
            </a:r>
            <a:endParaRPr sz="4400">
              <a:latin typeface="AoyagiKouzanFontT"/>
              <a:cs typeface="AoyagiKouzanFon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540575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0200" marR="5080" indent="-317500">
              <a:lnSpc>
                <a:spcPts val="2800"/>
              </a:lnSpc>
              <a:spcBef>
                <a:spcPts val="260"/>
              </a:spcBef>
              <a:buClr>
                <a:srgbClr val="DD8047"/>
              </a:buClr>
              <a:buSzPct val="60416"/>
              <a:buFont typeface="Wingdings"/>
              <a:buChar char=""/>
              <a:tabLst>
                <a:tab pos="331470" algn="l"/>
                <a:tab pos="3321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Three processes, each with its </a:t>
            </a:r>
            <a:r>
              <a:rPr sz="2400" dirty="0">
                <a:latin typeface="Times New Roman"/>
                <a:cs typeface="Times New Roman"/>
              </a:rPr>
              <a:t>own </a:t>
            </a:r>
            <a:r>
              <a:rPr sz="2400" spc="-5" dirty="0">
                <a:latin typeface="Times New Roman"/>
                <a:cs typeface="Times New Roman"/>
              </a:rPr>
              <a:t>clock.  The clocks </a:t>
            </a:r>
            <a:r>
              <a:rPr sz="2400" dirty="0">
                <a:latin typeface="Times New Roman"/>
                <a:cs typeface="Times New Roman"/>
              </a:rPr>
              <a:t>run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rates.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5889" y="2795587"/>
            <a:ext cx="3862387" cy="451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7760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Lamport</a:t>
            </a:r>
            <a:r>
              <a:rPr sz="4400" spc="-254" dirty="0">
                <a:latin typeface="AoyagiKouzanFontT"/>
                <a:cs typeface="AoyagiKouzanFontT"/>
              </a:rPr>
              <a:t>’</a:t>
            </a:r>
            <a:r>
              <a:rPr sz="4400" spc="-254" dirty="0"/>
              <a:t>s </a:t>
            </a:r>
            <a:r>
              <a:rPr sz="4400" spc="-5" dirty="0"/>
              <a:t>Logical Clocks</a:t>
            </a:r>
            <a:r>
              <a:rPr sz="4400" spc="200" dirty="0"/>
              <a:t> </a:t>
            </a:r>
            <a:r>
              <a:rPr sz="4400" spc="-5" dirty="0"/>
              <a:t>(3)</a:t>
            </a:r>
            <a:endParaRPr sz="4400">
              <a:latin typeface="AoyagiKouzanFontT"/>
              <a:cs typeface="AoyagiKouzanFon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563" y="2085340"/>
            <a:ext cx="8183880" cy="46355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indent="-319405">
              <a:lnSpc>
                <a:spcPct val="100000"/>
              </a:lnSpc>
              <a:spcBef>
                <a:spcPts val="740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56870" algn="l"/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Updating counter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endParaRPr sz="2775" baseline="-21021">
              <a:latin typeface="Times New Roman"/>
              <a:cs typeface="Times New Roman"/>
            </a:endParaRPr>
          </a:p>
          <a:p>
            <a:pPr marL="355600" marR="2431415" indent="-317500">
              <a:lnSpc>
                <a:spcPct val="101200"/>
              </a:lnSpc>
              <a:spcBef>
                <a:spcPts val="600"/>
              </a:spcBef>
              <a:buClr>
                <a:srgbClr val="DD8047"/>
              </a:buClr>
              <a:buSzPct val="58928"/>
              <a:buAutoNum type="arabicPeriod"/>
              <a:tabLst>
                <a:tab pos="356870" algn="l"/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Before executing an event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executes 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← C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  <a:p>
            <a:pPr marL="355600" marR="141605" indent="-317500">
              <a:lnSpc>
                <a:spcPct val="101200"/>
              </a:lnSpc>
              <a:spcBef>
                <a:spcPts val="600"/>
              </a:spcBef>
              <a:buClr>
                <a:srgbClr val="DD8047"/>
              </a:buClr>
              <a:buSzPct val="58928"/>
              <a:buAutoNum type="arabicPeriod"/>
              <a:tabLst>
                <a:tab pos="356870" algn="l"/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process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sends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m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it sets </a:t>
            </a:r>
            <a:r>
              <a:rPr sz="2800" i="1" spc="-484" dirty="0">
                <a:latin typeface="Times New Roman"/>
                <a:cs typeface="Times New Roman"/>
              </a:rPr>
              <a:t>m</a:t>
            </a:r>
            <a:r>
              <a:rPr sz="2800" spc="-484" dirty="0">
                <a:latin typeface="AoyagiKouzanFontT"/>
                <a:cs typeface="AoyagiKouzanFontT"/>
              </a:rPr>
              <a:t>’</a:t>
            </a:r>
            <a:r>
              <a:rPr sz="2800" spc="-484" dirty="0">
                <a:latin typeface="Times New Roman"/>
                <a:cs typeface="Times New Roman"/>
              </a:rPr>
              <a:t>s  </a:t>
            </a:r>
            <a:r>
              <a:rPr sz="2800" spc="-5" dirty="0">
                <a:latin typeface="Times New Roman"/>
                <a:cs typeface="Times New Roman"/>
              </a:rPr>
              <a:t>timestamp </a:t>
            </a:r>
            <a:r>
              <a:rPr sz="2800" i="1" spc="-5" dirty="0">
                <a:latin typeface="Times New Roman"/>
                <a:cs typeface="Times New Roman"/>
              </a:rPr>
              <a:t>ts </a:t>
            </a:r>
            <a:r>
              <a:rPr sz="2800" i="1" dirty="0">
                <a:latin typeface="Times New Roman"/>
                <a:cs typeface="Times New Roman"/>
              </a:rPr>
              <a:t>(m) </a:t>
            </a:r>
            <a:r>
              <a:rPr sz="2800" spc="-5" dirty="0">
                <a:latin typeface="Times New Roman"/>
                <a:cs typeface="Times New Roman"/>
              </a:rPr>
              <a:t>equal to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after having executed the  previous step.</a:t>
            </a:r>
            <a:endParaRPr sz="2800">
              <a:latin typeface="Times New Roman"/>
              <a:cs typeface="Times New Roman"/>
            </a:endParaRPr>
          </a:p>
          <a:p>
            <a:pPr marL="355600" marR="109220" indent="-317500">
              <a:lnSpc>
                <a:spcPct val="101200"/>
              </a:lnSpc>
              <a:spcBef>
                <a:spcPts val="600"/>
              </a:spcBef>
              <a:buClr>
                <a:srgbClr val="DD8047"/>
              </a:buClr>
              <a:buSzPct val="58928"/>
              <a:buAutoNum type="arabicPeriod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Upon </a:t>
            </a:r>
            <a:r>
              <a:rPr sz="2800" spc="-5" dirty="0">
                <a:latin typeface="Times New Roman"/>
                <a:cs typeface="Times New Roman"/>
              </a:rPr>
              <a:t>the receipt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j </a:t>
            </a:r>
            <a:r>
              <a:rPr sz="2800" spc="-5" dirty="0">
                <a:latin typeface="Times New Roman"/>
                <a:cs typeface="Times New Roman"/>
              </a:rPr>
              <a:t>adjusts its  </a:t>
            </a:r>
            <a:r>
              <a:rPr sz="2800" dirty="0">
                <a:latin typeface="Times New Roman"/>
                <a:cs typeface="Times New Roman"/>
              </a:rPr>
              <a:t>own </a:t>
            </a:r>
            <a:r>
              <a:rPr sz="2800" spc="-5" dirty="0">
                <a:latin typeface="Times New Roman"/>
                <a:cs typeface="Times New Roman"/>
              </a:rPr>
              <a:t>local counter as</a:t>
            </a:r>
            <a:endParaRPr sz="2800">
              <a:latin typeface="Times New Roman"/>
              <a:cs typeface="Times New Roman"/>
            </a:endParaRPr>
          </a:p>
          <a:p>
            <a:pPr marL="355600" marR="30480">
              <a:lnSpc>
                <a:spcPts val="3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775" i="1" baseline="-21021" dirty="0">
                <a:latin typeface="Times New Roman"/>
                <a:cs typeface="Times New Roman"/>
              </a:rPr>
              <a:t>j </a:t>
            </a:r>
            <a:r>
              <a:rPr sz="2800" dirty="0">
                <a:latin typeface="Times New Roman"/>
                <a:cs typeface="Times New Roman"/>
              </a:rPr>
              <a:t>← </a:t>
            </a:r>
            <a:r>
              <a:rPr sz="2800" spc="-5" dirty="0">
                <a:latin typeface="Times New Roman"/>
                <a:cs typeface="Times New Roman"/>
              </a:rPr>
              <a:t>max{C</a:t>
            </a:r>
            <a:r>
              <a:rPr sz="2775" i="1" spc="-7" baseline="-21021" dirty="0">
                <a:latin typeface="Times New Roman"/>
                <a:cs typeface="Times New Roman"/>
              </a:rPr>
              <a:t>j 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latin typeface="Times New Roman"/>
                <a:cs typeface="Times New Roman"/>
              </a:rPr>
              <a:t>ts (m)</a:t>
            </a:r>
            <a:r>
              <a:rPr sz="2800" spc="-5" dirty="0">
                <a:latin typeface="Times New Roman"/>
                <a:cs typeface="Times New Roman"/>
              </a:rPr>
              <a:t>}, after which it then executes the  first step and delivers the message to the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application.</a:t>
            </a:r>
            <a:endParaRPr sz="28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65E583-D7D8-067E-36C5-E8DF264F33DE}"/>
                  </a:ext>
                </a:extLst>
              </p14:cNvPr>
              <p14:cNvContentPartPr/>
              <p14:nvPr/>
            </p14:nvContentPartPr>
            <p14:xfrm>
              <a:off x="1356480" y="3183120"/>
              <a:ext cx="7055640" cy="307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65E583-D7D8-067E-36C5-E8DF264F3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120" y="3173760"/>
                <a:ext cx="7074360" cy="308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7760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Lamport</a:t>
            </a:r>
            <a:r>
              <a:rPr sz="4400" spc="-254" dirty="0">
                <a:latin typeface="AoyagiKouzanFontT"/>
                <a:cs typeface="AoyagiKouzanFontT"/>
              </a:rPr>
              <a:t>’</a:t>
            </a:r>
            <a:r>
              <a:rPr sz="4400" spc="-254" dirty="0"/>
              <a:t>s </a:t>
            </a:r>
            <a:r>
              <a:rPr sz="4400" spc="-5" dirty="0"/>
              <a:t>Logical Clocks</a:t>
            </a:r>
            <a:r>
              <a:rPr sz="4400" spc="200" dirty="0"/>
              <a:t> </a:t>
            </a:r>
            <a:r>
              <a:rPr sz="4400" spc="-5" dirty="0"/>
              <a:t>(4)</a:t>
            </a:r>
            <a:endParaRPr sz="4400">
              <a:latin typeface="AoyagiKouzanFontT"/>
              <a:cs typeface="AoyagiKouzanFon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7753984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Figure </a:t>
            </a:r>
            <a:r>
              <a:rPr sz="2900" dirty="0">
                <a:latin typeface="Times New Roman"/>
                <a:cs typeface="Times New Roman"/>
              </a:rPr>
              <a:t>6-10. </a:t>
            </a:r>
            <a:r>
              <a:rPr sz="2900" spc="-5" dirty="0">
                <a:latin typeface="Times New Roman"/>
                <a:cs typeface="Times New Roman"/>
              </a:rPr>
              <a:t>The positioning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170" dirty="0">
                <a:latin typeface="Times New Roman"/>
                <a:cs typeface="Times New Roman"/>
              </a:rPr>
              <a:t>Lamport</a:t>
            </a:r>
            <a:r>
              <a:rPr sz="2900" spc="-170" dirty="0">
                <a:latin typeface="AoyagiKouzanFontT"/>
                <a:cs typeface="AoyagiKouzanFontT"/>
              </a:rPr>
              <a:t>’</a:t>
            </a:r>
            <a:r>
              <a:rPr sz="2900" spc="-170" dirty="0">
                <a:latin typeface="Times New Roman"/>
                <a:cs typeface="Times New Roman"/>
              </a:rPr>
              <a:t>s </a:t>
            </a:r>
            <a:r>
              <a:rPr sz="2900" spc="-5" dirty="0">
                <a:latin typeface="Times New Roman"/>
                <a:cs typeface="Times New Roman"/>
              </a:rPr>
              <a:t>logical  clocks in distributed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systems.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287" y="2178050"/>
            <a:ext cx="8550275" cy="3613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638" y="833120"/>
            <a:ext cx="67760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>
                <a:solidFill>
                  <a:srgbClr val="775F55"/>
                </a:solidFill>
                <a:latin typeface="Times New Roman"/>
                <a:cs typeface="Times New Roman"/>
              </a:rPr>
              <a:t>Lamport</a:t>
            </a:r>
            <a:r>
              <a:rPr sz="4400" spc="-254" dirty="0">
                <a:solidFill>
                  <a:srgbClr val="775F55"/>
                </a:solidFill>
                <a:latin typeface="AoyagiKouzanFontT"/>
                <a:cs typeface="AoyagiKouzanFontT"/>
              </a:rPr>
              <a:t>’</a:t>
            </a:r>
            <a:r>
              <a:rPr sz="4400" spc="-254" dirty="0">
                <a:solidFill>
                  <a:srgbClr val="775F55"/>
                </a:solidFill>
                <a:latin typeface="Times New Roman"/>
                <a:cs typeface="Times New Roman"/>
              </a:rPr>
              <a:t>s </a:t>
            </a:r>
            <a:r>
              <a:rPr sz="4400" spc="-5" dirty="0">
                <a:solidFill>
                  <a:srgbClr val="775F55"/>
                </a:solidFill>
                <a:latin typeface="Times New Roman"/>
                <a:cs typeface="Times New Roman"/>
              </a:rPr>
              <a:t>Logical Clocks</a:t>
            </a:r>
            <a:r>
              <a:rPr sz="4400" spc="20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775F55"/>
                </a:solidFill>
                <a:latin typeface="Times New Roman"/>
                <a:cs typeface="Times New Roman"/>
              </a:rPr>
              <a:t>(5)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63" y="1974532"/>
            <a:ext cx="65913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Times New Roman"/>
                <a:cs typeface="Times New Roman"/>
              </a:rPr>
              <a:t>(b) </a:t>
            </a:r>
            <a:r>
              <a:rPr sz="2900" spc="-170" dirty="0">
                <a:latin typeface="Times New Roman"/>
                <a:cs typeface="Times New Roman"/>
              </a:rPr>
              <a:t>Lamport</a:t>
            </a:r>
            <a:r>
              <a:rPr sz="2900" spc="-170" dirty="0">
                <a:latin typeface="AoyagiKouzanFontT"/>
                <a:cs typeface="AoyagiKouzanFontT"/>
              </a:rPr>
              <a:t>’</a:t>
            </a:r>
            <a:r>
              <a:rPr sz="2900" spc="-170" dirty="0">
                <a:latin typeface="Times New Roman"/>
                <a:cs typeface="Times New Roman"/>
              </a:rPr>
              <a:t>s </a:t>
            </a:r>
            <a:r>
              <a:rPr sz="2900" spc="-5" dirty="0">
                <a:latin typeface="Times New Roman"/>
                <a:cs typeface="Times New Roman"/>
              </a:rPr>
              <a:t>algorithm corrects the</a:t>
            </a:r>
            <a:r>
              <a:rPr sz="2900" spc="16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clocks.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8002" y="2630487"/>
            <a:ext cx="3894124" cy="450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4950A4-F57F-66AA-68E4-53FB05B14A6B}"/>
                  </a:ext>
                </a:extLst>
              </p14:cNvPr>
              <p14:cNvContentPartPr/>
              <p14:nvPr/>
            </p14:nvContentPartPr>
            <p14:xfrm>
              <a:off x="7265520" y="27147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4950A4-F57F-66AA-68E4-53FB05B14A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6160" y="2705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20123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71917" y="1975167"/>
            <a:ext cx="3668395" cy="2133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Clock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synchronization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Logical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clock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Mutual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exclusion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Election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94079"/>
            <a:ext cx="7209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40" dirty="0"/>
              <a:t>Totally </a:t>
            </a:r>
            <a:r>
              <a:rPr spc="-5" dirty="0"/>
              <a:t>Ordered</a:t>
            </a:r>
            <a:r>
              <a:rPr spc="-55" dirty="0"/>
              <a:t> </a:t>
            </a:r>
            <a:r>
              <a:rPr spc="-5" dirty="0"/>
              <a:t>Multicasting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363" y="5953442"/>
            <a:ext cx="6956425" cy="8051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0200" marR="5080" indent="-317500">
              <a:lnSpc>
                <a:spcPts val="2900"/>
              </a:lnSpc>
              <a:spcBef>
                <a:spcPts val="480"/>
              </a:spcBef>
            </a:pPr>
            <a:r>
              <a:rPr sz="2700" spc="-5" dirty="0">
                <a:latin typeface="Times New Roman"/>
                <a:cs typeface="Times New Roman"/>
              </a:rPr>
              <a:t>Updating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replicated database and leaving it in an  inconsistent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state.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062" y="2243137"/>
            <a:ext cx="7993062" cy="3013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4934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8100" algn="l"/>
              </a:tabLst>
            </a:pPr>
            <a:r>
              <a:rPr sz="4400" dirty="0"/>
              <a:t>2.2.</a:t>
            </a:r>
            <a:r>
              <a:rPr sz="4400" spc="-80" dirty="0"/>
              <a:t> </a:t>
            </a:r>
            <a:r>
              <a:rPr sz="4400" spc="-85" dirty="0"/>
              <a:t>Vector	</a:t>
            </a:r>
            <a:r>
              <a:rPr sz="4400" spc="-5" dirty="0"/>
              <a:t>Clocks</a:t>
            </a:r>
            <a:r>
              <a:rPr sz="4400" spc="-70" dirty="0"/>
              <a:t> </a:t>
            </a:r>
            <a:r>
              <a:rPr sz="4400" spc="-5" dirty="0"/>
              <a:t>(1)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7279640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Concurrent message transmission using logical  clocks.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3552" y="2686050"/>
            <a:ext cx="4116387" cy="435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3966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0360" algn="l"/>
              </a:tabLst>
            </a:pPr>
            <a:r>
              <a:rPr sz="4400" spc="-85" dirty="0"/>
              <a:t>Vector	</a:t>
            </a:r>
            <a:r>
              <a:rPr sz="4400" spc="-5" dirty="0"/>
              <a:t>Clocks</a:t>
            </a:r>
            <a:r>
              <a:rPr sz="4400" spc="-75" dirty="0"/>
              <a:t> </a:t>
            </a:r>
            <a:r>
              <a:rPr sz="4400" spc="-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97292" y="2253932"/>
            <a:ext cx="8084184" cy="4033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205104" indent="-317500">
              <a:lnSpc>
                <a:spcPct val="99700"/>
              </a:lnSpc>
              <a:spcBef>
                <a:spcPts val="110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56870" algn="l"/>
                <a:tab pos="357505" algn="l"/>
              </a:tabLst>
            </a:pPr>
            <a:r>
              <a:rPr sz="2800" spc="-55" dirty="0">
                <a:latin typeface="Times New Roman"/>
                <a:cs typeface="Times New Roman"/>
              </a:rPr>
              <a:t>Vector </a:t>
            </a:r>
            <a:r>
              <a:rPr sz="2800" spc="-5" dirty="0">
                <a:latin typeface="Times New Roman"/>
                <a:cs typeface="Times New Roman"/>
              </a:rPr>
              <a:t>clocks are constructed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letting each process 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maintain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vector </a:t>
            </a:r>
            <a:r>
              <a:rPr sz="2800" dirty="0">
                <a:latin typeface="Times New Roman"/>
                <a:cs typeface="Times New Roman"/>
              </a:rPr>
              <a:t>VC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with the following two  properties:</a:t>
            </a:r>
            <a:endParaRPr sz="2800">
              <a:latin typeface="Times New Roman"/>
              <a:cs typeface="Times New Roman"/>
            </a:endParaRPr>
          </a:p>
          <a:p>
            <a:pPr marL="355600" marR="30480" indent="-317500">
              <a:lnSpc>
                <a:spcPct val="101200"/>
              </a:lnSpc>
              <a:spcBef>
                <a:spcPts val="600"/>
              </a:spcBef>
              <a:buClr>
                <a:srgbClr val="DD8047"/>
              </a:buClr>
              <a:buSzPct val="58928"/>
              <a:buAutoNum type="arabicPeriod"/>
              <a:tabLst>
                <a:tab pos="356870" algn="l"/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VC</a:t>
            </a:r>
            <a:r>
              <a:rPr sz="2775" i="1" spc="-7" baseline="-2102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[ </a:t>
            </a:r>
            <a:r>
              <a:rPr sz="2800" i="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] </a:t>
            </a:r>
            <a:r>
              <a:rPr sz="2800" spc="-5" dirty="0">
                <a:latin typeface="Times New Roman"/>
                <a:cs typeface="Times New Roman"/>
              </a:rPr>
              <a:t>is the 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events that have occurred </a:t>
            </a:r>
            <a:r>
              <a:rPr sz="2800" dirty="0">
                <a:latin typeface="Times New Roman"/>
                <a:cs typeface="Times New Roman"/>
              </a:rPr>
              <a:t>so  </a:t>
            </a:r>
            <a:r>
              <a:rPr sz="2800" spc="-5" dirty="0">
                <a:latin typeface="Times New Roman"/>
                <a:cs typeface="Times New Roman"/>
              </a:rPr>
              <a:t>far at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. In </a:t>
            </a:r>
            <a:r>
              <a:rPr sz="2800" spc="-5" dirty="0">
                <a:latin typeface="Times New Roman"/>
                <a:cs typeface="Times New Roman"/>
              </a:rPr>
              <a:t>other </a:t>
            </a:r>
            <a:r>
              <a:rPr sz="2800" dirty="0">
                <a:latin typeface="Times New Roman"/>
                <a:cs typeface="Times New Roman"/>
              </a:rPr>
              <a:t>words, VC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[ </a:t>
            </a:r>
            <a:r>
              <a:rPr sz="2800" i="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] </a:t>
            </a:r>
            <a:r>
              <a:rPr sz="2800" spc="-5" dirty="0">
                <a:latin typeface="Times New Roman"/>
                <a:cs typeface="Times New Roman"/>
              </a:rPr>
              <a:t>is the local logical  clock at process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sz="2775" i="1" spc="359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369570" indent="-317500">
              <a:lnSpc>
                <a:spcPct val="99700"/>
              </a:lnSpc>
              <a:spcBef>
                <a:spcPts val="650"/>
              </a:spcBef>
              <a:buClr>
                <a:srgbClr val="DD8047"/>
              </a:buClr>
              <a:buSzPct val="58928"/>
              <a:buAutoNum type="arabicPeriod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If VC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[ </a:t>
            </a:r>
            <a:r>
              <a:rPr sz="2800" i="1" dirty="0">
                <a:latin typeface="Times New Roman"/>
                <a:cs typeface="Times New Roman"/>
              </a:rPr>
              <a:t>j </a:t>
            </a:r>
            <a:r>
              <a:rPr sz="2800" dirty="0">
                <a:latin typeface="Times New Roman"/>
                <a:cs typeface="Times New Roman"/>
              </a:rPr>
              <a:t>] = k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knows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imes New Roman"/>
                <a:cs typeface="Times New Roman"/>
              </a:rPr>
              <a:t>events have  occurred at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 It </a:t>
            </a:r>
            <a:r>
              <a:rPr sz="2800" spc="-5" dirty="0">
                <a:latin typeface="Times New Roman"/>
                <a:cs typeface="Times New Roman"/>
              </a:rPr>
              <a:t>is thus </a:t>
            </a:r>
            <a:r>
              <a:rPr sz="2800" spc="-360" dirty="0">
                <a:latin typeface="Times New Roman"/>
                <a:cs typeface="Times New Roman"/>
              </a:rPr>
              <a:t>P</a:t>
            </a:r>
            <a:r>
              <a:rPr sz="2775" i="1" spc="-540" baseline="-21021" dirty="0">
                <a:latin typeface="Times New Roman"/>
                <a:cs typeface="Times New Roman"/>
              </a:rPr>
              <a:t>i</a:t>
            </a:r>
            <a:r>
              <a:rPr sz="2800" spc="-360" dirty="0">
                <a:latin typeface="AoyagiKouzanFontT"/>
                <a:cs typeface="AoyagiKouzanFontT"/>
              </a:rPr>
              <a:t>’</a:t>
            </a:r>
            <a:r>
              <a:rPr sz="2800" spc="-36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knowledge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local  time at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j</a:t>
            </a:r>
            <a:r>
              <a:rPr sz="2775" i="1" spc="345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3966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0360" algn="l"/>
              </a:tabLst>
            </a:pPr>
            <a:r>
              <a:rPr sz="4400" spc="-85" dirty="0"/>
              <a:t>Vector	</a:t>
            </a:r>
            <a:r>
              <a:rPr sz="4400" spc="-5" dirty="0"/>
              <a:t>Clocks</a:t>
            </a:r>
            <a:r>
              <a:rPr sz="4400" spc="-75" dirty="0"/>
              <a:t> </a:t>
            </a:r>
            <a:r>
              <a:rPr sz="4400" spc="-5" dirty="0"/>
              <a:t>(3)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8663" y="1962784"/>
            <a:ext cx="8243570" cy="49352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93700" marR="118110" indent="-317500">
              <a:lnSpc>
                <a:spcPts val="3000"/>
              </a:lnSpc>
              <a:spcBef>
                <a:spcPts val="500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94970" algn="l"/>
                <a:tab pos="395605" algn="l"/>
              </a:tabLst>
            </a:pPr>
            <a:r>
              <a:rPr sz="2800" spc="-5" dirty="0">
                <a:latin typeface="Times New Roman"/>
                <a:cs typeface="Times New Roman"/>
              </a:rPr>
              <a:t>Steps carried </a:t>
            </a:r>
            <a:r>
              <a:rPr sz="2800" dirty="0">
                <a:latin typeface="Times New Roman"/>
                <a:cs typeface="Times New Roman"/>
              </a:rPr>
              <a:t>out </a:t>
            </a:r>
            <a:r>
              <a:rPr sz="2800" spc="-5" dirty="0">
                <a:latin typeface="Times New Roman"/>
                <a:cs typeface="Times New Roman"/>
              </a:rPr>
              <a:t>to accomplish property </a:t>
            </a:r>
            <a:r>
              <a:rPr sz="2800" dirty="0">
                <a:latin typeface="Times New Roman"/>
                <a:cs typeface="Times New Roman"/>
              </a:rPr>
              <a:t>2 of </a:t>
            </a:r>
            <a:r>
              <a:rPr sz="2800" spc="-5" dirty="0">
                <a:latin typeface="Times New Roman"/>
                <a:cs typeface="Times New Roman"/>
              </a:rPr>
              <a:t>previous  slide:</a:t>
            </a:r>
            <a:endParaRPr sz="2800">
              <a:latin typeface="Times New Roman"/>
              <a:cs typeface="Times New Roman"/>
            </a:endParaRPr>
          </a:p>
          <a:p>
            <a:pPr marL="393700" marR="2452370" indent="-317500">
              <a:lnSpc>
                <a:spcPts val="3000"/>
              </a:lnSpc>
              <a:spcBef>
                <a:spcPts val="700"/>
              </a:spcBef>
              <a:buClr>
                <a:srgbClr val="DD8047"/>
              </a:buClr>
              <a:buSzPct val="58928"/>
              <a:buAutoNum type="arabicPeriod"/>
              <a:tabLst>
                <a:tab pos="394970" algn="l"/>
                <a:tab pos="395605" algn="l"/>
              </a:tabLst>
            </a:pPr>
            <a:r>
              <a:rPr sz="2800" spc="-5" dirty="0">
                <a:latin typeface="Times New Roman"/>
                <a:cs typeface="Times New Roman"/>
              </a:rPr>
              <a:t>Before executing an event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executes  VC</a:t>
            </a:r>
            <a:r>
              <a:rPr sz="2775" i="1" spc="-7" baseline="-2102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[ </a:t>
            </a:r>
            <a:r>
              <a:rPr sz="2800" i="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] ← VC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] +</a:t>
            </a:r>
            <a:r>
              <a:rPr sz="2800" spc="-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  <a:p>
            <a:pPr marL="393700" marR="320675" indent="-317500">
              <a:lnSpc>
                <a:spcPct val="90800"/>
              </a:lnSpc>
              <a:spcBef>
                <a:spcPts val="610"/>
              </a:spcBef>
              <a:buClr>
                <a:srgbClr val="DD8047"/>
              </a:buClr>
              <a:buSzPct val="58928"/>
              <a:buAutoNum type="arabicPeriod"/>
              <a:tabLst>
                <a:tab pos="394970" algn="l"/>
                <a:tab pos="395605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process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sends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m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it sets </a:t>
            </a:r>
            <a:r>
              <a:rPr sz="2800" i="1" spc="-484" dirty="0">
                <a:latin typeface="Times New Roman"/>
                <a:cs typeface="Times New Roman"/>
              </a:rPr>
              <a:t>m</a:t>
            </a:r>
            <a:r>
              <a:rPr sz="2800" spc="-484" dirty="0">
                <a:latin typeface="AoyagiKouzanFontT"/>
                <a:cs typeface="AoyagiKouzanFontT"/>
              </a:rPr>
              <a:t>’</a:t>
            </a:r>
            <a:r>
              <a:rPr sz="2800" spc="-484" dirty="0">
                <a:latin typeface="Times New Roman"/>
                <a:cs typeface="Times New Roman"/>
              </a:rPr>
              <a:t>s  </a:t>
            </a:r>
            <a:r>
              <a:rPr sz="2800" spc="-5" dirty="0">
                <a:latin typeface="Times New Roman"/>
                <a:cs typeface="Times New Roman"/>
              </a:rPr>
              <a:t>(vector) timestamp </a:t>
            </a:r>
            <a:r>
              <a:rPr sz="2800" i="1" spc="-5" dirty="0">
                <a:latin typeface="Times New Roman"/>
                <a:cs typeface="Times New Roman"/>
              </a:rPr>
              <a:t>ts </a:t>
            </a:r>
            <a:r>
              <a:rPr sz="2800" i="1" dirty="0">
                <a:latin typeface="Times New Roman"/>
                <a:cs typeface="Times New Roman"/>
              </a:rPr>
              <a:t>(m) </a:t>
            </a:r>
            <a:r>
              <a:rPr sz="2800" spc="-5" dirty="0">
                <a:latin typeface="Times New Roman"/>
                <a:cs typeface="Times New Roman"/>
              </a:rPr>
              <a:t>equal to </a:t>
            </a:r>
            <a:r>
              <a:rPr sz="2800" dirty="0">
                <a:latin typeface="Times New Roman"/>
                <a:cs typeface="Times New Roman"/>
              </a:rPr>
              <a:t>VC</a:t>
            </a:r>
            <a:r>
              <a:rPr sz="2775" i="1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after having  executed the previous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step.</a:t>
            </a:r>
            <a:endParaRPr sz="2800">
              <a:latin typeface="Times New Roman"/>
              <a:cs typeface="Times New Roman"/>
            </a:endParaRPr>
          </a:p>
          <a:p>
            <a:pPr marL="393700" marR="81280" indent="-317500">
              <a:lnSpc>
                <a:spcPts val="3000"/>
              </a:lnSpc>
              <a:spcBef>
                <a:spcPts val="740"/>
              </a:spcBef>
              <a:buClr>
                <a:srgbClr val="DD8047"/>
              </a:buClr>
              <a:buSzPct val="58928"/>
              <a:buAutoNum type="arabicPeriod"/>
              <a:tabLst>
                <a:tab pos="394970" algn="l"/>
                <a:tab pos="395605" algn="l"/>
              </a:tabLst>
            </a:pPr>
            <a:r>
              <a:rPr sz="2800" dirty="0">
                <a:latin typeface="Times New Roman"/>
                <a:cs typeface="Times New Roman"/>
              </a:rPr>
              <a:t>Upon </a:t>
            </a:r>
            <a:r>
              <a:rPr sz="2800" spc="-5" dirty="0">
                <a:latin typeface="Times New Roman"/>
                <a:cs typeface="Times New Roman"/>
              </a:rPr>
              <a:t>the receipt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message m, process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i="1" baseline="-21021" dirty="0">
                <a:latin typeface="Times New Roman"/>
                <a:cs typeface="Times New Roman"/>
              </a:rPr>
              <a:t>j </a:t>
            </a:r>
            <a:r>
              <a:rPr sz="2800" spc="-5" dirty="0">
                <a:latin typeface="Times New Roman"/>
                <a:cs typeface="Times New Roman"/>
              </a:rPr>
              <a:t>adjusts its  </a:t>
            </a:r>
            <a:r>
              <a:rPr sz="2800" dirty="0">
                <a:latin typeface="Times New Roman"/>
                <a:cs typeface="Times New Roman"/>
              </a:rPr>
              <a:t>own </a:t>
            </a:r>
            <a:r>
              <a:rPr sz="2800" spc="-5" dirty="0">
                <a:latin typeface="Times New Roman"/>
                <a:cs typeface="Times New Roman"/>
              </a:rPr>
              <a:t>vector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setting</a:t>
            </a:r>
            <a:endParaRPr sz="2800">
              <a:latin typeface="Times New Roman"/>
              <a:cs typeface="Times New Roman"/>
            </a:endParaRPr>
          </a:p>
          <a:p>
            <a:pPr marL="393700" marR="289560">
              <a:lnSpc>
                <a:spcPts val="3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VC</a:t>
            </a:r>
            <a:r>
              <a:rPr sz="2775" i="1" spc="-7" baseline="-21021" dirty="0">
                <a:latin typeface="Times New Roman"/>
                <a:cs typeface="Times New Roman"/>
              </a:rPr>
              <a:t>j 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imes New Roman"/>
                <a:cs typeface="Times New Roman"/>
              </a:rPr>
              <a:t>] ← </a:t>
            </a:r>
            <a:r>
              <a:rPr sz="2800" spc="-5" dirty="0">
                <a:latin typeface="Times New Roman"/>
                <a:cs typeface="Times New Roman"/>
              </a:rPr>
              <a:t>max{VC</a:t>
            </a:r>
            <a:r>
              <a:rPr sz="2775" i="1" spc="-7" baseline="-21021" dirty="0">
                <a:latin typeface="Times New Roman"/>
                <a:cs typeface="Times New Roman"/>
              </a:rPr>
              <a:t>j 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imes New Roman"/>
                <a:cs typeface="Times New Roman"/>
              </a:rPr>
              <a:t>], </a:t>
            </a:r>
            <a:r>
              <a:rPr sz="2800" i="1" spc="-5" dirty="0">
                <a:latin typeface="Times New Roman"/>
                <a:cs typeface="Times New Roman"/>
              </a:rPr>
              <a:t>ts (m)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imes New Roman"/>
                <a:cs typeface="Times New Roman"/>
              </a:rPr>
              <a:t>]} for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after  which it executes the first step and delivers the  message to the application.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4479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4400" dirty="0"/>
              <a:t>3.	</a:t>
            </a:r>
            <a:r>
              <a:rPr sz="4400" spc="-5" dirty="0"/>
              <a:t>Mutual</a:t>
            </a:r>
            <a:r>
              <a:rPr sz="4400" spc="-55" dirty="0"/>
              <a:t> </a:t>
            </a:r>
            <a:r>
              <a:rPr sz="4400" spc="-5" dirty="0"/>
              <a:t>exclusion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9638" y="2519680"/>
            <a:ext cx="6116955" cy="2692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8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Centralized</a:t>
            </a:r>
            <a:r>
              <a:rPr sz="2900" spc="-3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Decentralized</a:t>
            </a:r>
            <a:r>
              <a:rPr sz="2900" spc="-3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Distributed</a:t>
            </a:r>
            <a:r>
              <a:rPr sz="2900" spc="-3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45" dirty="0">
                <a:latin typeface="Times New Roman"/>
                <a:cs typeface="Times New Roman"/>
              </a:rPr>
              <a:t>Token </a:t>
            </a:r>
            <a:r>
              <a:rPr sz="2900" spc="-5" dirty="0">
                <a:latin typeface="Times New Roman"/>
                <a:cs typeface="Times New Roman"/>
              </a:rPr>
              <a:t>Ring</a:t>
            </a:r>
            <a:r>
              <a:rPr sz="2900" spc="-34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Comparison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the Three</a:t>
            </a:r>
            <a:r>
              <a:rPr sz="2900" spc="-38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Algorithms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63" y="654684"/>
            <a:ext cx="328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Mutual</a:t>
            </a:r>
            <a:r>
              <a:rPr spc="-55" dirty="0"/>
              <a:t> </a:t>
            </a:r>
            <a:r>
              <a:rPr spc="-5" dirty="0"/>
              <a:t>Exclusion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863" y="1200784"/>
            <a:ext cx="596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775F55"/>
                </a:solidFill>
                <a:latin typeface="Times New Roman"/>
                <a:cs typeface="Times New Roman"/>
              </a:rPr>
              <a:t>3.1. A </a:t>
            </a:r>
            <a:r>
              <a:rPr sz="3600" spc="-5" dirty="0">
                <a:solidFill>
                  <a:srgbClr val="775F55"/>
                </a:solidFill>
                <a:latin typeface="Times New Roman"/>
                <a:cs typeface="Times New Roman"/>
              </a:rPr>
              <a:t>Centralized</a:t>
            </a:r>
            <a:r>
              <a:rPr sz="3600" spc="-65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775F55"/>
                </a:solidFill>
                <a:latin typeface="Times New Roman"/>
                <a:cs typeface="Times New Roman"/>
              </a:rPr>
              <a:t>Algorithm (1)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363" y="6067107"/>
            <a:ext cx="8444865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Process </a:t>
            </a:r>
            <a:r>
              <a:rPr sz="2900" dirty="0">
                <a:latin typeface="Times New Roman"/>
                <a:cs typeface="Times New Roman"/>
              </a:rPr>
              <a:t>1 </a:t>
            </a:r>
            <a:r>
              <a:rPr sz="2900" spc="-5" dirty="0">
                <a:latin typeface="Times New Roman"/>
                <a:cs typeface="Times New Roman"/>
              </a:rPr>
              <a:t>asks the coordinator </a:t>
            </a:r>
            <a:r>
              <a:rPr sz="2900" dirty="0">
                <a:latin typeface="Times New Roman"/>
                <a:cs typeface="Times New Roman"/>
              </a:rPr>
              <a:t>for </a:t>
            </a:r>
            <a:r>
              <a:rPr sz="2900" spc="-5" dirty="0">
                <a:latin typeface="Times New Roman"/>
                <a:cs typeface="Times New Roman"/>
              </a:rPr>
              <a:t>permission to access  </a:t>
            </a:r>
            <a:r>
              <a:rPr sz="2900">
                <a:latin typeface="Times New Roman"/>
                <a:cs typeface="Times New Roman"/>
              </a:rPr>
              <a:t>a </a:t>
            </a:r>
            <a:r>
              <a:rPr sz="2900" spc="-5">
                <a:latin typeface="Times New Roman"/>
                <a:cs typeface="Times New Roman"/>
              </a:rPr>
              <a:t>resource</a:t>
            </a:r>
            <a:r>
              <a:rPr sz="2900" spc="-5" dirty="0">
                <a:latin typeface="Times New Roman"/>
                <a:cs typeface="Times New Roman"/>
              </a:rPr>
              <a:t>. Permission is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granted.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9089" y="2054225"/>
            <a:ext cx="4265612" cy="377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63" y="654684"/>
            <a:ext cx="51930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pc="-5" dirty="0"/>
              <a:t>Mutual</a:t>
            </a:r>
            <a:r>
              <a:rPr spc="-10" dirty="0"/>
              <a:t> </a:t>
            </a:r>
            <a:r>
              <a:rPr spc="-5" dirty="0"/>
              <a:t>Exclusion</a:t>
            </a:r>
          </a:p>
          <a:p>
            <a:pPr marL="12700">
              <a:lnSpc>
                <a:spcPts val="4310"/>
              </a:lnSpc>
            </a:pPr>
            <a:r>
              <a:rPr dirty="0"/>
              <a:t>A </a:t>
            </a:r>
            <a:r>
              <a:rPr spc="-5" dirty="0"/>
              <a:t>Centralized Algorithm</a:t>
            </a:r>
            <a:r>
              <a:rPr spc="-45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363" y="6065520"/>
            <a:ext cx="7708900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Process </a:t>
            </a:r>
            <a:r>
              <a:rPr sz="2900" dirty="0">
                <a:latin typeface="Times New Roman"/>
                <a:cs typeface="Times New Roman"/>
              </a:rPr>
              <a:t>2 </a:t>
            </a:r>
            <a:r>
              <a:rPr sz="2900" spc="-5" dirty="0">
                <a:latin typeface="Times New Roman"/>
                <a:cs typeface="Times New Roman"/>
              </a:rPr>
              <a:t>then asks permission to access the same  resource. The coordinator does </a:t>
            </a:r>
            <a:r>
              <a:rPr sz="2900" dirty="0">
                <a:latin typeface="Times New Roman"/>
                <a:cs typeface="Times New Roman"/>
              </a:rPr>
              <a:t>not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Times New Roman"/>
                <a:cs typeface="Times New Roman"/>
              </a:rPr>
              <a:t>reply.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6252" y="2065337"/>
            <a:ext cx="3656012" cy="384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63" y="654684"/>
            <a:ext cx="51930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pc="-5" dirty="0"/>
              <a:t>Mutual</a:t>
            </a:r>
            <a:r>
              <a:rPr spc="-10" dirty="0"/>
              <a:t> </a:t>
            </a:r>
            <a:r>
              <a:rPr spc="-5" dirty="0"/>
              <a:t>Exclusion</a:t>
            </a:r>
          </a:p>
          <a:p>
            <a:pPr marL="12700">
              <a:lnSpc>
                <a:spcPts val="4310"/>
              </a:lnSpc>
            </a:pPr>
            <a:r>
              <a:rPr dirty="0"/>
              <a:t>A </a:t>
            </a:r>
            <a:r>
              <a:rPr spc="-5" dirty="0"/>
              <a:t>Centralized Algorithm</a:t>
            </a:r>
            <a:r>
              <a:rPr spc="-450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7557770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416559" algn="l"/>
                <a:tab pos="417195" algn="l"/>
              </a:tabLst>
            </a:pPr>
            <a:r>
              <a:rPr dirty="0"/>
              <a:t>	</a:t>
            </a:r>
            <a:r>
              <a:rPr sz="2900" spc="-5" dirty="0">
                <a:latin typeface="Times New Roman"/>
                <a:cs typeface="Times New Roman"/>
              </a:rPr>
              <a:t>When process </a:t>
            </a:r>
            <a:r>
              <a:rPr sz="2900" dirty="0">
                <a:latin typeface="Times New Roman"/>
                <a:cs typeface="Times New Roman"/>
              </a:rPr>
              <a:t>1 </a:t>
            </a:r>
            <a:r>
              <a:rPr sz="2900" spc="-5" dirty="0">
                <a:latin typeface="Times New Roman"/>
                <a:cs typeface="Times New Roman"/>
              </a:rPr>
              <a:t>releases the resource, it tells the  </a:t>
            </a:r>
            <a:r>
              <a:rPr sz="2900" spc="-15" dirty="0">
                <a:latin typeface="Times New Roman"/>
                <a:cs typeface="Times New Roman"/>
              </a:rPr>
              <a:t>coordinator, </a:t>
            </a:r>
            <a:r>
              <a:rPr sz="2900" spc="-5" dirty="0">
                <a:latin typeface="Times New Roman"/>
                <a:cs typeface="Times New Roman"/>
              </a:rPr>
              <a:t>which then replies to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2.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6464" y="3119437"/>
            <a:ext cx="3035287" cy="3852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7227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3.2. A </a:t>
            </a:r>
            <a:r>
              <a:rPr sz="4400" spc="-5" dirty="0"/>
              <a:t>Distributed Algorithm</a:t>
            </a:r>
            <a:r>
              <a:rPr sz="4400" spc="-775" dirty="0"/>
              <a:t> </a:t>
            </a:r>
            <a:r>
              <a:rPr sz="4400" spc="-5" dirty="0"/>
              <a:t>(1)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16313" y="2076767"/>
            <a:ext cx="8065134" cy="45974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439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31470" algn="l"/>
                <a:tab pos="332105" algn="l"/>
              </a:tabLst>
            </a:pPr>
            <a:r>
              <a:rPr sz="2800" spc="-5" dirty="0">
                <a:latin typeface="Times New Roman"/>
                <a:cs typeface="Times New Roman"/>
              </a:rPr>
              <a:t>Three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cases:</a:t>
            </a:r>
            <a:endParaRPr sz="2800">
              <a:latin typeface="Times New Roman"/>
              <a:cs typeface="Times New Roman"/>
            </a:endParaRPr>
          </a:p>
          <a:p>
            <a:pPr marL="330200" marR="142875" indent="-317500">
              <a:lnSpc>
                <a:spcPts val="3000"/>
              </a:lnSpc>
              <a:spcBef>
                <a:spcPts val="740"/>
              </a:spcBef>
              <a:buClr>
                <a:srgbClr val="DD8047"/>
              </a:buClr>
              <a:buSzPct val="58928"/>
              <a:buAutoNum type="arabicPeriod"/>
              <a:tabLst>
                <a:tab pos="331470" algn="l"/>
                <a:tab pos="332105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receiver is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accessing the resource and does 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want to access it, it sends back an </a:t>
            </a:r>
            <a:r>
              <a:rPr sz="2800" dirty="0">
                <a:latin typeface="Times New Roman"/>
                <a:cs typeface="Times New Roman"/>
              </a:rPr>
              <a:t>OK </a:t>
            </a:r>
            <a:r>
              <a:rPr sz="2800" spc="-5" dirty="0">
                <a:latin typeface="Times New Roman"/>
                <a:cs typeface="Times New Roman"/>
              </a:rPr>
              <a:t>message to 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sender.</a:t>
            </a:r>
            <a:endParaRPr sz="2800">
              <a:latin typeface="Times New Roman"/>
              <a:cs typeface="Times New Roman"/>
            </a:endParaRPr>
          </a:p>
          <a:p>
            <a:pPr marL="330200" marR="294005" indent="-317500">
              <a:lnSpc>
                <a:spcPts val="3100"/>
              </a:lnSpc>
              <a:spcBef>
                <a:spcPts val="620"/>
              </a:spcBef>
              <a:buClr>
                <a:srgbClr val="DD8047"/>
              </a:buClr>
              <a:buSzPct val="58928"/>
              <a:buAutoNum type="arabicPeriod"/>
              <a:tabLst>
                <a:tab pos="331470" algn="l"/>
                <a:tab pos="332105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receiver already has access to the resource, it  simply does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35" dirty="0">
                <a:latin typeface="Times New Roman"/>
                <a:cs typeface="Times New Roman"/>
              </a:rPr>
              <a:t>reply. </a:t>
            </a:r>
            <a:r>
              <a:rPr sz="2800" spc="-5" dirty="0">
                <a:latin typeface="Times New Roman"/>
                <a:cs typeface="Times New Roman"/>
              </a:rPr>
              <a:t>Instead, it queues the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request.</a:t>
            </a:r>
            <a:endParaRPr sz="2800">
              <a:latin typeface="Times New Roman"/>
              <a:cs typeface="Times New Roman"/>
            </a:endParaRPr>
          </a:p>
          <a:p>
            <a:pPr marL="330200" marR="5080" indent="-317500">
              <a:lnSpc>
                <a:spcPct val="90000"/>
              </a:lnSpc>
              <a:spcBef>
                <a:spcPts val="615"/>
              </a:spcBef>
              <a:buClr>
                <a:srgbClr val="DD8047"/>
              </a:buClr>
              <a:buSzPct val="58928"/>
              <a:buAutoNum type="arabicPeriod"/>
              <a:tabLst>
                <a:tab pos="331470" algn="l"/>
                <a:tab pos="332105" algn="l"/>
              </a:tabLst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receiver wants to access the resource as well </a:t>
            </a:r>
            <a:r>
              <a:rPr sz="2800" dirty="0">
                <a:latin typeface="Times New Roman"/>
                <a:cs typeface="Times New Roman"/>
              </a:rPr>
              <a:t>but  </a:t>
            </a:r>
            <a:r>
              <a:rPr sz="2800" spc="-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yet </a:t>
            </a:r>
            <a:r>
              <a:rPr sz="2800" dirty="0">
                <a:latin typeface="Times New Roman"/>
                <a:cs typeface="Times New Roman"/>
              </a:rPr>
              <a:t>done so, </a:t>
            </a:r>
            <a:r>
              <a:rPr sz="2800" spc="-5" dirty="0">
                <a:latin typeface="Times New Roman"/>
                <a:cs typeface="Times New Roman"/>
              </a:rPr>
              <a:t>it compares the timestamp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 incoming message with the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contained in the  message that it has sent everyone. The lowest </a:t>
            </a:r>
            <a:r>
              <a:rPr sz="2800" dirty="0">
                <a:latin typeface="Times New Roman"/>
                <a:cs typeface="Times New Roman"/>
              </a:rPr>
              <a:t>one  </a:t>
            </a:r>
            <a:r>
              <a:rPr sz="2800" spc="-5" dirty="0">
                <a:latin typeface="Times New Roman"/>
                <a:cs typeface="Times New Roman"/>
              </a:rPr>
              <a:t>wins.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280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 </a:t>
            </a:r>
            <a:r>
              <a:rPr sz="4400" spc="-5" dirty="0"/>
              <a:t>Distributed Algorithm</a:t>
            </a:r>
            <a:r>
              <a:rPr sz="4400" spc="-530" dirty="0"/>
              <a:t> </a:t>
            </a:r>
            <a:r>
              <a:rPr sz="4400" spc="-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7722234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70" dirty="0">
                <a:latin typeface="Times New Roman"/>
                <a:cs typeface="Times New Roman"/>
              </a:rPr>
              <a:t>Two </a:t>
            </a:r>
            <a:r>
              <a:rPr sz="2900" spc="-5" dirty="0">
                <a:latin typeface="Times New Roman"/>
                <a:cs typeface="Times New Roman"/>
              </a:rPr>
              <a:t>processes want to access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shared resource at  the same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moment.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5627" y="3022600"/>
            <a:ext cx="3262312" cy="405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36880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Synchronization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79777" y="2085755"/>
            <a:ext cx="7649209" cy="33280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dirty="0">
                <a:latin typeface="Times New Roman"/>
                <a:cs typeface="Times New Roman"/>
              </a:rPr>
              <a:t>How </a:t>
            </a:r>
            <a:r>
              <a:rPr sz="2900" spc="-5" dirty="0">
                <a:latin typeface="Times New Roman"/>
                <a:cs typeface="Times New Roman"/>
              </a:rPr>
              <a:t>process synchronize</a:t>
            </a:r>
            <a:endParaRPr sz="2900">
              <a:latin typeface="Times New Roman"/>
              <a:cs typeface="Times New Roman"/>
            </a:endParaRPr>
          </a:p>
          <a:p>
            <a:pPr marL="647700" marR="113030" lvl="1" indent="-279400">
              <a:lnSpc>
                <a:spcPct val="101000"/>
              </a:lnSpc>
              <a:spcBef>
                <a:spcPts val="434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1350" algn="l"/>
              </a:tabLst>
            </a:pPr>
            <a:r>
              <a:rPr sz="2600" spc="-5" dirty="0">
                <a:latin typeface="Times New Roman"/>
                <a:cs typeface="Times New Roman"/>
              </a:rPr>
              <a:t>Multiple process to </a:t>
            </a:r>
            <a:r>
              <a:rPr sz="2600" dirty="0">
                <a:latin typeface="Times New Roman"/>
                <a:cs typeface="Times New Roman"/>
              </a:rPr>
              <a:t>not </a:t>
            </a:r>
            <a:r>
              <a:rPr sz="2600" spc="-5" dirty="0">
                <a:latin typeface="Times New Roman"/>
                <a:cs typeface="Times New Roman"/>
              </a:rPr>
              <a:t>simultaneously access to the  same resources: printers, files</a:t>
            </a:r>
            <a:endParaRPr sz="2600">
              <a:latin typeface="Times New Roman"/>
              <a:cs typeface="Times New Roman"/>
            </a:endParaRPr>
          </a:p>
          <a:p>
            <a:pPr marL="641350" lvl="1" indent="-273050">
              <a:lnSpc>
                <a:spcPct val="100000"/>
              </a:lnSpc>
              <a:spcBef>
                <a:spcPts val="53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1350" algn="l"/>
              </a:tabLst>
            </a:pPr>
            <a:r>
              <a:rPr sz="2600" spc="-5" dirty="0">
                <a:latin typeface="Times New Roman"/>
                <a:cs typeface="Times New Roman"/>
              </a:rPr>
              <a:t>Multiple process are agreed </a:t>
            </a:r>
            <a:r>
              <a:rPr sz="2600" dirty="0">
                <a:latin typeface="Times New Roman"/>
                <a:cs typeface="Times New Roman"/>
              </a:rPr>
              <a:t>on </a:t>
            </a:r>
            <a:r>
              <a:rPr sz="2600" spc="-5" dirty="0">
                <a:latin typeface="Times New Roman"/>
                <a:cs typeface="Times New Roman"/>
              </a:rPr>
              <a:t>the ordering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event.</a:t>
            </a:r>
            <a:endParaRPr sz="26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53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sz="2300" spc="-5" dirty="0">
                <a:latin typeface="Times New Roman"/>
                <a:cs typeface="Times New Roman"/>
              </a:rPr>
              <a:t>Ex: message m1 </a:t>
            </a:r>
            <a:r>
              <a:rPr sz="2300" dirty="0">
                <a:latin typeface="Times New Roman"/>
                <a:cs typeface="Times New Roman"/>
              </a:rPr>
              <a:t>of P </a:t>
            </a:r>
            <a:r>
              <a:rPr sz="2300" spc="-5" dirty="0">
                <a:latin typeface="Times New Roman"/>
                <a:cs typeface="Times New Roman"/>
              </a:rPr>
              <a:t>is sent after m2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Q</a:t>
            </a:r>
            <a:endParaRPr sz="23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4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Synchronization based </a:t>
            </a:r>
            <a:r>
              <a:rPr sz="2900" dirty="0">
                <a:latin typeface="Times New Roman"/>
                <a:cs typeface="Times New Roman"/>
              </a:rPr>
              <a:t>on </a:t>
            </a:r>
            <a:r>
              <a:rPr sz="2900" spc="-5" dirty="0">
                <a:latin typeface="Times New Roman"/>
                <a:cs typeface="Times New Roman"/>
              </a:rPr>
              <a:t>actual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time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Synchronization </a:t>
            </a:r>
            <a:r>
              <a:rPr sz="2900" dirty="0">
                <a:latin typeface="Times New Roman"/>
                <a:cs typeface="Times New Roman"/>
              </a:rPr>
              <a:t>by </a:t>
            </a:r>
            <a:r>
              <a:rPr sz="2900" spc="-5" dirty="0">
                <a:latin typeface="Times New Roman"/>
                <a:cs typeface="Times New Roman"/>
              </a:rPr>
              <a:t>relative ordering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280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 </a:t>
            </a:r>
            <a:r>
              <a:rPr sz="4400" spc="-5" dirty="0"/>
              <a:t>Distributed Algorithm</a:t>
            </a:r>
            <a:r>
              <a:rPr sz="4400" spc="-530" dirty="0"/>
              <a:t> </a:t>
            </a:r>
            <a:r>
              <a:rPr sz="4400" spc="-5" dirty="0"/>
              <a:t>(3)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723963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Process </a:t>
            </a:r>
            <a:r>
              <a:rPr sz="2900" dirty="0">
                <a:latin typeface="Times New Roman"/>
                <a:cs typeface="Times New Roman"/>
              </a:rPr>
              <a:t>0 </a:t>
            </a:r>
            <a:r>
              <a:rPr sz="2900" spc="-5" dirty="0">
                <a:latin typeface="Times New Roman"/>
                <a:cs typeface="Times New Roman"/>
              </a:rPr>
              <a:t>has the lowest timestamp, </a:t>
            </a:r>
            <a:r>
              <a:rPr sz="2900" dirty="0">
                <a:latin typeface="Times New Roman"/>
                <a:cs typeface="Times New Roman"/>
              </a:rPr>
              <a:t>so </a:t>
            </a:r>
            <a:r>
              <a:rPr sz="2900" spc="-5" dirty="0">
                <a:latin typeface="Times New Roman"/>
                <a:cs typeface="Times New Roman"/>
              </a:rPr>
              <a:t>it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wins.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2927" y="2901950"/>
            <a:ext cx="3106737" cy="405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280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 </a:t>
            </a:r>
            <a:r>
              <a:rPr sz="4400" spc="-5" dirty="0"/>
              <a:t>Distributed Algorithm</a:t>
            </a:r>
            <a:r>
              <a:rPr sz="4400" spc="-530" dirty="0"/>
              <a:t> </a:t>
            </a:r>
            <a:r>
              <a:rPr sz="4400" spc="-5" dirty="0"/>
              <a:t>(4)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7679055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When process </a:t>
            </a:r>
            <a:r>
              <a:rPr sz="2900" dirty="0">
                <a:latin typeface="Times New Roman"/>
                <a:cs typeface="Times New Roman"/>
              </a:rPr>
              <a:t>0 </a:t>
            </a:r>
            <a:r>
              <a:rPr sz="2900" spc="-5" dirty="0">
                <a:latin typeface="Times New Roman"/>
                <a:cs typeface="Times New Roman"/>
              </a:rPr>
              <a:t>is done, it sends an </a:t>
            </a:r>
            <a:r>
              <a:rPr sz="2900" dirty="0">
                <a:latin typeface="Times New Roman"/>
                <a:cs typeface="Times New Roman"/>
              </a:rPr>
              <a:t>OK </a:t>
            </a:r>
            <a:r>
              <a:rPr sz="2900" spc="-5" dirty="0">
                <a:latin typeface="Times New Roman"/>
                <a:cs typeface="Times New Roman"/>
              </a:rPr>
              <a:t>also, </a:t>
            </a:r>
            <a:r>
              <a:rPr sz="2900" dirty="0">
                <a:latin typeface="Times New Roman"/>
                <a:cs typeface="Times New Roman"/>
              </a:rPr>
              <a:t>so 2  </a:t>
            </a:r>
            <a:r>
              <a:rPr sz="2900" spc="-5" dirty="0">
                <a:latin typeface="Times New Roman"/>
                <a:cs typeface="Times New Roman"/>
              </a:rPr>
              <a:t>can </a:t>
            </a:r>
            <a:r>
              <a:rPr sz="2900" dirty="0">
                <a:latin typeface="Times New Roman"/>
                <a:cs typeface="Times New Roman"/>
              </a:rPr>
              <a:t>now go </a:t>
            </a:r>
            <a:r>
              <a:rPr sz="2900" spc="-5" dirty="0">
                <a:latin typeface="Times New Roman"/>
                <a:cs typeface="Times New Roman"/>
              </a:rPr>
              <a:t>ahead.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5039" y="3074987"/>
            <a:ext cx="5289550" cy="396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526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9580" algn="l"/>
              </a:tabLst>
            </a:pPr>
            <a:r>
              <a:rPr sz="4400" dirty="0"/>
              <a:t>3.3.</a:t>
            </a:r>
            <a:r>
              <a:rPr sz="4400" spc="-245" dirty="0"/>
              <a:t> </a:t>
            </a:r>
            <a:r>
              <a:rPr sz="4400" dirty="0"/>
              <a:t>A</a:t>
            </a:r>
            <a:r>
              <a:rPr sz="4400" spc="-320" dirty="0"/>
              <a:t> </a:t>
            </a:r>
            <a:r>
              <a:rPr sz="4400" spc="-65" dirty="0"/>
              <a:t>Token	</a:t>
            </a:r>
            <a:r>
              <a:rPr sz="4400" spc="-5" dirty="0"/>
              <a:t>Ring</a:t>
            </a:r>
            <a:r>
              <a:rPr sz="4400" spc="-295" dirty="0"/>
              <a:t>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54363" y="5932804"/>
            <a:ext cx="7306309" cy="80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070"/>
              </a:lnSpc>
              <a:spcBef>
                <a:spcPts val="10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(a) </a:t>
            </a:r>
            <a:r>
              <a:rPr sz="2700" dirty="0">
                <a:latin typeface="Times New Roman"/>
                <a:cs typeface="Times New Roman"/>
              </a:rPr>
              <a:t>An </a:t>
            </a:r>
            <a:r>
              <a:rPr sz="2700" spc="-5" dirty="0">
                <a:latin typeface="Times New Roman"/>
                <a:cs typeface="Times New Roman"/>
              </a:rPr>
              <a:t>unordered </a:t>
            </a:r>
            <a:r>
              <a:rPr sz="2700" dirty="0">
                <a:latin typeface="Times New Roman"/>
                <a:cs typeface="Times New Roman"/>
              </a:rPr>
              <a:t>group of </a:t>
            </a:r>
            <a:r>
              <a:rPr sz="2700" spc="-5" dirty="0">
                <a:latin typeface="Times New Roman"/>
                <a:cs typeface="Times New Roman"/>
              </a:rPr>
              <a:t>processes </a:t>
            </a:r>
            <a:r>
              <a:rPr sz="2700" dirty="0">
                <a:latin typeface="Times New Roman"/>
                <a:cs typeface="Times New Roman"/>
              </a:rPr>
              <a:t>on a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network.</a:t>
            </a:r>
            <a:endParaRPr sz="2700">
              <a:latin typeface="Times New Roman"/>
              <a:cs typeface="Times New Roman"/>
            </a:endParaRPr>
          </a:p>
          <a:p>
            <a:pPr marL="330200">
              <a:lnSpc>
                <a:spcPts val="3070"/>
              </a:lnSpc>
            </a:pPr>
            <a:r>
              <a:rPr sz="2700" dirty="0">
                <a:latin typeface="Times New Roman"/>
                <a:cs typeface="Times New Roman"/>
              </a:rPr>
              <a:t>(b) A </a:t>
            </a:r>
            <a:r>
              <a:rPr sz="2700" spc="-5" dirty="0">
                <a:latin typeface="Times New Roman"/>
                <a:cs typeface="Times New Roman"/>
              </a:rPr>
              <a:t>logical ring constructed in</a:t>
            </a:r>
            <a:r>
              <a:rPr sz="2700" spc="-29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software.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573" y="2308225"/>
            <a:ext cx="7858125" cy="298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5505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885" algn="l"/>
              </a:tabLst>
            </a:pPr>
            <a:r>
              <a:rPr sz="4400" spc="-5" dirty="0">
                <a:latin typeface="Comic Sans MS"/>
                <a:cs typeface="Comic Sans MS"/>
              </a:rPr>
              <a:t>Token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Ring	algorithm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4238" y="2023842"/>
            <a:ext cx="6893559" cy="340413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19405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57505" algn="l"/>
              </a:tabLst>
            </a:pPr>
            <a:r>
              <a:rPr dirty="0"/>
              <a:t>Initialization</a:t>
            </a:r>
          </a:p>
          <a:p>
            <a:pPr marL="666750" lvl="1" indent="-273050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Char char="¤"/>
              <a:tabLst>
                <a:tab pos="666750" algn="l"/>
              </a:tabLst>
            </a:pPr>
            <a:r>
              <a:rPr sz="2600" dirty="0">
                <a:latin typeface="Arial"/>
                <a:cs typeface="Arial"/>
              </a:rPr>
              <a:t>Process 0 gets token for resource R</a:t>
            </a:r>
            <a:endParaRPr sz="2600">
              <a:latin typeface="Arial"/>
              <a:cs typeface="Arial"/>
            </a:endParaRPr>
          </a:p>
          <a:p>
            <a:pPr marL="356870" indent="-319405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57505" algn="l"/>
              </a:tabLst>
            </a:pPr>
            <a:r>
              <a:rPr dirty="0"/>
              <a:t>Token circulates around ring</a:t>
            </a:r>
          </a:p>
          <a:p>
            <a:pPr marL="666750" lvl="1" indent="-273050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Char char="¤"/>
              <a:tabLst>
                <a:tab pos="666750" algn="l"/>
              </a:tabLst>
            </a:pPr>
            <a:r>
              <a:rPr sz="2600" dirty="0">
                <a:latin typeface="Arial"/>
                <a:cs typeface="Arial"/>
              </a:rPr>
              <a:t>From P</a:t>
            </a:r>
            <a:r>
              <a:rPr sz="2550" baseline="-21241" dirty="0">
                <a:latin typeface="Arial"/>
                <a:cs typeface="Arial"/>
              </a:rPr>
              <a:t>i </a:t>
            </a:r>
            <a:r>
              <a:rPr sz="2600" dirty="0">
                <a:latin typeface="Arial"/>
                <a:cs typeface="Arial"/>
              </a:rPr>
              <a:t>to P</a:t>
            </a:r>
            <a:r>
              <a:rPr sz="2550" baseline="-21241" dirty="0">
                <a:latin typeface="Arial"/>
                <a:cs typeface="Arial"/>
              </a:rPr>
              <a:t>(i+1)</a:t>
            </a:r>
            <a:r>
              <a:rPr sz="2600" dirty="0">
                <a:latin typeface="Arial"/>
                <a:cs typeface="Arial"/>
              </a:rPr>
              <a:t>mod N</a:t>
            </a:r>
            <a:endParaRPr sz="2600">
              <a:latin typeface="Arial"/>
              <a:cs typeface="Arial"/>
            </a:endParaRPr>
          </a:p>
          <a:p>
            <a:pPr marL="356870" indent="-319405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57505" algn="l"/>
              </a:tabLst>
            </a:pPr>
            <a:r>
              <a:rPr dirty="0"/>
              <a:t>When process acquires token</a:t>
            </a:r>
          </a:p>
          <a:p>
            <a:pPr marL="666750" lvl="1" indent="-273050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Char char="¤"/>
              <a:tabLst>
                <a:tab pos="666750" algn="l"/>
              </a:tabLst>
            </a:pPr>
            <a:r>
              <a:rPr sz="2600" dirty="0">
                <a:latin typeface="Arial"/>
                <a:cs typeface="Arial"/>
              </a:rPr>
              <a:t>Checks to see if it needs to enter critical section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621" y="5427979"/>
            <a:ext cx="4043679" cy="17697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680"/>
              </a:spcBef>
              <a:buClr>
                <a:srgbClr val="94B6D2"/>
              </a:buClr>
              <a:buSzPct val="69230"/>
              <a:buChar char="¤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If no, send token to neighbor</a:t>
            </a:r>
            <a:endParaRPr sz="26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Char char="¤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If yes, access resource</a:t>
            </a:r>
            <a:endParaRPr sz="2600">
              <a:latin typeface="Arial"/>
              <a:cs typeface="Arial"/>
            </a:endParaRPr>
          </a:p>
          <a:p>
            <a:pPr marL="571500" lvl="1" indent="-228600">
              <a:lnSpc>
                <a:spcPct val="100000"/>
              </a:lnSpc>
              <a:spcBef>
                <a:spcPts val="43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571500" algn="l"/>
              </a:tabLst>
            </a:pPr>
            <a:r>
              <a:rPr sz="2300" dirty="0">
                <a:latin typeface="Arial"/>
                <a:cs typeface="Arial"/>
              </a:rPr>
              <a:t>Hold token until done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69098" y="5135562"/>
            <a:ext cx="1567815" cy="1725295"/>
            <a:chOff x="7169098" y="5135562"/>
            <a:chExt cx="1567815" cy="1725295"/>
          </a:xfrm>
        </p:grpSpPr>
        <p:sp>
          <p:nvSpPr>
            <p:cNvPr id="6" name="object 6"/>
            <p:cNvSpPr/>
            <p:nvPr/>
          </p:nvSpPr>
          <p:spPr>
            <a:xfrm>
              <a:off x="7181798" y="5305970"/>
              <a:ext cx="1542415" cy="1542415"/>
            </a:xfrm>
            <a:custGeom>
              <a:avLst/>
              <a:gdLst/>
              <a:ahLst/>
              <a:cxnLst/>
              <a:rect l="l" t="t" r="r" b="b"/>
              <a:pathLst>
                <a:path w="1542415" h="1542415">
                  <a:moveTo>
                    <a:pt x="0" y="770985"/>
                  </a:moveTo>
                  <a:lnTo>
                    <a:pt x="1516" y="722227"/>
                  </a:lnTo>
                  <a:lnTo>
                    <a:pt x="6007" y="674274"/>
                  </a:lnTo>
                  <a:lnTo>
                    <a:pt x="13381" y="627218"/>
                  </a:lnTo>
                  <a:lnTo>
                    <a:pt x="23548" y="581148"/>
                  </a:lnTo>
                  <a:lnTo>
                    <a:pt x="36417" y="536155"/>
                  </a:lnTo>
                  <a:lnTo>
                    <a:pt x="51899" y="492330"/>
                  </a:lnTo>
                  <a:lnTo>
                    <a:pt x="69903" y="449761"/>
                  </a:lnTo>
                  <a:lnTo>
                    <a:pt x="90338" y="408541"/>
                  </a:lnTo>
                  <a:lnTo>
                    <a:pt x="113115" y="368758"/>
                  </a:lnTo>
                  <a:lnTo>
                    <a:pt x="138143" y="330504"/>
                  </a:lnTo>
                  <a:lnTo>
                    <a:pt x="165331" y="293869"/>
                  </a:lnTo>
                  <a:lnTo>
                    <a:pt x="194590" y="258943"/>
                  </a:lnTo>
                  <a:lnTo>
                    <a:pt x="225830" y="225816"/>
                  </a:lnTo>
                  <a:lnTo>
                    <a:pt x="258958" y="194579"/>
                  </a:lnTo>
                  <a:lnTo>
                    <a:pt x="293887" y="165321"/>
                  </a:lnTo>
                  <a:lnTo>
                    <a:pt x="330524" y="138134"/>
                  </a:lnTo>
                  <a:lnTo>
                    <a:pt x="368781" y="113108"/>
                  </a:lnTo>
                  <a:lnTo>
                    <a:pt x="408565" y="90333"/>
                  </a:lnTo>
                  <a:lnTo>
                    <a:pt x="449788" y="69898"/>
                  </a:lnTo>
                  <a:lnTo>
                    <a:pt x="492359" y="51896"/>
                  </a:lnTo>
                  <a:lnTo>
                    <a:pt x="536187" y="36415"/>
                  </a:lnTo>
                  <a:lnTo>
                    <a:pt x="581183" y="23546"/>
                  </a:lnTo>
                  <a:lnTo>
                    <a:pt x="627255" y="13380"/>
                  </a:lnTo>
                  <a:lnTo>
                    <a:pt x="674315" y="6007"/>
                  </a:lnTo>
                  <a:lnTo>
                    <a:pt x="722270" y="1516"/>
                  </a:lnTo>
                  <a:lnTo>
                    <a:pt x="771031" y="0"/>
                  </a:lnTo>
                  <a:lnTo>
                    <a:pt x="819792" y="1516"/>
                  </a:lnTo>
                  <a:lnTo>
                    <a:pt x="867747" y="6007"/>
                  </a:lnTo>
                  <a:lnTo>
                    <a:pt x="914806" y="13380"/>
                  </a:lnTo>
                  <a:lnTo>
                    <a:pt x="960878" y="23546"/>
                  </a:lnTo>
                  <a:lnTo>
                    <a:pt x="1005874" y="36415"/>
                  </a:lnTo>
                  <a:lnTo>
                    <a:pt x="1049702" y="51896"/>
                  </a:lnTo>
                  <a:lnTo>
                    <a:pt x="1092273" y="69898"/>
                  </a:lnTo>
                  <a:lnTo>
                    <a:pt x="1133495" y="90333"/>
                  </a:lnTo>
                  <a:lnTo>
                    <a:pt x="1173280" y="113108"/>
                  </a:lnTo>
                  <a:lnTo>
                    <a:pt x="1211536" y="138134"/>
                  </a:lnTo>
                  <a:lnTo>
                    <a:pt x="1248173" y="165321"/>
                  </a:lnTo>
                  <a:lnTo>
                    <a:pt x="1283101" y="194579"/>
                  </a:lnTo>
                  <a:lnTo>
                    <a:pt x="1316230" y="225816"/>
                  </a:lnTo>
                  <a:lnTo>
                    <a:pt x="1347469" y="258943"/>
                  </a:lnTo>
                  <a:lnTo>
                    <a:pt x="1376728" y="293869"/>
                  </a:lnTo>
                  <a:lnTo>
                    <a:pt x="1403916" y="330504"/>
                  </a:lnTo>
                  <a:lnTo>
                    <a:pt x="1428944" y="368758"/>
                  </a:lnTo>
                  <a:lnTo>
                    <a:pt x="1451721" y="408541"/>
                  </a:lnTo>
                  <a:lnTo>
                    <a:pt x="1472156" y="449761"/>
                  </a:lnTo>
                  <a:lnTo>
                    <a:pt x="1490160" y="492330"/>
                  </a:lnTo>
                  <a:lnTo>
                    <a:pt x="1505641" y="536155"/>
                  </a:lnTo>
                  <a:lnTo>
                    <a:pt x="1518511" y="581148"/>
                  </a:lnTo>
                  <a:lnTo>
                    <a:pt x="1528677" y="627218"/>
                  </a:lnTo>
                  <a:lnTo>
                    <a:pt x="1536051" y="674274"/>
                  </a:lnTo>
                  <a:lnTo>
                    <a:pt x="1540542" y="722227"/>
                  </a:lnTo>
                  <a:lnTo>
                    <a:pt x="1542058" y="770985"/>
                  </a:lnTo>
                  <a:lnTo>
                    <a:pt x="1540542" y="819743"/>
                  </a:lnTo>
                  <a:lnTo>
                    <a:pt x="1536051" y="867696"/>
                  </a:lnTo>
                  <a:lnTo>
                    <a:pt x="1528677" y="914752"/>
                  </a:lnTo>
                  <a:lnTo>
                    <a:pt x="1518511" y="960822"/>
                  </a:lnTo>
                  <a:lnTo>
                    <a:pt x="1505641" y="1005814"/>
                  </a:lnTo>
                  <a:lnTo>
                    <a:pt x="1490160" y="1049640"/>
                  </a:lnTo>
                  <a:lnTo>
                    <a:pt x="1472156" y="1092208"/>
                  </a:lnTo>
                  <a:lnTo>
                    <a:pt x="1451721" y="1133429"/>
                  </a:lnTo>
                  <a:lnTo>
                    <a:pt x="1428944" y="1173211"/>
                  </a:lnTo>
                  <a:lnTo>
                    <a:pt x="1403916" y="1211465"/>
                  </a:lnTo>
                  <a:lnTo>
                    <a:pt x="1376728" y="1248100"/>
                  </a:lnTo>
                  <a:lnTo>
                    <a:pt x="1347469" y="1283026"/>
                  </a:lnTo>
                  <a:lnTo>
                    <a:pt x="1316230" y="1316153"/>
                  </a:lnTo>
                  <a:lnTo>
                    <a:pt x="1283101" y="1347390"/>
                  </a:lnTo>
                  <a:lnTo>
                    <a:pt x="1248173" y="1376647"/>
                  </a:lnTo>
                  <a:lnTo>
                    <a:pt x="1211536" y="1403834"/>
                  </a:lnTo>
                  <a:lnTo>
                    <a:pt x="1173280" y="1428861"/>
                  </a:lnTo>
                  <a:lnTo>
                    <a:pt x="1133495" y="1451636"/>
                  </a:lnTo>
                  <a:lnTo>
                    <a:pt x="1092273" y="1472070"/>
                  </a:lnTo>
                  <a:lnTo>
                    <a:pt x="1049702" y="1490073"/>
                  </a:lnTo>
                  <a:lnTo>
                    <a:pt x="1005874" y="1505553"/>
                  </a:lnTo>
                  <a:lnTo>
                    <a:pt x="960878" y="1518422"/>
                  </a:lnTo>
                  <a:lnTo>
                    <a:pt x="914806" y="1528588"/>
                  </a:lnTo>
                  <a:lnTo>
                    <a:pt x="867747" y="1535961"/>
                  </a:lnTo>
                  <a:lnTo>
                    <a:pt x="819792" y="1540452"/>
                  </a:lnTo>
                  <a:lnTo>
                    <a:pt x="771031" y="1541968"/>
                  </a:lnTo>
                  <a:lnTo>
                    <a:pt x="722270" y="1540452"/>
                  </a:lnTo>
                  <a:lnTo>
                    <a:pt x="674315" y="1535961"/>
                  </a:lnTo>
                  <a:lnTo>
                    <a:pt x="627255" y="1528588"/>
                  </a:lnTo>
                  <a:lnTo>
                    <a:pt x="581183" y="1518422"/>
                  </a:lnTo>
                  <a:lnTo>
                    <a:pt x="536187" y="1505553"/>
                  </a:lnTo>
                  <a:lnTo>
                    <a:pt x="492359" y="1490073"/>
                  </a:lnTo>
                  <a:lnTo>
                    <a:pt x="449788" y="1472070"/>
                  </a:lnTo>
                  <a:lnTo>
                    <a:pt x="408565" y="1451636"/>
                  </a:lnTo>
                  <a:lnTo>
                    <a:pt x="368781" y="1428861"/>
                  </a:lnTo>
                  <a:lnTo>
                    <a:pt x="330524" y="1403834"/>
                  </a:lnTo>
                  <a:lnTo>
                    <a:pt x="293887" y="1376647"/>
                  </a:lnTo>
                  <a:lnTo>
                    <a:pt x="258958" y="1347390"/>
                  </a:lnTo>
                  <a:lnTo>
                    <a:pt x="225830" y="1316153"/>
                  </a:lnTo>
                  <a:lnTo>
                    <a:pt x="194590" y="1283026"/>
                  </a:lnTo>
                  <a:lnTo>
                    <a:pt x="165331" y="1248100"/>
                  </a:lnTo>
                  <a:lnTo>
                    <a:pt x="138143" y="1211465"/>
                  </a:lnTo>
                  <a:lnTo>
                    <a:pt x="113115" y="1173211"/>
                  </a:lnTo>
                  <a:lnTo>
                    <a:pt x="90338" y="1133429"/>
                  </a:lnTo>
                  <a:lnTo>
                    <a:pt x="69903" y="1092208"/>
                  </a:lnTo>
                  <a:lnTo>
                    <a:pt x="51899" y="1049640"/>
                  </a:lnTo>
                  <a:lnTo>
                    <a:pt x="36417" y="1005814"/>
                  </a:lnTo>
                  <a:lnTo>
                    <a:pt x="23548" y="960822"/>
                  </a:lnTo>
                  <a:lnTo>
                    <a:pt x="13381" y="914752"/>
                  </a:lnTo>
                  <a:lnTo>
                    <a:pt x="6007" y="867696"/>
                  </a:lnTo>
                  <a:lnTo>
                    <a:pt x="1516" y="819743"/>
                  </a:lnTo>
                  <a:lnTo>
                    <a:pt x="0" y="77098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6265" y="5148262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186918" y="0"/>
                  </a:moveTo>
                  <a:lnTo>
                    <a:pt x="137230" y="6676"/>
                  </a:lnTo>
                  <a:lnTo>
                    <a:pt x="92580" y="25518"/>
                  </a:lnTo>
                  <a:lnTo>
                    <a:pt x="54749" y="54743"/>
                  </a:lnTo>
                  <a:lnTo>
                    <a:pt x="25521" y="92570"/>
                  </a:lnTo>
                  <a:lnTo>
                    <a:pt x="6677" y="137218"/>
                  </a:lnTo>
                  <a:lnTo>
                    <a:pt x="0" y="186905"/>
                  </a:lnTo>
                  <a:lnTo>
                    <a:pt x="6677" y="236593"/>
                  </a:lnTo>
                  <a:lnTo>
                    <a:pt x="25521" y="281241"/>
                  </a:lnTo>
                  <a:lnTo>
                    <a:pt x="54749" y="319068"/>
                  </a:lnTo>
                  <a:lnTo>
                    <a:pt x="92580" y="348293"/>
                  </a:lnTo>
                  <a:lnTo>
                    <a:pt x="137230" y="367135"/>
                  </a:lnTo>
                  <a:lnTo>
                    <a:pt x="186918" y="373811"/>
                  </a:lnTo>
                  <a:lnTo>
                    <a:pt x="236611" y="367135"/>
                  </a:lnTo>
                  <a:lnTo>
                    <a:pt x="281262" y="348293"/>
                  </a:lnTo>
                  <a:lnTo>
                    <a:pt x="319092" y="319068"/>
                  </a:lnTo>
                  <a:lnTo>
                    <a:pt x="348318" y="281241"/>
                  </a:lnTo>
                  <a:lnTo>
                    <a:pt x="367160" y="236593"/>
                  </a:lnTo>
                  <a:lnTo>
                    <a:pt x="373837" y="186905"/>
                  </a:lnTo>
                  <a:lnTo>
                    <a:pt x="367160" y="137218"/>
                  </a:lnTo>
                  <a:lnTo>
                    <a:pt x="348318" y="92570"/>
                  </a:lnTo>
                  <a:lnTo>
                    <a:pt x="319092" y="54743"/>
                  </a:lnTo>
                  <a:lnTo>
                    <a:pt x="281262" y="25518"/>
                  </a:lnTo>
                  <a:lnTo>
                    <a:pt x="236611" y="6676"/>
                  </a:lnTo>
                  <a:lnTo>
                    <a:pt x="186918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6265" y="5148262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0" y="186905"/>
                  </a:moveTo>
                  <a:lnTo>
                    <a:pt x="6676" y="137218"/>
                  </a:lnTo>
                  <a:lnTo>
                    <a:pt x="25519" y="92570"/>
                  </a:lnTo>
                  <a:lnTo>
                    <a:pt x="54746" y="54743"/>
                  </a:lnTo>
                  <a:lnTo>
                    <a:pt x="92576" y="25518"/>
                  </a:lnTo>
                  <a:lnTo>
                    <a:pt x="137227" y="6676"/>
                  </a:lnTo>
                  <a:lnTo>
                    <a:pt x="186917" y="0"/>
                  </a:lnTo>
                  <a:lnTo>
                    <a:pt x="236606" y="6676"/>
                  </a:lnTo>
                  <a:lnTo>
                    <a:pt x="281257" y="25518"/>
                  </a:lnTo>
                  <a:lnTo>
                    <a:pt x="319087" y="54743"/>
                  </a:lnTo>
                  <a:lnTo>
                    <a:pt x="348314" y="92570"/>
                  </a:lnTo>
                  <a:lnTo>
                    <a:pt x="367157" y="137218"/>
                  </a:lnTo>
                  <a:lnTo>
                    <a:pt x="373833" y="186905"/>
                  </a:lnTo>
                  <a:lnTo>
                    <a:pt x="367157" y="236592"/>
                  </a:lnTo>
                  <a:lnTo>
                    <a:pt x="348314" y="281240"/>
                  </a:lnTo>
                  <a:lnTo>
                    <a:pt x="319087" y="319068"/>
                  </a:lnTo>
                  <a:lnTo>
                    <a:pt x="281257" y="348293"/>
                  </a:lnTo>
                  <a:lnTo>
                    <a:pt x="236606" y="367135"/>
                  </a:lnTo>
                  <a:lnTo>
                    <a:pt x="186917" y="373811"/>
                  </a:lnTo>
                  <a:lnTo>
                    <a:pt x="137227" y="367135"/>
                  </a:lnTo>
                  <a:lnTo>
                    <a:pt x="92576" y="348293"/>
                  </a:lnTo>
                  <a:lnTo>
                    <a:pt x="54746" y="319068"/>
                  </a:lnTo>
                  <a:lnTo>
                    <a:pt x="25519" y="281240"/>
                  </a:lnTo>
                  <a:lnTo>
                    <a:pt x="6676" y="236592"/>
                  </a:lnTo>
                  <a:lnTo>
                    <a:pt x="0" y="18690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86255" y="5215788"/>
            <a:ext cx="23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350" spc="7" baseline="-21604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350" baseline="-21604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57780" y="5450966"/>
            <a:ext cx="399415" cy="399415"/>
            <a:chOff x="8357780" y="5450966"/>
            <a:chExt cx="399415" cy="399415"/>
          </a:xfrm>
        </p:grpSpPr>
        <p:sp>
          <p:nvSpPr>
            <p:cNvPr id="11" name="object 11"/>
            <p:cNvSpPr/>
            <p:nvPr/>
          </p:nvSpPr>
          <p:spPr>
            <a:xfrm>
              <a:off x="8370480" y="5463666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186918" y="0"/>
                  </a:moveTo>
                  <a:lnTo>
                    <a:pt x="137226" y="6676"/>
                  </a:lnTo>
                  <a:lnTo>
                    <a:pt x="92574" y="25518"/>
                  </a:lnTo>
                  <a:lnTo>
                    <a:pt x="54744" y="54743"/>
                  </a:lnTo>
                  <a:lnTo>
                    <a:pt x="25518" y="92570"/>
                  </a:lnTo>
                  <a:lnTo>
                    <a:pt x="6676" y="137218"/>
                  </a:lnTo>
                  <a:lnTo>
                    <a:pt x="0" y="186905"/>
                  </a:lnTo>
                  <a:lnTo>
                    <a:pt x="6676" y="236593"/>
                  </a:lnTo>
                  <a:lnTo>
                    <a:pt x="25518" y="281241"/>
                  </a:lnTo>
                  <a:lnTo>
                    <a:pt x="54744" y="319068"/>
                  </a:lnTo>
                  <a:lnTo>
                    <a:pt x="92574" y="348293"/>
                  </a:lnTo>
                  <a:lnTo>
                    <a:pt x="137226" y="367135"/>
                  </a:lnTo>
                  <a:lnTo>
                    <a:pt x="186918" y="373811"/>
                  </a:lnTo>
                  <a:lnTo>
                    <a:pt x="236606" y="367135"/>
                  </a:lnTo>
                  <a:lnTo>
                    <a:pt x="281257" y="348293"/>
                  </a:lnTo>
                  <a:lnTo>
                    <a:pt x="319087" y="319068"/>
                  </a:lnTo>
                  <a:lnTo>
                    <a:pt x="348315" y="281241"/>
                  </a:lnTo>
                  <a:lnTo>
                    <a:pt x="367159" y="236593"/>
                  </a:lnTo>
                  <a:lnTo>
                    <a:pt x="373837" y="186905"/>
                  </a:lnTo>
                  <a:lnTo>
                    <a:pt x="367159" y="137218"/>
                  </a:lnTo>
                  <a:lnTo>
                    <a:pt x="348315" y="92570"/>
                  </a:lnTo>
                  <a:lnTo>
                    <a:pt x="319087" y="54743"/>
                  </a:lnTo>
                  <a:lnTo>
                    <a:pt x="281257" y="25518"/>
                  </a:lnTo>
                  <a:lnTo>
                    <a:pt x="236606" y="6676"/>
                  </a:lnTo>
                  <a:lnTo>
                    <a:pt x="186918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70480" y="5463666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0" y="186905"/>
                  </a:moveTo>
                  <a:lnTo>
                    <a:pt x="6676" y="137218"/>
                  </a:lnTo>
                  <a:lnTo>
                    <a:pt x="25519" y="92570"/>
                  </a:lnTo>
                  <a:lnTo>
                    <a:pt x="54746" y="54743"/>
                  </a:lnTo>
                  <a:lnTo>
                    <a:pt x="92576" y="25518"/>
                  </a:lnTo>
                  <a:lnTo>
                    <a:pt x="137227" y="6676"/>
                  </a:lnTo>
                  <a:lnTo>
                    <a:pt x="186917" y="0"/>
                  </a:lnTo>
                  <a:lnTo>
                    <a:pt x="236606" y="6676"/>
                  </a:lnTo>
                  <a:lnTo>
                    <a:pt x="281257" y="25518"/>
                  </a:lnTo>
                  <a:lnTo>
                    <a:pt x="319087" y="54743"/>
                  </a:lnTo>
                  <a:lnTo>
                    <a:pt x="348314" y="92570"/>
                  </a:lnTo>
                  <a:lnTo>
                    <a:pt x="367157" y="137218"/>
                  </a:lnTo>
                  <a:lnTo>
                    <a:pt x="373833" y="186905"/>
                  </a:lnTo>
                  <a:lnTo>
                    <a:pt x="367157" y="236592"/>
                  </a:lnTo>
                  <a:lnTo>
                    <a:pt x="348314" y="281240"/>
                  </a:lnTo>
                  <a:lnTo>
                    <a:pt x="319087" y="319068"/>
                  </a:lnTo>
                  <a:lnTo>
                    <a:pt x="281257" y="348293"/>
                  </a:lnTo>
                  <a:lnTo>
                    <a:pt x="236606" y="367135"/>
                  </a:lnTo>
                  <a:lnTo>
                    <a:pt x="186917" y="373811"/>
                  </a:lnTo>
                  <a:lnTo>
                    <a:pt x="137227" y="367135"/>
                  </a:lnTo>
                  <a:lnTo>
                    <a:pt x="92576" y="348293"/>
                  </a:lnTo>
                  <a:lnTo>
                    <a:pt x="54746" y="319068"/>
                  </a:lnTo>
                  <a:lnTo>
                    <a:pt x="25519" y="281240"/>
                  </a:lnTo>
                  <a:lnTo>
                    <a:pt x="6676" y="236592"/>
                  </a:lnTo>
                  <a:lnTo>
                    <a:pt x="0" y="18690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40470" y="5531192"/>
            <a:ext cx="23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350" spc="7" baseline="-2160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 baseline="-21604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42477" y="6181064"/>
            <a:ext cx="399415" cy="399415"/>
            <a:chOff x="8442477" y="6181064"/>
            <a:chExt cx="399415" cy="399415"/>
          </a:xfrm>
        </p:grpSpPr>
        <p:sp>
          <p:nvSpPr>
            <p:cNvPr id="15" name="object 15"/>
            <p:cNvSpPr/>
            <p:nvPr/>
          </p:nvSpPr>
          <p:spPr>
            <a:xfrm>
              <a:off x="8455177" y="6193764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5">
                  <a:moveTo>
                    <a:pt x="186918" y="0"/>
                  </a:moveTo>
                  <a:lnTo>
                    <a:pt x="137226" y="6676"/>
                  </a:lnTo>
                  <a:lnTo>
                    <a:pt x="92574" y="25518"/>
                  </a:lnTo>
                  <a:lnTo>
                    <a:pt x="54744" y="54743"/>
                  </a:lnTo>
                  <a:lnTo>
                    <a:pt x="25518" y="92570"/>
                  </a:lnTo>
                  <a:lnTo>
                    <a:pt x="6676" y="137218"/>
                  </a:lnTo>
                  <a:lnTo>
                    <a:pt x="0" y="186905"/>
                  </a:lnTo>
                  <a:lnTo>
                    <a:pt x="6676" y="236593"/>
                  </a:lnTo>
                  <a:lnTo>
                    <a:pt x="25518" y="281241"/>
                  </a:lnTo>
                  <a:lnTo>
                    <a:pt x="54744" y="319069"/>
                  </a:lnTo>
                  <a:lnTo>
                    <a:pt x="92574" y="348295"/>
                  </a:lnTo>
                  <a:lnTo>
                    <a:pt x="137226" y="367137"/>
                  </a:lnTo>
                  <a:lnTo>
                    <a:pt x="186918" y="373814"/>
                  </a:lnTo>
                  <a:lnTo>
                    <a:pt x="236606" y="367137"/>
                  </a:lnTo>
                  <a:lnTo>
                    <a:pt x="281257" y="348295"/>
                  </a:lnTo>
                  <a:lnTo>
                    <a:pt x="319087" y="319069"/>
                  </a:lnTo>
                  <a:lnTo>
                    <a:pt x="348315" y="281241"/>
                  </a:lnTo>
                  <a:lnTo>
                    <a:pt x="367159" y="236593"/>
                  </a:lnTo>
                  <a:lnTo>
                    <a:pt x="373837" y="186905"/>
                  </a:lnTo>
                  <a:lnTo>
                    <a:pt x="367159" y="137218"/>
                  </a:lnTo>
                  <a:lnTo>
                    <a:pt x="348315" y="92570"/>
                  </a:lnTo>
                  <a:lnTo>
                    <a:pt x="319087" y="54743"/>
                  </a:lnTo>
                  <a:lnTo>
                    <a:pt x="281257" y="25518"/>
                  </a:lnTo>
                  <a:lnTo>
                    <a:pt x="236606" y="6676"/>
                  </a:lnTo>
                  <a:lnTo>
                    <a:pt x="186918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55177" y="6193764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5">
                  <a:moveTo>
                    <a:pt x="0" y="186905"/>
                  </a:moveTo>
                  <a:lnTo>
                    <a:pt x="6676" y="137218"/>
                  </a:lnTo>
                  <a:lnTo>
                    <a:pt x="25519" y="92570"/>
                  </a:lnTo>
                  <a:lnTo>
                    <a:pt x="54746" y="54743"/>
                  </a:lnTo>
                  <a:lnTo>
                    <a:pt x="92576" y="25518"/>
                  </a:lnTo>
                  <a:lnTo>
                    <a:pt x="137227" y="6676"/>
                  </a:lnTo>
                  <a:lnTo>
                    <a:pt x="186917" y="0"/>
                  </a:lnTo>
                  <a:lnTo>
                    <a:pt x="236606" y="6676"/>
                  </a:lnTo>
                  <a:lnTo>
                    <a:pt x="281257" y="25518"/>
                  </a:lnTo>
                  <a:lnTo>
                    <a:pt x="319086" y="54743"/>
                  </a:lnTo>
                  <a:lnTo>
                    <a:pt x="348313" y="92570"/>
                  </a:lnTo>
                  <a:lnTo>
                    <a:pt x="367156" y="137218"/>
                  </a:lnTo>
                  <a:lnTo>
                    <a:pt x="373833" y="186905"/>
                  </a:lnTo>
                  <a:lnTo>
                    <a:pt x="367156" y="236592"/>
                  </a:lnTo>
                  <a:lnTo>
                    <a:pt x="348313" y="281240"/>
                  </a:lnTo>
                  <a:lnTo>
                    <a:pt x="319086" y="319068"/>
                  </a:lnTo>
                  <a:lnTo>
                    <a:pt x="281257" y="348293"/>
                  </a:lnTo>
                  <a:lnTo>
                    <a:pt x="236606" y="367135"/>
                  </a:lnTo>
                  <a:lnTo>
                    <a:pt x="186917" y="373811"/>
                  </a:lnTo>
                  <a:lnTo>
                    <a:pt x="137227" y="367135"/>
                  </a:lnTo>
                  <a:lnTo>
                    <a:pt x="92576" y="348293"/>
                  </a:lnTo>
                  <a:lnTo>
                    <a:pt x="54746" y="319068"/>
                  </a:lnTo>
                  <a:lnTo>
                    <a:pt x="25519" y="281240"/>
                  </a:lnTo>
                  <a:lnTo>
                    <a:pt x="6676" y="236592"/>
                  </a:lnTo>
                  <a:lnTo>
                    <a:pt x="0" y="18690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49451" y="6365007"/>
            <a:ext cx="850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29855" y="6619126"/>
            <a:ext cx="399415" cy="399415"/>
            <a:chOff x="7729855" y="6619126"/>
            <a:chExt cx="399415" cy="399415"/>
          </a:xfrm>
        </p:grpSpPr>
        <p:sp>
          <p:nvSpPr>
            <p:cNvPr id="19" name="object 19"/>
            <p:cNvSpPr/>
            <p:nvPr/>
          </p:nvSpPr>
          <p:spPr>
            <a:xfrm>
              <a:off x="7742555" y="6631826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5">
                  <a:moveTo>
                    <a:pt x="186918" y="0"/>
                  </a:moveTo>
                  <a:lnTo>
                    <a:pt x="137230" y="6676"/>
                  </a:lnTo>
                  <a:lnTo>
                    <a:pt x="92580" y="25518"/>
                  </a:lnTo>
                  <a:lnTo>
                    <a:pt x="54749" y="54743"/>
                  </a:lnTo>
                  <a:lnTo>
                    <a:pt x="25521" y="92570"/>
                  </a:lnTo>
                  <a:lnTo>
                    <a:pt x="6677" y="137218"/>
                  </a:lnTo>
                  <a:lnTo>
                    <a:pt x="0" y="186905"/>
                  </a:lnTo>
                  <a:lnTo>
                    <a:pt x="6677" y="236593"/>
                  </a:lnTo>
                  <a:lnTo>
                    <a:pt x="25521" y="281241"/>
                  </a:lnTo>
                  <a:lnTo>
                    <a:pt x="54749" y="319068"/>
                  </a:lnTo>
                  <a:lnTo>
                    <a:pt x="92580" y="348293"/>
                  </a:lnTo>
                  <a:lnTo>
                    <a:pt x="137230" y="367135"/>
                  </a:lnTo>
                  <a:lnTo>
                    <a:pt x="186918" y="373811"/>
                  </a:lnTo>
                  <a:lnTo>
                    <a:pt x="236606" y="367135"/>
                  </a:lnTo>
                  <a:lnTo>
                    <a:pt x="281257" y="348293"/>
                  </a:lnTo>
                  <a:lnTo>
                    <a:pt x="319087" y="319068"/>
                  </a:lnTo>
                  <a:lnTo>
                    <a:pt x="348315" y="281241"/>
                  </a:lnTo>
                  <a:lnTo>
                    <a:pt x="367159" y="236593"/>
                  </a:lnTo>
                  <a:lnTo>
                    <a:pt x="373837" y="186905"/>
                  </a:lnTo>
                  <a:lnTo>
                    <a:pt x="367159" y="137218"/>
                  </a:lnTo>
                  <a:lnTo>
                    <a:pt x="348315" y="92570"/>
                  </a:lnTo>
                  <a:lnTo>
                    <a:pt x="319087" y="54743"/>
                  </a:lnTo>
                  <a:lnTo>
                    <a:pt x="281257" y="25518"/>
                  </a:lnTo>
                  <a:lnTo>
                    <a:pt x="236606" y="6676"/>
                  </a:lnTo>
                  <a:lnTo>
                    <a:pt x="186918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42555" y="6631826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5">
                  <a:moveTo>
                    <a:pt x="0" y="186905"/>
                  </a:moveTo>
                  <a:lnTo>
                    <a:pt x="6676" y="137218"/>
                  </a:lnTo>
                  <a:lnTo>
                    <a:pt x="25519" y="92570"/>
                  </a:lnTo>
                  <a:lnTo>
                    <a:pt x="54746" y="54743"/>
                  </a:lnTo>
                  <a:lnTo>
                    <a:pt x="92576" y="25518"/>
                  </a:lnTo>
                  <a:lnTo>
                    <a:pt x="137226" y="6676"/>
                  </a:lnTo>
                  <a:lnTo>
                    <a:pt x="186916" y="0"/>
                  </a:lnTo>
                  <a:lnTo>
                    <a:pt x="236606" y="6676"/>
                  </a:lnTo>
                  <a:lnTo>
                    <a:pt x="281257" y="25518"/>
                  </a:lnTo>
                  <a:lnTo>
                    <a:pt x="319086" y="54743"/>
                  </a:lnTo>
                  <a:lnTo>
                    <a:pt x="348313" y="92570"/>
                  </a:lnTo>
                  <a:lnTo>
                    <a:pt x="367156" y="137218"/>
                  </a:lnTo>
                  <a:lnTo>
                    <a:pt x="373833" y="186905"/>
                  </a:lnTo>
                  <a:lnTo>
                    <a:pt x="367156" y="236592"/>
                  </a:lnTo>
                  <a:lnTo>
                    <a:pt x="348313" y="281240"/>
                  </a:lnTo>
                  <a:lnTo>
                    <a:pt x="319086" y="319068"/>
                  </a:lnTo>
                  <a:lnTo>
                    <a:pt x="281257" y="348293"/>
                  </a:lnTo>
                  <a:lnTo>
                    <a:pt x="236606" y="367135"/>
                  </a:lnTo>
                  <a:lnTo>
                    <a:pt x="186916" y="373811"/>
                  </a:lnTo>
                  <a:lnTo>
                    <a:pt x="137226" y="367135"/>
                  </a:lnTo>
                  <a:lnTo>
                    <a:pt x="92576" y="348293"/>
                  </a:lnTo>
                  <a:lnTo>
                    <a:pt x="54746" y="319068"/>
                  </a:lnTo>
                  <a:lnTo>
                    <a:pt x="25519" y="281240"/>
                  </a:lnTo>
                  <a:lnTo>
                    <a:pt x="6676" y="236592"/>
                  </a:lnTo>
                  <a:lnTo>
                    <a:pt x="0" y="18690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12544" y="6699353"/>
            <a:ext cx="23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350" spc="7" baseline="-21604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 baseline="-21604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66889" y="6181064"/>
            <a:ext cx="399415" cy="399415"/>
            <a:chOff x="7066889" y="6181064"/>
            <a:chExt cx="399415" cy="399415"/>
          </a:xfrm>
        </p:grpSpPr>
        <p:sp>
          <p:nvSpPr>
            <p:cNvPr id="23" name="object 23"/>
            <p:cNvSpPr/>
            <p:nvPr/>
          </p:nvSpPr>
          <p:spPr>
            <a:xfrm>
              <a:off x="7079589" y="6193764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5">
                  <a:moveTo>
                    <a:pt x="186918" y="0"/>
                  </a:moveTo>
                  <a:lnTo>
                    <a:pt x="137226" y="6676"/>
                  </a:lnTo>
                  <a:lnTo>
                    <a:pt x="92574" y="25518"/>
                  </a:lnTo>
                  <a:lnTo>
                    <a:pt x="54744" y="54743"/>
                  </a:lnTo>
                  <a:lnTo>
                    <a:pt x="25518" y="92570"/>
                  </a:lnTo>
                  <a:lnTo>
                    <a:pt x="6676" y="137218"/>
                  </a:lnTo>
                  <a:lnTo>
                    <a:pt x="0" y="186905"/>
                  </a:lnTo>
                  <a:lnTo>
                    <a:pt x="6676" y="236593"/>
                  </a:lnTo>
                  <a:lnTo>
                    <a:pt x="25518" y="281241"/>
                  </a:lnTo>
                  <a:lnTo>
                    <a:pt x="54744" y="319069"/>
                  </a:lnTo>
                  <a:lnTo>
                    <a:pt x="92574" y="348295"/>
                  </a:lnTo>
                  <a:lnTo>
                    <a:pt x="137226" y="367137"/>
                  </a:lnTo>
                  <a:lnTo>
                    <a:pt x="186918" y="373814"/>
                  </a:lnTo>
                  <a:lnTo>
                    <a:pt x="236605" y="367137"/>
                  </a:lnTo>
                  <a:lnTo>
                    <a:pt x="281253" y="348295"/>
                  </a:lnTo>
                  <a:lnTo>
                    <a:pt x="319081" y="319069"/>
                  </a:lnTo>
                  <a:lnTo>
                    <a:pt x="348306" y="281241"/>
                  </a:lnTo>
                  <a:lnTo>
                    <a:pt x="367148" y="236593"/>
                  </a:lnTo>
                  <a:lnTo>
                    <a:pt x="373824" y="186905"/>
                  </a:lnTo>
                  <a:lnTo>
                    <a:pt x="367148" y="137218"/>
                  </a:lnTo>
                  <a:lnTo>
                    <a:pt x="348306" y="92570"/>
                  </a:lnTo>
                  <a:lnTo>
                    <a:pt x="319081" y="54743"/>
                  </a:lnTo>
                  <a:lnTo>
                    <a:pt x="281253" y="25518"/>
                  </a:lnTo>
                  <a:lnTo>
                    <a:pt x="236605" y="6676"/>
                  </a:lnTo>
                  <a:lnTo>
                    <a:pt x="186918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79589" y="6193764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5">
                  <a:moveTo>
                    <a:pt x="0" y="186905"/>
                  </a:moveTo>
                  <a:lnTo>
                    <a:pt x="6676" y="137218"/>
                  </a:lnTo>
                  <a:lnTo>
                    <a:pt x="25519" y="92570"/>
                  </a:lnTo>
                  <a:lnTo>
                    <a:pt x="54746" y="54743"/>
                  </a:lnTo>
                  <a:lnTo>
                    <a:pt x="92576" y="25518"/>
                  </a:lnTo>
                  <a:lnTo>
                    <a:pt x="137227" y="6676"/>
                  </a:lnTo>
                  <a:lnTo>
                    <a:pt x="186917" y="0"/>
                  </a:lnTo>
                  <a:lnTo>
                    <a:pt x="236606" y="6676"/>
                  </a:lnTo>
                  <a:lnTo>
                    <a:pt x="281257" y="25518"/>
                  </a:lnTo>
                  <a:lnTo>
                    <a:pt x="319087" y="54743"/>
                  </a:lnTo>
                  <a:lnTo>
                    <a:pt x="348314" y="92570"/>
                  </a:lnTo>
                  <a:lnTo>
                    <a:pt x="367157" y="137218"/>
                  </a:lnTo>
                  <a:lnTo>
                    <a:pt x="373833" y="186905"/>
                  </a:lnTo>
                  <a:lnTo>
                    <a:pt x="367157" y="236592"/>
                  </a:lnTo>
                  <a:lnTo>
                    <a:pt x="348314" y="281240"/>
                  </a:lnTo>
                  <a:lnTo>
                    <a:pt x="319087" y="319068"/>
                  </a:lnTo>
                  <a:lnTo>
                    <a:pt x="281257" y="348293"/>
                  </a:lnTo>
                  <a:lnTo>
                    <a:pt x="236606" y="367135"/>
                  </a:lnTo>
                  <a:lnTo>
                    <a:pt x="186917" y="373811"/>
                  </a:lnTo>
                  <a:lnTo>
                    <a:pt x="137227" y="367135"/>
                  </a:lnTo>
                  <a:lnTo>
                    <a:pt x="92576" y="348293"/>
                  </a:lnTo>
                  <a:lnTo>
                    <a:pt x="54746" y="319068"/>
                  </a:lnTo>
                  <a:lnTo>
                    <a:pt x="25519" y="281240"/>
                  </a:lnTo>
                  <a:lnTo>
                    <a:pt x="6676" y="236592"/>
                  </a:lnTo>
                  <a:lnTo>
                    <a:pt x="0" y="18690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74966" y="626129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73850" y="6365007"/>
            <a:ext cx="850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01928" y="5480177"/>
            <a:ext cx="399415" cy="399415"/>
            <a:chOff x="7101928" y="5480177"/>
            <a:chExt cx="399415" cy="399415"/>
          </a:xfrm>
        </p:grpSpPr>
        <p:sp>
          <p:nvSpPr>
            <p:cNvPr id="28" name="object 28"/>
            <p:cNvSpPr/>
            <p:nvPr/>
          </p:nvSpPr>
          <p:spPr>
            <a:xfrm>
              <a:off x="7114628" y="5492877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186918" y="0"/>
                  </a:moveTo>
                  <a:lnTo>
                    <a:pt x="137230" y="6675"/>
                  </a:lnTo>
                  <a:lnTo>
                    <a:pt x="92580" y="25515"/>
                  </a:lnTo>
                  <a:lnTo>
                    <a:pt x="54749" y="54738"/>
                  </a:lnTo>
                  <a:lnTo>
                    <a:pt x="25521" y="92565"/>
                  </a:lnTo>
                  <a:lnTo>
                    <a:pt x="6677" y="137214"/>
                  </a:lnTo>
                  <a:lnTo>
                    <a:pt x="0" y="186905"/>
                  </a:lnTo>
                  <a:lnTo>
                    <a:pt x="6677" y="236588"/>
                  </a:lnTo>
                  <a:lnTo>
                    <a:pt x="25521" y="281235"/>
                  </a:lnTo>
                  <a:lnTo>
                    <a:pt x="54749" y="319063"/>
                  </a:lnTo>
                  <a:lnTo>
                    <a:pt x="92580" y="348290"/>
                  </a:lnTo>
                  <a:lnTo>
                    <a:pt x="137230" y="367134"/>
                  </a:lnTo>
                  <a:lnTo>
                    <a:pt x="186918" y="373811"/>
                  </a:lnTo>
                  <a:lnTo>
                    <a:pt x="236611" y="367134"/>
                  </a:lnTo>
                  <a:lnTo>
                    <a:pt x="281262" y="348290"/>
                  </a:lnTo>
                  <a:lnTo>
                    <a:pt x="319092" y="319063"/>
                  </a:lnTo>
                  <a:lnTo>
                    <a:pt x="348318" y="281235"/>
                  </a:lnTo>
                  <a:lnTo>
                    <a:pt x="367160" y="236588"/>
                  </a:lnTo>
                  <a:lnTo>
                    <a:pt x="373837" y="186905"/>
                  </a:lnTo>
                  <a:lnTo>
                    <a:pt x="367160" y="137214"/>
                  </a:lnTo>
                  <a:lnTo>
                    <a:pt x="348318" y="92565"/>
                  </a:lnTo>
                  <a:lnTo>
                    <a:pt x="319092" y="54738"/>
                  </a:lnTo>
                  <a:lnTo>
                    <a:pt x="281262" y="25515"/>
                  </a:lnTo>
                  <a:lnTo>
                    <a:pt x="236611" y="6675"/>
                  </a:lnTo>
                  <a:lnTo>
                    <a:pt x="186918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14628" y="5492877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0" y="186905"/>
                  </a:moveTo>
                  <a:lnTo>
                    <a:pt x="6676" y="137218"/>
                  </a:lnTo>
                  <a:lnTo>
                    <a:pt x="25519" y="92570"/>
                  </a:lnTo>
                  <a:lnTo>
                    <a:pt x="54746" y="54743"/>
                  </a:lnTo>
                  <a:lnTo>
                    <a:pt x="92576" y="25518"/>
                  </a:lnTo>
                  <a:lnTo>
                    <a:pt x="137227" y="6676"/>
                  </a:lnTo>
                  <a:lnTo>
                    <a:pt x="186917" y="0"/>
                  </a:lnTo>
                  <a:lnTo>
                    <a:pt x="236606" y="6676"/>
                  </a:lnTo>
                  <a:lnTo>
                    <a:pt x="281257" y="25518"/>
                  </a:lnTo>
                  <a:lnTo>
                    <a:pt x="319087" y="54743"/>
                  </a:lnTo>
                  <a:lnTo>
                    <a:pt x="348314" y="92570"/>
                  </a:lnTo>
                  <a:lnTo>
                    <a:pt x="367157" y="137218"/>
                  </a:lnTo>
                  <a:lnTo>
                    <a:pt x="373833" y="186905"/>
                  </a:lnTo>
                  <a:lnTo>
                    <a:pt x="367157" y="236592"/>
                  </a:lnTo>
                  <a:lnTo>
                    <a:pt x="348314" y="281240"/>
                  </a:lnTo>
                  <a:lnTo>
                    <a:pt x="319087" y="319068"/>
                  </a:lnTo>
                  <a:lnTo>
                    <a:pt x="281257" y="348293"/>
                  </a:lnTo>
                  <a:lnTo>
                    <a:pt x="236606" y="367135"/>
                  </a:lnTo>
                  <a:lnTo>
                    <a:pt x="186917" y="373811"/>
                  </a:lnTo>
                  <a:lnTo>
                    <a:pt x="137227" y="367135"/>
                  </a:lnTo>
                  <a:lnTo>
                    <a:pt x="92576" y="348293"/>
                  </a:lnTo>
                  <a:lnTo>
                    <a:pt x="54746" y="319068"/>
                  </a:lnTo>
                  <a:lnTo>
                    <a:pt x="25519" y="281240"/>
                  </a:lnTo>
                  <a:lnTo>
                    <a:pt x="6676" y="236592"/>
                  </a:lnTo>
                  <a:lnTo>
                    <a:pt x="0" y="18690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84618" y="5560390"/>
            <a:ext cx="23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350" spc="7" baseline="-21604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350" baseline="-21604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97101" y="6027178"/>
            <a:ext cx="469265" cy="314960"/>
            <a:chOff x="8097101" y="6027178"/>
            <a:chExt cx="469265" cy="314960"/>
          </a:xfrm>
        </p:grpSpPr>
        <p:sp>
          <p:nvSpPr>
            <p:cNvPr id="32" name="object 32"/>
            <p:cNvSpPr/>
            <p:nvPr/>
          </p:nvSpPr>
          <p:spPr>
            <a:xfrm>
              <a:off x="8139268" y="6039878"/>
              <a:ext cx="414655" cy="271780"/>
            </a:xfrm>
            <a:custGeom>
              <a:avLst/>
              <a:gdLst/>
              <a:ahLst/>
              <a:cxnLst/>
              <a:rect l="l" t="t" r="r" b="b"/>
              <a:pathLst>
                <a:path w="414654" h="271779">
                  <a:moveTo>
                    <a:pt x="414207" y="0"/>
                  </a:moveTo>
                  <a:lnTo>
                    <a:pt x="304415" y="127266"/>
                  </a:lnTo>
                  <a:lnTo>
                    <a:pt x="249498" y="181941"/>
                  </a:lnTo>
                  <a:lnTo>
                    <a:pt x="193489" y="222921"/>
                  </a:lnTo>
                  <a:lnTo>
                    <a:pt x="136391" y="250204"/>
                  </a:lnTo>
                  <a:lnTo>
                    <a:pt x="76890" y="264584"/>
                  </a:lnTo>
                  <a:lnTo>
                    <a:pt x="0" y="27159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7101" y="6265837"/>
              <a:ext cx="130175" cy="76200"/>
            </a:xfrm>
            <a:custGeom>
              <a:avLst/>
              <a:gdLst/>
              <a:ahLst/>
              <a:cxnLst/>
              <a:rect l="l" t="t" r="r" b="b"/>
              <a:pathLst>
                <a:path w="130175" h="76200">
                  <a:moveTo>
                    <a:pt x="123024" y="0"/>
                  </a:moveTo>
                  <a:lnTo>
                    <a:pt x="0" y="49466"/>
                  </a:lnTo>
                  <a:lnTo>
                    <a:pt x="129933" y="75882"/>
                  </a:lnTo>
                  <a:lnTo>
                    <a:pt x="75895" y="42557"/>
                  </a:lnTo>
                  <a:lnTo>
                    <a:pt x="123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64842" y="6207685"/>
            <a:ext cx="78613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b="1" i="1" spc="-114" dirty="0">
                <a:latin typeface="Comic Sans MS"/>
                <a:cs typeface="Comic Sans MS"/>
              </a:rPr>
              <a:t>t</a:t>
            </a:r>
            <a:r>
              <a:rPr sz="2100" spc="-172" baseline="-15873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50" b="1" i="1" spc="-114" dirty="0">
                <a:latin typeface="Comic Sans MS"/>
                <a:cs typeface="Comic Sans MS"/>
              </a:rPr>
              <a:t>oken(R)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5100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lang="en-US" sz="4400" dirty="0"/>
              <a:t>3</a:t>
            </a:r>
            <a:r>
              <a:rPr sz="4400"/>
              <a:t>.</a:t>
            </a:r>
            <a:r>
              <a:rPr sz="4400" dirty="0"/>
              <a:t>	</a:t>
            </a:r>
            <a:r>
              <a:rPr sz="4400" spc="-5" dirty="0"/>
              <a:t>Election</a:t>
            </a:r>
            <a:r>
              <a:rPr sz="4400" spc="-300" dirty="0"/>
              <a:t> </a:t>
            </a:r>
            <a:r>
              <a:rPr sz="4400" spc="-5" dirty="0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9638" y="2023842"/>
            <a:ext cx="5467350" cy="2527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15" dirty="0">
                <a:latin typeface="Times New Roman"/>
                <a:cs typeface="Times New Roman"/>
              </a:rPr>
              <a:t>Traditional </a:t>
            </a:r>
            <a:r>
              <a:rPr sz="2900" spc="-5" dirty="0">
                <a:latin typeface="Times New Roman"/>
                <a:cs typeface="Times New Roman"/>
              </a:rPr>
              <a:t>Election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algorithms</a:t>
            </a:r>
            <a:endParaRPr sz="2900">
              <a:latin typeface="Times New Roman"/>
              <a:cs typeface="Times New Roman"/>
            </a:endParaRPr>
          </a:p>
          <a:p>
            <a:pPr marL="641350" lvl="1" indent="-273050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135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Bully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</a:t>
            </a:r>
            <a:endParaRPr sz="2600">
              <a:latin typeface="Times New Roman"/>
              <a:cs typeface="Times New Roman"/>
            </a:endParaRPr>
          </a:p>
          <a:p>
            <a:pPr marL="641350" lvl="1" indent="-273050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135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Ring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</a:t>
            </a:r>
            <a:endParaRPr sz="26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Election in </a:t>
            </a:r>
            <a:r>
              <a:rPr sz="2900" spc="-20" dirty="0">
                <a:latin typeface="Times New Roman"/>
                <a:cs typeface="Times New Roman"/>
              </a:rPr>
              <a:t>Wireless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Environments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Election in </a:t>
            </a:r>
            <a:r>
              <a:rPr sz="2900" spc="-10" dirty="0">
                <a:latin typeface="Times New Roman"/>
                <a:cs typeface="Times New Roman"/>
              </a:rPr>
              <a:t>Large-Scale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Systems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4542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Election</a:t>
            </a:r>
            <a:r>
              <a:rPr sz="4400" spc="-300" dirty="0"/>
              <a:t> </a:t>
            </a:r>
            <a:r>
              <a:rPr sz="4400" spc="-5" dirty="0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7467" y="2216150"/>
            <a:ext cx="7852409" cy="37846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59375"/>
              <a:buFont typeface="Wingdings"/>
              <a:buChar char=""/>
              <a:tabLst>
                <a:tab pos="332105" algn="l"/>
              </a:tabLst>
            </a:pPr>
            <a:r>
              <a:rPr sz="3200" dirty="0">
                <a:latin typeface="Times New Roman"/>
                <a:cs typeface="Times New Roman"/>
              </a:rPr>
              <a:t>The Bully Algorithm</a:t>
            </a:r>
            <a:endParaRPr sz="3200">
              <a:latin typeface="Times New Roman"/>
              <a:cs typeface="Times New Roman"/>
            </a:endParaRPr>
          </a:p>
          <a:p>
            <a:pPr marL="250825" marR="1431290" indent="-250825">
              <a:lnSpc>
                <a:spcPts val="3800"/>
              </a:lnSpc>
              <a:spcBef>
                <a:spcPts val="819"/>
              </a:spcBef>
              <a:buClr>
                <a:srgbClr val="DD8047"/>
              </a:buClr>
              <a:buSzPct val="59375"/>
              <a:buAutoNum type="arabicPeriod"/>
              <a:tabLst>
                <a:tab pos="250825" algn="l"/>
              </a:tabLst>
            </a:pPr>
            <a:r>
              <a:rPr sz="3200" i="1" dirty="0">
                <a:latin typeface="Times New Roman"/>
                <a:cs typeface="Times New Roman"/>
              </a:rPr>
              <a:t>P </a:t>
            </a:r>
            <a:r>
              <a:rPr sz="3200" dirty="0">
                <a:latin typeface="Times New Roman"/>
                <a:cs typeface="Times New Roman"/>
              </a:rPr>
              <a:t>sends an </a:t>
            </a:r>
            <a:r>
              <a:rPr sz="3200" i="1" dirty="0">
                <a:latin typeface="Times New Roman"/>
                <a:cs typeface="Times New Roman"/>
              </a:rPr>
              <a:t>ELECTION </a:t>
            </a:r>
            <a:r>
              <a:rPr sz="3200" dirty="0">
                <a:latin typeface="Times New Roman"/>
                <a:cs typeface="Times New Roman"/>
              </a:rPr>
              <a:t>message to all  processes with higher numbers.</a:t>
            </a:r>
            <a:endParaRPr sz="3200">
              <a:latin typeface="Times New Roman"/>
              <a:cs typeface="Times New Roman"/>
            </a:endParaRPr>
          </a:p>
          <a:p>
            <a:pPr marL="330200" marR="504190" indent="-317500">
              <a:lnSpc>
                <a:spcPts val="3800"/>
              </a:lnSpc>
              <a:spcBef>
                <a:spcPts val="800"/>
              </a:spcBef>
              <a:buClr>
                <a:srgbClr val="DD8047"/>
              </a:buClr>
              <a:buSzPct val="59375"/>
              <a:buAutoNum type="arabicPeriod"/>
              <a:tabLst>
                <a:tab pos="331470" algn="l"/>
                <a:tab pos="332105" algn="l"/>
              </a:tabLst>
            </a:pPr>
            <a:r>
              <a:rPr sz="3200" dirty="0">
                <a:latin typeface="Times New Roman"/>
                <a:cs typeface="Times New Roman"/>
              </a:rPr>
              <a:t>If no one responds, </a:t>
            </a:r>
            <a:r>
              <a:rPr sz="3200" i="1" dirty="0">
                <a:latin typeface="Times New Roman"/>
                <a:cs typeface="Times New Roman"/>
              </a:rPr>
              <a:t>P </a:t>
            </a:r>
            <a:r>
              <a:rPr sz="3200" dirty="0">
                <a:latin typeface="Times New Roman"/>
                <a:cs typeface="Times New Roman"/>
              </a:rPr>
              <a:t>wins the election and  becomes coordinator.</a:t>
            </a:r>
            <a:endParaRPr sz="3200">
              <a:latin typeface="Times New Roman"/>
              <a:cs typeface="Times New Roman"/>
            </a:endParaRPr>
          </a:p>
          <a:p>
            <a:pPr marL="331470" indent="-319405">
              <a:lnSpc>
                <a:spcPts val="3820"/>
              </a:lnSpc>
              <a:spcBef>
                <a:spcPts val="640"/>
              </a:spcBef>
              <a:buClr>
                <a:srgbClr val="DD8047"/>
              </a:buClr>
              <a:buSzPct val="59375"/>
              <a:buAutoNum type="arabicPeriod"/>
              <a:tabLst>
                <a:tab pos="331470" algn="l"/>
                <a:tab pos="332105" algn="l"/>
              </a:tabLst>
            </a:pPr>
            <a:r>
              <a:rPr sz="3200" dirty="0">
                <a:latin typeface="Times New Roman"/>
                <a:cs typeface="Times New Roman"/>
              </a:rPr>
              <a:t>If one of the higher-ups answers, it takes over.</a:t>
            </a:r>
            <a:endParaRPr sz="3200">
              <a:latin typeface="Times New Roman"/>
              <a:cs typeface="Times New Roman"/>
            </a:endParaRPr>
          </a:p>
          <a:p>
            <a:pPr marL="330200">
              <a:lnSpc>
                <a:spcPts val="3820"/>
              </a:lnSpc>
            </a:pPr>
            <a:r>
              <a:rPr sz="3200" i="1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AoyagiKouzanFontT"/>
                <a:cs typeface="AoyagiKouzanFontT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s job is done.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756920"/>
            <a:ext cx="6749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The Bully Algorithm</a:t>
            </a:r>
            <a:r>
              <a:rPr sz="5400" spc="-345" dirty="0"/>
              <a:t> </a:t>
            </a:r>
            <a:r>
              <a:rPr sz="5400" spc="-5" dirty="0"/>
              <a:t>(1)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54362" y="5744845"/>
            <a:ext cx="8670637" cy="187487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00"/>
              </a:spcBef>
              <a:buClr>
                <a:srgbClr val="DD8047"/>
              </a:buClr>
              <a:buSzPct val="60000"/>
              <a:tabLst>
                <a:tab pos="331470" algn="l"/>
                <a:tab pos="3321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bully election algorithm</a:t>
            </a:r>
            <a:r>
              <a:rPr sz="2400" spc="-5">
                <a:latin typeface="Times New Roman"/>
                <a:cs typeface="Times New Roman"/>
              </a:rPr>
              <a:t>. </a:t>
            </a:r>
            <a:endParaRPr lang="en-US" sz="2400" spc="-5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8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1470" algn="l"/>
                <a:tab pos="332105" algn="l"/>
              </a:tabLst>
            </a:pPr>
            <a:r>
              <a:rPr sz="2400" spc="-5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a) Process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>
                <a:latin typeface="Times New Roman"/>
                <a:cs typeface="Times New Roman"/>
              </a:rPr>
              <a:t>holds</a:t>
            </a:r>
            <a:r>
              <a:rPr sz="2400" spc="3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an</a:t>
            </a:r>
            <a:r>
              <a:rPr lang="en-US" sz="2400" spc="-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election. </a:t>
            </a:r>
            <a:endParaRPr lang="en-US" sz="2400" spc="-5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8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1470" algn="l"/>
                <a:tab pos="332105" algn="l"/>
              </a:tabLst>
            </a:pPr>
            <a:r>
              <a:rPr sz="240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b) </a:t>
            </a:r>
            <a:r>
              <a:rPr sz="2400" spc="-5" dirty="0">
                <a:latin typeface="Times New Roman"/>
                <a:cs typeface="Times New Roman"/>
              </a:rPr>
              <a:t>Processes </a:t>
            </a:r>
            <a:r>
              <a:rPr sz="2400" dirty="0">
                <a:latin typeface="Times New Roman"/>
                <a:cs typeface="Times New Roman"/>
              </a:rPr>
              <a:t>5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6 </a:t>
            </a:r>
            <a:r>
              <a:rPr sz="2400" spc="-5" dirty="0">
                <a:latin typeface="Times New Roman"/>
                <a:cs typeface="Times New Roman"/>
              </a:rPr>
              <a:t>respond, telling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stop.</a:t>
            </a:r>
            <a:endParaRPr sz="24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1470" algn="l"/>
                <a:tab pos="332105" algn="l"/>
              </a:tabLst>
            </a:pPr>
            <a:r>
              <a:rPr sz="2400" spc="-5" dirty="0">
                <a:latin typeface="Times New Roman"/>
                <a:cs typeface="Times New Roman"/>
              </a:rPr>
              <a:t>(c) </a:t>
            </a:r>
            <a:r>
              <a:rPr sz="2400" dirty="0">
                <a:latin typeface="Times New Roman"/>
                <a:cs typeface="Times New Roman"/>
              </a:rPr>
              <a:t>Now 5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6 </a:t>
            </a:r>
            <a:r>
              <a:rPr sz="2400" spc="-5" dirty="0">
                <a:latin typeface="Times New Roman"/>
                <a:cs typeface="Times New Roman"/>
              </a:rPr>
              <a:t>each hold 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112" y="1981205"/>
            <a:ext cx="8609012" cy="3316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756920"/>
            <a:ext cx="6749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The Bully Algorithm</a:t>
            </a:r>
            <a:r>
              <a:rPr sz="5400" spc="-345" dirty="0"/>
              <a:t> </a:t>
            </a:r>
            <a:r>
              <a:rPr sz="5400" spc="-5" dirty="0"/>
              <a:t>(2)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7729220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  <a:tab pos="4810760" algn="l"/>
              </a:tabLst>
            </a:pPr>
            <a:r>
              <a:rPr sz="2900" spc="-5" dirty="0">
                <a:latin typeface="Times New Roman"/>
                <a:cs typeface="Times New Roman"/>
              </a:rPr>
              <a:t>The bully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election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algorithm.	</a:t>
            </a:r>
            <a:r>
              <a:rPr sz="2900" dirty="0">
                <a:latin typeface="Times New Roman"/>
                <a:cs typeface="Times New Roman"/>
              </a:rPr>
              <a:t>(d) </a:t>
            </a:r>
            <a:r>
              <a:rPr sz="2900" spc="-5" dirty="0">
                <a:latin typeface="Times New Roman"/>
                <a:cs typeface="Times New Roman"/>
              </a:rPr>
              <a:t>Process </a:t>
            </a:r>
            <a:r>
              <a:rPr sz="2900" dirty="0">
                <a:latin typeface="Times New Roman"/>
                <a:cs typeface="Times New Roman"/>
              </a:rPr>
              <a:t>6 </a:t>
            </a:r>
            <a:r>
              <a:rPr sz="2900" spc="-5" dirty="0">
                <a:latin typeface="Times New Roman"/>
                <a:cs typeface="Times New Roman"/>
              </a:rPr>
              <a:t>tells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5  </a:t>
            </a:r>
            <a:r>
              <a:rPr sz="2900" spc="-5" dirty="0">
                <a:latin typeface="Times New Roman"/>
                <a:cs typeface="Times New Roman"/>
              </a:rPr>
              <a:t>to stop. (e) Process </a:t>
            </a:r>
            <a:r>
              <a:rPr sz="2900" dirty="0">
                <a:latin typeface="Times New Roman"/>
                <a:cs typeface="Times New Roman"/>
              </a:rPr>
              <a:t>6 </a:t>
            </a:r>
            <a:r>
              <a:rPr sz="2900" spc="-5" dirty="0">
                <a:latin typeface="Times New Roman"/>
                <a:cs typeface="Times New Roman"/>
              </a:rPr>
              <a:t>wins and tells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everyone.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764" y="2605087"/>
            <a:ext cx="6808787" cy="3652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4061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 </a:t>
            </a:r>
            <a:r>
              <a:rPr sz="4400" spc="-5" dirty="0"/>
              <a:t>Ring</a:t>
            </a:r>
            <a:r>
              <a:rPr sz="4400" spc="-545" dirty="0"/>
              <a:t>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501904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Election algorithm using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ring.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5727" y="2781300"/>
            <a:ext cx="7221537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94079"/>
            <a:ext cx="721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Elections in </a:t>
            </a:r>
            <a:r>
              <a:rPr spc="-25" dirty="0"/>
              <a:t>Wireless </a:t>
            </a:r>
            <a:r>
              <a:rPr spc="-5" dirty="0"/>
              <a:t>Environments</a:t>
            </a:r>
            <a:r>
              <a:rPr spc="-4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363" y="6110604"/>
            <a:ext cx="8562340" cy="8051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0200" marR="5080" indent="-317500">
              <a:lnSpc>
                <a:spcPts val="2900"/>
              </a:lnSpc>
              <a:spcBef>
                <a:spcPts val="4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1470" algn="l"/>
                <a:tab pos="332105" algn="l"/>
              </a:tabLst>
            </a:pPr>
            <a:r>
              <a:rPr sz="2700" spc="-5" dirty="0">
                <a:latin typeface="Times New Roman"/>
                <a:cs typeface="Times New Roman"/>
              </a:rPr>
              <a:t>Election algorithm in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wireless network, with </a:t>
            </a:r>
            <a:r>
              <a:rPr sz="2700" dirty="0">
                <a:latin typeface="Times New Roman"/>
                <a:cs typeface="Times New Roman"/>
              </a:rPr>
              <a:t>node a </a:t>
            </a:r>
            <a:r>
              <a:rPr sz="2700" spc="-5" dirty="0">
                <a:latin typeface="Times New Roman"/>
                <a:cs typeface="Times New Roman"/>
              </a:rPr>
              <a:t>as the  source. (a) Initial network. (b)–(e) The build-tree phase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437" y="1981200"/>
            <a:ext cx="8532812" cy="3698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5720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  <a:tab pos="2045335" algn="l"/>
              </a:tabLst>
            </a:pPr>
            <a:r>
              <a:rPr sz="4400" dirty="0"/>
              <a:t>1.	</a:t>
            </a:r>
            <a:r>
              <a:rPr sz="4400" spc="-5" dirty="0"/>
              <a:t>Clock	Synchronization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70277" y="2049780"/>
            <a:ext cx="5479415" cy="26670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Notion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synchronization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Physical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Clocks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Global Positioning System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Clock Synchronization</a:t>
            </a:r>
            <a:r>
              <a:rPr sz="2900" spc="-17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Algorithms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dirty="0">
                <a:latin typeface="Times New Roman"/>
                <a:cs typeface="Times New Roman"/>
              </a:rPr>
              <a:t>Use of </a:t>
            </a:r>
            <a:r>
              <a:rPr sz="2900" spc="-5" dirty="0">
                <a:latin typeface="Times New Roman"/>
                <a:cs typeface="Times New Roman"/>
              </a:rPr>
              <a:t>Synchronized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Clocks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94079"/>
            <a:ext cx="721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Elections in </a:t>
            </a:r>
            <a:r>
              <a:rPr spc="-25" dirty="0"/>
              <a:t>Wireless </a:t>
            </a:r>
            <a:r>
              <a:rPr spc="-5" dirty="0"/>
              <a:t>Environments</a:t>
            </a:r>
            <a:r>
              <a:rPr spc="-4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7011034" cy="1343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200" marR="5080" indent="-317500" algn="just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Figure </a:t>
            </a:r>
            <a:r>
              <a:rPr sz="2900" dirty="0">
                <a:latin typeface="Times New Roman"/>
                <a:cs typeface="Times New Roman"/>
              </a:rPr>
              <a:t>6-22. </a:t>
            </a:r>
            <a:r>
              <a:rPr sz="2900" spc="-5" dirty="0">
                <a:latin typeface="Times New Roman"/>
                <a:cs typeface="Times New Roman"/>
              </a:rPr>
              <a:t>Election algorithm in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wireless  network, with </a:t>
            </a:r>
            <a:r>
              <a:rPr sz="2900" dirty="0">
                <a:latin typeface="Times New Roman"/>
                <a:cs typeface="Times New Roman"/>
              </a:rPr>
              <a:t>node a </a:t>
            </a:r>
            <a:r>
              <a:rPr sz="2900" spc="-5" dirty="0">
                <a:latin typeface="Times New Roman"/>
                <a:cs typeface="Times New Roman"/>
              </a:rPr>
              <a:t>as the source. (a) Initial  network. (b)–(e) The build-tree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phase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4048" y="1871662"/>
            <a:ext cx="8342312" cy="367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94079"/>
            <a:ext cx="721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Elections in </a:t>
            </a:r>
            <a:r>
              <a:rPr spc="-25" dirty="0"/>
              <a:t>Wireless </a:t>
            </a:r>
            <a:r>
              <a:rPr spc="-5" dirty="0"/>
              <a:t>Environments</a:t>
            </a:r>
            <a:r>
              <a:rPr spc="-45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9638" y="2090420"/>
            <a:ext cx="5692140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indent="-319405">
              <a:lnSpc>
                <a:spcPts val="3440"/>
              </a:lnSpc>
              <a:spcBef>
                <a:spcPts val="1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(e) The build-tree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phase.</a:t>
            </a:r>
            <a:endParaRPr sz="2900">
              <a:latin typeface="Times New Roman"/>
              <a:cs typeface="Times New Roman"/>
            </a:endParaRPr>
          </a:p>
          <a:p>
            <a:pPr marL="330200">
              <a:lnSpc>
                <a:spcPts val="3440"/>
              </a:lnSpc>
            </a:pPr>
            <a:r>
              <a:rPr sz="2900" dirty="0">
                <a:latin typeface="Times New Roman"/>
                <a:cs typeface="Times New Roman"/>
              </a:rPr>
              <a:t>(f) </a:t>
            </a:r>
            <a:r>
              <a:rPr sz="2900" spc="-5" dirty="0">
                <a:latin typeface="Times New Roman"/>
                <a:cs typeface="Times New Roman"/>
              </a:rPr>
              <a:t>Reporting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best </a:t>
            </a:r>
            <a:r>
              <a:rPr sz="2900" dirty="0">
                <a:latin typeface="Times New Roman"/>
                <a:cs typeface="Times New Roman"/>
              </a:rPr>
              <a:t>node </a:t>
            </a:r>
            <a:r>
              <a:rPr sz="2900" spc="-5" dirty="0">
                <a:latin typeface="Times New Roman"/>
                <a:cs typeface="Times New Roman"/>
              </a:rPr>
              <a:t>to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source.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098" y="3113087"/>
            <a:ext cx="8683625" cy="333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63600"/>
            <a:ext cx="7549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Elections in </a:t>
            </a:r>
            <a:r>
              <a:rPr sz="4000" spc="-10" dirty="0"/>
              <a:t>Large-Scale </a:t>
            </a:r>
            <a:r>
              <a:rPr sz="4000" spc="-5" dirty="0"/>
              <a:t>Systems</a:t>
            </a:r>
            <a:r>
              <a:rPr sz="4000" spc="-40" dirty="0"/>
              <a:t> </a:t>
            </a:r>
            <a:r>
              <a:rPr sz="4000" spc="-5" dirty="0"/>
              <a:t>(1)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95692" y="1780540"/>
            <a:ext cx="7838440" cy="4724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740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31470" algn="l"/>
                <a:tab pos="332105" algn="l"/>
              </a:tabLst>
            </a:pPr>
            <a:r>
              <a:rPr sz="2800" spc="-5" dirty="0">
                <a:latin typeface="Times New Roman"/>
                <a:cs typeface="Times New Roman"/>
              </a:rPr>
              <a:t>Requirements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superpeer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selection:</a:t>
            </a:r>
            <a:endParaRPr sz="2800">
              <a:latin typeface="Times New Roman"/>
              <a:cs typeface="Times New Roman"/>
            </a:endParaRPr>
          </a:p>
          <a:p>
            <a:pPr marL="330200" marR="567055" indent="-317500">
              <a:lnSpc>
                <a:spcPct val="101200"/>
              </a:lnSpc>
              <a:spcBef>
                <a:spcPts val="600"/>
              </a:spcBef>
              <a:buClr>
                <a:srgbClr val="DD8047"/>
              </a:buClr>
              <a:buSzPct val="58928"/>
              <a:buAutoNum type="arabicPeriod"/>
              <a:tabLst>
                <a:tab pos="331470" algn="l"/>
                <a:tab pos="332105" algn="l"/>
              </a:tabLst>
            </a:pPr>
            <a:r>
              <a:rPr sz="2800" spc="-5" dirty="0">
                <a:latin typeface="Times New Roman"/>
                <a:cs typeface="Times New Roman"/>
              </a:rPr>
              <a:t>Normal nodes should have low-latency access to  superpeers.</a:t>
            </a:r>
            <a:endParaRPr sz="2800">
              <a:latin typeface="Times New Roman"/>
              <a:cs typeface="Times New Roman"/>
            </a:endParaRPr>
          </a:p>
          <a:p>
            <a:pPr marL="330200" marR="309880" indent="-317500">
              <a:lnSpc>
                <a:spcPct val="101200"/>
              </a:lnSpc>
              <a:spcBef>
                <a:spcPts val="600"/>
              </a:spcBef>
              <a:buClr>
                <a:srgbClr val="DD8047"/>
              </a:buClr>
              <a:buSzPct val="58928"/>
              <a:buAutoNum type="arabicPeriod"/>
              <a:tabLst>
                <a:tab pos="331470" algn="l"/>
                <a:tab pos="332105" algn="l"/>
              </a:tabLst>
            </a:pPr>
            <a:r>
              <a:rPr sz="2800" spc="-5" dirty="0">
                <a:latin typeface="Times New Roman"/>
                <a:cs typeface="Times New Roman"/>
              </a:rPr>
              <a:t>Superpeers should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evenly distributed across the  overlay network.</a:t>
            </a:r>
            <a:endParaRPr sz="2800">
              <a:latin typeface="Times New Roman"/>
              <a:cs typeface="Times New Roman"/>
            </a:endParaRPr>
          </a:p>
          <a:p>
            <a:pPr marL="330200" marR="241935" indent="-317500" algn="just">
              <a:lnSpc>
                <a:spcPct val="99700"/>
              </a:lnSpc>
              <a:spcBef>
                <a:spcPts val="750"/>
              </a:spcBef>
              <a:buClr>
                <a:srgbClr val="DD8047"/>
              </a:buClr>
              <a:buSzPct val="58928"/>
              <a:buAutoNum type="arabicPeriod"/>
              <a:tabLst>
                <a:tab pos="33210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 should </a:t>
            </a:r>
            <a:r>
              <a:rPr sz="2800" dirty="0">
                <a:latin typeface="Times New Roman"/>
                <a:cs typeface="Times New Roman"/>
              </a:rPr>
              <a:t>be a </a:t>
            </a:r>
            <a:r>
              <a:rPr sz="2800" spc="-5" dirty="0">
                <a:latin typeface="Times New Roman"/>
                <a:cs typeface="Times New Roman"/>
              </a:rPr>
              <a:t>predefined portion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superpeers  relative to the total 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nodes in the overlay  network.</a:t>
            </a:r>
            <a:endParaRPr sz="2800">
              <a:latin typeface="Times New Roman"/>
              <a:cs typeface="Times New Roman"/>
            </a:endParaRPr>
          </a:p>
          <a:p>
            <a:pPr marL="330200" marR="5080" indent="-317500" algn="just">
              <a:lnSpc>
                <a:spcPct val="101200"/>
              </a:lnSpc>
              <a:spcBef>
                <a:spcPts val="600"/>
              </a:spcBef>
              <a:buClr>
                <a:srgbClr val="DD8047"/>
              </a:buClr>
              <a:buSzPct val="58928"/>
              <a:buAutoNum type="arabicPeriod"/>
              <a:tabLst>
                <a:tab pos="332105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superpeer should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need to serve more than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fixed 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normal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63600"/>
            <a:ext cx="7549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Elections in </a:t>
            </a:r>
            <a:r>
              <a:rPr sz="4000" spc="-10" dirty="0"/>
              <a:t>Large-Scale </a:t>
            </a:r>
            <a:r>
              <a:rPr sz="4000" spc="-5" dirty="0"/>
              <a:t>Systems</a:t>
            </a:r>
            <a:r>
              <a:rPr sz="4000" spc="-40" dirty="0"/>
              <a:t> </a:t>
            </a:r>
            <a:r>
              <a:rPr sz="4000" spc="-5" dirty="0"/>
              <a:t>(2)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54363" y="5891529"/>
            <a:ext cx="8430895" cy="8051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0200" marR="5080" indent="-317500">
              <a:lnSpc>
                <a:spcPts val="2900"/>
              </a:lnSpc>
              <a:spcBef>
                <a:spcPts val="4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Moving tokens in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two-dimensional space using repulsion  forces.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1498" y="2325687"/>
            <a:ext cx="8501062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497840"/>
            <a:ext cx="7226934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40"/>
              </a:lnSpc>
              <a:spcBef>
                <a:spcPts val="100"/>
              </a:spcBef>
              <a:tabLst>
                <a:tab pos="1238250" algn="l"/>
                <a:tab pos="1936750" algn="l"/>
                <a:tab pos="3922395" algn="l"/>
              </a:tabLst>
            </a:pPr>
            <a:r>
              <a:rPr sz="4400" spc="-5" dirty="0"/>
              <a:t>Why	</a:t>
            </a:r>
            <a:r>
              <a:rPr sz="4400" dirty="0"/>
              <a:t>do	we </a:t>
            </a:r>
            <a:r>
              <a:rPr sz="4400" spc="-5" dirty="0"/>
              <a:t>need	it?</a:t>
            </a:r>
            <a:endParaRPr sz="4400"/>
          </a:p>
          <a:p>
            <a:pPr marL="12700">
              <a:lnSpc>
                <a:spcPts val="5240"/>
              </a:lnSpc>
              <a:tabLst>
                <a:tab pos="5924550" algn="l"/>
                <a:tab pos="6499225" algn="l"/>
              </a:tabLst>
            </a:pPr>
            <a:r>
              <a:rPr sz="4400" spc="-5" dirty="0"/>
              <a:t>E</a:t>
            </a:r>
            <a:r>
              <a:rPr sz="4400" dirty="0"/>
              <a:t>x</a:t>
            </a:r>
            <a:r>
              <a:rPr sz="4400" spc="-5" dirty="0"/>
              <a:t>am</a:t>
            </a:r>
            <a:r>
              <a:rPr sz="4400" dirty="0"/>
              <a:t>p</a:t>
            </a:r>
            <a:r>
              <a:rPr sz="4400" spc="-5" dirty="0"/>
              <a:t>l</a:t>
            </a:r>
            <a:r>
              <a:rPr sz="4400" dirty="0"/>
              <a:t>e</a:t>
            </a:r>
            <a:r>
              <a:rPr sz="4400" spc="-5" dirty="0"/>
              <a:t> </a:t>
            </a:r>
            <a:r>
              <a:rPr sz="4400" dirty="0"/>
              <a:t>1</a:t>
            </a:r>
            <a:r>
              <a:rPr sz="4400"/>
              <a:t>:</a:t>
            </a:r>
            <a:r>
              <a:rPr sz="4400" spc="-5"/>
              <a:t> </a:t>
            </a:r>
            <a:r>
              <a:rPr sz="4400"/>
              <a:t>Progr</a:t>
            </a:r>
            <a:r>
              <a:rPr sz="4400" spc="-5"/>
              <a:t>ammi</a:t>
            </a:r>
            <a:r>
              <a:rPr sz="440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6817" y="5584190"/>
            <a:ext cx="7505065" cy="10845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0200" marR="5080" indent="-317500">
              <a:lnSpc>
                <a:spcPct val="78700"/>
              </a:lnSpc>
              <a:spcBef>
                <a:spcPts val="79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When each machine has its </a:t>
            </a:r>
            <a:r>
              <a:rPr sz="2700" dirty="0">
                <a:latin typeface="Times New Roman"/>
                <a:cs typeface="Times New Roman"/>
              </a:rPr>
              <a:t>own </a:t>
            </a:r>
            <a:r>
              <a:rPr sz="2700" spc="-5" dirty="0">
                <a:latin typeface="Times New Roman"/>
                <a:cs typeface="Times New Roman"/>
              </a:rPr>
              <a:t>clock, an event that  occurred after another event may nevertheless </a:t>
            </a:r>
            <a:r>
              <a:rPr sz="2700" dirty="0">
                <a:latin typeface="Times New Roman"/>
                <a:cs typeface="Times New Roman"/>
              </a:rPr>
              <a:t>be  </a:t>
            </a:r>
            <a:r>
              <a:rPr sz="2700" spc="-5" dirty="0">
                <a:latin typeface="Times New Roman"/>
                <a:cs typeface="Times New Roman"/>
              </a:rPr>
              <a:t>assigned an earlier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time.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2162" y="2628900"/>
            <a:ext cx="7991475" cy="205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88036E-5326-8B2E-CAAC-AF9AABD23F94}"/>
                  </a:ext>
                </a:extLst>
              </p14:cNvPr>
              <p14:cNvContentPartPr/>
              <p14:nvPr/>
            </p14:nvContentPartPr>
            <p14:xfrm>
              <a:off x="1663200" y="3215520"/>
              <a:ext cx="662400" cy="109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88036E-5326-8B2E-CAAC-AF9AABD23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3840" y="3206160"/>
                <a:ext cx="681120" cy="111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63" y="833120"/>
            <a:ext cx="3735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Physycal</a:t>
            </a:r>
            <a:r>
              <a:rPr sz="4400" spc="-50" dirty="0"/>
              <a:t> </a:t>
            </a:r>
            <a:r>
              <a:rPr sz="4400" spc="-5" dirty="0"/>
              <a:t>Clocks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1000" y="1999297"/>
            <a:ext cx="4724399" cy="36197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25" dirty="0">
                <a:latin typeface="Times New Roman"/>
                <a:cs typeface="Times New Roman"/>
              </a:rPr>
              <a:t>Timer</a:t>
            </a:r>
            <a:endParaRPr sz="2700">
              <a:latin typeface="Times New Roman"/>
              <a:cs typeface="Times New Roman"/>
            </a:endParaRPr>
          </a:p>
          <a:p>
            <a:pPr marL="330200" marR="601980" indent="-317500">
              <a:lnSpc>
                <a:spcPts val="2900"/>
              </a:lnSpc>
              <a:spcBef>
                <a:spcPts val="74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Counter </a:t>
            </a:r>
            <a:r>
              <a:rPr sz="2700" dirty="0">
                <a:latin typeface="Times New Roman"/>
                <a:cs typeface="Times New Roman"/>
              </a:rPr>
              <a:t>&amp;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Holding  register</a:t>
            </a:r>
            <a:endParaRPr sz="2700">
              <a:latin typeface="Times New Roman"/>
              <a:cs typeface="Times New Roman"/>
            </a:endParaRPr>
          </a:p>
          <a:p>
            <a:pPr marL="330200" marR="201930" indent="-317500">
              <a:lnSpc>
                <a:spcPts val="2900"/>
              </a:lnSpc>
              <a:spcBef>
                <a:spcPts val="74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>
                <a:latin typeface="Times New Roman"/>
                <a:cs typeface="Times New Roman"/>
              </a:rPr>
              <a:t>Problem </a:t>
            </a:r>
            <a:r>
              <a:rPr sz="2700" spc="-5" dirty="0">
                <a:latin typeface="Times New Roman"/>
                <a:cs typeface="Times New Roman"/>
              </a:rPr>
              <a:t>in distributed  systems:</a:t>
            </a:r>
            <a:endParaRPr sz="2700">
              <a:latin typeface="Times New Roman"/>
              <a:cs typeface="Times New Roman"/>
            </a:endParaRPr>
          </a:p>
          <a:p>
            <a:pPr marL="647700" marR="5080" lvl="1" indent="-279400">
              <a:lnSpc>
                <a:spcPts val="2650"/>
              </a:lnSpc>
              <a:spcBef>
                <a:spcPts val="48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How do we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synchronize  them 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real-world?</a:t>
            </a:r>
            <a:endParaRPr sz="2400">
              <a:latin typeface="Times New Roman"/>
              <a:cs typeface="Times New Roman"/>
            </a:endParaRPr>
          </a:p>
          <a:p>
            <a:pPr marL="647700" marR="5080" lvl="1" indent="-279400">
              <a:lnSpc>
                <a:spcPct val="89400"/>
              </a:lnSpc>
              <a:spcBef>
                <a:spcPts val="525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How do we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synchronize  the clocks with each  other?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6302" y="2421254"/>
            <a:ext cx="2293111" cy="1735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4529" y="4563745"/>
            <a:ext cx="240157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b="1" spc="-30" dirty="0">
                <a:latin typeface="Times New Roman"/>
                <a:cs typeface="Times New Roman"/>
              </a:rPr>
              <a:t>RTC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IC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840"/>
              </a:lnSpc>
            </a:pPr>
            <a:r>
              <a:rPr sz="2400" b="1" spc="-5" dirty="0">
                <a:latin typeface="Times New Roman"/>
                <a:cs typeface="Times New Roman"/>
              </a:rPr>
              <a:t>(Real </a:t>
            </a:r>
            <a:r>
              <a:rPr sz="2400" b="1" spc="-15" dirty="0">
                <a:latin typeface="Times New Roman"/>
                <a:cs typeface="Times New Roman"/>
              </a:rPr>
              <a:t>Time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Clock)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06627" y="2276475"/>
            <a:ext cx="2095500" cy="1609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A37685-8F5B-87A0-D6D7-08B7DB49F12C}"/>
                  </a:ext>
                </a:extLst>
              </p14:cNvPr>
              <p14:cNvContentPartPr/>
              <p14:nvPr/>
            </p14:nvContentPartPr>
            <p14:xfrm>
              <a:off x="-500400" y="694800"/>
              <a:ext cx="5505840" cy="528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A37685-8F5B-87A0-D6D7-08B7DB49F1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09760" y="685440"/>
                <a:ext cx="5524560" cy="530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7816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</a:pPr>
            <a:r>
              <a:rPr sz="4400" spc="-5" dirty="0"/>
              <a:t>Clock	Synchronization</a:t>
            </a:r>
            <a:r>
              <a:rPr sz="4400" spc="-270" dirty="0"/>
              <a:t> </a:t>
            </a:r>
            <a:r>
              <a:rPr sz="4400" spc="-5" dirty="0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06817" y="1906905"/>
            <a:ext cx="6991984" cy="1600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Network </a:t>
            </a:r>
            <a:r>
              <a:rPr sz="2900" spc="-30" dirty="0">
                <a:latin typeface="Times New Roman"/>
                <a:cs typeface="Times New Roman"/>
              </a:rPr>
              <a:t>Time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Protocol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Berkeley</a:t>
            </a:r>
            <a:r>
              <a:rPr sz="2900" spc="-17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Algorithm</a:t>
            </a:r>
            <a:endParaRPr sz="2900">
              <a:latin typeface="Times New Roman"/>
              <a:cs typeface="Times New Roman"/>
            </a:endParaRPr>
          </a:p>
          <a:p>
            <a:pPr marL="331470" indent="-31940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Clock Synchronization in </a:t>
            </a:r>
            <a:r>
              <a:rPr sz="2900" spc="-20" dirty="0">
                <a:latin typeface="Times New Roman"/>
                <a:cs typeface="Times New Roman"/>
              </a:rPr>
              <a:t>Wireless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Networks</a:t>
            </a:r>
            <a:endParaRPr sz="29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449E92-EF44-0CBD-C21F-B1A279F9D8A2}"/>
                  </a:ext>
                </a:extLst>
              </p14:cNvPr>
              <p14:cNvContentPartPr/>
              <p14:nvPr/>
            </p14:nvContentPartPr>
            <p14:xfrm>
              <a:off x="743040" y="1276560"/>
              <a:ext cx="7830720" cy="300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449E92-EF44-0CBD-C21F-B1A279F9D8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1267200"/>
                <a:ext cx="7849440" cy="302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5302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Network </a:t>
            </a:r>
            <a:r>
              <a:rPr sz="4400" spc="-45" dirty="0"/>
              <a:t>Time</a:t>
            </a:r>
            <a:r>
              <a:rPr sz="4400" spc="-110" dirty="0"/>
              <a:t> </a:t>
            </a:r>
            <a:r>
              <a:rPr sz="4400" spc="-5" dirty="0"/>
              <a:t>Protocol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77327" y="1997075"/>
            <a:ext cx="71437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1914" y="5883275"/>
            <a:ext cx="70104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6754" y="6886257"/>
            <a:ext cx="5676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Getting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10" dirty="0">
                <a:latin typeface="Times New Roman"/>
                <a:cs typeface="Times New Roman"/>
              </a:rPr>
              <a:t>current </a:t>
            </a:r>
            <a:r>
              <a:rPr sz="2400" b="1" spc="-5" dirty="0">
                <a:latin typeface="Times New Roman"/>
                <a:cs typeface="Times New Roman"/>
              </a:rPr>
              <a:t>time </a:t>
            </a:r>
            <a:r>
              <a:rPr sz="2400" b="1" spc="-15" dirty="0">
                <a:latin typeface="Times New Roman"/>
                <a:cs typeface="Times New Roman"/>
              </a:rPr>
              <a:t>from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time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38" y="833120"/>
            <a:ext cx="6278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 Berkeley Algorithm</a:t>
            </a:r>
            <a:r>
              <a:rPr sz="4400" spc="-285" dirty="0"/>
              <a:t> </a:t>
            </a:r>
            <a:r>
              <a:rPr sz="4400" spc="-5" dirty="0"/>
              <a:t>(1)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68688" y="4360545"/>
            <a:ext cx="3021965" cy="1788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0200" marR="5080" indent="-317500" algn="just">
              <a:lnSpc>
                <a:spcPct val="99600"/>
              </a:lnSpc>
              <a:spcBef>
                <a:spcPts val="11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5" dirty="0">
                <a:latin typeface="Times New Roman"/>
                <a:cs typeface="Times New Roman"/>
              </a:rPr>
              <a:t>The time daemon  asks all the other  machines </a:t>
            </a:r>
            <a:r>
              <a:rPr sz="2900" dirty="0">
                <a:latin typeface="Times New Roman"/>
                <a:cs typeface="Times New Roman"/>
              </a:rPr>
              <a:t>for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their  clock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values.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2214" y="2044700"/>
            <a:ext cx="4062412" cy="527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1466</Words>
  <Application>Microsoft Office PowerPoint</Application>
  <PresentationFormat>Custom</PresentationFormat>
  <Paragraphs>164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AoyagiKouzanFontT</vt:lpstr>
      <vt:lpstr>Arial</vt:lpstr>
      <vt:lpstr>Calibri</vt:lpstr>
      <vt:lpstr>Comic Sans MS</vt:lpstr>
      <vt:lpstr>Times New Roman</vt:lpstr>
      <vt:lpstr>Wingdings</vt:lpstr>
      <vt:lpstr>Office Theme</vt:lpstr>
      <vt:lpstr>PowerPoint Presentation</vt:lpstr>
      <vt:lpstr>Contents</vt:lpstr>
      <vt:lpstr>Synchronization</vt:lpstr>
      <vt:lpstr>1. Clock Synchronization</vt:lpstr>
      <vt:lpstr>Why do we need it? Example 1: Programming</vt:lpstr>
      <vt:lpstr>Physycal Clocks</vt:lpstr>
      <vt:lpstr>Clock Synchronization Algorithms</vt:lpstr>
      <vt:lpstr>Network Time Protocol</vt:lpstr>
      <vt:lpstr>The Berkeley Algorithm (1)</vt:lpstr>
      <vt:lpstr>The Berkeley Algorithm (2)</vt:lpstr>
      <vt:lpstr>The Berkeley Algorithm (3)</vt:lpstr>
      <vt:lpstr>Clock Synchronization in Wireless  Networks (1)</vt:lpstr>
      <vt:lpstr>Clock Synchronization in Wireless  Networks (2)</vt:lpstr>
      <vt:lpstr>2. Logical clock</vt:lpstr>
      <vt:lpstr>2.1. Lamport’s Logical Clocks (1)</vt:lpstr>
      <vt:lpstr>Lamport’s Logical Clocks (2)</vt:lpstr>
      <vt:lpstr>Lamport’s Logical Clocks (3)</vt:lpstr>
      <vt:lpstr>Lamport’s Logical Clocks (4)</vt:lpstr>
      <vt:lpstr>PowerPoint Presentation</vt:lpstr>
      <vt:lpstr>Example: Totally Ordered Multicasting</vt:lpstr>
      <vt:lpstr>2.2. Vector Clocks (1)</vt:lpstr>
      <vt:lpstr>Vector Clocks (2)</vt:lpstr>
      <vt:lpstr>Vector Clocks (3)</vt:lpstr>
      <vt:lpstr>3. Mutual exclusion</vt:lpstr>
      <vt:lpstr>Mutual Exclusion</vt:lpstr>
      <vt:lpstr>Mutual Exclusion A Centralized Algorithm (2)</vt:lpstr>
      <vt:lpstr>Mutual Exclusion A Centralized Algorithm (3)</vt:lpstr>
      <vt:lpstr>3.2. A Distributed Algorithm (1)</vt:lpstr>
      <vt:lpstr>A Distributed Algorithm (2)</vt:lpstr>
      <vt:lpstr>A Distributed Algorithm (3)</vt:lpstr>
      <vt:lpstr>A Distributed Algorithm (4)</vt:lpstr>
      <vt:lpstr>3.3. A Token Ring Algorithm</vt:lpstr>
      <vt:lpstr>Token Ring algorithm</vt:lpstr>
      <vt:lpstr>3. Election Algorithms</vt:lpstr>
      <vt:lpstr>Election Algorithms</vt:lpstr>
      <vt:lpstr>The Bully Algorithm (1)</vt:lpstr>
      <vt:lpstr>The Bully Algorithm (2)</vt:lpstr>
      <vt:lpstr>A Ring Algorithm</vt:lpstr>
      <vt:lpstr>Elections in Wireless Environments (1)</vt:lpstr>
      <vt:lpstr>Elections in Wireless Environments (2)</vt:lpstr>
      <vt:lpstr>Elections in Wireless Environments (3)</vt:lpstr>
      <vt:lpstr>Elections in Large-Scale Systems (1)</vt:lpstr>
      <vt:lpstr>Elections in Large-Scale Systems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12</cp:revision>
  <dcterms:created xsi:type="dcterms:W3CDTF">2021-02-23T15:59:14Z</dcterms:created>
  <dcterms:modified xsi:type="dcterms:W3CDTF">2022-05-05T03:30:16Z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2021-02-23T00:00:00Z</vt:filetime>
  </property>
</Properties>
</file>