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328" r:id="rId9"/>
    <p:sldId id="263" r:id="rId10"/>
    <p:sldId id="264" r:id="rId11"/>
    <p:sldId id="265" r:id="rId12"/>
    <p:sldId id="266" r:id="rId13"/>
    <p:sldId id="267" r:id="rId14"/>
    <p:sldId id="268" r:id="rId15"/>
    <p:sldId id="269" r:id="rId16"/>
    <p:sldId id="329" r:id="rId17"/>
    <p:sldId id="270" r:id="rId18"/>
    <p:sldId id="272" r:id="rId19"/>
    <p:sldId id="273" r:id="rId20"/>
    <p:sldId id="274" r:id="rId21"/>
    <p:sldId id="275" r:id="rId22"/>
    <p:sldId id="278" r:id="rId23"/>
    <p:sldId id="279"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22" r:id="rId60"/>
    <p:sldId id="323" r:id="rId61"/>
  </p:sldIdLst>
  <p:sldSz cx="10693400" cy="7556500"/>
  <p:notesSz cx="10693400" cy="7556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96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773083" y="349135"/>
            <a:ext cx="9144003" cy="6857998"/>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773083" y="1873135"/>
            <a:ext cx="9144000" cy="1143000"/>
          </a:xfrm>
          <a:custGeom>
            <a:avLst/>
            <a:gdLst/>
            <a:ahLst/>
            <a:cxnLst/>
            <a:rect l="l" t="t" r="r" b="b"/>
            <a:pathLst>
              <a:path w="9144000" h="1143000">
                <a:moveTo>
                  <a:pt x="9144003" y="0"/>
                </a:moveTo>
                <a:lnTo>
                  <a:pt x="0" y="0"/>
                </a:lnTo>
                <a:lnTo>
                  <a:pt x="0" y="1143000"/>
                </a:lnTo>
                <a:lnTo>
                  <a:pt x="9144003" y="1143000"/>
                </a:lnTo>
                <a:lnTo>
                  <a:pt x="9144003" y="0"/>
                </a:lnTo>
                <a:close/>
              </a:path>
            </a:pathLst>
          </a:custGeom>
          <a:solidFill>
            <a:srgbClr val="FFFFF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464475" y="450736"/>
            <a:ext cx="7764449" cy="1244600"/>
          </a:xfrm>
          <a:prstGeom prst="rect">
            <a:avLst/>
          </a:prstGeom>
        </p:spPr>
        <p:txBody>
          <a:bodyPr wrap="square" lIns="0" tIns="0" rIns="0" bIns="0">
            <a:spAutoFit/>
          </a:bodyPr>
          <a:lstStyle>
            <a:lvl1pPr>
              <a:defRPr sz="4000" b="0" i="0">
                <a:solidFill>
                  <a:srgbClr val="775F55"/>
                </a:solidFill>
                <a:latin typeface="Times New Roman"/>
                <a:cs typeface="Times New Roman"/>
              </a:defRPr>
            </a:lvl1pPr>
          </a:lstStyle>
          <a:p>
            <a:endParaRPr/>
          </a:p>
        </p:txBody>
      </p:sp>
      <p:sp>
        <p:nvSpPr>
          <p:cNvPr id="3" name="Holder 3"/>
          <p:cNvSpPr>
            <a:spLocks noGrp="1"/>
          </p:cNvSpPr>
          <p:nvPr>
            <p:ph type="body" idx="1"/>
          </p:nvPr>
        </p:nvSpPr>
        <p:spPr>
          <a:xfrm>
            <a:off x="1319999" y="1982355"/>
            <a:ext cx="8053400" cy="4276090"/>
          </a:xfrm>
          <a:prstGeom prst="rect">
            <a:avLst/>
          </a:prstGeom>
        </p:spPr>
        <p:txBody>
          <a:bodyPr wrap="square" lIns="0" tIns="0" rIns="0" bIns="0">
            <a:spAutoFit/>
          </a:bodyPr>
          <a:lstStyle>
            <a:lvl1pPr>
              <a:defRPr sz="2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27545"/>
            <a:ext cx="3421888" cy="37782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12/16/2022</a:t>
            </a:fld>
            <a:endParaRPr lang="en-US"/>
          </a:p>
        </p:txBody>
      </p:sp>
      <p:sp>
        <p:nvSpPr>
          <p:cNvPr id="6" name="Holder 6"/>
          <p:cNvSpPr>
            <a:spLocks noGrp="1"/>
          </p:cNvSpPr>
          <p:nvPr>
            <p:ph type="sldNum" sz="quarter" idx="7"/>
          </p:nvPr>
        </p:nvSpPr>
        <p:spPr>
          <a:xfrm>
            <a:off x="7699248" y="7027545"/>
            <a:ext cx="2459482" cy="37782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jpg"/><Relationship Id="rId2" Type="http://schemas.openxmlformats.org/officeDocument/2006/relationships/image" Target="../media/image4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26" Type="http://schemas.openxmlformats.org/officeDocument/2006/relationships/image" Target="../media/image26.jp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6.png"/><Relationship Id="rId11" Type="http://schemas.openxmlformats.org/officeDocument/2006/relationships/image" Target="../media/image11.png"/><Relationship Id="rId24" Type="http://schemas.openxmlformats.org/officeDocument/2006/relationships/image" Target="../media/image24.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image" Target="../media/image52.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1.png"/><Relationship Id="rId18" Type="http://schemas.openxmlformats.org/officeDocument/2006/relationships/image" Target="../media/image36.png"/><Relationship Id="rId26" Type="http://schemas.openxmlformats.org/officeDocument/2006/relationships/image" Target="../media/image44.png"/><Relationship Id="rId3" Type="http://schemas.openxmlformats.org/officeDocument/2006/relationships/image" Target="../media/image3.png"/><Relationship Id="rId21" Type="http://schemas.openxmlformats.org/officeDocument/2006/relationships/image" Target="../media/image39.png"/><Relationship Id="rId7" Type="http://schemas.openxmlformats.org/officeDocument/2006/relationships/image" Target="../media/image7.png"/><Relationship Id="rId12" Type="http://schemas.openxmlformats.org/officeDocument/2006/relationships/image" Target="../media/image30.pn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image" Target="../media/image2.png"/><Relationship Id="rId16" Type="http://schemas.openxmlformats.org/officeDocument/2006/relationships/image" Target="../media/image34.png"/><Relationship Id="rId20"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29.png"/><Relationship Id="rId24" Type="http://schemas.openxmlformats.org/officeDocument/2006/relationships/image" Target="../media/image42.png"/><Relationship Id="rId5" Type="http://schemas.openxmlformats.org/officeDocument/2006/relationships/image" Target="../media/image5.png"/><Relationship Id="rId15" Type="http://schemas.openxmlformats.org/officeDocument/2006/relationships/image" Target="../media/image33.png"/><Relationship Id="rId23" Type="http://schemas.openxmlformats.org/officeDocument/2006/relationships/image" Target="../media/image41.jpg"/><Relationship Id="rId10" Type="http://schemas.openxmlformats.org/officeDocument/2006/relationships/image" Target="../media/image28.png"/><Relationship Id="rId19" Type="http://schemas.openxmlformats.org/officeDocument/2006/relationships/image" Target="../media/image37.png"/><Relationship Id="rId4" Type="http://schemas.openxmlformats.org/officeDocument/2006/relationships/image" Target="../media/image4.png"/><Relationship Id="rId9" Type="http://schemas.openxmlformats.org/officeDocument/2006/relationships/image" Target="../media/image27.png"/><Relationship Id="rId14" Type="http://schemas.openxmlformats.org/officeDocument/2006/relationships/image" Target="../media/image32.png"/><Relationship Id="rId22" Type="http://schemas.openxmlformats.org/officeDocument/2006/relationships/image" Target="../media/image40.jpg"/></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1.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73.jpg"/><Relationship Id="rId2" Type="http://schemas.openxmlformats.org/officeDocument/2006/relationships/image" Target="../media/image72.jpg"/><Relationship Id="rId1" Type="http://schemas.openxmlformats.org/officeDocument/2006/relationships/slideLayout" Target="../slideLayouts/slideLayout2.xml"/><Relationship Id="rId5" Type="http://schemas.openxmlformats.org/officeDocument/2006/relationships/image" Target="../media/image75.jpg"/><Relationship Id="rId4" Type="http://schemas.openxmlformats.org/officeDocument/2006/relationships/image" Target="../media/image7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77.jp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1346200" y="2559050"/>
            <a:ext cx="8001000" cy="1390637"/>
          </a:xfrm>
          <a:prstGeom prst="rect">
            <a:avLst/>
          </a:prstGeom>
          <a:noFill/>
        </p:spPr>
        <p:txBody>
          <a:bodyPr vert="horz" wrap="square" lIns="0" tIns="49530" rIns="0" bIns="0" rtlCol="0">
            <a:spAutoFit/>
          </a:bodyPr>
          <a:lstStyle/>
          <a:p>
            <a:pPr marL="455295" marR="442595" algn="ctr">
              <a:lnSpc>
                <a:spcPct val="99400"/>
              </a:lnSpc>
              <a:spcBef>
                <a:spcPts val="390"/>
              </a:spcBef>
            </a:pPr>
            <a:r>
              <a:rPr sz="4400" dirty="0">
                <a:solidFill>
                  <a:srgbClr val="00B0F0"/>
                </a:solidFill>
                <a:latin typeface="Times New Roman"/>
                <a:cs typeface="Times New Roman"/>
              </a:rPr>
              <a:t>CHƯƠNG 7: SAO</a:t>
            </a:r>
            <a:r>
              <a:rPr sz="4400" spc="-105" dirty="0">
                <a:solidFill>
                  <a:srgbClr val="00B0F0"/>
                </a:solidFill>
                <a:latin typeface="Times New Roman"/>
                <a:cs typeface="Times New Roman"/>
              </a:rPr>
              <a:t> </a:t>
            </a:r>
            <a:r>
              <a:rPr sz="4400" spc="-5" dirty="0">
                <a:solidFill>
                  <a:srgbClr val="00B0F0"/>
                </a:solidFill>
                <a:latin typeface="Times New Roman"/>
                <a:cs typeface="Times New Roman"/>
              </a:rPr>
              <a:t>LƯU  </a:t>
            </a:r>
            <a:r>
              <a:rPr sz="4400" dirty="0">
                <a:solidFill>
                  <a:srgbClr val="00B0F0"/>
                </a:solidFill>
                <a:latin typeface="Times New Roman"/>
                <a:cs typeface="Times New Roman"/>
              </a:rPr>
              <a:t>VÀ </a:t>
            </a:r>
            <a:r>
              <a:rPr sz="4400" spc="-5" dirty="0">
                <a:solidFill>
                  <a:srgbClr val="00B0F0"/>
                </a:solidFill>
                <a:latin typeface="Times New Roman"/>
                <a:cs typeface="Times New Roman"/>
              </a:rPr>
              <a:t>THỐNG </a:t>
            </a:r>
            <a:r>
              <a:rPr sz="4400" dirty="0">
                <a:solidFill>
                  <a:srgbClr val="00B0F0"/>
                </a:solidFill>
                <a:latin typeface="Times New Roman"/>
                <a:cs typeface="Times New Roman"/>
              </a:rPr>
              <a:t>NHẤT</a:t>
            </a:r>
            <a:r>
              <a:rPr sz="4400" spc="-250" dirty="0">
                <a:solidFill>
                  <a:srgbClr val="00B0F0"/>
                </a:solidFill>
                <a:latin typeface="Times New Roman"/>
                <a:cs typeface="Times New Roman"/>
              </a:rPr>
              <a:t> </a:t>
            </a:r>
            <a:r>
              <a:rPr sz="4400" dirty="0">
                <a:solidFill>
                  <a:srgbClr val="00B0F0"/>
                </a:solidFill>
                <a:latin typeface="Times New Roman"/>
                <a:cs typeface="Times New Roman"/>
              </a:rPr>
              <a:t>DỮ  </a:t>
            </a:r>
            <a:r>
              <a:rPr sz="4400" spc="-5" dirty="0">
                <a:solidFill>
                  <a:srgbClr val="00B0F0"/>
                </a:solidFill>
                <a:latin typeface="Times New Roman"/>
                <a:cs typeface="Times New Roman"/>
              </a:rPr>
              <a:t>LIỆU</a:t>
            </a:r>
            <a:endParaRPr sz="4400">
              <a:solidFill>
                <a:srgbClr val="00B0F0"/>
              </a:solidFill>
              <a:latin typeface="Times New Roman"/>
              <a:cs typeface="Times New Roman"/>
            </a:endParaRPr>
          </a:p>
        </p:txBody>
      </p:sp>
      <p:sp>
        <p:nvSpPr>
          <p:cNvPr id="9" name="object 9"/>
          <p:cNvSpPr txBox="1"/>
          <p:nvPr/>
        </p:nvSpPr>
        <p:spPr>
          <a:xfrm>
            <a:off x="3226727" y="6531251"/>
            <a:ext cx="2361565" cy="421640"/>
          </a:xfrm>
          <a:prstGeom prst="rect">
            <a:avLst/>
          </a:prstGeom>
        </p:spPr>
        <p:txBody>
          <a:bodyPr vert="horz" wrap="square" lIns="0" tIns="12700" rIns="0" bIns="0" rtlCol="0">
            <a:spAutoFit/>
          </a:bodyPr>
          <a:lstStyle/>
          <a:p>
            <a:pPr>
              <a:lnSpc>
                <a:spcPct val="100000"/>
              </a:lnSpc>
              <a:spcBef>
                <a:spcPts val="100"/>
              </a:spcBef>
            </a:pPr>
            <a:r>
              <a:rPr sz="2600" spc="-5" dirty="0">
                <a:solidFill>
                  <a:srgbClr val="FFFFFF"/>
                </a:solidFill>
                <a:latin typeface="Times New Roman"/>
                <a:cs typeface="Times New Roman"/>
              </a:rPr>
              <a:t>TS. </a:t>
            </a:r>
            <a:r>
              <a:rPr sz="2600" spc="-25" dirty="0">
                <a:solidFill>
                  <a:srgbClr val="FFFFFF"/>
                </a:solidFill>
                <a:latin typeface="Times New Roman"/>
                <a:cs typeface="Times New Roman"/>
              </a:rPr>
              <a:t>Trần </a:t>
            </a:r>
            <a:r>
              <a:rPr sz="2600" dirty="0">
                <a:solidFill>
                  <a:srgbClr val="FFFFFF"/>
                </a:solidFill>
                <a:latin typeface="Times New Roman"/>
                <a:cs typeface="Times New Roman"/>
              </a:rPr>
              <a:t>Hải</a:t>
            </a:r>
            <a:r>
              <a:rPr sz="2600" spc="-250" dirty="0">
                <a:solidFill>
                  <a:srgbClr val="FFFFFF"/>
                </a:solidFill>
                <a:latin typeface="Times New Roman"/>
                <a:cs typeface="Times New Roman"/>
              </a:rPr>
              <a:t> </a:t>
            </a:r>
            <a:r>
              <a:rPr sz="2600" dirty="0">
                <a:solidFill>
                  <a:srgbClr val="FFFFFF"/>
                </a:solidFill>
                <a:latin typeface="Times New Roman"/>
                <a:cs typeface="Times New Roman"/>
              </a:rPr>
              <a:t>Anh</a:t>
            </a:r>
            <a:endParaRPr sz="2600">
              <a:latin typeface="Times New Roman"/>
              <a:cs typeface="Times New Roman"/>
            </a:endParaRPr>
          </a:p>
        </p:txBody>
      </p:sp>
      <p:sp>
        <p:nvSpPr>
          <p:cNvPr id="10" name="object 10"/>
          <p:cNvSpPr txBox="1"/>
          <p:nvPr/>
        </p:nvSpPr>
        <p:spPr>
          <a:xfrm>
            <a:off x="5625591" y="6935354"/>
            <a:ext cx="4160520" cy="193040"/>
          </a:xfrm>
          <a:prstGeom prst="rect">
            <a:avLst/>
          </a:prstGeom>
        </p:spPr>
        <p:txBody>
          <a:bodyPr vert="horz" wrap="square" lIns="0" tIns="12700" rIns="0" bIns="0" rtlCol="0">
            <a:spAutoFit/>
          </a:bodyPr>
          <a:lstStyle/>
          <a:p>
            <a:pPr>
              <a:lnSpc>
                <a:spcPct val="100000"/>
              </a:lnSpc>
              <a:spcBef>
                <a:spcPts val="100"/>
              </a:spcBef>
            </a:pPr>
            <a:r>
              <a:rPr sz="1100" spc="-5" dirty="0">
                <a:solidFill>
                  <a:srgbClr val="FFFFFF"/>
                </a:solidFill>
                <a:latin typeface="Times New Roman"/>
                <a:cs typeface="Times New Roman"/>
              </a:rPr>
              <a:t>Bài giảng được xây </a:t>
            </a:r>
            <a:r>
              <a:rPr sz="1100" dirty="0">
                <a:solidFill>
                  <a:srgbClr val="FFFFFF"/>
                </a:solidFill>
                <a:latin typeface="Times New Roman"/>
                <a:cs typeface="Times New Roman"/>
              </a:rPr>
              <a:t>dựng dựa </a:t>
            </a:r>
            <a:r>
              <a:rPr sz="1100" spc="-5" dirty="0">
                <a:solidFill>
                  <a:srgbClr val="FFFFFF"/>
                </a:solidFill>
                <a:latin typeface="Times New Roman"/>
                <a:cs typeface="Times New Roman"/>
              </a:rPr>
              <a:t>trên bài giảng của </a:t>
            </a:r>
            <a:r>
              <a:rPr sz="1100" dirty="0">
                <a:solidFill>
                  <a:srgbClr val="FFFFFF"/>
                </a:solidFill>
                <a:latin typeface="Times New Roman"/>
                <a:cs typeface="Times New Roman"/>
              </a:rPr>
              <a:t>PGS. TS. Hà Quốc</a:t>
            </a:r>
            <a:r>
              <a:rPr sz="1100" spc="-5" dirty="0">
                <a:solidFill>
                  <a:srgbClr val="FFFFFF"/>
                </a:solidFill>
                <a:latin typeface="Times New Roman"/>
                <a:cs typeface="Times New Roman"/>
              </a:rPr>
              <a:t> </a:t>
            </a:r>
            <a:r>
              <a:rPr sz="1100" spc="-10" dirty="0">
                <a:solidFill>
                  <a:srgbClr val="FFFFFF"/>
                </a:solidFill>
                <a:latin typeface="Times New Roman"/>
                <a:cs typeface="Times New Roman"/>
              </a:rPr>
              <a:t>Trung</a:t>
            </a:r>
            <a:endParaRPr sz="11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092700" cy="695960"/>
          </a:xfrm>
          <a:prstGeom prst="rect">
            <a:avLst/>
          </a:prstGeom>
        </p:spPr>
        <p:txBody>
          <a:bodyPr vert="horz" wrap="square" lIns="0" tIns="12700" rIns="0" bIns="0" rtlCol="0">
            <a:spAutoFit/>
          </a:bodyPr>
          <a:lstStyle/>
          <a:p>
            <a:pPr marL="12700">
              <a:lnSpc>
                <a:spcPct val="100000"/>
              </a:lnSpc>
              <a:spcBef>
                <a:spcPts val="100"/>
              </a:spcBef>
              <a:tabLst>
                <a:tab pos="989965" algn="l"/>
                <a:tab pos="1842770" algn="l"/>
                <a:tab pos="2417445" algn="l"/>
              </a:tabLst>
            </a:pPr>
            <a:r>
              <a:rPr sz="4400" dirty="0"/>
              <a:t>1.3.	Ưu	&amp;	</a:t>
            </a:r>
            <a:r>
              <a:rPr sz="4400" spc="-5" dirty="0"/>
              <a:t>nhược</a:t>
            </a:r>
            <a:r>
              <a:rPr sz="4400" spc="-65" dirty="0"/>
              <a:t> </a:t>
            </a:r>
            <a:r>
              <a:rPr sz="4400" spc="-5" dirty="0"/>
              <a:t>điểm</a:t>
            </a:r>
            <a:endParaRPr sz="4400"/>
          </a:p>
        </p:txBody>
      </p:sp>
      <p:sp>
        <p:nvSpPr>
          <p:cNvPr id="4" name="object 4"/>
          <p:cNvSpPr txBox="1"/>
          <p:nvPr/>
        </p:nvSpPr>
        <p:spPr>
          <a:xfrm>
            <a:off x="546100" y="1720850"/>
            <a:ext cx="8915400" cy="474912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Cải thiện tốc </a:t>
            </a:r>
            <a:r>
              <a:rPr sz="2900" dirty="0">
                <a:latin typeface="Times New Roman"/>
                <a:cs typeface="Times New Roman"/>
              </a:rPr>
              <a:t>độ </a:t>
            </a:r>
            <a:r>
              <a:rPr sz="2900" spc="-5" dirty="0">
                <a:latin typeface="Times New Roman"/>
                <a:cs typeface="Times New Roman"/>
              </a:rPr>
              <a:t>truy</a:t>
            </a:r>
            <a:r>
              <a:rPr sz="2900" spc="5" dirty="0">
                <a:latin typeface="Times New Roman"/>
                <a:cs typeface="Times New Roman"/>
              </a:rPr>
              <a:t> </a:t>
            </a:r>
            <a:r>
              <a:rPr sz="2900" spc="-5" dirty="0">
                <a:latin typeface="Times New Roman"/>
                <a:cs typeface="Times New Roman"/>
              </a:rPr>
              <a:t>cập</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Giảm băng thông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băng thông phát</a:t>
            </a:r>
            <a:r>
              <a:rPr sz="2900" spc="5" dirty="0">
                <a:latin typeface="Times New Roman"/>
                <a:cs typeface="Times New Roman"/>
              </a:rPr>
              <a:t> </a:t>
            </a:r>
            <a:r>
              <a:rPr sz="2900" spc="-5" dirty="0">
                <a:latin typeface="Times New Roman"/>
                <a:cs typeface="Times New Roman"/>
              </a:rPr>
              <a:t>sinh</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Tăng mức </a:t>
            </a:r>
            <a:r>
              <a:rPr sz="2900" dirty="0">
                <a:latin typeface="Times New Roman"/>
                <a:cs typeface="Times New Roman"/>
              </a:rPr>
              <a:t>độ phức </a:t>
            </a:r>
            <a:r>
              <a:rPr sz="2900" spc="-5" dirty="0">
                <a:latin typeface="Times New Roman"/>
                <a:cs typeface="Times New Roman"/>
              </a:rPr>
              <a:t>tạp của </a:t>
            </a:r>
            <a:r>
              <a:rPr sz="2900" dirty="0">
                <a:latin typeface="Times New Roman"/>
                <a:cs typeface="Times New Roman"/>
              </a:rPr>
              <a:t>hệ</a:t>
            </a:r>
            <a:r>
              <a:rPr sz="2900" spc="-20" dirty="0">
                <a:latin typeface="Times New Roman"/>
                <a:cs typeface="Times New Roman"/>
              </a:rPr>
              <a:t> </a:t>
            </a:r>
            <a:r>
              <a:rPr sz="2900" spc="-5" dirty="0">
                <a:latin typeface="Times New Roman"/>
                <a:cs typeface="Times New Roman"/>
              </a:rPr>
              <a:t>thống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Phụ </a:t>
            </a:r>
            <a:r>
              <a:rPr sz="2900" spc="-5" dirty="0">
                <a:latin typeface="Times New Roman"/>
                <a:cs typeface="Times New Roman"/>
              </a:rPr>
              <a:t>thuộc nhiều vào </a:t>
            </a:r>
            <a:r>
              <a:rPr sz="2900" dirty="0">
                <a:latin typeface="Times New Roman"/>
                <a:cs typeface="Times New Roman"/>
              </a:rPr>
              <a:t>nhu </a:t>
            </a:r>
            <a:r>
              <a:rPr sz="2900" spc="-5" dirty="0">
                <a:latin typeface="Times New Roman"/>
                <a:cs typeface="Times New Roman"/>
              </a:rPr>
              <a:t>cầu</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Ví dụ: số </a:t>
            </a:r>
            <a:r>
              <a:rPr sz="2600" spc="-5" dirty="0">
                <a:latin typeface="Times New Roman"/>
                <a:cs typeface="Times New Roman"/>
              </a:rPr>
              <a:t>lần cập nhật </a:t>
            </a:r>
            <a:r>
              <a:rPr sz="2600" dirty="0">
                <a:latin typeface="Times New Roman"/>
                <a:cs typeface="Times New Roman"/>
              </a:rPr>
              <a:t>và số </a:t>
            </a:r>
            <a:r>
              <a:rPr sz="2600" spc="-5" dirty="0">
                <a:latin typeface="Times New Roman"/>
                <a:cs typeface="Times New Roman"/>
              </a:rPr>
              <a:t>lần </a:t>
            </a:r>
            <a:r>
              <a:rPr sz="2600" spc="-5">
                <a:latin typeface="Times New Roman"/>
                <a:cs typeface="Times New Roman"/>
              </a:rPr>
              <a:t>truy</a:t>
            </a:r>
            <a:r>
              <a:rPr sz="2600" spc="-20">
                <a:latin typeface="Times New Roman"/>
                <a:cs typeface="Times New Roman"/>
              </a:rPr>
              <a:t> </a:t>
            </a:r>
            <a:r>
              <a:rPr sz="2600" spc="-5">
                <a:latin typeface="Times New Roman"/>
                <a:cs typeface="Times New Roman"/>
              </a:rPr>
              <a:t>cập</a:t>
            </a:r>
            <a:endParaRPr lang="en-US" sz="2600" spc="-5">
              <a:latin typeface="Times New Roman"/>
              <a:cs typeface="Times New Roman"/>
            </a:endParaRPr>
          </a:p>
          <a:p>
            <a:pPr marL="824865" lvl="2" algn="just">
              <a:spcBef>
                <a:spcPts val="570"/>
              </a:spcBef>
              <a:buClr>
                <a:srgbClr val="94B6D2"/>
              </a:buClr>
              <a:buSzPct val="69230"/>
              <a:tabLst>
                <a:tab pos="642620" algn="l"/>
              </a:tabLst>
            </a:pPr>
            <a:r>
              <a:rPr lang="en-US" sz="2000" b="0" i="0">
                <a:solidFill>
                  <a:srgbClr val="000000"/>
                </a:solidFill>
                <a:effectLst/>
                <a:latin typeface="Times New Roman" panose="02020603050405020304" pitchFamily="18" charset="0"/>
                <a:cs typeface="Times New Roman" panose="02020603050405020304" pitchFamily="18" charset="0"/>
              </a:rPr>
              <a:t>Consider a process P that accesses a local replica </a:t>
            </a:r>
            <a:r>
              <a:rPr lang="en-US" sz="2000" b="0" i="1">
                <a:solidFill>
                  <a:srgbClr val="000000"/>
                </a:solidFill>
                <a:effectLst/>
                <a:latin typeface="Times New Roman" panose="02020603050405020304" pitchFamily="18" charset="0"/>
                <a:cs typeface="Times New Roman" panose="02020603050405020304" pitchFamily="18" charset="0"/>
              </a:rPr>
              <a:t>N </a:t>
            </a:r>
            <a:r>
              <a:rPr lang="en-US" sz="2000" b="0" i="0">
                <a:solidFill>
                  <a:srgbClr val="000000"/>
                </a:solidFill>
                <a:effectLst/>
                <a:latin typeface="Times New Roman" panose="02020603050405020304" pitchFamily="18" charset="0"/>
                <a:cs typeface="Times New Roman" panose="02020603050405020304" pitchFamily="18" charset="0"/>
              </a:rPr>
              <a:t>times per second, whereas the replica itself is updated </a:t>
            </a:r>
            <a:r>
              <a:rPr lang="en-US" sz="2000" b="0" i="1">
                <a:solidFill>
                  <a:srgbClr val="000000"/>
                </a:solidFill>
                <a:effectLst/>
                <a:latin typeface="Times New Roman" panose="02020603050405020304" pitchFamily="18" charset="0"/>
                <a:cs typeface="Times New Roman" panose="02020603050405020304" pitchFamily="18" charset="0"/>
              </a:rPr>
              <a:t>M </a:t>
            </a:r>
            <a:r>
              <a:rPr lang="en-US" sz="2000" b="0" i="0">
                <a:solidFill>
                  <a:srgbClr val="000000"/>
                </a:solidFill>
                <a:effectLst/>
                <a:latin typeface="Times New Roman" panose="02020603050405020304" pitchFamily="18" charset="0"/>
                <a:cs typeface="Times New Roman" panose="02020603050405020304" pitchFamily="18" charset="0"/>
              </a:rPr>
              <a:t>times per second. If </a:t>
            </a:r>
            <a:r>
              <a:rPr lang="en-US" sz="2000" b="0" i="1">
                <a:solidFill>
                  <a:srgbClr val="000000"/>
                </a:solidFill>
                <a:effectLst/>
                <a:latin typeface="Times New Roman" panose="02020603050405020304" pitchFamily="18" charset="0"/>
                <a:cs typeface="Times New Roman" panose="02020603050405020304" pitchFamily="18" charset="0"/>
              </a:rPr>
              <a:t>N &lt;&lt;  M</a:t>
            </a:r>
            <a:r>
              <a:rPr lang="en-US" sz="2000" i="1">
                <a:solidFill>
                  <a:srgbClr val="000000"/>
                </a:solidFill>
                <a:latin typeface="Times New Roman" panose="02020603050405020304" pitchFamily="18" charset="0"/>
                <a:cs typeface="Times New Roman" panose="02020603050405020304" pitchFamily="18" charset="0"/>
              </a:rPr>
              <a:t>??</a:t>
            </a:r>
            <a:endParaRPr lang="en-US" sz="2000" i="1" spc="-5">
              <a:solidFill>
                <a:srgbClr val="775F55"/>
              </a:solidFill>
              <a:latin typeface="Times New Roman" panose="02020603050405020304" pitchFamily="18" charset="0"/>
              <a:cs typeface="Times New Roman" panose="02020603050405020304" pitchFamily="18" charset="0"/>
            </a:endParaRPr>
          </a:p>
          <a:p>
            <a:pPr marL="642620" lvl="1" indent="-274955">
              <a:lnSpc>
                <a:spcPct val="100000"/>
              </a:lnSpc>
              <a:spcBef>
                <a:spcPts val="480"/>
              </a:spcBef>
              <a:buClr>
                <a:srgbClr val="94B6D2"/>
              </a:buClr>
              <a:buSzPct val="69230"/>
              <a:buFont typeface="Arial"/>
              <a:buChar char="¤"/>
              <a:tabLst>
                <a:tab pos="642620" algn="l"/>
              </a:tabLst>
            </a:pPr>
            <a:r>
              <a:rPr sz="2600" spc="-5">
                <a:latin typeface="Times New Roman"/>
                <a:cs typeface="Times New Roman"/>
              </a:rPr>
              <a:t>Thống </a:t>
            </a:r>
            <a:r>
              <a:rPr sz="2600" spc="-5" dirty="0">
                <a:latin typeface="Times New Roman"/>
                <a:cs typeface="Times New Roman"/>
              </a:rPr>
              <a:t>nhất chặt: giảm hiệu</a:t>
            </a:r>
            <a:r>
              <a:rPr sz="2600" spc="15" dirty="0">
                <a:latin typeface="Times New Roman"/>
                <a:cs typeface="Times New Roman"/>
              </a:rPr>
              <a:t> </a:t>
            </a:r>
            <a:r>
              <a:rPr sz="2600" spc="-5" dirty="0">
                <a:latin typeface="Times New Roman"/>
                <a:cs typeface="Times New Roman"/>
              </a:rPr>
              <a:t>năng</a:t>
            </a:r>
            <a:endParaRPr sz="2600">
              <a:latin typeface="Times New Roman"/>
              <a:cs typeface="Times New Roman"/>
            </a:endParaRPr>
          </a:p>
          <a:p>
            <a:pPr marL="647065" marR="5080" lvl="1" indent="-279400">
              <a:lnSpc>
                <a:spcPct val="101000"/>
              </a:lnSpc>
              <a:spcBef>
                <a:spcPts val="545"/>
              </a:spcBef>
              <a:buClr>
                <a:srgbClr val="94B6D2"/>
              </a:buClr>
              <a:buSzPct val="69230"/>
              <a:buFont typeface="Arial"/>
              <a:buChar char="¤"/>
              <a:tabLst>
                <a:tab pos="642620" algn="l"/>
              </a:tabLst>
            </a:pPr>
            <a:r>
              <a:rPr sz="2600" spc="-5" dirty="0">
                <a:latin typeface="Times New Roman"/>
                <a:cs typeface="Times New Roman"/>
              </a:rPr>
              <a:t>Thống nhất lỏng: lỏng đến đâu? </a:t>
            </a:r>
            <a:r>
              <a:rPr sz="2600" dirty="0">
                <a:latin typeface="Times New Roman"/>
                <a:cs typeface="Times New Roman"/>
              </a:rPr>
              <a:t>Mức độ </a:t>
            </a:r>
            <a:r>
              <a:rPr sz="2600" spc="-5" dirty="0">
                <a:latin typeface="Times New Roman"/>
                <a:cs typeface="Times New Roman"/>
              </a:rPr>
              <a:t>thống  nhất&lt;&gt;chi </a:t>
            </a:r>
            <a:r>
              <a:rPr sz="2600" dirty="0">
                <a:latin typeface="Times New Roman"/>
                <a:cs typeface="Times New Roman"/>
              </a:rPr>
              <a:t>phí</a:t>
            </a:r>
            <a:endParaRPr sz="260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08100" y="2150111"/>
            <a:ext cx="4692650" cy="1628139"/>
          </a:xfrm>
          <a:prstGeom prst="rect">
            <a:avLst/>
          </a:prstGeom>
        </p:spPr>
        <p:txBody>
          <a:bodyPr vert="horz" wrap="square" lIns="0" tIns="12700" rIns="0" bIns="0" rtlCol="0">
            <a:spAutoFit/>
          </a:bodyPr>
          <a:lstStyle/>
          <a:p>
            <a:pPr marL="590550" lvl="1" indent="-577850">
              <a:lnSpc>
                <a:spcPts val="3110"/>
              </a:lnSpc>
              <a:spcBef>
                <a:spcPts val="100"/>
              </a:spcBef>
              <a:buAutoNum type="arabicPeriod"/>
              <a:tabLst>
                <a:tab pos="590550" algn="l"/>
              </a:tabLst>
            </a:pPr>
            <a:r>
              <a:rPr sz="2600" dirty="0">
                <a:solidFill>
                  <a:srgbClr val="775F55"/>
                </a:solidFill>
                <a:latin typeface="Times New Roman"/>
                <a:cs typeface="Times New Roman"/>
              </a:rPr>
              <a:t>Kho dữ </a:t>
            </a:r>
            <a:r>
              <a:rPr sz="2600" spc="-5" dirty="0">
                <a:solidFill>
                  <a:srgbClr val="775F55"/>
                </a:solidFill>
                <a:latin typeface="Times New Roman"/>
                <a:cs typeface="Times New Roman"/>
              </a:rPr>
              <a:t>liệu phân</a:t>
            </a:r>
            <a:r>
              <a:rPr sz="2600" spc="-20" dirty="0">
                <a:solidFill>
                  <a:srgbClr val="775F55"/>
                </a:solidFill>
                <a:latin typeface="Times New Roman"/>
                <a:cs typeface="Times New Roman"/>
              </a:rPr>
              <a:t> </a:t>
            </a:r>
            <a:r>
              <a:rPr sz="2600" spc="-5" dirty="0">
                <a:solidFill>
                  <a:srgbClr val="775F55"/>
                </a:solidFill>
                <a:latin typeface="Times New Roman"/>
                <a:cs typeface="Times New Roman"/>
              </a:rPr>
              <a:t>tán</a:t>
            </a:r>
            <a:endParaRPr sz="2600">
              <a:latin typeface="Times New Roman"/>
              <a:cs typeface="Times New Roman"/>
            </a:endParaRPr>
          </a:p>
          <a:p>
            <a:pPr marL="590550" lvl="1" indent="-577850">
              <a:lnSpc>
                <a:spcPts val="3110"/>
              </a:lnSpc>
              <a:buAutoNum type="arabicPeriod"/>
              <a:tabLst>
                <a:tab pos="590550" algn="l"/>
              </a:tabLst>
            </a:pPr>
            <a:r>
              <a:rPr sz="2600" dirty="0">
                <a:solidFill>
                  <a:srgbClr val="775F55"/>
                </a:solidFill>
                <a:latin typeface="Times New Roman"/>
                <a:cs typeface="Times New Roman"/>
              </a:rPr>
              <a:t>Mô </a:t>
            </a:r>
            <a:r>
              <a:rPr sz="2600" spc="-5" dirty="0">
                <a:solidFill>
                  <a:srgbClr val="775F55"/>
                </a:solidFill>
                <a:latin typeface="Times New Roman"/>
                <a:cs typeface="Times New Roman"/>
              </a:rPr>
              <a:t>hình thống nhất liên</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tục</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Connit</a:t>
            </a:r>
            <a:endParaRPr sz="2600">
              <a:latin typeface="Times New Roman"/>
              <a:cs typeface="Times New Roman"/>
            </a:endParaRPr>
          </a:p>
          <a:p>
            <a:pPr marL="584200" lvl="1" indent="-572135">
              <a:lnSpc>
                <a:spcPct val="100000"/>
              </a:lnSpc>
              <a:spcBef>
                <a:spcPts val="80"/>
              </a:spcBef>
              <a:buAutoNum type="arabicPeriod"/>
              <a:tabLst>
                <a:tab pos="584835" algn="l"/>
              </a:tabLst>
            </a:pPr>
            <a:r>
              <a:rPr sz="2600" spc="-5" dirty="0">
                <a:solidFill>
                  <a:srgbClr val="775F55"/>
                </a:solidFill>
                <a:latin typeface="Times New Roman"/>
                <a:cs typeface="Times New Roman"/>
              </a:rPr>
              <a:t>Thống nhất </a:t>
            </a:r>
            <a:r>
              <a:rPr sz="2600" dirty="0">
                <a:solidFill>
                  <a:srgbClr val="775F55"/>
                </a:solidFill>
                <a:latin typeface="Times New Roman"/>
                <a:cs typeface="Times New Roman"/>
              </a:rPr>
              <a:t>về </a:t>
            </a:r>
            <a:r>
              <a:rPr sz="2600" spc="-5" dirty="0">
                <a:solidFill>
                  <a:srgbClr val="775F55"/>
                </a:solidFill>
                <a:latin typeface="Times New Roman"/>
                <a:cs typeface="Times New Roman"/>
              </a:rPr>
              <a:t>thứ tự thực hiện</a:t>
            </a:r>
            <a:endParaRPr sz="2600">
              <a:latin typeface="Times New Roman"/>
              <a:cs typeface="Times New Roman"/>
            </a:endParaRPr>
          </a:p>
        </p:txBody>
      </p:sp>
      <p:sp>
        <p:nvSpPr>
          <p:cNvPr id="3" name="object 3"/>
          <p:cNvSpPr txBox="1"/>
          <p:nvPr/>
        </p:nvSpPr>
        <p:spPr>
          <a:xfrm>
            <a:off x="774700" y="958850"/>
            <a:ext cx="9144000" cy="500137"/>
          </a:xfrm>
          <a:prstGeom prst="rect">
            <a:avLst/>
          </a:prstGeom>
          <a:noFill/>
        </p:spPr>
        <p:txBody>
          <a:bodyPr vert="horz" wrap="square" lIns="0" tIns="0" rIns="0" bIns="0" rtlCol="0">
            <a:spAutoFit/>
          </a:bodyPr>
          <a:lstStyle/>
          <a:p>
            <a:pPr marL="91440">
              <a:lnSpc>
                <a:spcPts val="3900"/>
              </a:lnSpc>
            </a:pPr>
            <a:r>
              <a:rPr sz="4000" dirty="0">
                <a:solidFill>
                  <a:srgbClr val="00B0F0"/>
                </a:solidFill>
                <a:latin typeface="Times New Roman"/>
                <a:cs typeface="Times New Roman"/>
              </a:rPr>
              <a:t>2. Mô </a:t>
            </a:r>
            <a:r>
              <a:rPr sz="4000" spc="-5" dirty="0">
                <a:solidFill>
                  <a:srgbClr val="00B0F0"/>
                </a:solidFill>
                <a:latin typeface="Times New Roman"/>
                <a:cs typeface="Times New Roman"/>
              </a:rPr>
              <a:t>hình thống nhất </a:t>
            </a:r>
            <a:r>
              <a:rPr sz="4000" spc="-5">
                <a:solidFill>
                  <a:srgbClr val="00B0F0"/>
                </a:solidFill>
                <a:latin typeface="Times New Roman"/>
                <a:cs typeface="Times New Roman"/>
              </a:rPr>
              <a:t>hướng </a:t>
            </a:r>
            <a:r>
              <a:rPr sz="4000">
                <a:solidFill>
                  <a:srgbClr val="00B0F0"/>
                </a:solidFill>
                <a:latin typeface="Times New Roman"/>
                <a:cs typeface="Times New Roman"/>
              </a:rPr>
              <a:t>dữ</a:t>
            </a:r>
            <a:r>
              <a:rPr lang="en-US" sz="4000">
                <a:solidFill>
                  <a:srgbClr val="00B0F0"/>
                </a:solidFill>
                <a:latin typeface="Times New Roman"/>
                <a:cs typeface="Times New Roman"/>
              </a:rPr>
              <a:t> </a:t>
            </a:r>
            <a:r>
              <a:rPr sz="4000" spc="-5">
                <a:solidFill>
                  <a:srgbClr val="00B0F0"/>
                </a:solidFill>
                <a:latin typeface="Times New Roman"/>
                <a:cs typeface="Times New Roman"/>
              </a:rPr>
              <a:t>liệu</a:t>
            </a:r>
            <a:endParaRPr sz="4000">
              <a:solidFill>
                <a:srgbClr val="00B0F0"/>
              </a:solidFill>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5713730" cy="695960"/>
          </a:xfrm>
          <a:prstGeom prst="rect">
            <a:avLst/>
          </a:prstGeom>
        </p:spPr>
        <p:txBody>
          <a:bodyPr vert="horz" wrap="square" lIns="0" tIns="12700" rIns="0" bIns="0" rtlCol="0">
            <a:spAutoFit/>
          </a:bodyPr>
          <a:lstStyle/>
          <a:p>
            <a:pPr marL="12700">
              <a:lnSpc>
                <a:spcPct val="100000"/>
              </a:lnSpc>
              <a:spcBef>
                <a:spcPts val="100"/>
              </a:spcBef>
              <a:tabLst>
                <a:tab pos="989965" algn="l"/>
                <a:tab pos="2814320" algn="l"/>
              </a:tabLst>
            </a:pPr>
            <a:r>
              <a:rPr sz="4400" dirty="0"/>
              <a:t>2.1.	Kho</a:t>
            </a:r>
            <a:r>
              <a:rPr sz="4400" spc="-5" dirty="0"/>
              <a:t> </a:t>
            </a:r>
            <a:r>
              <a:rPr sz="4400" dirty="0"/>
              <a:t>dữ	</a:t>
            </a:r>
            <a:r>
              <a:rPr sz="4400" spc="-5" dirty="0"/>
              <a:t>liệu phân</a:t>
            </a:r>
            <a:r>
              <a:rPr sz="4400" spc="-75" dirty="0"/>
              <a:t> </a:t>
            </a:r>
            <a:r>
              <a:rPr sz="4400" spc="-5" dirty="0"/>
              <a:t>tán</a:t>
            </a:r>
            <a:endParaRPr sz="4400"/>
          </a:p>
        </p:txBody>
      </p:sp>
      <p:sp>
        <p:nvSpPr>
          <p:cNvPr id="5" name="object 5"/>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11</a:t>
            </a:r>
            <a:endParaRPr sz="1200">
              <a:latin typeface="Arial"/>
              <a:cs typeface="Arial"/>
            </a:endParaRPr>
          </a:p>
        </p:txBody>
      </p:sp>
      <p:sp>
        <p:nvSpPr>
          <p:cNvPr id="6" name="object 6"/>
          <p:cNvSpPr txBox="1"/>
          <p:nvPr/>
        </p:nvSpPr>
        <p:spPr>
          <a:xfrm>
            <a:off x="3607453" y="5433662"/>
            <a:ext cx="2359025" cy="319405"/>
          </a:xfrm>
          <a:prstGeom prst="rect">
            <a:avLst/>
          </a:prstGeom>
        </p:spPr>
        <p:txBody>
          <a:bodyPr vert="horz" wrap="square" lIns="0" tIns="15875" rIns="0" bIns="0" rtlCol="0">
            <a:spAutoFit/>
          </a:bodyPr>
          <a:lstStyle/>
          <a:p>
            <a:pPr marL="12700">
              <a:lnSpc>
                <a:spcPct val="100000"/>
              </a:lnSpc>
              <a:spcBef>
                <a:spcPts val="125"/>
              </a:spcBef>
            </a:pPr>
            <a:r>
              <a:rPr sz="1900" spc="10" dirty="0">
                <a:solidFill>
                  <a:srgbClr val="231F20"/>
                </a:solidFill>
                <a:latin typeface="Arial"/>
                <a:cs typeface="Arial"/>
              </a:rPr>
              <a:t>Distributed data</a:t>
            </a:r>
            <a:r>
              <a:rPr sz="1900" spc="-75" dirty="0">
                <a:solidFill>
                  <a:srgbClr val="231F20"/>
                </a:solidFill>
                <a:latin typeface="Arial"/>
                <a:cs typeface="Arial"/>
              </a:rPr>
              <a:t> </a:t>
            </a:r>
            <a:r>
              <a:rPr sz="1900" spc="15" dirty="0">
                <a:solidFill>
                  <a:srgbClr val="231F20"/>
                </a:solidFill>
                <a:latin typeface="Arial"/>
                <a:cs typeface="Arial"/>
              </a:rPr>
              <a:t>store</a:t>
            </a:r>
            <a:endParaRPr sz="1900">
              <a:latin typeface="Arial"/>
              <a:cs typeface="Arial"/>
            </a:endParaRPr>
          </a:p>
        </p:txBody>
      </p:sp>
      <p:grpSp>
        <p:nvGrpSpPr>
          <p:cNvPr id="7" name="object 7"/>
          <p:cNvGrpSpPr/>
          <p:nvPr/>
        </p:nvGrpSpPr>
        <p:grpSpPr>
          <a:xfrm>
            <a:off x="2307023" y="2862572"/>
            <a:ext cx="5281295" cy="2567940"/>
            <a:chOff x="2307023" y="2862572"/>
            <a:chExt cx="5281295" cy="2567940"/>
          </a:xfrm>
        </p:grpSpPr>
        <p:sp>
          <p:nvSpPr>
            <p:cNvPr id="8" name="object 8"/>
            <p:cNvSpPr/>
            <p:nvPr/>
          </p:nvSpPr>
          <p:spPr>
            <a:xfrm>
              <a:off x="4743063" y="5034596"/>
              <a:ext cx="194945" cy="387985"/>
            </a:xfrm>
            <a:custGeom>
              <a:avLst/>
              <a:gdLst/>
              <a:ahLst/>
              <a:cxnLst/>
              <a:rect l="l" t="t" r="r" b="b"/>
              <a:pathLst>
                <a:path w="194945" h="387985">
                  <a:moveTo>
                    <a:pt x="194438" y="387893"/>
                  </a:moveTo>
                  <a:lnTo>
                    <a:pt x="0" y="0"/>
                  </a:lnTo>
                </a:path>
              </a:pathLst>
            </a:custGeom>
            <a:ln w="15343">
              <a:solidFill>
                <a:srgbClr val="231F20"/>
              </a:solidFill>
            </a:ln>
          </p:spPr>
          <p:txBody>
            <a:bodyPr wrap="square" lIns="0" tIns="0" rIns="0" bIns="0" rtlCol="0"/>
            <a:lstStyle/>
            <a:p>
              <a:endParaRPr/>
            </a:p>
          </p:txBody>
        </p:sp>
        <p:sp>
          <p:nvSpPr>
            <p:cNvPr id="9" name="object 9"/>
            <p:cNvSpPr/>
            <p:nvPr/>
          </p:nvSpPr>
          <p:spPr>
            <a:xfrm>
              <a:off x="2662815" y="4779909"/>
              <a:ext cx="4090670" cy="0"/>
            </a:xfrm>
            <a:custGeom>
              <a:avLst/>
              <a:gdLst/>
              <a:ahLst/>
              <a:cxnLst/>
              <a:rect l="l" t="t" r="r" b="b"/>
              <a:pathLst>
                <a:path w="4090670">
                  <a:moveTo>
                    <a:pt x="0" y="0"/>
                  </a:moveTo>
                  <a:lnTo>
                    <a:pt x="4090433" y="0"/>
                  </a:lnTo>
                </a:path>
              </a:pathLst>
            </a:custGeom>
            <a:ln w="45933">
              <a:solidFill>
                <a:srgbClr val="231F20"/>
              </a:solidFill>
            </a:ln>
          </p:spPr>
          <p:txBody>
            <a:bodyPr wrap="square" lIns="0" tIns="0" rIns="0" bIns="0" rtlCol="0"/>
            <a:lstStyle/>
            <a:p>
              <a:endParaRPr/>
            </a:p>
          </p:txBody>
        </p:sp>
        <p:sp>
          <p:nvSpPr>
            <p:cNvPr id="10" name="object 10"/>
            <p:cNvSpPr/>
            <p:nvPr/>
          </p:nvSpPr>
          <p:spPr>
            <a:xfrm>
              <a:off x="2307023" y="2862572"/>
              <a:ext cx="5280673" cy="2177733"/>
            </a:xfrm>
            <a:prstGeom prst="rect">
              <a:avLst/>
            </a:prstGeom>
            <a:blipFill>
              <a:blip r:embed="rId2" cstate="print"/>
              <a:stretch>
                <a:fillRect/>
              </a:stretch>
            </a:blipFill>
          </p:spPr>
          <p:txBody>
            <a:bodyPr wrap="square" lIns="0" tIns="0" rIns="0" bIns="0" rtlCol="0"/>
            <a:lstStyle/>
            <a:p>
              <a:endParaRPr/>
            </a:p>
          </p:txBody>
        </p:sp>
      </p:grpSp>
      <p:sp>
        <p:nvSpPr>
          <p:cNvPr id="11" name="object 11"/>
          <p:cNvSpPr txBox="1"/>
          <p:nvPr/>
        </p:nvSpPr>
        <p:spPr>
          <a:xfrm>
            <a:off x="2528926" y="2487846"/>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2" name="object 12"/>
          <p:cNvSpPr txBox="1"/>
          <p:nvPr/>
        </p:nvSpPr>
        <p:spPr>
          <a:xfrm>
            <a:off x="4260179" y="2482334"/>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3" name="object 13"/>
          <p:cNvSpPr txBox="1"/>
          <p:nvPr/>
        </p:nvSpPr>
        <p:spPr>
          <a:xfrm>
            <a:off x="5993403" y="2484098"/>
            <a:ext cx="913130" cy="319405"/>
          </a:xfrm>
          <a:prstGeom prst="rect">
            <a:avLst/>
          </a:prstGeom>
        </p:spPr>
        <p:txBody>
          <a:bodyPr vert="horz" wrap="square" lIns="0" tIns="15875" rIns="0" bIns="0" rtlCol="0">
            <a:spAutoFit/>
          </a:bodyPr>
          <a:lstStyle/>
          <a:p>
            <a:pPr marL="12700">
              <a:lnSpc>
                <a:spcPct val="100000"/>
              </a:lnSpc>
              <a:spcBef>
                <a:spcPts val="125"/>
              </a:spcBef>
            </a:pPr>
            <a:r>
              <a:rPr sz="1900" spc="15" dirty="0">
                <a:solidFill>
                  <a:srgbClr val="231F20"/>
                </a:solidFill>
                <a:latin typeface="Arial"/>
                <a:cs typeface="Arial"/>
              </a:rPr>
              <a:t>Process</a:t>
            </a:r>
            <a:endParaRPr sz="1900">
              <a:latin typeface="Arial"/>
              <a:cs typeface="Arial"/>
            </a:endParaRPr>
          </a:p>
        </p:txBody>
      </p:sp>
      <p:sp>
        <p:nvSpPr>
          <p:cNvPr id="14" name="object 14"/>
          <p:cNvSpPr txBox="1"/>
          <p:nvPr/>
        </p:nvSpPr>
        <p:spPr>
          <a:xfrm>
            <a:off x="7599973" y="3324927"/>
            <a:ext cx="1199515" cy="319405"/>
          </a:xfrm>
          <a:prstGeom prst="rect">
            <a:avLst/>
          </a:prstGeom>
        </p:spPr>
        <p:txBody>
          <a:bodyPr vert="horz" wrap="square" lIns="0" tIns="15875" rIns="0" bIns="0" rtlCol="0">
            <a:spAutoFit/>
          </a:bodyPr>
          <a:lstStyle/>
          <a:p>
            <a:pPr marL="12700">
              <a:lnSpc>
                <a:spcPct val="100000"/>
              </a:lnSpc>
              <a:spcBef>
                <a:spcPts val="125"/>
              </a:spcBef>
            </a:pPr>
            <a:r>
              <a:rPr sz="1900" spc="10" dirty="0">
                <a:solidFill>
                  <a:srgbClr val="231F20"/>
                </a:solidFill>
                <a:latin typeface="Arial"/>
                <a:cs typeface="Arial"/>
              </a:rPr>
              <a:t>Local</a:t>
            </a:r>
            <a:r>
              <a:rPr sz="1900" spc="-60" dirty="0">
                <a:solidFill>
                  <a:srgbClr val="231F20"/>
                </a:solidFill>
                <a:latin typeface="Arial"/>
                <a:cs typeface="Arial"/>
              </a:rPr>
              <a:t> </a:t>
            </a:r>
            <a:r>
              <a:rPr sz="1900" spc="15" dirty="0">
                <a:solidFill>
                  <a:srgbClr val="231F20"/>
                </a:solidFill>
                <a:latin typeface="Arial"/>
                <a:cs typeface="Arial"/>
              </a:rPr>
              <a:t>copy</a:t>
            </a:r>
            <a:endParaRPr sz="19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49445" cy="695960"/>
          </a:xfrm>
          <a:prstGeom prst="rect">
            <a:avLst/>
          </a:prstGeom>
        </p:spPr>
        <p:txBody>
          <a:bodyPr vert="horz" wrap="square" lIns="0" tIns="12700" rIns="0" bIns="0" rtlCol="0">
            <a:spAutoFit/>
          </a:bodyPr>
          <a:lstStyle/>
          <a:p>
            <a:pPr marL="12700">
              <a:lnSpc>
                <a:spcPct val="100000"/>
              </a:lnSpc>
              <a:spcBef>
                <a:spcPts val="100"/>
              </a:spcBef>
              <a:tabLst>
                <a:tab pos="3474085" algn="l"/>
              </a:tabLst>
            </a:pPr>
            <a:r>
              <a:rPr sz="4400" dirty="0"/>
              <a:t>Mô</a:t>
            </a:r>
            <a:r>
              <a:rPr sz="4400" spc="-5" dirty="0"/>
              <a:t> </a:t>
            </a:r>
            <a:r>
              <a:rPr sz="4400" dirty="0"/>
              <a:t>h</a:t>
            </a:r>
            <a:r>
              <a:rPr sz="4400" spc="-5" dirty="0"/>
              <a:t>ì</a:t>
            </a:r>
            <a:r>
              <a:rPr sz="4400" dirty="0"/>
              <a:t>nh </a:t>
            </a:r>
            <a:r>
              <a:rPr sz="4400" spc="-5" dirty="0"/>
              <a:t>t</a:t>
            </a:r>
            <a:r>
              <a:rPr sz="4400" dirty="0"/>
              <a:t>hống	nh</a:t>
            </a:r>
            <a:r>
              <a:rPr sz="4400" spc="-5" dirty="0"/>
              <a:t>ấ</a:t>
            </a:r>
            <a:r>
              <a:rPr sz="4400" dirty="0"/>
              <a:t>t</a:t>
            </a:r>
            <a:endParaRPr sz="4400"/>
          </a:p>
        </p:txBody>
      </p:sp>
      <p:sp>
        <p:nvSpPr>
          <p:cNvPr id="4" name="object 4"/>
          <p:cNvSpPr txBox="1"/>
          <p:nvPr/>
        </p:nvSpPr>
        <p:spPr>
          <a:xfrm>
            <a:off x="1464475" y="1903615"/>
            <a:ext cx="7414259" cy="25781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Cam kết giữa các tiến trình </a:t>
            </a:r>
            <a:r>
              <a:rPr sz="2900" dirty="0">
                <a:latin typeface="Times New Roman"/>
                <a:cs typeface="Times New Roman"/>
              </a:rPr>
              <a:t>và kho dữ</a:t>
            </a:r>
            <a:r>
              <a:rPr sz="2900" spc="10"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Muốn đọc </a:t>
            </a:r>
            <a:r>
              <a:rPr sz="2900" spc="-5" dirty="0">
                <a:latin typeface="Times New Roman"/>
                <a:cs typeface="Times New Roman"/>
              </a:rPr>
              <a:t>giá trị cuối cùng (mới</a:t>
            </a:r>
            <a:r>
              <a:rPr sz="2900" spc="10" dirty="0">
                <a:latin typeface="Times New Roman"/>
                <a:cs typeface="Times New Roman"/>
              </a:rPr>
              <a:t> </a:t>
            </a:r>
            <a:r>
              <a:rPr sz="2900" spc="-5" dirty="0">
                <a:latin typeface="Times New Roman"/>
                <a:cs typeface="Times New Roman"/>
              </a:rPr>
              <a:t>nhất)</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Không </a:t>
            </a:r>
            <a:r>
              <a:rPr sz="2900" spc="-5" dirty="0">
                <a:latin typeface="Times New Roman"/>
                <a:cs typeface="Times New Roman"/>
              </a:rPr>
              <a:t>có </a:t>
            </a:r>
            <a:r>
              <a:rPr sz="2900" dirty="0">
                <a:latin typeface="Times New Roman"/>
                <a:cs typeface="Times New Roman"/>
              </a:rPr>
              <a:t>đồng hồ </a:t>
            </a:r>
            <a:r>
              <a:rPr sz="2900" spc="-5" dirty="0">
                <a:latin typeface="Times New Roman"/>
                <a:cs typeface="Times New Roman"/>
              </a:rPr>
              <a:t>toàn cục </a:t>
            </a:r>
            <a:r>
              <a:rPr sz="2900" dirty="0">
                <a:latin typeface="Wingdings"/>
                <a:cs typeface="Wingdings"/>
              </a:rPr>
              <a:t></a:t>
            </a:r>
            <a:r>
              <a:rPr sz="2900" dirty="0">
                <a:latin typeface="Times New Roman"/>
                <a:cs typeface="Times New Roman"/>
              </a:rPr>
              <a:t> khó </a:t>
            </a:r>
            <a:r>
              <a:rPr sz="2900" spc="-5" dirty="0">
                <a:latin typeface="Times New Roman"/>
                <a:cs typeface="Times New Roman"/>
              </a:rPr>
              <a:t>thực</a:t>
            </a:r>
            <a:r>
              <a:rPr sz="2900" spc="-25" dirty="0">
                <a:latin typeface="Times New Roman"/>
                <a:cs typeface="Times New Roman"/>
              </a:rPr>
              <a:t> </a:t>
            </a:r>
            <a:r>
              <a:rPr sz="2900" spc="-5" dirty="0">
                <a:latin typeface="Times New Roman"/>
                <a:cs typeface="Times New Roman"/>
              </a:rPr>
              <a:t>hiện</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spc="-5" dirty="0">
                <a:latin typeface="Times New Roman"/>
                <a:cs typeface="Times New Roman"/>
              </a:rPr>
              <a:t>Khái niệm </a:t>
            </a:r>
            <a:r>
              <a:rPr sz="2900" b="1" dirty="0">
                <a:latin typeface="Times New Roman"/>
                <a:cs typeface="Times New Roman"/>
              </a:rPr>
              <a:t>phạm vi </a:t>
            </a:r>
            <a:r>
              <a:rPr sz="2900" spc="-5" dirty="0">
                <a:latin typeface="Times New Roman"/>
                <a:cs typeface="Times New Roman"/>
              </a:rPr>
              <a:t>của mô hình thống nhất </a:t>
            </a:r>
            <a:r>
              <a:rPr sz="2900" dirty="0">
                <a:latin typeface="Times New Roman"/>
                <a:cs typeface="Times New Roman"/>
              </a:rPr>
              <a:t>(độ  </a:t>
            </a:r>
            <a:r>
              <a:rPr sz="2900" spc="-5" dirty="0">
                <a:latin typeface="Times New Roman"/>
                <a:cs typeface="Times New Roman"/>
              </a:rPr>
              <a:t>lệch, </a:t>
            </a:r>
            <a:r>
              <a:rPr sz="2900" dirty="0">
                <a:latin typeface="Times New Roman"/>
                <a:cs typeface="Times New Roman"/>
              </a:rPr>
              <a:t>độ sai</a:t>
            </a:r>
            <a:r>
              <a:rPr sz="2900" spc="-5" dirty="0">
                <a:latin typeface="Times New Roman"/>
                <a:cs typeface="Times New Roman"/>
              </a:rPr>
              <a:t> khác)</a:t>
            </a:r>
            <a:endParaRPr sz="290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227570" cy="695960"/>
          </a:xfrm>
          <a:prstGeom prst="rect">
            <a:avLst/>
          </a:prstGeom>
        </p:spPr>
        <p:txBody>
          <a:bodyPr vert="horz" wrap="square" lIns="0" tIns="12700" rIns="0" bIns="0" rtlCol="0">
            <a:spAutoFit/>
          </a:bodyPr>
          <a:lstStyle/>
          <a:p>
            <a:pPr marL="12700">
              <a:lnSpc>
                <a:spcPct val="100000"/>
              </a:lnSpc>
              <a:spcBef>
                <a:spcPts val="100"/>
              </a:spcBef>
              <a:tabLst>
                <a:tab pos="989965" algn="l"/>
                <a:tab pos="4451985" algn="l"/>
              </a:tabLst>
            </a:pPr>
            <a:r>
              <a:rPr sz="4400" dirty="0"/>
              <a:t>2.2.	Mô</a:t>
            </a:r>
            <a:r>
              <a:rPr sz="4400" spc="5" dirty="0"/>
              <a:t> </a:t>
            </a:r>
            <a:r>
              <a:rPr sz="4400" spc="-5" dirty="0"/>
              <a:t>hình</a:t>
            </a:r>
            <a:r>
              <a:rPr sz="4400" spc="10" dirty="0"/>
              <a:t> </a:t>
            </a:r>
            <a:r>
              <a:rPr sz="4400" spc="-5" dirty="0"/>
              <a:t>thống	nhất liên</a:t>
            </a:r>
            <a:r>
              <a:rPr sz="4400" spc="-60" dirty="0"/>
              <a:t> </a:t>
            </a:r>
            <a:r>
              <a:rPr sz="4400" spc="-5" dirty="0"/>
              <a:t>tục</a:t>
            </a:r>
            <a:endParaRPr sz="4400"/>
          </a:p>
        </p:txBody>
      </p:sp>
      <p:sp>
        <p:nvSpPr>
          <p:cNvPr id="4" name="object 4"/>
          <p:cNvSpPr txBox="1"/>
          <p:nvPr/>
        </p:nvSpPr>
        <p:spPr>
          <a:xfrm>
            <a:off x="1464475" y="1915778"/>
            <a:ext cx="7837170" cy="334073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dirty="0">
                <a:latin typeface="Times New Roman"/>
                <a:cs typeface="Times New Roman"/>
              </a:rPr>
              <a:t>Những </a:t>
            </a:r>
            <a:r>
              <a:rPr sz="2900" spc="-5" dirty="0">
                <a:latin typeface="Times New Roman"/>
                <a:cs typeface="Times New Roman"/>
              </a:rPr>
              <a:t>yếu tố đánh giá </a:t>
            </a:r>
            <a:r>
              <a:rPr sz="2900" dirty="0">
                <a:latin typeface="Times New Roman"/>
                <a:cs typeface="Times New Roman"/>
              </a:rPr>
              <a:t>sự </a:t>
            </a:r>
            <a:r>
              <a:rPr sz="2900" spc="-5" dirty="0">
                <a:latin typeface="Times New Roman"/>
                <a:cs typeface="Times New Roman"/>
              </a:rPr>
              <a:t>bất </a:t>
            </a:r>
            <a:r>
              <a:rPr sz="2900" dirty="0">
                <a:latin typeface="Times New Roman"/>
                <a:cs typeface="Times New Roman"/>
              </a:rPr>
              <a:t>đồng bộ:</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spc="-5" dirty="0">
                <a:latin typeface="Times New Roman"/>
                <a:cs typeface="Times New Roman"/>
              </a:rPr>
              <a:t>Chênh lệch giá trị của các biến (nhiệt </a:t>
            </a:r>
            <a:r>
              <a:rPr sz="2600" dirty="0">
                <a:latin typeface="Times New Roman"/>
                <a:cs typeface="Times New Roman"/>
              </a:rPr>
              <a:t>độ, </a:t>
            </a:r>
            <a:r>
              <a:rPr sz="2600" spc="-5" dirty="0">
                <a:latin typeface="Times New Roman"/>
                <a:cs typeface="Times New Roman"/>
              </a:rPr>
              <a:t>giá cả,</a:t>
            </a:r>
            <a:r>
              <a:rPr sz="2600" spc="50" dirty="0">
                <a:latin typeface="Times New Roman"/>
                <a:cs typeface="Times New Roman"/>
              </a:rPr>
              <a:t> </a:t>
            </a:r>
            <a:r>
              <a:rPr sz="2600" dirty="0">
                <a:latin typeface="Times New Roman"/>
                <a:cs typeface="Times New Roman"/>
              </a:rPr>
              <a: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Chênh lệch thời gian cập</a:t>
            </a:r>
            <a:r>
              <a:rPr sz="2600" spc="1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Thứ tự các thao tác cập</a:t>
            </a:r>
            <a:r>
              <a:rPr sz="2600" spc="1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329565" marR="5080" indent="-317500">
              <a:lnSpc>
                <a:spcPct val="100600"/>
              </a:lnSpc>
              <a:spcBef>
                <a:spcPts val="605"/>
              </a:spcBef>
              <a:buClr>
                <a:srgbClr val="DD8047"/>
              </a:buClr>
              <a:buSzPct val="60344"/>
              <a:buFont typeface="Wingdings"/>
              <a:buChar char=""/>
              <a:tabLst>
                <a:tab pos="332740" algn="l"/>
              </a:tabLst>
            </a:pPr>
            <a:r>
              <a:rPr sz="2900" dirty="0">
                <a:latin typeface="Times New Roman"/>
                <a:cs typeface="Times New Roman"/>
              </a:rPr>
              <a:t>Khi độ </a:t>
            </a:r>
            <a:r>
              <a:rPr sz="2900" spc="-5" dirty="0">
                <a:latin typeface="Times New Roman"/>
                <a:cs typeface="Times New Roman"/>
              </a:rPr>
              <a:t>lệch vượt </a:t>
            </a:r>
            <a:r>
              <a:rPr sz="2900" dirty="0">
                <a:latin typeface="Times New Roman"/>
                <a:cs typeface="Times New Roman"/>
              </a:rPr>
              <a:t>quá </a:t>
            </a:r>
            <a:r>
              <a:rPr sz="2900" spc="-5" dirty="0">
                <a:latin typeface="Times New Roman"/>
                <a:cs typeface="Times New Roman"/>
              </a:rPr>
              <a:t>một giá trị cho trước, </a:t>
            </a:r>
            <a:r>
              <a:rPr sz="2900" dirty="0">
                <a:latin typeface="Times New Roman"/>
                <a:cs typeface="Times New Roman"/>
              </a:rPr>
              <a:t>MW sẽ  </a:t>
            </a:r>
            <a:r>
              <a:rPr sz="2900" spc="-5" dirty="0">
                <a:latin typeface="Times New Roman"/>
                <a:cs typeface="Times New Roman"/>
              </a:rPr>
              <a:t>tiến hành các thao tác </a:t>
            </a:r>
            <a:r>
              <a:rPr sz="2900" dirty="0">
                <a:latin typeface="Times New Roman"/>
                <a:cs typeface="Times New Roman"/>
              </a:rPr>
              <a:t>đồng bộ để đưa độ </a:t>
            </a:r>
            <a:r>
              <a:rPr sz="2900" spc="-5" dirty="0">
                <a:latin typeface="Times New Roman"/>
                <a:cs typeface="Times New Roman"/>
              </a:rPr>
              <a:t>lệch </a:t>
            </a:r>
            <a:r>
              <a:rPr sz="2900" dirty="0">
                <a:latin typeface="Times New Roman"/>
                <a:cs typeface="Times New Roman"/>
              </a:rPr>
              <a:t>về  </a:t>
            </a:r>
            <a:r>
              <a:rPr sz="2900" spc="-5" dirty="0">
                <a:latin typeface="Times New Roman"/>
                <a:cs typeface="Times New Roman"/>
              </a:rPr>
              <a:t>giới hạn</a:t>
            </a:r>
            <a:endParaRPr sz="290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73495" cy="695960"/>
          </a:xfrm>
          <a:prstGeom prst="rect">
            <a:avLst/>
          </a:prstGeom>
        </p:spPr>
        <p:txBody>
          <a:bodyPr vert="horz" wrap="square" lIns="0" tIns="12700" rIns="0" bIns="0" rtlCol="0">
            <a:spAutoFit/>
          </a:bodyPr>
          <a:lstStyle/>
          <a:p>
            <a:pPr marL="12700">
              <a:lnSpc>
                <a:spcPct val="100000"/>
              </a:lnSpc>
              <a:spcBef>
                <a:spcPts val="100"/>
              </a:spcBef>
              <a:tabLst>
                <a:tab pos="989965" algn="l"/>
                <a:tab pos="5304790" algn="l"/>
              </a:tabLst>
            </a:pPr>
            <a:r>
              <a:rPr sz="4400" dirty="0"/>
              <a:t>2.3.	Con</a:t>
            </a:r>
            <a:r>
              <a:rPr sz="4400" spc="-5" dirty="0"/>
              <a:t>i</a:t>
            </a:r>
            <a:r>
              <a:rPr sz="4400" dirty="0"/>
              <a:t>t</a:t>
            </a:r>
            <a:r>
              <a:rPr sz="4400" spc="-5" dirty="0"/>
              <a:t> </a:t>
            </a:r>
            <a:r>
              <a:rPr sz="4400" dirty="0"/>
              <a:t>(</a:t>
            </a:r>
            <a:r>
              <a:rPr sz="4400" spc="-5" dirty="0"/>
              <a:t>c</a:t>
            </a:r>
            <a:r>
              <a:rPr sz="4400" dirty="0"/>
              <a:t>ons</a:t>
            </a:r>
            <a:r>
              <a:rPr sz="4400" spc="-5" dirty="0"/>
              <a:t>i</a:t>
            </a:r>
            <a:r>
              <a:rPr sz="4400" dirty="0"/>
              <a:t>s</a:t>
            </a:r>
            <a:r>
              <a:rPr sz="4400" spc="-5" dirty="0"/>
              <a:t>te</a:t>
            </a:r>
            <a:r>
              <a:rPr sz="4400" dirty="0"/>
              <a:t>n</a:t>
            </a:r>
            <a:r>
              <a:rPr sz="4400" spc="-5" dirty="0"/>
              <a:t>c</a:t>
            </a:r>
            <a:r>
              <a:rPr sz="4400" dirty="0"/>
              <a:t>y	un</a:t>
            </a:r>
            <a:r>
              <a:rPr sz="4400" spc="-5" dirty="0"/>
              <a:t>it</a:t>
            </a:r>
            <a:r>
              <a:rPr sz="4400" dirty="0"/>
              <a:t>)</a:t>
            </a:r>
          </a:p>
        </p:txBody>
      </p:sp>
      <p:sp>
        <p:nvSpPr>
          <p:cNvPr id="9" name="object 9"/>
          <p:cNvSpPr txBox="1"/>
          <p:nvPr/>
        </p:nvSpPr>
        <p:spPr>
          <a:xfrm>
            <a:off x="2055815" y="5601706"/>
            <a:ext cx="6687820" cy="678180"/>
          </a:xfrm>
          <a:prstGeom prst="rect">
            <a:avLst/>
          </a:prstGeom>
        </p:spPr>
        <p:txBody>
          <a:bodyPr vert="horz" wrap="square" lIns="0" tIns="0" rIns="0" bIns="0" rtlCol="0">
            <a:spAutoFit/>
          </a:bodyPr>
          <a:lstStyle/>
          <a:p>
            <a:pPr>
              <a:lnSpc>
                <a:spcPts val="1530"/>
              </a:lnSpc>
              <a:tabLst>
                <a:tab pos="1807210" algn="l"/>
                <a:tab pos="4157345" algn="l"/>
                <a:tab pos="5965190" algn="l"/>
              </a:tabLst>
            </a:pPr>
            <a:r>
              <a:rPr sz="1550" spc="-35" dirty="0">
                <a:solidFill>
                  <a:srgbClr val="231F20"/>
                </a:solidFill>
                <a:latin typeface="Arial"/>
                <a:cs typeface="Arial"/>
              </a:rPr>
              <a:t>Vector</a:t>
            </a:r>
            <a:r>
              <a:rPr sz="1550" spc="-55"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A	</a:t>
            </a:r>
            <a:r>
              <a:rPr sz="1550" spc="15" dirty="0">
                <a:solidFill>
                  <a:srgbClr val="231F20"/>
                </a:solidFill>
                <a:latin typeface="Arial"/>
                <a:cs typeface="Arial"/>
              </a:rPr>
              <a:t>=</a:t>
            </a:r>
            <a:r>
              <a:rPr sz="1550" spc="-50" dirty="0">
                <a:solidFill>
                  <a:srgbClr val="231F20"/>
                </a:solidFill>
                <a:latin typeface="Arial"/>
                <a:cs typeface="Arial"/>
              </a:rPr>
              <a:t> </a:t>
            </a:r>
            <a:r>
              <a:rPr sz="1550" spc="-15" dirty="0">
                <a:solidFill>
                  <a:srgbClr val="231F20"/>
                </a:solidFill>
                <a:latin typeface="Arial"/>
                <a:cs typeface="Arial"/>
              </a:rPr>
              <a:t>(15,</a:t>
            </a:r>
            <a:r>
              <a:rPr sz="1550" spc="-55" dirty="0">
                <a:solidFill>
                  <a:srgbClr val="231F20"/>
                </a:solidFill>
                <a:latin typeface="Arial"/>
                <a:cs typeface="Arial"/>
              </a:rPr>
              <a:t> </a:t>
            </a:r>
            <a:r>
              <a:rPr sz="1550" spc="-5" dirty="0">
                <a:solidFill>
                  <a:srgbClr val="231F20"/>
                </a:solidFill>
                <a:latin typeface="Arial"/>
                <a:cs typeface="Arial"/>
              </a:rPr>
              <a:t>5)	</a:t>
            </a:r>
            <a:r>
              <a:rPr sz="1550" spc="-35" dirty="0">
                <a:solidFill>
                  <a:srgbClr val="231F20"/>
                </a:solidFill>
                <a:latin typeface="Arial"/>
                <a:cs typeface="Arial"/>
              </a:rPr>
              <a:t>Vector</a:t>
            </a:r>
            <a:r>
              <a:rPr sz="1550" spc="-50"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B	</a:t>
            </a:r>
            <a:r>
              <a:rPr sz="1550" spc="15" dirty="0">
                <a:solidFill>
                  <a:srgbClr val="231F20"/>
                </a:solidFill>
                <a:latin typeface="Arial"/>
                <a:cs typeface="Arial"/>
              </a:rPr>
              <a:t>= </a:t>
            </a:r>
            <a:r>
              <a:rPr sz="1550" spc="-15" dirty="0">
                <a:solidFill>
                  <a:srgbClr val="231F20"/>
                </a:solidFill>
                <a:latin typeface="Arial"/>
                <a:cs typeface="Arial"/>
              </a:rPr>
              <a:t>(0,</a:t>
            </a:r>
            <a:r>
              <a:rPr sz="1550" spc="-204" dirty="0">
                <a:solidFill>
                  <a:srgbClr val="231F20"/>
                </a:solidFill>
                <a:latin typeface="Arial"/>
                <a:cs typeface="Arial"/>
              </a:rPr>
              <a:t> </a:t>
            </a:r>
            <a:r>
              <a:rPr sz="1550" spc="-10" dirty="0">
                <a:solidFill>
                  <a:srgbClr val="231F20"/>
                </a:solidFill>
                <a:latin typeface="Arial"/>
                <a:cs typeface="Arial"/>
              </a:rPr>
              <a:t>11)</a:t>
            </a:r>
            <a:endParaRPr sz="1550">
              <a:latin typeface="Arial"/>
              <a:cs typeface="Arial"/>
            </a:endParaRPr>
          </a:p>
          <a:p>
            <a:pPr>
              <a:lnSpc>
                <a:spcPct val="100000"/>
              </a:lnSpc>
              <a:spcBef>
                <a:spcPts val="15"/>
              </a:spcBef>
              <a:tabLst>
                <a:tab pos="1807845" algn="l"/>
                <a:tab pos="4157345" algn="l"/>
                <a:tab pos="5965825" algn="l"/>
              </a:tabLst>
            </a:pPr>
            <a:r>
              <a:rPr sz="1550" spc="-15" dirty="0">
                <a:solidFill>
                  <a:srgbClr val="231F20"/>
                </a:solidFill>
                <a:latin typeface="Arial"/>
                <a:cs typeface="Arial"/>
              </a:rPr>
              <a:t>Order</a:t>
            </a:r>
            <a:r>
              <a:rPr sz="1550" spc="-45"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55" dirty="0">
                <a:solidFill>
                  <a:srgbClr val="231F20"/>
                </a:solidFill>
                <a:latin typeface="Arial"/>
                <a:cs typeface="Arial"/>
              </a:rPr>
              <a:t> </a:t>
            </a:r>
            <a:r>
              <a:rPr sz="1550" spc="15" dirty="0">
                <a:solidFill>
                  <a:srgbClr val="231F20"/>
                </a:solidFill>
                <a:latin typeface="Arial"/>
                <a:cs typeface="Arial"/>
              </a:rPr>
              <a:t>3	</a:t>
            </a:r>
            <a:r>
              <a:rPr sz="1550" spc="-15" dirty="0">
                <a:solidFill>
                  <a:srgbClr val="231F20"/>
                </a:solidFill>
                <a:latin typeface="Arial"/>
                <a:cs typeface="Arial"/>
              </a:rPr>
              <a:t>Order</a:t>
            </a:r>
            <a:r>
              <a:rPr sz="1550" spc="-40"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65" dirty="0">
                <a:solidFill>
                  <a:srgbClr val="231F20"/>
                </a:solidFill>
                <a:latin typeface="Arial"/>
                <a:cs typeface="Arial"/>
              </a:rPr>
              <a:t> </a:t>
            </a:r>
            <a:r>
              <a:rPr sz="1550" spc="15" dirty="0">
                <a:solidFill>
                  <a:srgbClr val="231F20"/>
                </a:solidFill>
                <a:latin typeface="Arial"/>
                <a:cs typeface="Arial"/>
              </a:rPr>
              <a:t>2</a:t>
            </a:r>
            <a:endParaRPr sz="1550">
              <a:latin typeface="Arial"/>
              <a:cs typeface="Arial"/>
            </a:endParaRPr>
          </a:p>
          <a:p>
            <a:pPr>
              <a:lnSpc>
                <a:spcPct val="100000"/>
              </a:lnSpc>
              <a:spcBef>
                <a:spcPts val="20"/>
              </a:spcBef>
              <a:tabLst>
                <a:tab pos="4157345" algn="l"/>
              </a:tabLst>
            </a:pP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a:t>
            </a:r>
            <a:r>
              <a:rPr sz="1550" spc="70" dirty="0">
                <a:solidFill>
                  <a:srgbClr val="231F20"/>
                </a:solidFill>
                <a:latin typeface="Arial"/>
                <a:cs typeface="Arial"/>
              </a:rPr>
              <a:t> </a:t>
            </a:r>
            <a:r>
              <a:rPr sz="1550" spc="-15" dirty="0">
                <a:solidFill>
                  <a:srgbClr val="231F20"/>
                </a:solidFill>
                <a:latin typeface="Arial"/>
                <a:cs typeface="Arial"/>
              </a:rPr>
              <a:t>(1,</a:t>
            </a:r>
            <a:r>
              <a:rPr sz="1550" spc="-45" dirty="0">
                <a:solidFill>
                  <a:srgbClr val="231F20"/>
                </a:solidFill>
                <a:latin typeface="Arial"/>
                <a:cs typeface="Arial"/>
              </a:rPr>
              <a:t> </a:t>
            </a:r>
            <a:r>
              <a:rPr sz="1550" spc="-5" dirty="0">
                <a:solidFill>
                  <a:srgbClr val="231F20"/>
                </a:solidFill>
                <a:latin typeface="Arial"/>
                <a:cs typeface="Arial"/>
              </a:rPr>
              <a:t>5)	</a:t>
            </a: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 </a:t>
            </a:r>
            <a:r>
              <a:rPr sz="1550" spc="-15" dirty="0">
                <a:solidFill>
                  <a:srgbClr val="231F20"/>
                </a:solidFill>
                <a:latin typeface="Arial"/>
                <a:cs typeface="Arial"/>
              </a:rPr>
              <a:t>(3,</a:t>
            </a:r>
            <a:r>
              <a:rPr sz="1550" spc="-55" dirty="0">
                <a:solidFill>
                  <a:srgbClr val="231F20"/>
                </a:solidFill>
                <a:latin typeface="Arial"/>
                <a:cs typeface="Arial"/>
              </a:rPr>
              <a:t> </a:t>
            </a:r>
            <a:r>
              <a:rPr sz="1550" spc="-25" dirty="0">
                <a:solidFill>
                  <a:srgbClr val="231F20"/>
                </a:solidFill>
                <a:latin typeface="Arial"/>
                <a:cs typeface="Arial"/>
              </a:rPr>
              <a:t>6)</a:t>
            </a:r>
            <a:endParaRPr sz="1550">
              <a:latin typeface="Arial"/>
              <a:cs typeface="Arial"/>
            </a:endParaRPr>
          </a:p>
        </p:txBody>
      </p:sp>
      <p:sp>
        <p:nvSpPr>
          <p:cNvPr id="13" name="object 13"/>
          <p:cNvSpPr/>
          <p:nvPr/>
        </p:nvSpPr>
        <p:spPr>
          <a:xfrm>
            <a:off x="1839887" y="5378335"/>
            <a:ext cx="7086600" cy="1200785"/>
          </a:xfrm>
          <a:custGeom>
            <a:avLst/>
            <a:gdLst/>
            <a:ahLst/>
            <a:cxnLst/>
            <a:rect l="l" t="t" r="r" b="b"/>
            <a:pathLst>
              <a:path w="7086600" h="1200784">
                <a:moveTo>
                  <a:pt x="7086600" y="0"/>
                </a:moveTo>
                <a:lnTo>
                  <a:pt x="0" y="0"/>
                </a:lnTo>
                <a:lnTo>
                  <a:pt x="0" y="1200327"/>
                </a:lnTo>
                <a:lnTo>
                  <a:pt x="7086600" y="1200327"/>
                </a:lnTo>
                <a:lnTo>
                  <a:pt x="7086600" y="0"/>
                </a:lnTo>
                <a:close/>
              </a:path>
            </a:pathLst>
          </a:custGeom>
          <a:solidFill>
            <a:srgbClr val="FFFFFF"/>
          </a:solidFill>
        </p:spPr>
        <p:txBody>
          <a:bodyPr wrap="square" lIns="0" tIns="0" rIns="0" bIns="0" rtlCol="0"/>
          <a:lstStyle/>
          <a:p>
            <a:endParaRPr/>
          </a:p>
        </p:txBody>
      </p:sp>
      <p:pic>
        <p:nvPicPr>
          <p:cNvPr id="17" name="Picture 16">
            <a:extLst>
              <a:ext uri="{FF2B5EF4-FFF2-40B4-BE49-F238E27FC236}">
                <a16:creationId xmlns:a16="http://schemas.microsoft.com/office/drawing/2014/main" id="{AD29140F-672B-44FA-8B33-51456CE6FFAC}"/>
              </a:ext>
            </a:extLst>
          </p:cNvPr>
          <p:cNvPicPr>
            <a:picLocks noChangeAspect="1"/>
          </p:cNvPicPr>
          <p:nvPr/>
        </p:nvPicPr>
        <p:blipFill>
          <a:blip r:embed="rId2"/>
          <a:stretch>
            <a:fillRect/>
          </a:stretch>
        </p:blipFill>
        <p:spPr>
          <a:xfrm>
            <a:off x="1697012" y="1492250"/>
            <a:ext cx="7229475" cy="4752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73495" cy="695960"/>
          </a:xfrm>
          <a:prstGeom prst="rect">
            <a:avLst/>
          </a:prstGeom>
        </p:spPr>
        <p:txBody>
          <a:bodyPr vert="horz" wrap="square" lIns="0" tIns="12700" rIns="0" bIns="0" rtlCol="0">
            <a:spAutoFit/>
          </a:bodyPr>
          <a:lstStyle/>
          <a:p>
            <a:pPr marL="12700">
              <a:lnSpc>
                <a:spcPct val="100000"/>
              </a:lnSpc>
              <a:spcBef>
                <a:spcPts val="100"/>
              </a:spcBef>
              <a:tabLst>
                <a:tab pos="989965" algn="l"/>
                <a:tab pos="5304790" algn="l"/>
              </a:tabLst>
            </a:pPr>
            <a:r>
              <a:rPr sz="4400" dirty="0"/>
              <a:t>2.3.	Con</a:t>
            </a:r>
            <a:r>
              <a:rPr sz="4400" spc="-5" dirty="0"/>
              <a:t>i</a:t>
            </a:r>
            <a:r>
              <a:rPr sz="4400" dirty="0"/>
              <a:t>t</a:t>
            </a:r>
            <a:r>
              <a:rPr sz="4400" spc="-5" dirty="0"/>
              <a:t> </a:t>
            </a:r>
            <a:r>
              <a:rPr sz="4400" dirty="0"/>
              <a:t>(</a:t>
            </a:r>
            <a:r>
              <a:rPr sz="4400" spc="-5" dirty="0"/>
              <a:t>c</a:t>
            </a:r>
            <a:r>
              <a:rPr sz="4400" dirty="0"/>
              <a:t>ons</a:t>
            </a:r>
            <a:r>
              <a:rPr sz="4400" spc="-5" dirty="0"/>
              <a:t>i</a:t>
            </a:r>
            <a:r>
              <a:rPr sz="4400" dirty="0"/>
              <a:t>s</a:t>
            </a:r>
            <a:r>
              <a:rPr sz="4400" spc="-5" dirty="0"/>
              <a:t>te</a:t>
            </a:r>
            <a:r>
              <a:rPr sz="4400" dirty="0"/>
              <a:t>n</a:t>
            </a:r>
            <a:r>
              <a:rPr sz="4400" spc="-5" dirty="0"/>
              <a:t>c</a:t>
            </a:r>
            <a:r>
              <a:rPr sz="4400" dirty="0"/>
              <a:t>y	un</a:t>
            </a:r>
            <a:r>
              <a:rPr sz="4400" spc="-5" dirty="0"/>
              <a:t>it</a:t>
            </a:r>
            <a:r>
              <a:rPr sz="4400" dirty="0"/>
              <a:t>)</a:t>
            </a:r>
            <a:endParaRPr sz="4400"/>
          </a:p>
        </p:txBody>
      </p:sp>
      <p:grpSp>
        <p:nvGrpSpPr>
          <p:cNvPr id="4" name="object 4"/>
          <p:cNvGrpSpPr/>
          <p:nvPr/>
        </p:nvGrpSpPr>
        <p:grpSpPr>
          <a:xfrm>
            <a:off x="2049540" y="3309575"/>
            <a:ext cx="2543810" cy="1911350"/>
            <a:chOff x="2049540" y="3309575"/>
            <a:chExt cx="2543810" cy="1911350"/>
          </a:xfrm>
        </p:grpSpPr>
        <p:sp>
          <p:nvSpPr>
            <p:cNvPr id="5" name="object 5"/>
            <p:cNvSpPr/>
            <p:nvPr/>
          </p:nvSpPr>
          <p:spPr>
            <a:xfrm>
              <a:off x="2236597" y="3677411"/>
              <a:ext cx="1446530" cy="271780"/>
            </a:xfrm>
            <a:custGeom>
              <a:avLst/>
              <a:gdLst/>
              <a:ahLst/>
              <a:cxnLst/>
              <a:rect l="l" t="t" r="r" b="b"/>
              <a:pathLst>
                <a:path w="1446529" h="271779">
                  <a:moveTo>
                    <a:pt x="1446237" y="0"/>
                  </a:moveTo>
                  <a:lnTo>
                    <a:pt x="0" y="0"/>
                  </a:lnTo>
                  <a:lnTo>
                    <a:pt x="0" y="271169"/>
                  </a:lnTo>
                  <a:lnTo>
                    <a:pt x="1446237" y="271169"/>
                  </a:lnTo>
                  <a:lnTo>
                    <a:pt x="1446237" y="0"/>
                  </a:lnTo>
                  <a:close/>
                </a:path>
              </a:pathLst>
            </a:custGeom>
            <a:solidFill>
              <a:srgbClr val="D1D3D4"/>
            </a:solidFill>
          </p:spPr>
          <p:txBody>
            <a:bodyPr wrap="square" lIns="0" tIns="0" rIns="0" bIns="0" rtlCol="0"/>
            <a:lstStyle/>
            <a:p>
              <a:endParaRPr/>
            </a:p>
          </p:txBody>
        </p:sp>
        <p:sp>
          <p:nvSpPr>
            <p:cNvPr id="6" name="object 6"/>
            <p:cNvSpPr/>
            <p:nvPr/>
          </p:nvSpPr>
          <p:spPr>
            <a:xfrm>
              <a:off x="2055818" y="3315852"/>
              <a:ext cx="2531110" cy="1898650"/>
            </a:xfrm>
            <a:custGeom>
              <a:avLst/>
              <a:gdLst/>
              <a:ahLst/>
              <a:cxnLst/>
              <a:rect l="l" t="t" r="r" b="b"/>
              <a:pathLst>
                <a:path w="2531110" h="1898650">
                  <a:moveTo>
                    <a:pt x="180779" y="632728"/>
                  </a:moveTo>
                  <a:lnTo>
                    <a:pt x="1627016" y="632728"/>
                  </a:lnTo>
                  <a:lnTo>
                    <a:pt x="1627016" y="361559"/>
                  </a:lnTo>
                  <a:lnTo>
                    <a:pt x="180779" y="361559"/>
                  </a:lnTo>
                  <a:lnTo>
                    <a:pt x="180779" y="632728"/>
                  </a:lnTo>
                  <a:close/>
                </a:path>
                <a:path w="2531110" h="1898650">
                  <a:moveTo>
                    <a:pt x="813508" y="361559"/>
                  </a:moveTo>
                  <a:lnTo>
                    <a:pt x="813508" y="632728"/>
                  </a:lnTo>
                </a:path>
                <a:path w="2531110" h="1898650">
                  <a:moveTo>
                    <a:pt x="180779" y="994287"/>
                  </a:moveTo>
                  <a:lnTo>
                    <a:pt x="1627016" y="994287"/>
                  </a:lnTo>
                  <a:lnTo>
                    <a:pt x="1627016" y="723118"/>
                  </a:lnTo>
                  <a:lnTo>
                    <a:pt x="180779" y="723118"/>
                  </a:lnTo>
                  <a:lnTo>
                    <a:pt x="180779" y="994287"/>
                  </a:lnTo>
                  <a:close/>
                </a:path>
                <a:path w="2531110" h="1898650">
                  <a:moveTo>
                    <a:pt x="813508" y="723118"/>
                  </a:moveTo>
                  <a:lnTo>
                    <a:pt x="813508" y="994287"/>
                  </a:lnTo>
                </a:path>
                <a:path w="2531110" h="1898650">
                  <a:moveTo>
                    <a:pt x="180779" y="1355847"/>
                  </a:moveTo>
                  <a:lnTo>
                    <a:pt x="1627016" y="1355847"/>
                  </a:lnTo>
                  <a:lnTo>
                    <a:pt x="1627016" y="1084677"/>
                  </a:lnTo>
                  <a:lnTo>
                    <a:pt x="180779" y="1084677"/>
                  </a:lnTo>
                  <a:lnTo>
                    <a:pt x="180779" y="1355847"/>
                  </a:lnTo>
                  <a:close/>
                </a:path>
                <a:path w="2531110" h="1898650">
                  <a:moveTo>
                    <a:pt x="813508" y="1084677"/>
                  </a:moveTo>
                  <a:lnTo>
                    <a:pt x="813508" y="1355847"/>
                  </a:lnTo>
                </a:path>
                <a:path w="2531110" h="1898650">
                  <a:moveTo>
                    <a:pt x="180779" y="1717406"/>
                  </a:moveTo>
                  <a:lnTo>
                    <a:pt x="1627016" y="1717406"/>
                  </a:lnTo>
                  <a:lnTo>
                    <a:pt x="1627016" y="1446237"/>
                  </a:lnTo>
                  <a:lnTo>
                    <a:pt x="180779" y="1446237"/>
                  </a:lnTo>
                  <a:lnTo>
                    <a:pt x="180779" y="1717406"/>
                  </a:lnTo>
                  <a:close/>
                </a:path>
                <a:path w="2531110" h="1898650">
                  <a:moveTo>
                    <a:pt x="813508" y="1446237"/>
                  </a:moveTo>
                  <a:lnTo>
                    <a:pt x="813508" y="1717406"/>
                  </a:lnTo>
                </a:path>
                <a:path w="2531110" h="1898650">
                  <a:moveTo>
                    <a:pt x="0" y="1898186"/>
                  </a:moveTo>
                  <a:lnTo>
                    <a:pt x="2530915" y="1898186"/>
                  </a:lnTo>
                  <a:lnTo>
                    <a:pt x="2530915" y="0"/>
                  </a:lnTo>
                  <a:lnTo>
                    <a:pt x="0" y="0"/>
                  </a:lnTo>
                  <a:lnTo>
                    <a:pt x="0" y="1898186"/>
                  </a:lnTo>
                  <a:close/>
                </a:path>
              </a:pathLst>
            </a:custGeom>
            <a:ln w="12554">
              <a:solidFill>
                <a:srgbClr val="231F20"/>
              </a:solidFill>
            </a:ln>
          </p:spPr>
          <p:txBody>
            <a:bodyPr wrap="square" lIns="0" tIns="0" rIns="0" bIns="0" rtlCol="0"/>
            <a:lstStyle/>
            <a:p>
              <a:endParaRPr/>
            </a:p>
          </p:txBody>
        </p:sp>
      </p:grpSp>
      <p:sp>
        <p:nvSpPr>
          <p:cNvPr id="7" name="object 7"/>
          <p:cNvSpPr/>
          <p:nvPr/>
        </p:nvSpPr>
        <p:spPr>
          <a:xfrm>
            <a:off x="2598157" y="2683123"/>
            <a:ext cx="1265555" cy="452120"/>
          </a:xfrm>
          <a:custGeom>
            <a:avLst/>
            <a:gdLst/>
            <a:ahLst/>
            <a:cxnLst/>
            <a:rect l="l" t="t" r="r" b="b"/>
            <a:pathLst>
              <a:path w="1265554" h="452119">
                <a:moveTo>
                  <a:pt x="1265457" y="451949"/>
                </a:moveTo>
                <a:lnTo>
                  <a:pt x="1265457" y="0"/>
                </a:lnTo>
                <a:lnTo>
                  <a:pt x="0" y="0"/>
                </a:lnTo>
                <a:lnTo>
                  <a:pt x="0" y="451949"/>
                </a:lnTo>
                <a:lnTo>
                  <a:pt x="1265457" y="451949"/>
                </a:lnTo>
                <a:close/>
              </a:path>
            </a:pathLst>
          </a:custGeom>
          <a:ln w="12554">
            <a:solidFill>
              <a:srgbClr val="231F20"/>
            </a:solidFill>
            <a:prstDash val="dash"/>
          </a:ln>
        </p:spPr>
        <p:txBody>
          <a:bodyPr wrap="square" lIns="0" tIns="0" rIns="0" bIns="0" rtlCol="0"/>
          <a:lstStyle/>
          <a:p>
            <a:endParaRPr/>
          </a:p>
        </p:txBody>
      </p:sp>
      <p:sp>
        <p:nvSpPr>
          <p:cNvPr id="8" name="object 8"/>
          <p:cNvSpPr txBox="1"/>
          <p:nvPr/>
        </p:nvSpPr>
        <p:spPr>
          <a:xfrm>
            <a:off x="1862336" y="1927218"/>
            <a:ext cx="852805" cy="266700"/>
          </a:xfrm>
          <a:prstGeom prst="rect">
            <a:avLst/>
          </a:prstGeom>
        </p:spPr>
        <p:txBody>
          <a:bodyPr vert="horz" wrap="square" lIns="0" tIns="16510" rIns="0" bIns="0" rtlCol="0">
            <a:spAutoFit/>
          </a:bodyPr>
          <a:lstStyle/>
          <a:p>
            <a:pPr marL="12700">
              <a:lnSpc>
                <a:spcPct val="100000"/>
              </a:lnSpc>
              <a:spcBef>
                <a:spcPts val="130"/>
              </a:spcBef>
            </a:pPr>
            <a:r>
              <a:rPr sz="1550" spc="-15" dirty="0">
                <a:solidFill>
                  <a:srgbClr val="231F20"/>
                </a:solidFill>
                <a:latin typeface="Arial"/>
                <a:cs typeface="Arial"/>
              </a:rPr>
              <a:t>Replica</a:t>
            </a:r>
            <a:r>
              <a:rPr sz="1550" spc="-130" dirty="0">
                <a:solidFill>
                  <a:srgbClr val="231F20"/>
                </a:solidFill>
                <a:latin typeface="Arial"/>
                <a:cs typeface="Arial"/>
              </a:rPr>
              <a:t> </a:t>
            </a:r>
            <a:r>
              <a:rPr sz="1550" spc="20" dirty="0">
                <a:solidFill>
                  <a:srgbClr val="231F20"/>
                </a:solidFill>
                <a:latin typeface="Arial"/>
                <a:cs typeface="Arial"/>
              </a:rPr>
              <a:t>A</a:t>
            </a:r>
            <a:endParaRPr sz="1550">
              <a:latin typeface="Arial"/>
              <a:cs typeface="Arial"/>
            </a:endParaRPr>
          </a:p>
        </p:txBody>
      </p:sp>
      <p:sp>
        <p:nvSpPr>
          <p:cNvPr id="9" name="object 9"/>
          <p:cNvSpPr txBox="1"/>
          <p:nvPr/>
        </p:nvSpPr>
        <p:spPr>
          <a:xfrm>
            <a:off x="2055815" y="5601706"/>
            <a:ext cx="6687820" cy="678180"/>
          </a:xfrm>
          <a:prstGeom prst="rect">
            <a:avLst/>
          </a:prstGeom>
        </p:spPr>
        <p:txBody>
          <a:bodyPr vert="horz" wrap="square" lIns="0" tIns="0" rIns="0" bIns="0" rtlCol="0">
            <a:spAutoFit/>
          </a:bodyPr>
          <a:lstStyle/>
          <a:p>
            <a:pPr>
              <a:lnSpc>
                <a:spcPts val="1530"/>
              </a:lnSpc>
              <a:tabLst>
                <a:tab pos="1807210" algn="l"/>
                <a:tab pos="4157345" algn="l"/>
                <a:tab pos="5965190" algn="l"/>
              </a:tabLst>
            </a:pPr>
            <a:r>
              <a:rPr sz="1550" spc="-35" dirty="0">
                <a:solidFill>
                  <a:srgbClr val="231F20"/>
                </a:solidFill>
                <a:latin typeface="Arial"/>
                <a:cs typeface="Arial"/>
              </a:rPr>
              <a:t>Vector</a:t>
            </a:r>
            <a:r>
              <a:rPr sz="1550" spc="-55"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A	</a:t>
            </a:r>
            <a:r>
              <a:rPr sz="1550" spc="15" dirty="0">
                <a:solidFill>
                  <a:srgbClr val="231F20"/>
                </a:solidFill>
                <a:latin typeface="Arial"/>
                <a:cs typeface="Arial"/>
              </a:rPr>
              <a:t>=</a:t>
            </a:r>
            <a:r>
              <a:rPr sz="1550" spc="-50" dirty="0">
                <a:solidFill>
                  <a:srgbClr val="231F20"/>
                </a:solidFill>
                <a:latin typeface="Arial"/>
                <a:cs typeface="Arial"/>
              </a:rPr>
              <a:t> </a:t>
            </a:r>
            <a:r>
              <a:rPr sz="1550" spc="-15" dirty="0">
                <a:solidFill>
                  <a:srgbClr val="231F20"/>
                </a:solidFill>
                <a:latin typeface="Arial"/>
                <a:cs typeface="Arial"/>
              </a:rPr>
              <a:t>(15,</a:t>
            </a:r>
            <a:r>
              <a:rPr sz="1550" spc="-55" dirty="0">
                <a:solidFill>
                  <a:srgbClr val="231F20"/>
                </a:solidFill>
                <a:latin typeface="Arial"/>
                <a:cs typeface="Arial"/>
              </a:rPr>
              <a:t> </a:t>
            </a:r>
            <a:r>
              <a:rPr sz="1550" spc="-5" dirty="0">
                <a:solidFill>
                  <a:srgbClr val="231F20"/>
                </a:solidFill>
                <a:latin typeface="Arial"/>
                <a:cs typeface="Arial"/>
              </a:rPr>
              <a:t>5)	</a:t>
            </a:r>
            <a:r>
              <a:rPr sz="1550" spc="-35" dirty="0">
                <a:solidFill>
                  <a:srgbClr val="231F20"/>
                </a:solidFill>
                <a:latin typeface="Arial"/>
                <a:cs typeface="Arial"/>
              </a:rPr>
              <a:t>Vector</a:t>
            </a:r>
            <a:r>
              <a:rPr sz="1550" spc="-50" dirty="0">
                <a:solidFill>
                  <a:srgbClr val="231F20"/>
                </a:solidFill>
                <a:latin typeface="Arial"/>
                <a:cs typeface="Arial"/>
              </a:rPr>
              <a:t> </a:t>
            </a:r>
            <a:r>
              <a:rPr sz="1550" spc="-20" dirty="0">
                <a:solidFill>
                  <a:srgbClr val="231F20"/>
                </a:solidFill>
                <a:latin typeface="Arial"/>
                <a:cs typeface="Arial"/>
              </a:rPr>
              <a:t>clock</a:t>
            </a:r>
            <a:r>
              <a:rPr sz="1550" spc="-55" dirty="0">
                <a:solidFill>
                  <a:srgbClr val="231F20"/>
                </a:solidFill>
                <a:latin typeface="Arial"/>
                <a:cs typeface="Arial"/>
              </a:rPr>
              <a:t> </a:t>
            </a:r>
            <a:r>
              <a:rPr sz="1550" spc="20" dirty="0">
                <a:solidFill>
                  <a:srgbClr val="231F20"/>
                </a:solidFill>
                <a:latin typeface="Arial"/>
                <a:cs typeface="Arial"/>
              </a:rPr>
              <a:t>B	</a:t>
            </a:r>
            <a:r>
              <a:rPr sz="1550" spc="15" dirty="0">
                <a:solidFill>
                  <a:srgbClr val="231F20"/>
                </a:solidFill>
                <a:latin typeface="Arial"/>
                <a:cs typeface="Arial"/>
              </a:rPr>
              <a:t>= </a:t>
            </a:r>
            <a:r>
              <a:rPr sz="1550" spc="-15" dirty="0">
                <a:solidFill>
                  <a:srgbClr val="231F20"/>
                </a:solidFill>
                <a:latin typeface="Arial"/>
                <a:cs typeface="Arial"/>
              </a:rPr>
              <a:t>(0,</a:t>
            </a:r>
            <a:r>
              <a:rPr sz="1550" spc="-204" dirty="0">
                <a:solidFill>
                  <a:srgbClr val="231F20"/>
                </a:solidFill>
                <a:latin typeface="Arial"/>
                <a:cs typeface="Arial"/>
              </a:rPr>
              <a:t> </a:t>
            </a:r>
            <a:r>
              <a:rPr sz="1550" spc="-10" dirty="0">
                <a:solidFill>
                  <a:srgbClr val="231F20"/>
                </a:solidFill>
                <a:latin typeface="Arial"/>
                <a:cs typeface="Arial"/>
              </a:rPr>
              <a:t>11)</a:t>
            </a:r>
            <a:endParaRPr sz="1550">
              <a:latin typeface="Arial"/>
              <a:cs typeface="Arial"/>
            </a:endParaRPr>
          </a:p>
          <a:p>
            <a:pPr>
              <a:lnSpc>
                <a:spcPct val="100000"/>
              </a:lnSpc>
              <a:spcBef>
                <a:spcPts val="15"/>
              </a:spcBef>
              <a:tabLst>
                <a:tab pos="1807845" algn="l"/>
                <a:tab pos="4157345" algn="l"/>
                <a:tab pos="5965825" algn="l"/>
              </a:tabLst>
            </a:pPr>
            <a:r>
              <a:rPr sz="1550" spc="-15" dirty="0">
                <a:solidFill>
                  <a:srgbClr val="231F20"/>
                </a:solidFill>
                <a:latin typeface="Arial"/>
                <a:cs typeface="Arial"/>
              </a:rPr>
              <a:t>Order</a:t>
            </a:r>
            <a:r>
              <a:rPr sz="1550" spc="-45"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55" dirty="0">
                <a:solidFill>
                  <a:srgbClr val="231F20"/>
                </a:solidFill>
                <a:latin typeface="Arial"/>
                <a:cs typeface="Arial"/>
              </a:rPr>
              <a:t> </a:t>
            </a:r>
            <a:r>
              <a:rPr sz="1550" spc="15" dirty="0">
                <a:solidFill>
                  <a:srgbClr val="231F20"/>
                </a:solidFill>
                <a:latin typeface="Arial"/>
                <a:cs typeface="Arial"/>
              </a:rPr>
              <a:t>3	</a:t>
            </a:r>
            <a:r>
              <a:rPr sz="1550" spc="-15" dirty="0">
                <a:solidFill>
                  <a:srgbClr val="231F20"/>
                </a:solidFill>
                <a:latin typeface="Arial"/>
                <a:cs typeface="Arial"/>
              </a:rPr>
              <a:t>Order</a:t>
            </a:r>
            <a:r>
              <a:rPr sz="1550" spc="-40" dirty="0">
                <a:solidFill>
                  <a:srgbClr val="231F20"/>
                </a:solidFill>
                <a:latin typeface="Arial"/>
                <a:cs typeface="Arial"/>
              </a:rPr>
              <a:t> </a:t>
            </a:r>
            <a:r>
              <a:rPr sz="1550" spc="-25" dirty="0">
                <a:solidFill>
                  <a:srgbClr val="231F20"/>
                </a:solidFill>
                <a:latin typeface="Arial"/>
                <a:cs typeface="Arial"/>
              </a:rPr>
              <a:t>deviation	</a:t>
            </a:r>
            <a:r>
              <a:rPr sz="1550" spc="15" dirty="0">
                <a:solidFill>
                  <a:srgbClr val="231F20"/>
                </a:solidFill>
                <a:latin typeface="Arial"/>
                <a:cs typeface="Arial"/>
              </a:rPr>
              <a:t>=</a:t>
            </a:r>
            <a:r>
              <a:rPr sz="1550" spc="-65" dirty="0">
                <a:solidFill>
                  <a:srgbClr val="231F20"/>
                </a:solidFill>
                <a:latin typeface="Arial"/>
                <a:cs typeface="Arial"/>
              </a:rPr>
              <a:t> </a:t>
            </a:r>
            <a:r>
              <a:rPr sz="1550" spc="15" dirty="0">
                <a:solidFill>
                  <a:srgbClr val="231F20"/>
                </a:solidFill>
                <a:latin typeface="Arial"/>
                <a:cs typeface="Arial"/>
              </a:rPr>
              <a:t>2</a:t>
            </a:r>
            <a:endParaRPr sz="1550">
              <a:latin typeface="Arial"/>
              <a:cs typeface="Arial"/>
            </a:endParaRPr>
          </a:p>
          <a:p>
            <a:pPr>
              <a:lnSpc>
                <a:spcPct val="100000"/>
              </a:lnSpc>
              <a:spcBef>
                <a:spcPts val="20"/>
              </a:spcBef>
              <a:tabLst>
                <a:tab pos="4157345" algn="l"/>
              </a:tabLst>
            </a:pP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a:t>
            </a:r>
            <a:r>
              <a:rPr sz="1550" spc="70" dirty="0">
                <a:solidFill>
                  <a:srgbClr val="231F20"/>
                </a:solidFill>
                <a:latin typeface="Arial"/>
                <a:cs typeface="Arial"/>
              </a:rPr>
              <a:t> </a:t>
            </a:r>
            <a:r>
              <a:rPr sz="1550" spc="-15" dirty="0">
                <a:solidFill>
                  <a:srgbClr val="231F20"/>
                </a:solidFill>
                <a:latin typeface="Arial"/>
                <a:cs typeface="Arial"/>
              </a:rPr>
              <a:t>(1,</a:t>
            </a:r>
            <a:r>
              <a:rPr sz="1550" spc="-45" dirty="0">
                <a:solidFill>
                  <a:srgbClr val="231F20"/>
                </a:solidFill>
                <a:latin typeface="Arial"/>
                <a:cs typeface="Arial"/>
              </a:rPr>
              <a:t> </a:t>
            </a:r>
            <a:r>
              <a:rPr sz="1550" spc="-5" dirty="0">
                <a:solidFill>
                  <a:srgbClr val="231F20"/>
                </a:solidFill>
                <a:latin typeface="Arial"/>
                <a:cs typeface="Arial"/>
              </a:rPr>
              <a:t>5)	</a:t>
            </a:r>
            <a:r>
              <a:rPr sz="1550" spc="-15" dirty="0">
                <a:solidFill>
                  <a:srgbClr val="231F20"/>
                </a:solidFill>
                <a:latin typeface="Arial"/>
                <a:cs typeface="Arial"/>
              </a:rPr>
              <a:t>Numerical </a:t>
            </a:r>
            <a:r>
              <a:rPr sz="1550" spc="-25" dirty="0">
                <a:solidFill>
                  <a:srgbClr val="231F20"/>
                </a:solidFill>
                <a:latin typeface="Arial"/>
                <a:cs typeface="Arial"/>
              </a:rPr>
              <a:t>deviation </a:t>
            </a:r>
            <a:r>
              <a:rPr sz="1550" spc="15" dirty="0">
                <a:solidFill>
                  <a:srgbClr val="231F20"/>
                </a:solidFill>
                <a:latin typeface="Arial"/>
                <a:cs typeface="Arial"/>
              </a:rPr>
              <a:t>= </a:t>
            </a:r>
            <a:r>
              <a:rPr sz="1550" spc="-15" dirty="0">
                <a:solidFill>
                  <a:srgbClr val="231F20"/>
                </a:solidFill>
                <a:latin typeface="Arial"/>
                <a:cs typeface="Arial"/>
              </a:rPr>
              <a:t>(3,</a:t>
            </a:r>
            <a:r>
              <a:rPr sz="1550" spc="-55" dirty="0">
                <a:solidFill>
                  <a:srgbClr val="231F20"/>
                </a:solidFill>
                <a:latin typeface="Arial"/>
                <a:cs typeface="Arial"/>
              </a:rPr>
              <a:t> </a:t>
            </a:r>
            <a:r>
              <a:rPr sz="1550" spc="-25" dirty="0">
                <a:solidFill>
                  <a:srgbClr val="231F20"/>
                </a:solidFill>
                <a:latin typeface="Arial"/>
                <a:cs typeface="Arial"/>
              </a:rPr>
              <a:t>6)</a:t>
            </a:r>
            <a:endParaRPr sz="1550">
              <a:latin typeface="Arial"/>
              <a:cs typeface="Arial"/>
            </a:endParaRPr>
          </a:p>
        </p:txBody>
      </p:sp>
      <p:sp>
        <p:nvSpPr>
          <p:cNvPr id="10" name="object 10"/>
          <p:cNvSpPr/>
          <p:nvPr/>
        </p:nvSpPr>
        <p:spPr>
          <a:xfrm>
            <a:off x="6213749" y="3315852"/>
            <a:ext cx="2531110" cy="1898650"/>
          </a:xfrm>
          <a:custGeom>
            <a:avLst/>
            <a:gdLst/>
            <a:ahLst/>
            <a:cxnLst/>
            <a:rect l="l" t="t" r="r" b="b"/>
            <a:pathLst>
              <a:path w="2531109" h="1898650">
                <a:moveTo>
                  <a:pt x="180779" y="632728"/>
                </a:moveTo>
                <a:lnTo>
                  <a:pt x="1627016" y="632728"/>
                </a:lnTo>
                <a:lnTo>
                  <a:pt x="1627016" y="361559"/>
                </a:lnTo>
                <a:lnTo>
                  <a:pt x="180779" y="361559"/>
                </a:lnTo>
                <a:lnTo>
                  <a:pt x="180779" y="632728"/>
                </a:lnTo>
                <a:close/>
              </a:path>
              <a:path w="2531109" h="1898650">
                <a:moveTo>
                  <a:pt x="813508" y="361559"/>
                </a:moveTo>
                <a:lnTo>
                  <a:pt x="813508" y="632728"/>
                </a:lnTo>
              </a:path>
              <a:path w="2531109" h="1898650">
                <a:moveTo>
                  <a:pt x="180779" y="994287"/>
                </a:moveTo>
                <a:lnTo>
                  <a:pt x="1627016" y="994287"/>
                </a:lnTo>
                <a:lnTo>
                  <a:pt x="1627016" y="723118"/>
                </a:lnTo>
                <a:lnTo>
                  <a:pt x="180779" y="723118"/>
                </a:lnTo>
                <a:lnTo>
                  <a:pt x="180779" y="994287"/>
                </a:lnTo>
                <a:close/>
              </a:path>
              <a:path w="2531109" h="1898650">
                <a:moveTo>
                  <a:pt x="813508" y="723118"/>
                </a:moveTo>
                <a:lnTo>
                  <a:pt x="813508" y="994287"/>
                </a:lnTo>
              </a:path>
              <a:path w="2531109" h="1898650">
                <a:moveTo>
                  <a:pt x="0" y="1898186"/>
                </a:moveTo>
                <a:lnTo>
                  <a:pt x="2530914" y="1898186"/>
                </a:lnTo>
                <a:lnTo>
                  <a:pt x="2530914" y="0"/>
                </a:lnTo>
                <a:lnTo>
                  <a:pt x="0" y="0"/>
                </a:lnTo>
                <a:lnTo>
                  <a:pt x="0" y="1898186"/>
                </a:lnTo>
                <a:close/>
              </a:path>
            </a:pathLst>
          </a:custGeom>
          <a:ln w="12554">
            <a:solidFill>
              <a:srgbClr val="231F20"/>
            </a:solidFill>
          </a:ln>
        </p:spPr>
        <p:txBody>
          <a:bodyPr wrap="square" lIns="0" tIns="0" rIns="0" bIns="0" rtlCol="0"/>
          <a:lstStyle/>
          <a:p>
            <a:endParaRPr/>
          </a:p>
        </p:txBody>
      </p:sp>
      <p:sp>
        <p:nvSpPr>
          <p:cNvPr id="11" name="object 11"/>
          <p:cNvSpPr/>
          <p:nvPr/>
        </p:nvSpPr>
        <p:spPr>
          <a:xfrm>
            <a:off x="6756088" y="2683123"/>
            <a:ext cx="1265555" cy="452120"/>
          </a:xfrm>
          <a:custGeom>
            <a:avLst/>
            <a:gdLst/>
            <a:ahLst/>
            <a:cxnLst/>
            <a:rect l="l" t="t" r="r" b="b"/>
            <a:pathLst>
              <a:path w="1265554" h="452119">
                <a:moveTo>
                  <a:pt x="1265457" y="451949"/>
                </a:moveTo>
                <a:lnTo>
                  <a:pt x="1265457" y="0"/>
                </a:lnTo>
                <a:lnTo>
                  <a:pt x="0" y="0"/>
                </a:lnTo>
                <a:lnTo>
                  <a:pt x="0" y="451949"/>
                </a:lnTo>
                <a:lnTo>
                  <a:pt x="1265457" y="451949"/>
                </a:lnTo>
                <a:close/>
              </a:path>
            </a:pathLst>
          </a:custGeom>
          <a:ln w="12554">
            <a:solidFill>
              <a:srgbClr val="231F20"/>
            </a:solidFill>
            <a:prstDash val="dash"/>
          </a:ln>
        </p:spPr>
        <p:txBody>
          <a:bodyPr wrap="square" lIns="0" tIns="0" rIns="0" bIns="0" rtlCol="0"/>
          <a:lstStyle/>
          <a:p>
            <a:endParaRPr/>
          </a:p>
        </p:txBody>
      </p:sp>
      <p:sp>
        <p:nvSpPr>
          <p:cNvPr id="12" name="object 12"/>
          <p:cNvSpPr txBox="1"/>
          <p:nvPr/>
        </p:nvSpPr>
        <p:spPr>
          <a:xfrm>
            <a:off x="6020270" y="1927218"/>
            <a:ext cx="852805" cy="266700"/>
          </a:xfrm>
          <a:prstGeom prst="rect">
            <a:avLst/>
          </a:prstGeom>
        </p:spPr>
        <p:txBody>
          <a:bodyPr vert="horz" wrap="square" lIns="0" tIns="16510" rIns="0" bIns="0" rtlCol="0">
            <a:spAutoFit/>
          </a:bodyPr>
          <a:lstStyle/>
          <a:p>
            <a:pPr marL="12700">
              <a:lnSpc>
                <a:spcPct val="100000"/>
              </a:lnSpc>
              <a:spcBef>
                <a:spcPts val="130"/>
              </a:spcBef>
            </a:pPr>
            <a:r>
              <a:rPr sz="1550" spc="-15" dirty="0">
                <a:solidFill>
                  <a:srgbClr val="231F20"/>
                </a:solidFill>
                <a:latin typeface="Arial"/>
                <a:cs typeface="Arial"/>
              </a:rPr>
              <a:t>Replica</a:t>
            </a:r>
            <a:r>
              <a:rPr sz="1550" spc="-130" dirty="0">
                <a:solidFill>
                  <a:srgbClr val="231F20"/>
                </a:solidFill>
                <a:latin typeface="Arial"/>
                <a:cs typeface="Arial"/>
              </a:rPr>
              <a:t> </a:t>
            </a:r>
            <a:r>
              <a:rPr sz="1550" spc="20" dirty="0">
                <a:solidFill>
                  <a:srgbClr val="231F20"/>
                </a:solidFill>
                <a:latin typeface="Arial"/>
                <a:cs typeface="Arial"/>
              </a:rPr>
              <a:t>B</a:t>
            </a:r>
            <a:endParaRPr sz="1550">
              <a:latin typeface="Arial"/>
              <a:cs typeface="Arial"/>
            </a:endParaRPr>
          </a:p>
        </p:txBody>
      </p:sp>
      <p:sp>
        <p:nvSpPr>
          <p:cNvPr id="13" name="object 13"/>
          <p:cNvSpPr/>
          <p:nvPr/>
        </p:nvSpPr>
        <p:spPr>
          <a:xfrm>
            <a:off x="1839887" y="5378335"/>
            <a:ext cx="7086600" cy="1200785"/>
          </a:xfrm>
          <a:custGeom>
            <a:avLst/>
            <a:gdLst/>
            <a:ahLst/>
            <a:cxnLst/>
            <a:rect l="l" t="t" r="r" b="b"/>
            <a:pathLst>
              <a:path w="7086600" h="1200784">
                <a:moveTo>
                  <a:pt x="7086600" y="0"/>
                </a:moveTo>
                <a:lnTo>
                  <a:pt x="0" y="0"/>
                </a:lnTo>
                <a:lnTo>
                  <a:pt x="0" y="1200327"/>
                </a:lnTo>
                <a:lnTo>
                  <a:pt x="7086600" y="1200327"/>
                </a:lnTo>
                <a:lnTo>
                  <a:pt x="7086600" y="0"/>
                </a:lnTo>
                <a:close/>
              </a:path>
            </a:pathLst>
          </a:custGeom>
          <a:solidFill>
            <a:srgbClr val="FFFFFF"/>
          </a:solidFill>
        </p:spPr>
        <p:txBody>
          <a:bodyPr wrap="square" lIns="0" tIns="0" rIns="0" bIns="0" rtlCol="0"/>
          <a:lstStyle/>
          <a:p>
            <a:endParaRPr/>
          </a:p>
        </p:txBody>
      </p:sp>
      <p:graphicFrame>
        <p:nvGraphicFramePr>
          <p:cNvPr id="14" name="object 14"/>
          <p:cNvGraphicFramePr>
            <a:graphicFrameLocks noGrp="1"/>
          </p:cNvGraphicFramePr>
          <p:nvPr/>
        </p:nvGraphicFramePr>
        <p:xfrm>
          <a:off x="1862484" y="2309010"/>
          <a:ext cx="7050404" cy="4257100"/>
        </p:xfrm>
        <a:graphic>
          <a:graphicData uri="http://schemas.openxmlformats.org/drawingml/2006/table">
            <a:tbl>
              <a:tblPr firstRow="1" bandRow="1">
                <a:tableStyleId>{2D5ABB26-0587-4C30-8999-92F81FD0307C}</a:tableStyleId>
              </a:tblPr>
              <a:tblGrid>
                <a:gridCol w="2892425">
                  <a:extLst>
                    <a:ext uri="{9D8B030D-6E8A-4147-A177-3AD203B41FA5}">
                      <a16:colId xmlns:a16="http://schemas.microsoft.com/office/drawing/2014/main" val="20000"/>
                    </a:ext>
                  </a:extLst>
                </a:gridCol>
                <a:gridCol w="1265554">
                  <a:extLst>
                    <a:ext uri="{9D8B030D-6E8A-4147-A177-3AD203B41FA5}">
                      <a16:colId xmlns:a16="http://schemas.microsoft.com/office/drawing/2014/main" val="20001"/>
                    </a:ext>
                  </a:extLst>
                </a:gridCol>
                <a:gridCol w="2892425">
                  <a:extLst>
                    <a:ext uri="{9D8B030D-6E8A-4147-A177-3AD203B41FA5}">
                      <a16:colId xmlns:a16="http://schemas.microsoft.com/office/drawing/2014/main" val="20002"/>
                    </a:ext>
                  </a:extLst>
                </a:gridCol>
              </a:tblGrid>
              <a:tr h="3056771">
                <a:tc>
                  <a:txBody>
                    <a:bodyPr/>
                    <a:lstStyle/>
                    <a:p>
                      <a:pPr marL="732790">
                        <a:lnSpc>
                          <a:spcPct val="100000"/>
                        </a:lnSpc>
                        <a:spcBef>
                          <a:spcPts val="665"/>
                        </a:spcBef>
                      </a:pPr>
                      <a:r>
                        <a:rPr sz="1550" spc="-25" dirty="0">
                          <a:solidFill>
                            <a:srgbClr val="231F20"/>
                          </a:solidFill>
                          <a:latin typeface="Arial"/>
                          <a:cs typeface="Arial"/>
                        </a:rPr>
                        <a:t>Conit</a:t>
                      </a:r>
                      <a:endParaRPr sz="1550">
                        <a:latin typeface="Arial"/>
                        <a:cs typeface="Arial"/>
                      </a:endParaRPr>
                    </a:p>
                    <a:p>
                      <a:pPr marL="903605">
                        <a:lnSpc>
                          <a:spcPct val="100000"/>
                        </a:lnSpc>
                        <a:spcBef>
                          <a:spcPts val="905"/>
                        </a:spcBef>
                      </a:pPr>
                      <a:r>
                        <a:rPr sz="1550" spc="15" dirty="0">
                          <a:solidFill>
                            <a:srgbClr val="231F20"/>
                          </a:solidFill>
                          <a:latin typeface="Arial"/>
                          <a:cs typeface="Arial"/>
                        </a:rPr>
                        <a:t>x</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5" dirty="0">
                          <a:solidFill>
                            <a:srgbClr val="231F20"/>
                          </a:solidFill>
                          <a:latin typeface="Arial"/>
                          <a:cs typeface="Arial"/>
                        </a:rPr>
                        <a:t>6;</a:t>
                      </a:r>
                      <a:r>
                        <a:rPr sz="1550" spc="-135" dirty="0">
                          <a:solidFill>
                            <a:srgbClr val="231F20"/>
                          </a:solidFill>
                          <a:latin typeface="Arial"/>
                          <a:cs typeface="Arial"/>
                        </a:rPr>
                        <a:t> </a:t>
                      </a:r>
                      <a:r>
                        <a:rPr sz="1550" spc="15" dirty="0">
                          <a:solidFill>
                            <a:srgbClr val="231F20"/>
                          </a:solidFill>
                          <a:latin typeface="Arial"/>
                          <a:cs typeface="Arial"/>
                        </a:rPr>
                        <a:t>y</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15" dirty="0">
                          <a:solidFill>
                            <a:srgbClr val="231F20"/>
                          </a:solidFill>
                          <a:latin typeface="Arial"/>
                          <a:cs typeface="Arial"/>
                        </a:rPr>
                        <a:t>3</a:t>
                      </a:r>
                      <a:endParaRPr sz="1550">
                        <a:latin typeface="Arial"/>
                        <a:cs typeface="Arial"/>
                      </a:endParaRPr>
                    </a:p>
                    <a:p>
                      <a:pPr>
                        <a:lnSpc>
                          <a:spcPct val="100000"/>
                        </a:lnSpc>
                      </a:pPr>
                      <a:endParaRPr sz="1600">
                        <a:latin typeface="Times New Roman"/>
                        <a:cs typeface="Times New Roman"/>
                      </a:endParaRPr>
                    </a:p>
                    <a:p>
                      <a:pPr marL="542290">
                        <a:lnSpc>
                          <a:spcPct val="100000"/>
                        </a:lnSpc>
                        <a:spcBef>
                          <a:spcPts val="1285"/>
                        </a:spcBef>
                        <a:tabLst>
                          <a:tab pos="1988185" algn="l"/>
                        </a:tabLst>
                      </a:pPr>
                      <a:r>
                        <a:rPr sz="1550" spc="10" dirty="0">
                          <a:solidFill>
                            <a:srgbClr val="231F20"/>
                          </a:solidFill>
                          <a:latin typeface="Arial"/>
                          <a:cs typeface="Arial"/>
                        </a:rPr>
                        <a:t>Operation	</a:t>
                      </a:r>
                      <a:r>
                        <a:rPr sz="1550" spc="5" dirty="0">
                          <a:solidFill>
                            <a:srgbClr val="231F20"/>
                          </a:solidFill>
                          <a:latin typeface="Arial"/>
                          <a:cs typeface="Arial"/>
                        </a:rPr>
                        <a:t>Result</a:t>
                      </a:r>
                      <a:endParaRPr sz="1550">
                        <a:latin typeface="Arial"/>
                        <a:cs typeface="Arial"/>
                      </a:endParaRPr>
                    </a:p>
                    <a:p>
                      <a:pPr marL="416559">
                        <a:lnSpc>
                          <a:spcPct val="100000"/>
                        </a:lnSpc>
                        <a:spcBef>
                          <a:spcPts val="675"/>
                        </a:spcBef>
                        <a:tabLst>
                          <a:tab pos="1084580" algn="l"/>
                          <a:tab pos="2078989"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5, </a:t>
                      </a:r>
                      <a:r>
                        <a:rPr sz="1150" spc="20" dirty="0">
                          <a:solidFill>
                            <a:srgbClr val="231F20"/>
                          </a:solidFill>
                          <a:latin typeface="Arial"/>
                          <a:cs typeface="Arial"/>
                        </a:rPr>
                        <a:t>B&gt;	</a:t>
                      </a:r>
                      <a:r>
                        <a:rPr sz="1150" spc="15" dirty="0">
                          <a:solidFill>
                            <a:srgbClr val="231F20"/>
                          </a:solidFill>
                          <a:latin typeface="Arial"/>
                          <a:cs typeface="Arial"/>
                        </a:rPr>
                        <a:t>x := x</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spcBef>
                          <a:spcPts val="5"/>
                        </a:spcBef>
                        <a:tabLst>
                          <a:tab pos="1084580" algn="l"/>
                          <a:tab pos="2078355"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8, </a:t>
                      </a:r>
                      <a:r>
                        <a:rPr sz="1150" spc="20" dirty="0">
                          <a:solidFill>
                            <a:srgbClr val="231F20"/>
                          </a:solidFill>
                          <a:latin typeface="Arial"/>
                          <a:cs typeface="Arial"/>
                        </a:rPr>
                        <a:t>A&gt;	</a:t>
                      </a:r>
                      <a:r>
                        <a:rPr sz="1150" spc="15" dirty="0">
                          <a:solidFill>
                            <a:srgbClr val="231F20"/>
                          </a:solidFill>
                          <a:latin typeface="Arial"/>
                          <a:cs typeface="Arial"/>
                        </a:rPr>
                        <a:t>y := y</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tabLst>
                          <a:tab pos="1084580" algn="l"/>
                          <a:tab pos="2078355" algn="l"/>
                        </a:tabLst>
                      </a:pPr>
                      <a:r>
                        <a:rPr sz="1150" spc="15" dirty="0">
                          <a:solidFill>
                            <a:srgbClr val="231F20"/>
                          </a:solidFill>
                          <a:latin typeface="Arial"/>
                          <a:cs typeface="Arial"/>
                        </a:rPr>
                        <a:t>&lt;12, </a:t>
                      </a:r>
                      <a:r>
                        <a:rPr sz="1150" spc="20" dirty="0">
                          <a:solidFill>
                            <a:srgbClr val="231F20"/>
                          </a:solidFill>
                          <a:latin typeface="Arial"/>
                          <a:cs typeface="Arial"/>
                        </a:rPr>
                        <a:t>A&gt;	</a:t>
                      </a:r>
                      <a:r>
                        <a:rPr sz="1150" spc="15" dirty="0">
                          <a:solidFill>
                            <a:srgbClr val="231F20"/>
                          </a:solidFill>
                          <a:latin typeface="Arial"/>
                          <a:cs typeface="Arial"/>
                        </a:rPr>
                        <a:t>y := y</a:t>
                      </a:r>
                      <a:r>
                        <a:rPr sz="1150" dirty="0">
                          <a:solidFill>
                            <a:srgbClr val="231F20"/>
                          </a:solidFill>
                          <a:latin typeface="Arial"/>
                          <a:cs typeface="Arial"/>
                        </a:rPr>
                        <a:t> </a:t>
                      </a:r>
                      <a:r>
                        <a:rPr sz="1150" spc="20" dirty="0">
                          <a:solidFill>
                            <a:srgbClr val="231F20"/>
                          </a:solidFill>
                          <a:latin typeface="Arial"/>
                          <a:cs typeface="Arial"/>
                        </a:rPr>
                        <a:t>+</a:t>
                      </a:r>
                      <a:r>
                        <a:rPr sz="1150" spc="15" dirty="0">
                          <a:solidFill>
                            <a:srgbClr val="231F20"/>
                          </a:solidFill>
                          <a:latin typeface="Arial"/>
                          <a:cs typeface="Arial"/>
                        </a:rPr>
                        <a:t> </a:t>
                      </a:r>
                      <a:r>
                        <a:rPr sz="1150" spc="20" dirty="0">
                          <a:solidFill>
                            <a:srgbClr val="231F20"/>
                          </a:solidFill>
                          <a:latin typeface="Arial"/>
                          <a:cs typeface="Arial"/>
                        </a:rPr>
                        <a:t>1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3</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30"/>
                        </a:spcBef>
                      </a:pPr>
                      <a:endParaRPr sz="1250">
                        <a:latin typeface="Times New Roman"/>
                        <a:cs typeface="Times New Roman"/>
                      </a:endParaRPr>
                    </a:p>
                    <a:p>
                      <a:pPr marL="416559">
                        <a:lnSpc>
                          <a:spcPct val="100000"/>
                        </a:lnSpc>
                        <a:tabLst>
                          <a:tab pos="1084580" algn="l"/>
                          <a:tab pos="2078355" algn="l"/>
                        </a:tabLst>
                      </a:pPr>
                      <a:r>
                        <a:rPr sz="1150" spc="15" dirty="0">
                          <a:solidFill>
                            <a:srgbClr val="231F20"/>
                          </a:solidFill>
                          <a:latin typeface="Arial"/>
                          <a:cs typeface="Arial"/>
                        </a:rPr>
                        <a:t>&lt;14, </a:t>
                      </a:r>
                      <a:r>
                        <a:rPr sz="1150" spc="20" dirty="0">
                          <a:solidFill>
                            <a:srgbClr val="231F20"/>
                          </a:solidFill>
                          <a:latin typeface="Arial"/>
                          <a:cs typeface="Arial"/>
                        </a:rPr>
                        <a:t>A&gt;	</a:t>
                      </a:r>
                      <a:r>
                        <a:rPr sz="1150" spc="15" dirty="0">
                          <a:solidFill>
                            <a:srgbClr val="231F20"/>
                          </a:solidFill>
                          <a:latin typeface="Arial"/>
                          <a:cs typeface="Arial"/>
                        </a:rPr>
                        <a:t>x := y</a:t>
                      </a:r>
                      <a:r>
                        <a:rPr sz="1150" spc="5" dirty="0">
                          <a:solidFill>
                            <a:srgbClr val="231F20"/>
                          </a:solidFill>
                          <a:latin typeface="Arial"/>
                          <a:cs typeface="Arial"/>
                        </a:rPr>
                        <a:t> </a:t>
                      </a:r>
                      <a:r>
                        <a:rPr sz="1150" spc="10" dirty="0">
                          <a:solidFill>
                            <a:srgbClr val="231F20"/>
                          </a:solidFill>
                          <a:latin typeface="Arial"/>
                          <a:cs typeface="Arial"/>
                        </a:rPr>
                        <a:t>*</a:t>
                      </a:r>
                      <a:r>
                        <a:rPr sz="1150" spc="5"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6</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txBody>
                  <a:tcPr marL="0" marR="0" marT="84455" marB="0">
                    <a:lnL w="28575">
                      <a:solidFill>
                        <a:srgbClr val="231F20"/>
                      </a:solidFill>
                      <a:prstDash val="solid"/>
                    </a:lnL>
                    <a:lnR w="28575">
                      <a:solidFill>
                        <a:srgbClr val="231F20"/>
                      </a:solidFill>
                      <a:prstDash val="solid"/>
                    </a:lnR>
                    <a:lnT w="28575">
                      <a:solidFill>
                        <a:srgbClr val="231F20"/>
                      </a:solidFill>
                      <a:prstDash val="solid"/>
                    </a:lnT>
                    <a:lnB w="1905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28575">
                      <a:solidFill>
                        <a:srgbClr val="231F20"/>
                      </a:solidFill>
                      <a:prstDash val="solid"/>
                    </a:lnL>
                    <a:lnR w="28575">
                      <a:solidFill>
                        <a:srgbClr val="231F20"/>
                      </a:solidFill>
                      <a:prstDash val="solid"/>
                    </a:lnR>
                    <a:lnB w="19050">
                      <a:solidFill>
                        <a:srgbClr val="000000"/>
                      </a:solidFill>
                      <a:prstDash val="solid"/>
                    </a:lnB>
                  </a:tcPr>
                </a:tc>
                <a:tc>
                  <a:txBody>
                    <a:bodyPr/>
                    <a:lstStyle/>
                    <a:p>
                      <a:pPr marL="732790">
                        <a:lnSpc>
                          <a:spcPct val="100000"/>
                        </a:lnSpc>
                        <a:spcBef>
                          <a:spcPts val="665"/>
                        </a:spcBef>
                      </a:pPr>
                      <a:r>
                        <a:rPr sz="1550" spc="-25" dirty="0">
                          <a:solidFill>
                            <a:srgbClr val="231F20"/>
                          </a:solidFill>
                          <a:latin typeface="Arial"/>
                          <a:cs typeface="Arial"/>
                        </a:rPr>
                        <a:t>Conit</a:t>
                      </a:r>
                      <a:endParaRPr sz="1550">
                        <a:latin typeface="Arial"/>
                        <a:cs typeface="Arial"/>
                      </a:endParaRPr>
                    </a:p>
                    <a:p>
                      <a:pPr marL="903605">
                        <a:lnSpc>
                          <a:spcPct val="100000"/>
                        </a:lnSpc>
                        <a:spcBef>
                          <a:spcPts val="905"/>
                        </a:spcBef>
                      </a:pPr>
                      <a:r>
                        <a:rPr sz="1550" spc="15" dirty="0">
                          <a:solidFill>
                            <a:srgbClr val="231F20"/>
                          </a:solidFill>
                          <a:latin typeface="Arial"/>
                          <a:cs typeface="Arial"/>
                        </a:rPr>
                        <a:t>x</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5" dirty="0">
                          <a:solidFill>
                            <a:srgbClr val="231F20"/>
                          </a:solidFill>
                          <a:latin typeface="Arial"/>
                          <a:cs typeface="Arial"/>
                        </a:rPr>
                        <a:t>2;</a:t>
                      </a:r>
                      <a:r>
                        <a:rPr sz="1550" spc="-135" dirty="0">
                          <a:solidFill>
                            <a:srgbClr val="231F20"/>
                          </a:solidFill>
                          <a:latin typeface="Arial"/>
                          <a:cs typeface="Arial"/>
                        </a:rPr>
                        <a:t> </a:t>
                      </a:r>
                      <a:r>
                        <a:rPr sz="1550" spc="15" dirty="0">
                          <a:solidFill>
                            <a:srgbClr val="231F20"/>
                          </a:solidFill>
                          <a:latin typeface="Arial"/>
                          <a:cs typeface="Arial"/>
                        </a:rPr>
                        <a:t>y</a:t>
                      </a:r>
                      <a:r>
                        <a:rPr sz="1550" spc="-60" dirty="0">
                          <a:solidFill>
                            <a:srgbClr val="231F20"/>
                          </a:solidFill>
                          <a:latin typeface="Arial"/>
                          <a:cs typeface="Arial"/>
                        </a:rPr>
                        <a:t> </a:t>
                      </a:r>
                      <a:r>
                        <a:rPr sz="1550" spc="15" dirty="0">
                          <a:solidFill>
                            <a:srgbClr val="231F20"/>
                          </a:solidFill>
                          <a:latin typeface="Arial"/>
                          <a:cs typeface="Arial"/>
                        </a:rPr>
                        <a:t>=</a:t>
                      </a:r>
                      <a:r>
                        <a:rPr sz="1550" spc="-60" dirty="0">
                          <a:solidFill>
                            <a:srgbClr val="231F20"/>
                          </a:solidFill>
                          <a:latin typeface="Arial"/>
                          <a:cs typeface="Arial"/>
                        </a:rPr>
                        <a:t> </a:t>
                      </a:r>
                      <a:r>
                        <a:rPr sz="1550" spc="15" dirty="0">
                          <a:solidFill>
                            <a:srgbClr val="231F20"/>
                          </a:solidFill>
                          <a:latin typeface="Arial"/>
                          <a:cs typeface="Arial"/>
                        </a:rPr>
                        <a:t>5</a:t>
                      </a:r>
                      <a:endParaRPr sz="1550">
                        <a:latin typeface="Arial"/>
                        <a:cs typeface="Arial"/>
                      </a:endParaRPr>
                    </a:p>
                    <a:p>
                      <a:pPr>
                        <a:lnSpc>
                          <a:spcPct val="100000"/>
                        </a:lnSpc>
                      </a:pPr>
                      <a:endParaRPr sz="1600">
                        <a:latin typeface="Times New Roman"/>
                        <a:cs typeface="Times New Roman"/>
                      </a:endParaRPr>
                    </a:p>
                    <a:p>
                      <a:pPr marL="542290">
                        <a:lnSpc>
                          <a:spcPct val="100000"/>
                        </a:lnSpc>
                        <a:spcBef>
                          <a:spcPts val="1285"/>
                        </a:spcBef>
                        <a:tabLst>
                          <a:tab pos="1988185" algn="l"/>
                        </a:tabLst>
                      </a:pPr>
                      <a:r>
                        <a:rPr sz="1550" spc="10" dirty="0">
                          <a:solidFill>
                            <a:srgbClr val="231F20"/>
                          </a:solidFill>
                          <a:latin typeface="Arial"/>
                          <a:cs typeface="Arial"/>
                        </a:rPr>
                        <a:t>Operation	</a:t>
                      </a:r>
                      <a:r>
                        <a:rPr sz="1550" spc="5" dirty="0">
                          <a:solidFill>
                            <a:srgbClr val="231F20"/>
                          </a:solidFill>
                          <a:latin typeface="Arial"/>
                          <a:cs typeface="Arial"/>
                        </a:rPr>
                        <a:t>Result</a:t>
                      </a:r>
                      <a:endParaRPr sz="1550">
                        <a:latin typeface="Arial"/>
                        <a:cs typeface="Arial"/>
                      </a:endParaRPr>
                    </a:p>
                    <a:p>
                      <a:pPr marL="416559">
                        <a:lnSpc>
                          <a:spcPct val="100000"/>
                        </a:lnSpc>
                        <a:spcBef>
                          <a:spcPts val="675"/>
                        </a:spcBef>
                        <a:tabLst>
                          <a:tab pos="1084580" algn="l"/>
                          <a:tab pos="2078989" algn="l"/>
                        </a:tabLst>
                      </a:pPr>
                      <a:r>
                        <a:rPr sz="1150" spc="20" dirty="0">
                          <a:solidFill>
                            <a:srgbClr val="231F20"/>
                          </a:solidFill>
                          <a:latin typeface="Arial"/>
                          <a:cs typeface="Arial"/>
                        </a:rPr>
                        <a:t>&lt;</a:t>
                      </a:r>
                      <a:r>
                        <a:rPr sz="1150" spc="340" dirty="0">
                          <a:solidFill>
                            <a:srgbClr val="231F20"/>
                          </a:solidFill>
                          <a:latin typeface="Arial"/>
                          <a:cs typeface="Arial"/>
                        </a:rPr>
                        <a:t> </a:t>
                      </a:r>
                      <a:r>
                        <a:rPr sz="1150" spc="10" dirty="0">
                          <a:solidFill>
                            <a:srgbClr val="231F20"/>
                          </a:solidFill>
                          <a:latin typeface="Arial"/>
                          <a:cs typeface="Arial"/>
                        </a:rPr>
                        <a:t>5, </a:t>
                      </a:r>
                      <a:r>
                        <a:rPr sz="1150" spc="20" dirty="0">
                          <a:solidFill>
                            <a:srgbClr val="231F20"/>
                          </a:solidFill>
                          <a:latin typeface="Arial"/>
                          <a:cs typeface="Arial"/>
                        </a:rPr>
                        <a:t>B&gt;	</a:t>
                      </a:r>
                      <a:r>
                        <a:rPr sz="1150" spc="15" dirty="0">
                          <a:solidFill>
                            <a:srgbClr val="231F20"/>
                          </a:solidFill>
                          <a:latin typeface="Arial"/>
                          <a:cs typeface="Arial"/>
                        </a:rPr>
                        <a:t>x := x</a:t>
                      </a:r>
                      <a:r>
                        <a:rPr sz="1150" spc="5" dirty="0">
                          <a:solidFill>
                            <a:srgbClr val="231F20"/>
                          </a:solidFill>
                          <a:latin typeface="Arial"/>
                          <a:cs typeface="Arial"/>
                        </a:rPr>
                        <a:t> </a:t>
                      </a:r>
                      <a:r>
                        <a:rPr sz="1150" spc="20" dirty="0">
                          <a:solidFill>
                            <a:srgbClr val="231F20"/>
                          </a:solidFill>
                          <a:latin typeface="Arial"/>
                          <a:cs typeface="Arial"/>
                        </a:rPr>
                        <a:t>+</a:t>
                      </a:r>
                      <a:r>
                        <a:rPr sz="1150" spc="10" dirty="0">
                          <a:solidFill>
                            <a:srgbClr val="231F20"/>
                          </a:solidFill>
                          <a:latin typeface="Arial"/>
                          <a:cs typeface="Arial"/>
                        </a:rPr>
                        <a:t> </a:t>
                      </a:r>
                      <a:r>
                        <a:rPr sz="1150" spc="20" dirty="0">
                          <a:solidFill>
                            <a:srgbClr val="231F20"/>
                          </a:solidFill>
                          <a:latin typeface="Arial"/>
                          <a:cs typeface="Arial"/>
                        </a:rPr>
                        <a:t>2	</a:t>
                      </a:r>
                      <a:r>
                        <a:rPr sz="1150" spc="10" dirty="0">
                          <a:solidFill>
                            <a:srgbClr val="231F20"/>
                          </a:solidFill>
                          <a:latin typeface="Arial"/>
                          <a:cs typeface="Arial"/>
                        </a:rPr>
                        <a:t>[ </a:t>
                      </a:r>
                      <a:r>
                        <a:rPr sz="1150" spc="15" dirty="0">
                          <a:solidFill>
                            <a:srgbClr val="231F20"/>
                          </a:solidFill>
                          <a:latin typeface="Arial"/>
                          <a:cs typeface="Arial"/>
                        </a:rPr>
                        <a:t>x </a:t>
                      </a:r>
                      <a:r>
                        <a:rPr sz="1150" spc="20" dirty="0">
                          <a:solidFill>
                            <a:srgbClr val="231F20"/>
                          </a:solidFill>
                          <a:latin typeface="Arial"/>
                          <a:cs typeface="Arial"/>
                        </a:rPr>
                        <a:t>= 2</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p>
                      <a:pPr>
                        <a:lnSpc>
                          <a:spcPct val="100000"/>
                        </a:lnSpc>
                        <a:spcBef>
                          <a:spcPts val="25"/>
                        </a:spcBef>
                      </a:pPr>
                      <a:endParaRPr sz="1250">
                        <a:latin typeface="Times New Roman"/>
                        <a:cs typeface="Times New Roman"/>
                      </a:endParaRPr>
                    </a:p>
                    <a:p>
                      <a:pPr marL="416559">
                        <a:lnSpc>
                          <a:spcPct val="100000"/>
                        </a:lnSpc>
                        <a:spcBef>
                          <a:spcPts val="5"/>
                        </a:spcBef>
                        <a:tabLst>
                          <a:tab pos="1084580" algn="l"/>
                          <a:tab pos="2078355" algn="l"/>
                        </a:tabLst>
                      </a:pPr>
                      <a:r>
                        <a:rPr sz="1150" spc="15" dirty="0">
                          <a:solidFill>
                            <a:srgbClr val="231F20"/>
                          </a:solidFill>
                          <a:latin typeface="Arial"/>
                          <a:cs typeface="Arial"/>
                        </a:rPr>
                        <a:t>&lt;10, </a:t>
                      </a:r>
                      <a:r>
                        <a:rPr sz="1150" spc="20" dirty="0">
                          <a:solidFill>
                            <a:srgbClr val="231F20"/>
                          </a:solidFill>
                          <a:latin typeface="Arial"/>
                          <a:cs typeface="Arial"/>
                        </a:rPr>
                        <a:t>B&gt;	</a:t>
                      </a:r>
                      <a:r>
                        <a:rPr sz="1150" spc="15" dirty="0">
                          <a:solidFill>
                            <a:srgbClr val="231F20"/>
                          </a:solidFill>
                          <a:latin typeface="Arial"/>
                          <a:cs typeface="Arial"/>
                        </a:rPr>
                        <a:t>y := y</a:t>
                      </a:r>
                      <a:r>
                        <a:rPr sz="1150" dirty="0">
                          <a:solidFill>
                            <a:srgbClr val="231F20"/>
                          </a:solidFill>
                          <a:latin typeface="Arial"/>
                          <a:cs typeface="Arial"/>
                        </a:rPr>
                        <a:t> </a:t>
                      </a:r>
                      <a:r>
                        <a:rPr sz="1150" spc="20" dirty="0">
                          <a:solidFill>
                            <a:srgbClr val="231F20"/>
                          </a:solidFill>
                          <a:latin typeface="Arial"/>
                          <a:cs typeface="Arial"/>
                        </a:rPr>
                        <a:t>+</a:t>
                      </a:r>
                      <a:r>
                        <a:rPr sz="1150" spc="15" dirty="0">
                          <a:solidFill>
                            <a:srgbClr val="231F20"/>
                          </a:solidFill>
                          <a:latin typeface="Arial"/>
                          <a:cs typeface="Arial"/>
                        </a:rPr>
                        <a:t> </a:t>
                      </a:r>
                      <a:r>
                        <a:rPr sz="1150" spc="20" dirty="0">
                          <a:solidFill>
                            <a:srgbClr val="231F20"/>
                          </a:solidFill>
                          <a:latin typeface="Arial"/>
                          <a:cs typeface="Arial"/>
                        </a:rPr>
                        <a:t>5	</a:t>
                      </a:r>
                      <a:r>
                        <a:rPr sz="1150" spc="10" dirty="0">
                          <a:solidFill>
                            <a:srgbClr val="231F20"/>
                          </a:solidFill>
                          <a:latin typeface="Arial"/>
                          <a:cs typeface="Arial"/>
                        </a:rPr>
                        <a:t>[ </a:t>
                      </a:r>
                      <a:r>
                        <a:rPr sz="1150" spc="15" dirty="0">
                          <a:solidFill>
                            <a:srgbClr val="231F20"/>
                          </a:solidFill>
                          <a:latin typeface="Arial"/>
                          <a:cs typeface="Arial"/>
                        </a:rPr>
                        <a:t>y </a:t>
                      </a:r>
                      <a:r>
                        <a:rPr sz="1150" spc="20" dirty="0">
                          <a:solidFill>
                            <a:srgbClr val="231F20"/>
                          </a:solidFill>
                          <a:latin typeface="Arial"/>
                          <a:cs typeface="Arial"/>
                        </a:rPr>
                        <a:t>= 5</a:t>
                      </a:r>
                      <a:r>
                        <a:rPr sz="1150" spc="-105" dirty="0">
                          <a:solidFill>
                            <a:srgbClr val="231F20"/>
                          </a:solidFill>
                          <a:latin typeface="Arial"/>
                          <a:cs typeface="Arial"/>
                        </a:rPr>
                        <a:t> </a:t>
                      </a:r>
                      <a:r>
                        <a:rPr sz="1150" spc="10" dirty="0">
                          <a:solidFill>
                            <a:srgbClr val="231F20"/>
                          </a:solidFill>
                          <a:latin typeface="Arial"/>
                          <a:cs typeface="Arial"/>
                        </a:rPr>
                        <a:t>]</a:t>
                      </a:r>
                      <a:endParaRPr sz="1150">
                        <a:latin typeface="Arial"/>
                        <a:cs typeface="Arial"/>
                      </a:endParaRPr>
                    </a:p>
                  </a:txBody>
                  <a:tcPr marL="0" marR="0" marT="84455" marB="0">
                    <a:lnL w="28575">
                      <a:solidFill>
                        <a:srgbClr val="231F20"/>
                      </a:solidFill>
                      <a:prstDash val="solid"/>
                    </a:lnL>
                    <a:lnR w="28575">
                      <a:solidFill>
                        <a:srgbClr val="231F20"/>
                      </a:solidFill>
                      <a:prstDash val="solid"/>
                    </a:lnR>
                    <a:lnT w="28575">
                      <a:solidFill>
                        <a:srgbClr val="231F20"/>
                      </a:solidFill>
                      <a:prstDash val="solid"/>
                    </a:lnT>
                    <a:lnB w="19050">
                      <a:solidFill>
                        <a:srgbClr val="000000"/>
                      </a:solidFill>
                      <a:prstDash val="solid"/>
                    </a:lnB>
                  </a:tcPr>
                </a:tc>
                <a:extLst>
                  <a:ext uri="{0D108BD9-81ED-4DB2-BD59-A6C34878D82A}">
                    <a16:rowId xmlns:a16="http://schemas.microsoft.com/office/drawing/2014/main" val="10000"/>
                  </a:ext>
                </a:extLst>
              </a:tr>
              <a:tr h="1200329">
                <a:tc gridSpan="3">
                  <a:txBody>
                    <a:bodyPr/>
                    <a:lstStyle/>
                    <a:p>
                      <a:pPr marL="55880">
                        <a:lnSpc>
                          <a:spcPts val="2130"/>
                        </a:lnSpc>
                        <a:spcBef>
                          <a:spcPts val="359"/>
                        </a:spcBef>
                      </a:pPr>
                      <a:r>
                        <a:rPr sz="1800" spc="-5" dirty="0">
                          <a:latin typeface="Times New Roman"/>
                          <a:cs typeface="Times New Roman"/>
                        </a:rPr>
                        <a:t>Thời gian thực</a:t>
                      </a:r>
                      <a:r>
                        <a:rPr sz="1800" spc="5" dirty="0">
                          <a:latin typeface="Times New Roman"/>
                          <a:cs typeface="Times New Roman"/>
                        </a:rPr>
                        <a:t> </a:t>
                      </a:r>
                      <a:r>
                        <a:rPr sz="1800" spc="-5" dirty="0">
                          <a:latin typeface="Times New Roman"/>
                          <a:cs typeface="Times New Roman"/>
                        </a:rPr>
                        <a:t>hiện:?</a:t>
                      </a:r>
                      <a:endParaRPr sz="1800">
                        <a:latin typeface="Times New Roman"/>
                        <a:cs typeface="Times New Roman"/>
                      </a:endParaRPr>
                    </a:p>
                    <a:p>
                      <a:pPr marL="55880" marR="4304030">
                        <a:lnSpc>
                          <a:spcPts val="2200"/>
                        </a:lnSpc>
                        <a:spcBef>
                          <a:spcPts val="10"/>
                        </a:spcBef>
                      </a:pPr>
                      <a:r>
                        <a:rPr sz="1800" dirty="0">
                          <a:latin typeface="Times New Roman"/>
                          <a:cs typeface="Times New Roman"/>
                        </a:rPr>
                        <a:t>Sai </a:t>
                      </a:r>
                      <a:r>
                        <a:rPr sz="1800" spc="-5" dirty="0">
                          <a:latin typeface="Times New Roman"/>
                          <a:cs typeface="Times New Roman"/>
                        </a:rPr>
                        <a:t>lệch </a:t>
                      </a:r>
                      <a:r>
                        <a:rPr sz="1800" dirty="0">
                          <a:latin typeface="Times New Roman"/>
                          <a:cs typeface="Times New Roman"/>
                        </a:rPr>
                        <a:t>về </a:t>
                      </a:r>
                      <a:r>
                        <a:rPr sz="1800" spc="-5" dirty="0">
                          <a:latin typeface="Times New Roman"/>
                          <a:cs typeface="Times New Roman"/>
                        </a:rPr>
                        <a:t>thứ tự thực hiện:?  </a:t>
                      </a:r>
                      <a:r>
                        <a:rPr sz="1800" dirty="0">
                          <a:latin typeface="Times New Roman"/>
                          <a:cs typeface="Times New Roman"/>
                        </a:rPr>
                        <a:t>Sai </a:t>
                      </a:r>
                      <a:r>
                        <a:rPr sz="1800" spc="-5" dirty="0">
                          <a:latin typeface="Times New Roman"/>
                          <a:cs typeface="Times New Roman"/>
                        </a:rPr>
                        <a:t>lệch </a:t>
                      </a:r>
                      <a:r>
                        <a:rPr sz="1800" dirty="0">
                          <a:latin typeface="Times New Roman"/>
                          <a:cs typeface="Times New Roman"/>
                        </a:rPr>
                        <a:t>về </a:t>
                      </a:r>
                      <a:r>
                        <a:rPr sz="1800" spc="-5" dirty="0">
                          <a:latin typeface="Times New Roman"/>
                          <a:cs typeface="Times New Roman"/>
                        </a:rPr>
                        <a:t>giá</a:t>
                      </a:r>
                      <a:r>
                        <a:rPr sz="1800" spc="-15" dirty="0">
                          <a:latin typeface="Times New Roman"/>
                          <a:cs typeface="Times New Roman"/>
                        </a:rPr>
                        <a:t> </a:t>
                      </a:r>
                      <a:r>
                        <a:rPr sz="1800" spc="-5" dirty="0">
                          <a:latin typeface="Times New Roman"/>
                          <a:cs typeface="Times New Roman"/>
                        </a:rPr>
                        <a:t>trị:?</a:t>
                      </a:r>
                      <a:endParaRPr sz="1800">
                        <a:latin typeface="Times New Roman"/>
                        <a:cs typeface="Times New Roman"/>
                      </a:endParaRPr>
                    </a:p>
                  </a:txBody>
                  <a:tcPr marL="0" marR="0" marT="45719"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2204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7095490" cy="695960"/>
          </a:xfrm>
          <a:prstGeom prst="rect">
            <a:avLst/>
          </a:prstGeom>
        </p:spPr>
        <p:txBody>
          <a:bodyPr vert="horz" wrap="square" lIns="0" tIns="12700" rIns="0" bIns="0" rtlCol="0">
            <a:spAutoFit/>
          </a:bodyPr>
          <a:lstStyle/>
          <a:p>
            <a:pPr marL="12700">
              <a:lnSpc>
                <a:spcPct val="100000"/>
              </a:lnSpc>
              <a:spcBef>
                <a:spcPts val="100"/>
              </a:spcBef>
              <a:tabLst>
                <a:tab pos="3792220" algn="l"/>
              </a:tabLst>
            </a:pPr>
            <a:r>
              <a:rPr sz="4400" dirty="0"/>
              <a:t>Kích </a:t>
            </a:r>
            <a:r>
              <a:rPr sz="4400" spc="-5" dirty="0"/>
              <a:t>thước</a:t>
            </a:r>
            <a:r>
              <a:rPr sz="4400" spc="5" dirty="0"/>
              <a:t> </a:t>
            </a:r>
            <a:r>
              <a:rPr sz="4400" dirty="0"/>
              <a:t>nhỏ:	</a:t>
            </a:r>
            <a:r>
              <a:rPr sz="4400" spc="-5" dirty="0"/>
              <a:t>thống nhất</a:t>
            </a:r>
            <a:r>
              <a:rPr sz="4400" spc="-60" dirty="0"/>
              <a:t> </a:t>
            </a:r>
            <a:r>
              <a:rPr sz="4400" spc="-5" dirty="0"/>
              <a:t>cao</a:t>
            </a:r>
            <a:endParaRPr sz="4400"/>
          </a:p>
        </p:txBody>
      </p:sp>
      <p:sp>
        <p:nvSpPr>
          <p:cNvPr id="6" name="object 6"/>
          <p:cNvSpPr txBox="1"/>
          <p:nvPr/>
        </p:nvSpPr>
        <p:spPr>
          <a:xfrm>
            <a:off x="925483" y="4669675"/>
            <a:ext cx="9298017" cy="1348574"/>
          </a:xfrm>
          <a:prstGeom prst="rect">
            <a:avLst/>
          </a:prstGeom>
        </p:spPr>
        <p:txBody>
          <a:bodyPr vert="horz" wrap="square" lIns="0" tIns="81280" rIns="0" bIns="0" rtlCol="0">
            <a:spAutoFit/>
          </a:bodyPr>
          <a:lstStyle/>
          <a:p>
            <a:pPr marL="12700" marR="411480">
              <a:lnSpc>
                <a:spcPct val="79500"/>
              </a:lnSpc>
              <a:spcBef>
                <a:spcPts val="640"/>
              </a:spcBef>
              <a:buClr>
                <a:srgbClr val="DD8047"/>
              </a:buClr>
              <a:buSzPct val="59090"/>
              <a:buFont typeface="Wingdings"/>
              <a:buChar char=""/>
              <a:tabLst>
                <a:tab pos="301625" algn="l"/>
                <a:tab pos="302260" algn="l"/>
              </a:tabLst>
            </a:pPr>
            <a:r>
              <a:rPr lang="en-US" sz="2200">
                <a:latin typeface="Times New Roman"/>
                <a:cs typeface="Times New Roman"/>
              </a:rPr>
              <a:t>   </a:t>
            </a:r>
            <a:r>
              <a:rPr sz="2200">
                <a:latin typeface="Times New Roman"/>
                <a:cs typeface="Times New Roman"/>
              </a:rPr>
              <a:t>Kích </a:t>
            </a:r>
            <a:r>
              <a:rPr sz="2200" spc="-5" dirty="0">
                <a:latin typeface="Times New Roman"/>
                <a:cs typeface="Times New Roman"/>
              </a:rPr>
              <a:t>thước lớn: Các bản </a:t>
            </a:r>
            <a:r>
              <a:rPr sz="2200" dirty="0">
                <a:latin typeface="Times New Roman"/>
                <a:cs typeface="Times New Roman"/>
              </a:rPr>
              <a:t>sao sẽ sớm bị rơi </a:t>
            </a:r>
            <a:r>
              <a:rPr sz="2200" spc="-5" dirty="0">
                <a:latin typeface="Times New Roman"/>
                <a:cs typeface="Times New Roman"/>
              </a:rPr>
              <a:t>vào trạng thái </a:t>
            </a:r>
            <a:r>
              <a:rPr sz="2200" dirty="0">
                <a:latin typeface="Times New Roman"/>
                <a:cs typeface="Times New Roman"/>
              </a:rPr>
              <a:t>không  </a:t>
            </a:r>
            <a:r>
              <a:rPr sz="2200" spc="-5" dirty="0">
                <a:latin typeface="Times New Roman"/>
                <a:cs typeface="Times New Roman"/>
              </a:rPr>
              <a:t>thống nhất</a:t>
            </a:r>
            <a:endParaRPr sz="2200">
              <a:latin typeface="Times New Roman"/>
              <a:cs typeface="Times New Roman"/>
            </a:endParaRPr>
          </a:p>
          <a:p>
            <a:pPr marL="332740" indent="-320040">
              <a:lnSpc>
                <a:spcPct val="100000"/>
              </a:lnSpc>
              <a:spcBef>
                <a:spcPts val="160"/>
              </a:spcBef>
              <a:buClr>
                <a:srgbClr val="DD8047"/>
              </a:buClr>
              <a:buSzPct val="59090"/>
              <a:buFont typeface="Wingdings"/>
              <a:buChar char=""/>
              <a:tabLst>
                <a:tab pos="332105" algn="l"/>
                <a:tab pos="332740" algn="l"/>
              </a:tabLst>
            </a:pPr>
            <a:r>
              <a:rPr sz="2200" dirty="0">
                <a:latin typeface="Times New Roman"/>
                <a:cs typeface="Times New Roman"/>
              </a:rPr>
              <a:t>Kích </a:t>
            </a:r>
            <a:r>
              <a:rPr sz="2200" spc="-5" dirty="0">
                <a:latin typeface="Times New Roman"/>
                <a:cs typeface="Times New Roman"/>
              </a:rPr>
              <a:t>thước </a:t>
            </a:r>
            <a:r>
              <a:rPr sz="2200" dirty="0">
                <a:latin typeface="Times New Roman"/>
                <a:cs typeface="Times New Roman"/>
              </a:rPr>
              <a:t>nhỏ: số </a:t>
            </a:r>
            <a:r>
              <a:rPr sz="2200" spc="-5" dirty="0">
                <a:latin typeface="Times New Roman"/>
                <a:cs typeface="Times New Roman"/>
              </a:rPr>
              <a:t>lượng conit nhiều: quản lý </a:t>
            </a:r>
            <a:r>
              <a:rPr sz="2200" dirty="0">
                <a:latin typeface="Times New Roman"/>
                <a:cs typeface="Times New Roman"/>
              </a:rPr>
              <a:t>phức</a:t>
            </a:r>
            <a:r>
              <a:rPr sz="2200" spc="20" dirty="0">
                <a:latin typeface="Times New Roman"/>
                <a:cs typeface="Times New Roman"/>
              </a:rPr>
              <a:t> </a:t>
            </a:r>
            <a:r>
              <a:rPr sz="2200" spc="-5" dirty="0">
                <a:latin typeface="Times New Roman"/>
                <a:cs typeface="Times New Roman"/>
              </a:rPr>
              <a:t>tạp</a:t>
            </a:r>
            <a:endParaRPr sz="2200">
              <a:latin typeface="Times New Roman"/>
              <a:cs typeface="Times New Roman"/>
            </a:endParaRPr>
          </a:p>
          <a:p>
            <a:pPr marL="330200" marR="5080" indent="-317500">
              <a:lnSpc>
                <a:spcPct val="79500"/>
              </a:lnSpc>
              <a:spcBef>
                <a:spcPts val="700"/>
              </a:spcBef>
              <a:tabLst>
                <a:tab pos="332105" algn="l"/>
              </a:tabLst>
            </a:pPr>
            <a:r>
              <a:rPr sz="1300" spc="15" dirty="0">
                <a:solidFill>
                  <a:srgbClr val="DD8047"/>
                </a:solidFill>
                <a:latin typeface="Wingdings"/>
                <a:cs typeface="Wingdings"/>
              </a:rPr>
              <a:t></a:t>
            </a:r>
            <a:r>
              <a:rPr sz="1300" spc="15" dirty="0">
                <a:solidFill>
                  <a:srgbClr val="DD8047"/>
                </a:solidFill>
                <a:latin typeface="Times New Roman"/>
                <a:cs typeface="Times New Roman"/>
              </a:rPr>
              <a:t>		</a:t>
            </a:r>
            <a:r>
              <a:rPr sz="2200" dirty="0">
                <a:latin typeface="Times New Roman"/>
                <a:cs typeface="Times New Roman"/>
              </a:rPr>
              <a:t>=&gt; </a:t>
            </a:r>
            <a:r>
              <a:rPr sz="2200" spc="-5" dirty="0">
                <a:latin typeface="Times New Roman"/>
                <a:cs typeface="Times New Roman"/>
              </a:rPr>
              <a:t>Bài toán: cho trước một (phần) tập </a:t>
            </a:r>
            <a:r>
              <a:rPr sz="2200" dirty="0">
                <a:latin typeface="Times New Roman"/>
                <a:cs typeface="Times New Roman"/>
              </a:rPr>
              <a:t>dữ </a:t>
            </a:r>
            <a:r>
              <a:rPr sz="2200" spc="-5" dirty="0">
                <a:latin typeface="Times New Roman"/>
                <a:cs typeface="Times New Roman"/>
              </a:rPr>
              <a:t>liệu, xác định kích thước  connit theo các tiêu chí tối</a:t>
            </a:r>
            <a:r>
              <a:rPr sz="2200" dirty="0">
                <a:latin typeface="Times New Roman"/>
                <a:cs typeface="Times New Roman"/>
              </a:rPr>
              <a:t> ưu</a:t>
            </a:r>
            <a:endParaRPr sz="2200">
              <a:latin typeface="Times New Roman"/>
              <a:cs typeface="Times New Roman"/>
            </a:endParaRPr>
          </a:p>
        </p:txBody>
      </p:sp>
      <p:sp>
        <p:nvSpPr>
          <p:cNvPr id="7" name="object 7"/>
          <p:cNvSpPr/>
          <p:nvPr/>
        </p:nvSpPr>
        <p:spPr>
          <a:xfrm>
            <a:off x="925483" y="2025535"/>
            <a:ext cx="4027271" cy="248918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5183365" y="2101735"/>
            <a:ext cx="4586247" cy="24384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0900" y="450736"/>
            <a:ext cx="9220199" cy="628377"/>
          </a:xfrm>
          <a:prstGeom prst="rect">
            <a:avLst/>
          </a:prstGeom>
        </p:spPr>
        <p:txBody>
          <a:bodyPr vert="horz" wrap="square" lIns="0" tIns="12700" rIns="0" bIns="0" rtlCol="0">
            <a:spAutoFit/>
          </a:bodyPr>
          <a:lstStyle/>
          <a:p>
            <a:pPr marL="12700" marR="5080">
              <a:lnSpc>
                <a:spcPct val="100000"/>
              </a:lnSpc>
              <a:spcBef>
                <a:spcPts val="100"/>
              </a:spcBef>
            </a:pPr>
            <a:r>
              <a:rPr dirty="0"/>
              <a:t>2.4. Mô </a:t>
            </a:r>
            <a:r>
              <a:rPr spc="-5" dirty="0"/>
              <a:t>hình thống nhất theo </a:t>
            </a:r>
            <a:r>
              <a:rPr spc="-5"/>
              <a:t>thứ tự</a:t>
            </a:r>
            <a:r>
              <a:rPr lang="en-US" spc="-5"/>
              <a:t> </a:t>
            </a:r>
            <a:r>
              <a:rPr spc="-5"/>
              <a:t>thao </a:t>
            </a:r>
            <a:r>
              <a:rPr spc="-5" dirty="0"/>
              <a:t>tác</a:t>
            </a:r>
          </a:p>
        </p:txBody>
      </p:sp>
      <p:sp>
        <p:nvSpPr>
          <p:cNvPr id="4" name="object 4"/>
          <p:cNvSpPr txBox="1"/>
          <p:nvPr/>
        </p:nvSpPr>
        <p:spPr>
          <a:xfrm>
            <a:off x="1464475" y="1903615"/>
            <a:ext cx="7853680" cy="25781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30" dirty="0">
                <a:latin typeface="Times New Roman"/>
                <a:cs typeface="Times New Roman"/>
              </a:rPr>
              <a:t>Truy </a:t>
            </a:r>
            <a:r>
              <a:rPr sz="2900" spc="-5" dirty="0">
                <a:latin typeface="Times New Roman"/>
                <a:cs typeface="Times New Roman"/>
              </a:rPr>
              <a:t>cập tương tranh đến các tài nguyên chia</a:t>
            </a:r>
            <a:r>
              <a:rPr sz="2900" spc="50" dirty="0">
                <a:latin typeface="Times New Roman"/>
                <a:cs typeface="Times New Roman"/>
              </a:rPr>
              <a:t> </a:t>
            </a:r>
            <a:r>
              <a:rPr sz="2900" dirty="0">
                <a:latin typeface="Times New Roman"/>
                <a:cs typeface="Times New Roman"/>
              </a:rPr>
              <a:t>sẻ</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Tài nguyên chia </a:t>
            </a:r>
            <a:r>
              <a:rPr sz="2900" dirty="0">
                <a:latin typeface="Times New Roman"/>
                <a:cs typeface="Times New Roman"/>
              </a:rPr>
              <a:t>sẻ </a:t>
            </a:r>
            <a:r>
              <a:rPr sz="2900" spc="-5" dirty="0">
                <a:latin typeface="Times New Roman"/>
                <a:cs typeface="Times New Roman"/>
              </a:rPr>
              <a:t>là </a:t>
            </a:r>
            <a:r>
              <a:rPr sz="2900" dirty="0">
                <a:latin typeface="Times New Roman"/>
                <a:cs typeface="Times New Roman"/>
              </a:rPr>
              <a:t>dữ </a:t>
            </a:r>
            <a:r>
              <a:rPr sz="2900" spc="-5" dirty="0">
                <a:latin typeface="Times New Roman"/>
                <a:cs typeface="Times New Roman"/>
              </a:rPr>
              <a:t>liệu được sao lưu</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Mạnh </a:t>
            </a:r>
            <a:r>
              <a:rPr sz="2900" dirty="0">
                <a:latin typeface="Times New Roman"/>
                <a:cs typeface="Times New Roman"/>
              </a:rPr>
              <a:t>hơn </a:t>
            </a:r>
            <a:r>
              <a:rPr sz="2900" spc="-5" dirty="0">
                <a:latin typeface="Times New Roman"/>
                <a:cs typeface="Times New Roman"/>
              </a:rPr>
              <a:t>mô hình liên</a:t>
            </a:r>
            <a:r>
              <a:rPr sz="2900" spc="5" dirty="0">
                <a:latin typeface="Times New Roman"/>
                <a:cs typeface="Times New Roman"/>
              </a:rPr>
              <a:t> </a:t>
            </a:r>
            <a:r>
              <a:rPr sz="2900" spc="-5" dirty="0">
                <a:latin typeface="Times New Roman"/>
                <a:cs typeface="Times New Roman"/>
              </a:rPr>
              <a:t>tục</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Khi </a:t>
            </a:r>
            <a:r>
              <a:rPr sz="2900" spc="-5" dirty="0">
                <a:latin typeface="Times New Roman"/>
                <a:cs typeface="Times New Roman"/>
              </a:rPr>
              <a:t>thực hiện cập nhật, thứ tự cập nhật được thống  nhất giữa các</a:t>
            </a:r>
            <a:r>
              <a:rPr sz="2900" spc="-10" dirty="0">
                <a:latin typeface="Times New Roman"/>
                <a:cs typeface="Times New Roman"/>
              </a:rPr>
              <a:t> </a:t>
            </a:r>
            <a:r>
              <a:rPr sz="2900" spc="-5" dirty="0">
                <a:latin typeface="Times New Roman"/>
                <a:cs typeface="Times New Roman"/>
              </a:rPr>
              <a:t>replicas</a:t>
            </a:r>
            <a:endParaRPr sz="29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79495" cy="695960"/>
          </a:xfrm>
          <a:prstGeom prst="rect">
            <a:avLst/>
          </a:prstGeom>
        </p:spPr>
        <p:txBody>
          <a:bodyPr vert="horz" wrap="square" lIns="0" tIns="12700" rIns="0" bIns="0" rtlCol="0">
            <a:spAutoFit/>
          </a:bodyPr>
          <a:lstStyle/>
          <a:p>
            <a:pPr marL="12700">
              <a:lnSpc>
                <a:spcPct val="100000"/>
              </a:lnSpc>
              <a:spcBef>
                <a:spcPts val="100"/>
              </a:spcBef>
              <a:tabLst>
                <a:tab pos="2604135" algn="l"/>
              </a:tabLst>
            </a:pPr>
            <a:r>
              <a:rPr sz="4400" dirty="0"/>
              <a:t>Một</a:t>
            </a:r>
            <a:r>
              <a:rPr sz="4400" spc="-5" dirty="0"/>
              <a:t> </a:t>
            </a:r>
            <a:r>
              <a:rPr sz="4400" dirty="0"/>
              <a:t>v</a:t>
            </a:r>
            <a:r>
              <a:rPr sz="4400" spc="-5" dirty="0"/>
              <a:t>à</a:t>
            </a:r>
            <a:r>
              <a:rPr sz="4400" dirty="0"/>
              <a:t>i</a:t>
            </a:r>
            <a:r>
              <a:rPr sz="4400" spc="-5" dirty="0"/>
              <a:t> </a:t>
            </a:r>
            <a:r>
              <a:rPr sz="4400" dirty="0"/>
              <a:t>ký	h</a:t>
            </a:r>
            <a:r>
              <a:rPr sz="4400" spc="-5" dirty="0"/>
              <a:t>iệ</a:t>
            </a:r>
            <a:r>
              <a:rPr sz="4400" dirty="0"/>
              <a:t>u</a:t>
            </a:r>
            <a:endParaRPr sz="4400"/>
          </a:p>
        </p:txBody>
      </p:sp>
      <p:sp>
        <p:nvSpPr>
          <p:cNvPr id="4" name="object 4"/>
          <p:cNvSpPr txBox="1"/>
          <p:nvPr/>
        </p:nvSpPr>
        <p:spPr>
          <a:xfrm>
            <a:off x="1464475" y="1982355"/>
            <a:ext cx="7519670" cy="2828290"/>
          </a:xfrm>
          <a:prstGeom prst="rect">
            <a:avLst/>
          </a:prstGeom>
        </p:spPr>
        <p:txBody>
          <a:bodyPr vert="horz" wrap="square" lIns="0" tIns="35560" rIns="0" bIns="0" rtlCol="0">
            <a:spAutoFit/>
          </a:bodyPr>
          <a:lstStyle/>
          <a:p>
            <a:pPr marL="329565" marR="5080" indent="-317500">
              <a:lnSpc>
                <a:spcPts val="3400"/>
              </a:lnSpc>
              <a:spcBef>
                <a:spcPts val="280"/>
              </a:spcBef>
              <a:buClr>
                <a:srgbClr val="DD8047"/>
              </a:buClr>
              <a:buSzPct val="60344"/>
              <a:buFont typeface="Wingdings"/>
              <a:buChar char=""/>
              <a:tabLst>
                <a:tab pos="332740" algn="l"/>
              </a:tabLst>
            </a:pPr>
            <a:r>
              <a:rPr sz="2900" dirty="0">
                <a:latin typeface="Times New Roman"/>
                <a:cs typeface="Times New Roman"/>
              </a:rPr>
              <a:t>Với </a:t>
            </a:r>
            <a:r>
              <a:rPr sz="2900" spc="-5" dirty="0">
                <a:latin typeface="Times New Roman"/>
                <a:cs typeface="Times New Roman"/>
              </a:rPr>
              <a:t>các </a:t>
            </a:r>
            <a:r>
              <a:rPr sz="2900" dirty="0">
                <a:latin typeface="Times New Roman"/>
                <a:cs typeface="Times New Roman"/>
              </a:rPr>
              <a:t>quá </a:t>
            </a:r>
            <a:r>
              <a:rPr sz="2900" spc="-5" dirty="0">
                <a:latin typeface="Times New Roman"/>
                <a:cs typeface="Times New Roman"/>
              </a:rPr>
              <a:t>trình thực hiện khác nhau, tất cả các  tiến trình luôn luôn cho một kết</a:t>
            </a:r>
            <a:r>
              <a:rPr sz="2900" spc="20" dirty="0">
                <a:latin typeface="Times New Roman"/>
                <a:cs typeface="Times New Roman"/>
              </a:rPr>
              <a:t> </a:t>
            </a:r>
            <a:r>
              <a:rPr sz="2900" dirty="0">
                <a:latin typeface="Times New Roman"/>
                <a:cs typeface="Times New Roman"/>
              </a:rPr>
              <a:t>quả</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Các thao tác trên </a:t>
            </a:r>
            <a:r>
              <a:rPr sz="2900" dirty="0">
                <a:latin typeface="Times New Roman"/>
                <a:cs typeface="Times New Roman"/>
              </a:rPr>
              <a:t>dữ</a:t>
            </a:r>
            <a:r>
              <a:rPr sz="2900" spc="10"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Đọc</a:t>
            </a:r>
            <a:r>
              <a:rPr sz="2600" spc="-70" dirty="0">
                <a:latin typeface="Times New Roman"/>
                <a:cs typeface="Times New Roman"/>
              </a:rPr>
              <a:t> </a:t>
            </a:r>
            <a:r>
              <a:rPr sz="2600" spc="-5" dirty="0">
                <a:latin typeface="Times New Roman"/>
                <a:cs typeface="Times New Roman"/>
              </a:rPr>
              <a:t>(Ri(x)b)</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Ghi</a:t>
            </a:r>
            <a:r>
              <a:rPr sz="2600" spc="-100" dirty="0">
                <a:latin typeface="Times New Roman"/>
                <a:cs typeface="Times New Roman"/>
              </a:rPr>
              <a:t> </a:t>
            </a:r>
            <a:r>
              <a:rPr sz="2600" spc="-15" dirty="0">
                <a:latin typeface="Times New Roman"/>
                <a:cs typeface="Times New Roman"/>
              </a:rPr>
              <a:t>(Wi(x)a)</a:t>
            </a:r>
            <a:endParaRPr sz="2600">
              <a:latin typeface="Times New Roman"/>
              <a:cs typeface="Times New Roman"/>
            </a:endParaRPr>
          </a:p>
          <a:p>
            <a:pPr marL="642620" lvl="1" indent="-274955">
              <a:lnSpc>
                <a:spcPct val="100000"/>
              </a:lnSpc>
              <a:spcBef>
                <a:spcPts val="480"/>
              </a:spcBef>
              <a:buClr>
                <a:srgbClr val="94B6D2"/>
              </a:buClr>
              <a:buSzPct val="69230"/>
              <a:buFont typeface="Arial"/>
              <a:buChar char="¤"/>
              <a:tabLst>
                <a:tab pos="642620" algn="l"/>
              </a:tabLst>
            </a:pPr>
            <a:r>
              <a:rPr sz="2600" spc="-5" dirty="0">
                <a:latin typeface="Times New Roman"/>
                <a:cs typeface="Times New Roman"/>
              </a:rPr>
              <a:t>Giá trị </a:t>
            </a:r>
            <a:r>
              <a:rPr sz="2600" dirty="0">
                <a:latin typeface="Times New Roman"/>
                <a:cs typeface="Times New Roman"/>
              </a:rPr>
              <a:t>khởi </a:t>
            </a:r>
            <a:r>
              <a:rPr sz="2600" spc="-5" dirty="0">
                <a:latin typeface="Times New Roman"/>
                <a:cs typeface="Times New Roman"/>
              </a:rPr>
              <a:t>tạo của các </a:t>
            </a:r>
            <a:r>
              <a:rPr sz="2600" dirty="0">
                <a:latin typeface="Times New Roman"/>
                <a:cs typeface="Times New Roman"/>
              </a:rPr>
              <a:t>dữ </a:t>
            </a:r>
            <a:r>
              <a:rPr sz="2600" spc="-5" dirty="0">
                <a:latin typeface="Times New Roman"/>
                <a:cs typeface="Times New Roman"/>
              </a:rPr>
              <a:t>liệu là</a:t>
            </a:r>
            <a:r>
              <a:rPr sz="2600" spc="-15" dirty="0">
                <a:latin typeface="Times New Roman"/>
                <a:cs typeface="Times New Roman"/>
              </a:rPr>
              <a:t> </a:t>
            </a:r>
            <a:r>
              <a:rPr sz="2600" dirty="0">
                <a:latin typeface="Times New Roman"/>
                <a:cs typeface="Times New Roman"/>
              </a:rPr>
              <a:t>NIL</a:t>
            </a:r>
            <a:endParaRPr sz="2600">
              <a:latin typeface="Times New Roman"/>
              <a:cs typeface="Times New Roman"/>
            </a:endParaRPr>
          </a:p>
        </p:txBody>
      </p:sp>
      <p:sp>
        <p:nvSpPr>
          <p:cNvPr id="5" name="object 5"/>
          <p:cNvSpPr/>
          <p:nvPr/>
        </p:nvSpPr>
        <p:spPr>
          <a:xfrm>
            <a:off x="3000669" y="5454535"/>
            <a:ext cx="4623533" cy="106679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36775" cy="695960"/>
          </a:xfrm>
          <a:prstGeom prst="rect">
            <a:avLst/>
          </a:prstGeom>
        </p:spPr>
        <p:txBody>
          <a:bodyPr vert="horz" wrap="square" lIns="0" tIns="12700" rIns="0" bIns="0" rtlCol="0">
            <a:spAutoFit/>
          </a:bodyPr>
          <a:lstStyle/>
          <a:p>
            <a:pPr marL="12700">
              <a:lnSpc>
                <a:spcPct val="100000"/>
              </a:lnSpc>
              <a:spcBef>
                <a:spcPts val="100"/>
              </a:spcBef>
            </a:pPr>
            <a:r>
              <a:rPr sz="4400" spc="-5" dirty="0"/>
              <a:t>Problems</a:t>
            </a:r>
            <a:endParaRPr sz="4400"/>
          </a:p>
        </p:txBody>
      </p:sp>
      <p:grpSp>
        <p:nvGrpSpPr>
          <p:cNvPr id="3" name="object 3"/>
          <p:cNvGrpSpPr/>
          <p:nvPr/>
        </p:nvGrpSpPr>
        <p:grpSpPr>
          <a:xfrm>
            <a:off x="967449" y="2075065"/>
            <a:ext cx="8949690" cy="4389120"/>
            <a:chOff x="967449" y="2075065"/>
            <a:chExt cx="8949690" cy="4389120"/>
          </a:xfrm>
        </p:grpSpPr>
        <p:sp>
          <p:nvSpPr>
            <p:cNvPr id="4" name="object 4"/>
            <p:cNvSpPr/>
            <p:nvPr/>
          </p:nvSpPr>
          <p:spPr>
            <a:xfrm>
              <a:off x="967449" y="2321966"/>
              <a:ext cx="8949637" cy="4141760"/>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4363377" y="3181413"/>
              <a:ext cx="693884" cy="69387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4876495" y="5244414"/>
              <a:ext cx="454488" cy="454482"/>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3701415" y="2075065"/>
              <a:ext cx="493788" cy="493788"/>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552549" y="3050124"/>
              <a:ext cx="478218" cy="478227"/>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50071" y="4993425"/>
              <a:ext cx="501966" cy="501966"/>
            </a:xfrm>
            <a:prstGeom prst="rect">
              <a:avLst/>
            </a:prstGeom>
            <a:blipFill>
              <a:blip r:embed="rId7" cstate="print"/>
              <a:stretch>
                <a:fillRect/>
              </a:stretch>
            </a:blipFill>
          </p:spPr>
          <p:txBody>
            <a:bodyPr wrap="square" lIns="0" tIns="0" rIns="0" bIns="0" rtlCol="0"/>
            <a:lstStyle/>
            <a:p>
              <a:endParaRPr/>
            </a:p>
          </p:txBody>
        </p:sp>
        <p:sp>
          <p:nvSpPr>
            <p:cNvPr id="10" name="object 10"/>
            <p:cNvSpPr/>
            <p:nvPr/>
          </p:nvSpPr>
          <p:spPr>
            <a:xfrm>
              <a:off x="2030768" y="4033652"/>
              <a:ext cx="470047" cy="470047"/>
            </a:xfrm>
            <a:prstGeom prst="rect">
              <a:avLst/>
            </a:prstGeom>
            <a:blipFill>
              <a:blip r:embed="rId8" cstate="print"/>
              <a:stretch>
                <a:fillRect/>
              </a:stretch>
            </a:blipFill>
          </p:spPr>
          <p:txBody>
            <a:bodyPr wrap="square" lIns="0" tIns="0" rIns="0" bIns="0" rtlCol="0"/>
            <a:lstStyle/>
            <a:p>
              <a:endParaRPr/>
            </a:p>
          </p:txBody>
        </p:sp>
        <p:sp>
          <p:nvSpPr>
            <p:cNvPr id="11" name="object 11"/>
            <p:cNvSpPr/>
            <p:nvPr/>
          </p:nvSpPr>
          <p:spPr>
            <a:xfrm>
              <a:off x="5649074" y="5060962"/>
              <a:ext cx="470047" cy="470039"/>
            </a:xfrm>
            <a:prstGeom prst="rect">
              <a:avLst/>
            </a:prstGeom>
            <a:blipFill>
              <a:blip r:embed="rId8" cstate="print"/>
              <a:stretch>
                <a:fillRect/>
              </a:stretch>
            </a:blipFill>
          </p:spPr>
          <p:txBody>
            <a:bodyPr wrap="square" lIns="0" tIns="0" rIns="0" bIns="0" rtlCol="0"/>
            <a:lstStyle/>
            <a:p>
              <a:endParaRPr/>
            </a:p>
          </p:txBody>
        </p:sp>
        <p:sp>
          <p:nvSpPr>
            <p:cNvPr id="12" name="object 12"/>
            <p:cNvSpPr/>
            <p:nvPr/>
          </p:nvSpPr>
          <p:spPr>
            <a:xfrm>
              <a:off x="2451493" y="2548154"/>
              <a:ext cx="501954" cy="501966"/>
            </a:xfrm>
            <a:prstGeom prst="rect">
              <a:avLst/>
            </a:prstGeom>
            <a:blipFill>
              <a:blip r:embed="rId7" cstate="print"/>
              <a:stretch>
                <a:fillRect/>
              </a:stretch>
            </a:blipFill>
          </p:spPr>
          <p:txBody>
            <a:bodyPr wrap="square" lIns="0" tIns="0" rIns="0" bIns="0" rtlCol="0"/>
            <a:lstStyle/>
            <a:p>
              <a:endParaRPr/>
            </a:p>
          </p:txBody>
        </p:sp>
        <p:sp>
          <p:nvSpPr>
            <p:cNvPr id="13" name="object 13"/>
            <p:cNvSpPr/>
            <p:nvPr/>
          </p:nvSpPr>
          <p:spPr>
            <a:xfrm>
              <a:off x="3052038" y="5698896"/>
              <a:ext cx="493788" cy="493788"/>
            </a:xfrm>
            <a:prstGeom prst="rect">
              <a:avLst/>
            </a:prstGeom>
            <a:blipFill>
              <a:blip r:embed="rId5" cstate="print"/>
              <a:stretch>
                <a:fillRect/>
              </a:stretch>
            </a:blipFill>
          </p:spPr>
          <p:txBody>
            <a:bodyPr wrap="square" lIns="0" tIns="0" rIns="0" bIns="0" rtlCol="0"/>
            <a:lstStyle/>
            <a:p>
              <a:endParaRPr/>
            </a:p>
          </p:txBody>
        </p:sp>
        <p:sp>
          <p:nvSpPr>
            <p:cNvPr id="14" name="object 14"/>
            <p:cNvSpPr/>
            <p:nvPr/>
          </p:nvSpPr>
          <p:spPr>
            <a:xfrm>
              <a:off x="6476504" y="2309050"/>
              <a:ext cx="478218" cy="478218"/>
            </a:xfrm>
            <a:prstGeom prst="rect">
              <a:avLst/>
            </a:prstGeom>
            <a:blipFill>
              <a:blip r:embed="rId6" cstate="print"/>
              <a:stretch>
                <a:fillRect/>
              </a:stretch>
            </a:blipFill>
          </p:spPr>
          <p:txBody>
            <a:bodyPr wrap="square" lIns="0" tIns="0" rIns="0" bIns="0" rtlCol="0"/>
            <a:lstStyle/>
            <a:p>
              <a:endParaRPr/>
            </a:p>
          </p:txBody>
        </p:sp>
        <p:sp>
          <p:nvSpPr>
            <p:cNvPr id="15" name="object 15"/>
            <p:cNvSpPr/>
            <p:nvPr/>
          </p:nvSpPr>
          <p:spPr>
            <a:xfrm>
              <a:off x="7688669" y="3885083"/>
              <a:ext cx="501966" cy="501966"/>
            </a:xfrm>
            <a:prstGeom prst="rect">
              <a:avLst/>
            </a:prstGeom>
            <a:blipFill>
              <a:blip r:embed="rId7" cstate="print"/>
              <a:stretch>
                <a:fillRect/>
              </a:stretch>
            </a:blipFill>
          </p:spPr>
          <p:txBody>
            <a:bodyPr wrap="square" lIns="0" tIns="0" rIns="0" bIns="0" rtlCol="0"/>
            <a:lstStyle/>
            <a:p>
              <a:endParaRPr/>
            </a:p>
          </p:txBody>
        </p:sp>
        <p:sp>
          <p:nvSpPr>
            <p:cNvPr id="16" name="object 16"/>
            <p:cNvSpPr/>
            <p:nvPr/>
          </p:nvSpPr>
          <p:spPr>
            <a:xfrm>
              <a:off x="4655121" y="3861269"/>
              <a:ext cx="266006" cy="1695792"/>
            </a:xfrm>
            <a:prstGeom prst="rect">
              <a:avLst/>
            </a:prstGeom>
            <a:blipFill>
              <a:blip r:embed="rId9" cstate="print"/>
              <a:stretch>
                <a:fillRect/>
              </a:stretch>
            </a:blipFill>
          </p:spPr>
          <p:txBody>
            <a:bodyPr wrap="square" lIns="0" tIns="0" rIns="0" bIns="0" rtlCol="0"/>
            <a:lstStyle/>
            <a:p>
              <a:endParaRPr/>
            </a:p>
          </p:txBody>
        </p:sp>
        <p:sp>
          <p:nvSpPr>
            <p:cNvPr id="17" name="object 17"/>
            <p:cNvSpPr/>
            <p:nvPr/>
          </p:nvSpPr>
          <p:spPr>
            <a:xfrm>
              <a:off x="4710322" y="3875296"/>
              <a:ext cx="166370" cy="1596390"/>
            </a:xfrm>
            <a:custGeom>
              <a:avLst/>
              <a:gdLst/>
              <a:ahLst/>
              <a:cxnLst/>
              <a:rect l="l" t="t" r="r" b="b"/>
              <a:pathLst>
                <a:path w="166370" h="1596389">
                  <a:moveTo>
                    <a:pt x="166172" y="1596358"/>
                  </a:moveTo>
                  <a:lnTo>
                    <a:pt x="136107" y="1562598"/>
                  </a:lnTo>
                  <a:lnTo>
                    <a:pt x="121351" y="1521998"/>
                  </a:lnTo>
                  <a:lnTo>
                    <a:pt x="106929" y="1467004"/>
                  </a:lnTo>
                  <a:lnTo>
                    <a:pt x="92951" y="1398685"/>
                  </a:lnTo>
                  <a:lnTo>
                    <a:pt x="86163" y="1359861"/>
                  </a:lnTo>
                  <a:lnTo>
                    <a:pt x="79527" y="1318105"/>
                  </a:lnTo>
                  <a:lnTo>
                    <a:pt x="73058" y="1273550"/>
                  </a:lnTo>
                  <a:lnTo>
                    <a:pt x="66770" y="1226331"/>
                  </a:lnTo>
                  <a:lnTo>
                    <a:pt x="60675" y="1176579"/>
                  </a:lnTo>
                  <a:lnTo>
                    <a:pt x="54789" y="1124429"/>
                  </a:lnTo>
                  <a:lnTo>
                    <a:pt x="49125" y="1070013"/>
                  </a:lnTo>
                  <a:lnTo>
                    <a:pt x="43696" y="1013465"/>
                  </a:lnTo>
                  <a:lnTo>
                    <a:pt x="38517" y="954918"/>
                  </a:lnTo>
                  <a:lnTo>
                    <a:pt x="33602" y="894506"/>
                  </a:lnTo>
                  <a:lnTo>
                    <a:pt x="28964" y="832360"/>
                  </a:lnTo>
                  <a:lnTo>
                    <a:pt x="24617" y="768616"/>
                  </a:lnTo>
                  <a:lnTo>
                    <a:pt x="20576" y="703406"/>
                  </a:lnTo>
                  <a:lnTo>
                    <a:pt x="16854" y="636864"/>
                  </a:lnTo>
                  <a:lnTo>
                    <a:pt x="13464" y="569121"/>
                  </a:lnTo>
                  <a:lnTo>
                    <a:pt x="10422" y="500313"/>
                  </a:lnTo>
                  <a:lnTo>
                    <a:pt x="7740" y="430572"/>
                  </a:lnTo>
                  <a:lnTo>
                    <a:pt x="5433" y="360032"/>
                  </a:lnTo>
                  <a:lnTo>
                    <a:pt x="3514" y="288825"/>
                  </a:lnTo>
                  <a:lnTo>
                    <a:pt x="1997" y="217085"/>
                  </a:lnTo>
                  <a:lnTo>
                    <a:pt x="897" y="144945"/>
                  </a:lnTo>
                  <a:lnTo>
                    <a:pt x="226" y="72539"/>
                  </a:lnTo>
                  <a:lnTo>
                    <a:pt x="0" y="0"/>
                  </a:lnTo>
                </a:path>
              </a:pathLst>
            </a:custGeom>
            <a:ln w="19049">
              <a:solidFill>
                <a:srgbClr val="A4C3DB"/>
              </a:solidFill>
            </a:ln>
          </p:spPr>
          <p:txBody>
            <a:bodyPr wrap="square" lIns="0" tIns="0" rIns="0" bIns="0" rtlCol="0"/>
            <a:lstStyle/>
            <a:p>
              <a:endParaRPr/>
            </a:p>
          </p:txBody>
        </p:sp>
        <p:sp>
          <p:nvSpPr>
            <p:cNvPr id="18" name="object 18"/>
            <p:cNvSpPr/>
            <p:nvPr/>
          </p:nvSpPr>
          <p:spPr>
            <a:xfrm>
              <a:off x="3258591" y="3503815"/>
              <a:ext cx="1151312" cy="2269375"/>
            </a:xfrm>
            <a:prstGeom prst="rect">
              <a:avLst/>
            </a:prstGeom>
            <a:blipFill>
              <a:blip r:embed="rId10" cstate="print"/>
              <a:stretch>
                <a:fillRect/>
              </a:stretch>
            </a:blipFill>
          </p:spPr>
          <p:txBody>
            <a:bodyPr wrap="square" lIns="0" tIns="0" rIns="0" bIns="0" rtlCol="0"/>
            <a:lstStyle/>
            <a:p>
              <a:endParaRPr/>
            </a:p>
          </p:txBody>
        </p:sp>
        <p:sp>
          <p:nvSpPr>
            <p:cNvPr id="19" name="object 19"/>
            <p:cNvSpPr/>
            <p:nvPr/>
          </p:nvSpPr>
          <p:spPr>
            <a:xfrm>
              <a:off x="3313163" y="3528348"/>
              <a:ext cx="1050290" cy="2171065"/>
            </a:xfrm>
            <a:custGeom>
              <a:avLst/>
              <a:gdLst/>
              <a:ahLst/>
              <a:cxnLst/>
              <a:rect l="l" t="t" r="r" b="b"/>
              <a:pathLst>
                <a:path w="1050289" h="2171065">
                  <a:moveTo>
                    <a:pt x="0" y="2170548"/>
                  </a:moveTo>
                  <a:lnTo>
                    <a:pt x="517" y="2111358"/>
                  </a:lnTo>
                  <a:lnTo>
                    <a:pt x="2057" y="2052207"/>
                  </a:lnTo>
                  <a:lnTo>
                    <a:pt x="4601" y="1993134"/>
                  </a:lnTo>
                  <a:lnTo>
                    <a:pt x="8130" y="1934179"/>
                  </a:lnTo>
                  <a:lnTo>
                    <a:pt x="12624" y="1875381"/>
                  </a:lnTo>
                  <a:lnTo>
                    <a:pt x="18065" y="1816778"/>
                  </a:lnTo>
                  <a:lnTo>
                    <a:pt x="24435" y="1758409"/>
                  </a:lnTo>
                  <a:lnTo>
                    <a:pt x="31713" y="1700315"/>
                  </a:lnTo>
                  <a:lnTo>
                    <a:pt x="39881" y="1642534"/>
                  </a:lnTo>
                  <a:lnTo>
                    <a:pt x="48920" y="1585105"/>
                  </a:lnTo>
                  <a:lnTo>
                    <a:pt x="58812" y="1528068"/>
                  </a:lnTo>
                  <a:lnTo>
                    <a:pt x="69536" y="1471460"/>
                  </a:lnTo>
                  <a:lnTo>
                    <a:pt x="81075" y="1415323"/>
                  </a:lnTo>
                  <a:lnTo>
                    <a:pt x="93410" y="1359694"/>
                  </a:lnTo>
                  <a:lnTo>
                    <a:pt x="106520" y="1304614"/>
                  </a:lnTo>
                  <a:lnTo>
                    <a:pt x="120389" y="1250120"/>
                  </a:lnTo>
                  <a:lnTo>
                    <a:pt x="134995" y="1196253"/>
                  </a:lnTo>
                  <a:lnTo>
                    <a:pt x="150322" y="1143051"/>
                  </a:lnTo>
                  <a:lnTo>
                    <a:pt x="166349" y="1090553"/>
                  </a:lnTo>
                  <a:lnTo>
                    <a:pt x="183058" y="1038799"/>
                  </a:lnTo>
                  <a:lnTo>
                    <a:pt x="200429" y="987828"/>
                  </a:lnTo>
                  <a:lnTo>
                    <a:pt x="218445" y="937679"/>
                  </a:lnTo>
                  <a:lnTo>
                    <a:pt x="237085" y="888390"/>
                  </a:lnTo>
                  <a:lnTo>
                    <a:pt x="256332" y="840002"/>
                  </a:lnTo>
                  <a:lnTo>
                    <a:pt x="276165" y="792553"/>
                  </a:lnTo>
                  <a:lnTo>
                    <a:pt x="296567" y="746083"/>
                  </a:lnTo>
                  <a:lnTo>
                    <a:pt x="317517" y="700630"/>
                  </a:lnTo>
                  <a:lnTo>
                    <a:pt x="338998" y="656234"/>
                  </a:lnTo>
                  <a:lnTo>
                    <a:pt x="360990" y="612934"/>
                  </a:lnTo>
                  <a:lnTo>
                    <a:pt x="383475" y="570769"/>
                  </a:lnTo>
                  <a:lnTo>
                    <a:pt x="406433" y="529778"/>
                  </a:lnTo>
                  <a:lnTo>
                    <a:pt x="429846" y="490000"/>
                  </a:lnTo>
                  <a:lnTo>
                    <a:pt x="453694" y="451475"/>
                  </a:lnTo>
                  <a:lnTo>
                    <a:pt x="477959" y="414241"/>
                  </a:lnTo>
                  <a:lnTo>
                    <a:pt x="502621" y="378338"/>
                  </a:lnTo>
                  <a:lnTo>
                    <a:pt x="527662" y="343805"/>
                  </a:lnTo>
                  <a:lnTo>
                    <a:pt x="553063" y="310681"/>
                  </a:lnTo>
                  <a:lnTo>
                    <a:pt x="578805" y="279005"/>
                  </a:lnTo>
                  <a:lnTo>
                    <a:pt x="604869" y="248816"/>
                  </a:lnTo>
                  <a:lnTo>
                    <a:pt x="631235" y="220154"/>
                  </a:lnTo>
                  <a:lnTo>
                    <a:pt x="684802" y="167565"/>
                  </a:lnTo>
                  <a:lnTo>
                    <a:pt x="739353" y="121551"/>
                  </a:lnTo>
                  <a:lnTo>
                    <a:pt x="794738" y="82425"/>
                  </a:lnTo>
                  <a:lnTo>
                    <a:pt x="850805" y="50501"/>
                  </a:lnTo>
                  <a:lnTo>
                    <a:pt x="907401" y="26092"/>
                  </a:lnTo>
                  <a:lnTo>
                    <a:pt x="964377" y="9510"/>
                  </a:lnTo>
                  <a:lnTo>
                    <a:pt x="1021580" y="1069"/>
                  </a:lnTo>
                  <a:lnTo>
                    <a:pt x="1050219" y="0"/>
                  </a:lnTo>
                </a:path>
              </a:pathLst>
            </a:custGeom>
            <a:ln w="19049">
              <a:solidFill>
                <a:srgbClr val="A4C3DB"/>
              </a:solidFill>
            </a:ln>
          </p:spPr>
          <p:txBody>
            <a:bodyPr wrap="square" lIns="0" tIns="0" rIns="0" bIns="0" rtlCol="0"/>
            <a:lstStyle/>
            <a:p>
              <a:endParaRPr/>
            </a:p>
          </p:txBody>
        </p:sp>
        <p:sp>
          <p:nvSpPr>
            <p:cNvPr id="20" name="object 20"/>
            <p:cNvSpPr/>
            <p:nvPr/>
          </p:nvSpPr>
          <p:spPr>
            <a:xfrm>
              <a:off x="2747352" y="3512134"/>
              <a:ext cx="1662544" cy="1558632"/>
            </a:xfrm>
            <a:prstGeom prst="rect">
              <a:avLst/>
            </a:prstGeom>
            <a:blipFill>
              <a:blip r:embed="rId11" cstate="print"/>
              <a:stretch>
                <a:fillRect/>
              </a:stretch>
            </a:blipFill>
          </p:spPr>
          <p:txBody>
            <a:bodyPr wrap="square" lIns="0" tIns="0" rIns="0" bIns="0" rtlCol="0"/>
            <a:lstStyle/>
            <a:p>
              <a:endParaRPr/>
            </a:p>
          </p:txBody>
        </p:sp>
        <p:sp>
          <p:nvSpPr>
            <p:cNvPr id="21" name="object 21"/>
            <p:cNvSpPr/>
            <p:nvPr/>
          </p:nvSpPr>
          <p:spPr>
            <a:xfrm>
              <a:off x="2801048" y="3538145"/>
              <a:ext cx="1562735" cy="1455420"/>
            </a:xfrm>
            <a:custGeom>
              <a:avLst/>
              <a:gdLst/>
              <a:ahLst/>
              <a:cxnLst/>
              <a:rect l="l" t="t" r="r" b="b"/>
              <a:pathLst>
                <a:path w="1562735" h="1455420">
                  <a:moveTo>
                    <a:pt x="0" y="1455278"/>
                  </a:moveTo>
                  <a:lnTo>
                    <a:pt x="895" y="1412481"/>
                  </a:lnTo>
                  <a:lnTo>
                    <a:pt x="3556" y="1369717"/>
                  </a:lnTo>
                  <a:lnTo>
                    <a:pt x="7949" y="1327019"/>
                  </a:lnTo>
                  <a:lnTo>
                    <a:pt x="14039" y="1284420"/>
                  </a:lnTo>
                  <a:lnTo>
                    <a:pt x="21788" y="1241952"/>
                  </a:lnTo>
                  <a:lnTo>
                    <a:pt x="31163" y="1199649"/>
                  </a:lnTo>
                  <a:lnTo>
                    <a:pt x="42128" y="1157543"/>
                  </a:lnTo>
                  <a:lnTo>
                    <a:pt x="54648" y="1115667"/>
                  </a:lnTo>
                  <a:lnTo>
                    <a:pt x="68687" y="1074055"/>
                  </a:lnTo>
                  <a:lnTo>
                    <a:pt x="84210" y="1032739"/>
                  </a:lnTo>
                  <a:lnTo>
                    <a:pt x="101182" y="991753"/>
                  </a:lnTo>
                  <a:lnTo>
                    <a:pt x="119567" y="951128"/>
                  </a:lnTo>
                  <a:lnTo>
                    <a:pt x="139330" y="910898"/>
                  </a:lnTo>
                  <a:lnTo>
                    <a:pt x="160436" y="871096"/>
                  </a:lnTo>
                  <a:lnTo>
                    <a:pt x="182849" y="831755"/>
                  </a:lnTo>
                  <a:lnTo>
                    <a:pt x="206534" y="792908"/>
                  </a:lnTo>
                  <a:lnTo>
                    <a:pt x="231456" y="754587"/>
                  </a:lnTo>
                  <a:lnTo>
                    <a:pt x="257579" y="716826"/>
                  </a:lnTo>
                  <a:lnTo>
                    <a:pt x="284868" y="679657"/>
                  </a:lnTo>
                  <a:lnTo>
                    <a:pt x="313287" y="643114"/>
                  </a:lnTo>
                  <a:lnTo>
                    <a:pt x="342802" y="607228"/>
                  </a:lnTo>
                  <a:lnTo>
                    <a:pt x="373377" y="572034"/>
                  </a:lnTo>
                  <a:lnTo>
                    <a:pt x="404977" y="537564"/>
                  </a:lnTo>
                  <a:lnTo>
                    <a:pt x="437566" y="503851"/>
                  </a:lnTo>
                  <a:lnTo>
                    <a:pt x="471109" y="470928"/>
                  </a:lnTo>
                  <a:lnTo>
                    <a:pt x="505571" y="438828"/>
                  </a:lnTo>
                  <a:lnTo>
                    <a:pt x="540916" y="407583"/>
                  </a:lnTo>
                  <a:lnTo>
                    <a:pt x="577109" y="377227"/>
                  </a:lnTo>
                  <a:lnTo>
                    <a:pt x="614114" y="347793"/>
                  </a:lnTo>
                  <a:lnTo>
                    <a:pt x="651897" y="319313"/>
                  </a:lnTo>
                  <a:lnTo>
                    <a:pt x="690422" y="291820"/>
                  </a:lnTo>
                  <a:lnTo>
                    <a:pt x="729654" y="265348"/>
                  </a:lnTo>
                  <a:lnTo>
                    <a:pt x="769557" y="239929"/>
                  </a:lnTo>
                  <a:lnTo>
                    <a:pt x="810096" y="215596"/>
                  </a:lnTo>
                  <a:lnTo>
                    <a:pt x="851236" y="192382"/>
                  </a:lnTo>
                  <a:lnTo>
                    <a:pt x="892941" y="170320"/>
                  </a:lnTo>
                  <a:lnTo>
                    <a:pt x="935176" y="149442"/>
                  </a:lnTo>
                  <a:lnTo>
                    <a:pt x="977905" y="129783"/>
                  </a:lnTo>
                  <a:lnTo>
                    <a:pt x="1021094" y="111374"/>
                  </a:lnTo>
                  <a:lnTo>
                    <a:pt x="1064707" y="94249"/>
                  </a:lnTo>
                  <a:lnTo>
                    <a:pt x="1108709" y="78440"/>
                  </a:lnTo>
                  <a:lnTo>
                    <a:pt x="1153064" y="63981"/>
                  </a:lnTo>
                  <a:lnTo>
                    <a:pt x="1197737" y="50904"/>
                  </a:lnTo>
                  <a:lnTo>
                    <a:pt x="1242692" y="39242"/>
                  </a:lnTo>
                  <a:lnTo>
                    <a:pt x="1287895" y="29028"/>
                  </a:lnTo>
                  <a:lnTo>
                    <a:pt x="1333310" y="20295"/>
                  </a:lnTo>
                  <a:lnTo>
                    <a:pt x="1378902" y="13077"/>
                  </a:lnTo>
                  <a:lnTo>
                    <a:pt x="1424635" y="7405"/>
                  </a:lnTo>
                  <a:lnTo>
                    <a:pt x="1470474" y="3313"/>
                  </a:lnTo>
                  <a:lnTo>
                    <a:pt x="1516383" y="833"/>
                  </a:lnTo>
                  <a:lnTo>
                    <a:pt x="1562328" y="0"/>
                  </a:lnTo>
                </a:path>
              </a:pathLst>
            </a:custGeom>
            <a:ln w="19049">
              <a:solidFill>
                <a:srgbClr val="A4C3DB"/>
              </a:solidFill>
            </a:ln>
          </p:spPr>
          <p:txBody>
            <a:bodyPr wrap="square" lIns="0" tIns="0" rIns="0" bIns="0" rtlCol="0"/>
            <a:lstStyle/>
            <a:p>
              <a:endParaRPr/>
            </a:p>
          </p:txBody>
        </p:sp>
        <p:sp>
          <p:nvSpPr>
            <p:cNvPr id="22" name="object 22"/>
            <p:cNvSpPr/>
            <p:nvPr/>
          </p:nvSpPr>
          <p:spPr>
            <a:xfrm>
              <a:off x="2211184" y="3503818"/>
              <a:ext cx="2198712" cy="606828"/>
            </a:xfrm>
            <a:prstGeom prst="rect">
              <a:avLst/>
            </a:prstGeom>
            <a:blipFill>
              <a:blip r:embed="rId12" cstate="print"/>
              <a:stretch>
                <a:fillRect/>
              </a:stretch>
            </a:blipFill>
          </p:spPr>
          <p:txBody>
            <a:bodyPr wrap="square" lIns="0" tIns="0" rIns="0" bIns="0" rtlCol="0"/>
            <a:lstStyle/>
            <a:p>
              <a:endParaRPr/>
            </a:p>
          </p:txBody>
        </p:sp>
        <p:sp>
          <p:nvSpPr>
            <p:cNvPr id="23" name="object 23"/>
            <p:cNvSpPr/>
            <p:nvPr/>
          </p:nvSpPr>
          <p:spPr>
            <a:xfrm>
              <a:off x="2265794" y="3528347"/>
              <a:ext cx="2098040" cy="505459"/>
            </a:xfrm>
            <a:custGeom>
              <a:avLst/>
              <a:gdLst/>
              <a:ahLst/>
              <a:cxnLst/>
              <a:rect l="l" t="t" r="r" b="b"/>
              <a:pathLst>
                <a:path w="2098040" h="505460">
                  <a:moveTo>
                    <a:pt x="0" y="505299"/>
                  </a:moveTo>
                  <a:lnTo>
                    <a:pt x="12546" y="456985"/>
                  </a:lnTo>
                  <a:lnTo>
                    <a:pt x="34345" y="424970"/>
                  </a:lnTo>
                  <a:lnTo>
                    <a:pt x="66327" y="393248"/>
                  </a:lnTo>
                  <a:lnTo>
                    <a:pt x="108007" y="361934"/>
                  </a:lnTo>
                  <a:lnTo>
                    <a:pt x="158899" y="331146"/>
                  </a:lnTo>
                  <a:lnTo>
                    <a:pt x="218520" y="301000"/>
                  </a:lnTo>
                  <a:lnTo>
                    <a:pt x="286383" y="271613"/>
                  </a:lnTo>
                  <a:lnTo>
                    <a:pt x="323254" y="257241"/>
                  </a:lnTo>
                  <a:lnTo>
                    <a:pt x="362005" y="243103"/>
                  </a:lnTo>
                  <a:lnTo>
                    <a:pt x="402573" y="229213"/>
                  </a:lnTo>
                  <a:lnTo>
                    <a:pt x="444899" y="215585"/>
                  </a:lnTo>
                  <a:lnTo>
                    <a:pt x="488923" y="202235"/>
                  </a:lnTo>
                  <a:lnTo>
                    <a:pt x="534583" y="189177"/>
                  </a:lnTo>
                  <a:lnTo>
                    <a:pt x="581818" y="176426"/>
                  </a:lnTo>
                  <a:lnTo>
                    <a:pt x="630569" y="163996"/>
                  </a:lnTo>
                  <a:lnTo>
                    <a:pt x="680775" y="151901"/>
                  </a:lnTo>
                  <a:lnTo>
                    <a:pt x="732375" y="140157"/>
                  </a:lnTo>
                  <a:lnTo>
                    <a:pt x="785308" y="128779"/>
                  </a:lnTo>
                  <a:lnTo>
                    <a:pt x="839514" y="117779"/>
                  </a:lnTo>
                  <a:lnTo>
                    <a:pt x="894932" y="107174"/>
                  </a:lnTo>
                  <a:lnTo>
                    <a:pt x="951502" y="96978"/>
                  </a:lnTo>
                  <a:lnTo>
                    <a:pt x="1009162" y="87205"/>
                  </a:lnTo>
                  <a:lnTo>
                    <a:pt x="1067854" y="77870"/>
                  </a:lnTo>
                  <a:lnTo>
                    <a:pt x="1127515" y="68988"/>
                  </a:lnTo>
                  <a:lnTo>
                    <a:pt x="1188085" y="60573"/>
                  </a:lnTo>
                  <a:lnTo>
                    <a:pt x="1249503" y="52640"/>
                  </a:lnTo>
                  <a:lnTo>
                    <a:pt x="1311710" y="45204"/>
                  </a:lnTo>
                  <a:lnTo>
                    <a:pt x="1374644" y="38278"/>
                  </a:lnTo>
                  <a:lnTo>
                    <a:pt x="1438245" y="31878"/>
                  </a:lnTo>
                  <a:lnTo>
                    <a:pt x="1502452" y="26018"/>
                  </a:lnTo>
                  <a:lnTo>
                    <a:pt x="1567204" y="20713"/>
                  </a:lnTo>
                  <a:lnTo>
                    <a:pt x="1632441" y="15978"/>
                  </a:lnTo>
                  <a:lnTo>
                    <a:pt x="1698103" y="11826"/>
                  </a:lnTo>
                  <a:lnTo>
                    <a:pt x="1764128" y="8273"/>
                  </a:lnTo>
                  <a:lnTo>
                    <a:pt x="1830456" y="5334"/>
                  </a:lnTo>
                  <a:lnTo>
                    <a:pt x="1897027" y="3022"/>
                  </a:lnTo>
                  <a:lnTo>
                    <a:pt x="1963780" y="1353"/>
                  </a:lnTo>
                  <a:lnTo>
                    <a:pt x="2030654" y="340"/>
                  </a:lnTo>
                  <a:lnTo>
                    <a:pt x="2097588" y="0"/>
                  </a:lnTo>
                </a:path>
              </a:pathLst>
            </a:custGeom>
            <a:ln w="19049">
              <a:solidFill>
                <a:srgbClr val="A4C3DB"/>
              </a:solidFill>
            </a:ln>
          </p:spPr>
          <p:txBody>
            <a:bodyPr wrap="square" lIns="0" tIns="0" rIns="0" bIns="0" rtlCol="0"/>
            <a:lstStyle/>
            <a:p>
              <a:endParaRPr/>
            </a:p>
          </p:txBody>
        </p:sp>
        <p:sp>
          <p:nvSpPr>
            <p:cNvPr id="24" name="object 24"/>
            <p:cNvSpPr/>
            <p:nvPr/>
          </p:nvSpPr>
          <p:spPr>
            <a:xfrm>
              <a:off x="5012575" y="3503815"/>
              <a:ext cx="926868" cy="1633448"/>
            </a:xfrm>
            <a:prstGeom prst="rect">
              <a:avLst/>
            </a:prstGeom>
            <a:blipFill>
              <a:blip r:embed="rId13" cstate="print"/>
              <a:stretch>
                <a:fillRect/>
              </a:stretch>
            </a:blipFill>
          </p:spPr>
          <p:txBody>
            <a:bodyPr wrap="square" lIns="0" tIns="0" rIns="0" bIns="0" rtlCol="0"/>
            <a:lstStyle/>
            <a:p>
              <a:endParaRPr/>
            </a:p>
          </p:txBody>
        </p:sp>
        <p:sp>
          <p:nvSpPr>
            <p:cNvPr id="25" name="object 25"/>
            <p:cNvSpPr/>
            <p:nvPr/>
          </p:nvSpPr>
          <p:spPr>
            <a:xfrm>
              <a:off x="5057266" y="3528353"/>
              <a:ext cx="827405" cy="1532890"/>
            </a:xfrm>
            <a:custGeom>
              <a:avLst/>
              <a:gdLst/>
              <a:ahLst/>
              <a:cxnLst/>
              <a:rect l="l" t="t" r="r" b="b"/>
              <a:pathLst>
                <a:path w="827404" h="1532889">
                  <a:moveTo>
                    <a:pt x="826834" y="1532608"/>
                  </a:moveTo>
                  <a:lnTo>
                    <a:pt x="826065" y="1475148"/>
                  </a:lnTo>
                  <a:lnTo>
                    <a:pt x="823785" y="1417759"/>
                  </a:lnTo>
                  <a:lnTo>
                    <a:pt x="820032" y="1360514"/>
                  </a:lnTo>
                  <a:lnTo>
                    <a:pt x="814845" y="1303484"/>
                  </a:lnTo>
                  <a:lnTo>
                    <a:pt x="808262" y="1246741"/>
                  </a:lnTo>
                  <a:lnTo>
                    <a:pt x="800324" y="1190358"/>
                  </a:lnTo>
                  <a:lnTo>
                    <a:pt x="791067" y="1134406"/>
                  </a:lnTo>
                  <a:lnTo>
                    <a:pt x="780531" y="1078957"/>
                  </a:lnTo>
                  <a:lnTo>
                    <a:pt x="768755" y="1024082"/>
                  </a:lnTo>
                  <a:lnTo>
                    <a:pt x="755778" y="969854"/>
                  </a:lnTo>
                  <a:lnTo>
                    <a:pt x="741638" y="916345"/>
                  </a:lnTo>
                  <a:lnTo>
                    <a:pt x="726373" y="863625"/>
                  </a:lnTo>
                  <a:lnTo>
                    <a:pt x="710024" y="811768"/>
                  </a:lnTo>
                  <a:lnTo>
                    <a:pt x="692628" y="760845"/>
                  </a:lnTo>
                  <a:lnTo>
                    <a:pt x="674225" y="710927"/>
                  </a:lnTo>
                  <a:lnTo>
                    <a:pt x="654852" y="662087"/>
                  </a:lnTo>
                  <a:lnTo>
                    <a:pt x="634550" y="614397"/>
                  </a:lnTo>
                  <a:lnTo>
                    <a:pt x="613355" y="567928"/>
                  </a:lnTo>
                  <a:lnTo>
                    <a:pt x="591309" y="522752"/>
                  </a:lnTo>
                  <a:lnTo>
                    <a:pt x="568448" y="478941"/>
                  </a:lnTo>
                  <a:lnTo>
                    <a:pt x="544812" y="436566"/>
                  </a:lnTo>
                  <a:lnTo>
                    <a:pt x="520440" y="395701"/>
                  </a:lnTo>
                  <a:lnTo>
                    <a:pt x="495370" y="356415"/>
                  </a:lnTo>
                  <a:lnTo>
                    <a:pt x="469641" y="318783"/>
                  </a:lnTo>
                  <a:lnTo>
                    <a:pt x="443292" y="282874"/>
                  </a:lnTo>
                  <a:lnTo>
                    <a:pt x="416362" y="248762"/>
                  </a:lnTo>
                  <a:lnTo>
                    <a:pt x="388889" y="216517"/>
                  </a:lnTo>
                  <a:lnTo>
                    <a:pt x="360913" y="186212"/>
                  </a:lnTo>
                  <a:lnTo>
                    <a:pt x="332471" y="157918"/>
                  </a:lnTo>
                  <a:lnTo>
                    <a:pt x="303603" y="131708"/>
                  </a:lnTo>
                  <a:lnTo>
                    <a:pt x="244742" y="85826"/>
                  </a:lnTo>
                  <a:lnTo>
                    <a:pt x="184642" y="49139"/>
                  </a:lnTo>
                  <a:lnTo>
                    <a:pt x="123611" y="22222"/>
                  </a:lnTo>
                  <a:lnTo>
                    <a:pt x="61960" y="5651"/>
                  </a:lnTo>
                  <a:lnTo>
                    <a:pt x="30999" y="1424"/>
                  </a:lnTo>
                  <a:lnTo>
                    <a:pt x="0" y="0"/>
                  </a:lnTo>
                </a:path>
              </a:pathLst>
            </a:custGeom>
            <a:ln w="19049">
              <a:solidFill>
                <a:srgbClr val="A4C3DB"/>
              </a:solidFill>
            </a:ln>
          </p:spPr>
          <p:txBody>
            <a:bodyPr wrap="square" lIns="0" tIns="0" rIns="0" bIns="0" rtlCol="0"/>
            <a:lstStyle/>
            <a:p>
              <a:endParaRPr/>
            </a:p>
          </p:txBody>
        </p:sp>
        <p:sp>
          <p:nvSpPr>
            <p:cNvPr id="26" name="object 26"/>
            <p:cNvSpPr/>
            <p:nvPr/>
          </p:nvSpPr>
          <p:spPr>
            <a:xfrm>
              <a:off x="5012575" y="3503815"/>
              <a:ext cx="2984271" cy="457200"/>
            </a:xfrm>
            <a:prstGeom prst="rect">
              <a:avLst/>
            </a:prstGeom>
            <a:blipFill>
              <a:blip r:embed="rId14" cstate="print"/>
              <a:stretch>
                <a:fillRect/>
              </a:stretch>
            </a:blipFill>
          </p:spPr>
          <p:txBody>
            <a:bodyPr wrap="square" lIns="0" tIns="0" rIns="0" bIns="0" rtlCol="0"/>
            <a:lstStyle/>
            <a:p>
              <a:endParaRPr/>
            </a:p>
          </p:txBody>
        </p:sp>
        <p:sp>
          <p:nvSpPr>
            <p:cNvPr id="27" name="object 27"/>
            <p:cNvSpPr/>
            <p:nvPr/>
          </p:nvSpPr>
          <p:spPr>
            <a:xfrm>
              <a:off x="5057268" y="3528349"/>
              <a:ext cx="2882900" cy="356870"/>
            </a:xfrm>
            <a:custGeom>
              <a:avLst/>
              <a:gdLst/>
              <a:ahLst/>
              <a:cxnLst/>
              <a:rect l="l" t="t" r="r" b="b"/>
              <a:pathLst>
                <a:path w="2882900" h="356870">
                  <a:moveTo>
                    <a:pt x="2882377" y="356732"/>
                  </a:moveTo>
                  <a:lnTo>
                    <a:pt x="2863588" y="321112"/>
                  </a:lnTo>
                  <a:lnTo>
                    <a:pt x="2825817" y="294587"/>
                  </a:lnTo>
                  <a:lnTo>
                    <a:pt x="2789961" y="277069"/>
                  </a:lnTo>
                  <a:lnTo>
                    <a:pt x="2745938" y="259730"/>
                  </a:lnTo>
                  <a:lnTo>
                    <a:pt x="2694068" y="242608"/>
                  </a:lnTo>
                  <a:lnTo>
                    <a:pt x="2634673" y="225744"/>
                  </a:lnTo>
                  <a:lnTo>
                    <a:pt x="2568071" y="209178"/>
                  </a:lnTo>
                  <a:lnTo>
                    <a:pt x="2494584" y="192948"/>
                  </a:lnTo>
                  <a:lnTo>
                    <a:pt x="2455358" y="184972"/>
                  </a:lnTo>
                  <a:lnTo>
                    <a:pt x="2414531" y="177095"/>
                  </a:lnTo>
                  <a:lnTo>
                    <a:pt x="2372143" y="169322"/>
                  </a:lnTo>
                  <a:lnTo>
                    <a:pt x="2328233" y="161658"/>
                  </a:lnTo>
                  <a:lnTo>
                    <a:pt x="2282843" y="154108"/>
                  </a:lnTo>
                  <a:lnTo>
                    <a:pt x="2236011" y="146677"/>
                  </a:lnTo>
                  <a:lnTo>
                    <a:pt x="2187778" y="139369"/>
                  </a:lnTo>
                  <a:lnTo>
                    <a:pt x="2138183" y="132191"/>
                  </a:lnTo>
                  <a:lnTo>
                    <a:pt x="2087268" y="125146"/>
                  </a:lnTo>
                  <a:lnTo>
                    <a:pt x="2035072" y="118241"/>
                  </a:lnTo>
                  <a:lnTo>
                    <a:pt x="1981634" y="111478"/>
                  </a:lnTo>
                  <a:lnTo>
                    <a:pt x="1926996" y="104865"/>
                  </a:lnTo>
                  <a:lnTo>
                    <a:pt x="1871196" y="98405"/>
                  </a:lnTo>
                  <a:lnTo>
                    <a:pt x="1814276" y="92103"/>
                  </a:lnTo>
                  <a:lnTo>
                    <a:pt x="1756275" y="85965"/>
                  </a:lnTo>
                  <a:lnTo>
                    <a:pt x="1697233" y="79996"/>
                  </a:lnTo>
                  <a:lnTo>
                    <a:pt x="1637190" y="74200"/>
                  </a:lnTo>
                  <a:lnTo>
                    <a:pt x="1576186" y="68582"/>
                  </a:lnTo>
                  <a:lnTo>
                    <a:pt x="1514262" y="63148"/>
                  </a:lnTo>
                  <a:lnTo>
                    <a:pt x="1451457" y="57902"/>
                  </a:lnTo>
                  <a:lnTo>
                    <a:pt x="1387811" y="52849"/>
                  </a:lnTo>
                  <a:lnTo>
                    <a:pt x="1323365" y="47994"/>
                  </a:lnTo>
                  <a:lnTo>
                    <a:pt x="1258157" y="43342"/>
                  </a:lnTo>
                  <a:lnTo>
                    <a:pt x="1192230" y="38899"/>
                  </a:lnTo>
                  <a:lnTo>
                    <a:pt x="1125621" y="34669"/>
                  </a:lnTo>
                  <a:lnTo>
                    <a:pt x="1058373" y="30656"/>
                  </a:lnTo>
                  <a:lnTo>
                    <a:pt x="990523" y="26867"/>
                  </a:lnTo>
                  <a:lnTo>
                    <a:pt x="922114" y="23305"/>
                  </a:lnTo>
                  <a:lnTo>
                    <a:pt x="853183" y="19976"/>
                  </a:lnTo>
                  <a:lnTo>
                    <a:pt x="783773" y="16886"/>
                  </a:lnTo>
                  <a:lnTo>
                    <a:pt x="713922" y="14038"/>
                  </a:lnTo>
                  <a:lnTo>
                    <a:pt x="643670" y="11437"/>
                  </a:lnTo>
                  <a:lnTo>
                    <a:pt x="573059" y="9090"/>
                  </a:lnTo>
                  <a:lnTo>
                    <a:pt x="502127" y="7000"/>
                  </a:lnTo>
                  <a:lnTo>
                    <a:pt x="430915" y="5172"/>
                  </a:lnTo>
                  <a:lnTo>
                    <a:pt x="359463" y="3612"/>
                  </a:lnTo>
                  <a:lnTo>
                    <a:pt x="287810" y="2325"/>
                  </a:lnTo>
                  <a:lnTo>
                    <a:pt x="215998" y="1315"/>
                  </a:lnTo>
                  <a:lnTo>
                    <a:pt x="144065" y="587"/>
                  </a:lnTo>
                  <a:lnTo>
                    <a:pt x="72052" y="147"/>
                  </a:lnTo>
                  <a:lnTo>
                    <a:pt x="0" y="0"/>
                  </a:lnTo>
                </a:path>
              </a:pathLst>
            </a:custGeom>
            <a:ln w="19049">
              <a:solidFill>
                <a:srgbClr val="A4C3DB"/>
              </a:solidFill>
            </a:ln>
          </p:spPr>
          <p:txBody>
            <a:bodyPr wrap="square" lIns="0" tIns="0" rIns="0" bIns="0" rtlCol="0"/>
            <a:lstStyle/>
            <a:p>
              <a:endParaRPr/>
            </a:p>
          </p:txBody>
        </p:sp>
        <p:sp>
          <p:nvSpPr>
            <p:cNvPr id="28" name="object 28"/>
            <p:cNvSpPr/>
            <p:nvPr/>
          </p:nvSpPr>
          <p:spPr>
            <a:xfrm>
              <a:off x="4655121" y="2522914"/>
              <a:ext cx="1866201" cy="735676"/>
            </a:xfrm>
            <a:prstGeom prst="rect">
              <a:avLst/>
            </a:prstGeom>
            <a:blipFill>
              <a:blip r:embed="rId15" cstate="print"/>
              <a:stretch>
                <a:fillRect/>
              </a:stretch>
            </a:blipFill>
          </p:spPr>
          <p:txBody>
            <a:bodyPr wrap="square" lIns="0" tIns="0" rIns="0" bIns="0" rtlCol="0"/>
            <a:lstStyle/>
            <a:p>
              <a:endParaRPr/>
            </a:p>
          </p:txBody>
        </p:sp>
        <p:sp>
          <p:nvSpPr>
            <p:cNvPr id="29" name="object 29"/>
            <p:cNvSpPr/>
            <p:nvPr/>
          </p:nvSpPr>
          <p:spPr>
            <a:xfrm>
              <a:off x="4710326" y="2548153"/>
              <a:ext cx="1766570" cy="633730"/>
            </a:xfrm>
            <a:custGeom>
              <a:avLst/>
              <a:gdLst/>
              <a:ahLst/>
              <a:cxnLst/>
              <a:rect l="l" t="t" r="r" b="b"/>
              <a:pathLst>
                <a:path w="1766570" h="633730">
                  <a:moveTo>
                    <a:pt x="1766178" y="0"/>
                  </a:moveTo>
                  <a:lnTo>
                    <a:pt x="1703112" y="534"/>
                  </a:lnTo>
                  <a:lnTo>
                    <a:pt x="1640118" y="2119"/>
                  </a:lnTo>
                  <a:lnTo>
                    <a:pt x="1577267" y="4730"/>
                  </a:lnTo>
                  <a:lnTo>
                    <a:pt x="1514630" y="8342"/>
                  </a:lnTo>
                  <a:lnTo>
                    <a:pt x="1452279" y="12927"/>
                  </a:lnTo>
                  <a:lnTo>
                    <a:pt x="1390286" y="18462"/>
                  </a:lnTo>
                  <a:lnTo>
                    <a:pt x="1328722" y="24919"/>
                  </a:lnTo>
                  <a:lnTo>
                    <a:pt x="1267659" y="32274"/>
                  </a:lnTo>
                  <a:lnTo>
                    <a:pt x="1207168" y="40501"/>
                  </a:lnTo>
                  <a:lnTo>
                    <a:pt x="1147320" y="49574"/>
                  </a:lnTo>
                  <a:lnTo>
                    <a:pt x="1088188" y="59467"/>
                  </a:lnTo>
                  <a:lnTo>
                    <a:pt x="1029842" y="70155"/>
                  </a:lnTo>
                  <a:lnTo>
                    <a:pt x="972354" y="81613"/>
                  </a:lnTo>
                  <a:lnTo>
                    <a:pt x="915796" y="93814"/>
                  </a:lnTo>
                  <a:lnTo>
                    <a:pt x="860240" y="106733"/>
                  </a:lnTo>
                  <a:lnTo>
                    <a:pt x="805756" y="120345"/>
                  </a:lnTo>
                  <a:lnTo>
                    <a:pt x="752416" y="134623"/>
                  </a:lnTo>
                  <a:lnTo>
                    <a:pt x="700292" y="149542"/>
                  </a:lnTo>
                  <a:lnTo>
                    <a:pt x="649456" y="165077"/>
                  </a:lnTo>
                  <a:lnTo>
                    <a:pt x="599978" y="181201"/>
                  </a:lnTo>
                  <a:lnTo>
                    <a:pt x="551931" y="197890"/>
                  </a:lnTo>
                  <a:lnTo>
                    <a:pt x="505385" y="215117"/>
                  </a:lnTo>
                  <a:lnTo>
                    <a:pt x="460413" y="232857"/>
                  </a:lnTo>
                  <a:lnTo>
                    <a:pt x="417086" y="251084"/>
                  </a:lnTo>
                  <a:lnTo>
                    <a:pt x="375475" y="269772"/>
                  </a:lnTo>
                  <a:lnTo>
                    <a:pt x="335652" y="288897"/>
                  </a:lnTo>
                  <a:lnTo>
                    <a:pt x="297688" y="308432"/>
                  </a:lnTo>
                  <a:lnTo>
                    <a:pt x="261656" y="328351"/>
                  </a:lnTo>
                  <a:lnTo>
                    <a:pt x="227626" y="348629"/>
                  </a:lnTo>
                  <a:lnTo>
                    <a:pt x="165859" y="390160"/>
                  </a:lnTo>
                  <a:lnTo>
                    <a:pt x="112960" y="432820"/>
                  </a:lnTo>
                  <a:lnTo>
                    <a:pt x="69502" y="476402"/>
                  </a:lnTo>
                  <a:lnTo>
                    <a:pt x="36056" y="520703"/>
                  </a:lnTo>
                  <a:lnTo>
                    <a:pt x="13194" y="565516"/>
                  </a:lnTo>
                  <a:lnTo>
                    <a:pt x="1489" y="610637"/>
                  </a:lnTo>
                  <a:lnTo>
                    <a:pt x="0" y="633249"/>
                  </a:lnTo>
                </a:path>
              </a:pathLst>
            </a:custGeom>
            <a:ln w="19049">
              <a:solidFill>
                <a:srgbClr val="A4C3DB"/>
              </a:solidFill>
            </a:ln>
          </p:spPr>
          <p:txBody>
            <a:bodyPr wrap="square" lIns="0" tIns="0" rIns="0" bIns="0" rtlCol="0"/>
            <a:lstStyle/>
            <a:p>
              <a:endParaRPr/>
            </a:p>
          </p:txBody>
        </p:sp>
        <p:sp>
          <p:nvSpPr>
            <p:cNvPr id="30" name="object 30"/>
            <p:cNvSpPr/>
            <p:nvPr/>
          </p:nvSpPr>
          <p:spPr>
            <a:xfrm>
              <a:off x="3894518" y="2552009"/>
              <a:ext cx="872836" cy="706582"/>
            </a:xfrm>
            <a:prstGeom prst="rect">
              <a:avLst/>
            </a:prstGeom>
            <a:blipFill>
              <a:blip r:embed="rId16" cstate="print"/>
              <a:stretch>
                <a:fillRect/>
              </a:stretch>
            </a:blipFill>
          </p:spPr>
          <p:txBody>
            <a:bodyPr wrap="square" lIns="0" tIns="0" rIns="0" bIns="0" rtlCol="0"/>
            <a:lstStyle/>
            <a:p>
              <a:endParaRPr/>
            </a:p>
          </p:txBody>
        </p:sp>
        <p:sp>
          <p:nvSpPr>
            <p:cNvPr id="31" name="object 31"/>
            <p:cNvSpPr/>
            <p:nvPr/>
          </p:nvSpPr>
          <p:spPr>
            <a:xfrm>
              <a:off x="3948315" y="2568854"/>
              <a:ext cx="762635" cy="612775"/>
            </a:xfrm>
            <a:custGeom>
              <a:avLst/>
              <a:gdLst/>
              <a:ahLst/>
              <a:cxnLst/>
              <a:rect l="l" t="t" r="r" b="b"/>
              <a:pathLst>
                <a:path w="762635" h="612775">
                  <a:moveTo>
                    <a:pt x="0" y="0"/>
                  </a:moveTo>
                  <a:lnTo>
                    <a:pt x="17747" y="69802"/>
                  </a:lnTo>
                  <a:lnTo>
                    <a:pt x="38644" y="103245"/>
                  </a:lnTo>
                  <a:lnTo>
                    <a:pt x="66411" y="134938"/>
                  </a:lnTo>
                  <a:lnTo>
                    <a:pt x="100189" y="164298"/>
                  </a:lnTo>
                  <a:lnTo>
                    <a:pt x="139120" y="190742"/>
                  </a:lnTo>
                  <a:lnTo>
                    <a:pt x="182345" y="213685"/>
                  </a:lnTo>
                  <a:lnTo>
                    <a:pt x="229005" y="232545"/>
                  </a:lnTo>
                  <a:lnTo>
                    <a:pt x="278241" y="246739"/>
                  </a:lnTo>
                  <a:lnTo>
                    <a:pt x="329195" y="255683"/>
                  </a:lnTo>
                  <a:lnTo>
                    <a:pt x="381007" y="258794"/>
                  </a:lnTo>
                  <a:lnTo>
                    <a:pt x="428523" y="262377"/>
                  </a:lnTo>
                  <a:lnTo>
                    <a:pt x="475377" y="272715"/>
                  </a:lnTo>
                  <a:lnTo>
                    <a:pt x="520908" y="289195"/>
                  </a:lnTo>
                  <a:lnTo>
                    <a:pt x="564455" y="311202"/>
                  </a:lnTo>
                  <a:lnTo>
                    <a:pt x="605356" y="338123"/>
                  </a:lnTo>
                  <a:lnTo>
                    <a:pt x="642950" y="369342"/>
                  </a:lnTo>
                  <a:lnTo>
                    <a:pt x="676575" y="404247"/>
                  </a:lnTo>
                  <a:lnTo>
                    <a:pt x="705569" y="442222"/>
                  </a:lnTo>
                  <a:lnTo>
                    <a:pt x="729272" y="482654"/>
                  </a:lnTo>
                  <a:lnTo>
                    <a:pt x="747022" y="524928"/>
                  </a:lnTo>
                  <a:lnTo>
                    <a:pt x="758156" y="568430"/>
                  </a:lnTo>
                  <a:lnTo>
                    <a:pt x="762015" y="612547"/>
                  </a:lnTo>
                </a:path>
              </a:pathLst>
            </a:custGeom>
            <a:ln w="19049">
              <a:solidFill>
                <a:srgbClr val="A4C3DB"/>
              </a:solidFill>
            </a:ln>
          </p:spPr>
          <p:txBody>
            <a:bodyPr wrap="square" lIns="0" tIns="0" rIns="0" bIns="0" rtlCol="0"/>
            <a:lstStyle/>
            <a:p>
              <a:endParaRPr/>
            </a:p>
          </p:txBody>
        </p:sp>
        <p:sp>
          <p:nvSpPr>
            <p:cNvPr id="32" name="object 32"/>
            <p:cNvSpPr/>
            <p:nvPr/>
          </p:nvSpPr>
          <p:spPr>
            <a:xfrm>
              <a:off x="2909455" y="2763982"/>
              <a:ext cx="1500441" cy="847897"/>
            </a:xfrm>
            <a:prstGeom prst="rect">
              <a:avLst/>
            </a:prstGeom>
            <a:blipFill>
              <a:blip r:embed="rId17" cstate="print"/>
              <a:stretch>
                <a:fillRect/>
              </a:stretch>
            </a:blipFill>
          </p:spPr>
          <p:txBody>
            <a:bodyPr wrap="square" lIns="0" tIns="0" rIns="0" bIns="0" rtlCol="0"/>
            <a:lstStyle/>
            <a:p>
              <a:endParaRPr/>
            </a:p>
          </p:txBody>
        </p:sp>
        <p:sp>
          <p:nvSpPr>
            <p:cNvPr id="33" name="object 33"/>
            <p:cNvSpPr/>
            <p:nvPr/>
          </p:nvSpPr>
          <p:spPr>
            <a:xfrm>
              <a:off x="2953448" y="2787269"/>
              <a:ext cx="1410335" cy="741680"/>
            </a:xfrm>
            <a:custGeom>
              <a:avLst/>
              <a:gdLst/>
              <a:ahLst/>
              <a:cxnLst/>
              <a:rect l="l" t="t" r="r" b="b"/>
              <a:pathLst>
                <a:path w="1410335" h="741679">
                  <a:moveTo>
                    <a:pt x="0" y="0"/>
                  </a:moveTo>
                  <a:lnTo>
                    <a:pt x="58686" y="1683"/>
                  </a:lnTo>
                  <a:lnTo>
                    <a:pt x="117010" y="6607"/>
                  </a:lnTo>
                  <a:lnTo>
                    <a:pt x="174609" y="14581"/>
                  </a:lnTo>
                  <a:lnTo>
                    <a:pt x="231120" y="25414"/>
                  </a:lnTo>
                  <a:lnTo>
                    <a:pt x="286180" y="38915"/>
                  </a:lnTo>
                  <a:lnTo>
                    <a:pt x="339427" y="54894"/>
                  </a:lnTo>
                  <a:lnTo>
                    <a:pt x="390498" y="73161"/>
                  </a:lnTo>
                  <a:lnTo>
                    <a:pt x="439031" y="93524"/>
                  </a:lnTo>
                  <a:lnTo>
                    <a:pt x="484663" y="115793"/>
                  </a:lnTo>
                  <a:lnTo>
                    <a:pt x="527031" y="139778"/>
                  </a:lnTo>
                  <a:lnTo>
                    <a:pt x="565772" y="165287"/>
                  </a:lnTo>
                  <a:lnTo>
                    <a:pt x="600525" y="192131"/>
                  </a:lnTo>
                  <a:lnTo>
                    <a:pt x="630926" y="220118"/>
                  </a:lnTo>
                  <a:lnTo>
                    <a:pt x="656613" y="249059"/>
                  </a:lnTo>
                  <a:lnTo>
                    <a:pt x="692393" y="309037"/>
                  </a:lnTo>
                  <a:lnTo>
                    <a:pt x="704964" y="370539"/>
                  </a:lnTo>
                  <a:lnTo>
                    <a:pt x="708167" y="401386"/>
                  </a:lnTo>
                  <a:lnTo>
                    <a:pt x="732706" y="462316"/>
                  </a:lnTo>
                  <a:lnTo>
                    <a:pt x="779003" y="520960"/>
                  </a:lnTo>
                  <a:lnTo>
                    <a:pt x="809404" y="548947"/>
                  </a:lnTo>
                  <a:lnTo>
                    <a:pt x="844157" y="575791"/>
                  </a:lnTo>
                  <a:lnTo>
                    <a:pt x="882898" y="601300"/>
                  </a:lnTo>
                  <a:lnTo>
                    <a:pt x="925266" y="625285"/>
                  </a:lnTo>
                  <a:lnTo>
                    <a:pt x="970898" y="647554"/>
                  </a:lnTo>
                  <a:lnTo>
                    <a:pt x="1019431" y="667917"/>
                  </a:lnTo>
                  <a:lnTo>
                    <a:pt x="1070502" y="686184"/>
                  </a:lnTo>
                  <a:lnTo>
                    <a:pt x="1123749" y="702163"/>
                  </a:lnTo>
                  <a:lnTo>
                    <a:pt x="1178809" y="715664"/>
                  </a:lnTo>
                  <a:lnTo>
                    <a:pt x="1235320" y="726497"/>
                  </a:lnTo>
                  <a:lnTo>
                    <a:pt x="1292919" y="734471"/>
                  </a:lnTo>
                  <a:lnTo>
                    <a:pt x="1351242" y="739395"/>
                  </a:lnTo>
                  <a:lnTo>
                    <a:pt x="1409929" y="741079"/>
                  </a:lnTo>
                </a:path>
              </a:pathLst>
            </a:custGeom>
            <a:ln w="19049">
              <a:solidFill>
                <a:srgbClr val="A4C3DB"/>
              </a:solidFill>
            </a:ln>
          </p:spPr>
          <p:txBody>
            <a:bodyPr wrap="square" lIns="0" tIns="0" rIns="0" bIns="0" rtlCol="0"/>
            <a:lstStyle/>
            <a:p>
              <a:endParaRPr/>
            </a:p>
          </p:txBody>
        </p:sp>
        <p:sp>
          <p:nvSpPr>
            <p:cNvPr id="34" name="object 34"/>
            <p:cNvSpPr/>
            <p:nvPr/>
          </p:nvSpPr>
          <p:spPr>
            <a:xfrm>
              <a:off x="1986737" y="3262745"/>
              <a:ext cx="2423160" cy="349134"/>
            </a:xfrm>
            <a:prstGeom prst="rect">
              <a:avLst/>
            </a:prstGeom>
            <a:blipFill>
              <a:blip r:embed="rId18" cstate="print"/>
              <a:stretch>
                <a:fillRect/>
              </a:stretch>
            </a:blipFill>
          </p:spPr>
          <p:txBody>
            <a:bodyPr wrap="square" lIns="0" tIns="0" rIns="0" bIns="0" rtlCol="0"/>
            <a:lstStyle/>
            <a:p>
              <a:endParaRPr/>
            </a:p>
          </p:txBody>
        </p:sp>
        <p:sp>
          <p:nvSpPr>
            <p:cNvPr id="35" name="object 35"/>
            <p:cNvSpPr/>
            <p:nvPr/>
          </p:nvSpPr>
          <p:spPr>
            <a:xfrm>
              <a:off x="2030768" y="3289236"/>
              <a:ext cx="2332990" cy="239395"/>
            </a:xfrm>
            <a:custGeom>
              <a:avLst/>
              <a:gdLst/>
              <a:ahLst/>
              <a:cxnLst/>
              <a:rect l="l" t="t" r="r" b="b"/>
              <a:pathLst>
                <a:path w="2332990" h="239395">
                  <a:moveTo>
                    <a:pt x="0" y="0"/>
                  </a:moveTo>
                  <a:lnTo>
                    <a:pt x="72851" y="307"/>
                  </a:lnTo>
                  <a:lnTo>
                    <a:pt x="145450" y="1210"/>
                  </a:lnTo>
                  <a:lnTo>
                    <a:pt x="217543" y="2685"/>
                  </a:lnTo>
                  <a:lnTo>
                    <a:pt x="288876" y="4704"/>
                  </a:lnTo>
                  <a:lnTo>
                    <a:pt x="359196" y="7243"/>
                  </a:lnTo>
                  <a:lnTo>
                    <a:pt x="428251" y="10274"/>
                  </a:lnTo>
                  <a:lnTo>
                    <a:pt x="495788" y="13772"/>
                  </a:lnTo>
                  <a:lnTo>
                    <a:pt x="561552" y="17712"/>
                  </a:lnTo>
                  <a:lnTo>
                    <a:pt x="625292" y="22066"/>
                  </a:lnTo>
                  <a:lnTo>
                    <a:pt x="686754" y="26810"/>
                  </a:lnTo>
                  <a:lnTo>
                    <a:pt x="745685" y="31917"/>
                  </a:lnTo>
                  <a:lnTo>
                    <a:pt x="801831" y="37361"/>
                  </a:lnTo>
                  <a:lnTo>
                    <a:pt x="854941" y="43116"/>
                  </a:lnTo>
                  <a:lnTo>
                    <a:pt x="904760" y="49157"/>
                  </a:lnTo>
                  <a:lnTo>
                    <a:pt x="951035" y="55458"/>
                  </a:lnTo>
                  <a:lnTo>
                    <a:pt x="993514" y="61992"/>
                  </a:lnTo>
                  <a:lnTo>
                    <a:pt x="1031944" y="68733"/>
                  </a:lnTo>
                  <a:lnTo>
                    <a:pt x="1095641" y="82735"/>
                  </a:lnTo>
                  <a:lnTo>
                    <a:pt x="1140103" y="97256"/>
                  </a:lnTo>
                  <a:lnTo>
                    <a:pt x="1166299" y="119555"/>
                  </a:lnTo>
                  <a:lnTo>
                    <a:pt x="1169294" y="127023"/>
                  </a:lnTo>
                  <a:lnTo>
                    <a:pt x="1212195" y="149168"/>
                  </a:lnTo>
                  <a:lnTo>
                    <a:pt x="1266529" y="163455"/>
                  </a:lnTo>
                  <a:lnTo>
                    <a:pt x="1339086" y="177119"/>
                  </a:lnTo>
                  <a:lnTo>
                    <a:pt x="1381566" y="183653"/>
                  </a:lnTo>
                  <a:lnTo>
                    <a:pt x="1427842" y="189954"/>
                  </a:lnTo>
                  <a:lnTo>
                    <a:pt x="1477662" y="195995"/>
                  </a:lnTo>
                  <a:lnTo>
                    <a:pt x="1530772" y="201750"/>
                  </a:lnTo>
                  <a:lnTo>
                    <a:pt x="1586920" y="207194"/>
                  </a:lnTo>
                  <a:lnTo>
                    <a:pt x="1645851" y="212301"/>
                  </a:lnTo>
                  <a:lnTo>
                    <a:pt x="1707313" y="217045"/>
                  </a:lnTo>
                  <a:lnTo>
                    <a:pt x="1771054" y="221399"/>
                  </a:lnTo>
                  <a:lnTo>
                    <a:pt x="1836819" y="225339"/>
                  </a:lnTo>
                  <a:lnTo>
                    <a:pt x="1904356" y="228837"/>
                  </a:lnTo>
                  <a:lnTo>
                    <a:pt x="1973411" y="231868"/>
                  </a:lnTo>
                  <a:lnTo>
                    <a:pt x="2043732" y="234407"/>
                  </a:lnTo>
                  <a:lnTo>
                    <a:pt x="2115065" y="236426"/>
                  </a:lnTo>
                  <a:lnTo>
                    <a:pt x="2187158" y="237901"/>
                  </a:lnTo>
                  <a:lnTo>
                    <a:pt x="2259756" y="238804"/>
                  </a:lnTo>
                  <a:lnTo>
                    <a:pt x="2332608" y="239111"/>
                  </a:lnTo>
                </a:path>
              </a:pathLst>
            </a:custGeom>
            <a:ln w="19049">
              <a:solidFill>
                <a:srgbClr val="A4C3DB"/>
              </a:solidFill>
            </a:ln>
          </p:spPr>
          <p:txBody>
            <a:bodyPr wrap="square" lIns="0" tIns="0" rIns="0" bIns="0" rtlCol="0"/>
            <a:lstStyle/>
            <a:p>
              <a:endParaRPr/>
            </a:p>
          </p:txBody>
        </p:sp>
        <p:sp>
          <p:nvSpPr>
            <p:cNvPr id="36" name="object 36"/>
            <p:cNvSpPr/>
            <p:nvPr/>
          </p:nvSpPr>
          <p:spPr>
            <a:xfrm>
              <a:off x="7453642" y="2502108"/>
              <a:ext cx="470047" cy="470047"/>
            </a:xfrm>
            <a:prstGeom prst="rect">
              <a:avLst/>
            </a:prstGeom>
            <a:blipFill>
              <a:blip r:embed="rId8" cstate="print"/>
              <a:stretch>
                <a:fillRect/>
              </a:stretch>
            </a:blipFill>
          </p:spPr>
          <p:txBody>
            <a:bodyPr wrap="square" lIns="0" tIns="0" rIns="0" bIns="0" rtlCol="0"/>
            <a:lstStyle/>
            <a:p>
              <a:endParaRPr/>
            </a:p>
          </p:txBody>
        </p:sp>
        <p:sp>
          <p:nvSpPr>
            <p:cNvPr id="37" name="object 37"/>
            <p:cNvSpPr/>
            <p:nvPr/>
          </p:nvSpPr>
          <p:spPr>
            <a:xfrm>
              <a:off x="7923695" y="3181413"/>
              <a:ext cx="454482" cy="454482"/>
            </a:xfrm>
            <a:prstGeom prst="rect">
              <a:avLst/>
            </a:prstGeom>
            <a:blipFill>
              <a:blip r:embed="rId4" cstate="print"/>
              <a:stretch>
                <a:fillRect/>
              </a:stretch>
            </a:blipFill>
          </p:spPr>
          <p:txBody>
            <a:bodyPr wrap="square" lIns="0" tIns="0" rIns="0" bIns="0" rtlCol="0"/>
            <a:lstStyle/>
            <a:p>
              <a:endParaRPr/>
            </a:p>
          </p:txBody>
        </p:sp>
        <p:sp>
          <p:nvSpPr>
            <p:cNvPr id="38" name="object 38"/>
            <p:cNvSpPr/>
            <p:nvPr/>
          </p:nvSpPr>
          <p:spPr>
            <a:xfrm>
              <a:off x="5012575" y="3383280"/>
              <a:ext cx="2955175" cy="228600"/>
            </a:xfrm>
            <a:prstGeom prst="rect">
              <a:avLst/>
            </a:prstGeom>
            <a:blipFill>
              <a:blip r:embed="rId19" cstate="print"/>
              <a:stretch>
                <a:fillRect/>
              </a:stretch>
            </a:blipFill>
          </p:spPr>
          <p:txBody>
            <a:bodyPr wrap="square" lIns="0" tIns="0" rIns="0" bIns="0" rtlCol="0"/>
            <a:lstStyle/>
            <a:p>
              <a:endParaRPr/>
            </a:p>
          </p:txBody>
        </p:sp>
        <p:sp>
          <p:nvSpPr>
            <p:cNvPr id="39" name="object 39"/>
            <p:cNvSpPr/>
            <p:nvPr/>
          </p:nvSpPr>
          <p:spPr>
            <a:xfrm>
              <a:off x="5057277" y="3408654"/>
              <a:ext cx="2867025" cy="120014"/>
            </a:xfrm>
            <a:custGeom>
              <a:avLst/>
              <a:gdLst/>
              <a:ahLst/>
              <a:cxnLst/>
              <a:rect l="l" t="t" r="r" b="b"/>
              <a:pathLst>
                <a:path w="2867025" h="120014">
                  <a:moveTo>
                    <a:pt x="2866417" y="0"/>
                  </a:moveTo>
                  <a:lnTo>
                    <a:pt x="2792315" y="105"/>
                  </a:lnTo>
                  <a:lnTo>
                    <a:pt x="2718389" y="417"/>
                  </a:lnTo>
                  <a:lnTo>
                    <a:pt x="2644816" y="927"/>
                  </a:lnTo>
                  <a:lnTo>
                    <a:pt x="2571771" y="1629"/>
                  </a:lnTo>
                  <a:lnTo>
                    <a:pt x="2499432" y="2515"/>
                  </a:lnTo>
                  <a:lnTo>
                    <a:pt x="2427974" y="3577"/>
                  </a:lnTo>
                  <a:lnTo>
                    <a:pt x="2357575" y="4809"/>
                  </a:lnTo>
                  <a:lnTo>
                    <a:pt x="2288409" y="6203"/>
                  </a:lnTo>
                  <a:lnTo>
                    <a:pt x="2220653" y="7752"/>
                  </a:lnTo>
                  <a:lnTo>
                    <a:pt x="2154484" y="9447"/>
                  </a:lnTo>
                  <a:lnTo>
                    <a:pt x="2090078" y="11283"/>
                  </a:lnTo>
                  <a:lnTo>
                    <a:pt x="2027612" y="13251"/>
                  </a:lnTo>
                  <a:lnTo>
                    <a:pt x="1967260" y="15344"/>
                  </a:lnTo>
                  <a:lnTo>
                    <a:pt x="1909201" y="17555"/>
                  </a:lnTo>
                  <a:lnTo>
                    <a:pt x="1853610" y="19877"/>
                  </a:lnTo>
                  <a:lnTo>
                    <a:pt x="1800663" y="22301"/>
                  </a:lnTo>
                  <a:lnTo>
                    <a:pt x="1750537" y="24821"/>
                  </a:lnTo>
                  <a:lnTo>
                    <a:pt x="1703408" y="27430"/>
                  </a:lnTo>
                  <a:lnTo>
                    <a:pt x="1659452" y="30119"/>
                  </a:lnTo>
                  <a:lnTo>
                    <a:pt x="1618846" y="32883"/>
                  </a:lnTo>
                  <a:lnTo>
                    <a:pt x="1548387" y="38600"/>
                  </a:lnTo>
                  <a:lnTo>
                    <a:pt x="1493442" y="44524"/>
                  </a:lnTo>
                  <a:lnTo>
                    <a:pt x="1455421" y="50595"/>
                  </a:lnTo>
                  <a:lnTo>
                    <a:pt x="1433208" y="59849"/>
                  </a:lnTo>
                  <a:lnTo>
                    <a:pt x="1430682" y="62944"/>
                  </a:lnTo>
                  <a:lnTo>
                    <a:pt x="1372974" y="75174"/>
                  </a:lnTo>
                  <a:lnTo>
                    <a:pt x="1318029" y="81098"/>
                  </a:lnTo>
                  <a:lnTo>
                    <a:pt x="1247570" y="86815"/>
                  </a:lnTo>
                  <a:lnTo>
                    <a:pt x="1206964" y="89579"/>
                  </a:lnTo>
                  <a:lnTo>
                    <a:pt x="1163008" y="92268"/>
                  </a:lnTo>
                  <a:lnTo>
                    <a:pt x="1115878" y="94877"/>
                  </a:lnTo>
                  <a:lnTo>
                    <a:pt x="1065752" y="97397"/>
                  </a:lnTo>
                  <a:lnTo>
                    <a:pt x="1012805" y="99821"/>
                  </a:lnTo>
                  <a:lnTo>
                    <a:pt x="957214" y="102143"/>
                  </a:lnTo>
                  <a:lnTo>
                    <a:pt x="899154" y="104354"/>
                  </a:lnTo>
                  <a:lnTo>
                    <a:pt x="838803" y="106447"/>
                  </a:lnTo>
                  <a:lnTo>
                    <a:pt x="776336" y="108415"/>
                  </a:lnTo>
                  <a:lnTo>
                    <a:pt x="711930" y="110251"/>
                  </a:lnTo>
                  <a:lnTo>
                    <a:pt x="645761" y="111946"/>
                  </a:lnTo>
                  <a:lnTo>
                    <a:pt x="578006" y="113495"/>
                  </a:lnTo>
                  <a:lnTo>
                    <a:pt x="508840" y="114889"/>
                  </a:lnTo>
                  <a:lnTo>
                    <a:pt x="438440" y="116121"/>
                  </a:lnTo>
                  <a:lnTo>
                    <a:pt x="366982" y="117183"/>
                  </a:lnTo>
                  <a:lnTo>
                    <a:pt x="294643" y="118069"/>
                  </a:lnTo>
                  <a:lnTo>
                    <a:pt x="221599" y="118771"/>
                  </a:lnTo>
                  <a:lnTo>
                    <a:pt x="148027" y="119281"/>
                  </a:lnTo>
                  <a:lnTo>
                    <a:pt x="74101" y="119593"/>
                  </a:lnTo>
                  <a:lnTo>
                    <a:pt x="0" y="119698"/>
                  </a:lnTo>
                </a:path>
              </a:pathLst>
            </a:custGeom>
            <a:ln w="19049">
              <a:solidFill>
                <a:srgbClr val="A4C3DB"/>
              </a:solidFill>
            </a:ln>
          </p:spPr>
          <p:txBody>
            <a:bodyPr wrap="square" lIns="0" tIns="0" rIns="0" bIns="0" rtlCol="0"/>
            <a:lstStyle/>
            <a:p>
              <a:endParaRPr/>
            </a:p>
          </p:txBody>
        </p:sp>
        <p:sp>
          <p:nvSpPr>
            <p:cNvPr id="40" name="object 40"/>
            <p:cNvSpPr/>
            <p:nvPr/>
          </p:nvSpPr>
          <p:spPr>
            <a:xfrm>
              <a:off x="5012575" y="2709948"/>
              <a:ext cx="2485504" cy="901931"/>
            </a:xfrm>
            <a:prstGeom prst="rect">
              <a:avLst/>
            </a:prstGeom>
            <a:blipFill>
              <a:blip r:embed="rId20" cstate="print"/>
              <a:stretch>
                <a:fillRect/>
              </a:stretch>
            </a:blipFill>
          </p:spPr>
          <p:txBody>
            <a:bodyPr wrap="square" lIns="0" tIns="0" rIns="0" bIns="0" rtlCol="0"/>
            <a:lstStyle/>
            <a:p>
              <a:endParaRPr/>
            </a:p>
          </p:txBody>
        </p:sp>
        <p:sp>
          <p:nvSpPr>
            <p:cNvPr id="41" name="object 41"/>
            <p:cNvSpPr/>
            <p:nvPr/>
          </p:nvSpPr>
          <p:spPr>
            <a:xfrm>
              <a:off x="5057274" y="2737129"/>
              <a:ext cx="2396490" cy="791845"/>
            </a:xfrm>
            <a:custGeom>
              <a:avLst/>
              <a:gdLst/>
              <a:ahLst/>
              <a:cxnLst/>
              <a:rect l="l" t="t" r="r" b="b"/>
              <a:pathLst>
                <a:path w="2396490" h="791845">
                  <a:moveTo>
                    <a:pt x="2396368" y="0"/>
                  </a:moveTo>
                  <a:lnTo>
                    <a:pt x="2332206" y="747"/>
                  </a:lnTo>
                  <a:lnTo>
                    <a:pt x="2268209" y="2955"/>
                  </a:lnTo>
                  <a:lnTo>
                    <a:pt x="2204539" y="6568"/>
                  </a:lnTo>
                  <a:lnTo>
                    <a:pt x="2141360" y="11533"/>
                  </a:lnTo>
                  <a:lnTo>
                    <a:pt x="2078836" y="17796"/>
                  </a:lnTo>
                  <a:lnTo>
                    <a:pt x="2017131" y="25302"/>
                  </a:lnTo>
                  <a:lnTo>
                    <a:pt x="1956408" y="33997"/>
                  </a:lnTo>
                  <a:lnTo>
                    <a:pt x="1896832" y="43828"/>
                  </a:lnTo>
                  <a:lnTo>
                    <a:pt x="1838565" y="54740"/>
                  </a:lnTo>
                  <a:lnTo>
                    <a:pt x="1781773" y="66679"/>
                  </a:lnTo>
                  <a:lnTo>
                    <a:pt x="1726617" y="79592"/>
                  </a:lnTo>
                  <a:lnTo>
                    <a:pt x="1673263" y="93423"/>
                  </a:lnTo>
                  <a:lnTo>
                    <a:pt x="1621874" y="108120"/>
                  </a:lnTo>
                  <a:lnTo>
                    <a:pt x="1572613" y="123627"/>
                  </a:lnTo>
                  <a:lnTo>
                    <a:pt x="1525645" y="139892"/>
                  </a:lnTo>
                  <a:lnTo>
                    <a:pt x="1481134" y="156859"/>
                  </a:lnTo>
                  <a:lnTo>
                    <a:pt x="1439242" y="174475"/>
                  </a:lnTo>
                  <a:lnTo>
                    <a:pt x="1400133" y="192686"/>
                  </a:lnTo>
                  <a:lnTo>
                    <a:pt x="1363973" y="211437"/>
                  </a:lnTo>
                  <a:lnTo>
                    <a:pt x="1330923" y="230675"/>
                  </a:lnTo>
                  <a:lnTo>
                    <a:pt x="1274812" y="270395"/>
                  </a:lnTo>
                  <a:lnTo>
                    <a:pt x="1233111" y="311412"/>
                  </a:lnTo>
                  <a:lnTo>
                    <a:pt x="1207130" y="353294"/>
                  </a:lnTo>
                  <a:lnTo>
                    <a:pt x="1198179" y="395608"/>
                  </a:lnTo>
                  <a:lnTo>
                    <a:pt x="1195913" y="416793"/>
                  </a:lnTo>
                  <a:lnTo>
                    <a:pt x="1189227" y="437923"/>
                  </a:lnTo>
                  <a:lnTo>
                    <a:pt x="1163246" y="479805"/>
                  </a:lnTo>
                  <a:lnTo>
                    <a:pt x="1121546" y="520822"/>
                  </a:lnTo>
                  <a:lnTo>
                    <a:pt x="1065436" y="560542"/>
                  </a:lnTo>
                  <a:lnTo>
                    <a:pt x="1032386" y="579780"/>
                  </a:lnTo>
                  <a:lnTo>
                    <a:pt x="996226" y="598531"/>
                  </a:lnTo>
                  <a:lnTo>
                    <a:pt x="957118" y="616742"/>
                  </a:lnTo>
                  <a:lnTo>
                    <a:pt x="915227" y="634358"/>
                  </a:lnTo>
                  <a:lnTo>
                    <a:pt x="870715" y="651325"/>
                  </a:lnTo>
                  <a:lnTo>
                    <a:pt x="823748" y="667589"/>
                  </a:lnTo>
                  <a:lnTo>
                    <a:pt x="774488" y="683097"/>
                  </a:lnTo>
                  <a:lnTo>
                    <a:pt x="723099" y="697794"/>
                  </a:lnTo>
                  <a:lnTo>
                    <a:pt x="669745" y="711625"/>
                  </a:lnTo>
                  <a:lnTo>
                    <a:pt x="614590" y="724537"/>
                  </a:lnTo>
                  <a:lnTo>
                    <a:pt x="557798" y="736477"/>
                  </a:lnTo>
                  <a:lnTo>
                    <a:pt x="499532" y="747389"/>
                  </a:lnTo>
                  <a:lnTo>
                    <a:pt x="439956" y="757219"/>
                  </a:lnTo>
                  <a:lnTo>
                    <a:pt x="379234" y="765915"/>
                  </a:lnTo>
                  <a:lnTo>
                    <a:pt x="317529" y="773421"/>
                  </a:lnTo>
                  <a:lnTo>
                    <a:pt x="255006" y="779683"/>
                  </a:lnTo>
                  <a:lnTo>
                    <a:pt x="191827" y="784648"/>
                  </a:lnTo>
                  <a:lnTo>
                    <a:pt x="128158" y="788261"/>
                  </a:lnTo>
                  <a:lnTo>
                    <a:pt x="64160" y="790469"/>
                  </a:lnTo>
                  <a:lnTo>
                    <a:pt x="0" y="791217"/>
                  </a:lnTo>
                </a:path>
              </a:pathLst>
            </a:custGeom>
            <a:ln w="19049">
              <a:solidFill>
                <a:srgbClr val="A4C3DB"/>
              </a:solidFill>
            </a:ln>
          </p:spPr>
          <p:txBody>
            <a:bodyPr wrap="square" lIns="0" tIns="0" rIns="0" bIns="0" rtlCol="0"/>
            <a:lstStyle/>
            <a:p>
              <a:endParaRPr/>
            </a:p>
          </p:txBody>
        </p:sp>
        <p:sp>
          <p:nvSpPr>
            <p:cNvPr id="42" name="object 42"/>
            <p:cNvSpPr/>
            <p:nvPr/>
          </p:nvSpPr>
          <p:spPr>
            <a:xfrm>
              <a:off x="7368086" y="2651078"/>
              <a:ext cx="171113" cy="172103"/>
            </a:xfrm>
            <a:prstGeom prst="rect">
              <a:avLst/>
            </a:prstGeom>
            <a:blipFill>
              <a:blip r:embed="rId21" cstate="print"/>
              <a:stretch>
                <a:fillRect/>
              </a:stretch>
            </a:blipFill>
          </p:spPr>
          <p:txBody>
            <a:bodyPr wrap="square" lIns="0" tIns="0" rIns="0" bIns="0" rtlCol="0"/>
            <a:lstStyle/>
            <a:p>
              <a:endParaRPr/>
            </a:p>
          </p:txBody>
        </p:sp>
        <p:sp>
          <p:nvSpPr>
            <p:cNvPr id="43" name="object 43"/>
            <p:cNvSpPr/>
            <p:nvPr/>
          </p:nvSpPr>
          <p:spPr>
            <a:xfrm>
              <a:off x="4773971" y="5363899"/>
              <a:ext cx="171113" cy="172103"/>
            </a:xfrm>
            <a:prstGeom prst="rect">
              <a:avLst/>
            </a:prstGeom>
            <a:blipFill>
              <a:blip r:embed="rId21" cstate="print"/>
              <a:stretch>
                <a:fillRect/>
              </a:stretch>
            </a:blipFill>
          </p:spPr>
          <p:txBody>
            <a:bodyPr wrap="square" lIns="0" tIns="0" rIns="0" bIns="0" rtlCol="0"/>
            <a:lstStyle/>
            <a:p>
              <a:endParaRPr/>
            </a:p>
          </p:txBody>
        </p:sp>
        <p:sp>
          <p:nvSpPr>
            <p:cNvPr id="44" name="object 44"/>
            <p:cNvSpPr/>
            <p:nvPr/>
          </p:nvSpPr>
          <p:spPr>
            <a:xfrm>
              <a:off x="2867892" y="2701217"/>
              <a:ext cx="171113" cy="172103"/>
            </a:xfrm>
            <a:prstGeom prst="rect">
              <a:avLst/>
            </a:prstGeom>
            <a:blipFill>
              <a:blip r:embed="rId21" cstate="print"/>
              <a:stretch>
                <a:fillRect/>
              </a:stretch>
            </a:blipFill>
          </p:spPr>
          <p:txBody>
            <a:bodyPr wrap="square" lIns="0" tIns="0" rIns="0" bIns="0" rtlCol="0"/>
            <a:lstStyle/>
            <a:p>
              <a:endParaRPr/>
            </a:p>
          </p:txBody>
        </p:sp>
        <p:sp>
          <p:nvSpPr>
            <p:cNvPr id="45" name="object 45"/>
            <p:cNvSpPr/>
            <p:nvPr/>
          </p:nvSpPr>
          <p:spPr>
            <a:xfrm>
              <a:off x="3227607" y="5641432"/>
              <a:ext cx="171114" cy="172103"/>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2715492" y="4928581"/>
              <a:ext cx="171113" cy="172103"/>
            </a:xfrm>
            <a:prstGeom prst="rect">
              <a:avLst/>
            </a:prstGeom>
            <a:blipFill>
              <a:blip r:embed="rId22" cstate="print"/>
              <a:stretch>
                <a:fillRect/>
              </a:stretch>
            </a:blipFill>
          </p:spPr>
          <p:txBody>
            <a:bodyPr wrap="square" lIns="0" tIns="0" rIns="0" bIns="0" rtlCol="0"/>
            <a:lstStyle/>
            <a:p>
              <a:endParaRPr/>
            </a:p>
          </p:txBody>
        </p:sp>
        <p:sp>
          <p:nvSpPr>
            <p:cNvPr id="47" name="object 47"/>
            <p:cNvSpPr/>
            <p:nvPr/>
          </p:nvSpPr>
          <p:spPr>
            <a:xfrm>
              <a:off x="2180238" y="3947595"/>
              <a:ext cx="171113" cy="172103"/>
            </a:xfrm>
            <a:prstGeom prst="rect">
              <a:avLst/>
            </a:prstGeom>
            <a:blipFill>
              <a:blip r:embed="rId23" cstate="print"/>
              <a:stretch>
                <a:fillRect/>
              </a:stretch>
            </a:blipFill>
          </p:spPr>
          <p:txBody>
            <a:bodyPr wrap="square" lIns="0" tIns="0" rIns="0" bIns="0" rtlCol="0"/>
            <a:lstStyle/>
            <a:p>
              <a:endParaRPr/>
            </a:p>
          </p:txBody>
        </p:sp>
        <p:sp>
          <p:nvSpPr>
            <p:cNvPr id="48" name="object 48"/>
            <p:cNvSpPr/>
            <p:nvPr/>
          </p:nvSpPr>
          <p:spPr>
            <a:xfrm>
              <a:off x="1945211" y="3203185"/>
              <a:ext cx="171113" cy="172103"/>
            </a:xfrm>
            <a:prstGeom prst="rect">
              <a:avLst/>
            </a:prstGeom>
            <a:blipFill>
              <a:blip r:embed="rId21" cstate="print"/>
              <a:stretch>
                <a:fillRect/>
              </a:stretch>
            </a:blipFill>
          </p:spPr>
          <p:txBody>
            <a:bodyPr wrap="square" lIns="0" tIns="0" rIns="0" bIns="0" rtlCol="0"/>
            <a:lstStyle/>
            <a:p>
              <a:endParaRPr/>
            </a:p>
          </p:txBody>
        </p:sp>
        <p:sp>
          <p:nvSpPr>
            <p:cNvPr id="49" name="object 49"/>
            <p:cNvSpPr/>
            <p:nvPr/>
          </p:nvSpPr>
          <p:spPr>
            <a:xfrm>
              <a:off x="3862746" y="2482803"/>
              <a:ext cx="171113" cy="172103"/>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7854090" y="3322603"/>
              <a:ext cx="171113" cy="172103"/>
            </a:xfrm>
            <a:prstGeom prst="rect">
              <a:avLst/>
            </a:prstGeom>
            <a:blipFill>
              <a:blip r:embed="rId24" cstate="print"/>
              <a:stretch>
                <a:fillRect/>
              </a:stretch>
            </a:blipFill>
          </p:spPr>
          <p:txBody>
            <a:bodyPr wrap="square" lIns="0" tIns="0" rIns="0" bIns="0" rtlCol="0"/>
            <a:lstStyle/>
            <a:p>
              <a:endParaRPr/>
            </a:p>
          </p:txBody>
        </p:sp>
        <p:sp>
          <p:nvSpPr>
            <p:cNvPr id="51" name="object 51"/>
            <p:cNvSpPr/>
            <p:nvPr/>
          </p:nvSpPr>
          <p:spPr>
            <a:xfrm>
              <a:off x="6471504" y="2435508"/>
              <a:ext cx="171114" cy="172104"/>
            </a:xfrm>
            <a:prstGeom prst="rect">
              <a:avLst/>
            </a:prstGeom>
            <a:blipFill>
              <a:blip r:embed="rId24" cstate="print"/>
              <a:stretch>
                <a:fillRect/>
              </a:stretch>
            </a:blipFill>
          </p:spPr>
          <p:txBody>
            <a:bodyPr wrap="square" lIns="0" tIns="0" rIns="0" bIns="0" rtlCol="0"/>
            <a:lstStyle/>
            <a:p>
              <a:endParaRPr/>
            </a:p>
          </p:txBody>
        </p:sp>
        <p:sp>
          <p:nvSpPr>
            <p:cNvPr id="52" name="object 52"/>
            <p:cNvSpPr/>
            <p:nvPr/>
          </p:nvSpPr>
          <p:spPr>
            <a:xfrm>
              <a:off x="7845378" y="3799031"/>
              <a:ext cx="171113" cy="172103"/>
            </a:xfrm>
            <a:prstGeom prst="rect">
              <a:avLst/>
            </a:prstGeom>
            <a:blipFill>
              <a:blip r:embed="rId21" cstate="print"/>
              <a:stretch>
                <a:fillRect/>
              </a:stretch>
            </a:blipFill>
          </p:spPr>
          <p:txBody>
            <a:bodyPr wrap="square" lIns="0" tIns="0" rIns="0" bIns="0" rtlCol="0"/>
            <a:lstStyle/>
            <a:p>
              <a:endParaRPr/>
            </a:p>
          </p:txBody>
        </p:sp>
        <p:sp>
          <p:nvSpPr>
            <p:cNvPr id="53" name="object 53"/>
            <p:cNvSpPr/>
            <p:nvPr/>
          </p:nvSpPr>
          <p:spPr>
            <a:xfrm>
              <a:off x="5798544" y="4974898"/>
              <a:ext cx="171114" cy="172103"/>
            </a:xfrm>
            <a:prstGeom prst="rect">
              <a:avLst/>
            </a:prstGeom>
            <a:blipFill>
              <a:blip r:embed="rId25" cstate="print"/>
              <a:stretch>
                <a:fillRect/>
              </a:stretch>
            </a:blipFill>
          </p:spPr>
          <p:txBody>
            <a:bodyPr wrap="square" lIns="0" tIns="0" rIns="0" bIns="0" rtlCol="0"/>
            <a:lstStyle/>
            <a:p>
              <a:endParaRPr/>
            </a:p>
          </p:txBody>
        </p:sp>
        <p:sp>
          <p:nvSpPr>
            <p:cNvPr id="54" name="object 54"/>
            <p:cNvSpPr/>
            <p:nvPr/>
          </p:nvSpPr>
          <p:spPr>
            <a:xfrm>
              <a:off x="4250867" y="2953537"/>
              <a:ext cx="1080114" cy="1080109"/>
            </a:xfrm>
            <a:prstGeom prst="rect">
              <a:avLst/>
            </a:prstGeom>
            <a:blipFill>
              <a:blip r:embed="rId26" cstate="print"/>
              <a:stretch>
                <a:fillRect/>
              </a:stretch>
            </a:blipFill>
          </p:spPr>
          <p:txBody>
            <a:bodyPr wrap="square" lIns="0" tIns="0" rIns="0" bIns="0" rtlCol="0"/>
            <a:lstStyle/>
            <a:p>
              <a:endParaRPr/>
            </a:p>
          </p:txBody>
        </p:sp>
      </p:grpSp>
      <p:sp>
        <p:nvSpPr>
          <p:cNvPr id="55" name="object 55"/>
          <p:cNvSpPr txBox="1"/>
          <p:nvPr/>
        </p:nvSpPr>
        <p:spPr>
          <a:xfrm>
            <a:off x="989178" y="1624215"/>
            <a:ext cx="106680"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a:t>
            </a:r>
            <a:endParaRPr sz="12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286250" cy="695960"/>
          </a:xfrm>
          <a:prstGeom prst="rect">
            <a:avLst/>
          </a:prstGeom>
        </p:spPr>
        <p:txBody>
          <a:bodyPr vert="horz" wrap="square" lIns="0" tIns="12700" rIns="0" bIns="0" rtlCol="0">
            <a:spAutoFit/>
          </a:bodyPr>
          <a:lstStyle/>
          <a:p>
            <a:pPr marL="12700">
              <a:lnSpc>
                <a:spcPct val="100000"/>
              </a:lnSpc>
              <a:spcBef>
                <a:spcPts val="100"/>
              </a:spcBef>
            </a:pPr>
            <a:r>
              <a:rPr sz="4400" spc="-5" dirty="0"/>
              <a:t>Thống nhất tuần</a:t>
            </a:r>
            <a:r>
              <a:rPr sz="4400" spc="-40" dirty="0"/>
              <a:t> </a:t>
            </a:r>
            <a:r>
              <a:rPr sz="4400" spc="-5" dirty="0"/>
              <a:t>tự</a:t>
            </a:r>
            <a:endParaRPr sz="4400"/>
          </a:p>
        </p:txBody>
      </p:sp>
      <p:sp>
        <p:nvSpPr>
          <p:cNvPr id="4" name="object 4"/>
          <p:cNvSpPr txBox="1"/>
          <p:nvPr/>
        </p:nvSpPr>
        <p:spPr>
          <a:xfrm>
            <a:off x="774701" y="1902345"/>
            <a:ext cx="8338350" cy="4160112"/>
          </a:xfrm>
          <a:prstGeom prst="rect">
            <a:avLst/>
          </a:prstGeom>
        </p:spPr>
        <p:txBody>
          <a:bodyPr vert="horz" wrap="square" lIns="0" tIns="58419" rIns="0" bIns="0" rtlCol="0">
            <a:spAutoFit/>
          </a:bodyPr>
          <a:lstStyle/>
          <a:p>
            <a:pPr marL="332740" indent="-320040">
              <a:lnSpc>
                <a:spcPct val="100000"/>
              </a:lnSpc>
              <a:spcBef>
                <a:spcPts val="459"/>
              </a:spcBef>
              <a:buClr>
                <a:srgbClr val="DD8047"/>
              </a:buClr>
              <a:buSzPct val="59259"/>
              <a:buFont typeface="Wingdings"/>
              <a:buChar char=""/>
              <a:tabLst>
                <a:tab pos="332105" algn="l"/>
                <a:tab pos="332740" algn="l"/>
              </a:tabLst>
            </a:pPr>
            <a:r>
              <a:rPr sz="2700" spc="-5" dirty="0">
                <a:latin typeface="Times New Roman"/>
                <a:cs typeface="Times New Roman"/>
              </a:rPr>
              <a:t>Các tiến trình đều có một chuỗi thao tác cục</a:t>
            </a:r>
            <a:r>
              <a:rPr sz="2700" spc="25" dirty="0">
                <a:latin typeface="Times New Roman"/>
                <a:cs typeface="Times New Roman"/>
              </a:rPr>
              <a:t> </a:t>
            </a:r>
            <a:r>
              <a:rPr sz="2700" dirty="0">
                <a:latin typeface="Times New Roman"/>
                <a:cs typeface="Times New Roman"/>
              </a:rPr>
              <a:t>bộ</a:t>
            </a:r>
            <a:endParaRPr sz="2700">
              <a:latin typeface="Times New Roman"/>
              <a:cs typeface="Times New Roman"/>
            </a:endParaRPr>
          </a:p>
          <a:p>
            <a:pPr marL="329565" marR="104139" indent="-317500">
              <a:lnSpc>
                <a:spcPts val="2900"/>
              </a:lnSpc>
              <a:spcBef>
                <a:spcPts val="740"/>
              </a:spcBef>
              <a:buClr>
                <a:srgbClr val="DD8047"/>
              </a:buClr>
              <a:buSzPct val="59259"/>
              <a:buFont typeface="Wingdings"/>
              <a:buChar char=""/>
              <a:tabLst>
                <a:tab pos="332105" algn="l"/>
                <a:tab pos="332740" algn="l"/>
              </a:tabLst>
            </a:pPr>
            <a:r>
              <a:rPr sz="2700" spc="-5" dirty="0">
                <a:latin typeface="Times New Roman"/>
                <a:cs typeface="Times New Roman"/>
              </a:rPr>
              <a:t>Các thao tác cục </a:t>
            </a:r>
            <a:r>
              <a:rPr sz="2700" dirty="0">
                <a:latin typeface="Times New Roman"/>
                <a:cs typeface="Times New Roman"/>
              </a:rPr>
              <a:t>bộ </a:t>
            </a:r>
            <a:r>
              <a:rPr sz="2700" spc="-5" dirty="0">
                <a:latin typeface="Times New Roman"/>
                <a:cs typeface="Times New Roman"/>
              </a:rPr>
              <a:t>của các tiến trình được tổng </a:t>
            </a:r>
            <a:r>
              <a:rPr sz="2700" dirty="0">
                <a:latin typeface="Times New Roman"/>
                <a:cs typeface="Times New Roman"/>
              </a:rPr>
              <a:t>hợp  </a:t>
            </a:r>
            <a:r>
              <a:rPr sz="2700" spc="-5" dirty="0">
                <a:latin typeface="Times New Roman"/>
                <a:cs typeface="Times New Roman"/>
              </a:rPr>
              <a:t>thành thứ tự thực hiện các thao tác trên </a:t>
            </a:r>
            <a:r>
              <a:rPr sz="2700" dirty="0">
                <a:latin typeface="Times New Roman"/>
                <a:cs typeface="Times New Roman"/>
              </a:rPr>
              <a:t>kho dữ</a:t>
            </a:r>
            <a:r>
              <a:rPr sz="2700" spc="20" dirty="0">
                <a:latin typeface="Times New Roman"/>
                <a:cs typeface="Times New Roman"/>
              </a:rPr>
              <a:t> </a:t>
            </a:r>
            <a:r>
              <a:rPr sz="2700" spc="-5" dirty="0">
                <a:latin typeface="Times New Roman"/>
                <a:cs typeface="Times New Roman"/>
              </a:rPr>
              <a:t>liệu</a:t>
            </a:r>
            <a:endParaRPr sz="2700">
              <a:latin typeface="Times New Roman"/>
              <a:cs typeface="Times New Roman"/>
            </a:endParaRPr>
          </a:p>
          <a:p>
            <a:pPr marL="329565" marR="32384" indent="-317500">
              <a:lnSpc>
                <a:spcPts val="2900"/>
              </a:lnSpc>
              <a:spcBef>
                <a:spcPts val="700"/>
              </a:spcBef>
              <a:buClr>
                <a:srgbClr val="DD8047"/>
              </a:buClr>
              <a:buSzPct val="59259"/>
              <a:buFont typeface="Wingdings"/>
              <a:buChar char=""/>
              <a:tabLst>
                <a:tab pos="332105" algn="l"/>
                <a:tab pos="332740" algn="l"/>
              </a:tabLst>
            </a:pPr>
            <a:r>
              <a:rPr sz="2700" dirty="0">
                <a:latin typeface="Times New Roman"/>
                <a:cs typeface="Times New Roman"/>
              </a:rPr>
              <a:t>Có </a:t>
            </a:r>
            <a:r>
              <a:rPr sz="2700" spc="-5" dirty="0">
                <a:latin typeface="Times New Roman"/>
                <a:cs typeface="Times New Roman"/>
              </a:rPr>
              <a:t>thể có các thứ tự thực hiện khác nhau trên </a:t>
            </a:r>
            <a:r>
              <a:rPr sz="2700" dirty="0">
                <a:latin typeface="Times New Roman"/>
                <a:cs typeface="Times New Roman"/>
              </a:rPr>
              <a:t>kho dữ  </a:t>
            </a:r>
            <a:r>
              <a:rPr sz="2700" spc="-5" dirty="0">
                <a:latin typeface="Times New Roman"/>
                <a:cs typeface="Times New Roman"/>
              </a:rPr>
              <a:t>liệu</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spc="-5" dirty="0">
                <a:latin typeface="Times New Roman"/>
                <a:cs typeface="Times New Roman"/>
              </a:rPr>
              <a:t>Điều kiện của thống nhất tuần</a:t>
            </a:r>
            <a:r>
              <a:rPr sz="2700" spc="10" dirty="0">
                <a:latin typeface="Times New Roman"/>
                <a:cs typeface="Times New Roman"/>
              </a:rPr>
              <a:t> </a:t>
            </a:r>
            <a:r>
              <a:rPr sz="2700" spc="-5" dirty="0">
                <a:latin typeface="Times New Roman"/>
                <a:cs typeface="Times New Roman"/>
              </a:rPr>
              <a:t>tự</a:t>
            </a:r>
            <a:endParaRPr sz="2700">
              <a:latin typeface="Times New Roman"/>
              <a:cs typeface="Times New Roman"/>
            </a:endParaRPr>
          </a:p>
          <a:p>
            <a:pPr marL="647065" marR="217804" indent="-279400">
              <a:lnSpc>
                <a:spcPts val="2650"/>
              </a:lnSpc>
              <a:spcBef>
                <a:spcPts val="520"/>
              </a:spcBef>
            </a:pPr>
            <a:r>
              <a:rPr sz="1650" spc="575" dirty="0">
                <a:solidFill>
                  <a:srgbClr val="94B6D2"/>
                </a:solidFill>
                <a:latin typeface="Arial"/>
                <a:cs typeface="Arial"/>
              </a:rPr>
              <a:t>¤ </a:t>
            </a:r>
            <a:r>
              <a:rPr sz="2400" spc="-5" dirty="0">
                <a:latin typeface="Times New Roman"/>
                <a:cs typeface="Times New Roman"/>
              </a:rPr>
              <a:t>Nếu thứ tự các thao tác cục </a:t>
            </a:r>
            <a:r>
              <a:rPr sz="2400" dirty="0">
                <a:latin typeface="Times New Roman"/>
                <a:cs typeface="Times New Roman"/>
              </a:rPr>
              <a:t>bộ </a:t>
            </a:r>
            <a:r>
              <a:rPr sz="2400" spc="-5" dirty="0">
                <a:latin typeface="Times New Roman"/>
                <a:cs typeface="Times New Roman"/>
              </a:rPr>
              <a:t>của một tiến trình</a:t>
            </a:r>
            <a:r>
              <a:rPr sz="2400" spc="-355" dirty="0">
                <a:latin typeface="Times New Roman"/>
                <a:cs typeface="Times New Roman"/>
              </a:rPr>
              <a:t> </a:t>
            </a:r>
            <a:r>
              <a:rPr sz="2400" dirty="0">
                <a:latin typeface="Times New Roman"/>
                <a:cs typeface="Times New Roman"/>
              </a:rPr>
              <a:t>không  </a:t>
            </a:r>
            <a:r>
              <a:rPr sz="2400" spc="-5" dirty="0">
                <a:latin typeface="Times New Roman"/>
                <a:cs typeface="Times New Roman"/>
              </a:rPr>
              <a:t>thay </a:t>
            </a:r>
            <a:r>
              <a:rPr sz="2400" dirty="0">
                <a:latin typeface="Times New Roman"/>
                <a:cs typeface="Times New Roman"/>
              </a:rPr>
              <a:t>đổi </a:t>
            </a:r>
            <a:r>
              <a:rPr sz="2400" spc="-5" dirty="0">
                <a:latin typeface="Times New Roman"/>
                <a:cs typeface="Times New Roman"/>
              </a:rPr>
              <a:t>trong thứ tự thực hiện chung trên </a:t>
            </a:r>
            <a:r>
              <a:rPr sz="2400" dirty="0">
                <a:latin typeface="Times New Roman"/>
                <a:cs typeface="Times New Roman"/>
              </a:rPr>
              <a:t>kho dữ</a:t>
            </a:r>
            <a:r>
              <a:rPr sz="2400" spc="30" dirty="0">
                <a:latin typeface="Times New Roman"/>
                <a:cs typeface="Times New Roman"/>
              </a:rPr>
              <a:t> </a:t>
            </a:r>
            <a:r>
              <a:rPr sz="2400" spc="-5" dirty="0">
                <a:latin typeface="Times New Roman"/>
                <a:cs typeface="Times New Roman"/>
              </a:rPr>
              <a:t>liệu</a:t>
            </a:r>
            <a:endParaRPr sz="2400">
              <a:latin typeface="Times New Roman"/>
              <a:cs typeface="Times New Roman"/>
            </a:endParaRPr>
          </a:p>
          <a:p>
            <a:pPr marL="647065">
              <a:lnSpc>
                <a:spcPts val="2550"/>
              </a:lnSpc>
            </a:pPr>
            <a:r>
              <a:rPr sz="2400" spc="-5" dirty="0">
                <a:latin typeface="Times New Roman"/>
                <a:cs typeface="Times New Roman"/>
              </a:rPr>
              <a:t>=&gt;Kết </a:t>
            </a:r>
            <a:r>
              <a:rPr sz="2400" dirty="0">
                <a:latin typeface="Times New Roman"/>
                <a:cs typeface="Times New Roman"/>
              </a:rPr>
              <a:t>quả </a:t>
            </a:r>
            <a:r>
              <a:rPr sz="2400" spc="-5" dirty="0">
                <a:latin typeface="Times New Roman"/>
                <a:cs typeface="Times New Roman"/>
              </a:rPr>
              <a:t>luôn luôn </a:t>
            </a:r>
            <a:r>
              <a:rPr sz="2400" dirty="0">
                <a:latin typeface="Times New Roman"/>
                <a:cs typeface="Times New Roman"/>
              </a:rPr>
              <a:t>như</a:t>
            </a:r>
            <a:r>
              <a:rPr sz="2400" spc="5" dirty="0">
                <a:latin typeface="Times New Roman"/>
                <a:cs typeface="Times New Roman"/>
              </a:rPr>
              <a:t> </a:t>
            </a:r>
            <a:r>
              <a:rPr sz="2400" spc="-5" dirty="0">
                <a:latin typeface="Times New Roman"/>
                <a:cs typeface="Times New Roman"/>
              </a:rPr>
              <a:t>nhau.</a:t>
            </a:r>
            <a:endParaRPr sz="2400">
              <a:latin typeface="Times New Roman"/>
              <a:cs typeface="Times New Roman"/>
            </a:endParaRPr>
          </a:p>
          <a:p>
            <a:pPr marL="329565" marR="5080" indent="-317500">
              <a:lnSpc>
                <a:spcPts val="2900"/>
              </a:lnSpc>
              <a:spcBef>
                <a:spcPts val="770"/>
              </a:spcBef>
              <a:buClr>
                <a:srgbClr val="DD8047"/>
              </a:buClr>
              <a:buSzPct val="59259"/>
              <a:buFont typeface="Wingdings"/>
              <a:buChar char=""/>
              <a:tabLst>
                <a:tab pos="332105" algn="l"/>
                <a:tab pos="332740" algn="l"/>
              </a:tabLst>
            </a:pPr>
            <a:r>
              <a:rPr sz="2700" spc="-5" dirty="0">
                <a:latin typeface="Times New Roman"/>
                <a:cs typeface="Times New Roman"/>
              </a:rPr>
              <a:t>Tất cả các tiến trình đều nhìn thấy một thứ tự của các  thao tác </a:t>
            </a:r>
            <a:r>
              <a:rPr sz="2700" dirty="0">
                <a:latin typeface="Times New Roman"/>
                <a:cs typeface="Times New Roman"/>
              </a:rPr>
              <a:t>ghi</a:t>
            </a:r>
            <a:endParaRPr sz="27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028189" cy="695960"/>
          </a:xfrm>
          <a:prstGeom prst="rect">
            <a:avLst/>
          </a:prstGeom>
        </p:spPr>
        <p:txBody>
          <a:bodyPr vert="horz" wrap="square" lIns="0" tIns="12700" rIns="0" bIns="0" rtlCol="0">
            <a:spAutoFit/>
          </a:bodyPr>
          <a:lstStyle/>
          <a:p>
            <a:pPr marL="12700">
              <a:lnSpc>
                <a:spcPct val="100000"/>
              </a:lnSpc>
              <a:spcBef>
                <a:spcPts val="100"/>
              </a:spcBef>
              <a:tabLst>
                <a:tab pos="1409065" algn="l"/>
                <a:tab pos="1734820" algn="l"/>
              </a:tabLst>
            </a:pPr>
            <a:r>
              <a:rPr sz="4400" dirty="0"/>
              <a:t>Ví</a:t>
            </a:r>
            <a:r>
              <a:rPr sz="4400" spc="-5" dirty="0"/>
              <a:t> </a:t>
            </a:r>
            <a:r>
              <a:rPr sz="4400" dirty="0"/>
              <a:t>dụ	-	1</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20</a:t>
            </a:r>
            <a:endParaRPr sz="1200">
              <a:latin typeface="Arial"/>
              <a:cs typeface="Arial"/>
            </a:endParaRPr>
          </a:p>
        </p:txBody>
      </p:sp>
      <p:sp>
        <p:nvSpPr>
          <p:cNvPr id="4" name="object 4"/>
          <p:cNvSpPr/>
          <p:nvPr/>
        </p:nvSpPr>
        <p:spPr>
          <a:xfrm>
            <a:off x="3287686" y="2101735"/>
            <a:ext cx="4640262" cy="19018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3135287" y="4540135"/>
            <a:ext cx="4610100" cy="191928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199890" cy="695960"/>
          </a:xfrm>
          <a:prstGeom prst="rect">
            <a:avLst/>
          </a:prstGeom>
        </p:spPr>
        <p:txBody>
          <a:bodyPr vert="horz" wrap="square" lIns="0" tIns="12700" rIns="0" bIns="0" rtlCol="0">
            <a:spAutoFit/>
          </a:bodyPr>
          <a:lstStyle/>
          <a:p>
            <a:pPr marL="12700">
              <a:lnSpc>
                <a:spcPct val="100000"/>
              </a:lnSpc>
              <a:spcBef>
                <a:spcPts val="100"/>
              </a:spcBef>
            </a:pPr>
            <a:r>
              <a:rPr sz="4400" spc="-5" dirty="0"/>
              <a:t>Các thao tác</a:t>
            </a:r>
            <a:r>
              <a:rPr sz="4400" spc="-65" dirty="0"/>
              <a:t> </a:t>
            </a:r>
            <a:r>
              <a:rPr sz="4400" dirty="0"/>
              <a:t>nhóm</a:t>
            </a:r>
            <a:endParaRPr sz="4400"/>
          </a:p>
        </p:txBody>
      </p:sp>
      <p:sp>
        <p:nvSpPr>
          <p:cNvPr id="4" name="object 4"/>
          <p:cNvSpPr txBox="1"/>
          <p:nvPr/>
        </p:nvSpPr>
        <p:spPr>
          <a:xfrm>
            <a:off x="1464475" y="1948065"/>
            <a:ext cx="7826375" cy="4208780"/>
          </a:xfrm>
          <a:prstGeom prst="rect">
            <a:avLst/>
          </a:prstGeom>
        </p:spPr>
        <p:txBody>
          <a:bodyPr vert="horz" wrap="square" lIns="0" tIns="60960" rIns="0" bIns="0" rtlCol="0">
            <a:spAutoFit/>
          </a:bodyPr>
          <a:lstStyle/>
          <a:p>
            <a:pPr marL="329565" marR="415290" indent="-317500">
              <a:lnSpc>
                <a:spcPts val="2900"/>
              </a:lnSpc>
              <a:spcBef>
                <a:spcPts val="480"/>
              </a:spcBef>
              <a:buClr>
                <a:srgbClr val="DD8047"/>
              </a:buClr>
              <a:buSzPct val="59259"/>
              <a:buFont typeface="Wingdings"/>
              <a:buChar char=""/>
              <a:tabLst>
                <a:tab pos="332105" algn="l"/>
                <a:tab pos="332740" algn="l"/>
              </a:tabLst>
            </a:pPr>
            <a:r>
              <a:rPr sz="2700" spc="-5" dirty="0">
                <a:latin typeface="Times New Roman"/>
                <a:cs typeface="Times New Roman"/>
              </a:rPr>
              <a:t>Thống nhất tuần tự </a:t>
            </a:r>
            <a:r>
              <a:rPr sz="2700" dirty="0">
                <a:latin typeface="Times New Roman"/>
                <a:cs typeface="Times New Roman"/>
              </a:rPr>
              <a:t>và </a:t>
            </a:r>
            <a:r>
              <a:rPr sz="2700" spc="-5" dirty="0">
                <a:latin typeface="Times New Roman"/>
                <a:cs typeface="Times New Roman"/>
              </a:rPr>
              <a:t>nhân </a:t>
            </a:r>
            <a:r>
              <a:rPr sz="2700" dirty="0">
                <a:latin typeface="Times New Roman"/>
                <a:cs typeface="Times New Roman"/>
              </a:rPr>
              <a:t>quả </a:t>
            </a:r>
            <a:r>
              <a:rPr sz="2700" spc="-5" dirty="0">
                <a:latin typeface="Times New Roman"/>
                <a:cs typeface="Times New Roman"/>
              </a:rPr>
              <a:t>là sản phẩm của </a:t>
            </a:r>
            <a:r>
              <a:rPr sz="2700" dirty="0">
                <a:latin typeface="Times New Roman"/>
                <a:cs typeface="Times New Roman"/>
              </a:rPr>
              <a:t>bộ  nhớ </a:t>
            </a:r>
            <a:r>
              <a:rPr sz="2700" spc="-5" dirty="0">
                <a:latin typeface="Times New Roman"/>
                <a:cs typeface="Times New Roman"/>
              </a:rPr>
              <a:t>chia </a:t>
            </a:r>
            <a:r>
              <a:rPr sz="2700" dirty="0">
                <a:latin typeface="Times New Roman"/>
                <a:cs typeface="Times New Roman"/>
              </a:rPr>
              <a:t>sẻ dùng</a:t>
            </a:r>
            <a:r>
              <a:rPr sz="2700" spc="-15" dirty="0">
                <a:latin typeface="Times New Roman"/>
                <a:cs typeface="Times New Roman"/>
              </a:rPr>
              <a:t> </a:t>
            </a:r>
            <a:r>
              <a:rPr sz="2700" spc="-5" dirty="0">
                <a:latin typeface="Times New Roman"/>
                <a:cs typeface="Times New Roman"/>
              </a:rPr>
              <a:t>chung</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dirty="0">
                <a:latin typeface="Times New Roman"/>
                <a:cs typeface="Times New Roman"/>
              </a:rPr>
              <a:t>Phù hợp với </a:t>
            </a:r>
            <a:r>
              <a:rPr sz="2700" spc="-5" dirty="0">
                <a:latin typeface="Times New Roman"/>
                <a:cs typeface="Times New Roman"/>
              </a:rPr>
              <a:t>các quan </a:t>
            </a:r>
            <a:r>
              <a:rPr sz="2700" dirty="0">
                <a:latin typeface="Times New Roman"/>
                <a:cs typeface="Times New Roman"/>
              </a:rPr>
              <a:t>hệ </a:t>
            </a:r>
            <a:r>
              <a:rPr sz="2700" spc="-5" dirty="0">
                <a:latin typeface="Times New Roman"/>
                <a:cs typeface="Times New Roman"/>
              </a:rPr>
              <a:t>điểm</a:t>
            </a:r>
            <a:r>
              <a:rPr sz="2700" spc="-25" dirty="0">
                <a:latin typeface="Times New Roman"/>
                <a:cs typeface="Times New Roman"/>
              </a:rPr>
              <a:t> </a:t>
            </a:r>
            <a:r>
              <a:rPr sz="2700" spc="-5" dirty="0">
                <a:latin typeface="Times New Roman"/>
                <a:cs typeface="Times New Roman"/>
              </a:rPr>
              <a:t>điểm</a:t>
            </a:r>
            <a:endParaRPr sz="2700">
              <a:latin typeface="Times New Roman"/>
              <a:cs typeface="Times New Roman"/>
            </a:endParaRPr>
          </a:p>
          <a:p>
            <a:pPr marL="329565" marR="5080" indent="-317500">
              <a:lnSpc>
                <a:spcPts val="2900"/>
              </a:lnSpc>
              <a:spcBef>
                <a:spcPts val="740"/>
              </a:spcBef>
              <a:buClr>
                <a:srgbClr val="DD8047"/>
              </a:buClr>
              <a:buSzPct val="59259"/>
              <a:buFont typeface="Wingdings"/>
              <a:buChar char=""/>
              <a:tabLst>
                <a:tab pos="332105" algn="l"/>
                <a:tab pos="332740" algn="l"/>
              </a:tabLst>
            </a:pPr>
            <a:r>
              <a:rPr sz="2700" dirty="0">
                <a:latin typeface="Times New Roman"/>
                <a:cs typeface="Times New Roman"/>
              </a:rPr>
              <a:t>Buộc </a:t>
            </a:r>
            <a:r>
              <a:rPr sz="2700" spc="-5" dirty="0">
                <a:latin typeface="Times New Roman"/>
                <a:cs typeface="Times New Roman"/>
              </a:rPr>
              <a:t>lập trình viên phải thiết </a:t>
            </a:r>
            <a:r>
              <a:rPr sz="2700" dirty="0">
                <a:latin typeface="Times New Roman"/>
                <a:cs typeface="Times New Roman"/>
              </a:rPr>
              <a:t>kế </a:t>
            </a:r>
            <a:r>
              <a:rPr sz="2700" spc="-5" dirty="0">
                <a:latin typeface="Times New Roman"/>
                <a:cs typeface="Times New Roman"/>
              </a:rPr>
              <a:t>các giao thức=&gt; </a:t>
            </a:r>
            <a:r>
              <a:rPr sz="2700" dirty="0">
                <a:latin typeface="Times New Roman"/>
                <a:cs typeface="Times New Roman"/>
              </a:rPr>
              <a:t>phức  </a:t>
            </a:r>
            <a:r>
              <a:rPr sz="2700" spc="-5" dirty="0">
                <a:latin typeface="Times New Roman"/>
                <a:cs typeface="Times New Roman"/>
              </a:rPr>
              <a:t>tạp</a:t>
            </a:r>
            <a:endParaRPr sz="2700">
              <a:latin typeface="Times New Roman"/>
              <a:cs typeface="Times New Roman"/>
            </a:endParaRPr>
          </a:p>
          <a:p>
            <a:pPr marL="329565" marR="234315" indent="-317500">
              <a:lnSpc>
                <a:spcPts val="2900"/>
              </a:lnSpc>
              <a:spcBef>
                <a:spcPts val="700"/>
              </a:spcBef>
              <a:buClr>
                <a:srgbClr val="DD8047"/>
              </a:buClr>
              <a:buSzPct val="59259"/>
              <a:buFont typeface="Wingdings"/>
              <a:buChar char=""/>
              <a:tabLst>
                <a:tab pos="332105" algn="l"/>
                <a:tab pos="332740" algn="l"/>
              </a:tabLst>
            </a:pPr>
            <a:r>
              <a:rPr sz="2700" spc="-20" dirty="0">
                <a:latin typeface="Times New Roman"/>
                <a:cs typeface="Times New Roman"/>
              </a:rPr>
              <a:t>Trong </a:t>
            </a:r>
            <a:r>
              <a:rPr sz="2700" spc="-5" dirty="0">
                <a:latin typeface="Times New Roman"/>
                <a:cs typeface="Times New Roman"/>
              </a:rPr>
              <a:t>một </a:t>
            </a:r>
            <a:r>
              <a:rPr sz="2700" dirty="0">
                <a:latin typeface="Times New Roman"/>
                <a:cs typeface="Times New Roman"/>
              </a:rPr>
              <a:t>số </a:t>
            </a:r>
            <a:r>
              <a:rPr sz="2700" spc="-5" dirty="0">
                <a:latin typeface="Times New Roman"/>
                <a:cs typeface="Times New Roman"/>
              </a:rPr>
              <a:t>trường </a:t>
            </a:r>
            <a:r>
              <a:rPr sz="2700" dirty="0">
                <a:latin typeface="Times New Roman"/>
                <a:cs typeface="Times New Roman"/>
              </a:rPr>
              <a:t>hợp, dữ </a:t>
            </a:r>
            <a:r>
              <a:rPr sz="2700" spc="-5" dirty="0">
                <a:latin typeface="Times New Roman"/>
                <a:cs typeface="Times New Roman"/>
              </a:rPr>
              <a:t>liệu cần được quảng </a:t>
            </a:r>
            <a:r>
              <a:rPr sz="2700" dirty="0">
                <a:latin typeface="Times New Roman"/>
                <a:cs typeface="Times New Roman"/>
              </a:rPr>
              <a:t>bá  </a:t>
            </a:r>
            <a:r>
              <a:rPr sz="2700" spc="-5" dirty="0">
                <a:latin typeface="Times New Roman"/>
                <a:cs typeface="Times New Roman"/>
              </a:rPr>
              <a:t>một lần cho tất cả các bản sao=&gt; các thao tác</a:t>
            </a:r>
            <a:r>
              <a:rPr sz="2700" spc="10" dirty="0">
                <a:latin typeface="Times New Roman"/>
                <a:cs typeface="Times New Roman"/>
              </a:rPr>
              <a:t> </a:t>
            </a:r>
            <a:r>
              <a:rPr sz="2700" dirty="0">
                <a:latin typeface="Times New Roman"/>
                <a:cs typeface="Times New Roman"/>
              </a:rPr>
              <a:t>nhóm</a:t>
            </a:r>
            <a:endParaRPr sz="2700">
              <a:latin typeface="Times New Roman"/>
              <a:cs typeface="Times New Roman"/>
            </a:endParaRPr>
          </a:p>
          <a:p>
            <a:pPr marL="329565" marR="342265" indent="-317500">
              <a:lnSpc>
                <a:spcPts val="2900"/>
              </a:lnSpc>
              <a:spcBef>
                <a:spcPts val="800"/>
              </a:spcBef>
              <a:buClr>
                <a:srgbClr val="DD8047"/>
              </a:buClr>
              <a:buSzPct val="59259"/>
              <a:buFont typeface="Wingdings"/>
              <a:buChar char=""/>
              <a:tabLst>
                <a:tab pos="332105" algn="l"/>
                <a:tab pos="332740" algn="l"/>
              </a:tabLst>
            </a:pPr>
            <a:r>
              <a:rPr sz="2700" dirty="0">
                <a:latin typeface="Times New Roman"/>
                <a:cs typeface="Times New Roman"/>
              </a:rPr>
              <a:t>Một </a:t>
            </a:r>
            <a:r>
              <a:rPr sz="2700" spc="-5" dirty="0">
                <a:latin typeface="Times New Roman"/>
                <a:cs typeface="Times New Roman"/>
              </a:rPr>
              <a:t>trong các giao thức được </a:t>
            </a:r>
            <a:r>
              <a:rPr sz="2700" dirty="0">
                <a:latin typeface="Times New Roman"/>
                <a:cs typeface="Times New Roman"/>
              </a:rPr>
              <a:t>sử dụng rộng </a:t>
            </a:r>
            <a:r>
              <a:rPr sz="2700" spc="-5" dirty="0">
                <a:latin typeface="Times New Roman"/>
                <a:cs typeface="Times New Roman"/>
              </a:rPr>
              <a:t>rãi là </a:t>
            </a:r>
            <a:r>
              <a:rPr sz="2700" dirty="0">
                <a:latin typeface="Times New Roman"/>
                <a:cs typeface="Times New Roman"/>
              </a:rPr>
              <a:t>sử  dụng </a:t>
            </a:r>
            <a:r>
              <a:rPr sz="2700" spc="-5">
                <a:latin typeface="Times New Roman"/>
                <a:cs typeface="Times New Roman"/>
              </a:rPr>
              <a:t>đoạn g</a:t>
            </a:r>
            <a:r>
              <a:rPr lang="en-US" sz="2700" spc="-5">
                <a:latin typeface="Times New Roman"/>
                <a:cs typeface="Times New Roman"/>
              </a:rPr>
              <a:t>a</a:t>
            </a:r>
            <a:r>
              <a:rPr sz="2700" spc="-5">
                <a:latin typeface="Times New Roman"/>
                <a:cs typeface="Times New Roman"/>
              </a:rPr>
              <a:t>ng</a:t>
            </a:r>
            <a:r>
              <a:rPr lang="en-US" sz="2700" spc="-5">
                <a:latin typeface="Times New Roman"/>
                <a:cs typeface="Times New Roman"/>
              </a:rPr>
              <a:t> (Critical Section)</a:t>
            </a:r>
            <a:endParaRPr sz="2700">
              <a:latin typeface="Times New Roman"/>
              <a:cs typeface="Times New Roman"/>
            </a:endParaRPr>
          </a:p>
          <a:p>
            <a:pPr marL="332740" indent="-320040">
              <a:lnSpc>
                <a:spcPct val="100000"/>
              </a:lnSpc>
              <a:spcBef>
                <a:spcPts val="320"/>
              </a:spcBef>
              <a:buClr>
                <a:srgbClr val="DD8047"/>
              </a:buClr>
              <a:buSzPct val="59259"/>
              <a:buFont typeface="Wingdings"/>
              <a:buChar char=""/>
              <a:tabLst>
                <a:tab pos="332105" algn="l"/>
                <a:tab pos="332740" algn="l"/>
              </a:tabLst>
            </a:pPr>
            <a:r>
              <a:rPr sz="2700" b="1" dirty="0">
                <a:latin typeface="Times New Roman"/>
                <a:cs typeface="Times New Roman"/>
              </a:rPr>
              <a:t>ENTER_CS &amp;</a:t>
            </a:r>
            <a:r>
              <a:rPr sz="2700" b="1" spc="-5" dirty="0">
                <a:latin typeface="Times New Roman"/>
                <a:cs typeface="Times New Roman"/>
              </a:rPr>
              <a:t> </a:t>
            </a:r>
            <a:r>
              <a:rPr sz="2700" b="1" spc="-45" dirty="0">
                <a:latin typeface="Times New Roman"/>
                <a:cs typeface="Times New Roman"/>
              </a:rPr>
              <a:t>LEAVE_CS</a:t>
            </a:r>
            <a:endParaRPr sz="270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585720" cy="695960"/>
          </a:xfrm>
          <a:prstGeom prst="rect">
            <a:avLst/>
          </a:prstGeom>
        </p:spPr>
        <p:txBody>
          <a:bodyPr vert="horz" wrap="square" lIns="0" tIns="12700" rIns="0" bIns="0" rtlCol="0">
            <a:spAutoFit/>
          </a:bodyPr>
          <a:lstStyle/>
          <a:p>
            <a:pPr marL="12700">
              <a:lnSpc>
                <a:spcPct val="100000"/>
              </a:lnSpc>
              <a:spcBef>
                <a:spcPts val="100"/>
              </a:spcBef>
            </a:pPr>
            <a:r>
              <a:rPr sz="4400" spc="-5" dirty="0"/>
              <a:t>Nguyên</a:t>
            </a:r>
            <a:r>
              <a:rPr sz="4400" spc="-65" dirty="0"/>
              <a:t> </a:t>
            </a:r>
            <a:r>
              <a:rPr sz="4400" spc="-5" dirty="0"/>
              <a:t>tắc</a:t>
            </a:r>
            <a:endParaRPr sz="4400"/>
          </a:p>
        </p:txBody>
      </p:sp>
      <p:sp>
        <p:nvSpPr>
          <p:cNvPr id="4" name="object 4"/>
          <p:cNvSpPr txBox="1"/>
          <p:nvPr/>
        </p:nvSpPr>
        <p:spPr>
          <a:xfrm>
            <a:off x="1464475" y="1918855"/>
            <a:ext cx="7976234" cy="4488152"/>
          </a:xfrm>
          <a:prstGeom prst="rect">
            <a:avLst/>
          </a:prstGeom>
        </p:spPr>
        <p:txBody>
          <a:bodyPr vert="horz" wrap="square" lIns="0" tIns="12700" rIns="0" bIns="0" rtlCol="0">
            <a:spAutoFit/>
          </a:bodyPr>
          <a:lstStyle/>
          <a:p>
            <a:pPr marL="332740" indent="-320040">
              <a:lnSpc>
                <a:spcPts val="2955"/>
              </a:lnSpc>
              <a:spcBef>
                <a:spcPts val="100"/>
              </a:spcBef>
              <a:buClr>
                <a:srgbClr val="DD8047"/>
              </a:buClr>
              <a:buSzPct val="60000"/>
              <a:buFont typeface="Wingdings"/>
              <a:buChar char=""/>
              <a:tabLst>
                <a:tab pos="332105" algn="l"/>
                <a:tab pos="332740" algn="l"/>
              </a:tabLst>
            </a:pPr>
            <a:r>
              <a:rPr sz="2500" spc="-25" dirty="0">
                <a:latin typeface="Times New Roman"/>
                <a:cs typeface="Times New Roman"/>
              </a:rPr>
              <a:t>Truy </a:t>
            </a:r>
            <a:r>
              <a:rPr sz="2500" spc="-5" dirty="0">
                <a:latin typeface="Times New Roman"/>
                <a:cs typeface="Times New Roman"/>
              </a:rPr>
              <a:t>cập </a:t>
            </a:r>
            <a:r>
              <a:rPr sz="2500" spc="-5">
                <a:latin typeface="Times New Roman"/>
                <a:cs typeface="Times New Roman"/>
              </a:rPr>
              <a:t>đoạn</a:t>
            </a:r>
            <a:r>
              <a:rPr sz="2500" spc="25">
                <a:latin typeface="Times New Roman"/>
                <a:cs typeface="Times New Roman"/>
              </a:rPr>
              <a:t> </a:t>
            </a:r>
            <a:r>
              <a:rPr sz="2500" spc="-5">
                <a:latin typeface="Times New Roman"/>
                <a:cs typeface="Times New Roman"/>
              </a:rPr>
              <a:t>g</a:t>
            </a:r>
            <a:r>
              <a:rPr lang="en-US" sz="2500" spc="-5">
                <a:latin typeface="Times New Roman"/>
                <a:cs typeface="Times New Roman"/>
              </a:rPr>
              <a:t>a</a:t>
            </a:r>
            <a:r>
              <a:rPr sz="2500" spc="-5">
                <a:latin typeface="Times New Roman"/>
                <a:cs typeface="Times New Roman"/>
              </a:rPr>
              <a:t>ng</a:t>
            </a:r>
            <a:r>
              <a:rPr lang="en-US" sz="2500" spc="-5">
                <a:latin typeface="Times New Roman"/>
                <a:cs typeface="Times New Roman"/>
              </a:rPr>
              <a:t> (CS)</a:t>
            </a:r>
            <a:endParaRPr sz="2500">
              <a:latin typeface="Times New Roman"/>
              <a:cs typeface="Times New Roman"/>
            </a:endParaRPr>
          </a:p>
          <a:p>
            <a:pPr marL="642620" lvl="1" indent="-274955">
              <a:lnSpc>
                <a:spcPts val="2595"/>
              </a:lnSpc>
              <a:buClr>
                <a:srgbClr val="94B6D2"/>
              </a:buClr>
              <a:buSzPct val="70454"/>
              <a:buFont typeface="Arial"/>
              <a:buChar char="¤"/>
              <a:tabLst>
                <a:tab pos="642620" algn="l"/>
              </a:tabLst>
            </a:pPr>
            <a:r>
              <a:rPr sz="2200" spc="-5" dirty="0">
                <a:latin typeface="Times New Roman"/>
                <a:cs typeface="Times New Roman"/>
              </a:rPr>
              <a:t>Nhập (loại trừ-ghi, </a:t>
            </a:r>
            <a:r>
              <a:rPr sz="2200" dirty="0">
                <a:latin typeface="Times New Roman"/>
                <a:cs typeface="Times New Roman"/>
              </a:rPr>
              <a:t>không </a:t>
            </a:r>
            <a:r>
              <a:rPr sz="2200" spc="-5" dirty="0">
                <a:latin typeface="Times New Roman"/>
                <a:cs typeface="Times New Roman"/>
              </a:rPr>
              <a:t>loại</a:t>
            </a:r>
            <a:r>
              <a:rPr sz="2200" spc="5" dirty="0">
                <a:latin typeface="Times New Roman"/>
                <a:cs typeface="Times New Roman"/>
              </a:rPr>
              <a:t> </a:t>
            </a:r>
            <a:r>
              <a:rPr sz="2200" spc="-5" dirty="0">
                <a:latin typeface="Times New Roman"/>
                <a:cs typeface="Times New Roman"/>
              </a:rPr>
              <a:t>trừ-đọc);</a:t>
            </a:r>
            <a:endParaRPr sz="2200">
              <a:latin typeface="Times New Roman"/>
              <a:cs typeface="Times New Roman"/>
            </a:endParaRPr>
          </a:p>
          <a:p>
            <a:pPr marL="642620" lvl="1" indent="-274955">
              <a:lnSpc>
                <a:spcPct val="100000"/>
              </a:lnSpc>
              <a:spcBef>
                <a:spcPts val="60"/>
              </a:spcBef>
              <a:buClr>
                <a:srgbClr val="94B6D2"/>
              </a:buClr>
              <a:buSzPct val="70454"/>
              <a:buFont typeface="Arial"/>
              <a:buChar char="¤"/>
              <a:tabLst>
                <a:tab pos="642620" algn="l"/>
              </a:tabLst>
            </a:pPr>
            <a:r>
              <a:rPr sz="2200" spc="-5" dirty="0">
                <a:latin typeface="Times New Roman"/>
                <a:cs typeface="Times New Roman"/>
              </a:rPr>
              <a:t>Xuất</a:t>
            </a:r>
            <a:endParaRPr sz="2200">
              <a:latin typeface="Times New Roman"/>
              <a:cs typeface="Times New Roman"/>
            </a:endParaRPr>
          </a:p>
          <a:p>
            <a:pPr marL="332740" indent="-320040">
              <a:lnSpc>
                <a:spcPct val="100000"/>
              </a:lnSpc>
              <a:spcBef>
                <a:spcPts val="150"/>
              </a:spcBef>
              <a:buClr>
                <a:srgbClr val="DD8047"/>
              </a:buClr>
              <a:buSzPct val="60000"/>
              <a:buFont typeface="Wingdings"/>
              <a:buChar char=""/>
              <a:tabLst>
                <a:tab pos="332105" algn="l"/>
                <a:tab pos="332740" algn="l"/>
              </a:tabLst>
            </a:pPr>
            <a:r>
              <a:rPr sz="2500" spc="-5" dirty="0">
                <a:latin typeface="Times New Roman"/>
                <a:cs typeface="Times New Roman"/>
              </a:rPr>
              <a:t>Đoạn găng xác định cho từng thành phần </a:t>
            </a:r>
            <a:r>
              <a:rPr sz="2500" dirty="0">
                <a:latin typeface="Times New Roman"/>
                <a:cs typeface="Times New Roman"/>
              </a:rPr>
              <a:t>dữ</a:t>
            </a:r>
            <a:r>
              <a:rPr sz="2500" spc="35" dirty="0">
                <a:latin typeface="Times New Roman"/>
                <a:cs typeface="Times New Roman"/>
              </a:rPr>
              <a:t> </a:t>
            </a:r>
            <a:r>
              <a:rPr sz="2500" spc="-5" dirty="0">
                <a:latin typeface="Times New Roman"/>
                <a:cs typeface="Times New Roman"/>
              </a:rPr>
              <a:t>liệu</a:t>
            </a:r>
            <a:endParaRPr sz="2500">
              <a:latin typeface="Times New Roman"/>
              <a:cs typeface="Times New Roman"/>
            </a:endParaRPr>
          </a:p>
          <a:p>
            <a:pPr marL="332740" indent="-320040">
              <a:lnSpc>
                <a:spcPct val="100000"/>
              </a:lnSpc>
              <a:spcBef>
                <a:spcPts val="100"/>
              </a:spcBef>
              <a:buClr>
                <a:srgbClr val="DD8047"/>
              </a:buClr>
              <a:buSzPct val="60000"/>
              <a:buFont typeface="Wingdings"/>
              <a:buChar char=""/>
              <a:tabLst>
                <a:tab pos="332105" algn="l"/>
                <a:tab pos="332740" algn="l"/>
              </a:tabLst>
            </a:pPr>
            <a:r>
              <a:rPr sz="2500" spc="-5" dirty="0">
                <a:latin typeface="Times New Roman"/>
                <a:cs typeface="Times New Roman"/>
              </a:rPr>
              <a:t>Nguyên tắc:</a:t>
            </a:r>
            <a:endParaRPr sz="2500">
              <a:latin typeface="Times New Roman"/>
              <a:cs typeface="Times New Roman"/>
            </a:endParaRPr>
          </a:p>
          <a:p>
            <a:pPr marL="888365" marR="21590" indent="-520700">
              <a:lnSpc>
                <a:spcPct val="77700"/>
              </a:lnSpc>
              <a:spcBef>
                <a:spcPts val="595"/>
              </a:spcBef>
              <a:buClr>
                <a:srgbClr val="94B6D2"/>
              </a:buClr>
              <a:buSzPct val="70454"/>
              <a:buAutoNum type="arabicPeriod"/>
              <a:tabLst>
                <a:tab pos="882015" algn="l"/>
                <a:tab pos="882650" algn="l"/>
              </a:tabLst>
            </a:pPr>
            <a:r>
              <a:rPr sz="2200" dirty="0">
                <a:latin typeface="Times New Roman"/>
                <a:cs typeface="Times New Roman"/>
              </a:rPr>
              <a:t>Chỉ </a:t>
            </a:r>
            <a:r>
              <a:rPr sz="2200" spc="-5" dirty="0">
                <a:latin typeface="Times New Roman"/>
                <a:cs typeface="Times New Roman"/>
              </a:rPr>
              <a:t>được truy cập đoạn găng </a:t>
            </a:r>
            <a:r>
              <a:rPr sz="2200" dirty="0">
                <a:latin typeface="Times New Roman"/>
                <a:cs typeface="Times New Roman"/>
              </a:rPr>
              <a:t>khi </a:t>
            </a:r>
            <a:r>
              <a:rPr sz="2200" spc="-5" dirty="0">
                <a:latin typeface="Times New Roman"/>
                <a:cs typeface="Times New Roman"/>
              </a:rPr>
              <a:t>tất cả các thao tác cập nhật </a:t>
            </a:r>
            <a:r>
              <a:rPr sz="2200" dirty="0">
                <a:latin typeface="Times New Roman"/>
                <a:cs typeface="Times New Roman"/>
              </a:rPr>
              <a:t>đã  </a:t>
            </a:r>
            <a:r>
              <a:rPr sz="2200" spc="-5" dirty="0">
                <a:latin typeface="Times New Roman"/>
                <a:cs typeface="Times New Roman"/>
              </a:rPr>
              <a:t>hoàn tất</a:t>
            </a:r>
            <a:endParaRPr sz="2200">
              <a:latin typeface="Times New Roman"/>
              <a:cs typeface="Times New Roman"/>
            </a:endParaRPr>
          </a:p>
          <a:p>
            <a:pPr marL="888365" marR="283845" indent="-520700">
              <a:lnSpc>
                <a:spcPts val="2150"/>
              </a:lnSpc>
              <a:spcBef>
                <a:spcPts val="490"/>
              </a:spcBef>
              <a:buClr>
                <a:srgbClr val="94B6D2"/>
              </a:buClr>
              <a:buSzPct val="70454"/>
              <a:buAutoNum type="arabicPeriod"/>
              <a:tabLst>
                <a:tab pos="882015" algn="l"/>
                <a:tab pos="882650" algn="l"/>
              </a:tabLst>
            </a:pPr>
            <a:r>
              <a:rPr sz="2200" dirty="0">
                <a:latin typeface="Times New Roman"/>
                <a:cs typeface="Times New Roman"/>
              </a:rPr>
              <a:t>Chỉ </a:t>
            </a:r>
            <a:r>
              <a:rPr sz="2200" spc="-5" dirty="0">
                <a:latin typeface="Times New Roman"/>
                <a:cs typeface="Times New Roman"/>
              </a:rPr>
              <a:t>được truy cập đoạn găng </a:t>
            </a:r>
            <a:r>
              <a:rPr sz="2200" dirty="0">
                <a:latin typeface="Times New Roman"/>
                <a:cs typeface="Times New Roman"/>
              </a:rPr>
              <a:t>(để </a:t>
            </a:r>
            <a:r>
              <a:rPr sz="2200" spc="-5" dirty="0">
                <a:latin typeface="Times New Roman"/>
                <a:cs typeface="Times New Roman"/>
              </a:rPr>
              <a:t>ghi) </a:t>
            </a:r>
            <a:r>
              <a:rPr sz="2200" dirty="0">
                <a:latin typeface="Times New Roman"/>
                <a:cs typeface="Times New Roman"/>
              </a:rPr>
              <a:t>khi không </a:t>
            </a:r>
            <a:r>
              <a:rPr sz="2200" spc="-5" dirty="0">
                <a:latin typeface="Times New Roman"/>
                <a:cs typeface="Times New Roman"/>
              </a:rPr>
              <a:t>có tiến trình  nào giữ quyền truy</a:t>
            </a:r>
            <a:r>
              <a:rPr sz="2200" spc="10" dirty="0">
                <a:latin typeface="Times New Roman"/>
                <a:cs typeface="Times New Roman"/>
              </a:rPr>
              <a:t> </a:t>
            </a:r>
            <a:r>
              <a:rPr sz="2200" spc="-5" dirty="0">
                <a:latin typeface="Times New Roman"/>
                <a:cs typeface="Times New Roman"/>
              </a:rPr>
              <a:t>cập</a:t>
            </a:r>
            <a:endParaRPr sz="2200">
              <a:latin typeface="Times New Roman"/>
              <a:cs typeface="Times New Roman"/>
            </a:endParaRPr>
          </a:p>
          <a:p>
            <a:pPr marL="888365" marR="542925" indent="-520700">
              <a:lnSpc>
                <a:spcPts val="2150"/>
              </a:lnSpc>
              <a:spcBef>
                <a:spcPts val="500"/>
              </a:spcBef>
              <a:buClr>
                <a:srgbClr val="94B6D2"/>
              </a:buClr>
              <a:buSzPct val="70454"/>
              <a:buAutoNum type="arabicPeriod"/>
              <a:tabLst>
                <a:tab pos="882015" algn="l"/>
                <a:tab pos="882650" algn="l"/>
              </a:tabLst>
            </a:pPr>
            <a:r>
              <a:rPr sz="2200" spc="-20" dirty="0">
                <a:latin typeface="Times New Roman"/>
                <a:cs typeface="Times New Roman"/>
              </a:rPr>
              <a:t>Trước </a:t>
            </a:r>
            <a:r>
              <a:rPr sz="2200" dirty="0">
                <a:latin typeface="Times New Roman"/>
                <a:cs typeface="Times New Roman"/>
              </a:rPr>
              <a:t>khi </a:t>
            </a:r>
            <a:r>
              <a:rPr sz="2200" spc="-5" dirty="0">
                <a:latin typeface="Times New Roman"/>
                <a:cs typeface="Times New Roman"/>
              </a:rPr>
              <a:t>truy cập đoạn găng </a:t>
            </a:r>
            <a:r>
              <a:rPr sz="2200" dirty="0">
                <a:latin typeface="Times New Roman"/>
                <a:cs typeface="Times New Roman"/>
              </a:rPr>
              <a:t>để </a:t>
            </a:r>
            <a:r>
              <a:rPr sz="2200" spc="-5" dirty="0">
                <a:latin typeface="Times New Roman"/>
                <a:cs typeface="Times New Roman"/>
              </a:rPr>
              <a:t>đọc, cần kiểm tra </a:t>
            </a:r>
            <a:r>
              <a:rPr sz="2200" dirty="0">
                <a:latin typeface="Times New Roman"/>
                <a:cs typeface="Times New Roman"/>
              </a:rPr>
              <a:t>với </a:t>
            </a:r>
            <a:r>
              <a:rPr sz="2200" spc="-5" dirty="0">
                <a:latin typeface="Times New Roman"/>
                <a:cs typeface="Times New Roman"/>
              </a:rPr>
              <a:t>chủ  đoạn găng </a:t>
            </a:r>
            <a:r>
              <a:rPr sz="2200" dirty="0">
                <a:latin typeface="Times New Roman"/>
                <a:cs typeface="Times New Roman"/>
              </a:rPr>
              <a:t>về </a:t>
            </a:r>
            <a:r>
              <a:rPr sz="2200" spc="-5" dirty="0">
                <a:latin typeface="Times New Roman"/>
                <a:cs typeface="Times New Roman"/>
              </a:rPr>
              <a:t>tính cập nhật của </a:t>
            </a:r>
            <a:r>
              <a:rPr sz="2200" dirty="0">
                <a:latin typeface="Times New Roman"/>
                <a:cs typeface="Times New Roman"/>
              </a:rPr>
              <a:t>dữ</a:t>
            </a:r>
            <a:r>
              <a:rPr sz="2200" spc="10" dirty="0">
                <a:latin typeface="Times New Roman"/>
                <a:cs typeface="Times New Roman"/>
              </a:rPr>
              <a:t> </a:t>
            </a:r>
            <a:r>
              <a:rPr sz="2200" spc="-5" dirty="0">
                <a:latin typeface="Times New Roman"/>
                <a:cs typeface="Times New Roman"/>
              </a:rPr>
              <a:t>liệu</a:t>
            </a:r>
            <a:endParaRPr sz="2200">
              <a:latin typeface="Times New Roman"/>
              <a:cs typeface="Times New Roman"/>
            </a:endParaRPr>
          </a:p>
          <a:p>
            <a:pPr marL="332740" indent="-320040">
              <a:lnSpc>
                <a:spcPct val="100000"/>
              </a:lnSpc>
              <a:spcBef>
                <a:spcPts val="110"/>
              </a:spcBef>
              <a:buClr>
                <a:srgbClr val="DD8047"/>
              </a:buClr>
              <a:buSzPct val="60000"/>
              <a:buFont typeface="Wingdings"/>
              <a:buChar char=""/>
              <a:tabLst>
                <a:tab pos="332105" algn="l"/>
                <a:tab pos="332740" algn="l"/>
              </a:tabLst>
            </a:pPr>
            <a:r>
              <a:rPr sz="2500" spc="-5" dirty="0">
                <a:latin typeface="Times New Roman"/>
                <a:cs typeface="Times New Roman"/>
              </a:rPr>
              <a:t>Chia </a:t>
            </a:r>
            <a:r>
              <a:rPr sz="2500" dirty="0">
                <a:latin typeface="Times New Roman"/>
                <a:cs typeface="Times New Roman"/>
              </a:rPr>
              <a:t>dữ </a:t>
            </a:r>
            <a:r>
              <a:rPr sz="2500" spc="-5" dirty="0">
                <a:latin typeface="Times New Roman"/>
                <a:cs typeface="Times New Roman"/>
              </a:rPr>
              <a:t>liệu thành các mảnh </a:t>
            </a:r>
            <a:r>
              <a:rPr sz="2500" dirty="0">
                <a:latin typeface="Times New Roman"/>
                <a:cs typeface="Times New Roman"/>
              </a:rPr>
              <a:t>để </a:t>
            </a:r>
            <a:r>
              <a:rPr sz="2500" spc="-5" dirty="0">
                <a:latin typeface="Times New Roman"/>
                <a:cs typeface="Times New Roman"/>
              </a:rPr>
              <a:t>quản lý bằng các đoạn</a:t>
            </a:r>
            <a:r>
              <a:rPr sz="2500" spc="40" dirty="0">
                <a:latin typeface="Times New Roman"/>
                <a:cs typeface="Times New Roman"/>
              </a:rPr>
              <a:t> </a:t>
            </a:r>
            <a:r>
              <a:rPr sz="2500" spc="-5" dirty="0">
                <a:latin typeface="Times New Roman"/>
                <a:cs typeface="Times New Roman"/>
              </a:rPr>
              <a:t>găng</a:t>
            </a:r>
            <a:endParaRPr sz="2500">
              <a:latin typeface="Times New Roman"/>
              <a:cs typeface="Times New Roman"/>
            </a:endParaRPr>
          </a:p>
          <a:p>
            <a:pPr marL="367665">
              <a:lnSpc>
                <a:spcPct val="100000"/>
              </a:lnSpc>
              <a:spcBef>
                <a:spcPts val="10"/>
              </a:spcBef>
            </a:pPr>
            <a:r>
              <a:rPr sz="1550" spc="509" dirty="0">
                <a:solidFill>
                  <a:srgbClr val="94B6D2"/>
                </a:solidFill>
                <a:latin typeface="Arial"/>
                <a:cs typeface="Arial"/>
              </a:rPr>
              <a:t>¤ </a:t>
            </a:r>
            <a:r>
              <a:rPr sz="2200" spc="-5" dirty="0">
                <a:latin typeface="Times New Roman"/>
                <a:cs typeface="Times New Roman"/>
              </a:rPr>
              <a:t>Bảng, </a:t>
            </a:r>
            <a:r>
              <a:rPr sz="2200" dirty="0">
                <a:latin typeface="Times New Roman"/>
                <a:cs typeface="Times New Roman"/>
              </a:rPr>
              <a:t>dòng, </a:t>
            </a:r>
            <a:r>
              <a:rPr sz="2200" spc="-5" dirty="0">
                <a:latin typeface="Times New Roman"/>
                <a:cs typeface="Times New Roman"/>
              </a:rPr>
              <a:t>trường, cột, </a:t>
            </a:r>
            <a:r>
              <a:rPr sz="2200" dirty="0">
                <a:latin typeface="Times New Roman"/>
                <a:cs typeface="Times New Roman"/>
              </a:rPr>
              <a:t>đối </a:t>
            </a:r>
            <a:r>
              <a:rPr sz="2200" spc="-5" dirty="0">
                <a:latin typeface="Times New Roman"/>
                <a:cs typeface="Times New Roman"/>
              </a:rPr>
              <a:t>tượng,</a:t>
            </a:r>
            <a:r>
              <a:rPr sz="2200" spc="-145" dirty="0">
                <a:latin typeface="Times New Roman"/>
                <a:cs typeface="Times New Roman"/>
              </a:rPr>
              <a:t> </a:t>
            </a:r>
            <a:r>
              <a:rPr sz="2200" spc="-40" dirty="0">
                <a:latin typeface="Times New Roman"/>
                <a:cs typeface="Times New Roman"/>
              </a:rPr>
              <a:t>v.v…</a:t>
            </a:r>
            <a:endParaRPr sz="22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00000"/>
              </a:lnSpc>
              <a:spcBef>
                <a:spcPts val="100"/>
              </a:spcBef>
            </a:pPr>
            <a:r>
              <a:rPr spc="-5" dirty="0"/>
              <a:t>Thống nhất (consistency) </a:t>
            </a:r>
            <a:r>
              <a:rPr dirty="0"/>
              <a:t>và Phù hợp  </a:t>
            </a:r>
            <a:r>
              <a:rPr spc="-5" dirty="0"/>
              <a:t>(coherence)</a:t>
            </a:r>
          </a:p>
        </p:txBody>
      </p:sp>
      <p:sp>
        <p:nvSpPr>
          <p:cNvPr id="4" name="object 4"/>
          <p:cNvSpPr txBox="1"/>
          <p:nvPr/>
        </p:nvSpPr>
        <p:spPr>
          <a:xfrm>
            <a:off x="1464475" y="1982355"/>
            <a:ext cx="7573009" cy="1877060"/>
          </a:xfrm>
          <a:prstGeom prst="rect">
            <a:avLst/>
          </a:prstGeom>
        </p:spPr>
        <p:txBody>
          <a:bodyPr vert="horz" wrap="square" lIns="0" tIns="35560" rIns="0" bIns="0" rtlCol="0">
            <a:spAutoFit/>
          </a:bodyPr>
          <a:lstStyle/>
          <a:p>
            <a:pPr marL="329565" marR="296545" indent="-317500">
              <a:lnSpc>
                <a:spcPts val="3400"/>
              </a:lnSpc>
              <a:spcBef>
                <a:spcPts val="280"/>
              </a:spcBef>
              <a:buClr>
                <a:srgbClr val="DD8047"/>
              </a:buClr>
              <a:buSzPct val="60344"/>
              <a:buFont typeface="Wingdings"/>
              <a:buChar char=""/>
              <a:tabLst>
                <a:tab pos="332740" algn="l"/>
              </a:tabLst>
            </a:pPr>
            <a:r>
              <a:rPr sz="2900" spc="-5" dirty="0">
                <a:latin typeface="Times New Roman"/>
                <a:cs typeface="Times New Roman"/>
              </a:rPr>
              <a:t>Thống nhất (consistency): áp </a:t>
            </a:r>
            <a:r>
              <a:rPr sz="2900" dirty="0">
                <a:latin typeface="Times New Roman"/>
                <a:cs typeface="Times New Roman"/>
              </a:rPr>
              <a:t>dụng </a:t>
            </a:r>
            <a:r>
              <a:rPr sz="2900" spc="-5" dirty="0">
                <a:latin typeface="Times New Roman"/>
                <a:cs typeface="Times New Roman"/>
              </a:rPr>
              <a:t>cho tập </a:t>
            </a:r>
            <a:r>
              <a:rPr sz="2900">
                <a:latin typeface="Times New Roman"/>
                <a:cs typeface="Times New Roman"/>
              </a:rPr>
              <a:t>hợp  </a:t>
            </a:r>
            <a:r>
              <a:rPr sz="2900" spc="-5">
                <a:latin typeface="Times New Roman"/>
                <a:cs typeface="Times New Roman"/>
              </a:rPr>
              <a:t>ph</a:t>
            </a:r>
            <a:r>
              <a:rPr lang="en-US" sz="2900" spc="-5">
                <a:latin typeface="Times New Roman"/>
                <a:cs typeface="Times New Roman"/>
              </a:rPr>
              <a:t>ầ</a:t>
            </a:r>
            <a:r>
              <a:rPr sz="2900" spc="-5">
                <a:latin typeface="Times New Roman"/>
                <a:cs typeface="Times New Roman"/>
              </a:rPr>
              <a:t>n </a:t>
            </a:r>
            <a:r>
              <a:rPr sz="2900" spc="-5" dirty="0">
                <a:latin typeface="Times New Roman"/>
                <a:cs typeface="Times New Roman"/>
              </a:rPr>
              <a:t>tử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329565" marR="5080" indent="-317500">
              <a:lnSpc>
                <a:spcPct val="100600"/>
              </a:lnSpc>
              <a:spcBef>
                <a:spcPts val="600"/>
              </a:spcBef>
              <a:buClr>
                <a:srgbClr val="DD8047"/>
              </a:buClr>
              <a:buSzPct val="60344"/>
              <a:buFont typeface="Wingdings"/>
              <a:buChar char=""/>
              <a:tabLst>
                <a:tab pos="332740" algn="l"/>
              </a:tabLst>
            </a:pPr>
            <a:r>
              <a:rPr sz="2900" dirty="0">
                <a:latin typeface="Times New Roman"/>
                <a:cs typeface="Times New Roman"/>
              </a:rPr>
              <a:t>Phù hợp </a:t>
            </a:r>
            <a:r>
              <a:rPr sz="2900" spc="-5" dirty="0">
                <a:latin typeface="Times New Roman"/>
                <a:cs typeface="Times New Roman"/>
              </a:rPr>
              <a:t>(coherence): áp </a:t>
            </a:r>
            <a:r>
              <a:rPr sz="2900" dirty="0">
                <a:latin typeface="Times New Roman"/>
                <a:cs typeface="Times New Roman"/>
              </a:rPr>
              <a:t>dụng </a:t>
            </a:r>
            <a:r>
              <a:rPr sz="2900" spc="-5" dirty="0">
                <a:latin typeface="Times New Roman"/>
                <a:cs typeface="Times New Roman"/>
              </a:rPr>
              <a:t>cho một đơn </a:t>
            </a:r>
            <a:r>
              <a:rPr sz="2900" dirty="0">
                <a:latin typeface="Times New Roman"/>
                <a:cs typeface="Times New Roman"/>
              </a:rPr>
              <a:t>vị dữ  </a:t>
            </a:r>
            <a:r>
              <a:rPr sz="2900" spc="-5" dirty="0">
                <a:latin typeface="Times New Roman"/>
                <a:cs typeface="Times New Roman"/>
              </a:rPr>
              <a:t>liệu/phần tử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2223427" y="3049155"/>
            <a:ext cx="5029200" cy="1676400"/>
          </a:xfrm>
          <a:prstGeom prst="rect">
            <a:avLst/>
          </a:prstGeom>
        </p:spPr>
        <p:txBody>
          <a:bodyPr vert="horz" wrap="square" lIns="0" tIns="38100" rIns="0" bIns="0" rtlCol="0">
            <a:spAutoFit/>
          </a:bodyPr>
          <a:lstStyle/>
          <a:p>
            <a:pPr marL="452120" lvl="1" indent="-440055">
              <a:lnSpc>
                <a:spcPct val="100000"/>
              </a:lnSpc>
              <a:spcBef>
                <a:spcPts val="300"/>
              </a:spcBef>
              <a:buClr>
                <a:srgbClr val="775F55"/>
              </a:buClr>
              <a:buAutoNum type="arabicPeriod"/>
              <a:tabLst>
                <a:tab pos="452755" algn="l"/>
              </a:tabLst>
            </a:pPr>
            <a:r>
              <a:rPr sz="2000" spc="-5" dirty="0">
                <a:solidFill>
                  <a:srgbClr val="8A7268"/>
                </a:solidFill>
                <a:latin typeface="Times New Roman"/>
                <a:cs typeface="Times New Roman"/>
              </a:rPr>
              <a:t>Thống nhất </a:t>
            </a:r>
            <a:r>
              <a:rPr sz="2000" spc="-5" dirty="0">
                <a:solidFill>
                  <a:srgbClr val="775F55"/>
                </a:solidFill>
                <a:latin typeface="Times New Roman"/>
                <a:cs typeface="Times New Roman"/>
              </a:rPr>
              <a:t>cuối cùng </a:t>
            </a:r>
            <a:r>
              <a:rPr sz="2000" spc="-5" dirty="0">
                <a:solidFill>
                  <a:srgbClr val="8A7268"/>
                </a:solidFill>
                <a:latin typeface="Times New Roman"/>
                <a:cs typeface="Times New Roman"/>
              </a:rPr>
              <a:t>(eventual</a:t>
            </a:r>
            <a:r>
              <a:rPr sz="2000" spc="40" dirty="0">
                <a:solidFill>
                  <a:srgbClr val="8A7268"/>
                </a:solidFill>
                <a:latin typeface="Times New Roman"/>
                <a:cs typeface="Times New Roman"/>
              </a:rPr>
              <a:t> </a:t>
            </a:r>
            <a:r>
              <a:rPr sz="2000" spc="-5" dirty="0">
                <a:solidFill>
                  <a:srgbClr val="8A7268"/>
                </a:solidFill>
                <a:latin typeface="Times New Roman"/>
                <a:cs typeface="Times New Roman"/>
              </a:rPr>
              <a:t>consistency)</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Đọc </a:t>
            </a:r>
            <a:r>
              <a:rPr sz="2000" spc="-5" dirty="0">
                <a:solidFill>
                  <a:srgbClr val="8A7268"/>
                </a:solidFill>
                <a:latin typeface="Times New Roman"/>
                <a:cs typeface="Times New Roman"/>
              </a:rPr>
              <a:t>đơn</a:t>
            </a:r>
            <a:r>
              <a:rPr sz="2000" spc="-10" dirty="0">
                <a:solidFill>
                  <a:srgbClr val="8A7268"/>
                </a:solidFill>
                <a:latin typeface="Times New Roman"/>
                <a:cs typeface="Times New Roman"/>
              </a:rPr>
              <a:t> </a:t>
            </a:r>
            <a:r>
              <a:rPr sz="2000" spc="-5" dirty="0">
                <a:solidFill>
                  <a:srgbClr val="8A7268"/>
                </a:solidFill>
                <a:latin typeface="Times New Roman"/>
                <a:cs typeface="Times New Roman"/>
              </a:rPr>
              <a:t>điệu</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Ghi </a:t>
            </a:r>
            <a:r>
              <a:rPr sz="2000" spc="-5" dirty="0">
                <a:solidFill>
                  <a:srgbClr val="8A7268"/>
                </a:solidFill>
                <a:latin typeface="Times New Roman"/>
                <a:cs typeface="Times New Roman"/>
              </a:rPr>
              <a:t>đơn</a:t>
            </a:r>
            <a:r>
              <a:rPr sz="2000" spc="-10" dirty="0">
                <a:solidFill>
                  <a:srgbClr val="8A7268"/>
                </a:solidFill>
                <a:latin typeface="Times New Roman"/>
                <a:cs typeface="Times New Roman"/>
              </a:rPr>
              <a:t> </a:t>
            </a:r>
            <a:r>
              <a:rPr sz="2000" spc="-5" dirty="0">
                <a:solidFill>
                  <a:srgbClr val="8A7268"/>
                </a:solidFill>
                <a:latin typeface="Times New Roman"/>
                <a:cs typeface="Times New Roman"/>
              </a:rPr>
              <a:t>điệu</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Đọc </a:t>
            </a:r>
            <a:r>
              <a:rPr sz="2000" spc="-5" dirty="0">
                <a:solidFill>
                  <a:srgbClr val="8A7268"/>
                </a:solidFill>
                <a:latin typeface="Times New Roman"/>
                <a:cs typeface="Times New Roman"/>
              </a:rPr>
              <a:t>kết </a:t>
            </a:r>
            <a:r>
              <a:rPr sz="2000" dirty="0">
                <a:solidFill>
                  <a:srgbClr val="8A7268"/>
                </a:solidFill>
                <a:latin typeface="Times New Roman"/>
                <a:cs typeface="Times New Roman"/>
              </a:rPr>
              <a:t>quả đã</a:t>
            </a:r>
            <a:r>
              <a:rPr sz="2000" spc="-25" dirty="0">
                <a:solidFill>
                  <a:srgbClr val="8A7268"/>
                </a:solidFill>
                <a:latin typeface="Times New Roman"/>
                <a:cs typeface="Times New Roman"/>
              </a:rPr>
              <a:t> </a:t>
            </a:r>
            <a:r>
              <a:rPr sz="2000" dirty="0">
                <a:solidFill>
                  <a:srgbClr val="8A7268"/>
                </a:solidFill>
                <a:latin typeface="Times New Roman"/>
                <a:cs typeface="Times New Roman"/>
              </a:rPr>
              <a:t>ghi</a:t>
            </a:r>
            <a:endParaRPr sz="2000">
              <a:latin typeface="Times New Roman"/>
              <a:cs typeface="Times New Roman"/>
            </a:endParaRPr>
          </a:p>
          <a:p>
            <a:pPr marL="457200" lvl="1" indent="-444500">
              <a:lnSpc>
                <a:spcPct val="100000"/>
              </a:lnSpc>
              <a:spcBef>
                <a:spcPts val="200"/>
              </a:spcBef>
              <a:buClr>
                <a:srgbClr val="775F55"/>
              </a:buClr>
              <a:buAutoNum type="arabicPeriod"/>
              <a:tabLst>
                <a:tab pos="457200" algn="l"/>
              </a:tabLst>
            </a:pPr>
            <a:r>
              <a:rPr sz="2000" dirty="0">
                <a:solidFill>
                  <a:srgbClr val="8A7268"/>
                </a:solidFill>
                <a:latin typeface="Times New Roman"/>
                <a:cs typeface="Times New Roman"/>
              </a:rPr>
              <a:t>Ghi </a:t>
            </a:r>
            <a:r>
              <a:rPr sz="2000" spc="-5" dirty="0">
                <a:solidFill>
                  <a:srgbClr val="8A7268"/>
                </a:solidFill>
                <a:latin typeface="Times New Roman"/>
                <a:cs typeface="Times New Roman"/>
              </a:rPr>
              <a:t>theo thao tác</a:t>
            </a:r>
            <a:r>
              <a:rPr sz="2000" spc="-10" dirty="0">
                <a:solidFill>
                  <a:srgbClr val="8A7268"/>
                </a:solidFill>
                <a:latin typeface="Times New Roman"/>
                <a:cs typeface="Times New Roman"/>
              </a:rPr>
              <a:t> </a:t>
            </a:r>
            <a:r>
              <a:rPr sz="2000" dirty="0">
                <a:solidFill>
                  <a:srgbClr val="8A7268"/>
                </a:solidFill>
                <a:latin typeface="Times New Roman"/>
                <a:cs typeface="Times New Roman"/>
              </a:rPr>
              <a:t>đọc</a:t>
            </a:r>
            <a:endParaRPr sz="2000">
              <a:latin typeface="Times New Roman"/>
              <a:cs typeface="Times New Roman"/>
            </a:endParaRPr>
          </a:p>
        </p:txBody>
      </p:sp>
      <p:sp>
        <p:nvSpPr>
          <p:cNvPr id="6" name="object 6"/>
          <p:cNvSpPr txBox="1">
            <a:spLocks noGrp="1"/>
          </p:cNvSpPr>
          <p:nvPr>
            <p:ph type="title"/>
          </p:nvPr>
        </p:nvSpPr>
        <p:spPr>
          <a:xfrm>
            <a:off x="1384300" y="16446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 pos="1565910" algn="l"/>
                <a:tab pos="2698750" algn="l"/>
                <a:tab pos="4274820" algn="l"/>
              </a:tabLst>
            </a:pPr>
            <a:r>
              <a:rPr sz="4400" dirty="0">
                <a:solidFill>
                  <a:srgbClr val="00B0F0"/>
                </a:solidFill>
              </a:rPr>
              <a:t>3.	Mô	</a:t>
            </a:r>
            <a:r>
              <a:rPr sz="4400" spc="-5" dirty="0">
                <a:solidFill>
                  <a:srgbClr val="00B0F0"/>
                </a:solidFill>
              </a:rPr>
              <a:t>hình	hướng	client</a:t>
            </a:r>
            <a:endParaRPr sz="4400">
              <a:solidFill>
                <a:srgbClr val="00B0F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861050" cy="695960"/>
          </a:xfrm>
          <a:prstGeom prst="rect">
            <a:avLst/>
          </a:prstGeom>
        </p:spPr>
        <p:txBody>
          <a:bodyPr vert="horz" wrap="square" lIns="0" tIns="12700" rIns="0" bIns="0" rtlCol="0">
            <a:spAutoFit/>
          </a:bodyPr>
          <a:lstStyle/>
          <a:p>
            <a:pPr marL="12700">
              <a:lnSpc>
                <a:spcPct val="100000"/>
              </a:lnSpc>
              <a:spcBef>
                <a:spcPts val="100"/>
              </a:spcBef>
              <a:tabLst>
                <a:tab pos="989965" algn="l"/>
              </a:tabLst>
            </a:pPr>
            <a:r>
              <a:rPr sz="4400" dirty="0"/>
              <a:t>3.1.	</a:t>
            </a:r>
            <a:r>
              <a:rPr sz="4400" spc="-5" dirty="0"/>
              <a:t>Eventual</a:t>
            </a:r>
            <a:r>
              <a:rPr sz="4400" spc="-45" dirty="0"/>
              <a:t> </a:t>
            </a:r>
            <a:r>
              <a:rPr sz="4400" spc="-5" dirty="0"/>
              <a:t>Consistency</a:t>
            </a:r>
            <a:endParaRPr sz="4400"/>
          </a:p>
        </p:txBody>
      </p:sp>
      <p:sp>
        <p:nvSpPr>
          <p:cNvPr id="4" name="object 4"/>
          <p:cNvSpPr txBox="1">
            <a:spLocks noGrp="1"/>
          </p:cNvSpPr>
          <p:nvPr>
            <p:ph type="body" idx="1"/>
          </p:nvPr>
        </p:nvSpPr>
        <p:spPr>
          <a:xfrm>
            <a:off x="1319999" y="1982355"/>
            <a:ext cx="8053400" cy="3465051"/>
          </a:xfrm>
          <a:prstGeom prst="rect">
            <a:avLst/>
          </a:prstGeom>
        </p:spPr>
        <p:txBody>
          <a:bodyPr vert="horz" wrap="square" lIns="0" tIns="35560" rIns="0" bIns="0" rtlCol="0">
            <a:spAutoFit/>
          </a:bodyPr>
          <a:lstStyle/>
          <a:p>
            <a:pPr marL="473709" marR="5080" indent="-317500">
              <a:lnSpc>
                <a:spcPts val="3400"/>
              </a:lnSpc>
              <a:spcBef>
                <a:spcPts val="280"/>
              </a:spcBef>
              <a:buClr>
                <a:srgbClr val="DD8047"/>
              </a:buClr>
              <a:buSzPct val="60344"/>
              <a:buFont typeface="Wingdings"/>
              <a:buChar char=""/>
              <a:tabLst>
                <a:tab pos="477520" algn="l"/>
              </a:tabLst>
            </a:pPr>
            <a:r>
              <a:rPr dirty="0"/>
              <a:t>Chủ </a:t>
            </a:r>
            <a:r>
              <a:rPr spc="-5" dirty="0"/>
              <a:t>yếu các tiến trình thực hiện đọc. Rất ít các tiến  trình thực hiện cập</a:t>
            </a:r>
            <a:r>
              <a:rPr spc="10" dirty="0"/>
              <a:t> </a:t>
            </a:r>
            <a:r>
              <a:rPr spc="-5" dirty="0"/>
              <a:t>nhật</a:t>
            </a:r>
          </a:p>
          <a:p>
            <a:pPr marL="156844">
              <a:lnSpc>
                <a:spcPct val="100000"/>
              </a:lnSpc>
              <a:spcBef>
                <a:spcPts val="620"/>
              </a:spcBef>
              <a:buClr>
                <a:srgbClr val="DD8047"/>
              </a:buClr>
              <a:buSzPct val="60344"/>
              <a:tabLst>
                <a:tab pos="477520" algn="l"/>
              </a:tabLst>
            </a:pPr>
            <a:r>
              <a:rPr lang="en-US"/>
              <a:t>	</a:t>
            </a:r>
            <a:r>
              <a:t>VD</a:t>
            </a:r>
            <a:r>
              <a:rPr dirty="0"/>
              <a:t>: DNS, </a:t>
            </a:r>
            <a:r>
              <a:rPr spc="-70" dirty="0"/>
              <a:t>WWW,</a:t>
            </a:r>
            <a:r>
              <a:rPr spc="-75" dirty="0"/>
              <a:t> </a:t>
            </a:r>
            <a:r>
              <a:rPr spc="-50" dirty="0"/>
              <a:t>v.v…</a:t>
            </a:r>
          </a:p>
          <a:p>
            <a:pPr marL="476884" indent="-320040">
              <a:lnSpc>
                <a:spcPct val="100000"/>
              </a:lnSpc>
              <a:spcBef>
                <a:spcPts val="720"/>
              </a:spcBef>
              <a:buClr>
                <a:srgbClr val="DD8047"/>
              </a:buClr>
              <a:buSzPct val="60344"/>
              <a:buFont typeface="Wingdings"/>
              <a:buChar char=""/>
              <a:tabLst>
                <a:tab pos="477520" algn="l"/>
              </a:tabLst>
            </a:pPr>
            <a:r>
              <a:rPr dirty="0"/>
              <a:t>Xung đột </a:t>
            </a:r>
            <a:r>
              <a:rPr spc="-5" dirty="0"/>
              <a:t>ghi-ghi hầu </a:t>
            </a:r>
            <a:r>
              <a:rPr dirty="0"/>
              <a:t>như không </a:t>
            </a:r>
            <a:r>
              <a:rPr spc="-5" dirty="0"/>
              <a:t>xảy</a:t>
            </a:r>
            <a:r>
              <a:rPr spc="-10" dirty="0"/>
              <a:t> </a:t>
            </a:r>
            <a:r>
              <a:rPr dirty="0"/>
              <a:t>ra</a:t>
            </a:r>
          </a:p>
          <a:p>
            <a:pPr marL="476884" indent="-320040">
              <a:lnSpc>
                <a:spcPct val="100000"/>
              </a:lnSpc>
              <a:spcBef>
                <a:spcPts val="720"/>
              </a:spcBef>
              <a:buClr>
                <a:srgbClr val="DD8047"/>
              </a:buClr>
              <a:buSzPct val="60344"/>
              <a:buFont typeface="Wingdings"/>
              <a:buChar char=""/>
              <a:tabLst>
                <a:tab pos="477520" algn="l"/>
              </a:tabLst>
            </a:pPr>
            <a:r>
              <a:rPr dirty="0"/>
              <a:t>Xem </a:t>
            </a:r>
            <a:r>
              <a:rPr spc="-5" dirty="0"/>
              <a:t>xét </a:t>
            </a:r>
            <a:r>
              <a:rPr dirty="0"/>
              <a:t>xung đột</a:t>
            </a:r>
            <a:r>
              <a:rPr spc="-10" dirty="0"/>
              <a:t> </a:t>
            </a:r>
            <a:r>
              <a:rPr spc="-5" dirty="0"/>
              <a:t>đọc-ghi</a:t>
            </a:r>
          </a:p>
          <a:p>
            <a:pPr marL="476884" indent="-320040">
              <a:lnSpc>
                <a:spcPts val="3440"/>
              </a:lnSpc>
              <a:spcBef>
                <a:spcPts val="720"/>
              </a:spcBef>
              <a:buClr>
                <a:srgbClr val="DD8047"/>
              </a:buClr>
              <a:buSzPct val="60344"/>
              <a:buFont typeface="Wingdings"/>
              <a:buChar char=""/>
              <a:tabLst>
                <a:tab pos="477520" algn="l"/>
              </a:tabLst>
            </a:pPr>
            <a:r>
              <a:rPr dirty="0"/>
              <a:t>Nếu dữ </a:t>
            </a:r>
            <a:r>
              <a:rPr spc="-5" dirty="0"/>
              <a:t>liệu </a:t>
            </a:r>
            <a:r>
              <a:rPr dirty="0"/>
              <a:t>không bị </a:t>
            </a:r>
            <a:r>
              <a:rPr spc="-5" dirty="0"/>
              <a:t>thay </a:t>
            </a:r>
            <a:r>
              <a:rPr dirty="0"/>
              <a:t>đổi </a:t>
            </a:r>
            <a:r>
              <a:rPr spc="-5" dirty="0"/>
              <a:t>trong thời gian</a:t>
            </a:r>
            <a:r>
              <a:rPr spc="-15" dirty="0"/>
              <a:t> </a:t>
            </a:r>
            <a:r>
              <a:rPr dirty="0"/>
              <a:t>đủ</a:t>
            </a:r>
          </a:p>
          <a:p>
            <a:pPr marL="473709">
              <a:lnSpc>
                <a:spcPts val="3440"/>
              </a:lnSpc>
            </a:pPr>
            <a:r>
              <a:rPr spc="-5" dirty="0"/>
              <a:t>dài </a:t>
            </a:r>
            <a:r>
              <a:rPr dirty="0">
                <a:latin typeface="Wingdings"/>
                <a:cs typeface="Wingdings"/>
              </a:rPr>
              <a:t></a:t>
            </a:r>
            <a:r>
              <a:rPr dirty="0"/>
              <a:t> </a:t>
            </a:r>
            <a:r>
              <a:rPr spc="-5" dirty="0"/>
              <a:t>thống nhất (Eventual</a:t>
            </a:r>
            <a:r>
              <a:rPr spc="10" dirty="0"/>
              <a:t> </a:t>
            </a:r>
            <a:r>
              <a:rPr spc="-5" dirty="0"/>
              <a:t>Consistency)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535545" cy="695960"/>
          </a:xfrm>
          <a:prstGeom prst="rect">
            <a:avLst/>
          </a:prstGeom>
        </p:spPr>
        <p:txBody>
          <a:bodyPr vert="horz" wrap="square" lIns="0" tIns="12700" rIns="0" bIns="0" rtlCol="0">
            <a:spAutoFit/>
          </a:bodyPr>
          <a:lstStyle/>
          <a:p>
            <a:pPr marL="12700">
              <a:lnSpc>
                <a:spcPct val="100000"/>
              </a:lnSpc>
              <a:spcBef>
                <a:spcPts val="100"/>
              </a:spcBef>
              <a:tabLst>
                <a:tab pos="1750060" algn="l"/>
              </a:tabLst>
            </a:pPr>
            <a:r>
              <a:rPr sz="4400" dirty="0"/>
              <a:t>Vấn</a:t>
            </a:r>
            <a:r>
              <a:rPr sz="4400" spc="-5" dirty="0"/>
              <a:t> </a:t>
            </a:r>
            <a:r>
              <a:rPr sz="4400" dirty="0"/>
              <a:t>đề	</a:t>
            </a:r>
            <a:r>
              <a:rPr sz="4400" spc="-5" dirty="0"/>
              <a:t>của Eventual</a:t>
            </a:r>
            <a:r>
              <a:rPr sz="4400" spc="-35" dirty="0"/>
              <a:t> </a:t>
            </a:r>
            <a:r>
              <a:rPr sz="4400" spc="-5" dirty="0"/>
              <a:t>Consistency</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29</a:t>
            </a:r>
            <a:endParaRPr sz="1200">
              <a:latin typeface="Arial"/>
              <a:cs typeface="Arial"/>
            </a:endParaRPr>
          </a:p>
        </p:txBody>
      </p:sp>
      <p:sp>
        <p:nvSpPr>
          <p:cNvPr id="4" name="object 4"/>
          <p:cNvSpPr/>
          <p:nvPr/>
        </p:nvSpPr>
        <p:spPr>
          <a:xfrm>
            <a:off x="1687487" y="2084273"/>
            <a:ext cx="7258050" cy="4589461"/>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406640" cy="695960"/>
          </a:xfrm>
          <a:prstGeom prst="rect">
            <a:avLst/>
          </a:prstGeom>
        </p:spPr>
        <p:txBody>
          <a:bodyPr vert="horz" wrap="square" lIns="0" tIns="12700" rIns="0" bIns="0" rtlCol="0">
            <a:spAutoFit/>
          </a:bodyPr>
          <a:lstStyle/>
          <a:p>
            <a:pPr marL="12700">
              <a:lnSpc>
                <a:spcPct val="100000"/>
              </a:lnSpc>
              <a:spcBef>
                <a:spcPts val="100"/>
              </a:spcBef>
              <a:tabLst>
                <a:tab pos="3474085" algn="l"/>
              </a:tabLst>
            </a:pPr>
            <a:r>
              <a:rPr sz="4400" dirty="0"/>
              <a:t>Mô</a:t>
            </a:r>
            <a:r>
              <a:rPr sz="4400" spc="5" dirty="0"/>
              <a:t> </a:t>
            </a:r>
            <a:r>
              <a:rPr sz="4400" spc="-5" dirty="0"/>
              <a:t>hình</a:t>
            </a:r>
            <a:r>
              <a:rPr sz="4400" spc="10" dirty="0"/>
              <a:t> </a:t>
            </a:r>
            <a:r>
              <a:rPr sz="4400" spc="-5" dirty="0"/>
              <a:t>thống	nhất hướng</a:t>
            </a:r>
            <a:r>
              <a:rPr sz="4400" spc="-45" dirty="0"/>
              <a:t> </a:t>
            </a:r>
            <a:r>
              <a:rPr sz="4400" spc="-5" dirty="0"/>
              <a:t>client</a:t>
            </a:r>
            <a:endParaRPr sz="4400"/>
          </a:p>
        </p:txBody>
      </p:sp>
      <p:sp>
        <p:nvSpPr>
          <p:cNvPr id="4" name="object 4"/>
          <p:cNvSpPr txBox="1">
            <a:spLocks noGrp="1"/>
          </p:cNvSpPr>
          <p:nvPr>
            <p:ph type="body" idx="1"/>
          </p:nvPr>
        </p:nvSpPr>
        <p:spPr>
          <a:prstGeom prst="rect">
            <a:avLst/>
          </a:prstGeom>
        </p:spPr>
        <p:txBody>
          <a:bodyPr vert="horz" wrap="square" lIns="0" tIns="35560" rIns="0" bIns="0" rtlCol="0">
            <a:spAutoFit/>
          </a:bodyPr>
          <a:lstStyle/>
          <a:p>
            <a:pPr marL="473709" marR="5080" indent="-317500">
              <a:lnSpc>
                <a:spcPts val="3400"/>
              </a:lnSpc>
              <a:spcBef>
                <a:spcPts val="280"/>
              </a:spcBef>
              <a:buClr>
                <a:srgbClr val="DD8047"/>
              </a:buClr>
              <a:buSzPct val="60344"/>
              <a:buFont typeface="Wingdings"/>
              <a:buChar char=""/>
              <a:tabLst>
                <a:tab pos="477520" algn="l"/>
              </a:tabLst>
            </a:pPr>
            <a:r>
              <a:rPr dirty="0"/>
              <a:t>Cung ứng </a:t>
            </a:r>
            <a:r>
              <a:rPr spc="-5" dirty="0"/>
              <a:t>đảm bảo thống nhất cho </a:t>
            </a:r>
            <a:r>
              <a:rPr u="heavy" spc="-5" dirty="0">
                <a:uFill>
                  <a:solidFill>
                    <a:srgbClr val="000000"/>
                  </a:solidFill>
                </a:uFill>
              </a:rPr>
              <a:t>các truy cập</a:t>
            </a:r>
            <a:r>
              <a:rPr spc="-5" dirty="0"/>
              <a:t> của  một </a:t>
            </a:r>
            <a:r>
              <a:rPr u="heavy" spc="-5" dirty="0">
                <a:uFill>
                  <a:solidFill>
                    <a:srgbClr val="000000"/>
                  </a:solidFill>
                </a:uFill>
              </a:rPr>
              <a:t>client đơn</a:t>
            </a:r>
            <a:r>
              <a:rPr spc="-5" dirty="0"/>
              <a:t> vào </a:t>
            </a:r>
            <a:r>
              <a:rPr u="heavy" dirty="0">
                <a:uFill>
                  <a:solidFill>
                    <a:srgbClr val="000000"/>
                  </a:solidFill>
                </a:uFill>
              </a:rPr>
              <a:t>kho dữ</a:t>
            </a:r>
            <a:r>
              <a:rPr u="heavy" spc="10" dirty="0">
                <a:uFill>
                  <a:solidFill>
                    <a:srgbClr val="000000"/>
                  </a:solidFill>
                </a:uFill>
              </a:rPr>
              <a:t> </a:t>
            </a:r>
            <a:r>
              <a:rPr u="heavy" spc="-5" dirty="0">
                <a:uFill>
                  <a:solidFill>
                    <a:srgbClr val="000000"/>
                  </a:solidFill>
                </a:uFill>
              </a:rPr>
              <a:t>liệu.</a:t>
            </a:r>
          </a:p>
          <a:p>
            <a:pPr marL="473709" marR="60960" indent="-317500">
              <a:lnSpc>
                <a:spcPct val="100600"/>
              </a:lnSpc>
              <a:spcBef>
                <a:spcPts val="600"/>
              </a:spcBef>
              <a:buClr>
                <a:srgbClr val="DD8047"/>
              </a:buClr>
              <a:buSzPct val="60344"/>
              <a:buFont typeface="Wingdings"/>
              <a:buChar char=""/>
              <a:tabLst>
                <a:tab pos="477520" algn="l"/>
              </a:tabLst>
            </a:pPr>
            <a:r>
              <a:rPr dirty="0"/>
              <a:t>Chú ý: không </a:t>
            </a:r>
            <a:r>
              <a:rPr spc="-5" dirty="0"/>
              <a:t>đảm bảo thống nhất cho các truy cập  cạnh tranh của các tiến trình</a:t>
            </a:r>
            <a:r>
              <a:rPr spc="20" dirty="0"/>
              <a:t> </a:t>
            </a:r>
            <a:r>
              <a:rPr spc="-5" dirty="0"/>
              <a:t>khác.</a:t>
            </a:r>
          </a:p>
          <a:p>
            <a:pPr marL="476884" indent="-320040">
              <a:lnSpc>
                <a:spcPct val="100000"/>
              </a:lnSpc>
              <a:spcBef>
                <a:spcPts val="720"/>
              </a:spcBef>
              <a:buClr>
                <a:srgbClr val="DD8047"/>
              </a:buClr>
              <a:buSzPct val="60344"/>
              <a:buFont typeface="Wingdings"/>
              <a:buChar char=""/>
              <a:tabLst>
                <a:tab pos="477520" algn="l"/>
              </a:tabLst>
            </a:pPr>
            <a:r>
              <a:rPr spc="-5" dirty="0"/>
              <a:t>Các kiểu mô</a:t>
            </a:r>
            <a:r>
              <a:rPr spc="5" dirty="0"/>
              <a:t> </a:t>
            </a:r>
            <a:r>
              <a:rPr spc="-5" dirty="0"/>
              <a:t>hình:</a:t>
            </a:r>
          </a:p>
          <a:p>
            <a:pPr marL="786765" lvl="1" indent="-274955">
              <a:lnSpc>
                <a:spcPct val="100000"/>
              </a:lnSpc>
              <a:spcBef>
                <a:spcPts val="570"/>
              </a:spcBef>
              <a:buClr>
                <a:srgbClr val="94B6D2"/>
              </a:buClr>
              <a:buSzPct val="69230"/>
              <a:buFont typeface="Arial"/>
              <a:buChar char="¤"/>
              <a:tabLst>
                <a:tab pos="787400" algn="l"/>
              </a:tabLst>
            </a:pPr>
            <a:r>
              <a:rPr sz="2600" dirty="0">
                <a:latin typeface="Times New Roman"/>
                <a:cs typeface="Times New Roman"/>
              </a:rPr>
              <a:t>Đọc </a:t>
            </a:r>
            <a:r>
              <a:rPr sz="2600" spc="-5" dirty="0">
                <a:latin typeface="Times New Roman"/>
                <a:cs typeface="Times New Roman"/>
              </a:rPr>
              <a:t>đơn</a:t>
            </a:r>
            <a:r>
              <a:rPr sz="2600" spc="-10" dirty="0">
                <a:latin typeface="Times New Roman"/>
                <a:cs typeface="Times New Roman"/>
              </a:rPr>
              <a:t> </a:t>
            </a:r>
            <a:r>
              <a:rPr sz="2600" spc="-5" dirty="0">
                <a:latin typeface="Times New Roman"/>
                <a:cs typeface="Times New Roman"/>
              </a:rPr>
              <a:t>điệu</a:t>
            </a:r>
            <a:endParaRPr sz="2600">
              <a:latin typeface="Times New Roman"/>
              <a:cs typeface="Times New Roman"/>
            </a:endParaRPr>
          </a:p>
          <a:p>
            <a:pPr marL="786765" lvl="1" indent="-274955">
              <a:lnSpc>
                <a:spcPct val="100000"/>
              </a:lnSpc>
              <a:spcBef>
                <a:spcPts val="480"/>
              </a:spcBef>
              <a:buClr>
                <a:srgbClr val="94B6D2"/>
              </a:buClr>
              <a:buSzPct val="69230"/>
              <a:buFont typeface="Arial"/>
              <a:buChar char="¤"/>
              <a:tabLst>
                <a:tab pos="787400" algn="l"/>
              </a:tabLst>
            </a:pPr>
            <a:r>
              <a:rPr sz="2600" dirty="0">
                <a:latin typeface="Times New Roman"/>
                <a:cs typeface="Times New Roman"/>
              </a:rPr>
              <a:t>Ghi </a:t>
            </a:r>
            <a:r>
              <a:rPr sz="2600" spc="-5" dirty="0">
                <a:latin typeface="Times New Roman"/>
                <a:cs typeface="Times New Roman"/>
              </a:rPr>
              <a:t>đơn</a:t>
            </a:r>
            <a:r>
              <a:rPr sz="2600" spc="-10" dirty="0">
                <a:latin typeface="Times New Roman"/>
                <a:cs typeface="Times New Roman"/>
              </a:rPr>
              <a:t> </a:t>
            </a:r>
            <a:r>
              <a:rPr sz="2600" spc="-5" dirty="0">
                <a:latin typeface="Times New Roman"/>
                <a:cs typeface="Times New Roman"/>
              </a:rPr>
              <a:t>điệu</a:t>
            </a:r>
            <a:endParaRPr sz="2600">
              <a:latin typeface="Times New Roman"/>
              <a:cs typeface="Times New Roman"/>
            </a:endParaRPr>
          </a:p>
          <a:p>
            <a:pPr marL="786765" lvl="1" indent="-274955">
              <a:lnSpc>
                <a:spcPct val="100000"/>
              </a:lnSpc>
              <a:spcBef>
                <a:spcPts val="580"/>
              </a:spcBef>
              <a:buClr>
                <a:srgbClr val="94B6D2"/>
              </a:buClr>
              <a:buSzPct val="69230"/>
              <a:buFont typeface="Arial"/>
              <a:buChar char="¤"/>
              <a:tabLst>
                <a:tab pos="787400" algn="l"/>
              </a:tabLst>
            </a:pPr>
            <a:r>
              <a:rPr sz="2600" dirty="0">
                <a:latin typeface="Times New Roman"/>
                <a:cs typeface="Times New Roman"/>
              </a:rPr>
              <a:t>Đọc </a:t>
            </a:r>
            <a:r>
              <a:rPr sz="2600" spc="-5" dirty="0">
                <a:latin typeface="Times New Roman"/>
                <a:cs typeface="Times New Roman"/>
              </a:rPr>
              <a:t>kết </a:t>
            </a:r>
            <a:r>
              <a:rPr sz="2600" dirty="0">
                <a:latin typeface="Times New Roman"/>
                <a:cs typeface="Times New Roman"/>
              </a:rPr>
              <a:t>quả đã</a:t>
            </a:r>
            <a:r>
              <a:rPr sz="2600" spc="-25" dirty="0">
                <a:latin typeface="Times New Roman"/>
                <a:cs typeface="Times New Roman"/>
              </a:rPr>
              <a:t> </a:t>
            </a:r>
            <a:r>
              <a:rPr sz="2600" dirty="0">
                <a:latin typeface="Times New Roman"/>
                <a:cs typeface="Times New Roman"/>
              </a:rPr>
              <a:t>ghi</a:t>
            </a:r>
            <a:endParaRPr sz="2600">
              <a:latin typeface="Times New Roman"/>
              <a:cs typeface="Times New Roman"/>
            </a:endParaRPr>
          </a:p>
          <a:p>
            <a:pPr marL="786765" lvl="1" indent="-274955">
              <a:lnSpc>
                <a:spcPct val="100000"/>
              </a:lnSpc>
              <a:spcBef>
                <a:spcPts val="580"/>
              </a:spcBef>
              <a:buClr>
                <a:srgbClr val="94B6D2"/>
              </a:buClr>
              <a:buSzPct val="69230"/>
              <a:buFont typeface="Arial"/>
              <a:buChar char="¤"/>
              <a:tabLst>
                <a:tab pos="787400" algn="l"/>
              </a:tabLst>
            </a:pPr>
            <a:r>
              <a:rPr sz="2600" dirty="0">
                <a:latin typeface="Times New Roman"/>
                <a:cs typeface="Times New Roman"/>
              </a:rPr>
              <a:t>Ghi </a:t>
            </a:r>
            <a:r>
              <a:rPr sz="2600" spc="-5" dirty="0">
                <a:latin typeface="Times New Roman"/>
                <a:cs typeface="Times New Roman"/>
              </a:rPr>
              <a:t>theo thao tác</a:t>
            </a:r>
            <a:r>
              <a:rPr sz="2600" spc="-10" dirty="0">
                <a:latin typeface="Times New Roman"/>
                <a:cs typeface="Times New Roman"/>
              </a:rPr>
              <a:t> </a:t>
            </a:r>
            <a:r>
              <a:rPr sz="2600" dirty="0">
                <a:latin typeface="Times New Roman"/>
                <a:cs typeface="Times New Roman"/>
              </a:rPr>
              <a:t>đọc</a:t>
            </a:r>
            <a:endParaRPr sz="26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1934210" cy="695960"/>
          </a:xfrm>
          <a:prstGeom prst="rect">
            <a:avLst/>
          </a:prstGeom>
        </p:spPr>
        <p:txBody>
          <a:bodyPr vert="horz" wrap="square" lIns="0" tIns="12700" rIns="0" bIns="0" rtlCol="0">
            <a:spAutoFit/>
          </a:bodyPr>
          <a:lstStyle/>
          <a:p>
            <a:pPr marL="12700">
              <a:lnSpc>
                <a:spcPct val="100000"/>
              </a:lnSpc>
              <a:spcBef>
                <a:spcPts val="100"/>
              </a:spcBef>
            </a:pPr>
            <a:r>
              <a:rPr sz="4400"/>
              <a:t>Ký</a:t>
            </a:r>
            <a:r>
              <a:rPr sz="4400" spc="-85"/>
              <a:t> </a:t>
            </a:r>
            <a:r>
              <a:rPr lang="en-US" sz="4400" spc="-5"/>
              <a:t>hiệu</a:t>
            </a:r>
            <a:endParaRPr sz="4400"/>
          </a:p>
        </p:txBody>
      </p:sp>
      <p:sp>
        <p:nvSpPr>
          <p:cNvPr id="4" name="object 4"/>
          <p:cNvSpPr txBox="1"/>
          <p:nvPr/>
        </p:nvSpPr>
        <p:spPr>
          <a:xfrm>
            <a:off x="774701" y="1903615"/>
            <a:ext cx="8610130" cy="348557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L</a:t>
            </a:r>
            <a:r>
              <a:rPr sz="1800" dirty="0">
                <a:latin typeface="Times New Roman"/>
                <a:cs typeface="Times New Roman"/>
              </a:rPr>
              <a:t>i</a:t>
            </a:r>
            <a:r>
              <a:rPr sz="2900" dirty="0">
                <a:latin typeface="Times New Roman"/>
                <a:cs typeface="Times New Roman"/>
              </a:rPr>
              <a:t>: </a:t>
            </a:r>
            <a:r>
              <a:rPr sz="2900" spc="-5" dirty="0">
                <a:latin typeface="Times New Roman"/>
                <a:cs typeface="Times New Roman"/>
              </a:rPr>
              <a:t>bản </a:t>
            </a:r>
            <a:r>
              <a:rPr sz="2900" dirty="0">
                <a:latin typeface="Times New Roman"/>
                <a:cs typeface="Times New Roman"/>
              </a:rPr>
              <a:t>sao </a:t>
            </a:r>
            <a:r>
              <a:rPr sz="2900" spc="-5" dirty="0">
                <a:latin typeface="Times New Roman"/>
                <a:cs typeface="Times New Roman"/>
              </a:rPr>
              <a:t>thứ</a:t>
            </a:r>
            <a:r>
              <a:rPr sz="2900" spc="-10" dirty="0">
                <a:latin typeface="Times New Roman"/>
                <a:cs typeface="Times New Roman"/>
              </a:rPr>
              <a:t> </a:t>
            </a:r>
            <a:r>
              <a:rPr sz="2900" dirty="0">
                <a:latin typeface="Times New Roman"/>
                <a:cs typeface="Times New Roman"/>
              </a:rPr>
              <a:t>i</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x</a:t>
            </a:r>
            <a:r>
              <a:rPr sz="1800" spc="-5" dirty="0">
                <a:latin typeface="Times New Roman"/>
                <a:cs typeface="Times New Roman"/>
              </a:rPr>
              <a:t>i</a:t>
            </a:r>
            <a:r>
              <a:rPr sz="2900" spc="-5" dirty="0">
                <a:latin typeface="Times New Roman"/>
                <a:cs typeface="Times New Roman"/>
              </a:rPr>
              <a:t>[t]: phần tử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x ở </a:t>
            </a:r>
            <a:r>
              <a:rPr sz="2900" spc="-5" dirty="0">
                <a:latin typeface="Times New Roman"/>
                <a:cs typeface="Times New Roman"/>
              </a:rPr>
              <a:t>bản </a:t>
            </a:r>
            <a:r>
              <a:rPr sz="2900" dirty="0">
                <a:latin typeface="Times New Roman"/>
                <a:cs typeface="Times New Roman"/>
              </a:rPr>
              <a:t>sao </a:t>
            </a:r>
            <a:r>
              <a:rPr sz="2900" spc="-5" dirty="0">
                <a:latin typeface="Times New Roman"/>
                <a:cs typeface="Times New Roman"/>
              </a:rPr>
              <a:t>cục </a:t>
            </a:r>
            <a:r>
              <a:rPr sz="2900" dirty="0">
                <a:latin typeface="Times New Roman"/>
                <a:cs typeface="Times New Roman"/>
              </a:rPr>
              <a:t>bộ L</a:t>
            </a:r>
            <a:r>
              <a:rPr sz="1800" dirty="0">
                <a:latin typeface="Times New Roman"/>
                <a:cs typeface="Times New Roman"/>
              </a:rPr>
              <a:t>i</a:t>
            </a:r>
            <a:r>
              <a:rPr sz="2900" dirty="0">
                <a:latin typeface="Times New Roman"/>
                <a:cs typeface="Times New Roman"/>
              </a:rPr>
              <a:t>,</a:t>
            </a:r>
            <a:r>
              <a:rPr sz="2900" spc="15" dirty="0">
                <a:latin typeface="Times New Roman"/>
                <a:cs typeface="Times New Roman"/>
              </a:rPr>
              <a:t> </a:t>
            </a:r>
            <a:r>
              <a:rPr sz="2900" spc="-5" dirty="0">
                <a:latin typeface="Times New Roman"/>
                <a:cs typeface="Times New Roman"/>
              </a:rPr>
              <a:t>thời</a:t>
            </a:r>
            <a:endParaRPr sz="2900">
              <a:latin typeface="Times New Roman"/>
              <a:cs typeface="Times New Roman"/>
            </a:endParaRPr>
          </a:p>
          <a:p>
            <a:pPr marL="329565">
              <a:lnSpc>
                <a:spcPct val="100000"/>
              </a:lnSpc>
              <a:spcBef>
                <a:spcPts val="20"/>
              </a:spcBef>
            </a:pPr>
            <a:r>
              <a:rPr sz="2900" spc="-5" dirty="0">
                <a:latin typeface="Times New Roman"/>
                <a:cs typeface="Times New Roman"/>
              </a:rPr>
              <a:t>điểm </a:t>
            </a:r>
            <a:r>
              <a:rPr sz="2900" dirty="0">
                <a:latin typeface="Times New Roman"/>
                <a:cs typeface="Times New Roman"/>
              </a:rPr>
              <a:t>t</a:t>
            </a:r>
            <a:endParaRPr sz="2900">
              <a:latin typeface="Times New Roman"/>
              <a:cs typeface="Times New Roman"/>
            </a:endParaRPr>
          </a:p>
          <a:p>
            <a:pPr marL="329565" marR="98425" indent="-317500">
              <a:lnSpc>
                <a:spcPct val="100600"/>
              </a:lnSpc>
              <a:spcBef>
                <a:spcPts val="700"/>
              </a:spcBef>
              <a:buClr>
                <a:srgbClr val="DD8047"/>
              </a:buClr>
              <a:buSzPct val="60344"/>
              <a:buFont typeface="Wingdings"/>
              <a:buChar char=""/>
              <a:tabLst>
                <a:tab pos="332740" algn="l"/>
              </a:tabLst>
            </a:pPr>
            <a:r>
              <a:rPr sz="2900" spc="-5" dirty="0">
                <a:latin typeface="Times New Roman"/>
                <a:cs typeface="Times New Roman"/>
              </a:rPr>
              <a:t>WS(x</a:t>
            </a:r>
            <a:r>
              <a:rPr sz="1800" spc="-5" dirty="0">
                <a:latin typeface="Times New Roman"/>
                <a:cs typeface="Times New Roman"/>
              </a:rPr>
              <a:t>i</a:t>
            </a:r>
            <a:r>
              <a:rPr sz="2900" spc="-5" dirty="0">
                <a:latin typeface="Times New Roman"/>
                <a:cs typeface="Times New Roman"/>
              </a:rPr>
              <a:t>[t]): các thao tác </a:t>
            </a:r>
            <a:r>
              <a:rPr sz="2900" dirty="0">
                <a:latin typeface="Times New Roman"/>
                <a:cs typeface="Times New Roman"/>
              </a:rPr>
              <a:t>ghi </a:t>
            </a:r>
            <a:r>
              <a:rPr sz="2900" spc="-5" dirty="0">
                <a:latin typeface="Times New Roman"/>
                <a:cs typeface="Times New Roman"/>
              </a:rPr>
              <a:t>phần tử </a:t>
            </a:r>
            <a:r>
              <a:rPr sz="2900" dirty="0">
                <a:latin typeface="Times New Roman"/>
                <a:cs typeface="Times New Roman"/>
              </a:rPr>
              <a:t>x </a:t>
            </a:r>
            <a:r>
              <a:rPr sz="2900" spc="-5" dirty="0">
                <a:latin typeface="Times New Roman"/>
                <a:cs typeface="Times New Roman"/>
              </a:rPr>
              <a:t>tại </a:t>
            </a:r>
            <a:r>
              <a:rPr sz="2900" dirty="0">
                <a:latin typeface="Times New Roman"/>
                <a:cs typeface="Times New Roman"/>
              </a:rPr>
              <a:t>L</a:t>
            </a:r>
            <a:r>
              <a:rPr sz="1800" dirty="0">
                <a:latin typeface="Times New Roman"/>
                <a:cs typeface="Times New Roman"/>
              </a:rPr>
              <a:t>i </a:t>
            </a:r>
            <a:r>
              <a:rPr sz="2900" dirty="0">
                <a:latin typeface="Times New Roman"/>
                <a:cs typeface="Times New Roman"/>
              </a:rPr>
              <a:t>đã </a:t>
            </a:r>
            <a:r>
              <a:rPr sz="2900" spc="-5" dirty="0">
                <a:latin typeface="Times New Roman"/>
                <a:cs typeface="Times New Roman"/>
              </a:rPr>
              <a:t>được  thực hiện từ lúc </a:t>
            </a:r>
            <a:r>
              <a:rPr sz="2900" dirty="0">
                <a:latin typeface="Times New Roman"/>
                <a:cs typeface="Times New Roman"/>
              </a:rPr>
              <a:t>khởi</a:t>
            </a:r>
            <a:r>
              <a:rPr sz="2900" spc="10" dirty="0">
                <a:latin typeface="Times New Roman"/>
                <a:cs typeface="Times New Roman"/>
              </a:rPr>
              <a:t> </a:t>
            </a:r>
            <a:r>
              <a:rPr sz="2900" spc="-5" dirty="0">
                <a:latin typeface="Times New Roman"/>
                <a:cs typeface="Times New Roman"/>
              </a:rPr>
              <a:t>đầu</a:t>
            </a:r>
            <a:endParaRPr sz="2900">
              <a:latin typeface="Times New Roman"/>
              <a:cs typeface="Times New Roman"/>
            </a:endParaRPr>
          </a:p>
          <a:p>
            <a:pPr marL="329565" marR="5080" indent="-317500">
              <a:lnSpc>
                <a:spcPct val="99100"/>
              </a:lnSpc>
              <a:spcBef>
                <a:spcPts val="750"/>
              </a:spcBef>
              <a:buClr>
                <a:srgbClr val="DD8047"/>
              </a:buClr>
              <a:buSzPct val="60344"/>
              <a:buFont typeface="Wingdings"/>
              <a:buChar char=""/>
              <a:tabLst>
                <a:tab pos="332740" algn="l"/>
              </a:tabLst>
            </a:pPr>
            <a:r>
              <a:rPr sz="2900" spc="-5" dirty="0">
                <a:latin typeface="Times New Roman"/>
                <a:cs typeface="Times New Roman"/>
              </a:rPr>
              <a:t>WS(x</a:t>
            </a:r>
            <a:r>
              <a:rPr sz="1800" spc="-5" dirty="0">
                <a:latin typeface="Times New Roman"/>
                <a:cs typeface="Times New Roman"/>
              </a:rPr>
              <a:t>i</a:t>
            </a:r>
            <a:r>
              <a:rPr sz="2900" spc="-5" dirty="0">
                <a:latin typeface="Times New Roman"/>
                <a:cs typeface="Times New Roman"/>
              </a:rPr>
              <a:t>[t</a:t>
            </a:r>
            <a:r>
              <a:rPr sz="1800" spc="-5" dirty="0">
                <a:latin typeface="Times New Roman"/>
                <a:cs typeface="Times New Roman"/>
              </a:rPr>
              <a:t>1</a:t>
            </a:r>
            <a:r>
              <a:rPr sz="2900" spc="-5" dirty="0">
                <a:latin typeface="Times New Roman"/>
                <a:cs typeface="Times New Roman"/>
              </a:rPr>
              <a:t>]; </a:t>
            </a:r>
            <a:r>
              <a:rPr sz="2900" dirty="0">
                <a:latin typeface="Times New Roman"/>
                <a:cs typeface="Times New Roman"/>
              </a:rPr>
              <a:t>x</a:t>
            </a:r>
            <a:r>
              <a:rPr sz="1800" dirty="0">
                <a:latin typeface="Times New Roman"/>
                <a:cs typeface="Times New Roman"/>
              </a:rPr>
              <a:t>j</a:t>
            </a:r>
            <a:r>
              <a:rPr sz="2900" dirty="0">
                <a:latin typeface="Times New Roman"/>
                <a:cs typeface="Times New Roman"/>
              </a:rPr>
              <a:t>[t</a:t>
            </a:r>
            <a:r>
              <a:rPr sz="1800" dirty="0">
                <a:latin typeface="Times New Roman"/>
                <a:cs typeface="Times New Roman"/>
              </a:rPr>
              <a:t>2</a:t>
            </a:r>
            <a:r>
              <a:rPr sz="2900" dirty="0">
                <a:latin typeface="Times New Roman"/>
                <a:cs typeface="Times New Roman"/>
              </a:rPr>
              <a:t>]): </a:t>
            </a:r>
            <a:r>
              <a:rPr sz="2900" spc="-5" dirty="0">
                <a:latin typeface="Times New Roman"/>
                <a:cs typeface="Times New Roman"/>
              </a:rPr>
              <a:t>Tất cả các thao tác WS(x</a:t>
            </a:r>
            <a:r>
              <a:rPr sz="1800" spc="-5" dirty="0">
                <a:latin typeface="Times New Roman"/>
                <a:cs typeface="Times New Roman"/>
              </a:rPr>
              <a:t>i</a:t>
            </a:r>
            <a:r>
              <a:rPr sz="2900" spc="-5" dirty="0">
                <a:latin typeface="Times New Roman"/>
                <a:cs typeface="Times New Roman"/>
              </a:rPr>
              <a:t>[t</a:t>
            </a:r>
            <a:r>
              <a:rPr sz="1800" spc="-5" dirty="0">
                <a:latin typeface="Times New Roman"/>
                <a:cs typeface="Times New Roman"/>
              </a:rPr>
              <a:t>1</a:t>
            </a:r>
            <a:r>
              <a:rPr sz="2900" spc="-5" dirty="0">
                <a:latin typeface="Times New Roman"/>
                <a:cs typeface="Times New Roman"/>
              </a:rPr>
              <a:t>]) </a:t>
            </a:r>
            <a:r>
              <a:rPr sz="2900" dirty="0">
                <a:latin typeface="Times New Roman"/>
                <a:cs typeface="Times New Roman"/>
              </a:rPr>
              <a:t>đã  </a:t>
            </a:r>
            <a:r>
              <a:rPr sz="2900" spc="-5" dirty="0">
                <a:latin typeface="Times New Roman"/>
                <a:cs typeface="Times New Roman"/>
              </a:rPr>
              <a:t>được </a:t>
            </a:r>
            <a:r>
              <a:rPr sz="2900" dirty="0">
                <a:latin typeface="Times New Roman"/>
                <a:cs typeface="Times New Roman"/>
              </a:rPr>
              <a:t>phổ </a:t>
            </a:r>
            <a:r>
              <a:rPr sz="2900" spc="-5" dirty="0">
                <a:latin typeface="Times New Roman"/>
                <a:cs typeface="Times New Roman"/>
              </a:rPr>
              <a:t>biến đến bản </a:t>
            </a:r>
            <a:r>
              <a:rPr sz="2900" dirty="0">
                <a:latin typeface="Times New Roman"/>
                <a:cs typeface="Times New Roman"/>
              </a:rPr>
              <a:t>sao L</a:t>
            </a:r>
            <a:r>
              <a:rPr sz="1800" dirty="0">
                <a:latin typeface="Times New Roman"/>
                <a:cs typeface="Times New Roman"/>
              </a:rPr>
              <a:t>j</a:t>
            </a:r>
            <a:r>
              <a:rPr sz="2900" dirty="0">
                <a:latin typeface="Times New Roman"/>
                <a:cs typeface="Times New Roman"/>
              </a:rPr>
              <a:t>, sau </a:t>
            </a:r>
            <a:r>
              <a:rPr sz="2900" spc="-5" dirty="0">
                <a:latin typeface="Times New Roman"/>
                <a:cs typeface="Times New Roman"/>
              </a:rPr>
              <a:t>khoảng thời gian  </a:t>
            </a:r>
            <a:r>
              <a:rPr sz="2900" dirty="0">
                <a:latin typeface="Times New Roman"/>
                <a:cs typeface="Times New Roman"/>
              </a:rPr>
              <a:t>t</a:t>
            </a:r>
            <a:r>
              <a:rPr sz="1800" dirty="0">
                <a:latin typeface="Times New Roman"/>
                <a:cs typeface="Times New Roman"/>
              </a:rPr>
              <a:t>2</a:t>
            </a:r>
            <a:endParaRPr sz="18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5984240" cy="695960"/>
          </a:xfrm>
          <a:prstGeom prst="rect">
            <a:avLst/>
          </a:prstGeom>
        </p:spPr>
        <p:txBody>
          <a:bodyPr vert="horz" wrap="square" lIns="0" tIns="12700" rIns="0" bIns="0" rtlCol="0">
            <a:spAutoFit/>
          </a:bodyPr>
          <a:lstStyle/>
          <a:p>
            <a:pPr marL="12700">
              <a:lnSpc>
                <a:spcPct val="100000"/>
              </a:lnSpc>
              <a:spcBef>
                <a:spcPts val="100"/>
              </a:spcBef>
              <a:tabLst>
                <a:tab pos="4015740" algn="l"/>
              </a:tabLst>
            </a:pPr>
            <a:r>
              <a:rPr sz="4400" spc="-5" dirty="0"/>
              <a:t>Content</a:t>
            </a:r>
            <a:r>
              <a:rPr sz="4400" spc="10" dirty="0"/>
              <a:t> </a:t>
            </a:r>
            <a:r>
              <a:rPr sz="4400" spc="-5" dirty="0"/>
              <a:t>Delivery	Network</a:t>
            </a:r>
            <a:endParaRPr sz="4400"/>
          </a:p>
        </p:txBody>
      </p:sp>
      <p:grpSp>
        <p:nvGrpSpPr>
          <p:cNvPr id="5" name="object 5"/>
          <p:cNvGrpSpPr/>
          <p:nvPr/>
        </p:nvGrpSpPr>
        <p:grpSpPr>
          <a:xfrm>
            <a:off x="967449" y="2075065"/>
            <a:ext cx="8949690" cy="4887595"/>
            <a:chOff x="967449" y="2075065"/>
            <a:chExt cx="8949690" cy="4887595"/>
          </a:xfrm>
        </p:grpSpPr>
        <p:sp>
          <p:nvSpPr>
            <p:cNvPr id="6" name="object 6"/>
            <p:cNvSpPr/>
            <p:nvPr/>
          </p:nvSpPr>
          <p:spPr>
            <a:xfrm>
              <a:off x="967449" y="2321966"/>
              <a:ext cx="8949637" cy="4141760"/>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4363377" y="3181413"/>
              <a:ext cx="693884" cy="693877"/>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876495" y="5244414"/>
              <a:ext cx="454488" cy="454482"/>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701415" y="2075065"/>
              <a:ext cx="493788" cy="493788"/>
            </a:xfrm>
            <a:prstGeom prst="rect">
              <a:avLst/>
            </a:prstGeom>
            <a:blipFill>
              <a:blip r:embed="rId5" cstate="print"/>
              <a:stretch>
                <a:fillRect/>
              </a:stretch>
            </a:blipFill>
          </p:spPr>
          <p:txBody>
            <a:bodyPr wrap="square" lIns="0" tIns="0" rIns="0" bIns="0" rtlCol="0"/>
            <a:lstStyle/>
            <a:p>
              <a:endParaRPr/>
            </a:p>
          </p:txBody>
        </p:sp>
        <p:sp>
          <p:nvSpPr>
            <p:cNvPr id="10" name="object 10"/>
            <p:cNvSpPr/>
            <p:nvPr/>
          </p:nvSpPr>
          <p:spPr>
            <a:xfrm>
              <a:off x="1552549" y="3050124"/>
              <a:ext cx="478218" cy="478227"/>
            </a:xfrm>
            <a:prstGeom prst="rect">
              <a:avLst/>
            </a:prstGeom>
            <a:blipFill>
              <a:blip r:embed="rId6" cstate="print"/>
              <a:stretch>
                <a:fillRect/>
              </a:stretch>
            </a:blipFill>
          </p:spPr>
          <p:txBody>
            <a:bodyPr wrap="square" lIns="0" tIns="0" rIns="0" bIns="0" rtlCol="0"/>
            <a:lstStyle/>
            <a:p>
              <a:endParaRPr/>
            </a:p>
          </p:txBody>
        </p:sp>
        <p:sp>
          <p:nvSpPr>
            <p:cNvPr id="11" name="object 11"/>
            <p:cNvSpPr/>
            <p:nvPr/>
          </p:nvSpPr>
          <p:spPr>
            <a:xfrm>
              <a:off x="2550071" y="4993425"/>
              <a:ext cx="501966" cy="501966"/>
            </a:xfrm>
            <a:prstGeom prst="rect">
              <a:avLst/>
            </a:prstGeom>
            <a:blipFill>
              <a:blip r:embed="rId7" cstate="print"/>
              <a:stretch>
                <a:fillRect/>
              </a:stretch>
            </a:blipFill>
          </p:spPr>
          <p:txBody>
            <a:bodyPr wrap="square" lIns="0" tIns="0" rIns="0" bIns="0" rtlCol="0"/>
            <a:lstStyle/>
            <a:p>
              <a:endParaRPr/>
            </a:p>
          </p:txBody>
        </p:sp>
        <p:sp>
          <p:nvSpPr>
            <p:cNvPr id="12" name="object 12"/>
            <p:cNvSpPr/>
            <p:nvPr/>
          </p:nvSpPr>
          <p:spPr>
            <a:xfrm>
              <a:off x="2030768" y="4033652"/>
              <a:ext cx="470047" cy="470047"/>
            </a:xfrm>
            <a:prstGeom prst="rect">
              <a:avLst/>
            </a:prstGeom>
            <a:blipFill>
              <a:blip r:embed="rId8" cstate="print"/>
              <a:stretch>
                <a:fillRect/>
              </a:stretch>
            </a:blipFill>
          </p:spPr>
          <p:txBody>
            <a:bodyPr wrap="square" lIns="0" tIns="0" rIns="0" bIns="0" rtlCol="0"/>
            <a:lstStyle/>
            <a:p>
              <a:endParaRPr/>
            </a:p>
          </p:txBody>
        </p:sp>
        <p:sp>
          <p:nvSpPr>
            <p:cNvPr id="13" name="object 13"/>
            <p:cNvSpPr/>
            <p:nvPr/>
          </p:nvSpPr>
          <p:spPr>
            <a:xfrm>
              <a:off x="5649074" y="5060962"/>
              <a:ext cx="470047" cy="470039"/>
            </a:xfrm>
            <a:prstGeom prst="rect">
              <a:avLst/>
            </a:prstGeom>
            <a:blipFill>
              <a:blip r:embed="rId8" cstate="print"/>
              <a:stretch>
                <a:fillRect/>
              </a:stretch>
            </a:blipFill>
          </p:spPr>
          <p:txBody>
            <a:bodyPr wrap="square" lIns="0" tIns="0" rIns="0" bIns="0" rtlCol="0"/>
            <a:lstStyle/>
            <a:p>
              <a:endParaRPr/>
            </a:p>
          </p:txBody>
        </p:sp>
        <p:sp>
          <p:nvSpPr>
            <p:cNvPr id="14" name="object 14"/>
            <p:cNvSpPr/>
            <p:nvPr/>
          </p:nvSpPr>
          <p:spPr>
            <a:xfrm>
              <a:off x="2451493" y="2548154"/>
              <a:ext cx="501954" cy="501966"/>
            </a:xfrm>
            <a:prstGeom prst="rect">
              <a:avLst/>
            </a:prstGeom>
            <a:blipFill>
              <a:blip r:embed="rId7" cstate="print"/>
              <a:stretch>
                <a:fillRect/>
              </a:stretch>
            </a:blipFill>
          </p:spPr>
          <p:txBody>
            <a:bodyPr wrap="square" lIns="0" tIns="0" rIns="0" bIns="0" rtlCol="0"/>
            <a:lstStyle/>
            <a:p>
              <a:endParaRPr/>
            </a:p>
          </p:txBody>
        </p:sp>
        <p:sp>
          <p:nvSpPr>
            <p:cNvPr id="15" name="object 15"/>
            <p:cNvSpPr/>
            <p:nvPr/>
          </p:nvSpPr>
          <p:spPr>
            <a:xfrm>
              <a:off x="3052038" y="5698896"/>
              <a:ext cx="493788" cy="493788"/>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6476504" y="2309050"/>
              <a:ext cx="478218" cy="478218"/>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7688669" y="3885083"/>
              <a:ext cx="501966" cy="501966"/>
            </a:xfrm>
            <a:prstGeom prst="rect">
              <a:avLst/>
            </a:prstGeom>
            <a:blipFill>
              <a:blip r:embed="rId7" cstate="print"/>
              <a:stretch>
                <a:fillRect/>
              </a:stretch>
            </a:blipFill>
          </p:spPr>
          <p:txBody>
            <a:bodyPr wrap="square" lIns="0" tIns="0" rIns="0" bIns="0" rtlCol="0"/>
            <a:lstStyle/>
            <a:p>
              <a:endParaRPr/>
            </a:p>
          </p:txBody>
        </p:sp>
        <p:sp>
          <p:nvSpPr>
            <p:cNvPr id="18" name="object 18"/>
            <p:cNvSpPr/>
            <p:nvPr/>
          </p:nvSpPr>
          <p:spPr>
            <a:xfrm>
              <a:off x="7453642" y="2502108"/>
              <a:ext cx="470047" cy="470047"/>
            </a:xfrm>
            <a:prstGeom prst="rect">
              <a:avLst/>
            </a:prstGeom>
            <a:blipFill>
              <a:blip r:embed="rId8" cstate="print"/>
              <a:stretch>
                <a:fillRect/>
              </a:stretch>
            </a:blipFill>
          </p:spPr>
          <p:txBody>
            <a:bodyPr wrap="square" lIns="0" tIns="0" rIns="0" bIns="0" rtlCol="0"/>
            <a:lstStyle/>
            <a:p>
              <a:endParaRPr/>
            </a:p>
          </p:txBody>
        </p:sp>
        <p:sp>
          <p:nvSpPr>
            <p:cNvPr id="19" name="object 19"/>
            <p:cNvSpPr/>
            <p:nvPr/>
          </p:nvSpPr>
          <p:spPr>
            <a:xfrm>
              <a:off x="7923695" y="3181413"/>
              <a:ext cx="454482" cy="454482"/>
            </a:xfrm>
            <a:prstGeom prst="rect">
              <a:avLst/>
            </a:prstGeom>
            <a:blipFill>
              <a:blip r:embed="rId4" cstate="print"/>
              <a:stretch>
                <a:fillRect/>
              </a:stretch>
            </a:blipFill>
          </p:spPr>
          <p:txBody>
            <a:bodyPr wrap="square" lIns="0" tIns="0" rIns="0" bIns="0" rtlCol="0"/>
            <a:lstStyle/>
            <a:p>
              <a:endParaRPr/>
            </a:p>
          </p:txBody>
        </p:sp>
        <p:sp>
          <p:nvSpPr>
            <p:cNvPr id="20" name="object 20"/>
            <p:cNvSpPr/>
            <p:nvPr/>
          </p:nvSpPr>
          <p:spPr>
            <a:xfrm>
              <a:off x="3370808" y="5224545"/>
              <a:ext cx="382385" cy="556952"/>
            </a:xfrm>
            <a:prstGeom prst="rect">
              <a:avLst/>
            </a:prstGeom>
            <a:blipFill>
              <a:blip r:embed="rId9" cstate="print"/>
              <a:stretch>
                <a:fillRect/>
              </a:stretch>
            </a:blipFill>
          </p:spPr>
          <p:txBody>
            <a:bodyPr wrap="square" lIns="0" tIns="0" rIns="0" bIns="0" rtlCol="0"/>
            <a:lstStyle/>
            <a:p>
              <a:endParaRPr/>
            </a:p>
          </p:txBody>
        </p:sp>
        <p:sp>
          <p:nvSpPr>
            <p:cNvPr id="21" name="object 21"/>
            <p:cNvSpPr/>
            <p:nvPr/>
          </p:nvSpPr>
          <p:spPr>
            <a:xfrm>
              <a:off x="3422853" y="5244408"/>
              <a:ext cx="278765" cy="454659"/>
            </a:xfrm>
            <a:custGeom>
              <a:avLst/>
              <a:gdLst/>
              <a:ahLst/>
              <a:cxnLst/>
              <a:rect l="l" t="t" r="r" b="b"/>
              <a:pathLst>
                <a:path w="278764" h="454660">
                  <a:moveTo>
                    <a:pt x="0" y="454487"/>
                  </a:moveTo>
                  <a:lnTo>
                    <a:pt x="278558" y="0"/>
                  </a:lnTo>
                </a:path>
              </a:pathLst>
            </a:custGeom>
            <a:ln w="19049">
              <a:solidFill>
                <a:srgbClr val="A4C3DB"/>
              </a:solidFill>
            </a:ln>
          </p:spPr>
          <p:txBody>
            <a:bodyPr wrap="square" lIns="0" tIns="0" rIns="0" bIns="0" rtlCol="0"/>
            <a:lstStyle/>
            <a:p>
              <a:endParaRPr/>
            </a:p>
          </p:txBody>
        </p:sp>
        <p:sp>
          <p:nvSpPr>
            <p:cNvPr id="22" name="object 22"/>
            <p:cNvSpPr/>
            <p:nvPr/>
          </p:nvSpPr>
          <p:spPr>
            <a:xfrm>
              <a:off x="3046615" y="5037513"/>
              <a:ext cx="423948" cy="249382"/>
            </a:xfrm>
            <a:prstGeom prst="rect">
              <a:avLst/>
            </a:prstGeom>
            <a:blipFill>
              <a:blip r:embed="rId10" cstate="print"/>
              <a:stretch>
                <a:fillRect/>
              </a:stretch>
            </a:blipFill>
          </p:spPr>
          <p:txBody>
            <a:bodyPr wrap="square" lIns="0" tIns="0" rIns="0" bIns="0" rtlCol="0"/>
            <a:lstStyle/>
            <a:p>
              <a:endParaRPr/>
            </a:p>
          </p:txBody>
        </p:sp>
        <p:sp>
          <p:nvSpPr>
            <p:cNvPr id="23" name="object 23"/>
            <p:cNvSpPr/>
            <p:nvPr/>
          </p:nvSpPr>
          <p:spPr>
            <a:xfrm>
              <a:off x="3097720" y="5060958"/>
              <a:ext cx="325755" cy="142875"/>
            </a:xfrm>
            <a:custGeom>
              <a:avLst/>
              <a:gdLst/>
              <a:ahLst/>
              <a:cxnLst/>
              <a:rect l="l" t="t" r="r" b="b"/>
              <a:pathLst>
                <a:path w="325754" h="142875">
                  <a:moveTo>
                    <a:pt x="0" y="142599"/>
                  </a:moveTo>
                  <a:lnTo>
                    <a:pt x="325134" y="0"/>
                  </a:lnTo>
                </a:path>
              </a:pathLst>
            </a:custGeom>
            <a:ln w="19049">
              <a:solidFill>
                <a:srgbClr val="A4C3DB"/>
              </a:solidFill>
            </a:ln>
          </p:spPr>
          <p:txBody>
            <a:bodyPr wrap="square" lIns="0" tIns="0" rIns="0" bIns="0" rtlCol="0"/>
            <a:lstStyle/>
            <a:p>
              <a:endParaRPr/>
            </a:p>
          </p:txBody>
        </p:sp>
        <p:sp>
          <p:nvSpPr>
            <p:cNvPr id="24" name="object 24"/>
            <p:cNvSpPr/>
            <p:nvPr/>
          </p:nvSpPr>
          <p:spPr>
            <a:xfrm>
              <a:off x="2448102" y="3944386"/>
              <a:ext cx="253537" cy="403166"/>
            </a:xfrm>
            <a:prstGeom prst="rect">
              <a:avLst/>
            </a:prstGeom>
            <a:blipFill>
              <a:blip r:embed="rId11" cstate="print"/>
              <a:stretch>
                <a:fillRect/>
              </a:stretch>
            </a:blipFill>
          </p:spPr>
          <p:txBody>
            <a:bodyPr wrap="square" lIns="0" tIns="0" rIns="0" bIns="0" rtlCol="0"/>
            <a:lstStyle/>
            <a:p>
              <a:endParaRPr/>
            </a:p>
          </p:txBody>
        </p:sp>
        <p:sp>
          <p:nvSpPr>
            <p:cNvPr id="25" name="object 25"/>
            <p:cNvSpPr/>
            <p:nvPr/>
          </p:nvSpPr>
          <p:spPr>
            <a:xfrm>
              <a:off x="2500820" y="3966180"/>
              <a:ext cx="145415" cy="302895"/>
            </a:xfrm>
            <a:custGeom>
              <a:avLst/>
              <a:gdLst/>
              <a:ahLst/>
              <a:cxnLst/>
              <a:rect l="l" t="t" r="r" b="b"/>
              <a:pathLst>
                <a:path w="145414" h="302895">
                  <a:moveTo>
                    <a:pt x="0" y="302492"/>
                  </a:moveTo>
                  <a:lnTo>
                    <a:pt x="145376" y="0"/>
                  </a:lnTo>
                </a:path>
              </a:pathLst>
            </a:custGeom>
            <a:ln w="19049">
              <a:solidFill>
                <a:srgbClr val="A4C3DB"/>
              </a:solidFill>
            </a:ln>
          </p:spPr>
          <p:txBody>
            <a:bodyPr wrap="square" lIns="0" tIns="0" rIns="0" bIns="0" rtlCol="0"/>
            <a:lstStyle/>
            <a:p>
              <a:endParaRPr/>
            </a:p>
          </p:txBody>
        </p:sp>
        <p:sp>
          <p:nvSpPr>
            <p:cNvPr id="26" name="object 26"/>
            <p:cNvSpPr/>
            <p:nvPr/>
          </p:nvSpPr>
          <p:spPr>
            <a:xfrm>
              <a:off x="1982584" y="3262746"/>
              <a:ext cx="710737" cy="332508"/>
            </a:xfrm>
            <a:prstGeom prst="rect">
              <a:avLst/>
            </a:prstGeom>
            <a:blipFill>
              <a:blip r:embed="rId12" cstate="print"/>
              <a:stretch>
                <a:fillRect/>
              </a:stretch>
            </a:blipFill>
          </p:spPr>
          <p:txBody>
            <a:bodyPr wrap="square" lIns="0" tIns="0" rIns="0" bIns="0" rtlCol="0"/>
            <a:lstStyle/>
            <a:p>
              <a:endParaRPr/>
            </a:p>
          </p:txBody>
        </p:sp>
        <p:sp>
          <p:nvSpPr>
            <p:cNvPr id="27" name="object 27"/>
            <p:cNvSpPr/>
            <p:nvPr/>
          </p:nvSpPr>
          <p:spPr>
            <a:xfrm>
              <a:off x="2030768" y="3289236"/>
              <a:ext cx="615950" cy="220345"/>
            </a:xfrm>
            <a:custGeom>
              <a:avLst/>
              <a:gdLst/>
              <a:ahLst/>
              <a:cxnLst/>
              <a:rect l="l" t="t" r="r" b="b"/>
              <a:pathLst>
                <a:path w="615950" h="220345">
                  <a:moveTo>
                    <a:pt x="0" y="0"/>
                  </a:moveTo>
                  <a:lnTo>
                    <a:pt x="615424" y="219744"/>
                  </a:lnTo>
                </a:path>
              </a:pathLst>
            </a:custGeom>
            <a:ln w="19049">
              <a:solidFill>
                <a:srgbClr val="A4C3DB"/>
              </a:solidFill>
            </a:ln>
          </p:spPr>
          <p:txBody>
            <a:bodyPr wrap="square" lIns="0" tIns="0" rIns="0" bIns="0" rtlCol="0"/>
            <a:lstStyle/>
            <a:p>
              <a:endParaRPr/>
            </a:p>
          </p:txBody>
        </p:sp>
        <p:sp>
          <p:nvSpPr>
            <p:cNvPr id="28" name="object 28"/>
            <p:cNvSpPr/>
            <p:nvPr/>
          </p:nvSpPr>
          <p:spPr>
            <a:xfrm>
              <a:off x="2901137" y="2951020"/>
              <a:ext cx="357446" cy="444731"/>
            </a:xfrm>
            <a:prstGeom prst="rect">
              <a:avLst/>
            </a:prstGeom>
            <a:blipFill>
              <a:blip r:embed="rId13" cstate="print"/>
              <a:stretch>
                <a:fillRect/>
              </a:stretch>
            </a:blipFill>
          </p:spPr>
          <p:txBody>
            <a:bodyPr wrap="square" lIns="0" tIns="0" rIns="0" bIns="0" rtlCol="0"/>
            <a:lstStyle/>
            <a:p>
              <a:endParaRPr/>
            </a:p>
          </p:txBody>
        </p:sp>
        <p:sp>
          <p:nvSpPr>
            <p:cNvPr id="29" name="object 29"/>
            <p:cNvSpPr/>
            <p:nvPr/>
          </p:nvSpPr>
          <p:spPr>
            <a:xfrm>
              <a:off x="2953448" y="2972155"/>
              <a:ext cx="250190" cy="342900"/>
            </a:xfrm>
            <a:custGeom>
              <a:avLst/>
              <a:gdLst/>
              <a:ahLst/>
              <a:cxnLst/>
              <a:rect l="l" t="t" r="r" b="b"/>
              <a:pathLst>
                <a:path w="250189" h="342900">
                  <a:moveTo>
                    <a:pt x="0" y="0"/>
                  </a:moveTo>
                  <a:lnTo>
                    <a:pt x="250001" y="342622"/>
                  </a:lnTo>
                </a:path>
              </a:pathLst>
            </a:custGeom>
            <a:ln w="19049">
              <a:solidFill>
                <a:srgbClr val="A4C3DB"/>
              </a:solidFill>
            </a:ln>
          </p:spPr>
          <p:txBody>
            <a:bodyPr wrap="square" lIns="0" tIns="0" rIns="0" bIns="0" rtlCol="0"/>
            <a:lstStyle/>
            <a:p>
              <a:endParaRPr/>
            </a:p>
          </p:txBody>
        </p:sp>
        <p:sp>
          <p:nvSpPr>
            <p:cNvPr id="30" name="object 30"/>
            <p:cNvSpPr/>
            <p:nvPr/>
          </p:nvSpPr>
          <p:spPr>
            <a:xfrm>
              <a:off x="3491344" y="2547853"/>
              <a:ext cx="511232" cy="939337"/>
            </a:xfrm>
            <a:prstGeom prst="rect">
              <a:avLst/>
            </a:prstGeom>
            <a:blipFill>
              <a:blip r:embed="rId14" cstate="print"/>
              <a:stretch>
                <a:fillRect/>
              </a:stretch>
            </a:blipFill>
          </p:spPr>
          <p:txBody>
            <a:bodyPr wrap="square" lIns="0" tIns="0" rIns="0" bIns="0" rtlCol="0"/>
            <a:lstStyle/>
            <a:p>
              <a:endParaRPr/>
            </a:p>
          </p:txBody>
        </p:sp>
        <p:sp>
          <p:nvSpPr>
            <p:cNvPr id="31" name="object 31"/>
            <p:cNvSpPr/>
            <p:nvPr/>
          </p:nvSpPr>
          <p:spPr>
            <a:xfrm>
              <a:off x="3545830" y="2568854"/>
              <a:ext cx="402590" cy="840105"/>
            </a:xfrm>
            <a:custGeom>
              <a:avLst/>
              <a:gdLst/>
              <a:ahLst/>
              <a:cxnLst/>
              <a:rect l="l" t="t" r="r" b="b"/>
              <a:pathLst>
                <a:path w="402589" h="840104">
                  <a:moveTo>
                    <a:pt x="402484" y="0"/>
                  </a:moveTo>
                  <a:lnTo>
                    <a:pt x="0" y="839791"/>
                  </a:lnTo>
                </a:path>
              </a:pathLst>
            </a:custGeom>
            <a:ln w="19049">
              <a:solidFill>
                <a:srgbClr val="A4C3DB"/>
              </a:solidFill>
            </a:ln>
          </p:spPr>
          <p:txBody>
            <a:bodyPr wrap="square" lIns="0" tIns="0" rIns="0" bIns="0" rtlCol="0"/>
            <a:lstStyle/>
            <a:p>
              <a:endParaRPr/>
            </a:p>
          </p:txBody>
        </p:sp>
        <p:sp>
          <p:nvSpPr>
            <p:cNvPr id="32" name="object 32"/>
            <p:cNvSpPr/>
            <p:nvPr/>
          </p:nvSpPr>
          <p:spPr>
            <a:xfrm>
              <a:off x="6658495" y="2768140"/>
              <a:ext cx="182879" cy="490451"/>
            </a:xfrm>
            <a:prstGeom prst="rect">
              <a:avLst/>
            </a:prstGeom>
            <a:blipFill>
              <a:blip r:embed="rId15" cstate="print"/>
              <a:stretch>
                <a:fillRect/>
              </a:stretch>
            </a:blipFill>
          </p:spPr>
          <p:txBody>
            <a:bodyPr wrap="square" lIns="0" tIns="0" rIns="0" bIns="0" rtlCol="0"/>
            <a:lstStyle/>
            <a:p>
              <a:endParaRPr/>
            </a:p>
          </p:txBody>
        </p:sp>
        <p:sp>
          <p:nvSpPr>
            <p:cNvPr id="33" name="object 33"/>
            <p:cNvSpPr/>
            <p:nvPr/>
          </p:nvSpPr>
          <p:spPr>
            <a:xfrm>
              <a:off x="6715620" y="2787269"/>
              <a:ext cx="69850" cy="394335"/>
            </a:xfrm>
            <a:custGeom>
              <a:avLst/>
              <a:gdLst/>
              <a:ahLst/>
              <a:cxnLst/>
              <a:rect l="l" t="t" r="r" b="b"/>
              <a:pathLst>
                <a:path w="69850" h="394335">
                  <a:moveTo>
                    <a:pt x="0" y="0"/>
                  </a:moveTo>
                  <a:lnTo>
                    <a:pt x="69708" y="394136"/>
                  </a:lnTo>
                </a:path>
              </a:pathLst>
            </a:custGeom>
            <a:ln w="19049">
              <a:solidFill>
                <a:srgbClr val="A4C3DB"/>
              </a:solidFill>
            </a:ln>
          </p:spPr>
          <p:txBody>
            <a:bodyPr wrap="square" lIns="0" tIns="0" rIns="0" bIns="0" rtlCol="0"/>
            <a:lstStyle/>
            <a:p>
              <a:endParaRPr/>
            </a:p>
          </p:txBody>
        </p:sp>
        <p:sp>
          <p:nvSpPr>
            <p:cNvPr id="34" name="object 34"/>
            <p:cNvSpPr/>
            <p:nvPr/>
          </p:nvSpPr>
          <p:spPr>
            <a:xfrm>
              <a:off x="7007631" y="2942704"/>
              <a:ext cx="606828" cy="457200"/>
            </a:xfrm>
            <a:prstGeom prst="rect">
              <a:avLst/>
            </a:prstGeom>
            <a:blipFill>
              <a:blip r:embed="rId16" cstate="print"/>
              <a:stretch>
                <a:fillRect/>
              </a:stretch>
            </a:blipFill>
          </p:spPr>
          <p:txBody>
            <a:bodyPr wrap="square" lIns="0" tIns="0" rIns="0" bIns="0" rtlCol="0"/>
            <a:lstStyle/>
            <a:p>
              <a:endParaRPr/>
            </a:p>
          </p:txBody>
        </p:sp>
        <p:sp>
          <p:nvSpPr>
            <p:cNvPr id="35" name="object 35"/>
            <p:cNvSpPr/>
            <p:nvPr/>
          </p:nvSpPr>
          <p:spPr>
            <a:xfrm>
              <a:off x="7059443" y="2967837"/>
              <a:ext cx="502920" cy="347345"/>
            </a:xfrm>
            <a:custGeom>
              <a:avLst/>
              <a:gdLst/>
              <a:ahLst/>
              <a:cxnLst/>
              <a:rect l="l" t="t" r="r" b="b"/>
              <a:pathLst>
                <a:path w="502920" h="347345">
                  <a:moveTo>
                    <a:pt x="502542" y="0"/>
                  </a:moveTo>
                  <a:lnTo>
                    <a:pt x="0" y="346942"/>
                  </a:lnTo>
                </a:path>
              </a:pathLst>
            </a:custGeom>
            <a:ln w="19049">
              <a:solidFill>
                <a:srgbClr val="A4C3DB"/>
              </a:solidFill>
            </a:ln>
          </p:spPr>
          <p:txBody>
            <a:bodyPr wrap="square" lIns="0" tIns="0" rIns="0" bIns="0" rtlCol="0"/>
            <a:lstStyle/>
            <a:p>
              <a:endParaRPr/>
            </a:p>
          </p:txBody>
        </p:sp>
        <p:sp>
          <p:nvSpPr>
            <p:cNvPr id="36" name="object 36"/>
            <p:cNvSpPr/>
            <p:nvPr/>
          </p:nvSpPr>
          <p:spPr>
            <a:xfrm>
              <a:off x="7011784" y="3383280"/>
              <a:ext cx="960120" cy="228600"/>
            </a:xfrm>
            <a:prstGeom prst="rect">
              <a:avLst/>
            </a:prstGeom>
            <a:blipFill>
              <a:blip r:embed="rId17" cstate="print"/>
              <a:stretch>
                <a:fillRect/>
              </a:stretch>
            </a:blipFill>
          </p:spPr>
          <p:txBody>
            <a:bodyPr wrap="square" lIns="0" tIns="0" rIns="0" bIns="0" rtlCol="0"/>
            <a:lstStyle/>
            <a:p>
              <a:endParaRPr/>
            </a:p>
          </p:txBody>
        </p:sp>
        <p:sp>
          <p:nvSpPr>
            <p:cNvPr id="37" name="object 37"/>
            <p:cNvSpPr/>
            <p:nvPr/>
          </p:nvSpPr>
          <p:spPr>
            <a:xfrm>
              <a:off x="7059445" y="3408654"/>
              <a:ext cx="864869" cy="120014"/>
            </a:xfrm>
            <a:custGeom>
              <a:avLst/>
              <a:gdLst/>
              <a:ahLst/>
              <a:cxnLst/>
              <a:rect l="l" t="t" r="r" b="b"/>
              <a:pathLst>
                <a:path w="864870" h="120014">
                  <a:moveTo>
                    <a:pt x="864249" y="0"/>
                  </a:moveTo>
                  <a:lnTo>
                    <a:pt x="0" y="119698"/>
                  </a:lnTo>
                </a:path>
              </a:pathLst>
            </a:custGeom>
            <a:ln w="19049">
              <a:solidFill>
                <a:srgbClr val="A4C3DB"/>
              </a:solidFill>
            </a:ln>
          </p:spPr>
          <p:txBody>
            <a:bodyPr wrap="square" lIns="0" tIns="0" rIns="0" bIns="0" rtlCol="0"/>
            <a:lstStyle/>
            <a:p>
              <a:endParaRPr/>
            </a:p>
          </p:txBody>
        </p:sp>
        <p:sp>
          <p:nvSpPr>
            <p:cNvPr id="38" name="object 38"/>
            <p:cNvSpPr/>
            <p:nvPr/>
          </p:nvSpPr>
          <p:spPr>
            <a:xfrm>
              <a:off x="6903720" y="3719948"/>
              <a:ext cx="835428" cy="544483"/>
            </a:xfrm>
            <a:prstGeom prst="rect">
              <a:avLst/>
            </a:prstGeom>
            <a:blipFill>
              <a:blip r:embed="rId18" cstate="print"/>
              <a:stretch>
                <a:fillRect/>
              </a:stretch>
            </a:blipFill>
          </p:spPr>
          <p:txBody>
            <a:bodyPr wrap="square" lIns="0" tIns="0" rIns="0" bIns="0" rtlCol="0"/>
            <a:lstStyle/>
            <a:p>
              <a:endParaRPr/>
            </a:p>
          </p:txBody>
        </p:sp>
        <p:sp>
          <p:nvSpPr>
            <p:cNvPr id="39" name="object 39"/>
            <p:cNvSpPr/>
            <p:nvPr/>
          </p:nvSpPr>
          <p:spPr>
            <a:xfrm>
              <a:off x="6954733" y="3741927"/>
              <a:ext cx="734060" cy="438150"/>
            </a:xfrm>
            <a:custGeom>
              <a:avLst/>
              <a:gdLst/>
              <a:ahLst/>
              <a:cxnLst/>
              <a:rect l="l" t="t" r="r" b="b"/>
              <a:pathLst>
                <a:path w="734059" h="438150">
                  <a:moveTo>
                    <a:pt x="733935" y="437832"/>
                  </a:moveTo>
                  <a:lnTo>
                    <a:pt x="0" y="0"/>
                  </a:lnTo>
                </a:path>
              </a:pathLst>
            </a:custGeom>
            <a:ln w="19049">
              <a:solidFill>
                <a:srgbClr val="A4C3DB"/>
              </a:solidFill>
            </a:ln>
          </p:spPr>
          <p:txBody>
            <a:bodyPr wrap="square" lIns="0" tIns="0" rIns="0" bIns="0" rtlCol="0"/>
            <a:lstStyle/>
            <a:p>
              <a:endParaRPr/>
            </a:p>
          </p:txBody>
        </p:sp>
        <p:sp>
          <p:nvSpPr>
            <p:cNvPr id="40" name="object 40"/>
            <p:cNvSpPr/>
            <p:nvPr/>
          </p:nvSpPr>
          <p:spPr>
            <a:xfrm>
              <a:off x="4301832" y="5037517"/>
              <a:ext cx="847897" cy="290945"/>
            </a:xfrm>
            <a:prstGeom prst="rect">
              <a:avLst/>
            </a:prstGeom>
            <a:blipFill>
              <a:blip r:embed="rId19" cstate="print"/>
              <a:stretch>
                <a:fillRect/>
              </a:stretch>
            </a:blipFill>
          </p:spPr>
          <p:txBody>
            <a:bodyPr wrap="square" lIns="0" tIns="0" rIns="0" bIns="0" rtlCol="0"/>
            <a:lstStyle/>
            <a:p>
              <a:endParaRPr/>
            </a:p>
          </p:txBody>
        </p:sp>
        <p:sp>
          <p:nvSpPr>
            <p:cNvPr id="41" name="object 41"/>
            <p:cNvSpPr/>
            <p:nvPr/>
          </p:nvSpPr>
          <p:spPr>
            <a:xfrm>
              <a:off x="4351671" y="5060959"/>
              <a:ext cx="752475" cy="183515"/>
            </a:xfrm>
            <a:custGeom>
              <a:avLst/>
              <a:gdLst/>
              <a:ahLst/>
              <a:cxnLst/>
              <a:rect l="l" t="t" r="r" b="b"/>
              <a:pathLst>
                <a:path w="752475" h="183514">
                  <a:moveTo>
                    <a:pt x="752064" y="183454"/>
                  </a:moveTo>
                  <a:lnTo>
                    <a:pt x="0" y="0"/>
                  </a:lnTo>
                </a:path>
              </a:pathLst>
            </a:custGeom>
            <a:ln w="19049">
              <a:solidFill>
                <a:srgbClr val="A4C3DB"/>
              </a:solidFill>
            </a:ln>
          </p:spPr>
          <p:txBody>
            <a:bodyPr wrap="square" lIns="0" tIns="0" rIns="0" bIns="0" rtlCol="0"/>
            <a:lstStyle/>
            <a:p>
              <a:endParaRPr/>
            </a:p>
          </p:txBody>
        </p:sp>
        <p:sp>
          <p:nvSpPr>
            <p:cNvPr id="42" name="object 42"/>
            <p:cNvSpPr/>
            <p:nvPr/>
          </p:nvSpPr>
          <p:spPr>
            <a:xfrm>
              <a:off x="4534585" y="4966859"/>
              <a:ext cx="1396542" cy="178723"/>
            </a:xfrm>
            <a:prstGeom prst="rect">
              <a:avLst/>
            </a:prstGeom>
            <a:blipFill>
              <a:blip r:embed="rId20" cstate="print"/>
              <a:stretch>
                <a:fillRect/>
              </a:stretch>
            </a:blipFill>
          </p:spPr>
          <p:txBody>
            <a:bodyPr wrap="square" lIns="0" tIns="0" rIns="0" bIns="0" rtlCol="0"/>
            <a:lstStyle/>
            <a:p>
              <a:endParaRPr/>
            </a:p>
          </p:txBody>
        </p:sp>
        <p:sp>
          <p:nvSpPr>
            <p:cNvPr id="43" name="object 43"/>
            <p:cNvSpPr/>
            <p:nvPr/>
          </p:nvSpPr>
          <p:spPr>
            <a:xfrm>
              <a:off x="4581011" y="4993434"/>
              <a:ext cx="1303655" cy="67945"/>
            </a:xfrm>
            <a:custGeom>
              <a:avLst/>
              <a:gdLst/>
              <a:ahLst/>
              <a:cxnLst/>
              <a:rect l="l" t="t" r="r" b="b"/>
              <a:pathLst>
                <a:path w="1303654" h="67945">
                  <a:moveTo>
                    <a:pt x="1303088" y="67527"/>
                  </a:moveTo>
                  <a:lnTo>
                    <a:pt x="0" y="0"/>
                  </a:lnTo>
                </a:path>
              </a:pathLst>
            </a:custGeom>
            <a:ln w="19049">
              <a:solidFill>
                <a:srgbClr val="A4C3DB"/>
              </a:solidFill>
            </a:ln>
          </p:spPr>
          <p:txBody>
            <a:bodyPr wrap="square" lIns="0" tIns="0" rIns="0" bIns="0" rtlCol="0"/>
            <a:lstStyle/>
            <a:p>
              <a:endParaRPr/>
            </a:p>
          </p:txBody>
        </p:sp>
        <p:sp>
          <p:nvSpPr>
            <p:cNvPr id="44" name="object 44"/>
            <p:cNvSpPr/>
            <p:nvPr/>
          </p:nvSpPr>
          <p:spPr>
            <a:xfrm>
              <a:off x="5085981" y="3160560"/>
              <a:ext cx="1086485" cy="914400"/>
            </a:xfrm>
            <a:custGeom>
              <a:avLst/>
              <a:gdLst/>
              <a:ahLst/>
              <a:cxnLst/>
              <a:rect l="l" t="t" r="r" b="b"/>
              <a:pathLst>
                <a:path w="1086485" h="914400">
                  <a:moveTo>
                    <a:pt x="0" y="457199"/>
                  </a:moveTo>
                  <a:lnTo>
                    <a:pt x="2486" y="413168"/>
                  </a:lnTo>
                  <a:lnTo>
                    <a:pt x="9794" y="370320"/>
                  </a:lnTo>
                  <a:lnTo>
                    <a:pt x="21697" y="328849"/>
                  </a:lnTo>
                  <a:lnTo>
                    <a:pt x="37965" y="288945"/>
                  </a:lnTo>
                  <a:lnTo>
                    <a:pt x="58372" y="250800"/>
                  </a:lnTo>
                  <a:lnTo>
                    <a:pt x="82690" y="214605"/>
                  </a:lnTo>
                  <a:lnTo>
                    <a:pt x="110692" y="180553"/>
                  </a:lnTo>
                  <a:lnTo>
                    <a:pt x="142149" y="148834"/>
                  </a:lnTo>
                  <a:lnTo>
                    <a:pt x="176835" y="119641"/>
                  </a:lnTo>
                  <a:lnTo>
                    <a:pt x="214520" y="93165"/>
                  </a:lnTo>
                  <a:lnTo>
                    <a:pt x="254979" y="69597"/>
                  </a:lnTo>
                  <a:lnTo>
                    <a:pt x="297983" y="49129"/>
                  </a:lnTo>
                  <a:lnTo>
                    <a:pt x="343304" y="31954"/>
                  </a:lnTo>
                  <a:lnTo>
                    <a:pt x="390716" y="18261"/>
                  </a:lnTo>
                  <a:lnTo>
                    <a:pt x="439989" y="8243"/>
                  </a:lnTo>
                  <a:lnTo>
                    <a:pt x="490897" y="2092"/>
                  </a:lnTo>
                  <a:lnTo>
                    <a:pt x="543212" y="0"/>
                  </a:lnTo>
                  <a:lnTo>
                    <a:pt x="595527" y="2092"/>
                  </a:lnTo>
                  <a:lnTo>
                    <a:pt x="646436" y="8243"/>
                  </a:lnTo>
                  <a:lnTo>
                    <a:pt x="695709" y="18261"/>
                  </a:lnTo>
                  <a:lnTo>
                    <a:pt x="743121"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3" y="288945"/>
                  </a:lnTo>
                  <a:lnTo>
                    <a:pt x="1064732" y="328849"/>
                  </a:lnTo>
                  <a:lnTo>
                    <a:pt x="1076634" y="370320"/>
                  </a:lnTo>
                  <a:lnTo>
                    <a:pt x="1083942" y="413168"/>
                  </a:lnTo>
                  <a:lnTo>
                    <a:pt x="1086429" y="457199"/>
                  </a:lnTo>
                  <a:lnTo>
                    <a:pt x="1083942" y="501230"/>
                  </a:lnTo>
                  <a:lnTo>
                    <a:pt x="1076634" y="544078"/>
                  </a:lnTo>
                  <a:lnTo>
                    <a:pt x="1064732" y="585549"/>
                  </a:lnTo>
                  <a:lnTo>
                    <a:pt x="1048463"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1" y="882445"/>
                  </a:lnTo>
                  <a:lnTo>
                    <a:pt x="695709" y="896137"/>
                  </a:lnTo>
                  <a:lnTo>
                    <a:pt x="646436" y="906155"/>
                  </a:lnTo>
                  <a:lnTo>
                    <a:pt x="595527" y="912306"/>
                  </a:lnTo>
                  <a:lnTo>
                    <a:pt x="543212" y="914399"/>
                  </a:lnTo>
                  <a:lnTo>
                    <a:pt x="490897" y="912306"/>
                  </a:lnTo>
                  <a:lnTo>
                    <a:pt x="439989" y="906155"/>
                  </a:lnTo>
                  <a:lnTo>
                    <a:pt x="390716" y="896137"/>
                  </a:lnTo>
                  <a:lnTo>
                    <a:pt x="343304" y="882445"/>
                  </a:lnTo>
                  <a:lnTo>
                    <a:pt x="297983" y="865269"/>
                  </a:lnTo>
                  <a:lnTo>
                    <a:pt x="254979" y="844801"/>
                  </a:lnTo>
                  <a:lnTo>
                    <a:pt x="214520" y="821233"/>
                  </a:lnTo>
                  <a:lnTo>
                    <a:pt x="176835"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45" name="object 45"/>
            <p:cNvSpPr/>
            <p:nvPr/>
          </p:nvSpPr>
          <p:spPr>
            <a:xfrm>
              <a:off x="5698896" y="3323259"/>
              <a:ext cx="383590" cy="383590"/>
            </a:xfrm>
            <a:prstGeom prst="rect">
              <a:avLst/>
            </a:prstGeom>
            <a:blipFill>
              <a:blip r:embed="rId21" cstate="print"/>
              <a:stretch>
                <a:fillRect/>
              </a:stretch>
            </a:blipFill>
          </p:spPr>
          <p:txBody>
            <a:bodyPr wrap="square" lIns="0" tIns="0" rIns="0" bIns="0" rtlCol="0"/>
            <a:lstStyle/>
            <a:p>
              <a:endParaRPr/>
            </a:p>
          </p:txBody>
        </p:sp>
        <p:sp>
          <p:nvSpPr>
            <p:cNvPr id="46" name="object 46"/>
            <p:cNvSpPr/>
            <p:nvPr/>
          </p:nvSpPr>
          <p:spPr>
            <a:xfrm>
              <a:off x="5245595" y="3232607"/>
              <a:ext cx="383590" cy="383590"/>
            </a:xfrm>
            <a:prstGeom prst="rect">
              <a:avLst/>
            </a:prstGeom>
            <a:blipFill>
              <a:blip r:embed="rId21" cstate="print"/>
              <a:stretch>
                <a:fillRect/>
              </a:stretch>
            </a:blipFill>
          </p:spPr>
          <p:txBody>
            <a:bodyPr wrap="square" lIns="0" tIns="0" rIns="0" bIns="0" rtlCol="0"/>
            <a:lstStyle/>
            <a:p>
              <a:endParaRPr/>
            </a:p>
          </p:txBody>
        </p:sp>
        <p:sp>
          <p:nvSpPr>
            <p:cNvPr id="47" name="object 47"/>
            <p:cNvSpPr/>
            <p:nvPr/>
          </p:nvSpPr>
          <p:spPr>
            <a:xfrm>
              <a:off x="5315305" y="3649051"/>
              <a:ext cx="383590" cy="383592"/>
            </a:xfrm>
            <a:prstGeom prst="rect">
              <a:avLst/>
            </a:prstGeom>
            <a:blipFill>
              <a:blip r:embed="rId21" cstate="print"/>
              <a:stretch>
                <a:fillRect/>
              </a:stretch>
            </a:blipFill>
          </p:spPr>
          <p:txBody>
            <a:bodyPr wrap="square" lIns="0" tIns="0" rIns="0" bIns="0" rtlCol="0"/>
            <a:lstStyle/>
            <a:p>
              <a:endParaRPr/>
            </a:p>
          </p:txBody>
        </p:sp>
        <p:sp>
          <p:nvSpPr>
            <p:cNvPr id="48" name="object 48"/>
            <p:cNvSpPr/>
            <p:nvPr/>
          </p:nvSpPr>
          <p:spPr>
            <a:xfrm>
              <a:off x="4351680" y="3724122"/>
              <a:ext cx="1086485" cy="914400"/>
            </a:xfrm>
            <a:custGeom>
              <a:avLst/>
              <a:gdLst/>
              <a:ahLst/>
              <a:cxnLst/>
              <a:rect l="l" t="t" r="r" b="b"/>
              <a:pathLst>
                <a:path w="1086485" h="914400">
                  <a:moveTo>
                    <a:pt x="0" y="457199"/>
                  </a:moveTo>
                  <a:lnTo>
                    <a:pt x="2486" y="413168"/>
                  </a:lnTo>
                  <a:lnTo>
                    <a:pt x="9794" y="370321"/>
                  </a:lnTo>
                  <a:lnTo>
                    <a:pt x="21697" y="328849"/>
                  </a:lnTo>
                  <a:lnTo>
                    <a:pt x="37965" y="288945"/>
                  </a:lnTo>
                  <a:lnTo>
                    <a:pt x="58372" y="250800"/>
                  </a:lnTo>
                  <a:lnTo>
                    <a:pt x="82690" y="214605"/>
                  </a:lnTo>
                  <a:lnTo>
                    <a:pt x="110692" y="180553"/>
                  </a:lnTo>
                  <a:lnTo>
                    <a:pt x="142149" y="148834"/>
                  </a:lnTo>
                  <a:lnTo>
                    <a:pt x="176835" y="119641"/>
                  </a:lnTo>
                  <a:lnTo>
                    <a:pt x="214520" y="93165"/>
                  </a:lnTo>
                  <a:lnTo>
                    <a:pt x="254979" y="69597"/>
                  </a:lnTo>
                  <a:lnTo>
                    <a:pt x="297983" y="49129"/>
                  </a:lnTo>
                  <a:lnTo>
                    <a:pt x="343304" y="31954"/>
                  </a:lnTo>
                  <a:lnTo>
                    <a:pt x="390715" y="18261"/>
                  </a:lnTo>
                  <a:lnTo>
                    <a:pt x="439989" y="8243"/>
                  </a:lnTo>
                  <a:lnTo>
                    <a:pt x="490897" y="2092"/>
                  </a:lnTo>
                  <a:lnTo>
                    <a:pt x="543212" y="0"/>
                  </a:lnTo>
                  <a:lnTo>
                    <a:pt x="595527" y="2092"/>
                  </a:lnTo>
                  <a:lnTo>
                    <a:pt x="646435" y="8243"/>
                  </a:lnTo>
                  <a:lnTo>
                    <a:pt x="695709" y="18261"/>
                  </a:lnTo>
                  <a:lnTo>
                    <a:pt x="743120"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3" y="288945"/>
                  </a:lnTo>
                  <a:lnTo>
                    <a:pt x="1064731" y="328849"/>
                  </a:lnTo>
                  <a:lnTo>
                    <a:pt x="1076634" y="370321"/>
                  </a:lnTo>
                  <a:lnTo>
                    <a:pt x="1083942" y="413168"/>
                  </a:lnTo>
                  <a:lnTo>
                    <a:pt x="1086429" y="457199"/>
                  </a:lnTo>
                  <a:lnTo>
                    <a:pt x="1083942" y="501230"/>
                  </a:lnTo>
                  <a:lnTo>
                    <a:pt x="1076634" y="544078"/>
                  </a:lnTo>
                  <a:lnTo>
                    <a:pt x="1064731" y="585549"/>
                  </a:lnTo>
                  <a:lnTo>
                    <a:pt x="1048463"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0" y="882445"/>
                  </a:lnTo>
                  <a:lnTo>
                    <a:pt x="695709" y="896137"/>
                  </a:lnTo>
                  <a:lnTo>
                    <a:pt x="646435" y="906155"/>
                  </a:lnTo>
                  <a:lnTo>
                    <a:pt x="595527" y="912306"/>
                  </a:lnTo>
                  <a:lnTo>
                    <a:pt x="543212" y="914399"/>
                  </a:lnTo>
                  <a:lnTo>
                    <a:pt x="490897" y="912306"/>
                  </a:lnTo>
                  <a:lnTo>
                    <a:pt x="439989" y="906155"/>
                  </a:lnTo>
                  <a:lnTo>
                    <a:pt x="390715" y="896137"/>
                  </a:lnTo>
                  <a:lnTo>
                    <a:pt x="343304" y="882445"/>
                  </a:lnTo>
                  <a:lnTo>
                    <a:pt x="297983" y="865269"/>
                  </a:lnTo>
                  <a:lnTo>
                    <a:pt x="254979" y="844801"/>
                  </a:lnTo>
                  <a:lnTo>
                    <a:pt x="214520" y="821233"/>
                  </a:lnTo>
                  <a:lnTo>
                    <a:pt x="176835"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49" name="object 49"/>
            <p:cNvSpPr/>
            <p:nvPr/>
          </p:nvSpPr>
          <p:spPr>
            <a:xfrm>
              <a:off x="4964595" y="3886809"/>
              <a:ext cx="383590" cy="383590"/>
            </a:xfrm>
            <a:prstGeom prst="rect">
              <a:avLst/>
            </a:prstGeom>
            <a:blipFill>
              <a:blip r:embed="rId21" cstate="print"/>
              <a:stretch>
                <a:fillRect/>
              </a:stretch>
            </a:blipFill>
          </p:spPr>
          <p:txBody>
            <a:bodyPr wrap="square" lIns="0" tIns="0" rIns="0" bIns="0" rtlCol="0"/>
            <a:lstStyle/>
            <a:p>
              <a:endParaRPr/>
            </a:p>
          </p:txBody>
        </p:sp>
        <p:sp>
          <p:nvSpPr>
            <p:cNvPr id="50" name="object 50"/>
            <p:cNvSpPr/>
            <p:nvPr/>
          </p:nvSpPr>
          <p:spPr>
            <a:xfrm>
              <a:off x="4511294" y="3796157"/>
              <a:ext cx="383590" cy="383590"/>
            </a:xfrm>
            <a:prstGeom prst="rect">
              <a:avLst/>
            </a:prstGeom>
            <a:blipFill>
              <a:blip r:embed="rId21" cstate="print"/>
              <a:stretch>
                <a:fillRect/>
              </a:stretch>
            </a:blipFill>
          </p:spPr>
          <p:txBody>
            <a:bodyPr wrap="square" lIns="0" tIns="0" rIns="0" bIns="0" rtlCol="0"/>
            <a:lstStyle/>
            <a:p>
              <a:endParaRPr/>
            </a:p>
          </p:txBody>
        </p:sp>
        <p:sp>
          <p:nvSpPr>
            <p:cNvPr id="51" name="object 51"/>
            <p:cNvSpPr/>
            <p:nvPr/>
          </p:nvSpPr>
          <p:spPr>
            <a:xfrm>
              <a:off x="4581004" y="4212602"/>
              <a:ext cx="383590" cy="383590"/>
            </a:xfrm>
            <a:prstGeom prst="rect">
              <a:avLst/>
            </a:prstGeom>
            <a:blipFill>
              <a:blip r:embed="rId21" cstate="print"/>
              <a:stretch>
                <a:fillRect/>
              </a:stretch>
            </a:blipFill>
          </p:spPr>
          <p:txBody>
            <a:bodyPr wrap="square" lIns="0" tIns="0" rIns="0" bIns="0" rtlCol="0"/>
            <a:lstStyle/>
            <a:p>
              <a:endParaRPr/>
            </a:p>
          </p:txBody>
        </p:sp>
        <p:sp>
          <p:nvSpPr>
            <p:cNvPr id="52" name="object 52"/>
            <p:cNvSpPr/>
            <p:nvPr/>
          </p:nvSpPr>
          <p:spPr>
            <a:xfrm>
              <a:off x="3545827" y="3508984"/>
              <a:ext cx="1086485" cy="914400"/>
            </a:xfrm>
            <a:custGeom>
              <a:avLst/>
              <a:gdLst/>
              <a:ahLst/>
              <a:cxnLst/>
              <a:rect l="l" t="t" r="r" b="b"/>
              <a:pathLst>
                <a:path w="1086485" h="914400">
                  <a:moveTo>
                    <a:pt x="0" y="457199"/>
                  </a:moveTo>
                  <a:lnTo>
                    <a:pt x="2486" y="413168"/>
                  </a:lnTo>
                  <a:lnTo>
                    <a:pt x="9794" y="370320"/>
                  </a:lnTo>
                  <a:lnTo>
                    <a:pt x="21697" y="328849"/>
                  </a:lnTo>
                  <a:lnTo>
                    <a:pt x="37965" y="288945"/>
                  </a:lnTo>
                  <a:lnTo>
                    <a:pt x="58372" y="250800"/>
                  </a:lnTo>
                  <a:lnTo>
                    <a:pt x="82690" y="214605"/>
                  </a:lnTo>
                  <a:lnTo>
                    <a:pt x="110692" y="180553"/>
                  </a:lnTo>
                  <a:lnTo>
                    <a:pt x="142149" y="148834"/>
                  </a:lnTo>
                  <a:lnTo>
                    <a:pt x="176834" y="119641"/>
                  </a:lnTo>
                  <a:lnTo>
                    <a:pt x="214520" y="93165"/>
                  </a:lnTo>
                  <a:lnTo>
                    <a:pt x="254979" y="69597"/>
                  </a:lnTo>
                  <a:lnTo>
                    <a:pt x="297983" y="49129"/>
                  </a:lnTo>
                  <a:lnTo>
                    <a:pt x="343304" y="31954"/>
                  </a:lnTo>
                  <a:lnTo>
                    <a:pt x="390715" y="18261"/>
                  </a:lnTo>
                  <a:lnTo>
                    <a:pt x="439989" y="8243"/>
                  </a:lnTo>
                  <a:lnTo>
                    <a:pt x="490897" y="2092"/>
                  </a:lnTo>
                  <a:lnTo>
                    <a:pt x="543212" y="0"/>
                  </a:lnTo>
                  <a:lnTo>
                    <a:pt x="595527" y="2092"/>
                  </a:lnTo>
                  <a:lnTo>
                    <a:pt x="646435" y="8243"/>
                  </a:lnTo>
                  <a:lnTo>
                    <a:pt x="695709" y="18261"/>
                  </a:lnTo>
                  <a:lnTo>
                    <a:pt x="743120" y="31954"/>
                  </a:lnTo>
                  <a:lnTo>
                    <a:pt x="788442" y="49129"/>
                  </a:lnTo>
                  <a:lnTo>
                    <a:pt x="831446" y="69597"/>
                  </a:lnTo>
                  <a:lnTo>
                    <a:pt x="871905" y="93165"/>
                  </a:lnTo>
                  <a:lnTo>
                    <a:pt x="909591" y="119641"/>
                  </a:lnTo>
                  <a:lnTo>
                    <a:pt x="944277" y="148834"/>
                  </a:lnTo>
                  <a:lnTo>
                    <a:pt x="975735" y="180553"/>
                  </a:lnTo>
                  <a:lnTo>
                    <a:pt x="1003737" y="214605"/>
                  </a:lnTo>
                  <a:lnTo>
                    <a:pt x="1028055" y="250800"/>
                  </a:lnTo>
                  <a:lnTo>
                    <a:pt x="1048462" y="288945"/>
                  </a:lnTo>
                  <a:lnTo>
                    <a:pt x="1064731" y="328849"/>
                  </a:lnTo>
                  <a:lnTo>
                    <a:pt x="1076634" y="370320"/>
                  </a:lnTo>
                  <a:lnTo>
                    <a:pt x="1083942" y="413168"/>
                  </a:lnTo>
                  <a:lnTo>
                    <a:pt x="1086429" y="457199"/>
                  </a:lnTo>
                  <a:lnTo>
                    <a:pt x="1083942" y="501230"/>
                  </a:lnTo>
                  <a:lnTo>
                    <a:pt x="1076634" y="544078"/>
                  </a:lnTo>
                  <a:lnTo>
                    <a:pt x="1064731" y="585549"/>
                  </a:lnTo>
                  <a:lnTo>
                    <a:pt x="1048462" y="625453"/>
                  </a:lnTo>
                  <a:lnTo>
                    <a:pt x="1028055" y="663598"/>
                  </a:lnTo>
                  <a:lnTo>
                    <a:pt x="1003737" y="699793"/>
                  </a:lnTo>
                  <a:lnTo>
                    <a:pt x="975735" y="733845"/>
                  </a:lnTo>
                  <a:lnTo>
                    <a:pt x="944277" y="765564"/>
                  </a:lnTo>
                  <a:lnTo>
                    <a:pt x="909591" y="794757"/>
                  </a:lnTo>
                  <a:lnTo>
                    <a:pt x="871905" y="821233"/>
                  </a:lnTo>
                  <a:lnTo>
                    <a:pt x="831446" y="844801"/>
                  </a:lnTo>
                  <a:lnTo>
                    <a:pt x="788442" y="865269"/>
                  </a:lnTo>
                  <a:lnTo>
                    <a:pt x="743120" y="882445"/>
                  </a:lnTo>
                  <a:lnTo>
                    <a:pt x="695709" y="896137"/>
                  </a:lnTo>
                  <a:lnTo>
                    <a:pt x="646435" y="906155"/>
                  </a:lnTo>
                  <a:lnTo>
                    <a:pt x="595527" y="912306"/>
                  </a:lnTo>
                  <a:lnTo>
                    <a:pt x="543212" y="914399"/>
                  </a:lnTo>
                  <a:lnTo>
                    <a:pt x="490897" y="912306"/>
                  </a:lnTo>
                  <a:lnTo>
                    <a:pt x="439989" y="906155"/>
                  </a:lnTo>
                  <a:lnTo>
                    <a:pt x="390715" y="896137"/>
                  </a:lnTo>
                  <a:lnTo>
                    <a:pt x="343304" y="882445"/>
                  </a:lnTo>
                  <a:lnTo>
                    <a:pt x="297983" y="865269"/>
                  </a:lnTo>
                  <a:lnTo>
                    <a:pt x="254979" y="844801"/>
                  </a:lnTo>
                  <a:lnTo>
                    <a:pt x="214520" y="821233"/>
                  </a:lnTo>
                  <a:lnTo>
                    <a:pt x="176834" y="794757"/>
                  </a:lnTo>
                  <a:lnTo>
                    <a:pt x="142149" y="765564"/>
                  </a:lnTo>
                  <a:lnTo>
                    <a:pt x="110692" y="733845"/>
                  </a:lnTo>
                  <a:lnTo>
                    <a:pt x="82690" y="699793"/>
                  </a:lnTo>
                  <a:lnTo>
                    <a:pt x="58372" y="663598"/>
                  </a:lnTo>
                  <a:lnTo>
                    <a:pt x="37965" y="625453"/>
                  </a:lnTo>
                  <a:lnTo>
                    <a:pt x="21697" y="585549"/>
                  </a:lnTo>
                  <a:lnTo>
                    <a:pt x="9794" y="544078"/>
                  </a:lnTo>
                  <a:lnTo>
                    <a:pt x="2486" y="501230"/>
                  </a:lnTo>
                  <a:lnTo>
                    <a:pt x="0" y="457199"/>
                  </a:lnTo>
                  <a:close/>
                </a:path>
              </a:pathLst>
            </a:custGeom>
            <a:ln w="9999">
              <a:solidFill>
                <a:srgbClr val="FF2600"/>
              </a:solidFill>
            </a:ln>
          </p:spPr>
          <p:txBody>
            <a:bodyPr wrap="square" lIns="0" tIns="0" rIns="0" bIns="0" rtlCol="0"/>
            <a:lstStyle/>
            <a:p>
              <a:endParaRPr/>
            </a:p>
          </p:txBody>
        </p:sp>
        <p:sp>
          <p:nvSpPr>
            <p:cNvPr id="53" name="object 53"/>
            <p:cNvSpPr/>
            <p:nvPr/>
          </p:nvSpPr>
          <p:spPr>
            <a:xfrm>
              <a:off x="4158741" y="3671671"/>
              <a:ext cx="383592" cy="383590"/>
            </a:xfrm>
            <a:prstGeom prst="rect">
              <a:avLst/>
            </a:prstGeom>
            <a:blipFill>
              <a:blip r:embed="rId21" cstate="print"/>
              <a:stretch>
                <a:fillRect/>
              </a:stretch>
            </a:blipFill>
          </p:spPr>
          <p:txBody>
            <a:bodyPr wrap="square" lIns="0" tIns="0" rIns="0" bIns="0" rtlCol="0"/>
            <a:lstStyle/>
            <a:p>
              <a:endParaRPr/>
            </a:p>
          </p:txBody>
        </p:sp>
        <p:sp>
          <p:nvSpPr>
            <p:cNvPr id="54" name="object 54"/>
            <p:cNvSpPr/>
            <p:nvPr/>
          </p:nvSpPr>
          <p:spPr>
            <a:xfrm>
              <a:off x="3705440" y="3581031"/>
              <a:ext cx="383590" cy="383590"/>
            </a:xfrm>
            <a:prstGeom prst="rect">
              <a:avLst/>
            </a:prstGeom>
            <a:blipFill>
              <a:blip r:embed="rId21" cstate="print"/>
              <a:stretch>
                <a:fillRect/>
              </a:stretch>
            </a:blipFill>
          </p:spPr>
          <p:txBody>
            <a:bodyPr wrap="square" lIns="0" tIns="0" rIns="0" bIns="0" rtlCol="0"/>
            <a:lstStyle/>
            <a:p>
              <a:endParaRPr/>
            </a:p>
          </p:txBody>
        </p:sp>
        <p:sp>
          <p:nvSpPr>
            <p:cNvPr id="55" name="object 55"/>
            <p:cNvSpPr/>
            <p:nvPr/>
          </p:nvSpPr>
          <p:spPr>
            <a:xfrm>
              <a:off x="3775151" y="3997464"/>
              <a:ext cx="383590" cy="383590"/>
            </a:xfrm>
            <a:prstGeom prst="rect">
              <a:avLst/>
            </a:prstGeom>
            <a:blipFill>
              <a:blip r:embed="rId21" cstate="print"/>
              <a:stretch>
                <a:fillRect/>
              </a:stretch>
            </a:blipFill>
          </p:spPr>
          <p:txBody>
            <a:bodyPr wrap="square" lIns="0" tIns="0" rIns="0" bIns="0" rtlCol="0"/>
            <a:lstStyle/>
            <a:p>
              <a:endParaRPr/>
            </a:p>
          </p:txBody>
        </p:sp>
        <p:sp>
          <p:nvSpPr>
            <p:cNvPr id="56" name="object 56"/>
            <p:cNvSpPr/>
            <p:nvPr/>
          </p:nvSpPr>
          <p:spPr>
            <a:xfrm>
              <a:off x="4417669" y="5945086"/>
              <a:ext cx="1377911" cy="652448"/>
            </a:xfrm>
            <a:prstGeom prst="rect">
              <a:avLst/>
            </a:prstGeom>
            <a:blipFill>
              <a:blip r:embed="rId22" cstate="print"/>
              <a:stretch>
                <a:fillRect/>
              </a:stretch>
            </a:blipFill>
          </p:spPr>
          <p:txBody>
            <a:bodyPr wrap="square" lIns="0" tIns="0" rIns="0" bIns="0" rtlCol="0"/>
            <a:lstStyle/>
            <a:p>
              <a:endParaRPr/>
            </a:p>
          </p:txBody>
        </p:sp>
        <p:sp>
          <p:nvSpPr>
            <p:cNvPr id="57" name="object 57"/>
            <p:cNvSpPr/>
            <p:nvPr/>
          </p:nvSpPr>
          <p:spPr>
            <a:xfrm>
              <a:off x="6065139" y="5698898"/>
              <a:ext cx="1943506" cy="609726"/>
            </a:xfrm>
            <a:prstGeom prst="rect">
              <a:avLst/>
            </a:prstGeom>
            <a:blipFill>
              <a:blip r:embed="rId23" cstate="print"/>
              <a:stretch>
                <a:fillRect/>
              </a:stretch>
            </a:blipFill>
          </p:spPr>
          <p:txBody>
            <a:bodyPr wrap="square" lIns="0" tIns="0" rIns="0" bIns="0" rtlCol="0"/>
            <a:lstStyle/>
            <a:p>
              <a:endParaRPr/>
            </a:p>
          </p:txBody>
        </p:sp>
        <p:sp>
          <p:nvSpPr>
            <p:cNvPr id="58" name="object 58"/>
            <p:cNvSpPr/>
            <p:nvPr/>
          </p:nvSpPr>
          <p:spPr>
            <a:xfrm>
              <a:off x="6638366" y="4952569"/>
              <a:ext cx="1094282" cy="501966"/>
            </a:xfrm>
            <a:prstGeom prst="rect">
              <a:avLst/>
            </a:prstGeom>
            <a:blipFill>
              <a:blip r:embed="rId24" cstate="print"/>
              <a:stretch>
                <a:fillRect/>
              </a:stretch>
            </a:blipFill>
          </p:spPr>
          <p:txBody>
            <a:bodyPr wrap="square" lIns="0" tIns="0" rIns="0" bIns="0" rtlCol="0"/>
            <a:lstStyle/>
            <a:p>
              <a:endParaRPr/>
            </a:p>
          </p:txBody>
        </p:sp>
        <p:sp>
          <p:nvSpPr>
            <p:cNvPr id="59" name="object 59"/>
            <p:cNvSpPr/>
            <p:nvPr/>
          </p:nvSpPr>
          <p:spPr>
            <a:xfrm>
              <a:off x="1174474" y="6189484"/>
              <a:ext cx="2945028" cy="773174"/>
            </a:xfrm>
            <a:prstGeom prst="rect">
              <a:avLst/>
            </a:prstGeom>
            <a:blipFill>
              <a:blip r:embed="rId25" cstate="print"/>
              <a:stretch>
                <a:fillRect/>
              </a:stretch>
            </a:blipFill>
          </p:spPr>
          <p:txBody>
            <a:bodyPr wrap="square" lIns="0" tIns="0" rIns="0" bIns="0" rtlCol="0"/>
            <a:lstStyle/>
            <a:p>
              <a:endParaRPr/>
            </a:p>
          </p:txBody>
        </p:sp>
        <p:sp>
          <p:nvSpPr>
            <p:cNvPr id="60" name="object 60"/>
            <p:cNvSpPr/>
            <p:nvPr/>
          </p:nvSpPr>
          <p:spPr>
            <a:xfrm>
              <a:off x="8356968" y="4381058"/>
              <a:ext cx="1053919" cy="1053919"/>
            </a:xfrm>
            <a:prstGeom prst="rect">
              <a:avLst/>
            </a:prstGeom>
            <a:blipFill>
              <a:blip r:embed="rId26" cstate="print"/>
              <a:stretch>
                <a:fillRect/>
              </a:stretch>
            </a:blipFill>
          </p:spPr>
          <p:txBody>
            <a:bodyPr wrap="square" lIns="0" tIns="0" rIns="0" bIns="0" rtlCol="0"/>
            <a:lstStyle/>
            <a:p>
              <a:endParaRPr/>
            </a:p>
          </p:txBody>
        </p:sp>
      </p:grpSp>
      <p:sp>
        <p:nvSpPr>
          <p:cNvPr id="62" name="object 62"/>
          <p:cNvSpPr txBox="1"/>
          <p:nvPr/>
        </p:nvSpPr>
        <p:spPr>
          <a:xfrm>
            <a:off x="5652737" y="6450086"/>
            <a:ext cx="3860165" cy="845819"/>
          </a:xfrm>
          <a:prstGeom prst="rect">
            <a:avLst/>
          </a:prstGeom>
        </p:spPr>
        <p:txBody>
          <a:bodyPr vert="horz" wrap="square" lIns="0" tIns="12700" rIns="0" bIns="0" rtlCol="0">
            <a:spAutoFit/>
          </a:bodyPr>
          <a:lstStyle/>
          <a:p>
            <a:pPr marL="298450" indent="-285750">
              <a:lnSpc>
                <a:spcPts val="2130"/>
              </a:lnSpc>
              <a:spcBef>
                <a:spcPts val="100"/>
              </a:spcBef>
              <a:buChar char="•"/>
              <a:tabLst>
                <a:tab pos="297815" algn="l"/>
                <a:tab pos="298450" algn="l"/>
              </a:tabLst>
            </a:pPr>
            <a:r>
              <a:rPr sz="1800" spc="-120" dirty="0">
                <a:latin typeface="Arial"/>
                <a:cs typeface="Arial"/>
              </a:rPr>
              <a:t>Improve </a:t>
            </a:r>
            <a:r>
              <a:rPr sz="1800" spc="-110" dirty="0">
                <a:latin typeface="Arial"/>
                <a:cs typeface="Arial"/>
              </a:rPr>
              <a:t>the </a:t>
            </a:r>
            <a:r>
              <a:rPr sz="1800" spc="-90" dirty="0">
                <a:latin typeface="Arial"/>
                <a:cs typeface="Arial"/>
              </a:rPr>
              <a:t>performance </a:t>
            </a:r>
            <a:r>
              <a:rPr sz="1800" spc="-5" dirty="0">
                <a:latin typeface="Arial"/>
                <a:cs typeface="Arial"/>
              </a:rPr>
              <a:t>of </a:t>
            </a:r>
            <a:r>
              <a:rPr sz="1800" spc="-110" dirty="0">
                <a:latin typeface="Arial"/>
                <a:cs typeface="Arial"/>
              </a:rPr>
              <a:t>the</a:t>
            </a:r>
            <a:r>
              <a:rPr sz="1800" spc="-55" dirty="0">
                <a:latin typeface="Arial"/>
                <a:cs typeface="Arial"/>
              </a:rPr>
              <a:t> </a:t>
            </a:r>
            <a:r>
              <a:rPr sz="1800" spc="-170" dirty="0">
                <a:latin typeface="Arial"/>
                <a:cs typeface="Arial"/>
              </a:rPr>
              <a:t>system</a:t>
            </a:r>
            <a:endParaRPr sz="1800">
              <a:latin typeface="Arial"/>
              <a:cs typeface="Arial"/>
            </a:endParaRPr>
          </a:p>
          <a:p>
            <a:pPr marL="298450" indent="-285750">
              <a:lnSpc>
                <a:spcPts val="2130"/>
              </a:lnSpc>
              <a:buChar char="•"/>
              <a:tabLst>
                <a:tab pos="297815" algn="l"/>
                <a:tab pos="298450" algn="l"/>
              </a:tabLst>
            </a:pPr>
            <a:r>
              <a:rPr sz="1800" spc="-185" dirty="0">
                <a:latin typeface="Arial"/>
                <a:cs typeface="Arial"/>
              </a:rPr>
              <a:t>Reduce </a:t>
            </a:r>
            <a:r>
              <a:rPr sz="1800" spc="-95" dirty="0">
                <a:latin typeface="Arial"/>
                <a:cs typeface="Arial"/>
              </a:rPr>
              <a:t>network</a:t>
            </a:r>
            <a:r>
              <a:rPr sz="1800" spc="-145" dirty="0">
                <a:latin typeface="Arial"/>
                <a:cs typeface="Arial"/>
              </a:rPr>
              <a:t> </a:t>
            </a:r>
            <a:r>
              <a:rPr sz="1800" spc="-35" dirty="0">
                <a:latin typeface="Arial"/>
                <a:cs typeface="Arial"/>
              </a:rPr>
              <a:t>load</a:t>
            </a:r>
            <a:endParaRPr sz="1800">
              <a:latin typeface="Arial"/>
              <a:cs typeface="Arial"/>
            </a:endParaRPr>
          </a:p>
          <a:p>
            <a:pPr marL="298450" indent="-285750">
              <a:lnSpc>
                <a:spcPct val="100000"/>
              </a:lnSpc>
              <a:spcBef>
                <a:spcPts val="40"/>
              </a:spcBef>
              <a:buChar char="•"/>
              <a:tabLst>
                <a:tab pos="297815" algn="l"/>
                <a:tab pos="298450" algn="l"/>
              </a:tabLst>
            </a:pPr>
            <a:r>
              <a:rPr sz="1800" spc="-100" dirty="0">
                <a:latin typeface="Arial"/>
                <a:cs typeface="Arial"/>
              </a:rPr>
              <a:t>Provide </a:t>
            </a:r>
            <a:r>
              <a:rPr sz="1800" spc="-40" dirty="0">
                <a:latin typeface="Arial"/>
                <a:cs typeface="Arial"/>
              </a:rPr>
              <a:t>better </a:t>
            </a:r>
            <a:r>
              <a:rPr sz="1800" spc="-30" dirty="0">
                <a:latin typeface="Arial"/>
                <a:cs typeface="Arial"/>
              </a:rPr>
              <a:t>fault</a:t>
            </a:r>
            <a:r>
              <a:rPr sz="1800" spc="120" dirty="0">
                <a:latin typeface="Arial"/>
                <a:cs typeface="Arial"/>
              </a:rPr>
              <a:t> </a:t>
            </a:r>
            <a:r>
              <a:rPr sz="1800" spc="-90" dirty="0">
                <a:latin typeface="Arial"/>
                <a:cs typeface="Arial"/>
              </a:rPr>
              <a:t>tolerance</a:t>
            </a:r>
            <a:endParaRPr sz="18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596380" cy="695960"/>
          </a:xfrm>
          <a:prstGeom prst="rect">
            <a:avLst/>
          </a:prstGeom>
        </p:spPr>
        <p:txBody>
          <a:bodyPr vert="horz" wrap="square" lIns="0" tIns="12700" rIns="0" bIns="0" rtlCol="0">
            <a:spAutoFit/>
          </a:bodyPr>
          <a:lstStyle/>
          <a:p>
            <a:pPr marL="12700">
              <a:lnSpc>
                <a:spcPct val="100000"/>
              </a:lnSpc>
              <a:spcBef>
                <a:spcPts val="100"/>
              </a:spcBef>
              <a:tabLst>
                <a:tab pos="2578735" algn="l"/>
                <a:tab pos="4674235" algn="l"/>
                <a:tab pos="5775960" algn="l"/>
              </a:tabLst>
            </a:pPr>
            <a:r>
              <a:rPr sz="4400" dirty="0"/>
              <a:t>3.2.</a:t>
            </a:r>
            <a:r>
              <a:rPr sz="4400" spc="-80" dirty="0"/>
              <a:t> </a:t>
            </a:r>
            <a:r>
              <a:rPr sz="4400" spc="-5" dirty="0"/>
              <a:t>T</a:t>
            </a:r>
            <a:r>
              <a:rPr sz="4400" dirty="0"/>
              <a:t>hống	nh</a:t>
            </a:r>
            <a:r>
              <a:rPr sz="4400" spc="-5" dirty="0"/>
              <a:t>ấ</a:t>
            </a:r>
            <a:r>
              <a:rPr sz="4400" dirty="0"/>
              <a:t>t</a:t>
            </a:r>
            <a:r>
              <a:rPr sz="4400" spc="-5" dirty="0"/>
              <a:t> </a:t>
            </a:r>
            <a:r>
              <a:rPr sz="4400" dirty="0"/>
              <a:t>đ</a:t>
            </a:r>
            <a:r>
              <a:rPr sz="4400" spc="-5" dirty="0"/>
              <a:t>ơ</a:t>
            </a:r>
            <a:r>
              <a:rPr sz="4400" dirty="0"/>
              <a:t>n	đ</a:t>
            </a:r>
            <a:r>
              <a:rPr sz="4400" spc="-5" dirty="0"/>
              <a:t>iệ</a:t>
            </a:r>
            <a:r>
              <a:rPr sz="4400" dirty="0"/>
              <a:t>u	đọc</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32</a:t>
            </a:r>
            <a:endParaRPr sz="1200">
              <a:latin typeface="Arial"/>
              <a:cs typeface="Arial"/>
            </a:endParaRPr>
          </a:p>
        </p:txBody>
      </p:sp>
      <p:pic>
        <p:nvPicPr>
          <p:cNvPr id="7" name="Picture 6">
            <a:extLst>
              <a:ext uri="{FF2B5EF4-FFF2-40B4-BE49-F238E27FC236}">
                <a16:creationId xmlns:a16="http://schemas.microsoft.com/office/drawing/2014/main" id="{E5C86334-2513-4063-8E8B-7C862AC734E2}"/>
              </a:ext>
            </a:extLst>
          </p:cNvPr>
          <p:cNvPicPr>
            <a:picLocks noChangeAspect="1"/>
          </p:cNvPicPr>
          <p:nvPr/>
        </p:nvPicPr>
        <p:blipFill>
          <a:blip r:embed="rId2"/>
          <a:stretch>
            <a:fillRect/>
          </a:stretch>
        </p:blipFill>
        <p:spPr>
          <a:xfrm>
            <a:off x="1870075" y="5850370"/>
            <a:ext cx="6953250" cy="981075"/>
          </a:xfrm>
          <a:prstGeom prst="rect">
            <a:avLst/>
          </a:prstGeom>
        </p:spPr>
      </p:pic>
      <p:pic>
        <p:nvPicPr>
          <p:cNvPr id="9" name="Picture 8">
            <a:extLst>
              <a:ext uri="{FF2B5EF4-FFF2-40B4-BE49-F238E27FC236}">
                <a16:creationId xmlns:a16="http://schemas.microsoft.com/office/drawing/2014/main" id="{8C79C5AF-E2CC-4702-AC46-280B3231A737}"/>
              </a:ext>
            </a:extLst>
          </p:cNvPr>
          <p:cNvPicPr>
            <a:picLocks noChangeAspect="1"/>
          </p:cNvPicPr>
          <p:nvPr/>
        </p:nvPicPr>
        <p:blipFill>
          <a:blip r:embed="rId3"/>
          <a:stretch>
            <a:fillRect/>
          </a:stretch>
        </p:blipFill>
        <p:spPr>
          <a:xfrm>
            <a:off x="1279525" y="2254250"/>
            <a:ext cx="8134350" cy="23050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937635" cy="695960"/>
          </a:xfrm>
          <a:prstGeom prst="rect">
            <a:avLst/>
          </a:prstGeom>
        </p:spPr>
        <p:txBody>
          <a:bodyPr vert="horz" wrap="square" lIns="0" tIns="12700" rIns="0" bIns="0" rtlCol="0">
            <a:spAutoFit/>
          </a:bodyPr>
          <a:lstStyle/>
          <a:p>
            <a:pPr marL="12700">
              <a:lnSpc>
                <a:spcPct val="100000"/>
              </a:lnSpc>
              <a:spcBef>
                <a:spcPts val="100"/>
              </a:spcBef>
              <a:tabLst>
                <a:tab pos="989965" algn="l"/>
              </a:tabLst>
            </a:pPr>
            <a:r>
              <a:rPr sz="4400" dirty="0"/>
              <a:t>3.3.	Đơn </a:t>
            </a:r>
            <a:r>
              <a:rPr sz="4400" spc="-5" dirty="0"/>
              <a:t>điệu</a:t>
            </a:r>
            <a:r>
              <a:rPr sz="4400" spc="-95" dirty="0"/>
              <a:t> </a:t>
            </a:r>
            <a:r>
              <a:rPr sz="4400" dirty="0"/>
              <a:t>ghi</a:t>
            </a:r>
            <a:endParaRPr sz="4400"/>
          </a:p>
        </p:txBody>
      </p:sp>
      <p:sp>
        <p:nvSpPr>
          <p:cNvPr id="4" name="object 4"/>
          <p:cNvSpPr txBox="1"/>
          <p:nvPr/>
        </p:nvSpPr>
        <p:spPr>
          <a:xfrm>
            <a:off x="774700" y="1720850"/>
            <a:ext cx="8763000" cy="2563074"/>
          </a:xfrm>
          <a:prstGeom prst="rect">
            <a:avLst/>
          </a:prstGeom>
        </p:spPr>
        <p:txBody>
          <a:bodyPr vert="horz" wrap="square" lIns="0" tIns="35560" rIns="0" bIns="0" rtlCol="0">
            <a:spAutoFit/>
          </a:bodyPr>
          <a:lstStyle/>
          <a:p>
            <a:pPr marL="329565" marR="208279" indent="-317500">
              <a:lnSpc>
                <a:spcPts val="3400"/>
              </a:lnSpc>
              <a:spcBef>
                <a:spcPts val="28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của một tiến trình trên </a:t>
            </a:r>
            <a:r>
              <a:rPr sz="2400" dirty="0">
                <a:latin typeface="Times New Roman"/>
                <a:cs typeface="Times New Roman"/>
              </a:rPr>
              <a:t>dữ </a:t>
            </a:r>
            <a:r>
              <a:rPr sz="2400" spc="-5" dirty="0">
                <a:latin typeface="Times New Roman"/>
                <a:cs typeface="Times New Roman"/>
              </a:rPr>
              <a:t>liệu là  </a:t>
            </a:r>
            <a:r>
              <a:rPr sz="2400" dirty="0">
                <a:latin typeface="Times New Roman"/>
                <a:cs typeface="Times New Roman"/>
              </a:rPr>
              <a:t>rời</a:t>
            </a:r>
            <a:r>
              <a:rPr sz="2400" spc="-5" dirty="0">
                <a:latin typeface="Times New Roman"/>
                <a:cs typeface="Times New Roman"/>
              </a:rPr>
              <a:t> nhau</a:t>
            </a:r>
            <a:endParaRPr sz="2400">
              <a:latin typeface="Times New Roman"/>
              <a:cs typeface="Times New Roman"/>
            </a:endParaRPr>
          </a:p>
          <a:p>
            <a:pPr marL="329565" marR="200025" indent="-317500">
              <a:lnSpc>
                <a:spcPct val="100600"/>
              </a:lnSpc>
              <a:spcBef>
                <a:spcPts val="600"/>
              </a:spcBef>
              <a:buClr>
                <a:srgbClr val="DD8047"/>
              </a:buClr>
              <a:buSzPct val="60344"/>
              <a:buFont typeface="Wingdings"/>
              <a:buChar char=""/>
              <a:tabLst>
                <a:tab pos="332740" algn="l"/>
              </a:tabLst>
            </a:pPr>
            <a:r>
              <a:rPr sz="2400" spc="-5" dirty="0">
                <a:latin typeface="Times New Roman"/>
                <a:cs typeface="Times New Roman"/>
              </a:rPr>
              <a:t>Tương tự </a:t>
            </a:r>
            <a:r>
              <a:rPr sz="2400" dirty="0">
                <a:latin typeface="Times New Roman"/>
                <a:cs typeface="Times New Roman"/>
              </a:rPr>
              <a:t>như FIFO, nhưng </a:t>
            </a:r>
            <a:r>
              <a:rPr sz="2400" spc="-5" dirty="0">
                <a:latin typeface="Times New Roman"/>
                <a:cs typeface="Times New Roman"/>
              </a:rPr>
              <a:t>chỉ có giá trị </a:t>
            </a:r>
            <a:r>
              <a:rPr sz="2400" dirty="0">
                <a:latin typeface="Times New Roman"/>
                <a:cs typeface="Times New Roman"/>
              </a:rPr>
              <a:t>với </a:t>
            </a:r>
            <a:r>
              <a:rPr sz="2400" spc="-5" dirty="0">
                <a:latin typeface="Times New Roman"/>
                <a:cs typeface="Times New Roman"/>
              </a:rPr>
              <a:t>một  tiến trình</a:t>
            </a:r>
            <a:endParaRPr sz="2400">
              <a:latin typeface="Times New Roman"/>
              <a:cs typeface="Times New Roman"/>
            </a:endParaRPr>
          </a:p>
          <a:p>
            <a:pPr marL="329565" marR="77470" indent="-317500">
              <a:lnSpc>
                <a:spcPct val="99100"/>
              </a:lnSpc>
              <a:spcBef>
                <a:spcPts val="75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của một tiến trình cần được kết  thúc trước </a:t>
            </a:r>
            <a:r>
              <a:rPr sz="2400" dirty="0">
                <a:latin typeface="Times New Roman"/>
                <a:cs typeface="Times New Roman"/>
              </a:rPr>
              <a:t>khi </a:t>
            </a:r>
            <a:r>
              <a:rPr sz="2400" spc="-5" dirty="0">
                <a:latin typeface="Times New Roman"/>
                <a:cs typeface="Times New Roman"/>
              </a:rPr>
              <a:t>tiến trình thực hiện bất cứ một thao  tác </a:t>
            </a:r>
            <a:r>
              <a:rPr sz="2400" dirty="0">
                <a:latin typeface="Times New Roman"/>
                <a:cs typeface="Times New Roman"/>
              </a:rPr>
              <a:t>ghi </a:t>
            </a:r>
            <a:r>
              <a:rPr sz="2400" spc="-5" dirty="0">
                <a:latin typeface="Times New Roman"/>
                <a:cs typeface="Times New Roman"/>
              </a:rPr>
              <a:t>nào trên cùng một phần tử </a:t>
            </a:r>
            <a:r>
              <a:rPr sz="2400" dirty="0">
                <a:latin typeface="Times New Roman"/>
                <a:cs typeface="Times New Roman"/>
              </a:rPr>
              <a:t>dữ</a:t>
            </a:r>
            <a:r>
              <a:rPr sz="2400" spc="10" dirty="0">
                <a:latin typeface="Times New Roman"/>
                <a:cs typeface="Times New Roman"/>
              </a:rPr>
              <a:t> </a:t>
            </a:r>
            <a:r>
              <a:rPr sz="2400" spc="-5" dirty="0">
                <a:latin typeface="Times New Roman"/>
                <a:cs typeface="Times New Roman"/>
              </a:rPr>
              <a:t>liệu</a:t>
            </a:r>
            <a:endParaRPr sz="24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400" spc="-5" dirty="0">
                <a:latin typeface="Times New Roman"/>
                <a:cs typeface="Times New Roman"/>
              </a:rPr>
              <a:t>Các thao tác </a:t>
            </a:r>
            <a:r>
              <a:rPr sz="2400" dirty="0">
                <a:latin typeface="Times New Roman"/>
                <a:cs typeface="Times New Roman"/>
              </a:rPr>
              <a:t>ghi </a:t>
            </a:r>
            <a:r>
              <a:rPr sz="2400" spc="-5" dirty="0">
                <a:latin typeface="Times New Roman"/>
                <a:cs typeface="Times New Roman"/>
              </a:rPr>
              <a:t>cần chờ các thao tác </a:t>
            </a:r>
            <a:r>
              <a:rPr sz="2400" dirty="0">
                <a:latin typeface="Times New Roman"/>
                <a:cs typeface="Times New Roman"/>
              </a:rPr>
              <a:t>ghi </a:t>
            </a:r>
            <a:r>
              <a:rPr sz="2400" spc="-5" dirty="0">
                <a:latin typeface="Times New Roman"/>
                <a:cs typeface="Times New Roman"/>
              </a:rPr>
              <a:t>trước kết  thúc</a:t>
            </a:r>
            <a:endParaRPr sz="2400">
              <a:latin typeface="Times New Roman"/>
              <a:cs typeface="Times New Roman"/>
            </a:endParaRPr>
          </a:p>
        </p:txBody>
      </p:sp>
      <p:pic>
        <p:nvPicPr>
          <p:cNvPr id="5" name="Picture 4">
            <a:extLst>
              <a:ext uri="{FF2B5EF4-FFF2-40B4-BE49-F238E27FC236}">
                <a16:creationId xmlns:a16="http://schemas.microsoft.com/office/drawing/2014/main" id="{6551D438-C70A-4EEF-9B03-146EF6826792}"/>
              </a:ext>
            </a:extLst>
          </p:cNvPr>
          <p:cNvPicPr>
            <a:picLocks noChangeAspect="1"/>
          </p:cNvPicPr>
          <p:nvPr/>
        </p:nvPicPr>
        <p:blipFill>
          <a:blip r:embed="rId2"/>
          <a:stretch>
            <a:fillRect/>
          </a:stretch>
        </p:blipFill>
        <p:spPr>
          <a:xfrm>
            <a:off x="1841500" y="4978400"/>
            <a:ext cx="7381875" cy="857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959735" cy="695960"/>
          </a:xfrm>
          <a:prstGeom prst="rect">
            <a:avLst/>
          </a:prstGeom>
        </p:spPr>
        <p:txBody>
          <a:bodyPr vert="horz" wrap="square" lIns="0" tIns="12700" rIns="0" bIns="0" rtlCol="0">
            <a:spAutoFit/>
          </a:bodyPr>
          <a:lstStyle/>
          <a:p>
            <a:pPr marL="12700">
              <a:lnSpc>
                <a:spcPct val="100000"/>
              </a:lnSpc>
              <a:spcBef>
                <a:spcPts val="100"/>
              </a:spcBef>
            </a:pPr>
            <a:r>
              <a:rPr sz="4400" dirty="0"/>
              <a:t>Đơn </a:t>
            </a:r>
            <a:r>
              <a:rPr sz="4400" spc="-5" dirty="0"/>
              <a:t>điệu</a:t>
            </a:r>
            <a:r>
              <a:rPr sz="4400" spc="-95" dirty="0"/>
              <a:t> </a:t>
            </a:r>
            <a:r>
              <a:rPr sz="4400" dirty="0"/>
              <a:t>ghi</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34</a:t>
            </a:r>
            <a:endParaRPr sz="1200">
              <a:latin typeface="Arial"/>
              <a:cs typeface="Arial"/>
            </a:endParaRPr>
          </a:p>
        </p:txBody>
      </p:sp>
      <p:pic>
        <p:nvPicPr>
          <p:cNvPr id="7" name="Picture 6">
            <a:extLst>
              <a:ext uri="{FF2B5EF4-FFF2-40B4-BE49-F238E27FC236}">
                <a16:creationId xmlns:a16="http://schemas.microsoft.com/office/drawing/2014/main" id="{3DB60CAC-28F5-4EB9-BCBF-DF7DBAF9AA34}"/>
              </a:ext>
            </a:extLst>
          </p:cNvPr>
          <p:cNvPicPr>
            <a:picLocks noChangeAspect="1"/>
          </p:cNvPicPr>
          <p:nvPr/>
        </p:nvPicPr>
        <p:blipFill>
          <a:blip r:embed="rId2"/>
          <a:stretch>
            <a:fillRect/>
          </a:stretch>
        </p:blipFill>
        <p:spPr>
          <a:xfrm>
            <a:off x="1212850" y="1763712"/>
            <a:ext cx="8267700" cy="4029075"/>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88180" cy="695960"/>
          </a:xfrm>
          <a:prstGeom prst="rect">
            <a:avLst/>
          </a:prstGeom>
        </p:spPr>
        <p:txBody>
          <a:bodyPr vert="horz" wrap="square" lIns="0" tIns="12700" rIns="0" bIns="0" rtlCol="0">
            <a:spAutoFit/>
          </a:bodyPr>
          <a:lstStyle/>
          <a:p>
            <a:pPr marL="12700">
              <a:lnSpc>
                <a:spcPct val="100000"/>
              </a:lnSpc>
              <a:spcBef>
                <a:spcPts val="100"/>
              </a:spcBef>
              <a:tabLst>
                <a:tab pos="989965" algn="l"/>
                <a:tab pos="2782570" algn="l"/>
              </a:tabLst>
            </a:pPr>
            <a:r>
              <a:rPr sz="4400" dirty="0"/>
              <a:t>3.4.	Đọc</a:t>
            </a:r>
            <a:r>
              <a:rPr sz="4400" spc="-5" dirty="0"/>
              <a:t> </a:t>
            </a:r>
            <a:r>
              <a:rPr sz="4400" dirty="0"/>
              <a:t>dữ	</a:t>
            </a:r>
            <a:r>
              <a:rPr sz="4400" spc="-5" dirty="0"/>
              <a:t>liệu</a:t>
            </a:r>
            <a:r>
              <a:rPr sz="4400" spc="-90" dirty="0"/>
              <a:t> </a:t>
            </a:r>
            <a:r>
              <a:rPr sz="4400" dirty="0"/>
              <a:t>ghi</a:t>
            </a:r>
            <a:endParaRPr sz="4400"/>
          </a:p>
        </p:txBody>
      </p:sp>
      <p:sp>
        <p:nvSpPr>
          <p:cNvPr id="4" name="object 4"/>
          <p:cNvSpPr txBox="1"/>
          <p:nvPr/>
        </p:nvSpPr>
        <p:spPr>
          <a:xfrm>
            <a:off x="1464475" y="1915778"/>
            <a:ext cx="7963534" cy="372046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spc="-30" dirty="0">
                <a:latin typeface="Times New Roman"/>
                <a:cs typeface="Times New Roman"/>
              </a:rPr>
              <a:t>Trên </a:t>
            </a:r>
            <a:r>
              <a:rPr sz="2900" spc="-5" dirty="0">
                <a:latin typeface="Times New Roman"/>
                <a:cs typeface="Times New Roman"/>
              </a:rPr>
              <a:t>một tiến</a:t>
            </a:r>
            <a:r>
              <a:rPr sz="2900" spc="30" dirty="0">
                <a:latin typeface="Times New Roman"/>
                <a:cs typeface="Times New Roman"/>
              </a:rPr>
              <a:t> </a:t>
            </a:r>
            <a:r>
              <a:rPr sz="2900" spc="-5" dirty="0">
                <a:latin typeface="Times New Roman"/>
                <a:cs typeface="Times New Roman"/>
              </a:rPr>
              <a:t>trình</a:t>
            </a:r>
            <a:endParaRPr sz="2900">
              <a:latin typeface="Times New Roman"/>
              <a:cs typeface="Times New Roman"/>
            </a:endParaRPr>
          </a:p>
          <a:p>
            <a:pPr marL="647065" marR="280670" lvl="1" indent="-279400">
              <a:lnSpc>
                <a:spcPct val="101000"/>
              </a:lnSpc>
              <a:spcBef>
                <a:spcPts val="434"/>
              </a:spcBef>
              <a:buClr>
                <a:srgbClr val="94B6D2"/>
              </a:buClr>
              <a:buSzPct val="69230"/>
              <a:buFont typeface="Arial"/>
              <a:buChar char="¤"/>
              <a:tabLst>
                <a:tab pos="642620" algn="l"/>
              </a:tabLst>
            </a:pPr>
            <a:r>
              <a:rPr sz="2600" dirty="0">
                <a:latin typeface="Times New Roman"/>
                <a:cs typeface="Times New Roman"/>
              </a:rPr>
              <a:t>Nếu </a:t>
            </a:r>
            <a:r>
              <a:rPr sz="2600" spc="-5" dirty="0">
                <a:latin typeface="Times New Roman"/>
                <a:cs typeface="Times New Roman"/>
              </a:rPr>
              <a:t>thao tác </a:t>
            </a:r>
            <a:r>
              <a:rPr sz="2600" dirty="0">
                <a:latin typeface="Times New Roman"/>
                <a:cs typeface="Times New Roman"/>
              </a:rPr>
              <a:t>đọc </a:t>
            </a:r>
            <a:r>
              <a:rPr sz="2600" spc="-5" dirty="0">
                <a:latin typeface="Times New Roman"/>
                <a:cs typeface="Times New Roman"/>
              </a:rPr>
              <a:t>xảy </a:t>
            </a:r>
            <a:r>
              <a:rPr sz="2600" dirty="0">
                <a:latin typeface="Times New Roman"/>
                <a:cs typeface="Times New Roman"/>
              </a:rPr>
              <a:t>ra sau </a:t>
            </a:r>
            <a:r>
              <a:rPr sz="2600" spc="-5" dirty="0">
                <a:latin typeface="Times New Roman"/>
                <a:cs typeface="Times New Roman"/>
              </a:rPr>
              <a:t>thao tác ghi, thao tác </a:t>
            </a:r>
            <a:r>
              <a:rPr sz="2600" dirty="0">
                <a:latin typeface="Times New Roman"/>
                <a:cs typeface="Times New Roman"/>
              </a:rPr>
              <a:t>đọc  sẽ </a:t>
            </a:r>
            <a:r>
              <a:rPr sz="2600" spc="-5" dirty="0">
                <a:latin typeface="Times New Roman"/>
                <a:cs typeface="Times New Roman"/>
              </a:rPr>
              <a:t>xảy </a:t>
            </a:r>
            <a:r>
              <a:rPr sz="2600" dirty="0">
                <a:latin typeface="Times New Roman"/>
                <a:cs typeface="Times New Roman"/>
              </a:rPr>
              <a:t>ra sau khi </a:t>
            </a:r>
            <a:r>
              <a:rPr sz="2600" spc="-5" dirty="0">
                <a:latin typeface="Times New Roman"/>
                <a:cs typeface="Times New Roman"/>
              </a:rPr>
              <a:t>thao tác </a:t>
            </a:r>
            <a:r>
              <a:rPr sz="2600" dirty="0">
                <a:latin typeface="Times New Roman"/>
                <a:cs typeface="Times New Roman"/>
              </a:rPr>
              <a:t>ghi </a:t>
            </a:r>
            <a:r>
              <a:rPr sz="2600" spc="-5" dirty="0">
                <a:latin typeface="Times New Roman"/>
                <a:cs typeface="Times New Roman"/>
              </a:rPr>
              <a:t>hoàn</a:t>
            </a:r>
            <a:r>
              <a:rPr sz="2600" spc="-10" dirty="0">
                <a:latin typeface="Times New Roman"/>
                <a:cs typeface="Times New Roman"/>
              </a:rPr>
              <a:t> </a:t>
            </a:r>
            <a:r>
              <a:rPr sz="2600" spc="-5" dirty="0">
                <a:latin typeface="Times New Roman"/>
                <a:cs typeface="Times New Roman"/>
              </a:rPr>
              <a:t>thành</a:t>
            </a:r>
            <a:endParaRPr sz="2600">
              <a:latin typeface="Times New Roman"/>
              <a:cs typeface="Times New Roman"/>
            </a:endParaRPr>
          </a:p>
          <a:p>
            <a:pPr marL="647065" marR="5080" lvl="1" indent="-279400">
              <a:lnSpc>
                <a:spcPct val="101000"/>
              </a:lnSpc>
              <a:spcBef>
                <a:spcPts val="500"/>
              </a:spcBef>
              <a:buClr>
                <a:srgbClr val="94B6D2"/>
              </a:buClr>
              <a:buSzPct val="69230"/>
              <a:buFont typeface="Arial"/>
              <a:buChar char="¤"/>
              <a:tabLst>
                <a:tab pos="642620" algn="l"/>
              </a:tabLst>
            </a:pPr>
            <a:r>
              <a:rPr sz="2600" spc="-5" dirty="0">
                <a:latin typeface="Times New Roman"/>
                <a:cs typeface="Times New Roman"/>
              </a:rPr>
              <a:t>Các thao tác </a:t>
            </a:r>
            <a:r>
              <a:rPr sz="2600" dirty="0">
                <a:latin typeface="Times New Roman"/>
                <a:cs typeface="Times New Roman"/>
              </a:rPr>
              <a:t>đọc sẽ </a:t>
            </a:r>
            <a:r>
              <a:rPr sz="2600" spc="-5" dirty="0">
                <a:latin typeface="Times New Roman"/>
                <a:cs typeface="Times New Roman"/>
              </a:rPr>
              <a:t>chờ </a:t>
            </a:r>
            <a:r>
              <a:rPr sz="2600" dirty="0">
                <a:latin typeface="Times New Roman"/>
                <a:cs typeface="Times New Roman"/>
              </a:rPr>
              <a:t>sau khi </a:t>
            </a:r>
            <a:r>
              <a:rPr sz="2600" spc="-5" dirty="0">
                <a:latin typeface="Times New Roman"/>
                <a:cs typeface="Times New Roman"/>
              </a:rPr>
              <a:t>thao tác </a:t>
            </a:r>
            <a:r>
              <a:rPr sz="2600" dirty="0">
                <a:latin typeface="Times New Roman"/>
                <a:cs typeface="Times New Roman"/>
              </a:rPr>
              <a:t>ghi </a:t>
            </a:r>
            <a:r>
              <a:rPr sz="2600" spc="-5" dirty="0">
                <a:latin typeface="Times New Roman"/>
                <a:cs typeface="Times New Roman"/>
              </a:rPr>
              <a:t>hoàn thành  mới thực</a:t>
            </a:r>
            <a:r>
              <a:rPr sz="2600" dirty="0">
                <a:latin typeface="Times New Roman"/>
                <a:cs typeface="Times New Roman"/>
              </a:rPr>
              <a:t> </a:t>
            </a:r>
            <a:r>
              <a:rPr sz="2600" spc="-5" dirty="0">
                <a:latin typeface="Times New Roman"/>
                <a:cs typeface="Times New Roman"/>
              </a:rPr>
              <a:t>hiện</a:t>
            </a:r>
            <a:endParaRPr sz="2600">
              <a:latin typeface="Times New Roman"/>
              <a:cs typeface="Times New Roman"/>
            </a:endParaRPr>
          </a:p>
          <a:p>
            <a:pPr marL="332740" indent="-320040">
              <a:lnSpc>
                <a:spcPct val="100000"/>
              </a:lnSpc>
              <a:spcBef>
                <a:spcPts val="680"/>
              </a:spcBef>
              <a:buClr>
                <a:srgbClr val="DD8047"/>
              </a:buClr>
              <a:buSzPct val="60344"/>
              <a:buFont typeface="Wingdings"/>
              <a:buChar char=""/>
              <a:tabLst>
                <a:tab pos="332740" algn="l"/>
              </a:tabLst>
            </a:pPr>
            <a:r>
              <a:rPr sz="2900" dirty="0">
                <a:latin typeface="Times New Roman"/>
                <a:cs typeface="Times New Roman"/>
              </a:rPr>
              <a:t>Ví</a:t>
            </a:r>
            <a:r>
              <a:rPr sz="2900" spc="-10" dirty="0">
                <a:latin typeface="Times New Roman"/>
                <a:cs typeface="Times New Roman"/>
              </a:rPr>
              <a:t> </a:t>
            </a:r>
            <a:r>
              <a:rPr sz="2900" dirty="0">
                <a:latin typeface="Times New Roman"/>
                <a:cs typeface="Times New Roman"/>
              </a:rPr>
              <a:t>dụ</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spc="-5" dirty="0">
                <a:latin typeface="Times New Roman"/>
                <a:cs typeface="Times New Roman"/>
              </a:rPr>
              <a:t>Cập nhật trang web, </a:t>
            </a:r>
            <a:r>
              <a:rPr sz="2600" dirty="0">
                <a:latin typeface="Times New Roman"/>
                <a:cs typeface="Times New Roman"/>
              </a:rPr>
              <a:t>đọc nội dung </a:t>
            </a:r>
            <a:r>
              <a:rPr sz="2600" spc="-5" dirty="0">
                <a:latin typeface="Times New Roman"/>
                <a:cs typeface="Times New Roman"/>
              </a:rPr>
              <a:t>trang</a:t>
            </a:r>
            <a:r>
              <a:rPr sz="2600" spc="10" dirty="0">
                <a:latin typeface="Times New Roman"/>
                <a:cs typeface="Times New Roman"/>
              </a:rPr>
              <a:t> </a:t>
            </a:r>
            <a:r>
              <a:rPr sz="2600" spc="-5" dirty="0">
                <a:latin typeface="Times New Roman"/>
                <a:cs typeface="Times New Roman"/>
              </a:rPr>
              <a:t>web</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spc="-5" dirty="0">
                <a:latin typeface="Times New Roman"/>
                <a:cs typeface="Times New Roman"/>
              </a:rPr>
              <a:t>Cập nhật mật</a:t>
            </a:r>
            <a:r>
              <a:rPr sz="2600" spc="5" dirty="0">
                <a:latin typeface="Times New Roman"/>
                <a:cs typeface="Times New Roman"/>
              </a:rPr>
              <a:t> </a:t>
            </a:r>
            <a:r>
              <a:rPr sz="2600" spc="-5" dirty="0">
                <a:latin typeface="Times New Roman"/>
                <a:cs typeface="Times New Roman"/>
              </a:rPr>
              <a:t>khẩu</a:t>
            </a:r>
            <a:endParaRPr sz="2600">
              <a:latin typeface="Times New Roman"/>
              <a:cs typeface="Times New Roman"/>
            </a:endParaRPr>
          </a:p>
        </p:txBody>
      </p:sp>
      <p:pic>
        <p:nvPicPr>
          <p:cNvPr id="5" name="Picture 4">
            <a:extLst>
              <a:ext uri="{FF2B5EF4-FFF2-40B4-BE49-F238E27FC236}">
                <a16:creationId xmlns:a16="http://schemas.microsoft.com/office/drawing/2014/main" id="{AEF21800-CD8D-4EE3-9425-2DCF2EB9082E}"/>
              </a:ext>
            </a:extLst>
          </p:cNvPr>
          <p:cNvPicPr>
            <a:picLocks noChangeAspect="1"/>
          </p:cNvPicPr>
          <p:nvPr/>
        </p:nvPicPr>
        <p:blipFill>
          <a:blip r:embed="rId2"/>
          <a:stretch>
            <a:fillRect/>
          </a:stretch>
        </p:blipFill>
        <p:spPr>
          <a:xfrm>
            <a:off x="2527300" y="6369050"/>
            <a:ext cx="7000875" cy="79057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10279" cy="695960"/>
          </a:xfrm>
          <a:prstGeom prst="rect">
            <a:avLst/>
          </a:prstGeom>
        </p:spPr>
        <p:txBody>
          <a:bodyPr vert="horz" wrap="square" lIns="0" tIns="12700" rIns="0" bIns="0" rtlCol="0">
            <a:spAutoFit/>
          </a:bodyPr>
          <a:lstStyle/>
          <a:p>
            <a:pPr marL="12700">
              <a:lnSpc>
                <a:spcPct val="100000"/>
              </a:lnSpc>
              <a:spcBef>
                <a:spcPts val="100"/>
              </a:spcBef>
              <a:tabLst>
                <a:tab pos="1804670" algn="l"/>
              </a:tabLst>
            </a:pPr>
            <a:r>
              <a:rPr sz="4400" dirty="0"/>
              <a:t>Đọc</a:t>
            </a:r>
            <a:r>
              <a:rPr sz="4400" spc="-5" dirty="0"/>
              <a:t> </a:t>
            </a:r>
            <a:r>
              <a:rPr sz="4400" dirty="0"/>
              <a:t>dữ	</a:t>
            </a:r>
            <a:r>
              <a:rPr sz="4400" spc="-5" dirty="0"/>
              <a:t>liệu</a:t>
            </a:r>
            <a:r>
              <a:rPr sz="4400" spc="-90" dirty="0"/>
              <a:t> </a:t>
            </a:r>
            <a:r>
              <a:rPr sz="4400" dirty="0"/>
              <a:t>ghi</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36</a:t>
            </a:r>
            <a:endParaRPr sz="1200">
              <a:latin typeface="Arial"/>
              <a:cs typeface="Arial"/>
            </a:endParaRPr>
          </a:p>
        </p:txBody>
      </p:sp>
      <p:pic>
        <p:nvPicPr>
          <p:cNvPr id="7" name="Picture 6">
            <a:extLst>
              <a:ext uri="{FF2B5EF4-FFF2-40B4-BE49-F238E27FC236}">
                <a16:creationId xmlns:a16="http://schemas.microsoft.com/office/drawing/2014/main" id="{6D5097CC-519E-4510-84C2-AC09367AFC04}"/>
              </a:ext>
            </a:extLst>
          </p:cNvPr>
          <p:cNvPicPr>
            <a:picLocks noChangeAspect="1"/>
          </p:cNvPicPr>
          <p:nvPr/>
        </p:nvPicPr>
        <p:blipFill>
          <a:blip r:embed="rId2"/>
          <a:stretch>
            <a:fillRect/>
          </a:stretch>
        </p:blipFill>
        <p:spPr>
          <a:xfrm>
            <a:off x="1193800" y="2944812"/>
            <a:ext cx="8305800" cy="166687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526915" cy="695960"/>
          </a:xfrm>
          <a:prstGeom prst="rect">
            <a:avLst/>
          </a:prstGeom>
        </p:spPr>
        <p:txBody>
          <a:bodyPr vert="horz" wrap="square" lIns="0" tIns="12700" rIns="0" bIns="0" rtlCol="0">
            <a:spAutoFit/>
          </a:bodyPr>
          <a:lstStyle/>
          <a:p>
            <a:pPr marL="12700">
              <a:lnSpc>
                <a:spcPct val="100000"/>
              </a:lnSpc>
              <a:spcBef>
                <a:spcPts val="100"/>
              </a:spcBef>
              <a:tabLst>
                <a:tab pos="989965" algn="l"/>
                <a:tab pos="3706495" algn="l"/>
              </a:tabLst>
            </a:pPr>
            <a:r>
              <a:rPr sz="4400" dirty="0"/>
              <a:t>3.5.	Ghi</a:t>
            </a:r>
            <a:r>
              <a:rPr sz="4400" spc="-5" dirty="0"/>
              <a:t> </a:t>
            </a:r>
            <a:r>
              <a:rPr sz="4400" dirty="0"/>
              <a:t>sau</a:t>
            </a:r>
            <a:r>
              <a:rPr sz="4400" spc="-5" dirty="0"/>
              <a:t> </a:t>
            </a:r>
            <a:r>
              <a:rPr sz="4400" dirty="0"/>
              <a:t>khi	đọc</a:t>
            </a:r>
            <a:endParaRPr sz="4400"/>
          </a:p>
        </p:txBody>
      </p:sp>
      <p:sp>
        <p:nvSpPr>
          <p:cNvPr id="4" name="object 4"/>
          <p:cNvSpPr txBox="1"/>
          <p:nvPr/>
        </p:nvSpPr>
        <p:spPr>
          <a:xfrm>
            <a:off x="622301" y="1903615"/>
            <a:ext cx="8394230" cy="260007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ghi </a:t>
            </a:r>
            <a:r>
              <a:rPr sz="2900" spc="-5" dirty="0">
                <a:latin typeface="Times New Roman"/>
                <a:cs typeface="Times New Roman"/>
              </a:rPr>
              <a:t>thực hiện </a:t>
            </a:r>
            <a:r>
              <a:rPr sz="2900" dirty="0">
                <a:latin typeface="Times New Roman"/>
                <a:cs typeface="Times New Roman"/>
              </a:rPr>
              <a:t>sau </a:t>
            </a:r>
            <a:r>
              <a:rPr sz="2900" spc="-5" dirty="0">
                <a:latin typeface="Times New Roman"/>
                <a:cs typeface="Times New Roman"/>
              </a:rPr>
              <a:t>thao tác</a:t>
            </a:r>
            <a:r>
              <a:rPr sz="2900" dirty="0">
                <a:latin typeface="Times New Roman"/>
                <a:cs typeface="Times New Roman"/>
              </a:rPr>
              <a:t> đọc</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ghi </a:t>
            </a:r>
            <a:r>
              <a:rPr sz="2900" spc="-5" dirty="0">
                <a:latin typeface="Times New Roman"/>
                <a:cs typeface="Times New Roman"/>
              </a:rPr>
              <a:t>chỉ được thực hiện </a:t>
            </a:r>
            <a:r>
              <a:rPr sz="2900" dirty="0">
                <a:latin typeface="Times New Roman"/>
                <a:cs typeface="Times New Roman"/>
              </a:rPr>
              <a:t>sau khi </a:t>
            </a:r>
            <a:r>
              <a:rPr sz="2900" spc="-5" dirty="0">
                <a:latin typeface="Times New Roman"/>
                <a:cs typeface="Times New Roman"/>
              </a:rPr>
              <a:t>thao</a:t>
            </a:r>
            <a:r>
              <a:rPr sz="2900" spc="-10" dirty="0">
                <a:latin typeface="Times New Roman"/>
                <a:cs typeface="Times New Roman"/>
              </a:rPr>
              <a:t> </a:t>
            </a:r>
            <a:r>
              <a:rPr sz="2900" spc="-5" dirty="0">
                <a:latin typeface="Times New Roman"/>
                <a:cs typeface="Times New Roman"/>
              </a:rPr>
              <a:t>tác</a:t>
            </a:r>
            <a:endParaRPr sz="2900">
              <a:latin typeface="Times New Roman"/>
              <a:cs typeface="Times New Roman"/>
            </a:endParaRPr>
          </a:p>
          <a:p>
            <a:pPr marL="329565">
              <a:lnSpc>
                <a:spcPct val="100000"/>
              </a:lnSpc>
              <a:spcBef>
                <a:spcPts val="20"/>
              </a:spcBef>
            </a:pPr>
            <a:r>
              <a:rPr sz="2900" dirty="0">
                <a:latin typeface="Times New Roman"/>
                <a:cs typeface="Times New Roman"/>
              </a:rPr>
              <a:t>đọc </a:t>
            </a:r>
            <a:r>
              <a:rPr sz="2900" spc="-5" dirty="0">
                <a:latin typeface="Times New Roman"/>
                <a:cs typeface="Times New Roman"/>
              </a:rPr>
              <a:t>hoàn thành</a:t>
            </a:r>
            <a:endParaRPr sz="2900">
              <a:latin typeface="Times New Roman"/>
              <a:cs typeface="Times New Roman"/>
            </a:endParaRPr>
          </a:p>
          <a:p>
            <a:pPr marL="329565" marR="10160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Ví dụ: Chỉ </a:t>
            </a:r>
            <a:r>
              <a:rPr sz="2900" spc="-5" dirty="0">
                <a:latin typeface="Times New Roman"/>
                <a:cs typeface="Times New Roman"/>
              </a:rPr>
              <a:t>có thể trả lời sau </a:t>
            </a:r>
            <a:r>
              <a:rPr sz="2900" dirty="0">
                <a:latin typeface="Times New Roman"/>
                <a:cs typeface="Times New Roman"/>
              </a:rPr>
              <a:t>khi đã đọc nội</a:t>
            </a:r>
            <a:r>
              <a:rPr sz="2900" spc="-80" dirty="0">
                <a:latin typeface="Times New Roman"/>
                <a:cs typeface="Times New Roman"/>
              </a:rPr>
              <a:t> </a:t>
            </a:r>
            <a:r>
              <a:rPr sz="2900" dirty="0">
                <a:latin typeface="Times New Roman"/>
                <a:cs typeface="Times New Roman"/>
              </a:rPr>
              <a:t>dung  </a:t>
            </a:r>
            <a:r>
              <a:rPr sz="2900" spc="-5" dirty="0">
                <a:latin typeface="Times New Roman"/>
                <a:cs typeface="Times New Roman"/>
              </a:rPr>
              <a:t>thư</a:t>
            </a:r>
            <a:endParaRPr sz="2900">
              <a:latin typeface="Times New Roman"/>
              <a:cs typeface="Times New Roman"/>
            </a:endParaRPr>
          </a:p>
          <a:p>
            <a:pPr marL="329565" marR="5080" indent="-317500">
              <a:lnSpc>
                <a:spcPts val="3400"/>
              </a:lnSpc>
              <a:spcBef>
                <a:spcPts val="900"/>
              </a:spcBef>
              <a:buClr>
                <a:srgbClr val="DD8047"/>
              </a:buClr>
              <a:buSzPct val="60344"/>
              <a:buFont typeface="Wingdings"/>
              <a:buChar char=""/>
              <a:tabLst>
                <a:tab pos="332740" algn="l"/>
              </a:tabLst>
            </a:pPr>
            <a:r>
              <a:rPr sz="2900" dirty="0">
                <a:latin typeface="Times New Roman"/>
                <a:cs typeface="Times New Roman"/>
              </a:rPr>
              <a:t>Thư đã ở </a:t>
            </a:r>
            <a:r>
              <a:rPr sz="2900" spc="-5" dirty="0">
                <a:latin typeface="Times New Roman"/>
                <a:cs typeface="Times New Roman"/>
              </a:rPr>
              <a:t>bản sao cục </a:t>
            </a:r>
            <a:r>
              <a:rPr sz="2900" dirty="0">
                <a:latin typeface="Times New Roman"/>
                <a:cs typeface="Times New Roman"/>
              </a:rPr>
              <a:t>bộ </a:t>
            </a:r>
            <a:r>
              <a:rPr sz="2900" spc="-5" dirty="0">
                <a:latin typeface="Times New Roman"/>
                <a:cs typeface="Times New Roman"/>
              </a:rPr>
              <a:t>của </a:t>
            </a:r>
            <a:r>
              <a:rPr sz="2900" dirty="0">
                <a:latin typeface="Times New Roman"/>
                <a:cs typeface="Times New Roman"/>
              </a:rPr>
              <a:t>dữ </a:t>
            </a:r>
            <a:r>
              <a:rPr sz="2900" spc="-5" dirty="0">
                <a:latin typeface="Times New Roman"/>
                <a:cs typeface="Times New Roman"/>
              </a:rPr>
              <a:t>liệu=&gt; có thể trả  lời</a:t>
            </a:r>
            <a:endParaRPr sz="2900">
              <a:latin typeface="Times New Roman"/>
              <a:cs typeface="Times New Roman"/>
            </a:endParaRPr>
          </a:p>
        </p:txBody>
      </p:sp>
      <p:pic>
        <p:nvPicPr>
          <p:cNvPr id="5" name="Picture 4">
            <a:extLst>
              <a:ext uri="{FF2B5EF4-FFF2-40B4-BE49-F238E27FC236}">
                <a16:creationId xmlns:a16="http://schemas.microsoft.com/office/drawing/2014/main" id="{6958BA5C-E901-4FB3-A989-5B8605BC44BC}"/>
              </a:ext>
            </a:extLst>
          </p:cNvPr>
          <p:cNvPicPr>
            <a:picLocks noChangeAspect="1"/>
          </p:cNvPicPr>
          <p:nvPr/>
        </p:nvPicPr>
        <p:blipFill>
          <a:blip r:embed="rId2"/>
          <a:stretch>
            <a:fillRect/>
          </a:stretch>
        </p:blipFill>
        <p:spPr>
          <a:xfrm>
            <a:off x="1308100" y="5530850"/>
            <a:ext cx="7191375" cy="11049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549015" cy="695960"/>
          </a:xfrm>
          <a:prstGeom prst="rect">
            <a:avLst/>
          </a:prstGeom>
        </p:spPr>
        <p:txBody>
          <a:bodyPr vert="horz" wrap="square" lIns="0" tIns="12700" rIns="0" bIns="0" rtlCol="0">
            <a:spAutoFit/>
          </a:bodyPr>
          <a:lstStyle/>
          <a:p>
            <a:pPr marL="12700">
              <a:lnSpc>
                <a:spcPct val="100000"/>
              </a:lnSpc>
              <a:spcBef>
                <a:spcPts val="100"/>
              </a:spcBef>
              <a:tabLst>
                <a:tab pos="2728595" algn="l"/>
              </a:tabLst>
            </a:pPr>
            <a:r>
              <a:rPr sz="4400" dirty="0"/>
              <a:t>Ghi</a:t>
            </a:r>
            <a:r>
              <a:rPr sz="4400" spc="-5" dirty="0"/>
              <a:t> </a:t>
            </a:r>
            <a:r>
              <a:rPr sz="4400" dirty="0"/>
              <a:t>sau</a:t>
            </a:r>
            <a:r>
              <a:rPr sz="4400" spc="-5" dirty="0"/>
              <a:t> </a:t>
            </a:r>
            <a:r>
              <a:rPr sz="4400" dirty="0"/>
              <a:t>khi	đọc</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38</a:t>
            </a:r>
            <a:endParaRPr sz="1200">
              <a:latin typeface="Arial"/>
              <a:cs typeface="Arial"/>
            </a:endParaRPr>
          </a:p>
        </p:txBody>
      </p:sp>
      <p:pic>
        <p:nvPicPr>
          <p:cNvPr id="7" name="Picture 6">
            <a:extLst>
              <a:ext uri="{FF2B5EF4-FFF2-40B4-BE49-F238E27FC236}">
                <a16:creationId xmlns:a16="http://schemas.microsoft.com/office/drawing/2014/main" id="{2122C7FF-94C2-4477-A6C1-B8E866F6138F}"/>
              </a:ext>
            </a:extLst>
          </p:cNvPr>
          <p:cNvPicPr>
            <a:picLocks noChangeAspect="1"/>
          </p:cNvPicPr>
          <p:nvPr/>
        </p:nvPicPr>
        <p:blipFill>
          <a:blip r:embed="rId2"/>
          <a:stretch>
            <a:fillRect/>
          </a:stretch>
        </p:blipFill>
        <p:spPr>
          <a:xfrm>
            <a:off x="1141412" y="2782887"/>
            <a:ext cx="8410575" cy="1990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2223427" y="3044075"/>
            <a:ext cx="3423920" cy="1562100"/>
          </a:xfrm>
          <a:prstGeom prst="rect">
            <a:avLst/>
          </a:prstGeom>
        </p:spPr>
        <p:txBody>
          <a:bodyPr vert="horz" wrap="square" lIns="0" tIns="93980" rIns="0" bIns="0" rtlCol="0">
            <a:spAutoFit/>
          </a:bodyPr>
          <a:lstStyle/>
          <a:p>
            <a:pPr marL="635000" lvl="1" indent="-622300">
              <a:lnSpc>
                <a:spcPct val="100000"/>
              </a:lnSpc>
              <a:spcBef>
                <a:spcPts val="740"/>
              </a:spcBef>
              <a:buAutoNum type="arabicPeriod"/>
              <a:tabLst>
                <a:tab pos="635000" algn="l"/>
              </a:tabLst>
            </a:pPr>
            <a:r>
              <a:rPr sz="2800" spc="-5" dirty="0">
                <a:solidFill>
                  <a:srgbClr val="775F55"/>
                </a:solidFill>
                <a:latin typeface="Times New Roman"/>
                <a:cs typeface="Times New Roman"/>
              </a:rPr>
              <a:t>Quản lý máy</a:t>
            </a:r>
            <a:r>
              <a:rPr sz="2800" spc="-20" dirty="0">
                <a:solidFill>
                  <a:srgbClr val="775F55"/>
                </a:solidFill>
                <a:latin typeface="Times New Roman"/>
                <a:cs typeface="Times New Roman"/>
              </a:rPr>
              <a:t> </a:t>
            </a:r>
            <a:r>
              <a:rPr sz="2800" spc="-5" dirty="0">
                <a:solidFill>
                  <a:srgbClr val="775F55"/>
                </a:solidFill>
                <a:latin typeface="Times New Roman"/>
                <a:cs typeface="Times New Roman"/>
              </a:rPr>
              <a:t>chủ</a:t>
            </a:r>
            <a:endParaRPr sz="2800">
              <a:latin typeface="Times New Roman"/>
              <a:cs typeface="Times New Roman"/>
            </a:endParaRPr>
          </a:p>
          <a:p>
            <a:pPr marL="635000" lvl="1" indent="-622300">
              <a:lnSpc>
                <a:spcPct val="100000"/>
              </a:lnSpc>
              <a:spcBef>
                <a:spcPts val="640"/>
              </a:spcBef>
              <a:buAutoNum type="arabicPeriod"/>
              <a:tabLst>
                <a:tab pos="635000" algn="l"/>
              </a:tabLst>
            </a:pPr>
            <a:r>
              <a:rPr sz="2800" spc="-5" dirty="0">
                <a:solidFill>
                  <a:srgbClr val="775F55"/>
                </a:solidFill>
                <a:latin typeface="Times New Roman"/>
                <a:cs typeface="Times New Roman"/>
              </a:rPr>
              <a:t>Quản lý </a:t>
            </a:r>
            <a:r>
              <a:rPr sz="2800" dirty="0">
                <a:solidFill>
                  <a:srgbClr val="775F55"/>
                </a:solidFill>
                <a:latin typeface="Times New Roman"/>
                <a:cs typeface="Times New Roman"/>
              </a:rPr>
              <a:t>nội</a:t>
            </a:r>
            <a:r>
              <a:rPr sz="2800" spc="-70" dirty="0">
                <a:solidFill>
                  <a:srgbClr val="775F55"/>
                </a:solidFill>
                <a:latin typeface="Times New Roman"/>
                <a:cs typeface="Times New Roman"/>
              </a:rPr>
              <a:t> </a:t>
            </a:r>
            <a:r>
              <a:rPr sz="2800" dirty="0">
                <a:solidFill>
                  <a:srgbClr val="775F55"/>
                </a:solidFill>
                <a:latin typeface="Times New Roman"/>
                <a:cs typeface="Times New Roman"/>
              </a:rPr>
              <a:t>dung</a:t>
            </a:r>
            <a:endParaRPr sz="2800">
              <a:latin typeface="Times New Roman"/>
              <a:cs typeface="Times New Roman"/>
            </a:endParaRPr>
          </a:p>
          <a:p>
            <a:pPr marL="635000" lvl="1" indent="-622300">
              <a:lnSpc>
                <a:spcPct val="100000"/>
              </a:lnSpc>
              <a:spcBef>
                <a:spcPts val="740"/>
              </a:spcBef>
              <a:buAutoNum type="arabicPeriod"/>
              <a:tabLst>
                <a:tab pos="635000" algn="l"/>
              </a:tabLst>
            </a:pPr>
            <a:r>
              <a:rPr sz="2800" spc="-5" dirty="0">
                <a:solidFill>
                  <a:srgbClr val="775F55"/>
                </a:solidFill>
                <a:latin typeface="Times New Roman"/>
                <a:cs typeface="Times New Roman"/>
              </a:rPr>
              <a:t>Phân </a:t>
            </a:r>
            <a:r>
              <a:rPr sz="2800" dirty="0">
                <a:solidFill>
                  <a:srgbClr val="775F55"/>
                </a:solidFill>
                <a:latin typeface="Times New Roman"/>
                <a:cs typeface="Times New Roman"/>
              </a:rPr>
              <a:t>phối nội</a:t>
            </a:r>
            <a:r>
              <a:rPr sz="2800" spc="-90" dirty="0">
                <a:solidFill>
                  <a:srgbClr val="775F55"/>
                </a:solidFill>
                <a:latin typeface="Times New Roman"/>
                <a:cs typeface="Times New Roman"/>
              </a:rPr>
              <a:t> </a:t>
            </a:r>
            <a:r>
              <a:rPr sz="2800" dirty="0">
                <a:solidFill>
                  <a:srgbClr val="775F55"/>
                </a:solidFill>
                <a:latin typeface="Times New Roman"/>
                <a:cs typeface="Times New Roman"/>
              </a:rPr>
              <a:t>dung</a:t>
            </a:r>
            <a:endParaRPr sz="2800">
              <a:latin typeface="Times New Roman"/>
              <a:cs typeface="Times New Roman"/>
            </a:endParaRPr>
          </a:p>
        </p:txBody>
      </p:sp>
      <p:sp>
        <p:nvSpPr>
          <p:cNvPr id="6" name="object 6"/>
          <p:cNvSpPr txBox="1">
            <a:spLocks noGrp="1"/>
          </p:cNvSpPr>
          <p:nvPr>
            <p:ph type="title"/>
          </p:nvPr>
        </p:nvSpPr>
        <p:spPr>
          <a:xfrm>
            <a:off x="1460500" y="13398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 pos="2000250" algn="l"/>
                <a:tab pos="2574290" algn="l"/>
              </a:tabLst>
            </a:pPr>
            <a:r>
              <a:rPr sz="4400" dirty="0">
                <a:solidFill>
                  <a:srgbClr val="00B0F0"/>
                </a:solidFill>
              </a:rPr>
              <a:t>4.	</a:t>
            </a:r>
            <a:r>
              <a:rPr sz="4400" spc="-5" dirty="0">
                <a:solidFill>
                  <a:srgbClr val="00B0F0"/>
                </a:solidFill>
              </a:rPr>
              <a:t>Quản	lý	các bản </a:t>
            </a:r>
            <a:r>
              <a:rPr sz="4400" dirty="0">
                <a:solidFill>
                  <a:srgbClr val="00B0F0"/>
                </a:solidFill>
              </a:rPr>
              <a:t>sao</a:t>
            </a:r>
            <a:endParaRPr sz="4400">
              <a:solidFill>
                <a:srgbClr val="00B0F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836795" cy="695960"/>
          </a:xfrm>
          <a:prstGeom prst="rect">
            <a:avLst/>
          </a:prstGeom>
        </p:spPr>
        <p:txBody>
          <a:bodyPr vert="horz" wrap="square" lIns="0" tIns="12700" rIns="0" bIns="0" rtlCol="0">
            <a:spAutoFit/>
          </a:bodyPr>
          <a:lstStyle/>
          <a:p>
            <a:pPr marL="12700">
              <a:lnSpc>
                <a:spcPct val="100000"/>
              </a:lnSpc>
              <a:spcBef>
                <a:spcPts val="100"/>
              </a:spcBef>
              <a:tabLst>
                <a:tab pos="989965" algn="l"/>
                <a:tab pos="2340610" algn="l"/>
                <a:tab pos="2914650" algn="l"/>
              </a:tabLst>
            </a:pPr>
            <a:r>
              <a:rPr sz="4400" dirty="0"/>
              <a:t>4.1.	</a:t>
            </a:r>
            <a:r>
              <a:rPr sz="4400" spc="-5" dirty="0"/>
              <a:t>Quản	lý	máy</a:t>
            </a:r>
            <a:r>
              <a:rPr sz="4400" spc="-80" dirty="0"/>
              <a:t> </a:t>
            </a:r>
            <a:r>
              <a:rPr sz="4400" spc="-5" dirty="0"/>
              <a:t>chủ</a:t>
            </a:r>
            <a:endParaRPr sz="4400"/>
          </a:p>
        </p:txBody>
      </p:sp>
      <p:sp>
        <p:nvSpPr>
          <p:cNvPr id="4" name="object 4"/>
          <p:cNvSpPr txBox="1"/>
          <p:nvPr/>
        </p:nvSpPr>
        <p:spPr>
          <a:xfrm>
            <a:off x="1439075" y="1918855"/>
            <a:ext cx="6358890" cy="4191000"/>
          </a:xfrm>
          <a:prstGeom prst="rect">
            <a:avLst/>
          </a:prstGeom>
        </p:spPr>
        <p:txBody>
          <a:bodyPr vert="horz" wrap="square" lIns="0" tIns="12700" rIns="0" bIns="0" rtlCol="0">
            <a:spAutoFit/>
          </a:bodyPr>
          <a:lstStyle/>
          <a:p>
            <a:pPr marL="358140" indent="-320040">
              <a:lnSpc>
                <a:spcPts val="2955"/>
              </a:lnSpc>
              <a:spcBef>
                <a:spcPts val="100"/>
              </a:spcBef>
              <a:buClr>
                <a:srgbClr val="DD8047"/>
              </a:buClr>
              <a:buSzPct val="60000"/>
              <a:buFont typeface="Wingdings"/>
              <a:buChar char=""/>
              <a:tabLst>
                <a:tab pos="357505" algn="l"/>
                <a:tab pos="358140" algn="l"/>
              </a:tabLst>
            </a:pPr>
            <a:r>
              <a:rPr sz="2500" spc="-5" dirty="0">
                <a:latin typeface="Times New Roman"/>
                <a:cs typeface="Times New Roman"/>
              </a:rPr>
              <a:t>Bài</a:t>
            </a:r>
            <a:r>
              <a:rPr sz="2500" spc="-10" dirty="0">
                <a:latin typeface="Times New Roman"/>
                <a:cs typeface="Times New Roman"/>
              </a:rPr>
              <a:t> </a:t>
            </a:r>
            <a:r>
              <a:rPr sz="2500" spc="-5" dirty="0">
                <a:latin typeface="Times New Roman"/>
                <a:cs typeface="Times New Roman"/>
              </a:rPr>
              <a:t>toán</a:t>
            </a:r>
            <a:endParaRPr sz="2500">
              <a:latin typeface="Times New Roman"/>
              <a:cs typeface="Times New Roman"/>
            </a:endParaRPr>
          </a:p>
          <a:p>
            <a:pPr marL="668020" lvl="1" indent="-274955">
              <a:lnSpc>
                <a:spcPts val="2595"/>
              </a:lnSpc>
              <a:buClr>
                <a:srgbClr val="94B6D2"/>
              </a:buClr>
              <a:buSzPct val="70454"/>
              <a:buFont typeface="Arial"/>
              <a:buChar char="¤"/>
              <a:tabLst>
                <a:tab pos="668020" algn="l"/>
              </a:tabLst>
            </a:pPr>
            <a:r>
              <a:rPr sz="2200" dirty="0">
                <a:latin typeface="Times New Roman"/>
                <a:cs typeface="Times New Roman"/>
              </a:rPr>
              <a:t>Cho </a:t>
            </a:r>
            <a:r>
              <a:rPr sz="2200" spc="-5" dirty="0">
                <a:latin typeface="Times New Roman"/>
                <a:cs typeface="Times New Roman"/>
              </a:rPr>
              <a:t>trước </a:t>
            </a:r>
            <a:r>
              <a:rPr sz="2200" dirty="0">
                <a:latin typeface="Times New Roman"/>
                <a:cs typeface="Times New Roman"/>
              </a:rPr>
              <a:t>N vị </a:t>
            </a:r>
            <a:r>
              <a:rPr sz="2200" spc="-5" dirty="0">
                <a:latin typeface="Times New Roman"/>
                <a:cs typeface="Times New Roman"/>
              </a:rPr>
              <a:t>trí đặt máy chủ</a:t>
            </a:r>
            <a:endParaRPr sz="2200">
              <a:latin typeface="Times New Roman"/>
              <a:cs typeface="Times New Roman"/>
            </a:endParaRPr>
          </a:p>
          <a:p>
            <a:pPr marL="668020" lvl="1" indent="-274955">
              <a:lnSpc>
                <a:spcPct val="100000"/>
              </a:lnSpc>
              <a:spcBef>
                <a:spcPts val="60"/>
              </a:spcBef>
              <a:buClr>
                <a:srgbClr val="94B6D2"/>
              </a:buClr>
              <a:buSzPct val="70454"/>
              <a:buFont typeface="Arial"/>
              <a:buChar char="¤"/>
              <a:tabLst>
                <a:tab pos="668020" algn="l"/>
              </a:tabLst>
            </a:pPr>
            <a:r>
              <a:rPr sz="2200" dirty="0">
                <a:latin typeface="Times New Roman"/>
                <a:cs typeface="Times New Roman"/>
              </a:rPr>
              <a:t>Xác </a:t>
            </a:r>
            <a:r>
              <a:rPr sz="2200" spc="-5" dirty="0">
                <a:latin typeface="Times New Roman"/>
                <a:cs typeface="Times New Roman"/>
              </a:rPr>
              <a:t>định </a:t>
            </a:r>
            <a:r>
              <a:rPr sz="2200" dirty="0">
                <a:latin typeface="Times New Roman"/>
                <a:cs typeface="Times New Roman"/>
              </a:rPr>
              <a:t>K </a:t>
            </a:r>
            <a:r>
              <a:rPr sz="2200" spc="-5" dirty="0">
                <a:latin typeface="Times New Roman"/>
                <a:cs typeface="Times New Roman"/>
              </a:rPr>
              <a:t>trong </a:t>
            </a:r>
            <a:r>
              <a:rPr sz="2200" dirty="0">
                <a:latin typeface="Times New Roman"/>
                <a:cs typeface="Times New Roman"/>
              </a:rPr>
              <a:t>N vị </a:t>
            </a:r>
            <a:r>
              <a:rPr sz="2200" spc="-5" dirty="0">
                <a:latin typeface="Times New Roman"/>
                <a:cs typeface="Times New Roman"/>
              </a:rPr>
              <a:t>trí tối </a:t>
            </a:r>
            <a:r>
              <a:rPr sz="2200" dirty="0">
                <a:latin typeface="Times New Roman"/>
                <a:cs typeface="Times New Roman"/>
              </a:rPr>
              <a:t>ưu để </a:t>
            </a:r>
            <a:r>
              <a:rPr sz="2200" spc="-5" dirty="0">
                <a:latin typeface="Times New Roman"/>
                <a:cs typeface="Times New Roman"/>
              </a:rPr>
              <a:t>đặt các bản</a:t>
            </a:r>
            <a:r>
              <a:rPr sz="2200" dirty="0">
                <a:latin typeface="Times New Roman"/>
                <a:cs typeface="Times New Roman"/>
              </a:rPr>
              <a:t> </a:t>
            </a:r>
            <a:r>
              <a:rPr sz="2200" spc="-5" dirty="0">
                <a:latin typeface="Times New Roman"/>
                <a:cs typeface="Times New Roman"/>
              </a:rPr>
              <a:t>sao</a:t>
            </a:r>
            <a:endParaRPr sz="2200">
              <a:latin typeface="Times New Roman"/>
              <a:cs typeface="Times New Roman"/>
            </a:endParaRPr>
          </a:p>
          <a:p>
            <a:pPr marL="358140" indent="-320040">
              <a:lnSpc>
                <a:spcPct val="100000"/>
              </a:lnSpc>
              <a:spcBef>
                <a:spcPts val="150"/>
              </a:spcBef>
              <a:buClr>
                <a:srgbClr val="DD8047"/>
              </a:buClr>
              <a:buSzPct val="60000"/>
              <a:buFont typeface="Wingdings"/>
              <a:buChar char=""/>
              <a:tabLst>
                <a:tab pos="357505" algn="l"/>
                <a:tab pos="358140" algn="l"/>
              </a:tabLst>
            </a:pPr>
            <a:r>
              <a:rPr sz="2500" spc="-5" dirty="0">
                <a:latin typeface="Times New Roman"/>
                <a:cs typeface="Times New Roman"/>
              </a:rPr>
              <a:t>Giải pháp </a:t>
            </a:r>
            <a:r>
              <a:rPr sz="2500" dirty="0">
                <a:latin typeface="Times New Roman"/>
                <a:cs typeface="Times New Roman"/>
              </a:rPr>
              <a:t>1</a:t>
            </a:r>
            <a:endParaRPr sz="2500">
              <a:latin typeface="Times New Roman"/>
              <a:cs typeface="Times New Roman"/>
            </a:endParaRPr>
          </a:p>
          <a:p>
            <a:pPr marL="952500" indent="-229235">
              <a:lnSpc>
                <a:spcPct val="100000"/>
              </a:lnSpc>
              <a:buClr>
                <a:srgbClr val="DD8047"/>
              </a:buClr>
              <a:buSzPct val="75000"/>
              <a:buFont typeface="Wingdings"/>
              <a:buChar char=""/>
              <a:tabLst>
                <a:tab pos="952500" algn="l"/>
              </a:tabLst>
            </a:pPr>
            <a:r>
              <a:rPr sz="2000" dirty="0">
                <a:latin typeface="Times New Roman"/>
                <a:cs typeface="Times New Roman"/>
              </a:rPr>
              <a:t>Dựa </a:t>
            </a:r>
            <a:r>
              <a:rPr sz="2000" spc="-5" dirty="0">
                <a:latin typeface="Times New Roman"/>
                <a:cs typeface="Times New Roman"/>
              </a:rPr>
              <a:t>vào Khoảng cách giữa Client </a:t>
            </a:r>
            <a:r>
              <a:rPr sz="2000" dirty="0">
                <a:latin typeface="Times New Roman"/>
                <a:cs typeface="Times New Roman"/>
              </a:rPr>
              <a:t>và </a:t>
            </a:r>
            <a:r>
              <a:rPr sz="2000" spc="-5" dirty="0">
                <a:latin typeface="Times New Roman"/>
                <a:cs typeface="Times New Roman"/>
              </a:rPr>
              <a:t>các bản</a:t>
            </a:r>
            <a:r>
              <a:rPr sz="2000" dirty="0">
                <a:latin typeface="Times New Roman"/>
                <a:cs typeface="Times New Roman"/>
              </a:rPr>
              <a:t> </a:t>
            </a:r>
            <a:r>
              <a:rPr sz="2000" spc="-5" dirty="0">
                <a:latin typeface="Times New Roman"/>
                <a:cs typeface="Times New Roman"/>
              </a:rPr>
              <a:t>sao</a:t>
            </a:r>
            <a:endParaRPr sz="2000">
              <a:latin typeface="Times New Roman"/>
              <a:cs typeface="Times New Roman"/>
            </a:endParaRPr>
          </a:p>
          <a:p>
            <a:pPr marL="952500" indent="-229235">
              <a:lnSpc>
                <a:spcPct val="100000"/>
              </a:lnSpc>
              <a:buClr>
                <a:srgbClr val="DD8047"/>
              </a:buClr>
              <a:buSzPct val="75000"/>
              <a:buFont typeface="Wingdings"/>
              <a:buChar char=""/>
              <a:tabLst>
                <a:tab pos="952500" algn="l"/>
              </a:tabLst>
            </a:pPr>
            <a:r>
              <a:rPr sz="2000" spc="-5" dirty="0">
                <a:latin typeface="Times New Roman"/>
                <a:cs typeface="Times New Roman"/>
              </a:rPr>
              <a:t>Xác định từng</a:t>
            </a:r>
            <a:r>
              <a:rPr sz="2000" dirty="0">
                <a:latin typeface="Times New Roman"/>
                <a:cs typeface="Times New Roman"/>
              </a:rPr>
              <a:t> </a:t>
            </a:r>
            <a:r>
              <a:rPr sz="2000" spc="-20" dirty="0">
                <a:latin typeface="Times New Roman"/>
                <a:cs typeface="Times New Roman"/>
              </a:rPr>
              <a:t>server.</a:t>
            </a:r>
            <a:endParaRPr sz="2000">
              <a:latin typeface="Times New Roman"/>
              <a:cs typeface="Times New Roman"/>
            </a:endParaRPr>
          </a:p>
          <a:p>
            <a:pPr marL="358140" indent="-320040">
              <a:lnSpc>
                <a:spcPct val="100000"/>
              </a:lnSpc>
              <a:spcBef>
                <a:spcPts val="100"/>
              </a:spcBef>
              <a:buClr>
                <a:srgbClr val="DD8047"/>
              </a:buClr>
              <a:buSzPct val="60000"/>
              <a:buFont typeface="Wingdings"/>
              <a:buChar char=""/>
              <a:tabLst>
                <a:tab pos="357505" algn="l"/>
                <a:tab pos="358140" algn="l"/>
              </a:tabLst>
            </a:pPr>
            <a:r>
              <a:rPr sz="2500" dirty="0">
                <a:latin typeface="Times New Roman"/>
                <a:cs typeface="Times New Roman"/>
              </a:rPr>
              <a:t>Giải </a:t>
            </a:r>
            <a:r>
              <a:rPr sz="2500" spc="-5" dirty="0">
                <a:latin typeface="Times New Roman"/>
                <a:cs typeface="Times New Roman"/>
              </a:rPr>
              <a:t>pháp </a:t>
            </a:r>
            <a:r>
              <a:rPr sz="2500" dirty="0">
                <a:latin typeface="Times New Roman"/>
                <a:cs typeface="Times New Roman"/>
              </a:rPr>
              <a:t>2: không phụ </a:t>
            </a:r>
            <a:r>
              <a:rPr sz="2500" spc="-5" dirty="0">
                <a:latin typeface="Times New Roman"/>
                <a:cs typeface="Times New Roman"/>
              </a:rPr>
              <a:t>thuộc vào </a:t>
            </a:r>
            <a:r>
              <a:rPr sz="2500" dirty="0">
                <a:latin typeface="Times New Roman"/>
                <a:cs typeface="Times New Roman"/>
              </a:rPr>
              <a:t>vị </a:t>
            </a:r>
            <a:r>
              <a:rPr sz="2500" spc="-5" dirty="0">
                <a:latin typeface="Times New Roman"/>
                <a:cs typeface="Times New Roman"/>
              </a:rPr>
              <a:t>trí</a:t>
            </a:r>
            <a:r>
              <a:rPr sz="2500" spc="-20" dirty="0">
                <a:latin typeface="Times New Roman"/>
                <a:cs typeface="Times New Roman"/>
              </a:rPr>
              <a:t> </a:t>
            </a:r>
            <a:r>
              <a:rPr sz="2500" spc="-5" dirty="0">
                <a:latin typeface="Times New Roman"/>
                <a:cs typeface="Times New Roman"/>
              </a:rPr>
              <a:t>client</a:t>
            </a:r>
            <a:endParaRPr sz="2500">
              <a:latin typeface="Times New Roman"/>
              <a:cs typeface="Times New Roman"/>
            </a:endParaRPr>
          </a:p>
          <a:p>
            <a:pPr marL="668020" lvl="1" indent="-274955">
              <a:lnSpc>
                <a:spcPct val="100000"/>
              </a:lnSpc>
              <a:spcBef>
                <a:spcPts val="10"/>
              </a:spcBef>
              <a:buClr>
                <a:srgbClr val="94B6D2"/>
              </a:buClr>
              <a:buSzPct val="70454"/>
              <a:buFont typeface="Arial"/>
              <a:buChar char="¤"/>
              <a:tabLst>
                <a:tab pos="668020" algn="l"/>
              </a:tabLst>
            </a:pPr>
            <a:r>
              <a:rPr sz="2200" spc="-5" dirty="0">
                <a:latin typeface="Times New Roman"/>
                <a:cs typeface="Times New Roman"/>
              </a:rPr>
              <a:t>Chia thành các cell </a:t>
            </a:r>
            <a:r>
              <a:rPr sz="2200" dirty="0">
                <a:latin typeface="Times New Roman"/>
                <a:cs typeface="Times New Roman"/>
              </a:rPr>
              <a:t>- </a:t>
            </a:r>
            <a:r>
              <a:rPr sz="2200" spc="-5" dirty="0">
                <a:latin typeface="Times New Roman"/>
                <a:cs typeface="Times New Roman"/>
              </a:rPr>
              <a:t>autonomous</a:t>
            </a:r>
            <a:r>
              <a:rPr sz="2200" spc="10" dirty="0">
                <a:latin typeface="Times New Roman"/>
                <a:cs typeface="Times New Roman"/>
              </a:rPr>
              <a:t> </a:t>
            </a:r>
            <a:r>
              <a:rPr sz="2200" spc="-5" dirty="0">
                <a:latin typeface="Times New Roman"/>
                <a:cs typeface="Times New Roman"/>
              </a:rPr>
              <a:t>systems</a:t>
            </a:r>
            <a:endParaRPr sz="2200">
              <a:latin typeface="Times New Roman"/>
              <a:cs typeface="Times New Roman"/>
            </a:endParaRPr>
          </a:p>
          <a:p>
            <a:pPr marL="668020" lvl="1" indent="-274955">
              <a:lnSpc>
                <a:spcPts val="2615"/>
              </a:lnSpc>
              <a:spcBef>
                <a:spcPts val="60"/>
              </a:spcBef>
              <a:buClr>
                <a:srgbClr val="94B6D2"/>
              </a:buClr>
              <a:buSzPct val="70454"/>
              <a:buFont typeface="Arial"/>
              <a:buChar char="¤"/>
              <a:tabLst>
                <a:tab pos="668020" algn="l"/>
              </a:tabLst>
            </a:pPr>
            <a:r>
              <a:rPr sz="2200" dirty="0">
                <a:latin typeface="Times New Roman"/>
                <a:cs typeface="Times New Roman"/>
              </a:rPr>
              <a:t>Chọn AS </a:t>
            </a:r>
            <a:r>
              <a:rPr sz="2200" spc="-5" dirty="0">
                <a:latin typeface="Times New Roman"/>
                <a:cs typeface="Times New Roman"/>
              </a:rPr>
              <a:t>lớn</a:t>
            </a:r>
            <a:r>
              <a:rPr sz="2200" spc="-130" dirty="0">
                <a:latin typeface="Times New Roman"/>
                <a:cs typeface="Times New Roman"/>
              </a:rPr>
              <a:t> </a:t>
            </a:r>
            <a:r>
              <a:rPr sz="2200" spc="-5" dirty="0">
                <a:latin typeface="Times New Roman"/>
                <a:cs typeface="Times New Roman"/>
              </a:rPr>
              <a:t>nhất</a:t>
            </a:r>
            <a:endParaRPr sz="2200">
              <a:latin typeface="Times New Roman"/>
              <a:cs typeface="Times New Roman"/>
            </a:endParaRPr>
          </a:p>
          <a:p>
            <a:pPr marL="952500" lvl="2" indent="-229235">
              <a:lnSpc>
                <a:spcPts val="2375"/>
              </a:lnSpc>
              <a:buClr>
                <a:srgbClr val="DD8047"/>
              </a:buClr>
              <a:buSzPct val="75000"/>
              <a:buFont typeface="Wingdings"/>
              <a:buChar char=""/>
              <a:tabLst>
                <a:tab pos="952500" algn="l"/>
              </a:tabLst>
            </a:pPr>
            <a:r>
              <a:rPr sz="2000" spc="-5" dirty="0">
                <a:latin typeface="Times New Roman"/>
                <a:cs typeface="Times New Roman"/>
              </a:rPr>
              <a:t>Đặt server </a:t>
            </a:r>
            <a:r>
              <a:rPr sz="2000" dirty="0">
                <a:latin typeface="Times New Roman"/>
                <a:cs typeface="Times New Roman"/>
              </a:rPr>
              <a:t>ở vị </a:t>
            </a:r>
            <a:r>
              <a:rPr sz="2000" spc="-5" dirty="0">
                <a:latin typeface="Times New Roman"/>
                <a:cs typeface="Times New Roman"/>
              </a:rPr>
              <a:t>trí có nhiều link</a:t>
            </a:r>
            <a:r>
              <a:rPr sz="2000" spc="5" dirty="0">
                <a:latin typeface="Times New Roman"/>
                <a:cs typeface="Times New Roman"/>
              </a:rPr>
              <a:t> </a:t>
            </a:r>
            <a:r>
              <a:rPr sz="2000" spc="-5" dirty="0">
                <a:latin typeface="Times New Roman"/>
                <a:cs typeface="Times New Roman"/>
              </a:rPr>
              <a:t>nhất</a:t>
            </a:r>
            <a:endParaRPr sz="2000">
              <a:latin typeface="Times New Roman"/>
              <a:cs typeface="Times New Roman"/>
            </a:endParaRPr>
          </a:p>
          <a:p>
            <a:pPr marL="668020" lvl="1" indent="-274955">
              <a:lnSpc>
                <a:spcPct val="100000"/>
              </a:lnSpc>
              <a:spcBef>
                <a:spcPts val="110"/>
              </a:spcBef>
              <a:buClr>
                <a:srgbClr val="94B6D2"/>
              </a:buClr>
              <a:buSzPct val="70454"/>
              <a:buFont typeface="Arial"/>
              <a:buChar char="¤"/>
              <a:tabLst>
                <a:tab pos="668020" algn="l"/>
              </a:tabLst>
            </a:pPr>
            <a:r>
              <a:rPr sz="2200" spc="-25" dirty="0">
                <a:latin typeface="Times New Roman"/>
                <a:cs typeface="Times New Roman"/>
              </a:rPr>
              <a:t>Tiếp </a:t>
            </a:r>
            <a:r>
              <a:rPr sz="2200" spc="-5" dirty="0">
                <a:latin typeface="Times New Roman"/>
                <a:cs typeface="Times New Roman"/>
              </a:rPr>
              <a:t>tục </a:t>
            </a:r>
            <a:r>
              <a:rPr sz="2200" dirty="0">
                <a:latin typeface="Times New Roman"/>
                <a:cs typeface="Times New Roman"/>
              </a:rPr>
              <a:t>với </a:t>
            </a:r>
            <a:r>
              <a:rPr sz="2200" spc="-5" dirty="0">
                <a:latin typeface="Times New Roman"/>
                <a:cs typeface="Times New Roman"/>
              </a:rPr>
              <a:t>các </a:t>
            </a:r>
            <a:r>
              <a:rPr sz="2200" dirty="0">
                <a:latin typeface="Times New Roman"/>
                <a:cs typeface="Times New Roman"/>
              </a:rPr>
              <a:t>AS nhỏ</a:t>
            </a:r>
            <a:r>
              <a:rPr sz="2200" spc="-114" dirty="0">
                <a:latin typeface="Times New Roman"/>
                <a:cs typeface="Times New Roman"/>
              </a:rPr>
              <a:t> </a:t>
            </a:r>
            <a:r>
              <a:rPr sz="2200" dirty="0">
                <a:latin typeface="Times New Roman"/>
                <a:cs typeface="Times New Roman"/>
              </a:rPr>
              <a:t>hơn</a:t>
            </a:r>
            <a:endParaRPr sz="2200">
              <a:latin typeface="Times New Roman"/>
              <a:cs typeface="Times New Roman"/>
            </a:endParaRPr>
          </a:p>
          <a:p>
            <a:pPr marL="358140" indent="-320040">
              <a:lnSpc>
                <a:spcPct val="100000"/>
              </a:lnSpc>
              <a:spcBef>
                <a:spcPts val="50"/>
              </a:spcBef>
              <a:buClr>
                <a:srgbClr val="DD8047"/>
              </a:buClr>
              <a:buSzPct val="60000"/>
              <a:buFont typeface="Wingdings"/>
              <a:buChar char=""/>
              <a:tabLst>
                <a:tab pos="357505" algn="l"/>
                <a:tab pos="358140" algn="l"/>
              </a:tabLst>
            </a:pPr>
            <a:r>
              <a:rPr sz="2500" dirty="0">
                <a:latin typeface="Times New Roman"/>
                <a:cs typeface="Times New Roman"/>
              </a:rPr>
              <a:t>Độ phức </a:t>
            </a:r>
            <a:r>
              <a:rPr sz="2500" spc="-5" dirty="0">
                <a:latin typeface="Times New Roman"/>
                <a:cs typeface="Times New Roman"/>
              </a:rPr>
              <a:t>tạp</a:t>
            </a:r>
            <a:r>
              <a:rPr sz="2500" spc="-15" dirty="0">
                <a:latin typeface="Times New Roman"/>
                <a:cs typeface="Times New Roman"/>
              </a:rPr>
              <a:t> </a:t>
            </a:r>
            <a:r>
              <a:rPr sz="2500" dirty="0">
                <a:latin typeface="Times New Roman"/>
                <a:cs typeface="Times New Roman"/>
              </a:rPr>
              <a:t>O(N</a:t>
            </a:r>
            <a:r>
              <a:rPr sz="2475" baseline="25252" dirty="0">
                <a:latin typeface="Times New Roman"/>
                <a:cs typeface="Times New Roman"/>
              </a:rPr>
              <a:t>2</a:t>
            </a:r>
            <a:r>
              <a:rPr sz="2500" dirty="0">
                <a:latin typeface="Times New Roman"/>
                <a:cs typeface="Times New Roman"/>
              </a:rPr>
              <a:t>)</a:t>
            </a:r>
            <a:endParaRPr sz="2500">
              <a:latin typeface="Times New Roman"/>
              <a:cs typeface="Times New Roman"/>
            </a:endParaRPr>
          </a:p>
        </p:txBody>
      </p:sp>
      <p:sp>
        <p:nvSpPr>
          <p:cNvPr id="3" name="TextBox 2">
            <a:extLst>
              <a:ext uri="{FF2B5EF4-FFF2-40B4-BE49-F238E27FC236}">
                <a16:creationId xmlns:a16="http://schemas.microsoft.com/office/drawing/2014/main" id="{DF154CEA-AB48-4671-89FC-CBD4C1F1DEFD}"/>
              </a:ext>
            </a:extLst>
          </p:cNvPr>
          <p:cNvSpPr txBox="1"/>
          <p:nvPr/>
        </p:nvSpPr>
        <p:spPr>
          <a:xfrm>
            <a:off x="8160137" y="2178050"/>
            <a:ext cx="2188375" cy="3170099"/>
          </a:xfrm>
          <a:prstGeom prst="rect">
            <a:avLst/>
          </a:prstGeom>
          <a:noFill/>
        </p:spPr>
        <p:txBody>
          <a:bodyPr wrap="square" rtlCol="0">
            <a:spAutoFit/>
          </a:bodyPr>
          <a:lstStyle/>
          <a:p>
            <a:r>
              <a:rPr lang="en-US" sz="2000" b="0" i="0">
                <a:solidFill>
                  <a:srgbClr val="000000"/>
                </a:solidFill>
                <a:effectLst/>
                <a:latin typeface="Times New Roman" panose="02020603050405020304" pitchFamily="18" charset="0"/>
                <a:cs typeface="Times New Roman" panose="02020603050405020304" pitchFamily="18" charset="0"/>
              </a:rPr>
              <a:t>An </a:t>
            </a:r>
            <a:r>
              <a:rPr lang="en-US" sz="2000" b="1" i="0">
                <a:solidFill>
                  <a:srgbClr val="000000"/>
                </a:solidFill>
                <a:effectLst/>
                <a:latin typeface="Times New Roman" panose="02020603050405020304" pitchFamily="18" charset="0"/>
                <a:cs typeface="Times New Roman" panose="02020603050405020304" pitchFamily="18" charset="0"/>
              </a:rPr>
              <a:t>autonomous system </a:t>
            </a:r>
            <a:r>
              <a:rPr lang="en-US" sz="2000" b="0" i="0">
                <a:solidFill>
                  <a:srgbClr val="000000"/>
                </a:solidFill>
                <a:effectLst/>
                <a:latin typeface="Times New Roman" panose="02020603050405020304" pitchFamily="18" charset="0"/>
                <a:cs typeface="Times New Roman" panose="02020603050405020304" pitchFamily="18" charset="0"/>
              </a:rPr>
              <a:t>(</a:t>
            </a:r>
            <a:r>
              <a:rPr lang="en-US" sz="2000" b="1" i="0">
                <a:solidFill>
                  <a:srgbClr val="000000"/>
                </a:solidFill>
                <a:effectLst/>
                <a:latin typeface="Times New Roman" panose="02020603050405020304" pitchFamily="18" charset="0"/>
                <a:cs typeface="Times New Roman" panose="02020603050405020304" pitchFamily="18" charset="0"/>
              </a:rPr>
              <a:t>AS</a:t>
            </a:r>
            <a:r>
              <a:rPr lang="en-US" sz="2000" b="0" i="0">
                <a:solidFill>
                  <a:srgbClr val="000000"/>
                </a:solidFill>
                <a:effectLst/>
                <a:latin typeface="Times New Roman" panose="02020603050405020304" pitchFamily="18" charset="0"/>
                <a:cs typeface="Times New Roman" panose="02020603050405020304" pitchFamily="18" charset="0"/>
              </a:rPr>
              <a:t>) can best be viewed as a network in which</a:t>
            </a:r>
            <a:br>
              <a:rPr lang="en-US" sz="2000" b="0" i="0">
                <a:solidFill>
                  <a:srgbClr val="000000"/>
                </a:solidFill>
                <a:effectLst/>
                <a:latin typeface="Times New Roman" panose="02020603050405020304" pitchFamily="18" charset="0"/>
                <a:cs typeface="Times New Roman" panose="02020603050405020304" pitchFamily="18" charset="0"/>
              </a:rPr>
            </a:br>
            <a:r>
              <a:rPr lang="en-US" sz="2000" b="0" i="0">
                <a:solidFill>
                  <a:srgbClr val="000000"/>
                </a:solidFill>
                <a:effectLst/>
                <a:latin typeface="Times New Roman" panose="02020603050405020304" pitchFamily="18" charset="0"/>
                <a:cs typeface="Times New Roman" panose="02020603050405020304" pitchFamily="18" charset="0"/>
              </a:rPr>
              <a:t>the nodes all run the same routing protocol and which is managed by a single organization</a:t>
            </a:r>
            <a:r>
              <a:rPr lang="en-US" sz="2000">
                <a:latin typeface="Times New Roman" panose="02020603050405020304" pitchFamily="18" charset="0"/>
                <a:cs typeface="Times New Roman" panose="02020603050405020304" pitchFamily="18" charset="0"/>
              </a:rPr>
              <a:t> </a:t>
            </a:r>
            <a:br>
              <a:rPr lang="en-US" sz="2000">
                <a:latin typeface="Times New Roman" panose="02020603050405020304" pitchFamily="18" charset="0"/>
                <a:cs typeface="Times New Roman" panose="02020603050405020304" pitchFamily="18" charset="0"/>
              </a:rPr>
            </a:br>
            <a:endParaRPr lang="en-US"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55535"/>
            <a:ext cx="7312025" cy="635000"/>
          </a:xfrm>
          <a:prstGeom prst="rect">
            <a:avLst/>
          </a:prstGeom>
        </p:spPr>
        <p:txBody>
          <a:bodyPr vert="horz" wrap="square" lIns="0" tIns="12700" rIns="0" bIns="0" rtlCol="0">
            <a:spAutoFit/>
          </a:bodyPr>
          <a:lstStyle/>
          <a:p>
            <a:pPr marL="12700">
              <a:lnSpc>
                <a:spcPct val="100000"/>
              </a:lnSpc>
              <a:spcBef>
                <a:spcPts val="100"/>
              </a:spcBef>
            </a:pPr>
            <a:r>
              <a:rPr spc="-5" dirty="0"/>
              <a:t>Quản lý các bản sao-kích thước</a:t>
            </a:r>
            <a:r>
              <a:rPr spc="5" dirty="0"/>
              <a:t> </a:t>
            </a:r>
            <a:r>
              <a:rPr spc="-5" dirty="0"/>
              <a:t>cell</a:t>
            </a:r>
          </a:p>
        </p:txBody>
      </p:sp>
      <p:sp>
        <p:nvSpPr>
          <p:cNvPr id="5" name="object 5"/>
          <p:cNvSpPr txBox="1"/>
          <p:nvPr/>
        </p:nvSpPr>
        <p:spPr>
          <a:xfrm>
            <a:off x="961435" y="1658867"/>
            <a:ext cx="161925" cy="166370"/>
          </a:xfrm>
          <a:prstGeom prst="rect">
            <a:avLst/>
          </a:prstGeom>
        </p:spPr>
        <p:txBody>
          <a:bodyPr vert="horz" wrap="square" lIns="0" tIns="0" rIns="0" bIns="0" rtlCol="0">
            <a:spAutoFit/>
          </a:bodyPr>
          <a:lstStyle/>
          <a:p>
            <a:pPr>
              <a:lnSpc>
                <a:spcPts val="1265"/>
              </a:lnSpc>
            </a:pPr>
            <a:r>
              <a:rPr sz="1200" b="1" spc="-35" dirty="0">
                <a:solidFill>
                  <a:srgbClr val="FFFFFF"/>
                </a:solidFill>
                <a:latin typeface="Arial"/>
                <a:cs typeface="Arial"/>
              </a:rPr>
              <a:t>41</a:t>
            </a:r>
            <a:endParaRPr sz="1200">
              <a:latin typeface="Arial"/>
              <a:cs typeface="Arial"/>
            </a:endParaRPr>
          </a:p>
        </p:txBody>
      </p:sp>
      <p:sp>
        <p:nvSpPr>
          <p:cNvPr id="7" name="object 7"/>
          <p:cNvSpPr txBox="1"/>
          <p:nvPr/>
        </p:nvSpPr>
        <p:spPr>
          <a:xfrm>
            <a:off x="3976027" y="6097155"/>
            <a:ext cx="3247390" cy="299720"/>
          </a:xfrm>
          <a:prstGeom prst="rect">
            <a:avLst/>
          </a:prstGeom>
        </p:spPr>
        <p:txBody>
          <a:bodyPr vert="horz" wrap="square" lIns="0" tIns="12700" rIns="0" bIns="0" rtlCol="0">
            <a:spAutoFit/>
          </a:bodyPr>
          <a:lstStyle/>
          <a:p>
            <a:pPr marL="12700">
              <a:lnSpc>
                <a:spcPct val="100000"/>
              </a:lnSpc>
              <a:spcBef>
                <a:spcPts val="100"/>
              </a:spcBef>
            </a:pPr>
            <a:r>
              <a:rPr sz="1800" spc="-100" dirty="0">
                <a:latin typeface="Arial"/>
                <a:cs typeface="Arial"/>
              </a:rPr>
              <a:t>Đ</a:t>
            </a:r>
            <a:r>
              <a:rPr sz="1800" spc="-100" dirty="0">
                <a:latin typeface="Verdana"/>
                <a:cs typeface="Verdana"/>
              </a:rPr>
              <a:t>ộ </a:t>
            </a:r>
            <a:r>
              <a:rPr sz="1800" spc="-105" dirty="0">
                <a:latin typeface="Arial"/>
                <a:cs typeface="Arial"/>
              </a:rPr>
              <a:t>ph</a:t>
            </a:r>
            <a:r>
              <a:rPr sz="1800" spc="-105" dirty="0">
                <a:latin typeface="Verdana"/>
                <a:cs typeface="Verdana"/>
              </a:rPr>
              <a:t>ứ</a:t>
            </a:r>
            <a:r>
              <a:rPr sz="1800" spc="-105" dirty="0">
                <a:latin typeface="Arial"/>
                <a:cs typeface="Arial"/>
              </a:rPr>
              <a:t>c </a:t>
            </a:r>
            <a:r>
              <a:rPr sz="1800" spc="-40" dirty="0">
                <a:latin typeface="Arial"/>
                <a:cs typeface="Arial"/>
              </a:rPr>
              <a:t>t</a:t>
            </a:r>
            <a:r>
              <a:rPr sz="1800" spc="-40" dirty="0">
                <a:latin typeface="Verdana"/>
                <a:cs typeface="Verdana"/>
              </a:rPr>
              <a:t>ạ</a:t>
            </a:r>
            <a:r>
              <a:rPr sz="1800" spc="-40" dirty="0">
                <a:latin typeface="Arial"/>
                <a:cs typeface="Arial"/>
              </a:rPr>
              <a:t>p </a:t>
            </a:r>
            <a:r>
              <a:rPr sz="1800" spc="-60" dirty="0">
                <a:latin typeface="Arial"/>
                <a:cs typeface="Arial"/>
              </a:rPr>
              <a:t>O(Nx </a:t>
            </a:r>
            <a:r>
              <a:rPr sz="1800" spc="-80" dirty="0">
                <a:latin typeface="Arial"/>
                <a:cs typeface="Arial"/>
              </a:rPr>
              <a:t>max(log </a:t>
            </a:r>
            <a:r>
              <a:rPr sz="1800" spc="-105" dirty="0">
                <a:latin typeface="Arial"/>
                <a:cs typeface="Arial"/>
              </a:rPr>
              <a:t>N, </a:t>
            </a:r>
            <a:r>
              <a:rPr sz="1800" spc="-114" dirty="0">
                <a:latin typeface="Arial"/>
                <a:cs typeface="Arial"/>
              </a:rPr>
              <a:t>k)</a:t>
            </a:r>
            <a:r>
              <a:rPr sz="1800" spc="240" dirty="0">
                <a:latin typeface="Arial"/>
                <a:cs typeface="Arial"/>
              </a:rPr>
              <a:t> </a:t>
            </a:r>
            <a:r>
              <a:rPr sz="1800" spc="-114" dirty="0">
                <a:latin typeface="Arial"/>
                <a:cs typeface="Arial"/>
              </a:rPr>
              <a:t>)</a:t>
            </a:r>
            <a:endParaRPr sz="1800">
              <a:latin typeface="Arial"/>
              <a:cs typeface="Arial"/>
            </a:endParaRPr>
          </a:p>
        </p:txBody>
      </p:sp>
      <p:pic>
        <p:nvPicPr>
          <p:cNvPr id="8" name="Picture 7">
            <a:extLst>
              <a:ext uri="{FF2B5EF4-FFF2-40B4-BE49-F238E27FC236}">
                <a16:creationId xmlns:a16="http://schemas.microsoft.com/office/drawing/2014/main" id="{66AB6CA6-9B23-4F23-A966-C70B4421FB5B}"/>
              </a:ext>
            </a:extLst>
          </p:cNvPr>
          <p:cNvPicPr>
            <a:picLocks noChangeAspect="1"/>
          </p:cNvPicPr>
          <p:nvPr/>
        </p:nvPicPr>
        <p:blipFill>
          <a:blip r:embed="rId2"/>
          <a:stretch>
            <a:fillRect/>
          </a:stretch>
        </p:blipFill>
        <p:spPr>
          <a:xfrm>
            <a:off x="1045916" y="1825237"/>
            <a:ext cx="7410450" cy="39719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46500" y="209898"/>
            <a:ext cx="2322830" cy="695960"/>
          </a:xfrm>
          <a:prstGeom prst="rect">
            <a:avLst/>
          </a:prstGeom>
        </p:spPr>
        <p:txBody>
          <a:bodyPr vert="horz" wrap="square" lIns="0" tIns="12700" rIns="0" bIns="0" rtlCol="0">
            <a:spAutoFit/>
          </a:bodyPr>
          <a:lstStyle/>
          <a:p>
            <a:pPr marL="12700">
              <a:lnSpc>
                <a:spcPct val="100000"/>
              </a:lnSpc>
              <a:spcBef>
                <a:spcPts val="100"/>
              </a:spcBef>
            </a:pPr>
            <a:r>
              <a:rPr sz="4400" dirty="0"/>
              <a:t>AKAMAI</a:t>
            </a:r>
            <a:endParaRPr sz="4400"/>
          </a:p>
        </p:txBody>
      </p:sp>
      <p:sp>
        <p:nvSpPr>
          <p:cNvPr id="3" name="object 3"/>
          <p:cNvSpPr/>
          <p:nvPr/>
        </p:nvSpPr>
        <p:spPr>
          <a:xfrm>
            <a:off x="1236779" y="3966905"/>
            <a:ext cx="7615121" cy="3621493"/>
          </a:xfrm>
          <a:prstGeom prst="rect">
            <a:avLst/>
          </a:prstGeom>
          <a:blipFill>
            <a:blip r:embed="rId2" cstate="print"/>
            <a:stretch>
              <a:fillRect/>
            </a:stretch>
          </a:blipFill>
        </p:spPr>
        <p:txBody>
          <a:bodyPr wrap="square" lIns="0" tIns="0" rIns="0" bIns="0" rtlCol="0"/>
          <a:lstStyle/>
          <a:p>
            <a:endParaRPr/>
          </a:p>
        </p:txBody>
      </p:sp>
      <p:sp>
        <p:nvSpPr>
          <p:cNvPr id="4" name="TextBox 3">
            <a:extLst>
              <a:ext uri="{FF2B5EF4-FFF2-40B4-BE49-F238E27FC236}">
                <a16:creationId xmlns:a16="http://schemas.microsoft.com/office/drawing/2014/main" id="{04CDF7A4-654E-477A-AB30-FF6FA2748CC1}"/>
              </a:ext>
            </a:extLst>
          </p:cNvPr>
          <p:cNvSpPr txBox="1"/>
          <p:nvPr/>
        </p:nvSpPr>
        <p:spPr>
          <a:xfrm>
            <a:off x="850900" y="1035050"/>
            <a:ext cx="9258300" cy="2708434"/>
          </a:xfrm>
          <a:prstGeom prst="rect">
            <a:avLst/>
          </a:prstGeom>
          <a:noFill/>
        </p:spPr>
        <p:txBody>
          <a:bodyPr wrap="square" rtlCol="0">
            <a:spAutoFit/>
          </a:bodyPr>
          <a:lstStyle/>
          <a:p>
            <a:pPr marL="342900" indent="-342900" algn="just">
              <a:spcAft>
                <a:spcPts val="600"/>
              </a:spcAft>
              <a:buFont typeface="Wingdings" panose="05000000000000000000" pitchFamily="2" charset="2"/>
              <a:buChar char="§"/>
            </a:pPr>
            <a:r>
              <a:rPr lang="en-US" sz="2000" b="0" i="0">
                <a:effectLst/>
                <a:latin typeface="+mj-lt"/>
              </a:rPr>
              <a:t>M</a:t>
            </a:r>
            <a:r>
              <a:rPr lang="vi-VN" sz="2000" b="0" i="0">
                <a:effectLst/>
                <a:latin typeface="+mj-lt"/>
              </a:rPr>
              <a:t>ột nhà cung cấp dịch vụ </a:t>
            </a:r>
            <a:r>
              <a:rPr lang="vi-VN" sz="2000" b="0" i="0" strike="noStrike">
                <a:effectLst/>
                <a:latin typeface="+mj-lt"/>
              </a:rPr>
              <a:t>mạng phân phối nội dung</a:t>
            </a:r>
            <a:r>
              <a:rPr lang="vi-VN" sz="2000" b="0" i="0">
                <a:effectLst/>
                <a:latin typeface="+mj-lt"/>
              </a:rPr>
              <a:t> (CDN) và </a:t>
            </a:r>
            <a:r>
              <a:rPr lang="vi-VN" sz="2000" b="0" i="0" strike="noStrike">
                <a:effectLst/>
                <a:latin typeface="+mj-lt"/>
              </a:rPr>
              <a:t>điện toán đám mây</a:t>
            </a:r>
            <a:r>
              <a:rPr lang="vi-VN" sz="2000" b="0" i="0">
                <a:effectLst/>
                <a:latin typeface="+mj-lt"/>
              </a:rPr>
              <a:t> của </a:t>
            </a:r>
            <a:r>
              <a:rPr lang="en-US" sz="2000" b="0" i="0">
                <a:effectLst/>
                <a:latin typeface="+mj-lt"/>
              </a:rPr>
              <a:t>Mỹ</a:t>
            </a:r>
            <a:r>
              <a:rPr lang="vi-VN" sz="2000" b="0" i="0">
                <a:effectLst/>
                <a:latin typeface="+mj-lt"/>
              </a:rPr>
              <a:t>.</a:t>
            </a:r>
            <a:endParaRPr lang="en-US" sz="2000" b="0" i="0">
              <a:effectLst/>
              <a:latin typeface="+mj-lt"/>
            </a:endParaRPr>
          </a:p>
          <a:p>
            <a:pPr marL="342900" indent="-342900" algn="just">
              <a:spcAft>
                <a:spcPts val="600"/>
              </a:spcAft>
              <a:buFont typeface="Wingdings" panose="05000000000000000000" pitchFamily="2" charset="2"/>
              <a:buChar char="§"/>
            </a:pPr>
            <a:r>
              <a:rPr lang="vi-VN" sz="2000" b="0" i="0" strike="noStrike">
                <a:effectLst/>
                <a:latin typeface="+mj-lt"/>
              </a:rPr>
              <a:t>Mạng phân phối nội dung</a:t>
            </a:r>
            <a:r>
              <a:rPr lang="vi-VN" sz="2000" b="0" i="0">
                <a:effectLst/>
                <a:latin typeface="+mj-lt"/>
              </a:rPr>
              <a:t> của Akamai là một trong những nền tảng </a:t>
            </a:r>
            <a:r>
              <a:rPr lang="vi-VN" sz="2000" b="0" i="0" strike="noStrike">
                <a:effectLst/>
                <a:latin typeface="+mj-lt"/>
              </a:rPr>
              <a:t>điện toán phân tán</a:t>
            </a:r>
            <a:r>
              <a:rPr lang="vi-VN" sz="2000" b="0" i="0">
                <a:effectLst/>
                <a:latin typeface="+mj-lt"/>
              </a:rPr>
              <a:t> lớn nhất thế giới, chịu trách nhiệm phục vụ từ 15 đến 30 phần trăm tất cả lưu lượng web.</a:t>
            </a:r>
            <a:endParaRPr lang="en-US" sz="2000" b="0" i="0" baseline="30000">
              <a:effectLst/>
              <a:latin typeface="+mj-lt"/>
            </a:endParaRPr>
          </a:p>
          <a:p>
            <a:pPr marL="342900" indent="-342900" algn="just">
              <a:spcAft>
                <a:spcPts val="600"/>
              </a:spcAft>
              <a:buFont typeface="Wingdings" panose="05000000000000000000" pitchFamily="2" charset="2"/>
              <a:buChar char="§"/>
            </a:pPr>
            <a:r>
              <a:rPr lang="vi-VN" sz="2000" b="0" i="0">
                <a:effectLst/>
                <a:latin typeface="+mj-lt"/>
              </a:rPr>
              <a:t>Công ty điều hành mạng lưới máy chủ trên toàn thế giới và cho khách hàng thuê máy chủ để trang web của họ hoạt động nhanh hơn bằng cách phân phối nội dung từ các địa điểm gần người dùng. </a:t>
            </a:r>
            <a:endParaRPr lang="en-US" sz="2000">
              <a:latin typeface="+mj-l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899660" cy="695960"/>
          </a:xfrm>
          <a:prstGeom prst="rect">
            <a:avLst/>
          </a:prstGeom>
        </p:spPr>
        <p:txBody>
          <a:bodyPr vert="horz" wrap="square" lIns="0" tIns="12700" rIns="0" bIns="0" rtlCol="0">
            <a:spAutoFit/>
          </a:bodyPr>
          <a:lstStyle/>
          <a:p>
            <a:pPr marL="12700">
              <a:lnSpc>
                <a:spcPct val="100000"/>
              </a:lnSpc>
              <a:spcBef>
                <a:spcPts val="100"/>
              </a:spcBef>
              <a:tabLst>
                <a:tab pos="989965" algn="l"/>
                <a:tab pos="2340610" algn="l"/>
                <a:tab pos="2914650" algn="l"/>
                <a:tab pos="3768090" algn="l"/>
              </a:tabLst>
            </a:pPr>
            <a:r>
              <a:rPr sz="4400" dirty="0"/>
              <a:t>4.2.	Qu</a:t>
            </a:r>
            <a:r>
              <a:rPr sz="4400" spc="-5" dirty="0"/>
              <a:t>ả</a:t>
            </a:r>
            <a:r>
              <a:rPr sz="4400" dirty="0"/>
              <a:t>n	</a:t>
            </a:r>
            <a:r>
              <a:rPr sz="4400" spc="-5" dirty="0"/>
              <a:t>l</a:t>
            </a:r>
            <a:r>
              <a:rPr sz="4400" dirty="0"/>
              <a:t>ý	nội	dung</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42</a:t>
            </a:r>
            <a:endParaRPr sz="1200">
              <a:latin typeface="Arial"/>
              <a:cs typeface="Arial"/>
            </a:endParaRPr>
          </a:p>
        </p:txBody>
      </p:sp>
      <p:sp>
        <p:nvSpPr>
          <p:cNvPr id="4" name="object 4"/>
          <p:cNvSpPr/>
          <p:nvPr/>
        </p:nvSpPr>
        <p:spPr>
          <a:xfrm>
            <a:off x="1174722" y="2182698"/>
            <a:ext cx="8359775" cy="2913062"/>
          </a:xfrm>
          <a:prstGeom prst="rect">
            <a:avLst/>
          </a:prstGeom>
          <a:blipFill>
            <a:blip r:embed="rId2" cstate="print"/>
            <a:stretch>
              <a:fillRect/>
            </a:stretch>
          </a:blipFill>
        </p:spPr>
        <p:txBody>
          <a:bodyPr wrap="square" lIns="0" tIns="0" rIns="0" bIns="0" rtlCol="0"/>
          <a:lstStyle/>
          <a:p>
            <a:endParaRPr/>
          </a:p>
        </p:txBody>
      </p:sp>
      <p:pic>
        <p:nvPicPr>
          <p:cNvPr id="6" name="Picture 5">
            <a:extLst>
              <a:ext uri="{FF2B5EF4-FFF2-40B4-BE49-F238E27FC236}">
                <a16:creationId xmlns:a16="http://schemas.microsoft.com/office/drawing/2014/main" id="{9F295C8B-334F-4337-8752-6EFA0505EEA5}"/>
              </a:ext>
            </a:extLst>
          </p:cNvPr>
          <p:cNvPicPr>
            <a:picLocks noChangeAspect="1"/>
          </p:cNvPicPr>
          <p:nvPr/>
        </p:nvPicPr>
        <p:blipFill>
          <a:blip r:embed="rId3"/>
          <a:stretch>
            <a:fillRect/>
          </a:stretch>
        </p:blipFill>
        <p:spPr>
          <a:xfrm>
            <a:off x="1136060" y="5759450"/>
            <a:ext cx="8353425" cy="71437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411595" cy="695960"/>
          </a:xfrm>
          <a:prstGeom prst="rect">
            <a:avLst/>
          </a:prstGeom>
        </p:spPr>
        <p:txBody>
          <a:bodyPr vert="horz" wrap="square" lIns="0" tIns="12700" rIns="0" bIns="0" rtlCol="0">
            <a:spAutoFit/>
          </a:bodyPr>
          <a:lstStyle/>
          <a:p>
            <a:pPr marL="12700">
              <a:lnSpc>
                <a:spcPct val="100000"/>
              </a:lnSpc>
              <a:spcBef>
                <a:spcPts val="100"/>
              </a:spcBef>
              <a:tabLst>
                <a:tab pos="765810" algn="l"/>
                <a:tab pos="2023110" algn="l"/>
                <a:tab pos="3853179" algn="l"/>
                <a:tab pos="4737735" algn="l"/>
                <a:tab pos="5405120" algn="l"/>
              </a:tabLst>
            </a:pPr>
            <a:r>
              <a:rPr sz="4400" dirty="0"/>
              <a:t>Sử	dụng	</a:t>
            </a:r>
            <a:r>
              <a:rPr sz="4400" spc="-5" dirty="0"/>
              <a:t>cá</a:t>
            </a:r>
            <a:r>
              <a:rPr sz="4400" dirty="0"/>
              <a:t>c</a:t>
            </a:r>
            <a:r>
              <a:rPr sz="4400" spc="-5" dirty="0"/>
              <a:t> </a:t>
            </a:r>
            <a:r>
              <a:rPr sz="4400" dirty="0"/>
              <a:t>b</a:t>
            </a:r>
            <a:r>
              <a:rPr sz="4400" spc="-5" dirty="0"/>
              <a:t>ả</a:t>
            </a:r>
            <a:r>
              <a:rPr sz="4400" dirty="0"/>
              <a:t>n	s</a:t>
            </a:r>
            <a:r>
              <a:rPr sz="4400" spc="-5" dirty="0"/>
              <a:t>a</a:t>
            </a:r>
            <a:r>
              <a:rPr sz="4400" dirty="0"/>
              <a:t>o	</a:t>
            </a:r>
            <a:r>
              <a:rPr sz="4400" spc="-5" dirty="0"/>
              <a:t>c</a:t>
            </a:r>
            <a:r>
              <a:rPr sz="4400" dirty="0"/>
              <a:t>ố	đ</a:t>
            </a:r>
            <a:r>
              <a:rPr sz="4400" spc="-5" dirty="0"/>
              <a:t>ị</a:t>
            </a:r>
            <a:r>
              <a:rPr sz="4400" dirty="0"/>
              <a:t>nh</a:t>
            </a:r>
            <a:endParaRPr sz="4400"/>
          </a:p>
        </p:txBody>
      </p:sp>
      <p:sp>
        <p:nvSpPr>
          <p:cNvPr id="4" name="object 4"/>
          <p:cNvSpPr txBox="1"/>
          <p:nvPr/>
        </p:nvSpPr>
        <p:spPr>
          <a:xfrm>
            <a:off x="1155700" y="1930285"/>
            <a:ext cx="8200555" cy="3784369"/>
          </a:xfrm>
          <a:prstGeom prst="rect">
            <a:avLst/>
          </a:prstGeom>
        </p:spPr>
        <p:txBody>
          <a:bodyPr vert="horz" wrap="square" lIns="0" tIns="34290" rIns="0" bIns="0" rtlCol="0">
            <a:spAutoFit/>
          </a:bodyPr>
          <a:lstStyle/>
          <a:p>
            <a:pPr marL="287020" indent="-274320">
              <a:lnSpc>
                <a:spcPct val="100000"/>
              </a:lnSpc>
              <a:spcBef>
                <a:spcPts val="270"/>
              </a:spcBef>
              <a:buClr>
                <a:srgbClr val="94B6D2"/>
              </a:buClr>
              <a:buSzPct val="68750"/>
              <a:buFont typeface="Arial"/>
              <a:buChar char="¤"/>
              <a:tabLst>
                <a:tab pos="287020" algn="l"/>
              </a:tabLst>
            </a:pPr>
            <a:r>
              <a:rPr sz="2400" spc="-5" dirty="0">
                <a:latin typeface="Times New Roman"/>
                <a:cs typeface="Times New Roman"/>
              </a:rPr>
              <a:t>Là các bản </a:t>
            </a:r>
            <a:r>
              <a:rPr sz="2400" dirty="0">
                <a:latin typeface="Times New Roman"/>
                <a:cs typeface="Times New Roman"/>
              </a:rPr>
              <a:t>sao </a:t>
            </a:r>
            <a:r>
              <a:rPr sz="2400" spc="-5" dirty="0">
                <a:latin typeface="Times New Roman"/>
                <a:cs typeface="Times New Roman"/>
              </a:rPr>
              <a:t>tồn tại từ </a:t>
            </a:r>
            <a:r>
              <a:rPr sz="2400" dirty="0">
                <a:latin typeface="Times New Roman"/>
                <a:cs typeface="Times New Roman"/>
              </a:rPr>
              <a:t>khi khởi động kho dữ</a:t>
            </a:r>
            <a:r>
              <a:rPr sz="2400" spc="-5" dirty="0">
                <a:latin typeface="Times New Roman"/>
                <a:cs typeface="Times New Roman"/>
              </a:rPr>
              <a:t> liệu</a:t>
            </a:r>
            <a:endParaRPr sz="2400">
              <a:latin typeface="Times New Roman"/>
              <a:cs typeface="Times New Roman"/>
            </a:endParaRPr>
          </a:p>
          <a:p>
            <a:pPr marL="287020" indent="-274320">
              <a:lnSpc>
                <a:spcPct val="100000"/>
              </a:lnSpc>
              <a:spcBef>
                <a:spcPts val="170"/>
              </a:spcBef>
              <a:buClr>
                <a:srgbClr val="94B6D2"/>
              </a:buClr>
              <a:buSzPct val="68750"/>
              <a:buFont typeface="Arial"/>
              <a:buChar char="¤"/>
              <a:tabLst>
                <a:tab pos="287020" algn="l"/>
              </a:tabLst>
            </a:pPr>
            <a:r>
              <a:rPr sz="2400" dirty="0">
                <a:latin typeface="Times New Roman"/>
                <a:cs typeface="Times New Roman"/>
              </a:rPr>
              <a:t>Số </a:t>
            </a:r>
            <a:r>
              <a:rPr sz="2400" spc="-5" dirty="0">
                <a:latin typeface="Times New Roman"/>
                <a:cs typeface="Times New Roman"/>
              </a:rPr>
              <a:t>lượng các bản </a:t>
            </a:r>
            <a:r>
              <a:rPr sz="2400" dirty="0">
                <a:latin typeface="Times New Roman"/>
                <a:cs typeface="Times New Roman"/>
              </a:rPr>
              <a:t>sao</a:t>
            </a:r>
            <a:r>
              <a:rPr sz="2400" spc="-5" dirty="0">
                <a:latin typeface="Times New Roman"/>
                <a:cs typeface="Times New Roman"/>
              </a:rPr>
              <a:t> </a:t>
            </a:r>
            <a:r>
              <a:rPr sz="2400" dirty="0">
                <a:latin typeface="Times New Roman"/>
                <a:cs typeface="Times New Roman"/>
              </a:rPr>
              <a:t>nhỏ</a:t>
            </a:r>
            <a:endParaRPr sz="2400">
              <a:latin typeface="Times New Roman"/>
              <a:cs typeface="Times New Roman"/>
            </a:endParaRPr>
          </a:p>
          <a:p>
            <a:pPr marL="287020" indent="-274320">
              <a:lnSpc>
                <a:spcPct val="100000"/>
              </a:lnSpc>
              <a:spcBef>
                <a:spcPts val="320"/>
              </a:spcBef>
              <a:buClr>
                <a:srgbClr val="94B6D2"/>
              </a:buClr>
              <a:buSzPct val="68750"/>
              <a:buFont typeface="Arial"/>
              <a:buChar char="¤"/>
              <a:tabLst>
                <a:tab pos="287020" algn="l"/>
              </a:tabLst>
            </a:pPr>
            <a:r>
              <a:rPr sz="2400" spc="-5" dirty="0">
                <a:latin typeface="Times New Roman"/>
                <a:cs typeface="Times New Roman"/>
              </a:rPr>
              <a:t>Cách tổ chức</a:t>
            </a:r>
            <a:r>
              <a:rPr sz="2400" spc="5" dirty="0">
                <a:latin typeface="Times New Roman"/>
                <a:cs typeface="Times New Roman"/>
              </a:rPr>
              <a:t> </a:t>
            </a:r>
            <a:r>
              <a:rPr sz="2400" dirty="0">
                <a:latin typeface="Times New Roman"/>
                <a:cs typeface="Times New Roman"/>
              </a:rPr>
              <a:t>1</a:t>
            </a:r>
            <a:endParaRPr sz="2400">
              <a:latin typeface="Times New Roman"/>
              <a:cs typeface="Times New Roman"/>
            </a:endParaRPr>
          </a:p>
          <a:p>
            <a:pPr marL="571500" lvl="1" indent="-228600">
              <a:lnSpc>
                <a:spcPct val="100000"/>
              </a:lnSpc>
              <a:spcBef>
                <a:spcPts val="200"/>
              </a:spcBef>
              <a:buClr>
                <a:srgbClr val="DD8047"/>
              </a:buClr>
              <a:buSzPct val="73809"/>
              <a:buFont typeface="Wingdings"/>
              <a:buChar char=""/>
              <a:tabLst>
                <a:tab pos="571500" algn="l"/>
              </a:tabLst>
            </a:pPr>
            <a:r>
              <a:rPr sz="2100" dirty="0">
                <a:latin typeface="Times New Roman"/>
                <a:cs typeface="Times New Roman"/>
              </a:rPr>
              <a:t>Dữ </a:t>
            </a:r>
            <a:r>
              <a:rPr sz="2100" spc="-5" dirty="0">
                <a:latin typeface="Times New Roman"/>
                <a:cs typeface="Times New Roman"/>
              </a:rPr>
              <a:t>liệu được </a:t>
            </a:r>
            <a:r>
              <a:rPr sz="2100" dirty="0">
                <a:latin typeface="Times New Roman"/>
                <a:cs typeface="Times New Roman"/>
              </a:rPr>
              <a:t>sao </a:t>
            </a:r>
            <a:r>
              <a:rPr sz="2100" spc="-5" dirty="0">
                <a:latin typeface="Times New Roman"/>
                <a:cs typeface="Times New Roman"/>
              </a:rPr>
              <a:t>lưu trên các bản </a:t>
            </a:r>
            <a:r>
              <a:rPr sz="2100" dirty="0">
                <a:latin typeface="Times New Roman"/>
                <a:cs typeface="Times New Roman"/>
              </a:rPr>
              <a:t>sao </a:t>
            </a:r>
            <a:r>
              <a:rPr sz="2100" spc="-5" dirty="0">
                <a:latin typeface="Times New Roman"/>
                <a:cs typeface="Times New Roman"/>
              </a:rPr>
              <a:t>khác</a:t>
            </a:r>
            <a:r>
              <a:rPr sz="2100" spc="10" dirty="0">
                <a:latin typeface="Times New Roman"/>
                <a:cs typeface="Times New Roman"/>
              </a:rPr>
              <a:t> </a:t>
            </a:r>
            <a:r>
              <a:rPr sz="2100" spc="-5" dirty="0">
                <a:latin typeface="Times New Roman"/>
                <a:cs typeface="Times New Roman"/>
              </a:rPr>
              <a:t>nhau</a:t>
            </a:r>
            <a:endParaRPr sz="2100">
              <a:latin typeface="Times New Roman"/>
              <a:cs typeface="Times New Roman"/>
            </a:endParaRPr>
          </a:p>
          <a:p>
            <a:pPr marL="571500" marR="5080" lvl="1" indent="-228600">
              <a:lnSpc>
                <a:spcPts val="2300"/>
              </a:lnSpc>
              <a:spcBef>
                <a:spcPts val="540"/>
              </a:spcBef>
              <a:buClr>
                <a:srgbClr val="DD8047"/>
              </a:buClr>
              <a:buSzPct val="73809"/>
              <a:buFont typeface="Wingdings"/>
              <a:buChar char=""/>
              <a:tabLst>
                <a:tab pos="571500" algn="l"/>
              </a:tabLst>
            </a:pPr>
            <a:r>
              <a:rPr sz="2100" dirty="0">
                <a:latin typeface="Times New Roman"/>
                <a:cs typeface="Times New Roman"/>
              </a:rPr>
              <a:t>Khi </a:t>
            </a:r>
            <a:r>
              <a:rPr sz="2100" spc="-5" dirty="0">
                <a:latin typeface="Times New Roman"/>
                <a:cs typeface="Times New Roman"/>
              </a:rPr>
              <a:t>có yêu cầu </a:t>
            </a:r>
            <a:r>
              <a:rPr sz="2100" dirty="0">
                <a:latin typeface="Times New Roman"/>
                <a:cs typeface="Times New Roman"/>
              </a:rPr>
              <a:t>sử dụng dữ </a:t>
            </a:r>
            <a:r>
              <a:rPr sz="2100" spc="-5" dirty="0">
                <a:latin typeface="Times New Roman"/>
                <a:cs typeface="Times New Roman"/>
              </a:rPr>
              <a:t>liệu, yêu cầu </a:t>
            </a:r>
            <a:r>
              <a:rPr sz="2100" dirty="0">
                <a:latin typeface="Times New Roman"/>
                <a:cs typeface="Times New Roman"/>
              </a:rPr>
              <a:t>sẽ </a:t>
            </a:r>
            <a:r>
              <a:rPr sz="2100" spc="-5" dirty="0">
                <a:latin typeface="Times New Roman"/>
                <a:cs typeface="Times New Roman"/>
              </a:rPr>
              <a:t>được chuyển đến một  bản </a:t>
            </a:r>
            <a:r>
              <a:rPr sz="2100" dirty="0">
                <a:latin typeface="Times New Roman"/>
                <a:cs typeface="Times New Roman"/>
              </a:rPr>
              <a:t>sao </a:t>
            </a:r>
            <a:r>
              <a:rPr sz="2100" spc="-5" dirty="0">
                <a:latin typeface="Times New Roman"/>
                <a:cs typeface="Times New Roman"/>
              </a:rPr>
              <a:t>theo chiến thuật</a:t>
            </a:r>
            <a:r>
              <a:rPr sz="2100" spc="5" dirty="0">
                <a:latin typeface="Times New Roman"/>
                <a:cs typeface="Times New Roman"/>
              </a:rPr>
              <a:t> </a:t>
            </a:r>
            <a:r>
              <a:rPr sz="2100" spc="-5" dirty="0">
                <a:latin typeface="Times New Roman"/>
                <a:cs typeface="Times New Roman"/>
              </a:rPr>
              <a:t>Roundrobin</a:t>
            </a:r>
            <a:endParaRPr sz="2100">
              <a:latin typeface="Times New Roman"/>
              <a:cs typeface="Times New Roman"/>
            </a:endParaRPr>
          </a:p>
          <a:p>
            <a:pPr marL="287020" indent="-274320">
              <a:lnSpc>
                <a:spcPct val="100000"/>
              </a:lnSpc>
              <a:spcBef>
                <a:spcPts val="160"/>
              </a:spcBef>
              <a:buClr>
                <a:srgbClr val="94B6D2"/>
              </a:buClr>
              <a:buSzPct val="68750"/>
              <a:buFont typeface="Arial"/>
              <a:buChar char="¤"/>
              <a:tabLst>
                <a:tab pos="287020" algn="l"/>
              </a:tabLst>
            </a:pPr>
            <a:r>
              <a:rPr sz="2400" spc="-5" dirty="0">
                <a:latin typeface="Times New Roman"/>
                <a:cs typeface="Times New Roman"/>
              </a:rPr>
              <a:t>Cách tổ chức</a:t>
            </a:r>
            <a:r>
              <a:rPr sz="2400" spc="5" dirty="0">
                <a:latin typeface="Times New Roman"/>
                <a:cs typeface="Times New Roman"/>
              </a:rPr>
              <a:t> </a:t>
            </a:r>
            <a:r>
              <a:rPr sz="2400" dirty="0">
                <a:latin typeface="Times New Roman"/>
                <a:cs typeface="Times New Roman"/>
              </a:rPr>
              <a:t>2</a:t>
            </a:r>
            <a:endParaRPr sz="2400">
              <a:latin typeface="Times New Roman"/>
              <a:cs typeface="Times New Roman"/>
            </a:endParaRPr>
          </a:p>
          <a:p>
            <a:pPr marL="571500" lvl="1" indent="-228600">
              <a:lnSpc>
                <a:spcPct val="100000"/>
              </a:lnSpc>
              <a:spcBef>
                <a:spcPts val="300"/>
              </a:spcBef>
              <a:buClr>
                <a:srgbClr val="DD8047"/>
              </a:buClr>
              <a:buSzPct val="73809"/>
              <a:buFont typeface="Wingdings"/>
              <a:buChar char=""/>
              <a:tabLst>
                <a:tab pos="571500" algn="l"/>
              </a:tabLst>
            </a:pPr>
            <a:r>
              <a:rPr sz="2100" spc="-5" dirty="0">
                <a:latin typeface="Times New Roman"/>
                <a:cs typeface="Times New Roman"/>
              </a:rPr>
              <a:t>Client chọn một trong các bản </a:t>
            </a:r>
            <a:r>
              <a:rPr sz="2100" dirty="0">
                <a:latin typeface="Times New Roman"/>
                <a:cs typeface="Times New Roman"/>
              </a:rPr>
              <a:t>sao để </a:t>
            </a:r>
            <a:r>
              <a:rPr sz="2100" spc="-5" dirty="0">
                <a:latin typeface="Times New Roman"/>
                <a:cs typeface="Times New Roman"/>
              </a:rPr>
              <a:t>truy</a:t>
            </a:r>
            <a:r>
              <a:rPr sz="2100" spc="20" dirty="0">
                <a:latin typeface="Times New Roman"/>
                <a:cs typeface="Times New Roman"/>
              </a:rPr>
              <a:t> </a:t>
            </a:r>
            <a:r>
              <a:rPr sz="2100" spc="-5" dirty="0">
                <a:latin typeface="Times New Roman"/>
                <a:cs typeface="Times New Roman"/>
              </a:rPr>
              <a:t>cập</a:t>
            </a:r>
            <a:endParaRPr sz="2100">
              <a:latin typeface="Times New Roman"/>
              <a:cs typeface="Times New Roman"/>
            </a:endParaRPr>
          </a:p>
          <a:p>
            <a:pPr marL="287020" indent="-274320">
              <a:lnSpc>
                <a:spcPct val="100000"/>
              </a:lnSpc>
              <a:spcBef>
                <a:spcPts val="200"/>
              </a:spcBef>
              <a:buClr>
                <a:srgbClr val="94B6D2"/>
              </a:buClr>
              <a:buSzPct val="68750"/>
              <a:buFont typeface="Arial"/>
              <a:buChar char="¤"/>
              <a:tabLst>
                <a:tab pos="287020" algn="l"/>
              </a:tabLst>
            </a:pPr>
            <a:r>
              <a:rPr sz="2400" dirty="0">
                <a:latin typeface="Times New Roman"/>
                <a:cs typeface="Times New Roman"/>
              </a:rPr>
              <a:t>Có </a:t>
            </a:r>
            <a:r>
              <a:rPr sz="2400" spc="-5" dirty="0">
                <a:latin typeface="Times New Roman"/>
                <a:cs typeface="Times New Roman"/>
              </a:rPr>
              <a:t>thể </a:t>
            </a:r>
            <a:r>
              <a:rPr sz="2400" dirty="0">
                <a:latin typeface="Times New Roman"/>
                <a:cs typeface="Times New Roman"/>
              </a:rPr>
              <a:t>dùng </a:t>
            </a:r>
            <a:r>
              <a:rPr sz="2400" spc="-5" dirty="0">
                <a:latin typeface="Times New Roman"/>
                <a:cs typeface="Times New Roman"/>
              </a:rPr>
              <a:t>cho web, cho</a:t>
            </a:r>
            <a:r>
              <a:rPr sz="2400" spc="10" dirty="0">
                <a:latin typeface="Times New Roman"/>
                <a:cs typeface="Times New Roman"/>
              </a:rPr>
              <a:t> </a:t>
            </a:r>
            <a:r>
              <a:rPr sz="2400" spc="-5" dirty="0">
                <a:latin typeface="Times New Roman"/>
                <a:cs typeface="Times New Roman"/>
              </a:rPr>
              <a:t>database</a:t>
            </a:r>
            <a:endParaRPr sz="2400">
              <a:latin typeface="Times New Roman"/>
              <a:cs typeface="Times New Roman"/>
            </a:endParaRPr>
          </a:p>
          <a:p>
            <a:pPr marL="292100" marR="219710" indent="-279400">
              <a:lnSpc>
                <a:spcPts val="2550"/>
              </a:lnSpc>
              <a:spcBef>
                <a:spcPts val="680"/>
              </a:spcBef>
              <a:buClr>
                <a:srgbClr val="94B6D2"/>
              </a:buClr>
              <a:buSzPct val="68750"/>
              <a:buFont typeface="Arial"/>
              <a:buChar char="¤"/>
              <a:tabLst>
                <a:tab pos="287020" algn="l"/>
              </a:tabLst>
            </a:pPr>
            <a:r>
              <a:rPr sz="2400" spc="-5" dirty="0">
                <a:latin typeface="Times New Roman"/>
                <a:cs typeface="Times New Roman"/>
              </a:rPr>
              <a:t>Nguyên tắc chung: </a:t>
            </a:r>
            <a:r>
              <a:rPr sz="2400" dirty="0">
                <a:latin typeface="Times New Roman"/>
                <a:cs typeface="Times New Roman"/>
              </a:rPr>
              <a:t>không </a:t>
            </a:r>
            <a:r>
              <a:rPr sz="2400" spc="-5" dirty="0">
                <a:latin typeface="Times New Roman"/>
                <a:cs typeface="Times New Roman"/>
              </a:rPr>
              <a:t>chia </a:t>
            </a:r>
            <a:r>
              <a:rPr sz="2400" dirty="0">
                <a:latin typeface="Times New Roman"/>
                <a:cs typeface="Times New Roman"/>
              </a:rPr>
              <a:t>sẻ </a:t>
            </a:r>
            <a:r>
              <a:rPr sz="2400" spc="-5" dirty="0">
                <a:latin typeface="Times New Roman"/>
                <a:cs typeface="Times New Roman"/>
              </a:rPr>
              <a:t>tài nguyên giữa các bản  </a:t>
            </a:r>
            <a:r>
              <a:rPr sz="2400" dirty="0">
                <a:latin typeface="Times New Roman"/>
                <a:cs typeface="Times New Roman"/>
              </a:rPr>
              <a:t>sao</a:t>
            </a:r>
            <a:endParaRPr sz="24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388100" cy="695960"/>
          </a:xfrm>
          <a:prstGeom prst="rect">
            <a:avLst/>
          </a:prstGeom>
        </p:spPr>
        <p:txBody>
          <a:bodyPr vert="horz" wrap="square" lIns="0" tIns="12700" rIns="0" bIns="0" rtlCol="0">
            <a:spAutoFit/>
          </a:bodyPr>
          <a:lstStyle/>
          <a:p>
            <a:pPr marL="12700">
              <a:lnSpc>
                <a:spcPct val="100000"/>
              </a:lnSpc>
              <a:spcBef>
                <a:spcPts val="100"/>
              </a:spcBef>
              <a:tabLst>
                <a:tab pos="1052195" algn="l"/>
                <a:tab pos="1936750" algn="l"/>
                <a:tab pos="3038475" algn="l"/>
              </a:tabLst>
            </a:pPr>
            <a:r>
              <a:rPr sz="4400" spc="-5" dirty="0"/>
              <a:t>Bản	sao	kích	hoạt </a:t>
            </a:r>
            <a:r>
              <a:rPr sz="4400" dirty="0"/>
              <a:t>bởi</a:t>
            </a:r>
            <a:r>
              <a:rPr sz="4400" spc="-70" dirty="0"/>
              <a:t> </a:t>
            </a:r>
            <a:r>
              <a:rPr sz="4400" spc="-5" dirty="0"/>
              <a:t>server</a:t>
            </a:r>
            <a:endParaRPr sz="4400"/>
          </a:p>
        </p:txBody>
      </p:sp>
      <p:sp>
        <p:nvSpPr>
          <p:cNvPr id="4" name="object 4"/>
          <p:cNvSpPr txBox="1"/>
          <p:nvPr/>
        </p:nvSpPr>
        <p:spPr>
          <a:xfrm>
            <a:off x="1820075" y="1913444"/>
            <a:ext cx="7397750" cy="2592705"/>
          </a:xfrm>
          <a:prstGeom prst="rect">
            <a:avLst/>
          </a:prstGeom>
        </p:spPr>
        <p:txBody>
          <a:bodyPr vert="horz" wrap="square" lIns="0" tIns="81280" rIns="0" bIns="0" rtlCol="0">
            <a:spAutoFit/>
          </a:bodyPr>
          <a:lstStyle/>
          <a:p>
            <a:pPr marL="287020" indent="-274320">
              <a:lnSpc>
                <a:spcPct val="100000"/>
              </a:lnSpc>
              <a:spcBef>
                <a:spcPts val="640"/>
              </a:spcBef>
              <a:buClr>
                <a:srgbClr val="94B6D2"/>
              </a:buClr>
              <a:buSzPct val="69230"/>
              <a:buFont typeface="Arial"/>
              <a:buChar char="¤"/>
              <a:tabLst>
                <a:tab pos="287020" algn="l"/>
              </a:tabLst>
            </a:pPr>
            <a:r>
              <a:rPr sz="2600" spc="-5" dirty="0">
                <a:latin typeface="Times New Roman"/>
                <a:cs typeface="Times New Roman"/>
              </a:rPr>
              <a:t>Server đang hoạt</a:t>
            </a:r>
            <a:r>
              <a:rPr sz="2600" dirty="0">
                <a:latin typeface="Times New Roman"/>
                <a:cs typeface="Times New Roman"/>
              </a:rPr>
              <a:t> động</a:t>
            </a:r>
            <a:endParaRPr sz="2600">
              <a:latin typeface="Times New Roman"/>
              <a:cs typeface="Times New Roman"/>
            </a:endParaRPr>
          </a:p>
          <a:p>
            <a:pPr marL="571500" lvl="1" indent="-228600">
              <a:lnSpc>
                <a:spcPct val="100000"/>
              </a:lnSpc>
              <a:spcBef>
                <a:spcPts val="480"/>
              </a:spcBef>
              <a:buClr>
                <a:srgbClr val="DD8047"/>
              </a:buClr>
              <a:buSzPct val="73913"/>
              <a:buFont typeface="Wingdings"/>
              <a:buChar char=""/>
              <a:tabLst>
                <a:tab pos="571500" algn="l"/>
              </a:tabLst>
            </a:pPr>
            <a:r>
              <a:rPr sz="2300" dirty="0">
                <a:latin typeface="Times New Roman"/>
                <a:cs typeface="Times New Roman"/>
              </a:rPr>
              <a:t>Số </a:t>
            </a:r>
            <a:r>
              <a:rPr sz="2300" spc="-5" dirty="0">
                <a:latin typeface="Times New Roman"/>
                <a:cs typeface="Times New Roman"/>
              </a:rPr>
              <a:t>lượng các yêu cầu</a:t>
            </a:r>
            <a:r>
              <a:rPr sz="2300" spc="5" dirty="0">
                <a:latin typeface="Times New Roman"/>
                <a:cs typeface="Times New Roman"/>
              </a:rPr>
              <a:t> </a:t>
            </a:r>
            <a:r>
              <a:rPr sz="2300" spc="-5" dirty="0">
                <a:latin typeface="Times New Roman"/>
                <a:cs typeface="Times New Roman"/>
              </a:rPr>
              <a:t>tăng</a:t>
            </a:r>
            <a:endParaRPr sz="2300">
              <a:latin typeface="Times New Roman"/>
              <a:cs typeface="Times New Roman"/>
            </a:endParaRPr>
          </a:p>
          <a:p>
            <a:pPr marL="571500" marR="5080" lvl="1" indent="-228600">
              <a:lnSpc>
                <a:spcPct val="101400"/>
              </a:lnSpc>
              <a:spcBef>
                <a:spcPts val="400"/>
              </a:spcBef>
              <a:buClr>
                <a:srgbClr val="DD8047"/>
              </a:buClr>
              <a:buSzPct val="73913"/>
              <a:buFont typeface="Wingdings"/>
              <a:buChar char=""/>
              <a:tabLst>
                <a:tab pos="571500" algn="l"/>
              </a:tabLst>
            </a:pPr>
            <a:r>
              <a:rPr sz="2300" spc="-5" dirty="0">
                <a:latin typeface="Times New Roman"/>
                <a:cs typeface="Times New Roman"/>
              </a:rPr>
              <a:t>Kích hoạt các bản sao </a:t>
            </a:r>
            <a:r>
              <a:rPr sz="2300" dirty="0">
                <a:latin typeface="Times New Roman"/>
                <a:cs typeface="Times New Roman"/>
              </a:rPr>
              <a:t>ở </a:t>
            </a:r>
            <a:r>
              <a:rPr sz="2300" spc="-5" dirty="0">
                <a:latin typeface="Times New Roman"/>
                <a:cs typeface="Times New Roman"/>
              </a:rPr>
              <a:t>các </a:t>
            </a:r>
            <a:r>
              <a:rPr sz="2300" dirty="0">
                <a:latin typeface="Times New Roman"/>
                <a:cs typeface="Times New Roman"/>
              </a:rPr>
              <a:t>vị </a:t>
            </a:r>
            <a:r>
              <a:rPr sz="2300" spc="-5" dirty="0">
                <a:latin typeface="Times New Roman"/>
                <a:cs typeface="Times New Roman"/>
              </a:rPr>
              <a:t>trí khác </a:t>
            </a:r>
            <a:r>
              <a:rPr sz="2300" dirty="0">
                <a:latin typeface="Times New Roman"/>
                <a:cs typeface="Times New Roman"/>
              </a:rPr>
              <a:t>phụ </a:t>
            </a:r>
            <a:r>
              <a:rPr sz="2300" spc="-5" dirty="0">
                <a:latin typeface="Times New Roman"/>
                <a:cs typeface="Times New Roman"/>
              </a:rPr>
              <a:t>thuộc theo yêu  cầu</a:t>
            </a:r>
            <a:endParaRPr sz="2300">
              <a:latin typeface="Times New Roman"/>
              <a:cs typeface="Times New Roman"/>
            </a:endParaRPr>
          </a:p>
          <a:p>
            <a:pPr marL="287020" indent="-274320">
              <a:lnSpc>
                <a:spcPct val="100000"/>
              </a:lnSpc>
              <a:spcBef>
                <a:spcPts val="590"/>
              </a:spcBef>
              <a:buClr>
                <a:srgbClr val="94B6D2"/>
              </a:buClr>
              <a:buSzPct val="69230"/>
              <a:buFont typeface="Arial"/>
              <a:buChar char="¤"/>
              <a:tabLst>
                <a:tab pos="287020" algn="l"/>
              </a:tabLst>
            </a:pPr>
            <a:r>
              <a:rPr sz="2600" spc="-5" dirty="0">
                <a:latin typeface="Times New Roman"/>
                <a:cs typeface="Times New Roman"/>
              </a:rPr>
              <a:t>Giảm tải cho bản sao</a:t>
            </a:r>
            <a:r>
              <a:rPr sz="2600" spc="5" dirty="0">
                <a:latin typeface="Times New Roman"/>
                <a:cs typeface="Times New Roman"/>
              </a:rPr>
              <a:t> </a:t>
            </a:r>
            <a:r>
              <a:rPr sz="2600" spc="-5" dirty="0">
                <a:latin typeface="Times New Roman"/>
                <a:cs typeface="Times New Roman"/>
              </a:rPr>
              <a:t>(cũ)</a:t>
            </a:r>
            <a:endParaRPr sz="2600">
              <a:latin typeface="Times New Roman"/>
              <a:cs typeface="Times New Roman"/>
            </a:endParaRPr>
          </a:p>
          <a:p>
            <a:pPr marL="287020" indent="-274320">
              <a:lnSpc>
                <a:spcPct val="100000"/>
              </a:lnSpc>
              <a:spcBef>
                <a:spcPts val="480"/>
              </a:spcBef>
              <a:buClr>
                <a:srgbClr val="94B6D2"/>
              </a:buClr>
              <a:buSzPct val="69230"/>
              <a:buFont typeface="Arial"/>
              <a:buChar char="¤"/>
              <a:tabLst>
                <a:tab pos="287020" algn="l"/>
              </a:tabLst>
            </a:pPr>
            <a:r>
              <a:rPr sz="2600" spc="-5" dirty="0">
                <a:latin typeface="Times New Roman"/>
                <a:cs typeface="Times New Roman"/>
              </a:rPr>
              <a:t>Cập nhật </a:t>
            </a:r>
            <a:r>
              <a:rPr sz="2600" dirty="0">
                <a:latin typeface="Times New Roman"/>
                <a:cs typeface="Times New Roman"/>
              </a:rPr>
              <a:t>dữ </a:t>
            </a:r>
            <a:r>
              <a:rPr sz="2600" spc="-5" dirty="0">
                <a:latin typeface="Times New Roman"/>
                <a:cs typeface="Times New Roman"/>
              </a:rPr>
              <a:t>liệu lên bản sao (mới) gần </a:t>
            </a:r>
            <a:r>
              <a:rPr sz="2600" dirty="0">
                <a:latin typeface="Times New Roman"/>
                <a:cs typeface="Times New Roman"/>
              </a:rPr>
              <a:t>với </a:t>
            </a:r>
            <a:r>
              <a:rPr sz="2600" spc="-5" dirty="0">
                <a:latin typeface="Times New Roman"/>
                <a:cs typeface="Times New Roman"/>
              </a:rPr>
              <a:t>client</a:t>
            </a:r>
            <a:r>
              <a:rPr sz="2600" spc="15" dirty="0">
                <a:latin typeface="Times New Roman"/>
                <a:cs typeface="Times New Roman"/>
              </a:rPr>
              <a:t> </a:t>
            </a:r>
            <a:r>
              <a:rPr sz="2600" dirty="0">
                <a:latin typeface="Times New Roman"/>
                <a:cs typeface="Times New Roman"/>
              </a:rPr>
              <a:t>hơn</a:t>
            </a:r>
            <a:endParaRPr sz="260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1464475" y="725055"/>
            <a:ext cx="6388100" cy="695960"/>
          </a:xfrm>
          <a:prstGeom prst="rect">
            <a:avLst/>
          </a:prstGeom>
        </p:spPr>
        <p:txBody>
          <a:bodyPr vert="horz" wrap="square" lIns="0" tIns="12700" rIns="0" bIns="0" rtlCol="0">
            <a:spAutoFit/>
          </a:bodyPr>
          <a:lstStyle/>
          <a:p>
            <a:pPr marL="12700">
              <a:lnSpc>
                <a:spcPct val="100000"/>
              </a:lnSpc>
              <a:spcBef>
                <a:spcPts val="100"/>
              </a:spcBef>
              <a:tabLst>
                <a:tab pos="1052195" algn="l"/>
                <a:tab pos="1936750" algn="l"/>
                <a:tab pos="3038475" algn="l"/>
              </a:tabLst>
            </a:pPr>
            <a:r>
              <a:rPr sz="4400" spc="-5" dirty="0"/>
              <a:t>Bản	sao	kích	hoạt </a:t>
            </a:r>
            <a:r>
              <a:rPr sz="4400" dirty="0"/>
              <a:t>bởi</a:t>
            </a:r>
            <a:r>
              <a:rPr sz="4400" spc="-70" dirty="0"/>
              <a:t> </a:t>
            </a:r>
            <a:r>
              <a:rPr sz="4400" spc="-5" dirty="0"/>
              <a:t>server</a:t>
            </a:r>
            <a:endParaRPr sz="4400"/>
          </a:p>
        </p:txBody>
      </p:sp>
      <p:grpSp>
        <p:nvGrpSpPr>
          <p:cNvPr id="5" name="object 5"/>
          <p:cNvGrpSpPr/>
          <p:nvPr/>
        </p:nvGrpSpPr>
        <p:grpSpPr>
          <a:xfrm>
            <a:off x="2537778" y="2270863"/>
            <a:ext cx="5175250" cy="2647950"/>
            <a:chOff x="2537778" y="2270863"/>
            <a:chExt cx="5175250" cy="2647950"/>
          </a:xfrm>
        </p:grpSpPr>
        <p:sp>
          <p:nvSpPr>
            <p:cNvPr id="6" name="object 6"/>
            <p:cNvSpPr/>
            <p:nvPr/>
          </p:nvSpPr>
          <p:spPr>
            <a:xfrm>
              <a:off x="2545080" y="3138638"/>
              <a:ext cx="4253230" cy="1760220"/>
            </a:xfrm>
            <a:custGeom>
              <a:avLst/>
              <a:gdLst/>
              <a:ahLst/>
              <a:cxnLst/>
              <a:rect l="l" t="t" r="r" b="b"/>
              <a:pathLst>
                <a:path w="4253230" h="1760220">
                  <a:moveTo>
                    <a:pt x="2418768" y="322296"/>
                  </a:moveTo>
                  <a:lnTo>
                    <a:pt x="2466315" y="325801"/>
                  </a:lnTo>
                  <a:lnTo>
                    <a:pt x="2511734" y="335980"/>
                  </a:lnTo>
                  <a:lnTo>
                    <a:pt x="2554519" y="352326"/>
                  </a:lnTo>
                  <a:lnTo>
                    <a:pt x="2594163" y="374336"/>
                  </a:lnTo>
                  <a:lnTo>
                    <a:pt x="2630161" y="401505"/>
                  </a:lnTo>
                  <a:lnTo>
                    <a:pt x="2662009" y="433327"/>
                  </a:lnTo>
                  <a:lnTo>
                    <a:pt x="2689200" y="469297"/>
                  </a:lnTo>
                  <a:lnTo>
                    <a:pt x="2711228" y="508911"/>
                  </a:lnTo>
                  <a:lnTo>
                    <a:pt x="2727588" y="551664"/>
                  </a:lnTo>
                  <a:lnTo>
                    <a:pt x="2737775" y="597050"/>
                  </a:lnTo>
                  <a:lnTo>
                    <a:pt x="2741283" y="644565"/>
                  </a:lnTo>
                  <a:lnTo>
                    <a:pt x="2737775" y="692080"/>
                  </a:lnTo>
                  <a:lnTo>
                    <a:pt x="2727588" y="737468"/>
                  </a:lnTo>
                  <a:lnTo>
                    <a:pt x="2711228" y="780223"/>
                  </a:lnTo>
                  <a:lnTo>
                    <a:pt x="2689200" y="819841"/>
                  </a:lnTo>
                  <a:lnTo>
                    <a:pt x="2662009" y="855815"/>
                  </a:lnTo>
                  <a:lnTo>
                    <a:pt x="2630161" y="887641"/>
                  </a:lnTo>
                  <a:lnTo>
                    <a:pt x="2594163" y="914813"/>
                  </a:lnTo>
                  <a:lnTo>
                    <a:pt x="2554519" y="936826"/>
                  </a:lnTo>
                  <a:lnTo>
                    <a:pt x="2511734" y="953176"/>
                  </a:lnTo>
                  <a:lnTo>
                    <a:pt x="2466315" y="963356"/>
                  </a:lnTo>
                  <a:lnTo>
                    <a:pt x="2418768" y="966862"/>
                  </a:lnTo>
                  <a:lnTo>
                    <a:pt x="2371220" y="963356"/>
                  </a:lnTo>
                  <a:lnTo>
                    <a:pt x="2325801" y="953176"/>
                  </a:lnTo>
                  <a:lnTo>
                    <a:pt x="2283017" y="936826"/>
                  </a:lnTo>
                  <a:lnTo>
                    <a:pt x="2243373" y="914813"/>
                  </a:lnTo>
                  <a:lnTo>
                    <a:pt x="2207374" y="887641"/>
                  </a:lnTo>
                  <a:lnTo>
                    <a:pt x="2175527" y="855815"/>
                  </a:lnTo>
                  <a:lnTo>
                    <a:pt x="2148336" y="819841"/>
                  </a:lnTo>
                  <a:lnTo>
                    <a:pt x="2126308" y="780223"/>
                  </a:lnTo>
                  <a:lnTo>
                    <a:pt x="2109947" y="737468"/>
                  </a:lnTo>
                  <a:lnTo>
                    <a:pt x="2099760" y="692080"/>
                  </a:lnTo>
                  <a:lnTo>
                    <a:pt x="2096252" y="644565"/>
                  </a:lnTo>
                  <a:lnTo>
                    <a:pt x="2099760" y="597050"/>
                  </a:lnTo>
                  <a:lnTo>
                    <a:pt x="2109947" y="551664"/>
                  </a:lnTo>
                  <a:lnTo>
                    <a:pt x="2126308" y="508911"/>
                  </a:lnTo>
                  <a:lnTo>
                    <a:pt x="2148336" y="469297"/>
                  </a:lnTo>
                  <a:lnTo>
                    <a:pt x="2175527" y="433327"/>
                  </a:lnTo>
                  <a:lnTo>
                    <a:pt x="2207374" y="401505"/>
                  </a:lnTo>
                  <a:lnTo>
                    <a:pt x="2243373" y="374336"/>
                  </a:lnTo>
                  <a:lnTo>
                    <a:pt x="2283017" y="352326"/>
                  </a:lnTo>
                  <a:lnTo>
                    <a:pt x="2325801" y="335980"/>
                  </a:lnTo>
                  <a:lnTo>
                    <a:pt x="2371220" y="325801"/>
                  </a:lnTo>
                  <a:lnTo>
                    <a:pt x="2418768" y="322296"/>
                  </a:lnTo>
                  <a:close/>
                </a:path>
                <a:path w="4253230" h="1760220">
                  <a:moveTo>
                    <a:pt x="1935008" y="0"/>
                  </a:moveTo>
                  <a:lnTo>
                    <a:pt x="2226208" y="365756"/>
                  </a:lnTo>
                </a:path>
                <a:path w="4253230" h="1760220">
                  <a:moveTo>
                    <a:pt x="403123" y="1302034"/>
                  </a:moveTo>
                  <a:lnTo>
                    <a:pt x="449170" y="1306698"/>
                  </a:lnTo>
                  <a:lnTo>
                    <a:pt x="492104" y="1320067"/>
                  </a:lnTo>
                  <a:lnTo>
                    <a:pt x="530992" y="1341210"/>
                  </a:lnTo>
                  <a:lnTo>
                    <a:pt x="564900" y="1369193"/>
                  </a:lnTo>
                  <a:lnTo>
                    <a:pt x="592896" y="1403083"/>
                  </a:lnTo>
                  <a:lnTo>
                    <a:pt x="614048" y="1441948"/>
                  </a:lnTo>
                  <a:lnTo>
                    <a:pt x="627424" y="1484856"/>
                  </a:lnTo>
                  <a:lnTo>
                    <a:pt x="632089" y="1530874"/>
                  </a:lnTo>
                  <a:lnTo>
                    <a:pt x="627424" y="1576890"/>
                  </a:lnTo>
                  <a:lnTo>
                    <a:pt x="614048" y="1619795"/>
                  </a:lnTo>
                  <a:lnTo>
                    <a:pt x="592896" y="1658656"/>
                  </a:lnTo>
                  <a:lnTo>
                    <a:pt x="564900" y="1692541"/>
                  </a:lnTo>
                  <a:lnTo>
                    <a:pt x="530992" y="1720519"/>
                  </a:lnTo>
                  <a:lnTo>
                    <a:pt x="492104" y="1741656"/>
                  </a:lnTo>
                  <a:lnTo>
                    <a:pt x="449170" y="1755023"/>
                  </a:lnTo>
                  <a:lnTo>
                    <a:pt x="403123" y="1759685"/>
                  </a:lnTo>
                  <a:lnTo>
                    <a:pt x="357074" y="1755023"/>
                  </a:lnTo>
                  <a:lnTo>
                    <a:pt x="314137" y="1741656"/>
                  </a:lnTo>
                  <a:lnTo>
                    <a:pt x="275245" y="1720519"/>
                  </a:lnTo>
                  <a:lnTo>
                    <a:pt x="241332" y="1692541"/>
                  </a:lnTo>
                  <a:lnTo>
                    <a:pt x="213330" y="1658656"/>
                  </a:lnTo>
                  <a:lnTo>
                    <a:pt x="192173" y="1619795"/>
                  </a:lnTo>
                  <a:lnTo>
                    <a:pt x="178795" y="1576890"/>
                  </a:lnTo>
                  <a:lnTo>
                    <a:pt x="174128" y="1530874"/>
                  </a:lnTo>
                  <a:lnTo>
                    <a:pt x="178795" y="1484856"/>
                  </a:lnTo>
                  <a:lnTo>
                    <a:pt x="192173" y="1441948"/>
                  </a:lnTo>
                  <a:lnTo>
                    <a:pt x="213330" y="1403083"/>
                  </a:lnTo>
                  <a:lnTo>
                    <a:pt x="241332" y="1369193"/>
                  </a:lnTo>
                  <a:lnTo>
                    <a:pt x="275245" y="1341210"/>
                  </a:lnTo>
                  <a:lnTo>
                    <a:pt x="314137" y="1320067"/>
                  </a:lnTo>
                  <a:lnTo>
                    <a:pt x="357074" y="1306698"/>
                  </a:lnTo>
                  <a:lnTo>
                    <a:pt x="403123" y="1302034"/>
                  </a:lnTo>
                  <a:close/>
                </a:path>
                <a:path w="4253230" h="1760220">
                  <a:moveTo>
                    <a:pt x="0" y="1047443"/>
                  </a:moveTo>
                  <a:lnTo>
                    <a:pt x="254138" y="1351094"/>
                  </a:lnTo>
                </a:path>
                <a:path w="4253230" h="1760220">
                  <a:moveTo>
                    <a:pt x="745862" y="1530874"/>
                  </a:moveTo>
                  <a:lnTo>
                    <a:pt x="4252918" y="1530874"/>
                  </a:lnTo>
                </a:path>
              </a:pathLst>
            </a:custGeom>
            <a:ln w="14216">
              <a:solidFill>
                <a:srgbClr val="231F20"/>
              </a:solidFill>
            </a:ln>
          </p:spPr>
          <p:txBody>
            <a:bodyPr wrap="square" lIns="0" tIns="0" rIns="0" bIns="0" rtlCol="0"/>
            <a:lstStyle/>
            <a:p>
              <a:endParaRPr/>
            </a:p>
          </p:txBody>
        </p:sp>
        <p:sp>
          <p:nvSpPr>
            <p:cNvPr id="7" name="object 7"/>
            <p:cNvSpPr/>
            <p:nvPr/>
          </p:nvSpPr>
          <p:spPr>
            <a:xfrm>
              <a:off x="3190074" y="4583557"/>
              <a:ext cx="200698" cy="17190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698170" y="4583557"/>
              <a:ext cx="200723" cy="171907"/>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756727" y="2810912"/>
              <a:ext cx="1236345" cy="1381125"/>
            </a:xfrm>
            <a:custGeom>
              <a:avLst/>
              <a:gdLst/>
              <a:ahLst/>
              <a:cxnLst/>
              <a:rect l="l" t="t" r="r" b="b"/>
              <a:pathLst>
                <a:path w="1236345" h="1381125">
                  <a:moveTo>
                    <a:pt x="0" y="0"/>
                  </a:moveTo>
                  <a:lnTo>
                    <a:pt x="1236134" y="1380598"/>
                  </a:lnTo>
                </a:path>
              </a:pathLst>
            </a:custGeom>
            <a:ln w="14217">
              <a:solidFill>
                <a:srgbClr val="231F20"/>
              </a:solidFill>
            </a:ln>
          </p:spPr>
          <p:txBody>
            <a:bodyPr wrap="square" lIns="0" tIns="0" rIns="0" bIns="0" rtlCol="0"/>
            <a:lstStyle/>
            <a:p>
              <a:endParaRPr/>
            </a:p>
          </p:txBody>
        </p:sp>
        <p:sp>
          <p:nvSpPr>
            <p:cNvPr id="10" name="object 10"/>
            <p:cNvSpPr/>
            <p:nvPr/>
          </p:nvSpPr>
          <p:spPr>
            <a:xfrm>
              <a:off x="5689485" y="2735783"/>
              <a:ext cx="197904" cy="206781"/>
            </a:xfrm>
            <a:prstGeom prst="rect">
              <a:avLst/>
            </a:prstGeom>
            <a:blipFill>
              <a:blip r:embed="rId4" cstate="print"/>
              <a:stretch>
                <a:fillRect/>
              </a:stretch>
            </a:blipFill>
          </p:spPr>
          <p:txBody>
            <a:bodyPr wrap="square" lIns="0" tIns="0" rIns="0" bIns="0" rtlCol="0"/>
            <a:lstStyle/>
            <a:p>
              <a:endParaRPr/>
            </a:p>
          </p:txBody>
        </p:sp>
        <p:sp>
          <p:nvSpPr>
            <p:cNvPr id="11" name="object 11"/>
            <p:cNvSpPr/>
            <p:nvPr/>
          </p:nvSpPr>
          <p:spPr>
            <a:xfrm>
              <a:off x="6862190" y="4059847"/>
              <a:ext cx="197942" cy="206781"/>
            </a:xfrm>
            <a:prstGeom prst="rect">
              <a:avLst/>
            </a:prstGeom>
            <a:blipFill>
              <a:blip r:embed="rId5" cstate="print"/>
              <a:stretch>
                <a:fillRect/>
              </a:stretch>
            </a:blipFill>
          </p:spPr>
          <p:txBody>
            <a:bodyPr wrap="square" lIns="0" tIns="0" rIns="0" bIns="0" rtlCol="0"/>
            <a:lstStyle/>
            <a:p>
              <a:endParaRPr/>
            </a:p>
          </p:txBody>
        </p:sp>
        <p:sp>
          <p:nvSpPr>
            <p:cNvPr id="12" name="object 12"/>
            <p:cNvSpPr/>
            <p:nvPr/>
          </p:nvSpPr>
          <p:spPr>
            <a:xfrm>
              <a:off x="3190083" y="2735788"/>
              <a:ext cx="3789679" cy="1853564"/>
            </a:xfrm>
            <a:custGeom>
              <a:avLst/>
              <a:gdLst/>
              <a:ahLst/>
              <a:cxnLst/>
              <a:rect l="l" t="t" r="r" b="b"/>
              <a:pathLst>
                <a:path w="3789679" h="1853564">
                  <a:moveTo>
                    <a:pt x="0" y="1853142"/>
                  </a:moveTo>
                  <a:lnTo>
                    <a:pt x="1693129" y="1127996"/>
                  </a:lnTo>
                  <a:lnTo>
                    <a:pt x="3708802" y="1772561"/>
                  </a:lnTo>
                </a:path>
                <a:path w="3789679" h="1853564">
                  <a:moveTo>
                    <a:pt x="2338160" y="0"/>
                  </a:moveTo>
                  <a:lnTo>
                    <a:pt x="1854401" y="966862"/>
                  </a:lnTo>
                  <a:lnTo>
                    <a:pt x="3789410" y="1692008"/>
                  </a:lnTo>
                </a:path>
              </a:pathLst>
            </a:custGeom>
            <a:ln w="14216">
              <a:solidFill>
                <a:srgbClr val="231F20"/>
              </a:solidFill>
              <a:prstDash val="sysDash"/>
            </a:ln>
          </p:spPr>
          <p:txBody>
            <a:bodyPr wrap="square" lIns="0" tIns="0" rIns="0" bIns="0" rtlCol="0"/>
            <a:lstStyle/>
            <a:p>
              <a:endParaRPr/>
            </a:p>
          </p:txBody>
        </p:sp>
        <p:sp>
          <p:nvSpPr>
            <p:cNvPr id="13" name="object 13"/>
            <p:cNvSpPr/>
            <p:nvPr/>
          </p:nvSpPr>
          <p:spPr>
            <a:xfrm>
              <a:off x="7463879" y="4186081"/>
              <a:ext cx="241300" cy="180975"/>
            </a:xfrm>
            <a:custGeom>
              <a:avLst/>
              <a:gdLst/>
              <a:ahLst/>
              <a:cxnLst/>
              <a:rect l="l" t="t" r="r" b="b"/>
              <a:pathLst>
                <a:path w="241300" h="180975">
                  <a:moveTo>
                    <a:pt x="241225" y="0"/>
                  </a:moveTo>
                  <a:lnTo>
                    <a:pt x="0" y="180490"/>
                  </a:lnTo>
                </a:path>
              </a:pathLst>
            </a:custGeom>
            <a:ln w="14215">
              <a:solidFill>
                <a:srgbClr val="231F20"/>
              </a:solidFill>
            </a:ln>
          </p:spPr>
          <p:txBody>
            <a:bodyPr wrap="square" lIns="0" tIns="0" rIns="0" bIns="0" rtlCol="0"/>
            <a:lstStyle/>
            <a:p>
              <a:endParaRPr/>
            </a:p>
          </p:txBody>
        </p:sp>
        <p:sp>
          <p:nvSpPr>
            <p:cNvPr id="14" name="object 14"/>
            <p:cNvSpPr/>
            <p:nvPr/>
          </p:nvSpPr>
          <p:spPr>
            <a:xfrm>
              <a:off x="6898829" y="4266634"/>
              <a:ext cx="645160" cy="645160"/>
            </a:xfrm>
            <a:custGeom>
              <a:avLst/>
              <a:gdLst/>
              <a:ahLst/>
              <a:cxnLst/>
              <a:rect l="l" t="t" r="r" b="b"/>
              <a:pathLst>
                <a:path w="645159" h="645160">
                  <a:moveTo>
                    <a:pt x="322515" y="0"/>
                  </a:moveTo>
                  <a:lnTo>
                    <a:pt x="274967" y="3505"/>
                  </a:lnTo>
                  <a:lnTo>
                    <a:pt x="229549" y="13685"/>
                  </a:lnTo>
                  <a:lnTo>
                    <a:pt x="186764" y="30035"/>
                  </a:lnTo>
                  <a:lnTo>
                    <a:pt x="147120" y="52048"/>
                  </a:lnTo>
                  <a:lnTo>
                    <a:pt x="111122" y="79220"/>
                  </a:lnTo>
                  <a:lnTo>
                    <a:pt x="79274" y="111046"/>
                  </a:lnTo>
                  <a:lnTo>
                    <a:pt x="52083" y="147020"/>
                  </a:lnTo>
                  <a:lnTo>
                    <a:pt x="30055" y="186638"/>
                  </a:lnTo>
                  <a:lnTo>
                    <a:pt x="13695" y="229393"/>
                  </a:lnTo>
                  <a:lnTo>
                    <a:pt x="3508" y="274781"/>
                  </a:lnTo>
                  <a:lnTo>
                    <a:pt x="0" y="322296"/>
                  </a:lnTo>
                  <a:lnTo>
                    <a:pt x="3508" y="369812"/>
                  </a:lnTo>
                  <a:lnTo>
                    <a:pt x="13695" y="415200"/>
                  </a:lnTo>
                  <a:lnTo>
                    <a:pt x="30055" y="457955"/>
                  </a:lnTo>
                  <a:lnTo>
                    <a:pt x="52083" y="497572"/>
                  </a:lnTo>
                  <a:lnTo>
                    <a:pt x="79274" y="533547"/>
                  </a:lnTo>
                  <a:lnTo>
                    <a:pt x="111122" y="565372"/>
                  </a:lnTo>
                  <a:lnTo>
                    <a:pt x="147120" y="592545"/>
                  </a:lnTo>
                  <a:lnTo>
                    <a:pt x="186764" y="614558"/>
                  </a:lnTo>
                  <a:lnTo>
                    <a:pt x="229549" y="630907"/>
                  </a:lnTo>
                  <a:lnTo>
                    <a:pt x="274967" y="641088"/>
                  </a:lnTo>
                  <a:lnTo>
                    <a:pt x="322515" y="644593"/>
                  </a:lnTo>
                  <a:lnTo>
                    <a:pt x="370063" y="641088"/>
                  </a:lnTo>
                  <a:lnTo>
                    <a:pt x="415482" y="630907"/>
                  </a:lnTo>
                  <a:lnTo>
                    <a:pt x="458266" y="614558"/>
                  </a:lnTo>
                  <a:lnTo>
                    <a:pt x="497910" y="592545"/>
                  </a:lnTo>
                  <a:lnTo>
                    <a:pt x="533909" y="565372"/>
                  </a:lnTo>
                  <a:lnTo>
                    <a:pt x="565756" y="533547"/>
                  </a:lnTo>
                  <a:lnTo>
                    <a:pt x="592947" y="497572"/>
                  </a:lnTo>
                  <a:lnTo>
                    <a:pt x="614975" y="457955"/>
                  </a:lnTo>
                  <a:lnTo>
                    <a:pt x="631336" y="415200"/>
                  </a:lnTo>
                  <a:lnTo>
                    <a:pt x="641523" y="369812"/>
                  </a:lnTo>
                  <a:lnTo>
                    <a:pt x="645031" y="322296"/>
                  </a:lnTo>
                  <a:lnTo>
                    <a:pt x="641523" y="274781"/>
                  </a:lnTo>
                  <a:lnTo>
                    <a:pt x="631336" y="229393"/>
                  </a:lnTo>
                  <a:lnTo>
                    <a:pt x="614975" y="186638"/>
                  </a:lnTo>
                  <a:lnTo>
                    <a:pt x="592947" y="147020"/>
                  </a:lnTo>
                  <a:lnTo>
                    <a:pt x="565756" y="111046"/>
                  </a:lnTo>
                  <a:lnTo>
                    <a:pt x="533909" y="79220"/>
                  </a:lnTo>
                  <a:lnTo>
                    <a:pt x="497910" y="52048"/>
                  </a:lnTo>
                  <a:lnTo>
                    <a:pt x="458266" y="30035"/>
                  </a:lnTo>
                  <a:lnTo>
                    <a:pt x="415482" y="13685"/>
                  </a:lnTo>
                  <a:lnTo>
                    <a:pt x="370063" y="3505"/>
                  </a:lnTo>
                  <a:lnTo>
                    <a:pt x="322515" y="0"/>
                  </a:lnTo>
                  <a:close/>
                </a:path>
              </a:pathLst>
            </a:custGeom>
            <a:solidFill>
              <a:srgbClr val="FFFFFF"/>
            </a:solidFill>
          </p:spPr>
          <p:txBody>
            <a:bodyPr wrap="square" lIns="0" tIns="0" rIns="0" bIns="0" rtlCol="0"/>
            <a:lstStyle/>
            <a:p>
              <a:endParaRPr/>
            </a:p>
          </p:txBody>
        </p:sp>
        <p:sp>
          <p:nvSpPr>
            <p:cNvPr id="15" name="object 15"/>
            <p:cNvSpPr/>
            <p:nvPr/>
          </p:nvSpPr>
          <p:spPr>
            <a:xfrm>
              <a:off x="6898829" y="4266634"/>
              <a:ext cx="645160" cy="645160"/>
            </a:xfrm>
            <a:custGeom>
              <a:avLst/>
              <a:gdLst/>
              <a:ahLst/>
              <a:cxnLst/>
              <a:rect l="l" t="t" r="r" b="b"/>
              <a:pathLst>
                <a:path w="645159" h="645160">
                  <a:moveTo>
                    <a:pt x="322515" y="0"/>
                  </a:moveTo>
                  <a:lnTo>
                    <a:pt x="370063" y="3505"/>
                  </a:lnTo>
                  <a:lnTo>
                    <a:pt x="415482" y="13685"/>
                  </a:lnTo>
                  <a:lnTo>
                    <a:pt x="458266" y="30035"/>
                  </a:lnTo>
                  <a:lnTo>
                    <a:pt x="497910" y="52048"/>
                  </a:lnTo>
                  <a:lnTo>
                    <a:pt x="533909" y="79220"/>
                  </a:lnTo>
                  <a:lnTo>
                    <a:pt x="565756" y="111046"/>
                  </a:lnTo>
                  <a:lnTo>
                    <a:pt x="592947" y="147020"/>
                  </a:lnTo>
                  <a:lnTo>
                    <a:pt x="614975" y="186638"/>
                  </a:lnTo>
                  <a:lnTo>
                    <a:pt x="631336" y="229393"/>
                  </a:lnTo>
                  <a:lnTo>
                    <a:pt x="641523" y="274781"/>
                  </a:lnTo>
                  <a:lnTo>
                    <a:pt x="645031" y="322296"/>
                  </a:lnTo>
                  <a:lnTo>
                    <a:pt x="641523" y="369812"/>
                  </a:lnTo>
                  <a:lnTo>
                    <a:pt x="631336" y="415200"/>
                  </a:lnTo>
                  <a:lnTo>
                    <a:pt x="614975" y="457955"/>
                  </a:lnTo>
                  <a:lnTo>
                    <a:pt x="592947" y="497572"/>
                  </a:lnTo>
                  <a:lnTo>
                    <a:pt x="565756" y="533547"/>
                  </a:lnTo>
                  <a:lnTo>
                    <a:pt x="533909" y="565372"/>
                  </a:lnTo>
                  <a:lnTo>
                    <a:pt x="497910" y="592545"/>
                  </a:lnTo>
                  <a:lnTo>
                    <a:pt x="458266" y="614558"/>
                  </a:lnTo>
                  <a:lnTo>
                    <a:pt x="415482" y="630907"/>
                  </a:lnTo>
                  <a:lnTo>
                    <a:pt x="370063" y="641088"/>
                  </a:lnTo>
                  <a:lnTo>
                    <a:pt x="322515" y="644593"/>
                  </a:lnTo>
                  <a:lnTo>
                    <a:pt x="274967" y="641088"/>
                  </a:lnTo>
                  <a:lnTo>
                    <a:pt x="229549" y="630907"/>
                  </a:lnTo>
                  <a:lnTo>
                    <a:pt x="186764" y="614558"/>
                  </a:lnTo>
                  <a:lnTo>
                    <a:pt x="147120" y="592545"/>
                  </a:lnTo>
                  <a:lnTo>
                    <a:pt x="111122" y="565372"/>
                  </a:lnTo>
                  <a:lnTo>
                    <a:pt x="79274" y="533547"/>
                  </a:lnTo>
                  <a:lnTo>
                    <a:pt x="52083" y="497572"/>
                  </a:lnTo>
                  <a:lnTo>
                    <a:pt x="30055" y="457955"/>
                  </a:lnTo>
                  <a:lnTo>
                    <a:pt x="13695" y="415200"/>
                  </a:lnTo>
                  <a:lnTo>
                    <a:pt x="3508" y="369812"/>
                  </a:lnTo>
                  <a:lnTo>
                    <a:pt x="0" y="322296"/>
                  </a:lnTo>
                  <a:lnTo>
                    <a:pt x="3508" y="274781"/>
                  </a:lnTo>
                  <a:lnTo>
                    <a:pt x="13695" y="229393"/>
                  </a:lnTo>
                  <a:lnTo>
                    <a:pt x="30055" y="186638"/>
                  </a:lnTo>
                  <a:lnTo>
                    <a:pt x="52083" y="147020"/>
                  </a:lnTo>
                  <a:lnTo>
                    <a:pt x="79274" y="111046"/>
                  </a:lnTo>
                  <a:lnTo>
                    <a:pt x="111122" y="79220"/>
                  </a:lnTo>
                  <a:lnTo>
                    <a:pt x="147120" y="52048"/>
                  </a:lnTo>
                  <a:lnTo>
                    <a:pt x="186764" y="30035"/>
                  </a:lnTo>
                  <a:lnTo>
                    <a:pt x="229549" y="13685"/>
                  </a:lnTo>
                  <a:lnTo>
                    <a:pt x="274967" y="3505"/>
                  </a:lnTo>
                  <a:lnTo>
                    <a:pt x="322515" y="0"/>
                  </a:lnTo>
                  <a:close/>
                </a:path>
              </a:pathLst>
            </a:custGeom>
            <a:ln w="14216">
              <a:solidFill>
                <a:srgbClr val="231F20"/>
              </a:solidFill>
            </a:ln>
          </p:spPr>
          <p:txBody>
            <a:bodyPr wrap="square" lIns="0" tIns="0" rIns="0" bIns="0" rtlCol="0"/>
            <a:lstStyle/>
            <a:p>
              <a:endParaRPr/>
            </a:p>
          </p:txBody>
        </p:sp>
        <p:sp>
          <p:nvSpPr>
            <p:cNvPr id="16" name="object 16"/>
            <p:cNvSpPr/>
            <p:nvPr/>
          </p:nvSpPr>
          <p:spPr>
            <a:xfrm>
              <a:off x="7133601" y="4501241"/>
              <a:ext cx="175488" cy="175379"/>
            </a:xfrm>
            <a:prstGeom prst="rect">
              <a:avLst/>
            </a:prstGeom>
            <a:blipFill>
              <a:blip r:embed="rId6" cstate="print"/>
              <a:stretch>
                <a:fillRect/>
              </a:stretch>
            </a:blipFill>
          </p:spPr>
          <p:txBody>
            <a:bodyPr wrap="square" lIns="0" tIns="0" rIns="0" bIns="0" rtlCol="0"/>
            <a:lstStyle/>
            <a:p>
              <a:endParaRPr/>
            </a:p>
          </p:txBody>
        </p:sp>
        <p:sp>
          <p:nvSpPr>
            <p:cNvPr id="17" name="object 17"/>
            <p:cNvSpPr/>
            <p:nvPr/>
          </p:nvSpPr>
          <p:spPr>
            <a:xfrm>
              <a:off x="5366972" y="2278166"/>
              <a:ext cx="458470" cy="457834"/>
            </a:xfrm>
            <a:custGeom>
              <a:avLst/>
              <a:gdLst/>
              <a:ahLst/>
              <a:cxnLst/>
              <a:rect l="l" t="t" r="r" b="b"/>
              <a:pathLst>
                <a:path w="458470" h="457835">
                  <a:moveTo>
                    <a:pt x="228994" y="0"/>
                  </a:moveTo>
                  <a:lnTo>
                    <a:pt x="275042" y="4663"/>
                  </a:lnTo>
                  <a:lnTo>
                    <a:pt x="317976" y="18033"/>
                  </a:lnTo>
                  <a:lnTo>
                    <a:pt x="356863" y="39175"/>
                  </a:lnTo>
                  <a:lnTo>
                    <a:pt x="390771" y="67158"/>
                  </a:lnTo>
                  <a:lnTo>
                    <a:pt x="418768" y="101048"/>
                  </a:lnTo>
                  <a:lnTo>
                    <a:pt x="439920" y="139914"/>
                  </a:lnTo>
                  <a:lnTo>
                    <a:pt x="453295" y="182821"/>
                  </a:lnTo>
                  <a:lnTo>
                    <a:pt x="457961" y="228839"/>
                  </a:lnTo>
                  <a:lnTo>
                    <a:pt x="453295" y="274847"/>
                  </a:lnTo>
                  <a:lnTo>
                    <a:pt x="439920" y="317748"/>
                  </a:lnTo>
                  <a:lnTo>
                    <a:pt x="418768" y="356609"/>
                  </a:lnTo>
                  <a:lnTo>
                    <a:pt x="390771" y="390496"/>
                  </a:lnTo>
                  <a:lnTo>
                    <a:pt x="356863" y="418476"/>
                  </a:lnTo>
                  <a:lnTo>
                    <a:pt x="317976" y="439618"/>
                  </a:lnTo>
                  <a:lnTo>
                    <a:pt x="275042" y="452987"/>
                  </a:lnTo>
                  <a:lnTo>
                    <a:pt x="228994" y="457650"/>
                  </a:lnTo>
                  <a:lnTo>
                    <a:pt x="182946" y="452987"/>
                  </a:lnTo>
                  <a:lnTo>
                    <a:pt x="140009" y="439618"/>
                  </a:lnTo>
                  <a:lnTo>
                    <a:pt x="101117" y="418476"/>
                  </a:lnTo>
                  <a:lnTo>
                    <a:pt x="67203" y="390496"/>
                  </a:lnTo>
                  <a:lnTo>
                    <a:pt x="39202" y="356609"/>
                  </a:lnTo>
                  <a:lnTo>
                    <a:pt x="18045" y="317748"/>
                  </a:lnTo>
                  <a:lnTo>
                    <a:pt x="4666" y="274847"/>
                  </a:lnTo>
                  <a:lnTo>
                    <a:pt x="0" y="228839"/>
                  </a:lnTo>
                  <a:lnTo>
                    <a:pt x="4666" y="182821"/>
                  </a:lnTo>
                  <a:lnTo>
                    <a:pt x="18045" y="139914"/>
                  </a:lnTo>
                  <a:lnTo>
                    <a:pt x="39202" y="101048"/>
                  </a:lnTo>
                  <a:lnTo>
                    <a:pt x="67203" y="67158"/>
                  </a:lnTo>
                  <a:lnTo>
                    <a:pt x="101117" y="39175"/>
                  </a:lnTo>
                  <a:lnTo>
                    <a:pt x="140009" y="18033"/>
                  </a:lnTo>
                  <a:lnTo>
                    <a:pt x="182946" y="4663"/>
                  </a:lnTo>
                  <a:lnTo>
                    <a:pt x="228994" y="0"/>
                  </a:lnTo>
                  <a:close/>
                </a:path>
              </a:pathLst>
            </a:custGeom>
            <a:ln w="14216">
              <a:solidFill>
                <a:srgbClr val="231F20"/>
              </a:solidFill>
            </a:ln>
          </p:spPr>
          <p:txBody>
            <a:bodyPr wrap="square" lIns="0" tIns="0" rIns="0" bIns="0" rtlCol="0"/>
            <a:lstStyle/>
            <a:p>
              <a:endParaRPr/>
            </a:p>
          </p:txBody>
        </p:sp>
      </p:grpSp>
      <p:sp>
        <p:nvSpPr>
          <p:cNvPr id="18" name="object 18"/>
          <p:cNvSpPr txBox="1"/>
          <p:nvPr/>
        </p:nvSpPr>
        <p:spPr>
          <a:xfrm>
            <a:off x="2222573" y="3865390"/>
            <a:ext cx="594360"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Client</a:t>
            </a:r>
            <a:endParaRPr sz="1800">
              <a:latin typeface="Arial"/>
              <a:cs typeface="Arial"/>
            </a:endParaRPr>
          </a:p>
        </p:txBody>
      </p:sp>
      <p:sp>
        <p:nvSpPr>
          <p:cNvPr id="19" name="object 19"/>
          <p:cNvSpPr txBox="1"/>
          <p:nvPr/>
        </p:nvSpPr>
        <p:spPr>
          <a:xfrm>
            <a:off x="7785741" y="3784825"/>
            <a:ext cx="1151255" cy="552450"/>
          </a:xfrm>
          <a:prstGeom prst="rect">
            <a:avLst/>
          </a:prstGeom>
        </p:spPr>
        <p:txBody>
          <a:bodyPr vert="horz" wrap="square" lIns="0" tIns="36830" rIns="0" bIns="0" rtlCol="0">
            <a:spAutoFit/>
          </a:bodyPr>
          <a:lstStyle/>
          <a:p>
            <a:pPr marR="5080">
              <a:lnSpc>
                <a:spcPts val="2000"/>
              </a:lnSpc>
              <a:spcBef>
                <a:spcPts val="290"/>
              </a:spcBef>
            </a:pPr>
            <a:r>
              <a:rPr sz="1800" spc="-5" dirty="0">
                <a:solidFill>
                  <a:srgbClr val="231F20"/>
                </a:solidFill>
                <a:latin typeface="Arial"/>
                <a:cs typeface="Arial"/>
              </a:rPr>
              <a:t>Server</a:t>
            </a:r>
            <a:r>
              <a:rPr sz="1800" spc="-90" dirty="0">
                <a:solidFill>
                  <a:srgbClr val="231F20"/>
                </a:solidFill>
                <a:latin typeface="Arial"/>
                <a:cs typeface="Arial"/>
              </a:rPr>
              <a:t> </a:t>
            </a:r>
            <a:r>
              <a:rPr sz="1800" spc="-10" dirty="0">
                <a:solidFill>
                  <a:srgbClr val="231F20"/>
                </a:solidFill>
                <a:latin typeface="Arial"/>
                <a:cs typeface="Arial"/>
              </a:rPr>
              <a:t>with  </a:t>
            </a:r>
            <a:r>
              <a:rPr sz="1800" spc="-5" dirty="0">
                <a:solidFill>
                  <a:srgbClr val="231F20"/>
                </a:solidFill>
                <a:latin typeface="Arial"/>
                <a:cs typeface="Arial"/>
              </a:rPr>
              <a:t>copy </a:t>
            </a:r>
            <a:r>
              <a:rPr sz="1800" spc="-10" dirty="0">
                <a:solidFill>
                  <a:srgbClr val="231F20"/>
                </a:solidFill>
                <a:latin typeface="Arial"/>
                <a:cs typeface="Arial"/>
              </a:rPr>
              <a:t>of</a:t>
            </a:r>
            <a:r>
              <a:rPr sz="1800" spc="-4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sp>
        <p:nvSpPr>
          <p:cNvPr id="20" name="object 20"/>
          <p:cNvSpPr txBox="1"/>
          <p:nvPr/>
        </p:nvSpPr>
        <p:spPr>
          <a:xfrm>
            <a:off x="4399490" y="3623674"/>
            <a:ext cx="164465"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P</a:t>
            </a:r>
            <a:endParaRPr sz="1800">
              <a:latin typeface="Arial"/>
              <a:cs typeface="Arial"/>
            </a:endParaRPr>
          </a:p>
        </p:txBody>
      </p:sp>
      <p:sp>
        <p:nvSpPr>
          <p:cNvPr id="21" name="object 21"/>
          <p:cNvSpPr txBox="1"/>
          <p:nvPr/>
        </p:nvSpPr>
        <p:spPr>
          <a:xfrm>
            <a:off x="7302010" y="3945954"/>
            <a:ext cx="189865" cy="298450"/>
          </a:xfrm>
          <a:prstGeom prst="rect">
            <a:avLst/>
          </a:prstGeom>
        </p:spPr>
        <p:txBody>
          <a:bodyPr vert="horz" wrap="square" lIns="0" tIns="11430" rIns="0" bIns="0" rtlCol="0">
            <a:spAutoFit/>
          </a:bodyPr>
          <a:lstStyle/>
          <a:p>
            <a:pPr>
              <a:lnSpc>
                <a:spcPct val="100000"/>
              </a:lnSpc>
              <a:spcBef>
                <a:spcPts val="90"/>
              </a:spcBef>
            </a:pPr>
            <a:r>
              <a:rPr sz="1800" spc="-10" dirty="0">
                <a:solidFill>
                  <a:srgbClr val="231F20"/>
                </a:solidFill>
                <a:latin typeface="Arial"/>
                <a:cs typeface="Arial"/>
              </a:rPr>
              <a:t>Q</a:t>
            </a:r>
            <a:endParaRPr sz="1800">
              <a:latin typeface="Arial"/>
              <a:cs typeface="Arial"/>
            </a:endParaRPr>
          </a:p>
        </p:txBody>
      </p:sp>
      <p:sp>
        <p:nvSpPr>
          <p:cNvPr id="22" name="object 22"/>
          <p:cNvSpPr txBox="1"/>
          <p:nvPr/>
        </p:nvSpPr>
        <p:spPr>
          <a:xfrm>
            <a:off x="2358457" y="4509949"/>
            <a:ext cx="320040" cy="298450"/>
          </a:xfrm>
          <a:prstGeom prst="rect">
            <a:avLst/>
          </a:prstGeom>
        </p:spPr>
        <p:txBody>
          <a:bodyPr vert="horz" wrap="square" lIns="0" tIns="11430" rIns="0" bIns="0" rtlCol="0">
            <a:spAutoFit/>
          </a:bodyPr>
          <a:lstStyle/>
          <a:p>
            <a:pPr marL="25400">
              <a:lnSpc>
                <a:spcPct val="100000"/>
              </a:lnSpc>
              <a:spcBef>
                <a:spcPts val="90"/>
              </a:spcBef>
            </a:pPr>
            <a:r>
              <a:rPr sz="1800" spc="-20" dirty="0">
                <a:solidFill>
                  <a:srgbClr val="231F20"/>
                </a:solidFill>
                <a:latin typeface="Arial"/>
                <a:cs typeface="Arial"/>
              </a:rPr>
              <a:t>C</a:t>
            </a:r>
            <a:r>
              <a:rPr sz="2025" spc="-30" baseline="-12345" dirty="0">
                <a:solidFill>
                  <a:srgbClr val="231F20"/>
                </a:solidFill>
                <a:latin typeface="Arial"/>
                <a:cs typeface="Arial"/>
              </a:rPr>
              <a:t>1</a:t>
            </a:r>
            <a:endParaRPr sz="2025" baseline="-12345">
              <a:latin typeface="Arial"/>
              <a:cs typeface="Arial"/>
            </a:endParaRPr>
          </a:p>
        </p:txBody>
      </p:sp>
      <p:sp>
        <p:nvSpPr>
          <p:cNvPr id="23" name="object 23"/>
          <p:cNvSpPr txBox="1"/>
          <p:nvPr/>
        </p:nvSpPr>
        <p:spPr>
          <a:xfrm>
            <a:off x="3338630" y="2043448"/>
            <a:ext cx="2900045" cy="1085215"/>
          </a:xfrm>
          <a:prstGeom prst="rect">
            <a:avLst/>
          </a:prstGeom>
        </p:spPr>
        <p:txBody>
          <a:bodyPr vert="horz" wrap="square" lIns="0" tIns="140970" rIns="0" bIns="0" rtlCol="0">
            <a:spAutoFit/>
          </a:bodyPr>
          <a:lstStyle/>
          <a:p>
            <a:pPr marR="43180" algn="r">
              <a:lnSpc>
                <a:spcPct val="100000"/>
              </a:lnSpc>
              <a:spcBef>
                <a:spcPts val="1110"/>
              </a:spcBef>
            </a:pPr>
            <a:r>
              <a:rPr sz="1800" spc="-35" dirty="0">
                <a:solidFill>
                  <a:srgbClr val="231F20"/>
                </a:solidFill>
                <a:latin typeface="Arial"/>
                <a:cs typeface="Arial"/>
              </a:rPr>
              <a:t>C</a:t>
            </a:r>
            <a:r>
              <a:rPr sz="2025" spc="-7" baseline="-12345" dirty="0">
                <a:solidFill>
                  <a:srgbClr val="231F20"/>
                </a:solidFill>
                <a:latin typeface="Arial"/>
                <a:cs typeface="Arial"/>
              </a:rPr>
              <a:t>2</a:t>
            </a:r>
            <a:endParaRPr sz="2025" baseline="-12345">
              <a:latin typeface="Arial"/>
              <a:cs typeface="Arial"/>
            </a:endParaRPr>
          </a:p>
          <a:p>
            <a:pPr marL="12700" marR="1424940">
              <a:lnSpc>
                <a:spcPts val="2000"/>
              </a:lnSpc>
              <a:spcBef>
                <a:spcPts val="1215"/>
              </a:spcBef>
            </a:pPr>
            <a:r>
              <a:rPr sz="1800" spc="-5" dirty="0">
                <a:solidFill>
                  <a:srgbClr val="231F20"/>
                </a:solidFill>
                <a:latin typeface="Arial"/>
                <a:cs typeface="Arial"/>
              </a:rPr>
              <a:t>Server</a:t>
            </a:r>
            <a:r>
              <a:rPr sz="1800" spc="-85" dirty="0">
                <a:solidFill>
                  <a:srgbClr val="231F20"/>
                </a:solidFill>
                <a:latin typeface="Arial"/>
                <a:cs typeface="Arial"/>
              </a:rPr>
              <a:t> </a:t>
            </a:r>
            <a:r>
              <a:rPr sz="1800" spc="-10" dirty="0">
                <a:solidFill>
                  <a:srgbClr val="231F20"/>
                </a:solidFill>
                <a:latin typeface="Arial"/>
                <a:cs typeface="Arial"/>
              </a:rPr>
              <a:t>without  </a:t>
            </a:r>
            <a:r>
              <a:rPr sz="1800" spc="-5" dirty="0">
                <a:solidFill>
                  <a:srgbClr val="231F20"/>
                </a:solidFill>
                <a:latin typeface="Arial"/>
                <a:cs typeface="Arial"/>
              </a:rPr>
              <a:t>copy </a:t>
            </a:r>
            <a:r>
              <a:rPr sz="1800" spc="-10" dirty="0">
                <a:solidFill>
                  <a:srgbClr val="231F20"/>
                </a:solidFill>
                <a:latin typeface="Arial"/>
                <a:cs typeface="Arial"/>
              </a:rPr>
              <a:t>of </a:t>
            </a:r>
            <a:r>
              <a:rPr sz="1800" spc="-5" dirty="0">
                <a:solidFill>
                  <a:srgbClr val="231F20"/>
                </a:solidFill>
                <a:latin typeface="Arial"/>
                <a:cs typeface="Arial"/>
              </a:rPr>
              <a:t>file</a:t>
            </a:r>
            <a:r>
              <a:rPr sz="1800" spc="-4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sp>
        <p:nvSpPr>
          <p:cNvPr id="24" name="object 24"/>
          <p:cNvSpPr/>
          <p:nvPr/>
        </p:nvSpPr>
        <p:spPr>
          <a:xfrm>
            <a:off x="4721969" y="4101293"/>
            <a:ext cx="874394" cy="1052195"/>
          </a:xfrm>
          <a:custGeom>
            <a:avLst/>
            <a:gdLst/>
            <a:ahLst/>
            <a:cxnLst/>
            <a:rect l="l" t="t" r="r" b="b"/>
            <a:pathLst>
              <a:path w="874395" h="1052195">
                <a:moveTo>
                  <a:pt x="0" y="1051621"/>
                </a:moveTo>
                <a:lnTo>
                  <a:pt x="874168" y="0"/>
                </a:lnTo>
              </a:path>
            </a:pathLst>
          </a:custGeom>
          <a:ln w="14217">
            <a:solidFill>
              <a:srgbClr val="231F20"/>
            </a:solidFill>
          </a:ln>
        </p:spPr>
        <p:txBody>
          <a:bodyPr wrap="square" lIns="0" tIns="0" rIns="0" bIns="0" rtlCol="0"/>
          <a:lstStyle/>
          <a:p>
            <a:endParaRPr/>
          </a:p>
        </p:txBody>
      </p:sp>
      <p:sp>
        <p:nvSpPr>
          <p:cNvPr id="25" name="object 25"/>
          <p:cNvSpPr txBox="1"/>
          <p:nvPr/>
        </p:nvSpPr>
        <p:spPr>
          <a:xfrm>
            <a:off x="8027620" y="4671123"/>
            <a:ext cx="582295" cy="298450"/>
          </a:xfrm>
          <a:prstGeom prst="rect">
            <a:avLst/>
          </a:prstGeom>
        </p:spPr>
        <p:txBody>
          <a:bodyPr vert="horz" wrap="square" lIns="0" tIns="11430" rIns="0" bIns="0" rtlCol="0">
            <a:spAutoFit/>
          </a:bodyPr>
          <a:lstStyle/>
          <a:p>
            <a:pPr>
              <a:lnSpc>
                <a:spcPct val="100000"/>
              </a:lnSpc>
              <a:spcBef>
                <a:spcPts val="90"/>
              </a:spcBef>
            </a:pPr>
            <a:r>
              <a:rPr sz="1800" spc="-5" dirty="0">
                <a:solidFill>
                  <a:srgbClr val="231F20"/>
                </a:solidFill>
                <a:latin typeface="Arial"/>
                <a:cs typeface="Arial"/>
              </a:rPr>
              <a:t>File</a:t>
            </a:r>
            <a:r>
              <a:rPr sz="1800" spc="-80" dirty="0">
                <a:solidFill>
                  <a:srgbClr val="231F20"/>
                </a:solidFill>
                <a:latin typeface="Arial"/>
                <a:cs typeface="Arial"/>
              </a:rPr>
              <a:t> </a:t>
            </a:r>
            <a:r>
              <a:rPr sz="1800" spc="-10" dirty="0">
                <a:solidFill>
                  <a:srgbClr val="231F20"/>
                </a:solidFill>
                <a:latin typeface="Arial"/>
                <a:cs typeface="Arial"/>
              </a:rPr>
              <a:t>F</a:t>
            </a:r>
            <a:endParaRPr sz="1800">
              <a:latin typeface="Arial"/>
              <a:cs typeface="Arial"/>
            </a:endParaRPr>
          </a:p>
        </p:txBody>
      </p:sp>
      <p:grpSp>
        <p:nvGrpSpPr>
          <p:cNvPr id="26" name="object 26"/>
          <p:cNvGrpSpPr/>
          <p:nvPr/>
        </p:nvGrpSpPr>
        <p:grpSpPr>
          <a:xfrm>
            <a:off x="2201837" y="2158885"/>
            <a:ext cx="6751320" cy="3619500"/>
            <a:chOff x="2201837" y="2158885"/>
            <a:chExt cx="6751320" cy="3619500"/>
          </a:xfrm>
        </p:grpSpPr>
        <p:sp>
          <p:nvSpPr>
            <p:cNvPr id="27" name="object 27"/>
            <p:cNvSpPr/>
            <p:nvPr/>
          </p:nvSpPr>
          <p:spPr>
            <a:xfrm>
              <a:off x="7302720" y="4622386"/>
              <a:ext cx="644525" cy="208279"/>
            </a:xfrm>
            <a:custGeom>
              <a:avLst/>
              <a:gdLst/>
              <a:ahLst/>
              <a:cxnLst/>
              <a:rect l="l" t="t" r="r" b="b"/>
              <a:pathLst>
                <a:path w="644525" h="208279">
                  <a:moveTo>
                    <a:pt x="644291" y="208260"/>
                  </a:moveTo>
                  <a:lnTo>
                    <a:pt x="0" y="0"/>
                  </a:lnTo>
                </a:path>
              </a:pathLst>
            </a:custGeom>
            <a:ln w="14212">
              <a:solidFill>
                <a:srgbClr val="231F20"/>
              </a:solidFill>
            </a:ln>
          </p:spPr>
          <p:txBody>
            <a:bodyPr wrap="square" lIns="0" tIns="0" rIns="0" bIns="0" rtlCol="0"/>
            <a:lstStyle/>
            <a:p>
              <a:endParaRPr/>
            </a:p>
          </p:txBody>
        </p:sp>
        <p:sp>
          <p:nvSpPr>
            <p:cNvPr id="28" name="object 28"/>
            <p:cNvSpPr/>
            <p:nvPr/>
          </p:nvSpPr>
          <p:spPr>
            <a:xfrm>
              <a:off x="2211362" y="2168410"/>
              <a:ext cx="6732270" cy="3600450"/>
            </a:xfrm>
            <a:custGeom>
              <a:avLst/>
              <a:gdLst/>
              <a:ahLst/>
              <a:cxnLst/>
              <a:rect l="l" t="t" r="r" b="b"/>
              <a:pathLst>
                <a:path w="6732270" h="3600450">
                  <a:moveTo>
                    <a:pt x="0" y="0"/>
                  </a:moveTo>
                  <a:lnTo>
                    <a:pt x="6731790" y="0"/>
                  </a:lnTo>
                  <a:lnTo>
                    <a:pt x="6731790" y="3600442"/>
                  </a:lnTo>
                  <a:lnTo>
                    <a:pt x="0" y="3600442"/>
                  </a:lnTo>
                  <a:lnTo>
                    <a:pt x="0" y="0"/>
                  </a:lnTo>
                  <a:close/>
                </a:path>
              </a:pathLst>
            </a:custGeom>
            <a:ln w="19049">
              <a:solidFill>
                <a:srgbClr val="000000"/>
              </a:solidFill>
            </a:ln>
          </p:spPr>
          <p:txBody>
            <a:bodyPr wrap="square" lIns="0" tIns="0" rIns="0" bIns="0" rtlCol="0"/>
            <a:lstStyle/>
            <a:p>
              <a:endParaRPr/>
            </a:p>
          </p:txBody>
        </p:sp>
      </p:grpSp>
      <p:sp>
        <p:nvSpPr>
          <p:cNvPr id="29" name="object 29"/>
          <p:cNvSpPr txBox="1"/>
          <p:nvPr/>
        </p:nvSpPr>
        <p:spPr>
          <a:xfrm>
            <a:off x="2286927" y="5174934"/>
            <a:ext cx="4920615" cy="1717675"/>
          </a:xfrm>
          <a:prstGeom prst="rect">
            <a:avLst/>
          </a:prstGeom>
        </p:spPr>
        <p:txBody>
          <a:bodyPr vert="horz" wrap="square" lIns="0" tIns="36830" rIns="0" bIns="0" rtlCol="0">
            <a:spAutoFit/>
          </a:bodyPr>
          <a:lstStyle/>
          <a:p>
            <a:pPr marL="1014730" marR="229870">
              <a:lnSpc>
                <a:spcPts val="2000"/>
              </a:lnSpc>
              <a:spcBef>
                <a:spcPts val="290"/>
              </a:spcBef>
            </a:pPr>
            <a:r>
              <a:rPr sz="1800" spc="-5" dirty="0">
                <a:solidFill>
                  <a:srgbClr val="231F20"/>
                </a:solidFill>
                <a:latin typeface="Arial"/>
                <a:cs typeface="Arial"/>
              </a:rPr>
              <a:t>Server </a:t>
            </a:r>
            <a:r>
              <a:rPr sz="1800" spc="-10" dirty="0">
                <a:solidFill>
                  <a:srgbClr val="231F20"/>
                </a:solidFill>
                <a:latin typeface="Arial"/>
                <a:cs typeface="Arial"/>
              </a:rPr>
              <a:t>Q </a:t>
            </a:r>
            <a:r>
              <a:rPr sz="1800" spc="-5" dirty="0">
                <a:solidFill>
                  <a:srgbClr val="231F20"/>
                </a:solidFill>
                <a:latin typeface="Arial"/>
                <a:cs typeface="Arial"/>
              </a:rPr>
              <a:t>counts </a:t>
            </a:r>
            <a:r>
              <a:rPr sz="1800" spc="-10" dirty="0">
                <a:solidFill>
                  <a:srgbClr val="231F20"/>
                </a:solidFill>
                <a:latin typeface="Arial"/>
                <a:cs typeface="Arial"/>
              </a:rPr>
              <a:t>access </a:t>
            </a:r>
            <a:r>
              <a:rPr sz="1800" spc="-5" dirty="0">
                <a:solidFill>
                  <a:srgbClr val="231F20"/>
                </a:solidFill>
                <a:latin typeface="Arial"/>
                <a:cs typeface="Arial"/>
              </a:rPr>
              <a:t>from C</a:t>
            </a:r>
            <a:r>
              <a:rPr sz="2025" spc="-7" baseline="-12345" dirty="0">
                <a:solidFill>
                  <a:srgbClr val="231F20"/>
                </a:solidFill>
                <a:latin typeface="Arial"/>
                <a:cs typeface="Arial"/>
              </a:rPr>
              <a:t>1</a:t>
            </a:r>
            <a:r>
              <a:rPr sz="2025" spc="-284" baseline="-12345" dirty="0">
                <a:solidFill>
                  <a:srgbClr val="231F20"/>
                </a:solidFill>
                <a:latin typeface="Arial"/>
                <a:cs typeface="Arial"/>
              </a:rPr>
              <a:t> </a:t>
            </a:r>
            <a:r>
              <a:rPr sz="1800" spc="-10" dirty="0">
                <a:solidFill>
                  <a:srgbClr val="231F20"/>
                </a:solidFill>
                <a:latin typeface="Arial"/>
                <a:cs typeface="Arial"/>
              </a:rPr>
              <a:t>and  </a:t>
            </a:r>
            <a:r>
              <a:rPr sz="1800" spc="-20" dirty="0">
                <a:solidFill>
                  <a:srgbClr val="231F20"/>
                </a:solidFill>
                <a:latin typeface="Arial"/>
                <a:cs typeface="Arial"/>
              </a:rPr>
              <a:t>C</a:t>
            </a:r>
            <a:r>
              <a:rPr sz="2025" spc="-30" baseline="-8230" dirty="0">
                <a:solidFill>
                  <a:srgbClr val="231F20"/>
                </a:solidFill>
                <a:latin typeface="Arial"/>
                <a:cs typeface="Arial"/>
              </a:rPr>
              <a:t>2 </a:t>
            </a:r>
            <a:r>
              <a:rPr sz="1800" spc="-10" dirty="0">
                <a:solidFill>
                  <a:srgbClr val="231F20"/>
                </a:solidFill>
                <a:latin typeface="Arial"/>
                <a:cs typeface="Arial"/>
              </a:rPr>
              <a:t>as </a:t>
            </a:r>
            <a:r>
              <a:rPr sz="1800" spc="-5" dirty="0">
                <a:solidFill>
                  <a:srgbClr val="231F20"/>
                </a:solidFill>
                <a:latin typeface="Arial"/>
                <a:cs typeface="Arial"/>
              </a:rPr>
              <a:t>if they </a:t>
            </a:r>
            <a:r>
              <a:rPr sz="1800" spc="-10" dirty="0">
                <a:solidFill>
                  <a:srgbClr val="231F20"/>
                </a:solidFill>
                <a:latin typeface="Arial"/>
                <a:cs typeface="Arial"/>
              </a:rPr>
              <a:t>would come </a:t>
            </a:r>
            <a:r>
              <a:rPr sz="1800" spc="-5" dirty="0">
                <a:solidFill>
                  <a:srgbClr val="231F20"/>
                </a:solidFill>
                <a:latin typeface="Arial"/>
                <a:cs typeface="Arial"/>
              </a:rPr>
              <a:t>from</a:t>
            </a:r>
            <a:r>
              <a:rPr sz="1800" spc="40" dirty="0">
                <a:solidFill>
                  <a:srgbClr val="231F20"/>
                </a:solidFill>
                <a:latin typeface="Arial"/>
                <a:cs typeface="Arial"/>
              </a:rPr>
              <a:t> </a:t>
            </a:r>
            <a:r>
              <a:rPr sz="1800" spc="-10" dirty="0">
                <a:solidFill>
                  <a:srgbClr val="231F20"/>
                </a:solidFill>
                <a:latin typeface="Arial"/>
                <a:cs typeface="Arial"/>
              </a:rPr>
              <a:t>P</a:t>
            </a:r>
            <a:endParaRPr sz="1800">
              <a:latin typeface="Arial"/>
              <a:cs typeface="Arial"/>
            </a:endParaRPr>
          </a:p>
          <a:p>
            <a:pPr>
              <a:lnSpc>
                <a:spcPct val="100000"/>
              </a:lnSpc>
            </a:pPr>
            <a:endParaRPr sz="1900">
              <a:latin typeface="Arial"/>
              <a:cs typeface="Arial"/>
            </a:endParaRPr>
          </a:p>
          <a:p>
            <a:pPr>
              <a:lnSpc>
                <a:spcPct val="100000"/>
              </a:lnSpc>
              <a:spcBef>
                <a:spcPts val="45"/>
              </a:spcBef>
            </a:pPr>
            <a:endParaRPr sz="2400">
              <a:latin typeface="Arial"/>
              <a:cs typeface="Arial"/>
            </a:endParaRPr>
          </a:p>
          <a:p>
            <a:pPr marL="25400" marR="17780">
              <a:lnSpc>
                <a:spcPts val="2100"/>
              </a:lnSpc>
            </a:pPr>
            <a:r>
              <a:rPr sz="1800" spc="-100" dirty="0">
                <a:latin typeface="Arial"/>
                <a:cs typeface="Arial"/>
              </a:rPr>
              <a:t>K</a:t>
            </a:r>
            <a:r>
              <a:rPr sz="1800" spc="-100" dirty="0">
                <a:latin typeface="Verdana"/>
                <a:cs typeface="Verdana"/>
              </a:rPr>
              <a:t>ế</a:t>
            </a:r>
            <a:r>
              <a:rPr sz="1800" spc="-100" dirty="0">
                <a:latin typeface="Arial"/>
                <a:cs typeface="Arial"/>
              </a:rPr>
              <a:t>t </a:t>
            </a:r>
            <a:r>
              <a:rPr sz="1800" spc="-35" dirty="0">
                <a:latin typeface="Arial"/>
                <a:cs typeface="Arial"/>
              </a:rPr>
              <a:t>h</a:t>
            </a:r>
            <a:r>
              <a:rPr sz="1800" spc="-35" dirty="0">
                <a:latin typeface="Verdana"/>
                <a:cs typeface="Verdana"/>
              </a:rPr>
              <a:t>ợ</a:t>
            </a:r>
            <a:r>
              <a:rPr sz="1800" spc="-35" dirty="0">
                <a:latin typeface="Arial"/>
                <a:cs typeface="Arial"/>
              </a:rPr>
              <a:t>p </a:t>
            </a:r>
            <a:r>
              <a:rPr sz="1800" dirty="0">
                <a:latin typeface="Arial"/>
                <a:cs typeface="Arial"/>
              </a:rPr>
              <a:t>gi</a:t>
            </a:r>
            <a:r>
              <a:rPr sz="1800" dirty="0">
                <a:latin typeface="Verdana"/>
                <a:cs typeface="Verdana"/>
              </a:rPr>
              <a:t>ữ</a:t>
            </a:r>
            <a:r>
              <a:rPr sz="1800" dirty="0">
                <a:latin typeface="Arial"/>
                <a:cs typeface="Arial"/>
              </a:rPr>
              <a:t>a </a:t>
            </a:r>
            <a:r>
              <a:rPr sz="1800" spc="-55" dirty="0">
                <a:latin typeface="Arial"/>
                <a:cs typeface="Arial"/>
              </a:rPr>
              <a:t>kh</a:t>
            </a:r>
            <a:r>
              <a:rPr sz="1800" spc="-55" dirty="0">
                <a:latin typeface="Verdana"/>
                <a:cs typeface="Verdana"/>
              </a:rPr>
              <a:t>ở</a:t>
            </a:r>
            <a:r>
              <a:rPr sz="1800" spc="-55" dirty="0">
                <a:latin typeface="Arial"/>
                <a:cs typeface="Arial"/>
              </a:rPr>
              <a:t>i </a:t>
            </a:r>
            <a:r>
              <a:rPr sz="1800" spc="-70" dirty="0">
                <a:latin typeface="Arial"/>
                <a:cs typeface="Arial"/>
              </a:rPr>
              <a:t>t</a:t>
            </a:r>
            <a:r>
              <a:rPr sz="1800" spc="-70" dirty="0">
                <a:latin typeface="Verdana"/>
                <a:cs typeface="Verdana"/>
              </a:rPr>
              <a:t>ạ</a:t>
            </a:r>
            <a:r>
              <a:rPr sz="1800" spc="-70" dirty="0">
                <a:latin typeface="Arial"/>
                <a:cs typeface="Arial"/>
              </a:rPr>
              <a:t>o </a:t>
            </a:r>
            <a:r>
              <a:rPr sz="1800" spc="-100" dirty="0">
                <a:latin typeface="Arial"/>
                <a:cs typeface="Arial"/>
              </a:rPr>
              <a:t>server </a:t>
            </a:r>
            <a:r>
              <a:rPr sz="1800" spc="-60" dirty="0">
                <a:latin typeface="Arial"/>
                <a:cs typeface="Arial"/>
              </a:rPr>
              <a:t>và </a:t>
            </a:r>
            <a:r>
              <a:rPr sz="1800" spc="-105" dirty="0">
                <a:latin typeface="Arial"/>
                <a:cs typeface="Arial"/>
              </a:rPr>
              <a:t>b</a:t>
            </a:r>
            <a:r>
              <a:rPr sz="1800" spc="-105" dirty="0">
                <a:latin typeface="Verdana"/>
                <a:cs typeface="Verdana"/>
              </a:rPr>
              <a:t>ả</a:t>
            </a:r>
            <a:r>
              <a:rPr sz="1800" spc="-105" dirty="0">
                <a:latin typeface="Arial"/>
                <a:cs typeface="Arial"/>
              </a:rPr>
              <a:t>n </a:t>
            </a:r>
            <a:r>
              <a:rPr sz="1800" spc="-140" dirty="0">
                <a:latin typeface="Arial"/>
                <a:cs typeface="Arial"/>
              </a:rPr>
              <a:t>sao </a:t>
            </a:r>
            <a:r>
              <a:rPr sz="1800" spc="-100" dirty="0">
                <a:latin typeface="Arial"/>
                <a:cs typeface="Arial"/>
              </a:rPr>
              <a:t>b</a:t>
            </a:r>
            <a:r>
              <a:rPr sz="1800" spc="-100" dirty="0">
                <a:latin typeface="Verdana"/>
                <a:cs typeface="Verdana"/>
              </a:rPr>
              <a:t>ề</a:t>
            </a:r>
            <a:r>
              <a:rPr sz="1800" spc="-100" dirty="0">
                <a:latin typeface="Arial"/>
                <a:cs typeface="Arial"/>
              </a:rPr>
              <a:t>n </a:t>
            </a:r>
            <a:r>
              <a:rPr sz="1800" spc="-125" dirty="0">
                <a:latin typeface="Arial"/>
                <a:cs typeface="Arial"/>
              </a:rPr>
              <a:t>v</a:t>
            </a:r>
            <a:r>
              <a:rPr sz="1800" spc="-125" dirty="0">
                <a:latin typeface="Verdana"/>
                <a:cs typeface="Verdana"/>
              </a:rPr>
              <a:t>ữ</a:t>
            </a:r>
            <a:r>
              <a:rPr sz="1800" spc="-125" dirty="0">
                <a:latin typeface="Arial"/>
                <a:cs typeface="Arial"/>
              </a:rPr>
              <a:t>ng?  Hosting</a:t>
            </a:r>
            <a:r>
              <a:rPr sz="1800" spc="-10" dirty="0">
                <a:latin typeface="Arial"/>
                <a:cs typeface="Arial"/>
              </a:rPr>
              <a:t> </a:t>
            </a:r>
            <a:r>
              <a:rPr sz="1800" spc="-135" dirty="0">
                <a:latin typeface="Arial"/>
                <a:cs typeface="Arial"/>
              </a:rPr>
              <a:t>services</a:t>
            </a:r>
            <a:endParaRPr sz="1800">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464050" cy="695960"/>
          </a:xfrm>
          <a:prstGeom prst="rect">
            <a:avLst/>
          </a:prstGeom>
        </p:spPr>
        <p:txBody>
          <a:bodyPr vert="horz" wrap="square" lIns="0" tIns="12700" rIns="0" bIns="0" rtlCol="0">
            <a:spAutoFit/>
          </a:bodyPr>
          <a:lstStyle/>
          <a:p>
            <a:pPr marL="12700">
              <a:lnSpc>
                <a:spcPct val="100000"/>
              </a:lnSpc>
              <a:spcBef>
                <a:spcPts val="100"/>
              </a:spcBef>
              <a:tabLst>
                <a:tab pos="1238250" algn="l"/>
              </a:tabLst>
            </a:pPr>
            <a:r>
              <a:rPr sz="4400" spc="-5" dirty="0"/>
              <a:t>Kích	hoạt </a:t>
            </a:r>
            <a:r>
              <a:rPr sz="4400" dirty="0"/>
              <a:t>bởi</a:t>
            </a:r>
            <a:r>
              <a:rPr sz="4400" spc="-80" dirty="0"/>
              <a:t> </a:t>
            </a:r>
            <a:r>
              <a:rPr sz="4400" spc="-5" dirty="0"/>
              <a:t>client</a:t>
            </a:r>
            <a:endParaRPr sz="4400"/>
          </a:p>
        </p:txBody>
      </p:sp>
      <p:sp>
        <p:nvSpPr>
          <p:cNvPr id="4" name="object 4"/>
          <p:cNvSpPr txBox="1"/>
          <p:nvPr/>
        </p:nvSpPr>
        <p:spPr>
          <a:xfrm>
            <a:off x="1464475" y="1903615"/>
            <a:ext cx="7146290" cy="3505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Caching</a:t>
            </a:r>
            <a:endParaRPr sz="2900">
              <a:latin typeface="Times New Roman"/>
              <a:cs typeface="Times New Roman"/>
            </a:endParaRPr>
          </a:p>
          <a:p>
            <a:pPr marL="329565" marR="5080" indent="-317500">
              <a:lnSpc>
                <a:spcPct val="100600"/>
              </a:lnSpc>
              <a:spcBef>
                <a:spcPts val="600"/>
              </a:spcBef>
              <a:buClr>
                <a:srgbClr val="DD8047"/>
              </a:buClr>
              <a:buSzPct val="60344"/>
              <a:buFont typeface="Wingdings"/>
              <a:buChar char=""/>
              <a:tabLst>
                <a:tab pos="332740" algn="l"/>
              </a:tabLst>
            </a:pPr>
            <a:r>
              <a:rPr sz="2900" spc="-5" dirty="0">
                <a:latin typeface="Times New Roman"/>
                <a:cs typeface="Times New Roman"/>
              </a:rPr>
              <a:t>Client quản lý cache, quyết định việc cập nhật  cache</a:t>
            </a:r>
            <a:endParaRPr sz="2900">
              <a:latin typeface="Times New Roman"/>
              <a:cs typeface="Times New Roman"/>
            </a:endParaRPr>
          </a:p>
          <a:p>
            <a:pPr marL="642620" lvl="1" indent="-274955">
              <a:lnSpc>
                <a:spcPct val="100000"/>
              </a:lnSpc>
              <a:spcBef>
                <a:spcPts val="570"/>
              </a:spcBef>
              <a:buClr>
                <a:srgbClr val="94B6D2"/>
              </a:buClr>
              <a:buSzPct val="69230"/>
              <a:buFont typeface="Arial"/>
              <a:buChar char="¤"/>
              <a:tabLst>
                <a:tab pos="642620" algn="l"/>
              </a:tabLst>
            </a:pPr>
            <a:r>
              <a:rPr sz="2600" dirty="0">
                <a:latin typeface="Times New Roman"/>
                <a:cs typeface="Times New Roman"/>
              </a:rPr>
              <a:t>Xóa</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Ghi</a:t>
            </a:r>
            <a:endParaRPr sz="2600">
              <a:latin typeface="Times New Roman"/>
              <a:cs typeface="Times New Roman"/>
            </a:endParaRPr>
          </a:p>
          <a:p>
            <a:pPr marL="332740" indent="-320040">
              <a:lnSpc>
                <a:spcPct val="100000"/>
              </a:lnSpc>
              <a:spcBef>
                <a:spcPts val="630"/>
              </a:spcBef>
              <a:buClr>
                <a:srgbClr val="DD8047"/>
              </a:buClr>
              <a:buSzPct val="60344"/>
              <a:buFont typeface="Wingdings"/>
              <a:buChar char=""/>
              <a:tabLst>
                <a:tab pos="332740" algn="l"/>
              </a:tabLst>
            </a:pPr>
            <a:r>
              <a:rPr sz="2900" spc="-5" dirty="0">
                <a:latin typeface="Times New Roman"/>
                <a:cs typeface="Times New Roman"/>
              </a:rPr>
              <a:t>Chính sách</a:t>
            </a:r>
            <a:r>
              <a:rPr sz="2900" dirty="0">
                <a:latin typeface="Times New Roman"/>
                <a:cs typeface="Times New Roman"/>
              </a:rPr>
              <a:t> </a:t>
            </a:r>
            <a:r>
              <a:rPr sz="2900" spc="-5" dirty="0">
                <a:latin typeface="Times New Roman"/>
                <a:cs typeface="Times New Roman"/>
              </a:rPr>
              <a:t>caching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thể chia </a:t>
            </a:r>
            <a:r>
              <a:rPr sz="2900" dirty="0">
                <a:latin typeface="Times New Roman"/>
                <a:cs typeface="Times New Roman"/>
              </a:rPr>
              <a:t>sẻ </a:t>
            </a:r>
            <a:r>
              <a:rPr sz="2900" spc="-5" dirty="0">
                <a:latin typeface="Times New Roman"/>
                <a:cs typeface="Times New Roman"/>
              </a:rPr>
              <a:t>cache giữa các</a:t>
            </a:r>
            <a:r>
              <a:rPr sz="2900" spc="-25" dirty="0">
                <a:latin typeface="Times New Roman"/>
                <a:cs typeface="Times New Roman"/>
              </a:rPr>
              <a:t> </a:t>
            </a:r>
            <a:r>
              <a:rPr sz="2900" spc="-5" dirty="0">
                <a:latin typeface="Times New Roman"/>
                <a:cs typeface="Times New Roman"/>
              </a:rPr>
              <a:t>client</a:t>
            </a:r>
            <a:endParaRPr sz="29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65115" cy="695960"/>
          </a:xfrm>
          <a:prstGeom prst="rect">
            <a:avLst/>
          </a:prstGeom>
        </p:spPr>
        <p:txBody>
          <a:bodyPr vert="horz" wrap="square" lIns="0" tIns="12700" rIns="0" bIns="0" rtlCol="0">
            <a:spAutoFit/>
          </a:bodyPr>
          <a:lstStyle/>
          <a:p>
            <a:pPr marL="12700">
              <a:lnSpc>
                <a:spcPct val="100000"/>
              </a:lnSpc>
              <a:spcBef>
                <a:spcPts val="100"/>
              </a:spcBef>
              <a:tabLst>
                <a:tab pos="989965" algn="l"/>
                <a:tab pos="3380740" algn="l"/>
                <a:tab pos="4234180" algn="l"/>
              </a:tabLst>
            </a:pPr>
            <a:r>
              <a:rPr sz="4400" dirty="0"/>
              <a:t>4.3.	Ph</a:t>
            </a:r>
            <a:r>
              <a:rPr sz="4400" spc="-5" dirty="0"/>
              <a:t>â</a:t>
            </a:r>
            <a:r>
              <a:rPr sz="4400" dirty="0"/>
              <a:t>n phối	nội	dung</a:t>
            </a:r>
            <a:endParaRPr sz="4400"/>
          </a:p>
        </p:txBody>
      </p:sp>
      <p:sp>
        <p:nvSpPr>
          <p:cNvPr id="4" name="object 4"/>
          <p:cNvSpPr txBox="1"/>
          <p:nvPr/>
        </p:nvSpPr>
        <p:spPr>
          <a:xfrm>
            <a:off x="1464475" y="1903615"/>
            <a:ext cx="3114040" cy="1600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spc="-25" dirty="0">
                <a:latin typeface="Times New Roman"/>
                <a:cs typeface="Times New Roman"/>
              </a:rPr>
              <a:t>Trạng </a:t>
            </a:r>
            <a:r>
              <a:rPr sz="2900" spc="-5" dirty="0">
                <a:latin typeface="Times New Roman"/>
                <a:cs typeface="Times New Roman"/>
              </a:rPr>
              <a:t>thái/thao</a:t>
            </a:r>
            <a:r>
              <a:rPr sz="2900" spc="-35" dirty="0">
                <a:latin typeface="Times New Roman"/>
                <a:cs typeface="Times New Roman"/>
              </a:rPr>
              <a:t> </a:t>
            </a:r>
            <a:r>
              <a:rPr sz="2900" spc="-5" dirty="0">
                <a:latin typeface="Times New Roman"/>
                <a:cs typeface="Times New Roman"/>
              </a:rPr>
              <a:t>tác</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Pull/Push</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Unicast/Multicast</a:t>
            </a:r>
            <a:endParaRPr sz="29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225925" cy="695960"/>
          </a:xfrm>
          <a:prstGeom prst="rect">
            <a:avLst/>
          </a:prstGeom>
        </p:spPr>
        <p:txBody>
          <a:bodyPr vert="horz" wrap="square" lIns="0" tIns="12700" rIns="0" bIns="0" rtlCol="0">
            <a:spAutoFit/>
          </a:bodyPr>
          <a:lstStyle/>
          <a:p>
            <a:pPr marL="12700">
              <a:lnSpc>
                <a:spcPct val="100000"/>
              </a:lnSpc>
              <a:spcBef>
                <a:spcPts val="100"/>
              </a:spcBef>
              <a:tabLst>
                <a:tab pos="1466850" algn="l"/>
                <a:tab pos="3561079" algn="l"/>
              </a:tabLst>
            </a:pPr>
            <a:r>
              <a:rPr sz="4400" spc="-155" dirty="0"/>
              <a:t>T</a:t>
            </a:r>
            <a:r>
              <a:rPr sz="4400" dirty="0"/>
              <a:t>r</a:t>
            </a:r>
            <a:r>
              <a:rPr sz="4400" spc="-5" dirty="0"/>
              <a:t>ạ</a:t>
            </a:r>
            <a:r>
              <a:rPr sz="4400" dirty="0"/>
              <a:t>ng	</a:t>
            </a:r>
            <a:r>
              <a:rPr sz="4400" spc="-5" dirty="0"/>
              <a:t>t</a:t>
            </a:r>
            <a:r>
              <a:rPr sz="4400" dirty="0"/>
              <a:t>h</a:t>
            </a:r>
            <a:r>
              <a:rPr sz="4400" spc="-5" dirty="0"/>
              <a:t>ái/t</a:t>
            </a:r>
            <a:r>
              <a:rPr sz="4400" dirty="0"/>
              <a:t>h</a:t>
            </a:r>
            <a:r>
              <a:rPr sz="4400" spc="-5" dirty="0"/>
              <a:t>a</a:t>
            </a:r>
            <a:r>
              <a:rPr sz="4400" dirty="0"/>
              <a:t>o	</a:t>
            </a:r>
            <a:r>
              <a:rPr sz="4400" spc="-5" dirty="0"/>
              <a:t>tá</a:t>
            </a:r>
            <a:r>
              <a:rPr sz="4400" dirty="0"/>
              <a:t>c</a:t>
            </a:r>
            <a:endParaRPr sz="4400"/>
          </a:p>
        </p:txBody>
      </p:sp>
      <p:sp>
        <p:nvSpPr>
          <p:cNvPr id="4" name="object 4"/>
          <p:cNvSpPr txBox="1"/>
          <p:nvPr/>
        </p:nvSpPr>
        <p:spPr>
          <a:xfrm>
            <a:off x="1464475" y="1915778"/>
            <a:ext cx="7720330" cy="445833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dirty="0">
                <a:latin typeface="Times New Roman"/>
                <a:cs typeface="Times New Roman"/>
              </a:rPr>
              <a:t>Giải </a:t>
            </a:r>
            <a:r>
              <a:rPr sz="2900" spc="-5" dirty="0">
                <a:latin typeface="Times New Roman"/>
                <a:cs typeface="Times New Roman"/>
              </a:rPr>
              <a:t>pháp cập nhật </a:t>
            </a:r>
            <a:r>
              <a:rPr sz="2900" dirty="0">
                <a:latin typeface="Times New Roman"/>
                <a:cs typeface="Times New Roman"/>
              </a:rPr>
              <a:t>dữ </a:t>
            </a:r>
            <a:r>
              <a:rPr sz="2900" spc="-5" dirty="0">
                <a:latin typeface="Times New Roman"/>
                <a:cs typeface="Times New Roman"/>
              </a:rPr>
              <a:t>liệu</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dirty="0">
                <a:latin typeface="Times New Roman"/>
                <a:cs typeface="Times New Roman"/>
              </a:rPr>
              <a:t>Chỉ </a:t>
            </a:r>
            <a:r>
              <a:rPr sz="2600" spc="-5" dirty="0">
                <a:latin typeface="Times New Roman"/>
                <a:cs typeface="Times New Roman"/>
              </a:rPr>
              <a:t>thông báo có cập</a:t>
            </a:r>
            <a:r>
              <a:rPr sz="2600" spc="10"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6465" marR="60325" lvl="2" indent="-228600">
              <a:lnSpc>
                <a:spcPct val="101400"/>
              </a:lnSpc>
              <a:spcBef>
                <a:spcPts val="490"/>
              </a:spcBef>
              <a:buClr>
                <a:srgbClr val="DD8047"/>
              </a:buClr>
              <a:buSzPct val="73913"/>
              <a:buFont typeface="Wingdings"/>
              <a:buChar char=""/>
              <a:tabLst>
                <a:tab pos="927100" algn="l"/>
              </a:tabLst>
            </a:pPr>
            <a:r>
              <a:rPr sz="2300" dirty="0">
                <a:latin typeface="Times New Roman"/>
                <a:cs typeface="Times New Roman"/>
              </a:rPr>
              <a:t>Giảm </a:t>
            </a:r>
            <a:r>
              <a:rPr sz="2300" spc="-5" dirty="0">
                <a:latin typeface="Times New Roman"/>
                <a:cs typeface="Times New Roman"/>
              </a:rPr>
              <a:t>thông tin cần truyền. Thích </a:t>
            </a:r>
            <a:r>
              <a:rPr sz="2300" dirty="0">
                <a:latin typeface="Times New Roman"/>
                <a:cs typeface="Times New Roman"/>
              </a:rPr>
              <a:t>hợp </a:t>
            </a:r>
            <a:r>
              <a:rPr sz="2300" spc="-5" dirty="0">
                <a:latin typeface="Times New Roman"/>
                <a:cs typeface="Times New Roman"/>
              </a:rPr>
              <a:t>cho trường </a:t>
            </a:r>
            <a:r>
              <a:rPr sz="2300" dirty="0">
                <a:latin typeface="Times New Roman"/>
                <a:cs typeface="Times New Roman"/>
              </a:rPr>
              <a:t>hợp ghi  </a:t>
            </a:r>
            <a:r>
              <a:rPr sz="2300" spc="-5" dirty="0">
                <a:latin typeface="Times New Roman"/>
                <a:cs typeface="Times New Roman"/>
              </a:rPr>
              <a:t>nhiều </a:t>
            </a:r>
            <a:r>
              <a:rPr sz="2300" dirty="0">
                <a:latin typeface="Times New Roman"/>
                <a:cs typeface="Times New Roman"/>
              </a:rPr>
              <a:t>- đọc </a:t>
            </a:r>
            <a:r>
              <a:rPr sz="2300" spc="-5" dirty="0">
                <a:latin typeface="Times New Roman"/>
                <a:cs typeface="Times New Roman"/>
              </a:rPr>
              <a:t>ít</a:t>
            </a:r>
            <a:endParaRPr sz="2300">
              <a:latin typeface="Times New Roman"/>
              <a:cs typeface="Times New Roman"/>
            </a:endParaRPr>
          </a:p>
          <a:p>
            <a:pPr marL="642620" lvl="1" indent="-274955">
              <a:lnSpc>
                <a:spcPct val="100000"/>
              </a:lnSpc>
              <a:spcBef>
                <a:spcPts val="490"/>
              </a:spcBef>
              <a:buClr>
                <a:srgbClr val="94B6D2"/>
              </a:buClr>
              <a:buSzPct val="69230"/>
              <a:buFont typeface="Arial"/>
              <a:buChar char="¤"/>
              <a:tabLst>
                <a:tab pos="642620" algn="l"/>
              </a:tabLst>
            </a:pPr>
            <a:r>
              <a:rPr sz="2600" spc="-20" dirty="0">
                <a:latin typeface="Times New Roman"/>
                <a:cs typeface="Times New Roman"/>
              </a:rPr>
              <a:t>Truyền </a:t>
            </a:r>
            <a:r>
              <a:rPr sz="2600" dirty="0">
                <a:latin typeface="Times New Roman"/>
                <a:cs typeface="Times New Roman"/>
              </a:rPr>
              <a:t>dữ </a:t>
            </a:r>
            <a:r>
              <a:rPr sz="2600" spc="-5" dirty="0">
                <a:latin typeface="Times New Roman"/>
                <a:cs typeface="Times New Roman"/>
              </a:rPr>
              <a:t>liệu cập</a:t>
            </a:r>
            <a:r>
              <a:rPr sz="2600" spc="20"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7100" lvl="2" indent="-229235">
              <a:lnSpc>
                <a:spcPct val="100000"/>
              </a:lnSpc>
              <a:spcBef>
                <a:spcPts val="530"/>
              </a:spcBef>
              <a:buClr>
                <a:srgbClr val="DD8047"/>
              </a:buClr>
              <a:buSzPct val="73913"/>
              <a:buFont typeface="Wingdings"/>
              <a:buChar char=""/>
              <a:tabLst>
                <a:tab pos="927100" algn="l"/>
              </a:tabLst>
            </a:pPr>
            <a:r>
              <a:rPr sz="2300" spc="-5" dirty="0">
                <a:latin typeface="Times New Roman"/>
                <a:cs typeface="Times New Roman"/>
              </a:rPr>
              <a:t>Thích </a:t>
            </a:r>
            <a:r>
              <a:rPr sz="2300" dirty="0">
                <a:latin typeface="Times New Roman"/>
                <a:cs typeface="Times New Roman"/>
              </a:rPr>
              <a:t>hợp </a:t>
            </a:r>
            <a:r>
              <a:rPr sz="2300" spc="-5" dirty="0">
                <a:latin typeface="Times New Roman"/>
                <a:cs typeface="Times New Roman"/>
              </a:rPr>
              <a:t>cho trường </a:t>
            </a:r>
            <a:r>
              <a:rPr sz="2300" dirty="0">
                <a:latin typeface="Times New Roman"/>
                <a:cs typeface="Times New Roman"/>
              </a:rPr>
              <a:t>hợp đọc </a:t>
            </a:r>
            <a:r>
              <a:rPr sz="2300" spc="-5" dirty="0">
                <a:latin typeface="Times New Roman"/>
                <a:cs typeface="Times New Roman"/>
              </a:rPr>
              <a:t>nhiều </a:t>
            </a:r>
            <a:r>
              <a:rPr sz="2300" dirty="0">
                <a:latin typeface="Times New Roman"/>
                <a:cs typeface="Times New Roman"/>
              </a:rPr>
              <a:t>ghi</a:t>
            </a:r>
            <a:r>
              <a:rPr sz="2300" spc="5" dirty="0">
                <a:latin typeface="Times New Roman"/>
                <a:cs typeface="Times New Roman"/>
              </a:rPr>
              <a:t> </a:t>
            </a:r>
            <a:r>
              <a:rPr sz="2300" spc="-5" dirty="0">
                <a:latin typeface="Times New Roman"/>
                <a:cs typeface="Times New Roman"/>
              </a:rPr>
              <a:t>ít</a:t>
            </a:r>
            <a:endParaRPr sz="2300">
              <a:latin typeface="Times New Roman"/>
              <a:cs typeface="Times New Roman"/>
            </a:endParaRPr>
          </a:p>
          <a:p>
            <a:pPr marL="642620" lvl="1" indent="-274955">
              <a:lnSpc>
                <a:spcPct val="100000"/>
              </a:lnSpc>
              <a:spcBef>
                <a:spcPts val="590"/>
              </a:spcBef>
              <a:buClr>
                <a:srgbClr val="94B6D2"/>
              </a:buClr>
              <a:buSzPct val="69230"/>
              <a:buFont typeface="Arial"/>
              <a:buChar char="¤"/>
              <a:tabLst>
                <a:tab pos="642620" algn="l"/>
              </a:tabLst>
            </a:pPr>
            <a:r>
              <a:rPr sz="2600" spc="-20" dirty="0">
                <a:latin typeface="Times New Roman"/>
                <a:cs typeface="Times New Roman"/>
              </a:rPr>
              <a:t>Truyền </a:t>
            </a:r>
            <a:r>
              <a:rPr sz="2600" spc="-5" dirty="0">
                <a:latin typeface="Times New Roman"/>
                <a:cs typeface="Times New Roman"/>
              </a:rPr>
              <a:t>thao tác cập</a:t>
            </a:r>
            <a:r>
              <a:rPr sz="2600" spc="25" dirty="0">
                <a:latin typeface="Times New Roman"/>
                <a:cs typeface="Times New Roman"/>
              </a:rPr>
              <a:t> </a:t>
            </a:r>
            <a:r>
              <a:rPr sz="2600" spc="-5" dirty="0">
                <a:latin typeface="Times New Roman"/>
                <a:cs typeface="Times New Roman"/>
              </a:rPr>
              <a:t>nhật</a:t>
            </a:r>
            <a:endParaRPr sz="2600">
              <a:latin typeface="Times New Roman"/>
              <a:cs typeface="Times New Roman"/>
            </a:endParaRPr>
          </a:p>
          <a:p>
            <a:pPr marL="927100" lvl="2" indent="-229235">
              <a:lnSpc>
                <a:spcPct val="100000"/>
              </a:lnSpc>
              <a:spcBef>
                <a:spcPts val="430"/>
              </a:spcBef>
              <a:buClr>
                <a:srgbClr val="DD8047"/>
              </a:buClr>
              <a:buSzPct val="73913"/>
              <a:buFont typeface="Wingdings"/>
              <a:buChar char=""/>
              <a:tabLst>
                <a:tab pos="927100" algn="l"/>
              </a:tabLst>
            </a:pPr>
            <a:r>
              <a:rPr sz="2300" spc="-5" dirty="0">
                <a:latin typeface="Times New Roman"/>
                <a:cs typeface="Times New Roman"/>
              </a:rPr>
              <a:t>Các bản </a:t>
            </a:r>
            <a:r>
              <a:rPr sz="2300" dirty="0">
                <a:latin typeface="Times New Roman"/>
                <a:cs typeface="Times New Roman"/>
              </a:rPr>
              <a:t>sao </a:t>
            </a:r>
            <a:r>
              <a:rPr sz="2300" spc="-5" dirty="0">
                <a:latin typeface="Times New Roman"/>
                <a:cs typeface="Times New Roman"/>
              </a:rPr>
              <a:t>cần theo </a:t>
            </a:r>
            <a:r>
              <a:rPr sz="2300" dirty="0">
                <a:latin typeface="Times New Roman"/>
                <a:cs typeface="Times New Roman"/>
              </a:rPr>
              <a:t>dõi </a:t>
            </a:r>
            <a:r>
              <a:rPr sz="2300" spc="-5" dirty="0">
                <a:latin typeface="Times New Roman"/>
                <a:cs typeface="Times New Roman"/>
              </a:rPr>
              <a:t>trạng thái của </a:t>
            </a:r>
            <a:r>
              <a:rPr sz="2300" dirty="0">
                <a:latin typeface="Times New Roman"/>
                <a:cs typeface="Times New Roman"/>
              </a:rPr>
              <a:t>dữ</a:t>
            </a:r>
            <a:r>
              <a:rPr sz="2300" spc="20" dirty="0">
                <a:latin typeface="Times New Roman"/>
                <a:cs typeface="Times New Roman"/>
              </a:rPr>
              <a:t> </a:t>
            </a:r>
            <a:r>
              <a:rPr sz="2300" spc="-5" dirty="0">
                <a:latin typeface="Times New Roman"/>
                <a:cs typeface="Times New Roman"/>
              </a:rPr>
              <a:t>liệu</a:t>
            </a:r>
            <a:endParaRPr sz="2300">
              <a:latin typeface="Times New Roman"/>
              <a:cs typeface="Times New Roman"/>
            </a:endParaRPr>
          </a:p>
          <a:p>
            <a:pPr marL="927100" lvl="2" indent="-229235">
              <a:lnSpc>
                <a:spcPct val="100000"/>
              </a:lnSpc>
              <a:spcBef>
                <a:spcPts val="540"/>
              </a:spcBef>
              <a:buClr>
                <a:srgbClr val="DD8047"/>
              </a:buClr>
              <a:buSzPct val="73913"/>
              <a:buFont typeface="Wingdings"/>
              <a:buChar char=""/>
              <a:tabLst>
                <a:tab pos="927100" algn="l"/>
              </a:tabLst>
            </a:pPr>
            <a:r>
              <a:rPr sz="2300" dirty="0">
                <a:latin typeface="Times New Roman"/>
                <a:cs typeface="Times New Roman"/>
              </a:rPr>
              <a:t>Chỉ </a:t>
            </a:r>
            <a:r>
              <a:rPr sz="2300" spc="-5" dirty="0">
                <a:latin typeface="Times New Roman"/>
                <a:cs typeface="Times New Roman"/>
              </a:rPr>
              <a:t>cần truyền các tham </a:t>
            </a:r>
            <a:r>
              <a:rPr sz="2300" dirty="0">
                <a:latin typeface="Times New Roman"/>
                <a:cs typeface="Times New Roman"/>
              </a:rPr>
              <a:t>số </a:t>
            </a:r>
            <a:r>
              <a:rPr sz="2300" spc="-5" dirty="0">
                <a:latin typeface="Times New Roman"/>
                <a:cs typeface="Times New Roman"/>
              </a:rPr>
              <a:t>cần thiết cho thao tác cập</a:t>
            </a:r>
            <a:r>
              <a:rPr sz="2300" spc="40" dirty="0">
                <a:latin typeface="Times New Roman"/>
                <a:cs typeface="Times New Roman"/>
              </a:rPr>
              <a:t> </a:t>
            </a:r>
            <a:r>
              <a:rPr sz="2300" spc="-5" dirty="0">
                <a:latin typeface="Times New Roman"/>
                <a:cs typeface="Times New Roman"/>
              </a:rPr>
              <a:t>nhật</a:t>
            </a:r>
            <a:endParaRPr sz="2300">
              <a:latin typeface="Times New Roman"/>
              <a:cs typeface="Times New Roman"/>
            </a:endParaRPr>
          </a:p>
          <a:p>
            <a:pPr marL="332740" indent="-320040">
              <a:lnSpc>
                <a:spcPct val="100000"/>
              </a:lnSpc>
              <a:spcBef>
                <a:spcPts val="640"/>
              </a:spcBef>
              <a:buClr>
                <a:srgbClr val="DD8047"/>
              </a:buClr>
              <a:buSzPct val="60344"/>
              <a:buFont typeface="Wingdings"/>
              <a:buChar char=""/>
              <a:tabLst>
                <a:tab pos="332740" algn="l"/>
              </a:tabLst>
            </a:pPr>
            <a:r>
              <a:rPr sz="2900" spc="-25" dirty="0">
                <a:latin typeface="Times New Roman"/>
                <a:cs typeface="Times New Roman"/>
              </a:rPr>
              <a:t>Trạng </a:t>
            </a:r>
            <a:r>
              <a:rPr sz="2900" spc="-5" dirty="0">
                <a:latin typeface="Times New Roman"/>
                <a:cs typeface="Times New Roman"/>
              </a:rPr>
              <a:t>thái nhiều=&gt; thao tác ít </a:t>
            </a:r>
            <a:r>
              <a:rPr sz="2900" dirty="0">
                <a:latin typeface="Times New Roman"/>
                <a:cs typeface="Times New Roman"/>
              </a:rPr>
              <a:t>và </a:t>
            </a:r>
            <a:r>
              <a:rPr sz="2900" spc="-5" dirty="0">
                <a:latin typeface="Times New Roman"/>
                <a:cs typeface="Times New Roman"/>
              </a:rPr>
              <a:t>ngược</a:t>
            </a:r>
            <a:r>
              <a:rPr sz="2900" spc="40" dirty="0">
                <a:latin typeface="Times New Roman"/>
                <a:cs typeface="Times New Roman"/>
              </a:rPr>
              <a:t> </a:t>
            </a:r>
            <a:r>
              <a:rPr sz="2900" spc="-5" dirty="0">
                <a:latin typeface="Times New Roman"/>
                <a:cs typeface="Times New Roman"/>
              </a:rPr>
              <a:t>lại</a:t>
            </a:r>
            <a:endParaRPr sz="29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68525" cy="695960"/>
          </a:xfrm>
          <a:prstGeom prst="rect">
            <a:avLst/>
          </a:prstGeom>
        </p:spPr>
        <p:txBody>
          <a:bodyPr vert="horz" wrap="square" lIns="0" tIns="12700" rIns="0" bIns="0" rtlCol="0">
            <a:spAutoFit/>
          </a:bodyPr>
          <a:lstStyle/>
          <a:p>
            <a:pPr marL="12700">
              <a:lnSpc>
                <a:spcPct val="100000"/>
              </a:lnSpc>
              <a:spcBef>
                <a:spcPts val="100"/>
              </a:spcBef>
            </a:pPr>
            <a:r>
              <a:rPr sz="4400" spc="-5" dirty="0"/>
              <a:t>Pull/Push</a:t>
            </a:r>
            <a:endParaRPr sz="4400"/>
          </a:p>
        </p:txBody>
      </p:sp>
      <p:sp>
        <p:nvSpPr>
          <p:cNvPr id="4" name="object 4"/>
          <p:cNvSpPr txBox="1"/>
          <p:nvPr/>
        </p:nvSpPr>
        <p:spPr>
          <a:xfrm>
            <a:off x="1464475" y="1913775"/>
            <a:ext cx="7922259" cy="4465966"/>
          </a:xfrm>
          <a:prstGeom prst="rect">
            <a:avLst/>
          </a:prstGeom>
        </p:spPr>
        <p:txBody>
          <a:bodyPr vert="horz" wrap="square" lIns="0" tIns="106045" rIns="0" bIns="0" rtlCol="0">
            <a:spAutoFit/>
          </a:bodyPr>
          <a:lstStyle/>
          <a:p>
            <a:pPr marL="329565" marR="91440" indent="-317500">
              <a:lnSpc>
                <a:spcPct val="77200"/>
              </a:lnSpc>
              <a:spcBef>
                <a:spcPts val="835"/>
              </a:spcBef>
              <a:buClr>
                <a:srgbClr val="DD8047"/>
              </a:buClr>
              <a:buSzPct val="59259"/>
              <a:buFont typeface="Wingdings"/>
              <a:buChar char=""/>
              <a:tabLst>
                <a:tab pos="332105" algn="l"/>
                <a:tab pos="332740" algn="l"/>
              </a:tabLst>
            </a:pPr>
            <a:r>
              <a:rPr sz="2700" dirty="0">
                <a:latin typeface="Times New Roman"/>
                <a:cs typeface="Times New Roman"/>
              </a:rPr>
              <a:t>Push: </a:t>
            </a:r>
            <a:r>
              <a:rPr sz="2700" spc="-5" dirty="0">
                <a:latin typeface="Times New Roman"/>
                <a:cs typeface="Times New Roman"/>
              </a:rPr>
              <a:t>server </a:t>
            </a:r>
            <a:r>
              <a:rPr sz="2700" dirty="0">
                <a:latin typeface="Times New Roman"/>
                <a:cs typeface="Times New Roman"/>
              </a:rPr>
              <a:t>sau khi </a:t>
            </a:r>
            <a:r>
              <a:rPr sz="2700" spc="-5" dirty="0">
                <a:latin typeface="Times New Roman"/>
                <a:cs typeface="Times New Roman"/>
              </a:rPr>
              <a:t>cập nhật </a:t>
            </a:r>
            <a:r>
              <a:rPr sz="2700" dirty="0">
                <a:latin typeface="Times New Roman"/>
                <a:cs typeface="Times New Roman"/>
              </a:rPr>
              <a:t>dữ </a:t>
            </a:r>
            <a:r>
              <a:rPr sz="2700" spc="-5" dirty="0">
                <a:latin typeface="Times New Roman"/>
                <a:cs typeface="Times New Roman"/>
              </a:rPr>
              <a:t>liệu thông báo cho tất  cả các</a:t>
            </a:r>
            <a:r>
              <a:rPr sz="2700" dirty="0">
                <a:latin typeface="Times New Roman"/>
                <a:cs typeface="Times New Roman"/>
              </a:rPr>
              <a:t> </a:t>
            </a:r>
            <a:r>
              <a:rPr sz="2700" spc="-5" dirty="0">
                <a:latin typeface="Times New Roman"/>
                <a:cs typeface="Times New Roman"/>
              </a:rPr>
              <a:t>client</a:t>
            </a:r>
            <a:endParaRPr sz="2700">
              <a:latin typeface="Times New Roman"/>
              <a:cs typeface="Times New Roman"/>
            </a:endParaRPr>
          </a:p>
          <a:p>
            <a:pPr marL="642620" lvl="1" indent="-274955">
              <a:lnSpc>
                <a:spcPts val="2850"/>
              </a:lnSpc>
              <a:buClr>
                <a:srgbClr val="94B6D2"/>
              </a:buClr>
              <a:buSzPct val="68750"/>
              <a:buFont typeface="Arial"/>
              <a:buChar char="¤"/>
              <a:tabLst>
                <a:tab pos="642620" algn="l"/>
              </a:tabLst>
            </a:pPr>
            <a:r>
              <a:rPr sz="2400" spc="-5" dirty="0">
                <a:latin typeface="Times New Roman"/>
                <a:cs typeface="Times New Roman"/>
              </a:rPr>
              <a:t>Bản </a:t>
            </a:r>
            <a:r>
              <a:rPr sz="2400" dirty="0">
                <a:latin typeface="Times New Roman"/>
                <a:cs typeface="Times New Roman"/>
              </a:rPr>
              <a:t>sao </a:t>
            </a:r>
            <a:r>
              <a:rPr sz="2400" spc="-5" dirty="0">
                <a:latin typeface="Times New Roman"/>
                <a:cs typeface="Times New Roman"/>
              </a:rPr>
              <a:t>kích hoạt </a:t>
            </a:r>
            <a:r>
              <a:rPr sz="2400" dirty="0">
                <a:latin typeface="Times New Roman"/>
                <a:cs typeface="Times New Roman"/>
              </a:rPr>
              <a:t>bởi</a:t>
            </a:r>
            <a:r>
              <a:rPr sz="2400" spc="5" dirty="0">
                <a:latin typeface="Times New Roman"/>
                <a:cs typeface="Times New Roman"/>
              </a:rPr>
              <a:t> </a:t>
            </a:r>
            <a:r>
              <a:rPr sz="2400" spc="-5" dirty="0">
                <a:latin typeface="Times New Roman"/>
                <a:cs typeface="Times New Roman"/>
              </a:rPr>
              <a:t>server</a:t>
            </a:r>
            <a:endParaRPr sz="2400">
              <a:latin typeface="Times New Roman"/>
              <a:cs typeface="Times New Roman"/>
            </a:endParaRPr>
          </a:p>
          <a:p>
            <a:pPr marL="642620" lvl="1" indent="-274955">
              <a:lnSpc>
                <a:spcPts val="2840"/>
              </a:lnSpc>
              <a:spcBef>
                <a:spcPts val="20"/>
              </a:spcBef>
              <a:buClr>
                <a:srgbClr val="94B6D2"/>
              </a:buClr>
              <a:buSzPct val="68750"/>
              <a:buFont typeface="Arial"/>
              <a:buChar char="¤"/>
              <a:tabLst>
                <a:tab pos="642620" algn="l"/>
              </a:tabLst>
            </a:pPr>
            <a:r>
              <a:rPr sz="2400" dirty="0">
                <a:latin typeface="Times New Roman"/>
                <a:cs typeface="Times New Roman"/>
              </a:rPr>
              <a:t>Đảm </a:t>
            </a:r>
            <a:r>
              <a:rPr sz="2400" spc="-5" dirty="0">
                <a:latin typeface="Times New Roman"/>
                <a:cs typeface="Times New Roman"/>
              </a:rPr>
              <a:t>bảo tính thống nhất</a:t>
            </a:r>
            <a:r>
              <a:rPr sz="2400" spc="5" dirty="0">
                <a:latin typeface="Times New Roman"/>
                <a:cs typeface="Times New Roman"/>
              </a:rPr>
              <a:t> </a:t>
            </a:r>
            <a:r>
              <a:rPr sz="2400" spc="-5" dirty="0">
                <a:latin typeface="Times New Roman"/>
                <a:cs typeface="Times New Roman"/>
              </a:rPr>
              <a:t>cao</a:t>
            </a:r>
            <a:endParaRPr sz="2400">
              <a:latin typeface="Times New Roman"/>
              <a:cs typeface="Times New Roman"/>
            </a:endParaRPr>
          </a:p>
          <a:p>
            <a:pPr marL="647065" marR="5080" lvl="1" indent="-279400">
              <a:lnSpc>
                <a:spcPts val="2350"/>
              </a:lnSpc>
              <a:spcBef>
                <a:spcPts val="480"/>
              </a:spcBef>
              <a:buClr>
                <a:srgbClr val="94B6D2"/>
              </a:buClr>
              <a:buSzPct val="68750"/>
              <a:buFont typeface="Arial"/>
              <a:buChar char="¤"/>
              <a:tabLst>
                <a:tab pos="642620" algn="l"/>
              </a:tabLst>
            </a:pPr>
            <a:r>
              <a:rPr sz="2400" spc="-5" dirty="0">
                <a:latin typeface="Times New Roman"/>
                <a:cs typeface="Times New Roman"/>
              </a:rPr>
              <a:t>Tính tương tác yếu </a:t>
            </a:r>
            <a:r>
              <a:rPr sz="2400" dirty="0">
                <a:latin typeface="Times New Roman"/>
                <a:cs typeface="Times New Roman"/>
              </a:rPr>
              <a:t>(vd khi </a:t>
            </a:r>
            <a:r>
              <a:rPr sz="2400" spc="-5" dirty="0">
                <a:latin typeface="Times New Roman"/>
                <a:cs typeface="Times New Roman"/>
              </a:rPr>
              <a:t>client hoặc bản </a:t>
            </a:r>
            <a:r>
              <a:rPr sz="2400" dirty="0">
                <a:latin typeface="Times New Roman"/>
                <a:cs typeface="Times New Roman"/>
              </a:rPr>
              <a:t>sao </a:t>
            </a:r>
            <a:r>
              <a:rPr sz="2400" spc="-5" dirty="0">
                <a:latin typeface="Times New Roman"/>
                <a:cs typeface="Times New Roman"/>
              </a:rPr>
              <a:t>cần cập nhật  </a:t>
            </a:r>
            <a:r>
              <a:rPr sz="2400" dirty="0">
                <a:latin typeface="Times New Roman"/>
                <a:cs typeface="Times New Roman"/>
              </a:rPr>
              <a:t>dữ</a:t>
            </a:r>
            <a:r>
              <a:rPr sz="2400" spc="-5" dirty="0">
                <a:latin typeface="Times New Roman"/>
                <a:cs typeface="Times New Roman"/>
              </a:rPr>
              <a:t> liệu)</a:t>
            </a:r>
            <a:endParaRPr sz="2400">
              <a:latin typeface="Times New Roman"/>
              <a:cs typeface="Times New Roman"/>
            </a:endParaRPr>
          </a:p>
          <a:p>
            <a:pPr marL="642620" lvl="1" indent="-274955">
              <a:lnSpc>
                <a:spcPts val="2860"/>
              </a:lnSpc>
              <a:buClr>
                <a:srgbClr val="94B6D2"/>
              </a:buClr>
              <a:buSzPct val="68750"/>
              <a:buFont typeface="Arial"/>
              <a:buChar char="¤"/>
              <a:tabLst>
                <a:tab pos="642620" algn="l"/>
              </a:tabLst>
            </a:pPr>
            <a:r>
              <a:rPr sz="2400" spc="-5" dirty="0">
                <a:latin typeface="Times New Roman"/>
                <a:cs typeface="Times New Roman"/>
              </a:rPr>
              <a:t>Server cần có danh </a:t>
            </a:r>
            <a:r>
              <a:rPr sz="2400" dirty="0">
                <a:latin typeface="Times New Roman"/>
                <a:cs typeface="Times New Roman"/>
              </a:rPr>
              <a:t>sách </a:t>
            </a:r>
            <a:r>
              <a:rPr sz="2400" spc="-5" dirty="0">
                <a:latin typeface="Times New Roman"/>
                <a:cs typeface="Times New Roman"/>
              </a:rPr>
              <a:t>tất cả các client đang kết</a:t>
            </a:r>
            <a:r>
              <a:rPr sz="2400" spc="35" dirty="0">
                <a:latin typeface="Times New Roman"/>
                <a:cs typeface="Times New Roman"/>
              </a:rPr>
              <a:t> </a:t>
            </a:r>
            <a:r>
              <a:rPr sz="2400" dirty="0">
                <a:latin typeface="Times New Roman"/>
                <a:cs typeface="Times New Roman"/>
              </a:rPr>
              <a:t>nối</a:t>
            </a:r>
            <a:endParaRPr sz="2400">
              <a:latin typeface="Times New Roman"/>
              <a:cs typeface="Times New Roman"/>
            </a:endParaRPr>
          </a:p>
          <a:p>
            <a:pPr marL="332740" indent="-320040">
              <a:lnSpc>
                <a:spcPts val="3175"/>
              </a:lnSpc>
              <a:spcBef>
                <a:spcPts val="110"/>
              </a:spcBef>
              <a:buClr>
                <a:srgbClr val="DD8047"/>
              </a:buClr>
              <a:buSzPct val="59259"/>
              <a:buFont typeface="Wingdings"/>
              <a:buChar char=""/>
              <a:tabLst>
                <a:tab pos="332105" algn="l"/>
                <a:tab pos="332740" algn="l"/>
              </a:tabLst>
            </a:pPr>
            <a:r>
              <a:rPr sz="2700" spc="-5" dirty="0">
                <a:latin typeface="Times New Roman"/>
                <a:cs typeface="Times New Roman"/>
              </a:rPr>
              <a:t>Pull: client </a:t>
            </a:r>
            <a:r>
              <a:rPr sz="2700" dirty="0">
                <a:latin typeface="Times New Roman"/>
                <a:cs typeface="Times New Roman"/>
              </a:rPr>
              <a:t>khi </a:t>
            </a:r>
            <a:r>
              <a:rPr sz="2700" spc="-5" dirty="0">
                <a:latin typeface="Times New Roman"/>
                <a:cs typeface="Times New Roman"/>
              </a:rPr>
              <a:t>cần </a:t>
            </a:r>
            <a:r>
              <a:rPr sz="2700" dirty="0">
                <a:latin typeface="Times New Roman"/>
                <a:cs typeface="Times New Roman"/>
              </a:rPr>
              <a:t>dữ </a:t>
            </a:r>
            <a:r>
              <a:rPr sz="2700" spc="-5" dirty="0">
                <a:latin typeface="Times New Roman"/>
                <a:cs typeface="Times New Roman"/>
              </a:rPr>
              <a:t>liệu </a:t>
            </a:r>
            <a:r>
              <a:rPr sz="2700" dirty="0">
                <a:latin typeface="Times New Roman"/>
                <a:cs typeface="Times New Roman"/>
              </a:rPr>
              <a:t>sẽ hỏi </a:t>
            </a:r>
            <a:r>
              <a:rPr sz="2700" spc="-5" dirty="0">
                <a:latin typeface="Times New Roman"/>
                <a:cs typeface="Times New Roman"/>
              </a:rPr>
              <a:t>server</a:t>
            </a:r>
            <a:endParaRPr sz="2700">
              <a:latin typeface="Times New Roman"/>
              <a:cs typeface="Times New Roman"/>
            </a:endParaRPr>
          </a:p>
          <a:p>
            <a:pPr marL="642620" lvl="1" indent="-274955">
              <a:lnSpc>
                <a:spcPts val="2815"/>
              </a:lnSpc>
              <a:buClr>
                <a:srgbClr val="94B6D2"/>
              </a:buClr>
              <a:buSzPct val="68750"/>
              <a:buFont typeface="Arial"/>
              <a:buChar char="¤"/>
              <a:tabLst>
                <a:tab pos="642620" algn="l"/>
              </a:tabLst>
            </a:pPr>
            <a:r>
              <a:rPr sz="2400" spc="-5" dirty="0">
                <a:latin typeface="Times New Roman"/>
                <a:cs typeface="Times New Roman"/>
              </a:rPr>
              <a:t>Thường </a:t>
            </a:r>
            <a:r>
              <a:rPr sz="2400" dirty="0">
                <a:latin typeface="Times New Roman"/>
                <a:cs typeface="Times New Roman"/>
              </a:rPr>
              <a:t>dùng </a:t>
            </a:r>
            <a:r>
              <a:rPr sz="2400" spc="-5" dirty="0">
                <a:latin typeface="Times New Roman"/>
                <a:cs typeface="Times New Roman"/>
              </a:rPr>
              <a:t>cho client</a:t>
            </a:r>
            <a:r>
              <a:rPr sz="2400" dirty="0">
                <a:latin typeface="Times New Roman"/>
                <a:cs typeface="Times New Roman"/>
              </a:rPr>
              <a:t> </a:t>
            </a:r>
            <a:r>
              <a:rPr sz="2400" spc="-5" dirty="0">
                <a:latin typeface="Times New Roman"/>
                <a:cs typeface="Times New Roman"/>
              </a:rPr>
              <a:t>cache</a:t>
            </a:r>
            <a:endParaRPr sz="2400">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400" spc="-5" dirty="0">
                <a:latin typeface="Times New Roman"/>
                <a:cs typeface="Times New Roman"/>
              </a:rPr>
              <a:t>Thích </a:t>
            </a:r>
            <a:r>
              <a:rPr sz="2400" dirty="0">
                <a:latin typeface="Times New Roman"/>
                <a:cs typeface="Times New Roman"/>
              </a:rPr>
              <a:t>hợp </a:t>
            </a:r>
            <a:r>
              <a:rPr sz="2400" spc="-5" dirty="0">
                <a:latin typeface="Times New Roman"/>
                <a:cs typeface="Times New Roman"/>
              </a:rPr>
              <a:t>cho </a:t>
            </a:r>
            <a:r>
              <a:rPr sz="2400" dirty="0">
                <a:latin typeface="Times New Roman"/>
                <a:cs typeface="Times New Roman"/>
              </a:rPr>
              <a:t>ghi </a:t>
            </a:r>
            <a:r>
              <a:rPr sz="2400" spc="-5" dirty="0">
                <a:latin typeface="Times New Roman"/>
                <a:cs typeface="Times New Roman"/>
              </a:rPr>
              <a:t>nhiều, </a:t>
            </a:r>
            <a:r>
              <a:rPr sz="2400" dirty="0">
                <a:latin typeface="Times New Roman"/>
                <a:cs typeface="Times New Roman"/>
              </a:rPr>
              <a:t>đọc</a:t>
            </a:r>
            <a:r>
              <a:rPr sz="2400" spc="5" dirty="0">
                <a:latin typeface="Times New Roman"/>
                <a:cs typeface="Times New Roman"/>
              </a:rPr>
              <a:t> </a:t>
            </a:r>
            <a:r>
              <a:rPr sz="2400" spc="-5" dirty="0">
                <a:latin typeface="Times New Roman"/>
                <a:cs typeface="Times New Roman"/>
              </a:rPr>
              <a:t>ít</a:t>
            </a:r>
            <a:endParaRPr sz="2400">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400" spc="-5" dirty="0">
                <a:latin typeface="Times New Roman"/>
                <a:cs typeface="Times New Roman"/>
              </a:rPr>
              <a:t>Thời gian truy cập </a:t>
            </a:r>
            <a:r>
              <a:rPr sz="2400" spc="-5">
                <a:latin typeface="Times New Roman"/>
                <a:cs typeface="Times New Roman"/>
              </a:rPr>
              <a:t>tăng </a:t>
            </a:r>
            <a:endParaRPr lang="en-US" sz="2400" spc="-5">
              <a:latin typeface="Times New Roman"/>
              <a:cs typeface="Times New Roman"/>
            </a:endParaRPr>
          </a:p>
          <a:p>
            <a:pPr marL="642620" lvl="1" indent="-274955">
              <a:lnSpc>
                <a:spcPct val="100000"/>
              </a:lnSpc>
              <a:spcBef>
                <a:spcPts val="20"/>
              </a:spcBef>
              <a:buClr>
                <a:srgbClr val="94B6D2"/>
              </a:buClr>
              <a:buSzPct val="68750"/>
              <a:buFont typeface="Arial"/>
              <a:buChar char="¤"/>
              <a:tabLst>
                <a:tab pos="642620" algn="l"/>
              </a:tabLst>
            </a:pPr>
            <a:r>
              <a:rPr sz="2700" spc="-5">
                <a:latin typeface="Times New Roman"/>
                <a:cs typeface="Times New Roman"/>
              </a:rPr>
              <a:t>Mixed</a:t>
            </a:r>
            <a:endParaRPr sz="27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3067685" cy="695960"/>
          </a:xfrm>
          <a:prstGeom prst="rect">
            <a:avLst/>
          </a:prstGeom>
        </p:spPr>
        <p:txBody>
          <a:bodyPr vert="horz" wrap="square" lIns="0" tIns="12700" rIns="0" bIns="0" rtlCol="0">
            <a:spAutoFit/>
          </a:bodyPr>
          <a:lstStyle/>
          <a:p>
            <a:pPr marL="12700">
              <a:lnSpc>
                <a:spcPct val="100000"/>
              </a:lnSpc>
              <a:spcBef>
                <a:spcPts val="100"/>
              </a:spcBef>
            </a:pPr>
            <a:r>
              <a:rPr sz="4400" spc="-5" dirty="0"/>
              <a:t>Uni/multicast</a:t>
            </a:r>
            <a:endParaRPr sz="4400"/>
          </a:p>
        </p:txBody>
      </p:sp>
      <p:sp>
        <p:nvSpPr>
          <p:cNvPr id="4" name="object 4"/>
          <p:cNvSpPr txBox="1"/>
          <p:nvPr/>
        </p:nvSpPr>
        <p:spPr>
          <a:xfrm>
            <a:off x="1464475" y="1915778"/>
            <a:ext cx="7795895" cy="4177665"/>
          </a:xfrm>
          <a:prstGeom prst="rect">
            <a:avLst/>
          </a:prstGeom>
        </p:spPr>
        <p:txBody>
          <a:bodyPr vert="horz" wrap="square" lIns="0" tIns="79375" rIns="0" bIns="0" rtlCol="0">
            <a:spAutoFit/>
          </a:bodyPr>
          <a:lstStyle/>
          <a:p>
            <a:pPr marL="332740" indent="-320040">
              <a:lnSpc>
                <a:spcPct val="100000"/>
              </a:lnSpc>
              <a:spcBef>
                <a:spcPts val="625"/>
              </a:spcBef>
              <a:buClr>
                <a:srgbClr val="DD8047"/>
              </a:buClr>
              <a:buSzPct val="60344"/>
              <a:buFont typeface="Wingdings"/>
              <a:buChar char=""/>
              <a:tabLst>
                <a:tab pos="332740" algn="l"/>
              </a:tabLst>
            </a:pPr>
            <a:r>
              <a:rPr sz="2900" spc="-5" dirty="0">
                <a:latin typeface="Times New Roman"/>
                <a:cs typeface="Times New Roman"/>
              </a:rPr>
              <a:t>Multicasting:</a:t>
            </a:r>
            <a:endParaRPr sz="2900">
              <a:latin typeface="Times New Roman"/>
              <a:cs typeface="Times New Roman"/>
            </a:endParaRPr>
          </a:p>
          <a:p>
            <a:pPr marL="647065" marR="5080" lvl="1" indent="-279400">
              <a:lnSpc>
                <a:spcPct val="101000"/>
              </a:lnSpc>
              <a:spcBef>
                <a:spcPts val="434"/>
              </a:spcBef>
              <a:buClr>
                <a:srgbClr val="94B6D2"/>
              </a:buClr>
              <a:buSzPct val="69230"/>
              <a:buFont typeface="Arial"/>
              <a:buChar char="¤"/>
              <a:tabLst>
                <a:tab pos="642620" algn="l"/>
              </a:tabLst>
            </a:pPr>
            <a:r>
              <a:rPr sz="2600" spc="-5" dirty="0">
                <a:latin typeface="Times New Roman"/>
                <a:cs typeface="Times New Roman"/>
              </a:rPr>
              <a:t>Thích </a:t>
            </a:r>
            <a:r>
              <a:rPr sz="2600" dirty="0">
                <a:latin typeface="Times New Roman"/>
                <a:cs typeface="Times New Roman"/>
              </a:rPr>
              <a:t>hợp </a:t>
            </a:r>
            <a:r>
              <a:rPr sz="2600" spc="-5" dirty="0">
                <a:latin typeface="Times New Roman"/>
                <a:cs typeface="Times New Roman"/>
              </a:rPr>
              <a:t>trong trường </a:t>
            </a:r>
            <a:r>
              <a:rPr sz="2600" dirty="0">
                <a:latin typeface="Times New Roman"/>
                <a:cs typeface="Times New Roman"/>
              </a:rPr>
              <a:t>hợp 1 </a:t>
            </a:r>
            <a:r>
              <a:rPr sz="2600" spc="-5" dirty="0">
                <a:latin typeface="Times New Roman"/>
                <a:cs typeface="Times New Roman"/>
              </a:rPr>
              <a:t>bản </a:t>
            </a:r>
            <a:r>
              <a:rPr sz="2600" dirty="0">
                <a:latin typeface="Times New Roman"/>
                <a:cs typeface="Times New Roman"/>
              </a:rPr>
              <a:t>sao </a:t>
            </a:r>
            <a:r>
              <a:rPr sz="2600" spc="-5" dirty="0">
                <a:latin typeface="Times New Roman"/>
                <a:cs typeface="Times New Roman"/>
              </a:rPr>
              <a:t>muốn quảng </a:t>
            </a:r>
            <a:r>
              <a:rPr sz="2600" dirty="0">
                <a:latin typeface="Times New Roman"/>
                <a:cs typeface="Times New Roman"/>
              </a:rPr>
              <a:t>bá  </a:t>
            </a:r>
            <a:r>
              <a:rPr sz="2600" spc="-5" dirty="0">
                <a:latin typeface="Times New Roman"/>
                <a:cs typeface="Times New Roman"/>
              </a:rPr>
              <a:t>cập nhật cho </a:t>
            </a:r>
            <a:r>
              <a:rPr sz="2600" dirty="0">
                <a:latin typeface="Times New Roman"/>
                <a:cs typeface="Times New Roman"/>
              </a:rPr>
              <a:t>(N-1) </a:t>
            </a:r>
            <a:r>
              <a:rPr sz="2600" spc="-5" dirty="0">
                <a:latin typeface="Times New Roman"/>
                <a:cs typeface="Times New Roman"/>
              </a:rPr>
              <a:t>bản </a:t>
            </a:r>
            <a:r>
              <a:rPr sz="2600" dirty="0">
                <a:latin typeface="Times New Roman"/>
                <a:cs typeface="Times New Roman"/>
              </a:rPr>
              <a:t>sao </a:t>
            </a:r>
            <a:r>
              <a:rPr sz="2600" spc="-5" dirty="0">
                <a:latin typeface="Times New Roman"/>
                <a:cs typeface="Times New Roman"/>
              </a:rPr>
              <a:t>khác trong </a:t>
            </a:r>
            <a:r>
              <a:rPr sz="2600" dirty="0">
                <a:latin typeface="Times New Roman"/>
                <a:cs typeface="Times New Roman"/>
              </a:rPr>
              <a:t>1 </a:t>
            </a:r>
            <a:r>
              <a:rPr sz="2600" spc="-5" dirty="0">
                <a:latin typeface="Times New Roman"/>
                <a:cs typeface="Times New Roman"/>
              </a:rPr>
              <a:t>data</a:t>
            </a:r>
            <a:r>
              <a:rPr sz="2600" spc="15" dirty="0">
                <a:latin typeface="Times New Roman"/>
                <a:cs typeface="Times New Roman"/>
              </a:rPr>
              <a:t> </a:t>
            </a:r>
            <a:r>
              <a:rPr sz="2600" spc="-5" dirty="0">
                <a:latin typeface="Times New Roman"/>
                <a:cs typeface="Times New Roman"/>
              </a:rPr>
              <a:t>store</a:t>
            </a:r>
            <a:endParaRPr sz="2600">
              <a:latin typeface="Times New Roman"/>
              <a:cs typeface="Times New Roman"/>
            </a:endParaRPr>
          </a:p>
          <a:p>
            <a:pPr marL="642620" lvl="1" indent="-274955">
              <a:lnSpc>
                <a:spcPct val="100000"/>
              </a:lnSpc>
              <a:spcBef>
                <a:spcPts val="530"/>
              </a:spcBef>
              <a:buClr>
                <a:srgbClr val="94B6D2"/>
              </a:buClr>
              <a:buSzPct val="69230"/>
              <a:buFont typeface="Arial"/>
              <a:buChar char="¤"/>
              <a:tabLst>
                <a:tab pos="642620" algn="l"/>
              </a:tabLst>
            </a:pPr>
            <a:r>
              <a:rPr sz="2600" dirty="0">
                <a:latin typeface="Times New Roman"/>
                <a:cs typeface="Times New Roman"/>
              </a:rPr>
              <a:t>Hiệu quả và </a:t>
            </a:r>
            <a:r>
              <a:rPr sz="2600" spc="-5" dirty="0">
                <a:latin typeface="Times New Roman"/>
                <a:cs typeface="Times New Roman"/>
              </a:rPr>
              <a:t>tiết kiệm </a:t>
            </a:r>
            <a:r>
              <a:rPr sz="2600" dirty="0">
                <a:latin typeface="Times New Roman"/>
                <a:cs typeface="Times New Roman"/>
              </a:rPr>
              <a:t>hơn gửi (N-1) </a:t>
            </a:r>
            <a:r>
              <a:rPr sz="2600" spc="-5" dirty="0">
                <a:latin typeface="Times New Roman"/>
                <a:cs typeface="Times New Roman"/>
              </a:rPr>
              <a:t>lần phân</a:t>
            </a:r>
            <a:r>
              <a:rPr sz="2600" spc="-30" dirty="0">
                <a:latin typeface="Times New Roman"/>
                <a:cs typeface="Times New Roman"/>
              </a:rPr>
              <a:t> </a:t>
            </a:r>
            <a:r>
              <a:rPr sz="2600" spc="-5" dirty="0">
                <a:latin typeface="Times New Roman"/>
                <a:cs typeface="Times New Roman"/>
              </a:rPr>
              <a:t>biệt</a:t>
            </a:r>
            <a:endParaRPr sz="2600">
              <a:latin typeface="Times New Roman"/>
              <a:cs typeface="Times New Roman"/>
            </a:endParaRPr>
          </a:p>
          <a:p>
            <a:pPr marL="642620" lvl="1" indent="-274955">
              <a:lnSpc>
                <a:spcPct val="100000"/>
              </a:lnSpc>
              <a:spcBef>
                <a:spcPts val="580"/>
              </a:spcBef>
              <a:buClr>
                <a:srgbClr val="94B6D2"/>
              </a:buClr>
              <a:buSzPct val="69230"/>
              <a:buFont typeface="Arial"/>
              <a:buChar char="¤"/>
              <a:tabLst>
                <a:tab pos="642620" algn="l"/>
              </a:tabLst>
            </a:pPr>
            <a:r>
              <a:rPr sz="2600" dirty="0">
                <a:latin typeface="Times New Roman"/>
                <a:cs typeface="Times New Roman"/>
              </a:rPr>
              <a:t>Phù hợp với </a:t>
            </a:r>
            <a:r>
              <a:rPr sz="2600" spc="-5" dirty="0">
                <a:latin typeface="Times New Roman"/>
                <a:cs typeface="Times New Roman"/>
              </a:rPr>
              <a:t>hướng tiếp cận push-based</a:t>
            </a:r>
            <a:endParaRPr sz="2600">
              <a:latin typeface="Times New Roman"/>
              <a:cs typeface="Times New Roman"/>
            </a:endParaRPr>
          </a:p>
          <a:p>
            <a:pPr marL="647065" marR="331470" lvl="1" indent="-279400">
              <a:lnSpc>
                <a:spcPts val="3050"/>
              </a:lnSpc>
              <a:spcBef>
                <a:spcPts val="740"/>
              </a:spcBef>
              <a:buClr>
                <a:srgbClr val="94B6D2"/>
              </a:buClr>
              <a:buSzPct val="69230"/>
              <a:buFont typeface="Arial"/>
              <a:buChar char="¤"/>
              <a:tabLst>
                <a:tab pos="642620" algn="l"/>
              </a:tabLst>
            </a:pPr>
            <a:r>
              <a:rPr lang="en-US" sz="2600">
                <a:latin typeface="Times New Roman"/>
                <a:cs typeface="Times New Roman"/>
              </a:rPr>
              <a:t>Không phù hợp </a:t>
            </a:r>
            <a:r>
              <a:rPr lang="en-US" sz="2600" spc="-5">
                <a:latin typeface="Times New Roman"/>
                <a:cs typeface="Times New Roman"/>
              </a:rPr>
              <a:t>nếu các </a:t>
            </a:r>
            <a:r>
              <a:rPr lang="en-US" sz="2600">
                <a:latin typeface="Times New Roman"/>
                <a:cs typeface="Times New Roman"/>
              </a:rPr>
              <a:t>node </a:t>
            </a:r>
            <a:r>
              <a:rPr lang="en-US" sz="2600" spc="-5">
                <a:latin typeface="Times New Roman"/>
                <a:cs typeface="Times New Roman"/>
              </a:rPr>
              <a:t>đích lại thuộc </a:t>
            </a:r>
            <a:r>
              <a:rPr lang="en-US" sz="2600">
                <a:latin typeface="Times New Roman"/>
                <a:cs typeface="Times New Roman"/>
              </a:rPr>
              <a:t>1 </a:t>
            </a:r>
            <a:r>
              <a:rPr lang="en-US" sz="2600" spc="-5">
                <a:latin typeface="Times New Roman"/>
                <a:cs typeface="Times New Roman"/>
              </a:rPr>
              <a:t>mạng  </a:t>
            </a:r>
            <a:r>
              <a:rPr lang="en-US" sz="2600">
                <a:latin typeface="Times New Roman"/>
                <a:cs typeface="Times New Roman"/>
              </a:rPr>
              <a:t>LAN</a:t>
            </a:r>
          </a:p>
          <a:p>
            <a:pPr marL="332740" indent="-320040">
              <a:lnSpc>
                <a:spcPct val="100000"/>
              </a:lnSpc>
              <a:spcBef>
                <a:spcPts val="690"/>
              </a:spcBef>
              <a:buClr>
                <a:srgbClr val="DD8047"/>
              </a:buClr>
              <a:buSzPct val="60344"/>
              <a:buFont typeface="Wingdings"/>
              <a:buChar char=""/>
              <a:tabLst>
                <a:tab pos="332740" algn="l"/>
              </a:tabLst>
            </a:pPr>
            <a:r>
              <a:rPr sz="2900" spc="-5">
                <a:latin typeface="Times New Roman"/>
                <a:cs typeface="Times New Roman"/>
              </a:rPr>
              <a:t>Unicasting</a:t>
            </a:r>
            <a:r>
              <a:rPr sz="2900" spc="-5" dirty="0">
                <a:latin typeface="Times New Roman"/>
                <a:cs typeface="Times New Roman"/>
              </a:rPr>
              <a:t>:</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dirty="0">
                <a:latin typeface="Times New Roman"/>
                <a:cs typeface="Times New Roman"/>
              </a:rPr>
              <a:t>Phù hợp với</a:t>
            </a:r>
            <a:r>
              <a:rPr sz="2600" spc="-10" dirty="0">
                <a:latin typeface="Times New Roman"/>
                <a:cs typeface="Times New Roman"/>
              </a:rPr>
              <a:t> </a:t>
            </a:r>
            <a:r>
              <a:rPr sz="2600" spc="-5" dirty="0">
                <a:latin typeface="Times New Roman"/>
                <a:cs typeface="Times New Roman"/>
              </a:rPr>
              <a:t>pull-based</a:t>
            </a:r>
            <a:endParaRPr sz="26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23427" y="3059315"/>
            <a:ext cx="5489575" cy="1628139"/>
          </a:xfrm>
          <a:prstGeom prst="rect">
            <a:avLst/>
          </a:prstGeom>
        </p:spPr>
        <p:txBody>
          <a:bodyPr vert="horz" wrap="square" lIns="0" tIns="12700" rIns="0" bIns="0" rtlCol="0">
            <a:spAutoFit/>
          </a:bodyPr>
          <a:lstStyle/>
          <a:p>
            <a:pPr marL="584200" lvl="1" indent="-572135">
              <a:lnSpc>
                <a:spcPts val="3110"/>
              </a:lnSpc>
              <a:spcBef>
                <a:spcPts val="100"/>
              </a:spcBef>
              <a:buAutoNum type="arabicPeriod"/>
              <a:tabLst>
                <a:tab pos="584835" algn="l"/>
              </a:tabLst>
            </a:pPr>
            <a:r>
              <a:rPr sz="2600" spc="-5" dirty="0">
                <a:solidFill>
                  <a:srgbClr val="775F55"/>
                </a:solidFill>
                <a:latin typeface="Times New Roman"/>
                <a:cs typeface="Times New Roman"/>
              </a:rPr>
              <a:t>Thống nhất liên</a:t>
            </a:r>
            <a:r>
              <a:rPr sz="2600" spc="5" dirty="0">
                <a:solidFill>
                  <a:srgbClr val="775F55"/>
                </a:solidFill>
                <a:latin typeface="Times New Roman"/>
                <a:cs typeface="Times New Roman"/>
              </a:rPr>
              <a:t> </a:t>
            </a:r>
            <a:r>
              <a:rPr sz="2600" spc="-5" dirty="0">
                <a:solidFill>
                  <a:srgbClr val="775F55"/>
                </a:solidFill>
                <a:latin typeface="Times New Roman"/>
                <a:cs typeface="Times New Roman"/>
              </a:rPr>
              <a:t>tục</a:t>
            </a:r>
            <a:endParaRPr sz="2600">
              <a:latin typeface="Times New Roman"/>
              <a:cs typeface="Times New Roman"/>
            </a:endParaRPr>
          </a:p>
          <a:p>
            <a:pPr marL="584200" lvl="1" indent="-572135">
              <a:lnSpc>
                <a:spcPts val="3110"/>
              </a:lnSpc>
              <a:buAutoNum type="arabicPeriod"/>
              <a:tabLst>
                <a:tab pos="584835" algn="l"/>
              </a:tabLst>
            </a:pPr>
            <a:r>
              <a:rPr sz="2600" spc="-5" dirty="0">
                <a:solidFill>
                  <a:srgbClr val="775F55"/>
                </a:solidFill>
                <a:latin typeface="Times New Roman"/>
                <a:cs typeface="Times New Roman"/>
              </a:rPr>
              <a:t>Thống nhất </a:t>
            </a:r>
            <a:r>
              <a:rPr sz="2600" dirty="0">
                <a:solidFill>
                  <a:srgbClr val="775F55"/>
                </a:solidFill>
                <a:latin typeface="Times New Roman"/>
                <a:cs typeface="Times New Roman"/>
              </a:rPr>
              <a:t>dựa </a:t>
            </a:r>
            <a:r>
              <a:rPr sz="2600" spc="-5" dirty="0">
                <a:solidFill>
                  <a:srgbClr val="775F55"/>
                </a:solidFill>
                <a:latin typeface="Times New Roman"/>
                <a:cs typeface="Times New Roman"/>
              </a:rPr>
              <a:t>trên bản </a:t>
            </a:r>
            <a:r>
              <a:rPr sz="2600" dirty="0">
                <a:solidFill>
                  <a:srgbClr val="775F55"/>
                </a:solidFill>
                <a:latin typeface="Times New Roman"/>
                <a:cs typeface="Times New Roman"/>
              </a:rPr>
              <a:t>sao</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primary</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Replicated write</a:t>
            </a:r>
            <a:endParaRPr sz="2600">
              <a:latin typeface="Times New Roman"/>
              <a:cs typeface="Times New Roman"/>
            </a:endParaRPr>
          </a:p>
          <a:p>
            <a:pPr marL="590550" lvl="1" indent="-577850">
              <a:lnSpc>
                <a:spcPct val="100000"/>
              </a:lnSpc>
              <a:spcBef>
                <a:spcPts val="80"/>
              </a:spcBef>
              <a:buAutoNum type="arabicPeriod"/>
              <a:tabLst>
                <a:tab pos="590550" algn="l"/>
              </a:tabLst>
            </a:pPr>
            <a:r>
              <a:rPr sz="2600" spc="-5" dirty="0">
                <a:solidFill>
                  <a:srgbClr val="775F55"/>
                </a:solidFill>
                <a:latin typeface="Times New Roman"/>
                <a:cs typeface="Times New Roman"/>
              </a:rPr>
              <a:t>Cache</a:t>
            </a:r>
            <a:r>
              <a:rPr sz="2600" spc="-10" dirty="0">
                <a:solidFill>
                  <a:srgbClr val="775F55"/>
                </a:solidFill>
                <a:latin typeface="Times New Roman"/>
                <a:cs typeface="Times New Roman"/>
              </a:rPr>
              <a:t> </a:t>
            </a:r>
            <a:r>
              <a:rPr sz="2600" spc="-5" dirty="0">
                <a:solidFill>
                  <a:srgbClr val="775F55"/>
                </a:solidFill>
                <a:latin typeface="Times New Roman"/>
                <a:cs typeface="Times New Roman"/>
              </a:rPr>
              <a:t>coherence</a:t>
            </a:r>
            <a:endParaRPr sz="2600">
              <a:latin typeface="Times New Roman"/>
              <a:cs typeface="Times New Roman"/>
            </a:endParaRPr>
          </a:p>
        </p:txBody>
      </p:sp>
      <p:sp>
        <p:nvSpPr>
          <p:cNvPr id="3" name="object 3"/>
          <p:cNvSpPr txBox="1"/>
          <p:nvPr/>
        </p:nvSpPr>
        <p:spPr>
          <a:xfrm>
            <a:off x="1079501" y="1949335"/>
            <a:ext cx="8001000" cy="500137"/>
          </a:xfrm>
          <a:prstGeom prst="rect">
            <a:avLst/>
          </a:prstGeom>
          <a:noFill/>
        </p:spPr>
        <p:txBody>
          <a:bodyPr vert="horz" wrap="square" lIns="0" tIns="0" rIns="0" bIns="0" rtlCol="0">
            <a:spAutoFit/>
          </a:bodyPr>
          <a:lstStyle/>
          <a:p>
            <a:pPr marL="91440">
              <a:lnSpc>
                <a:spcPts val="3900"/>
              </a:lnSpc>
            </a:pPr>
            <a:r>
              <a:rPr sz="4000" dirty="0">
                <a:solidFill>
                  <a:srgbClr val="00B0F0"/>
                </a:solidFill>
                <a:latin typeface="Times New Roman"/>
                <a:cs typeface="Times New Roman"/>
              </a:rPr>
              <a:t>5. </a:t>
            </a:r>
            <a:r>
              <a:rPr sz="4000" spc="-5" dirty="0">
                <a:solidFill>
                  <a:srgbClr val="00B0F0"/>
                </a:solidFill>
                <a:latin typeface="Times New Roman"/>
                <a:cs typeface="Times New Roman"/>
              </a:rPr>
              <a:t>Các giao thức đảm </a:t>
            </a:r>
            <a:r>
              <a:rPr sz="4000" spc="-5">
                <a:solidFill>
                  <a:srgbClr val="00B0F0"/>
                </a:solidFill>
                <a:latin typeface="Times New Roman"/>
                <a:cs typeface="Times New Roman"/>
              </a:rPr>
              <a:t>bảo thống</a:t>
            </a:r>
            <a:r>
              <a:rPr lang="en-US" sz="4000" spc="-5">
                <a:solidFill>
                  <a:srgbClr val="00B0F0"/>
                </a:solidFill>
                <a:latin typeface="Times New Roman"/>
                <a:cs typeface="Times New Roman"/>
              </a:rPr>
              <a:t> </a:t>
            </a:r>
            <a:r>
              <a:rPr sz="4000" spc="-5">
                <a:solidFill>
                  <a:srgbClr val="00B0F0"/>
                </a:solidFill>
                <a:latin typeface="Times New Roman"/>
                <a:cs typeface="Times New Roman"/>
              </a:rPr>
              <a:t>nhất</a:t>
            </a:r>
            <a:endParaRPr sz="4000">
              <a:solidFill>
                <a:srgbClr val="00B0F0"/>
              </a:solidFill>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120900" cy="695960"/>
          </a:xfrm>
          <a:prstGeom prst="rect">
            <a:avLst/>
          </a:prstGeom>
        </p:spPr>
        <p:txBody>
          <a:bodyPr vert="horz" wrap="square" lIns="0" tIns="12700" rIns="0" bIns="0" rtlCol="0">
            <a:spAutoFit/>
          </a:bodyPr>
          <a:lstStyle/>
          <a:p>
            <a:pPr marL="12700">
              <a:lnSpc>
                <a:spcPct val="100000"/>
              </a:lnSpc>
              <a:spcBef>
                <a:spcPts val="100"/>
              </a:spcBef>
            </a:pPr>
            <a:r>
              <a:rPr sz="4400" dirty="0"/>
              <a:t>Nội</a:t>
            </a:r>
            <a:r>
              <a:rPr sz="4400" spc="-100" dirty="0"/>
              <a:t> </a:t>
            </a:r>
            <a:r>
              <a:rPr sz="4400" dirty="0"/>
              <a:t>dung</a:t>
            </a:r>
            <a:endParaRPr sz="4400"/>
          </a:p>
        </p:txBody>
      </p:sp>
      <p:sp>
        <p:nvSpPr>
          <p:cNvPr id="4" name="object 4"/>
          <p:cNvSpPr txBox="1"/>
          <p:nvPr/>
        </p:nvSpPr>
        <p:spPr>
          <a:xfrm>
            <a:off x="1464475" y="1903615"/>
            <a:ext cx="6794500" cy="3200400"/>
          </a:xfrm>
          <a:prstGeom prst="rect">
            <a:avLst/>
          </a:prstGeom>
        </p:spPr>
        <p:txBody>
          <a:bodyPr vert="horz" wrap="square" lIns="0" tIns="91440" rIns="0" bIns="0" rtlCol="0">
            <a:spAutoFit/>
          </a:bodyPr>
          <a:lstStyle/>
          <a:p>
            <a:pPr marL="469900" indent="-457200">
              <a:lnSpc>
                <a:spcPct val="100000"/>
              </a:lnSpc>
              <a:spcBef>
                <a:spcPts val="720"/>
              </a:spcBef>
              <a:buClr>
                <a:srgbClr val="DD8047"/>
              </a:buClr>
              <a:buSzPct val="60344"/>
              <a:buAutoNum type="arabicPeriod"/>
              <a:tabLst>
                <a:tab pos="469265" algn="l"/>
                <a:tab pos="469900" algn="l"/>
              </a:tabLst>
            </a:pPr>
            <a:r>
              <a:rPr sz="2900" dirty="0">
                <a:latin typeface="Times New Roman"/>
                <a:cs typeface="Times New Roman"/>
              </a:rPr>
              <a:t>Giới </a:t>
            </a:r>
            <a:r>
              <a:rPr sz="2900" spc="-5" dirty="0">
                <a:latin typeface="Times New Roman"/>
                <a:cs typeface="Times New Roman"/>
              </a:rPr>
              <a:t>thiệu </a:t>
            </a:r>
            <a:r>
              <a:rPr sz="2900" dirty="0">
                <a:latin typeface="Times New Roman"/>
                <a:cs typeface="Times New Roman"/>
              </a:rPr>
              <a:t>về sao </a:t>
            </a:r>
            <a:r>
              <a:rPr sz="2900" spc="-5" dirty="0">
                <a:latin typeface="Times New Roman"/>
                <a:cs typeface="Times New Roman"/>
              </a:rPr>
              <a:t>lưu </a:t>
            </a:r>
            <a:r>
              <a:rPr sz="2900" dirty="0">
                <a:latin typeface="Times New Roman"/>
                <a:cs typeface="Times New Roman"/>
              </a:rPr>
              <a:t>và </a:t>
            </a:r>
            <a:r>
              <a:rPr sz="2900" spc="-5" dirty="0">
                <a:latin typeface="Times New Roman"/>
                <a:cs typeface="Times New Roman"/>
              </a:rPr>
              <a:t>thống nhất </a:t>
            </a:r>
            <a:r>
              <a:rPr sz="2900" dirty="0">
                <a:latin typeface="Times New Roman"/>
                <a:cs typeface="Times New Roman"/>
              </a:rPr>
              <a:t>dữ</a:t>
            </a:r>
            <a:r>
              <a:rPr sz="2900" spc="-3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469900" indent="-457200">
              <a:lnSpc>
                <a:spcPct val="100000"/>
              </a:lnSpc>
              <a:spcBef>
                <a:spcPts val="620"/>
              </a:spcBef>
              <a:buClr>
                <a:srgbClr val="DD8047"/>
              </a:buClr>
              <a:buSzPct val="60344"/>
              <a:buAutoNum type="arabicPeriod"/>
              <a:tabLst>
                <a:tab pos="469265" algn="l"/>
                <a:tab pos="469900" algn="l"/>
              </a:tabLst>
            </a:pPr>
            <a:r>
              <a:rPr sz="2900" spc="-5" dirty="0">
                <a:latin typeface="Times New Roman"/>
                <a:cs typeface="Times New Roman"/>
              </a:rPr>
              <a:t>Các mô hình </a:t>
            </a:r>
            <a:r>
              <a:rPr sz="2900" dirty="0">
                <a:latin typeface="Times New Roman"/>
                <a:cs typeface="Times New Roman"/>
              </a:rPr>
              <a:t>sao </a:t>
            </a:r>
            <a:r>
              <a:rPr sz="2900" spc="-5" dirty="0">
                <a:latin typeface="Times New Roman"/>
                <a:cs typeface="Times New Roman"/>
              </a:rPr>
              <a:t>lưu hướng </a:t>
            </a:r>
            <a:r>
              <a:rPr sz="2900" dirty="0">
                <a:latin typeface="Times New Roman"/>
                <a:cs typeface="Times New Roman"/>
              </a:rPr>
              <a:t>dữ</a:t>
            </a:r>
            <a:r>
              <a:rPr sz="2900" spc="5" dirty="0">
                <a:latin typeface="Times New Roman"/>
                <a:cs typeface="Times New Roman"/>
              </a:rPr>
              <a:t> </a:t>
            </a:r>
            <a:r>
              <a:rPr sz="2900" spc="-5" dirty="0">
                <a:latin typeface="Times New Roman"/>
                <a:cs typeface="Times New Roman"/>
              </a:rPr>
              <a:t>liệu</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Các mô hình </a:t>
            </a:r>
            <a:r>
              <a:rPr sz="2900" dirty="0">
                <a:latin typeface="Times New Roman"/>
                <a:cs typeface="Times New Roman"/>
              </a:rPr>
              <a:t>sao </a:t>
            </a:r>
            <a:r>
              <a:rPr sz="2900" spc="-5" dirty="0">
                <a:latin typeface="Times New Roman"/>
                <a:cs typeface="Times New Roman"/>
              </a:rPr>
              <a:t>lưu hướng</a:t>
            </a:r>
            <a:r>
              <a:rPr sz="2900" spc="5" dirty="0">
                <a:latin typeface="Times New Roman"/>
                <a:cs typeface="Times New Roman"/>
              </a:rPr>
              <a:t> </a:t>
            </a:r>
            <a:r>
              <a:rPr sz="2900" spc="-5" dirty="0">
                <a:latin typeface="Times New Roman"/>
                <a:cs typeface="Times New Roman"/>
              </a:rPr>
              <a:t>client</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Quản lý các bản</a:t>
            </a:r>
            <a:r>
              <a:rPr sz="2900" spc="5" dirty="0">
                <a:latin typeface="Times New Roman"/>
                <a:cs typeface="Times New Roman"/>
              </a:rPr>
              <a:t> </a:t>
            </a:r>
            <a:r>
              <a:rPr sz="2900" dirty="0">
                <a:latin typeface="Times New Roman"/>
                <a:cs typeface="Times New Roman"/>
              </a:rPr>
              <a:t>sao</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spc="-5" dirty="0">
                <a:latin typeface="Times New Roman"/>
                <a:cs typeface="Times New Roman"/>
              </a:rPr>
              <a:t>Các giao thức </a:t>
            </a:r>
            <a:r>
              <a:rPr sz="2900" dirty="0">
                <a:latin typeface="Times New Roman"/>
                <a:cs typeface="Times New Roman"/>
              </a:rPr>
              <a:t>sao </a:t>
            </a:r>
            <a:r>
              <a:rPr sz="2900" spc="-5" dirty="0">
                <a:latin typeface="Times New Roman"/>
                <a:cs typeface="Times New Roman"/>
              </a:rPr>
              <a:t>lưu</a:t>
            </a:r>
            <a:endParaRPr sz="2900">
              <a:latin typeface="Times New Roman"/>
              <a:cs typeface="Times New Roman"/>
            </a:endParaRPr>
          </a:p>
          <a:p>
            <a:pPr marL="469900" indent="-457200">
              <a:lnSpc>
                <a:spcPct val="100000"/>
              </a:lnSpc>
              <a:spcBef>
                <a:spcPts val="720"/>
              </a:spcBef>
              <a:buClr>
                <a:srgbClr val="DD8047"/>
              </a:buClr>
              <a:buSzPct val="60344"/>
              <a:buAutoNum type="arabicPeriod"/>
              <a:tabLst>
                <a:tab pos="469265" algn="l"/>
                <a:tab pos="469900" algn="l"/>
              </a:tabLst>
            </a:pPr>
            <a:r>
              <a:rPr sz="2900" dirty="0">
                <a:latin typeface="Times New Roman"/>
                <a:cs typeface="Times New Roman"/>
              </a:rPr>
              <a:t>Một số </a:t>
            </a:r>
            <a:r>
              <a:rPr sz="2900" spc="-5" dirty="0">
                <a:latin typeface="Times New Roman"/>
                <a:cs typeface="Times New Roman"/>
              </a:rPr>
              <a:t>công cụ </a:t>
            </a:r>
            <a:r>
              <a:rPr sz="2900" dirty="0">
                <a:latin typeface="Times New Roman"/>
                <a:cs typeface="Times New Roman"/>
              </a:rPr>
              <a:t>sao</a:t>
            </a:r>
            <a:r>
              <a:rPr sz="2900" spc="-15" dirty="0">
                <a:latin typeface="Times New Roman"/>
                <a:cs typeface="Times New Roman"/>
              </a:rPr>
              <a:t> </a:t>
            </a:r>
            <a:r>
              <a:rPr sz="2900" spc="-5" dirty="0">
                <a:latin typeface="Times New Roman"/>
                <a:cs typeface="Times New Roman"/>
              </a:rPr>
              <a:t>lưu</a:t>
            </a:r>
            <a:endParaRPr sz="29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54320" cy="695960"/>
          </a:xfrm>
          <a:prstGeom prst="rect">
            <a:avLst/>
          </a:prstGeom>
        </p:spPr>
        <p:txBody>
          <a:bodyPr vert="horz" wrap="square" lIns="0" tIns="12700" rIns="0" bIns="0" rtlCol="0">
            <a:spAutoFit/>
          </a:bodyPr>
          <a:lstStyle/>
          <a:p>
            <a:pPr marL="12700">
              <a:lnSpc>
                <a:spcPct val="100000"/>
              </a:lnSpc>
              <a:spcBef>
                <a:spcPts val="100"/>
              </a:spcBef>
            </a:pPr>
            <a:r>
              <a:rPr sz="4400" dirty="0"/>
              <a:t>5.1. </a:t>
            </a:r>
            <a:r>
              <a:rPr sz="4400" spc="-5" dirty="0"/>
              <a:t>Thống nhất liên</a:t>
            </a:r>
            <a:r>
              <a:rPr sz="4400" spc="-120" dirty="0"/>
              <a:t> </a:t>
            </a:r>
            <a:r>
              <a:rPr sz="4400" spc="-5" dirty="0"/>
              <a:t>tục</a:t>
            </a:r>
            <a:endParaRPr sz="4400"/>
          </a:p>
        </p:txBody>
      </p:sp>
      <p:sp>
        <p:nvSpPr>
          <p:cNvPr id="4" name="object 4"/>
          <p:cNvSpPr txBox="1"/>
          <p:nvPr/>
        </p:nvSpPr>
        <p:spPr>
          <a:xfrm>
            <a:off x="1464475" y="1903615"/>
            <a:ext cx="5061585" cy="16002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giá</a:t>
            </a:r>
            <a:r>
              <a:rPr sz="2900" spc="-20" dirty="0">
                <a:latin typeface="Times New Roman"/>
                <a:cs typeface="Times New Roman"/>
              </a:rPr>
              <a:t> </a:t>
            </a:r>
            <a:r>
              <a:rPr sz="2900" spc="-5" dirty="0">
                <a:latin typeface="Times New Roman"/>
                <a:cs typeface="Times New Roman"/>
              </a:rPr>
              <a:t>trị</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thời</a:t>
            </a:r>
            <a:r>
              <a:rPr sz="2900" spc="-25" dirty="0">
                <a:latin typeface="Times New Roman"/>
                <a:cs typeface="Times New Roman"/>
              </a:rPr>
              <a:t> </a:t>
            </a:r>
            <a:r>
              <a:rPr sz="2900" spc="-5" dirty="0">
                <a:latin typeface="Times New Roman"/>
                <a:cs typeface="Times New Roman"/>
              </a:rPr>
              <a:t>gian</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Giới </a:t>
            </a:r>
            <a:r>
              <a:rPr sz="2900" spc="-5" dirty="0">
                <a:latin typeface="Times New Roman"/>
                <a:cs typeface="Times New Roman"/>
              </a:rPr>
              <a:t>hạn </a:t>
            </a:r>
            <a:r>
              <a:rPr sz="2900" dirty="0">
                <a:latin typeface="Times New Roman"/>
                <a:cs typeface="Times New Roman"/>
              </a:rPr>
              <a:t>sai </a:t>
            </a:r>
            <a:r>
              <a:rPr sz="2900" spc="-5" dirty="0">
                <a:latin typeface="Times New Roman"/>
                <a:cs typeface="Times New Roman"/>
              </a:rPr>
              <a:t>lệch thứ tự thao</a:t>
            </a:r>
            <a:r>
              <a:rPr sz="2900" spc="-50" dirty="0">
                <a:latin typeface="Times New Roman"/>
                <a:cs typeface="Times New Roman"/>
              </a:rPr>
              <a:t> </a:t>
            </a:r>
            <a:r>
              <a:rPr sz="2900" spc="-5" dirty="0">
                <a:latin typeface="Times New Roman"/>
                <a:cs typeface="Times New Roman"/>
              </a:rPr>
              <a:t>tác</a:t>
            </a:r>
            <a:endParaRPr sz="290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938520" cy="695960"/>
          </a:xfrm>
          <a:prstGeom prst="rect">
            <a:avLst/>
          </a:prstGeom>
        </p:spPr>
        <p:txBody>
          <a:bodyPr vert="horz" wrap="square" lIns="0" tIns="12700" rIns="0" bIns="0" rtlCol="0">
            <a:spAutoFit/>
          </a:bodyPr>
          <a:lstStyle/>
          <a:p>
            <a:pPr marL="12700">
              <a:lnSpc>
                <a:spcPct val="100000"/>
              </a:lnSpc>
              <a:spcBef>
                <a:spcPts val="100"/>
              </a:spcBef>
              <a:tabLst>
                <a:tab pos="2774950" algn="l"/>
              </a:tabLst>
            </a:pPr>
            <a:r>
              <a:rPr sz="4400" dirty="0"/>
              <a:t>Giới</a:t>
            </a:r>
            <a:r>
              <a:rPr sz="4400" spc="-5" dirty="0"/>
              <a:t> hạn</a:t>
            </a:r>
            <a:r>
              <a:rPr sz="4400" spc="5" dirty="0"/>
              <a:t> </a:t>
            </a:r>
            <a:r>
              <a:rPr sz="4400" dirty="0"/>
              <a:t>về	sai </a:t>
            </a:r>
            <a:r>
              <a:rPr sz="4400" spc="-5" dirty="0"/>
              <a:t>lệch giá</a:t>
            </a:r>
            <a:r>
              <a:rPr sz="4400" spc="-75" dirty="0"/>
              <a:t> </a:t>
            </a:r>
            <a:r>
              <a:rPr sz="4400" spc="-5" dirty="0"/>
              <a:t>trị</a:t>
            </a:r>
            <a:endParaRPr sz="4400"/>
          </a:p>
        </p:txBody>
      </p:sp>
      <p:sp>
        <p:nvSpPr>
          <p:cNvPr id="4" name="object 4"/>
          <p:cNvSpPr txBox="1"/>
          <p:nvPr/>
        </p:nvSpPr>
        <p:spPr>
          <a:xfrm>
            <a:off x="1464475" y="1918855"/>
            <a:ext cx="7809865" cy="2806700"/>
          </a:xfrm>
          <a:prstGeom prst="rect">
            <a:avLst/>
          </a:prstGeom>
        </p:spPr>
        <p:txBody>
          <a:bodyPr vert="horz" wrap="square" lIns="0" tIns="86360" rIns="0" bIns="0" rtlCol="0">
            <a:spAutoFit/>
          </a:bodyPr>
          <a:lstStyle/>
          <a:p>
            <a:pPr marL="329565" marR="60325" indent="-317500">
              <a:lnSpc>
                <a:spcPts val="2400"/>
              </a:lnSpc>
              <a:spcBef>
                <a:spcPts val="680"/>
              </a:spcBef>
              <a:buClr>
                <a:srgbClr val="DD8047"/>
              </a:buClr>
              <a:buSzPct val="60000"/>
              <a:buFont typeface="Wingdings"/>
              <a:buChar char=""/>
              <a:tabLst>
                <a:tab pos="332105" algn="l"/>
                <a:tab pos="332740" algn="l"/>
              </a:tabLst>
            </a:pPr>
            <a:r>
              <a:rPr sz="2500" dirty="0">
                <a:latin typeface="Times New Roman"/>
                <a:cs typeface="Times New Roman"/>
              </a:rPr>
              <a:t>Xét </a:t>
            </a:r>
            <a:r>
              <a:rPr sz="2500" spc="-5" dirty="0">
                <a:latin typeface="Times New Roman"/>
                <a:cs typeface="Times New Roman"/>
              </a:rPr>
              <a:t>một đơn </a:t>
            </a:r>
            <a:r>
              <a:rPr sz="2500" dirty="0">
                <a:latin typeface="Times New Roman"/>
                <a:cs typeface="Times New Roman"/>
              </a:rPr>
              <a:t>vị dữ </a:t>
            </a:r>
            <a:r>
              <a:rPr sz="2500" spc="-5" dirty="0">
                <a:latin typeface="Times New Roman"/>
                <a:cs typeface="Times New Roman"/>
              </a:rPr>
              <a:t>liệu </a:t>
            </a:r>
            <a:r>
              <a:rPr sz="2500" dirty="0">
                <a:latin typeface="Times New Roman"/>
                <a:cs typeface="Times New Roman"/>
              </a:rPr>
              <a:t>x. </a:t>
            </a:r>
            <a:r>
              <a:rPr sz="2500" spc="-5" dirty="0">
                <a:latin typeface="Times New Roman"/>
                <a:cs typeface="Times New Roman"/>
              </a:rPr>
              <a:t>Thao tác </a:t>
            </a:r>
            <a:r>
              <a:rPr sz="2500" dirty="0">
                <a:latin typeface="Times New Roman"/>
                <a:cs typeface="Times New Roman"/>
              </a:rPr>
              <a:t>ghi </a:t>
            </a:r>
            <a:r>
              <a:rPr sz="2500" spc="-5" dirty="0">
                <a:latin typeface="Times New Roman"/>
                <a:cs typeface="Times New Roman"/>
              </a:rPr>
              <a:t>W(x) có trọng </a:t>
            </a:r>
            <a:r>
              <a:rPr sz="2500" dirty="0">
                <a:latin typeface="Times New Roman"/>
                <a:cs typeface="Times New Roman"/>
              </a:rPr>
              <a:t>số </a:t>
            </a:r>
            <a:r>
              <a:rPr sz="2500" spc="-5" dirty="0">
                <a:latin typeface="Times New Roman"/>
                <a:cs typeface="Times New Roman"/>
              </a:rPr>
              <a:t>là  giá trị cập nhật của </a:t>
            </a:r>
            <a:r>
              <a:rPr sz="2500" dirty="0">
                <a:latin typeface="Times New Roman"/>
                <a:cs typeface="Times New Roman"/>
              </a:rPr>
              <a:t>x, ký </a:t>
            </a:r>
            <a:r>
              <a:rPr sz="2500" spc="-5" dirty="0">
                <a:latin typeface="Times New Roman"/>
                <a:cs typeface="Times New Roman"/>
              </a:rPr>
              <a:t>hiệu</a:t>
            </a:r>
            <a:r>
              <a:rPr sz="2500" spc="25" dirty="0">
                <a:latin typeface="Times New Roman"/>
                <a:cs typeface="Times New Roman"/>
              </a:rPr>
              <a:t> </a:t>
            </a:r>
            <a:r>
              <a:rPr sz="2500" spc="-5" dirty="0">
                <a:latin typeface="Times New Roman"/>
                <a:cs typeface="Times New Roman"/>
              </a:rPr>
              <a:t>weight(W(x))</a:t>
            </a:r>
            <a:endParaRPr sz="2500">
              <a:latin typeface="Times New Roman"/>
              <a:cs typeface="Times New Roman"/>
            </a:endParaRPr>
          </a:p>
          <a:p>
            <a:pPr marL="329565" marR="836294" indent="-317500">
              <a:lnSpc>
                <a:spcPts val="2400"/>
              </a:lnSpc>
              <a:spcBef>
                <a:spcPts val="700"/>
              </a:spcBef>
              <a:buClr>
                <a:srgbClr val="DD8047"/>
              </a:buClr>
              <a:buSzPct val="60000"/>
              <a:buFont typeface="Wingdings"/>
              <a:buChar char=""/>
              <a:tabLst>
                <a:tab pos="332105" algn="l"/>
                <a:tab pos="332740" algn="l"/>
              </a:tabLst>
            </a:pPr>
            <a:r>
              <a:rPr sz="2500" spc="-25" dirty="0">
                <a:latin typeface="Times New Roman"/>
                <a:cs typeface="Times New Roman"/>
              </a:rPr>
              <a:t>Tiến </a:t>
            </a:r>
            <a:r>
              <a:rPr sz="2500" spc="-5" dirty="0">
                <a:latin typeface="Times New Roman"/>
                <a:cs typeface="Times New Roman"/>
              </a:rPr>
              <a:t>trình xuất phát của thao tác </a:t>
            </a:r>
            <a:r>
              <a:rPr sz="2500" dirty="0">
                <a:latin typeface="Times New Roman"/>
                <a:cs typeface="Times New Roman"/>
              </a:rPr>
              <a:t>ghi </a:t>
            </a:r>
            <a:r>
              <a:rPr sz="2500" spc="-5" dirty="0">
                <a:latin typeface="Times New Roman"/>
                <a:cs typeface="Times New Roman"/>
              </a:rPr>
              <a:t>được </a:t>
            </a:r>
            <a:r>
              <a:rPr sz="2500" dirty="0">
                <a:latin typeface="Times New Roman"/>
                <a:cs typeface="Times New Roman"/>
              </a:rPr>
              <a:t>ký </a:t>
            </a:r>
            <a:r>
              <a:rPr sz="2500" spc="-5" dirty="0">
                <a:latin typeface="Times New Roman"/>
                <a:cs typeface="Times New Roman"/>
              </a:rPr>
              <a:t>hiệu là  origin(W(x))</a:t>
            </a:r>
            <a:endParaRPr sz="2500">
              <a:latin typeface="Times New Roman"/>
              <a:cs typeface="Times New Roman"/>
            </a:endParaRPr>
          </a:p>
          <a:p>
            <a:pPr marL="329565" marR="5080" indent="-317500">
              <a:lnSpc>
                <a:spcPts val="2400"/>
              </a:lnSpc>
              <a:spcBef>
                <a:spcPts val="700"/>
              </a:spcBef>
              <a:buClr>
                <a:srgbClr val="DD8047"/>
              </a:buClr>
              <a:buSzPct val="60000"/>
              <a:buFont typeface="Wingdings"/>
              <a:buChar char=""/>
              <a:tabLst>
                <a:tab pos="332105" algn="l"/>
                <a:tab pos="332740" algn="l"/>
              </a:tabLst>
            </a:pPr>
            <a:r>
              <a:rPr sz="2500" dirty="0">
                <a:latin typeface="Times New Roman"/>
                <a:cs typeface="Times New Roman"/>
              </a:rPr>
              <a:t>Mỗi </a:t>
            </a:r>
            <a:r>
              <a:rPr sz="2500" spc="-5" dirty="0">
                <a:latin typeface="Times New Roman"/>
                <a:cs typeface="Times New Roman"/>
              </a:rPr>
              <a:t>server lưu trữ một log Li </a:t>
            </a:r>
            <a:r>
              <a:rPr sz="2500" dirty="0">
                <a:latin typeface="Times New Roman"/>
                <a:cs typeface="Times New Roman"/>
              </a:rPr>
              <a:t>về </a:t>
            </a:r>
            <a:r>
              <a:rPr sz="2500" spc="-5" dirty="0">
                <a:latin typeface="Times New Roman"/>
                <a:cs typeface="Times New Roman"/>
              </a:rPr>
              <a:t>các thao tác </a:t>
            </a:r>
            <a:r>
              <a:rPr sz="2500" dirty="0">
                <a:latin typeface="Times New Roman"/>
                <a:cs typeface="Times New Roman"/>
              </a:rPr>
              <a:t>ghi </a:t>
            </a:r>
            <a:r>
              <a:rPr sz="2500" spc="-5" dirty="0">
                <a:latin typeface="Times New Roman"/>
                <a:cs typeface="Times New Roman"/>
              </a:rPr>
              <a:t>được tiến  hành trên</a:t>
            </a:r>
            <a:r>
              <a:rPr sz="2500" dirty="0">
                <a:latin typeface="Times New Roman"/>
                <a:cs typeface="Times New Roman"/>
              </a:rPr>
              <a:t> </a:t>
            </a:r>
            <a:r>
              <a:rPr sz="2500" spc="-5" dirty="0">
                <a:latin typeface="Times New Roman"/>
                <a:cs typeface="Times New Roman"/>
              </a:rPr>
              <a:t>server</a:t>
            </a:r>
            <a:endParaRPr sz="2500">
              <a:latin typeface="Times New Roman"/>
              <a:cs typeface="Times New Roman"/>
            </a:endParaRPr>
          </a:p>
          <a:p>
            <a:pPr marL="329565" marR="147955" indent="-317500">
              <a:lnSpc>
                <a:spcPts val="2400"/>
              </a:lnSpc>
              <a:spcBef>
                <a:spcPts val="700"/>
              </a:spcBef>
              <a:buClr>
                <a:srgbClr val="DD8047"/>
              </a:buClr>
              <a:buSzPct val="60000"/>
              <a:buFont typeface="Wingdings"/>
              <a:buChar char=""/>
              <a:tabLst>
                <a:tab pos="332105" algn="l"/>
                <a:tab pos="332740" algn="l"/>
              </a:tabLst>
            </a:pPr>
            <a:r>
              <a:rPr sz="2500" dirty="0">
                <a:latin typeface="Times New Roman"/>
                <a:cs typeface="Times New Roman"/>
              </a:rPr>
              <a:t>Gọi </a:t>
            </a:r>
            <a:r>
              <a:rPr sz="2500" spc="-5" dirty="0">
                <a:latin typeface="Times New Roman"/>
                <a:cs typeface="Times New Roman"/>
              </a:rPr>
              <a:t>TW[i,j] là trọng </a:t>
            </a:r>
            <a:r>
              <a:rPr sz="2500" dirty="0">
                <a:latin typeface="Times New Roman"/>
                <a:cs typeface="Times New Roman"/>
              </a:rPr>
              <a:t>số gộp </a:t>
            </a:r>
            <a:r>
              <a:rPr sz="2500" spc="-5" dirty="0">
                <a:latin typeface="Times New Roman"/>
                <a:cs typeface="Times New Roman"/>
              </a:rPr>
              <a:t>của các thao tác </a:t>
            </a:r>
            <a:r>
              <a:rPr sz="2500" dirty="0">
                <a:latin typeface="Times New Roman"/>
                <a:cs typeface="Times New Roman"/>
              </a:rPr>
              <a:t>ghi </a:t>
            </a:r>
            <a:r>
              <a:rPr sz="2500" spc="-5" dirty="0">
                <a:latin typeface="Times New Roman"/>
                <a:cs typeface="Times New Roman"/>
              </a:rPr>
              <a:t>xuất phát  từ server </a:t>
            </a:r>
            <a:r>
              <a:rPr sz="2500" i="1" dirty="0">
                <a:latin typeface="Times New Roman"/>
                <a:cs typeface="Times New Roman"/>
              </a:rPr>
              <a:t>j </a:t>
            </a:r>
            <a:r>
              <a:rPr sz="2500" dirty="0">
                <a:latin typeface="Times New Roman"/>
                <a:cs typeface="Times New Roman"/>
              </a:rPr>
              <a:t>và phổ </a:t>
            </a:r>
            <a:r>
              <a:rPr sz="2500" spc="-5" dirty="0">
                <a:latin typeface="Times New Roman"/>
                <a:cs typeface="Times New Roman"/>
              </a:rPr>
              <a:t>biến được đến server</a:t>
            </a:r>
            <a:r>
              <a:rPr sz="2500" spc="20" dirty="0">
                <a:latin typeface="Times New Roman"/>
                <a:cs typeface="Times New Roman"/>
              </a:rPr>
              <a:t> </a:t>
            </a:r>
            <a:r>
              <a:rPr sz="2500" i="1" dirty="0">
                <a:latin typeface="Times New Roman"/>
                <a:cs typeface="Times New Roman"/>
              </a:rPr>
              <a:t>i</a:t>
            </a:r>
            <a:endParaRPr sz="2500">
              <a:latin typeface="Times New Roman"/>
              <a:cs typeface="Times New Roman"/>
            </a:endParaRPr>
          </a:p>
        </p:txBody>
      </p:sp>
      <p:sp>
        <p:nvSpPr>
          <p:cNvPr id="5" name="object 5"/>
          <p:cNvSpPr txBox="1"/>
          <p:nvPr/>
        </p:nvSpPr>
        <p:spPr>
          <a:xfrm>
            <a:off x="1820075" y="5704725"/>
            <a:ext cx="5505450" cy="360680"/>
          </a:xfrm>
          <a:prstGeom prst="rect">
            <a:avLst/>
          </a:prstGeom>
        </p:spPr>
        <p:txBody>
          <a:bodyPr vert="horz" wrap="square" lIns="0" tIns="12700" rIns="0" bIns="0" rtlCol="0">
            <a:spAutoFit/>
          </a:bodyPr>
          <a:lstStyle/>
          <a:p>
            <a:pPr marL="12700">
              <a:lnSpc>
                <a:spcPct val="100000"/>
              </a:lnSpc>
              <a:spcBef>
                <a:spcPts val="100"/>
              </a:spcBef>
            </a:pPr>
            <a:r>
              <a:rPr sz="1550" spc="509" dirty="0">
                <a:solidFill>
                  <a:srgbClr val="94B6D2"/>
                </a:solidFill>
                <a:latin typeface="Arial"/>
                <a:cs typeface="Arial"/>
              </a:rPr>
              <a:t>¤ </a:t>
            </a:r>
            <a:r>
              <a:rPr sz="2200" spc="-5" dirty="0">
                <a:latin typeface="Times New Roman"/>
                <a:cs typeface="Times New Roman"/>
              </a:rPr>
              <a:t>TW[k,k] là trọng </a:t>
            </a:r>
            <a:r>
              <a:rPr sz="2200" dirty="0">
                <a:latin typeface="Times New Roman"/>
                <a:cs typeface="Times New Roman"/>
              </a:rPr>
              <a:t>số </a:t>
            </a:r>
            <a:r>
              <a:rPr sz="2200" spc="-5" dirty="0">
                <a:latin typeface="Times New Roman"/>
                <a:cs typeface="Times New Roman"/>
              </a:rPr>
              <a:t>của các thao tác </a:t>
            </a:r>
            <a:r>
              <a:rPr sz="2200" dirty="0">
                <a:latin typeface="Times New Roman"/>
                <a:cs typeface="Times New Roman"/>
              </a:rPr>
              <a:t>ghi </a:t>
            </a:r>
            <a:r>
              <a:rPr sz="2200" spc="-5" dirty="0">
                <a:latin typeface="Times New Roman"/>
                <a:cs typeface="Times New Roman"/>
              </a:rPr>
              <a:t>trên</a:t>
            </a:r>
            <a:r>
              <a:rPr sz="2200" spc="-135" dirty="0">
                <a:latin typeface="Times New Roman"/>
                <a:cs typeface="Times New Roman"/>
              </a:rPr>
              <a:t> </a:t>
            </a:r>
            <a:r>
              <a:rPr sz="2200" dirty="0">
                <a:latin typeface="Times New Roman"/>
                <a:cs typeface="Times New Roman"/>
              </a:rPr>
              <a:t>k</a:t>
            </a:r>
            <a:endParaRPr sz="2200">
              <a:latin typeface="Times New Roman"/>
              <a:cs typeface="Times New Roman"/>
            </a:endParaRPr>
          </a:p>
        </p:txBody>
      </p:sp>
      <p:sp>
        <p:nvSpPr>
          <p:cNvPr id="6" name="object 6"/>
          <p:cNvSpPr/>
          <p:nvPr/>
        </p:nvSpPr>
        <p:spPr>
          <a:xfrm>
            <a:off x="2112851" y="4844935"/>
            <a:ext cx="6348919" cy="47170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937885" cy="695960"/>
          </a:xfrm>
          <a:prstGeom prst="rect">
            <a:avLst/>
          </a:prstGeom>
        </p:spPr>
        <p:txBody>
          <a:bodyPr vert="horz" wrap="square" lIns="0" tIns="12700" rIns="0" bIns="0" rtlCol="0">
            <a:spAutoFit/>
          </a:bodyPr>
          <a:lstStyle/>
          <a:p>
            <a:pPr marL="12700">
              <a:lnSpc>
                <a:spcPct val="100000"/>
              </a:lnSpc>
              <a:spcBef>
                <a:spcPts val="100"/>
              </a:spcBef>
              <a:tabLst>
                <a:tab pos="2108200" algn="l"/>
                <a:tab pos="4605655" algn="l"/>
              </a:tabLst>
            </a:pPr>
            <a:r>
              <a:rPr sz="4400" spc="-5" dirty="0"/>
              <a:t>Giới</a:t>
            </a:r>
            <a:r>
              <a:rPr sz="4400" spc="5" dirty="0"/>
              <a:t> </a:t>
            </a:r>
            <a:r>
              <a:rPr sz="4400" spc="-5" dirty="0"/>
              <a:t>hạn	</a:t>
            </a:r>
            <a:r>
              <a:rPr sz="4400" dirty="0"/>
              <a:t>về </a:t>
            </a:r>
            <a:r>
              <a:rPr sz="4400" spc="-5" dirty="0"/>
              <a:t>sai</a:t>
            </a:r>
            <a:r>
              <a:rPr sz="4400" dirty="0"/>
              <a:t> </a:t>
            </a:r>
            <a:r>
              <a:rPr sz="4400" spc="-5" dirty="0"/>
              <a:t>lệch	giá</a:t>
            </a:r>
            <a:r>
              <a:rPr sz="4400" spc="-75" dirty="0"/>
              <a:t> </a:t>
            </a:r>
            <a:r>
              <a:rPr sz="4400" spc="-5" dirty="0"/>
              <a:t>trị</a:t>
            </a:r>
            <a:endParaRPr sz="4400"/>
          </a:p>
        </p:txBody>
      </p:sp>
      <p:sp>
        <p:nvSpPr>
          <p:cNvPr id="4" name="object 4"/>
          <p:cNvSpPr txBox="1"/>
          <p:nvPr/>
        </p:nvSpPr>
        <p:spPr>
          <a:xfrm>
            <a:off x="1464475" y="1982355"/>
            <a:ext cx="2830830" cy="467359"/>
          </a:xfrm>
          <a:prstGeom prst="rect">
            <a:avLst/>
          </a:prstGeom>
        </p:spPr>
        <p:txBody>
          <a:bodyPr vert="horz" wrap="square" lIns="0" tIns="12700" rIns="0" bIns="0" rtlCol="0">
            <a:spAutoFit/>
          </a:bodyPr>
          <a:lstStyle/>
          <a:p>
            <a:pPr marL="332740" indent="-320040">
              <a:lnSpc>
                <a:spcPct val="100000"/>
              </a:lnSpc>
              <a:spcBef>
                <a:spcPts val="100"/>
              </a:spcBef>
              <a:buClr>
                <a:srgbClr val="DD8047"/>
              </a:buClr>
              <a:buSzPct val="60344"/>
              <a:buFont typeface="Wingdings"/>
              <a:buChar char=""/>
              <a:tabLst>
                <a:tab pos="332740" algn="l"/>
              </a:tabLst>
            </a:pPr>
            <a:r>
              <a:rPr sz="2900" dirty="0">
                <a:latin typeface="Times New Roman"/>
                <a:cs typeface="Times New Roman"/>
              </a:rPr>
              <a:t>Giá </a:t>
            </a:r>
            <a:r>
              <a:rPr sz="2900" spc="-5" dirty="0">
                <a:latin typeface="Times New Roman"/>
                <a:cs typeface="Times New Roman"/>
              </a:rPr>
              <a:t>trị của </a:t>
            </a:r>
            <a:r>
              <a:rPr sz="2900" dirty="0">
                <a:latin typeface="Times New Roman"/>
                <a:cs typeface="Times New Roman"/>
              </a:rPr>
              <a:t>x </a:t>
            </a:r>
            <a:r>
              <a:rPr sz="2900" spc="-5" dirty="0">
                <a:latin typeface="Times New Roman"/>
                <a:cs typeface="Times New Roman"/>
              </a:rPr>
              <a:t>tại</a:t>
            </a:r>
            <a:r>
              <a:rPr sz="2900" spc="-70" dirty="0">
                <a:latin typeface="Times New Roman"/>
                <a:cs typeface="Times New Roman"/>
              </a:rPr>
              <a:t> </a:t>
            </a:r>
            <a:r>
              <a:rPr sz="2900" dirty="0">
                <a:latin typeface="Times New Roman"/>
                <a:cs typeface="Times New Roman"/>
              </a:rPr>
              <a:t>i</a:t>
            </a:r>
            <a:endParaRPr sz="2900">
              <a:latin typeface="Times New Roman"/>
              <a:cs typeface="Times New Roman"/>
            </a:endParaRPr>
          </a:p>
        </p:txBody>
      </p:sp>
      <p:sp>
        <p:nvSpPr>
          <p:cNvPr id="5" name="object 5"/>
          <p:cNvSpPr txBox="1"/>
          <p:nvPr/>
        </p:nvSpPr>
        <p:spPr>
          <a:xfrm>
            <a:off x="1820075" y="4820805"/>
            <a:ext cx="4559935" cy="421640"/>
          </a:xfrm>
          <a:prstGeom prst="rect">
            <a:avLst/>
          </a:prstGeom>
        </p:spPr>
        <p:txBody>
          <a:bodyPr vert="horz" wrap="square" lIns="0" tIns="12700" rIns="0" bIns="0" rtlCol="0">
            <a:spAutoFit/>
          </a:bodyPr>
          <a:lstStyle/>
          <a:p>
            <a:pPr marL="12700">
              <a:lnSpc>
                <a:spcPct val="100000"/>
              </a:lnSpc>
              <a:spcBef>
                <a:spcPts val="100"/>
              </a:spcBef>
            </a:pPr>
            <a:r>
              <a:rPr sz="1800" spc="620" dirty="0">
                <a:solidFill>
                  <a:srgbClr val="94B6D2"/>
                </a:solidFill>
                <a:latin typeface="Arial"/>
                <a:cs typeface="Arial"/>
              </a:rPr>
              <a:t>¤</a:t>
            </a:r>
            <a:r>
              <a:rPr sz="1800" spc="25" dirty="0">
                <a:solidFill>
                  <a:srgbClr val="94B6D2"/>
                </a:solidFill>
                <a:latin typeface="Arial"/>
                <a:cs typeface="Arial"/>
              </a:rPr>
              <a:t> </a:t>
            </a:r>
            <a:r>
              <a:rPr sz="2600" spc="-5" dirty="0">
                <a:latin typeface="Times New Roman"/>
                <a:cs typeface="Times New Roman"/>
              </a:rPr>
              <a:t>Cần xác định </a:t>
            </a:r>
            <a:r>
              <a:rPr sz="2600" dirty="0">
                <a:latin typeface="Times New Roman"/>
                <a:cs typeface="Times New Roman"/>
              </a:rPr>
              <a:t>1 </a:t>
            </a:r>
            <a:r>
              <a:rPr sz="2600" spc="-5" dirty="0">
                <a:latin typeface="Times New Roman"/>
                <a:cs typeface="Times New Roman"/>
              </a:rPr>
              <a:t>ngưỡng </a:t>
            </a:r>
            <a:r>
              <a:rPr sz="2600" dirty="0">
                <a:latin typeface="Times New Roman"/>
                <a:cs typeface="Times New Roman"/>
              </a:rPr>
              <a:t>sao </a:t>
            </a:r>
            <a:r>
              <a:rPr sz="2600" spc="-5" dirty="0">
                <a:latin typeface="Times New Roman"/>
                <a:cs typeface="Times New Roman"/>
              </a:rPr>
              <a:t>cho:</a:t>
            </a:r>
            <a:endParaRPr sz="2600">
              <a:latin typeface="Times New Roman"/>
              <a:cs typeface="Times New Roman"/>
            </a:endParaRPr>
          </a:p>
        </p:txBody>
      </p:sp>
      <p:sp>
        <p:nvSpPr>
          <p:cNvPr id="6" name="object 6"/>
          <p:cNvSpPr/>
          <p:nvPr/>
        </p:nvSpPr>
        <p:spPr>
          <a:xfrm>
            <a:off x="2276403" y="2558935"/>
            <a:ext cx="2957638" cy="81425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2251449" y="3515888"/>
            <a:ext cx="2455532" cy="795646"/>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2267209" y="4480099"/>
            <a:ext cx="891699" cy="242454"/>
          </a:xfrm>
          <a:prstGeom prst="rect">
            <a:avLst/>
          </a:prstGeom>
          <a:blipFill>
            <a:blip r:embed="rId4" cstate="print"/>
            <a:stretch>
              <a:fillRect/>
            </a:stretch>
          </a:blipFill>
        </p:spPr>
        <p:txBody>
          <a:bodyPr wrap="square" lIns="0" tIns="0" rIns="0" bIns="0" rtlCol="0"/>
          <a:lstStyle/>
          <a:p>
            <a:endParaRPr/>
          </a:p>
        </p:txBody>
      </p:sp>
      <p:sp>
        <p:nvSpPr>
          <p:cNvPr id="9" name="object 9"/>
          <p:cNvSpPr/>
          <p:nvPr/>
        </p:nvSpPr>
        <p:spPr>
          <a:xfrm>
            <a:off x="3821086" y="5774694"/>
            <a:ext cx="1919216" cy="645056"/>
          </a:xfrm>
          <a:prstGeom prst="rect">
            <a:avLst/>
          </a:prstGeom>
          <a:blipFill>
            <a:blip r:embed="rId5" cstate="print"/>
            <a:stretch>
              <a:fillRect/>
            </a:stretch>
          </a:blipFill>
        </p:spPr>
        <p:txBody>
          <a:bodyPr wrap="square" lIns="0" tIns="0" rIns="0" bIns="0" rtlCol="0"/>
          <a:lstStyle/>
          <a:p>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6606540" cy="695960"/>
          </a:xfrm>
          <a:prstGeom prst="rect">
            <a:avLst/>
          </a:prstGeom>
        </p:spPr>
        <p:txBody>
          <a:bodyPr vert="horz" wrap="square" lIns="0" tIns="12700" rIns="0" bIns="0" rtlCol="0">
            <a:spAutoFit/>
          </a:bodyPr>
          <a:lstStyle/>
          <a:p>
            <a:pPr marL="12700">
              <a:lnSpc>
                <a:spcPct val="100000"/>
              </a:lnSpc>
              <a:spcBef>
                <a:spcPts val="100"/>
              </a:spcBef>
              <a:tabLst>
                <a:tab pos="2108200" algn="l"/>
                <a:tab pos="4605655" algn="l"/>
              </a:tabLst>
            </a:pPr>
            <a:r>
              <a:rPr sz="4400" spc="-5" dirty="0"/>
              <a:t>Giới</a:t>
            </a:r>
            <a:r>
              <a:rPr sz="4400" spc="5" dirty="0"/>
              <a:t> </a:t>
            </a:r>
            <a:r>
              <a:rPr sz="4400" spc="-5" dirty="0"/>
              <a:t>hạn	</a:t>
            </a:r>
            <a:r>
              <a:rPr sz="4400" dirty="0"/>
              <a:t>về </a:t>
            </a:r>
            <a:r>
              <a:rPr sz="4400" spc="-5" dirty="0"/>
              <a:t>sai</a:t>
            </a:r>
            <a:r>
              <a:rPr sz="4400" dirty="0"/>
              <a:t> </a:t>
            </a:r>
            <a:r>
              <a:rPr sz="4400" spc="-5" dirty="0"/>
              <a:t>lệch	thời</a:t>
            </a:r>
            <a:r>
              <a:rPr sz="4400" spc="-70" dirty="0"/>
              <a:t> </a:t>
            </a:r>
            <a:r>
              <a:rPr sz="4400" spc="-5" dirty="0"/>
              <a:t>gian</a:t>
            </a:r>
            <a:endParaRPr sz="4400"/>
          </a:p>
        </p:txBody>
      </p:sp>
      <p:sp>
        <p:nvSpPr>
          <p:cNvPr id="4" name="object 4"/>
          <p:cNvSpPr txBox="1"/>
          <p:nvPr/>
        </p:nvSpPr>
        <p:spPr>
          <a:xfrm>
            <a:off x="1464475" y="1982355"/>
            <a:ext cx="7744459" cy="3952240"/>
          </a:xfrm>
          <a:prstGeom prst="rect">
            <a:avLst/>
          </a:prstGeom>
        </p:spPr>
        <p:txBody>
          <a:bodyPr vert="horz" wrap="square" lIns="0" tIns="35560" rIns="0" bIns="0" rtlCol="0">
            <a:spAutoFit/>
          </a:bodyPr>
          <a:lstStyle/>
          <a:p>
            <a:pPr marL="329565" marR="227329" indent="-317500">
              <a:lnSpc>
                <a:spcPts val="3400"/>
              </a:lnSpc>
              <a:spcBef>
                <a:spcPts val="280"/>
              </a:spcBef>
              <a:buClr>
                <a:srgbClr val="DD8047"/>
              </a:buClr>
              <a:buSzPct val="60344"/>
              <a:buFont typeface="Wingdings"/>
              <a:buChar char=""/>
              <a:tabLst>
                <a:tab pos="332740" algn="l"/>
              </a:tabLst>
            </a:pPr>
            <a:r>
              <a:rPr sz="2900" dirty="0">
                <a:latin typeface="Times New Roman"/>
                <a:cs typeface="Times New Roman"/>
              </a:rPr>
              <a:t>Có </a:t>
            </a:r>
            <a:r>
              <a:rPr sz="2900" spc="-5" dirty="0">
                <a:latin typeface="Times New Roman"/>
                <a:cs typeface="Times New Roman"/>
              </a:rPr>
              <a:t>thể </a:t>
            </a:r>
            <a:r>
              <a:rPr sz="2900" dirty="0">
                <a:latin typeface="Times New Roman"/>
                <a:cs typeface="Times New Roman"/>
              </a:rPr>
              <a:t>sử dụng </a:t>
            </a:r>
            <a:r>
              <a:rPr sz="2900" spc="-5" dirty="0">
                <a:latin typeface="Times New Roman"/>
                <a:cs typeface="Times New Roman"/>
              </a:rPr>
              <a:t>thời gian cục </a:t>
            </a:r>
            <a:r>
              <a:rPr sz="2900" dirty="0">
                <a:latin typeface="Times New Roman"/>
                <a:cs typeface="Times New Roman"/>
              </a:rPr>
              <a:t>bộ </a:t>
            </a:r>
            <a:r>
              <a:rPr sz="2900" spc="-5" dirty="0">
                <a:latin typeface="Times New Roman"/>
                <a:cs typeface="Times New Roman"/>
              </a:rPr>
              <a:t>của tiến trình </a:t>
            </a:r>
            <a:r>
              <a:rPr sz="2900" dirty="0">
                <a:latin typeface="Times New Roman"/>
                <a:cs typeface="Times New Roman"/>
              </a:rPr>
              <a:t>để  </a:t>
            </a:r>
            <a:r>
              <a:rPr sz="2900" spc="-5" dirty="0">
                <a:latin typeface="Times New Roman"/>
                <a:cs typeface="Times New Roman"/>
              </a:rPr>
              <a:t>đánh giá</a:t>
            </a:r>
            <a:endParaRPr sz="2900">
              <a:latin typeface="Times New Roman"/>
              <a:cs typeface="Times New Roman"/>
            </a:endParaRPr>
          </a:p>
          <a:p>
            <a:pPr marL="642620" lvl="1" indent="-274955">
              <a:lnSpc>
                <a:spcPct val="100000"/>
              </a:lnSpc>
              <a:spcBef>
                <a:spcPts val="470"/>
              </a:spcBef>
              <a:buClr>
                <a:srgbClr val="94B6D2"/>
              </a:buClr>
              <a:buSzPct val="69230"/>
              <a:buFont typeface="Arial"/>
              <a:buChar char="¤"/>
              <a:tabLst>
                <a:tab pos="642620" algn="l"/>
              </a:tabLst>
            </a:pPr>
            <a:r>
              <a:rPr sz="2600" spc="-5" dirty="0">
                <a:latin typeface="Times New Roman"/>
                <a:cs typeface="Times New Roman"/>
              </a:rPr>
              <a:t>Server </a:t>
            </a:r>
            <a:r>
              <a:rPr sz="2600" dirty="0">
                <a:latin typeface="Times New Roman"/>
                <a:cs typeface="Times New Roman"/>
              </a:rPr>
              <a:t>S</a:t>
            </a:r>
            <a:r>
              <a:rPr sz="1800" dirty="0">
                <a:latin typeface="Times New Roman"/>
                <a:cs typeface="Times New Roman"/>
              </a:rPr>
              <a:t>k </a:t>
            </a:r>
            <a:r>
              <a:rPr sz="2600" spc="-5" dirty="0">
                <a:latin typeface="Times New Roman"/>
                <a:cs typeface="Times New Roman"/>
              </a:rPr>
              <a:t>có thông tin vector clock</a:t>
            </a:r>
            <a:r>
              <a:rPr sz="2600" spc="-235" dirty="0">
                <a:latin typeface="Times New Roman"/>
                <a:cs typeface="Times New Roman"/>
              </a:rPr>
              <a:t> </a:t>
            </a:r>
            <a:r>
              <a:rPr sz="2600" spc="-55" dirty="0">
                <a:latin typeface="Times New Roman"/>
                <a:cs typeface="Times New Roman"/>
              </a:rPr>
              <a:t>RVC</a:t>
            </a:r>
            <a:r>
              <a:rPr sz="1800" spc="-55" dirty="0">
                <a:latin typeface="Times New Roman"/>
                <a:cs typeface="Times New Roman"/>
              </a:rPr>
              <a:t>k</a:t>
            </a:r>
            <a:endParaRPr sz="1800">
              <a:latin typeface="Times New Roman"/>
              <a:cs typeface="Times New Roman"/>
            </a:endParaRPr>
          </a:p>
          <a:p>
            <a:pPr marL="647065" marR="5080" lvl="1" indent="-279400">
              <a:lnSpc>
                <a:spcPct val="100200"/>
              </a:lnSpc>
              <a:spcBef>
                <a:spcPts val="570"/>
              </a:spcBef>
              <a:buClr>
                <a:srgbClr val="94B6D2"/>
              </a:buClr>
              <a:buSzPct val="69230"/>
              <a:buFont typeface="Arial"/>
              <a:buChar char="¤"/>
              <a:tabLst>
                <a:tab pos="642620" algn="l"/>
                <a:tab pos="4474845" algn="l"/>
              </a:tabLst>
            </a:pPr>
            <a:r>
              <a:rPr sz="2600" dirty="0">
                <a:latin typeface="Times New Roman"/>
                <a:cs typeface="Times New Roman"/>
              </a:rPr>
              <a:t>Nếu </a:t>
            </a:r>
            <a:r>
              <a:rPr sz="2600" spc="-5" dirty="0">
                <a:latin typeface="Times New Roman"/>
                <a:cs typeface="Times New Roman"/>
              </a:rPr>
              <a:t>thời</a:t>
            </a:r>
            <a:r>
              <a:rPr sz="2600" spc="10" dirty="0">
                <a:latin typeface="Times New Roman"/>
                <a:cs typeface="Times New Roman"/>
              </a:rPr>
              <a:t> </a:t>
            </a:r>
            <a:r>
              <a:rPr sz="2600" spc="-5" dirty="0">
                <a:latin typeface="Times New Roman"/>
                <a:cs typeface="Times New Roman"/>
              </a:rPr>
              <a:t>gian</a:t>
            </a:r>
            <a:r>
              <a:rPr sz="2600" spc="10" dirty="0">
                <a:latin typeface="Times New Roman"/>
                <a:cs typeface="Times New Roman"/>
              </a:rPr>
              <a:t> </a:t>
            </a:r>
            <a:r>
              <a:rPr sz="2600" spc="-20" dirty="0">
                <a:latin typeface="Times New Roman"/>
                <a:cs typeface="Times New Roman"/>
              </a:rPr>
              <a:t>RVC</a:t>
            </a:r>
            <a:r>
              <a:rPr sz="1800" spc="-20" dirty="0">
                <a:latin typeface="Times New Roman"/>
                <a:cs typeface="Times New Roman"/>
              </a:rPr>
              <a:t>k</a:t>
            </a:r>
            <a:r>
              <a:rPr sz="2600" spc="-20" dirty="0">
                <a:latin typeface="Times New Roman"/>
                <a:cs typeface="Times New Roman"/>
              </a:rPr>
              <a:t>[i]=T(i)	</a:t>
            </a:r>
            <a:r>
              <a:rPr sz="2600" dirty="0">
                <a:latin typeface="Times New Roman"/>
                <a:cs typeface="Times New Roman"/>
              </a:rPr>
              <a:t>=&gt; S</a:t>
            </a:r>
            <a:r>
              <a:rPr sz="1800" dirty="0">
                <a:latin typeface="Times New Roman"/>
                <a:cs typeface="Times New Roman"/>
              </a:rPr>
              <a:t>k </a:t>
            </a:r>
            <a:r>
              <a:rPr sz="2600" dirty="0">
                <a:latin typeface="Times New Roman"/>
                <a:cs typeface="Times New Roman"/>
              </a:rPr>
              <a:t>đã </a:t>
            </a:r>
            <a:r>
              <a:rPr sz="2600" spc="-5" dirty="0">
                <a:latin typeface="Times New Roman"/>
                <a:cs typeface="Times New Roman"/>
              </a:rPr>
              <a:t>nhìn thấy tất cả  các thao tác </a:t>
            </a:r>
            <a:r>
              <a:rPr sz="2600" dirty="0">
                <a:latin typeface="Times New Roman"/>
                <a:cs typeface="Times New Roman"/>
              </a:rPr>
              <a:t>ghi </a:t>
            </a:r>
            <a:r>
              <a:rPr sz="2600" spc="-5" dirty="0">
                <a:latin typeface="Times New Roman"/>
                <a:cs typeface="Times New Roman"/>
              </a:rPr>
              <a:t>được cập nhật trên </a:t>
            </a:r>
            <a:r>
              <a:rPr sz="2600" dirty="0">
                <a:latin typeface="Times New Roman"/>
                <a:cs typeface="Times New Roman"/>
              </a:rPr>
              <a:t>S</a:t>
            </a:r>
            <a:r>
              <a:rPr sz="1800" dirty="0">
                <a:latin typeface="Times New Roman"/>
                <a:cs typeface="Times New Roman"/>
              </a:rPr>
              <a:t>i </a:t>
            </a:r>
            <a:r>
              <a:rPr sz="2600" spc="-5" dirty="0">
                <a:latin typeface="Times New Roman"/>
                <a:cs typeface="Times New Roman"/>
              </a:rPr>
              <a:t>đến thời điểm  T(i)</a:t>
            </a:r>
            <a:endParaRPr sz="2600">
              <a:latin typeface="Times New Roman"/>
              <a:cs typeface="Times New Roman"/>
            </a:endParaRPr>
          </a:p>
          <a:p>
            <a:pPr marL="642620" lvl="1" indent="-274955">
              <a:lnSpc>
                <a:spcPct val="100000"/>
              </a:lnSpc>
              <a:spcBef>
                <a:spcPts val="530"/>
              </a:spcBef>
              <a:buClr>
                <a:srgbClr val="94B6D2"/>
              </a:buClr>
              <a:buSzPct val="69230"/>
              <a:buFont typeface="Arial"/>
              <a:buChar char="¤"/>
              <a:tabLst>
                <a:tab pos="642620" algn="l"/>
              </a:tabLst>
            </a:pPr>
            <a:r>
              <a:rPr sz="2600" spc="-5" dirty="0">
                <a:latin typeface="Times New Roman"/>
                <a:cs typeface="Times New Roman"/>
              </a:rPr>
              <a:t>T(i) chỉ thời gian cục </a:t>
            </a:r>
            <a:r>
              <a:rPr sz="2600" dirty="0">
                <a:latin typeface="Times New Roman"/>
                <a:cs typeface="Times New Roman"/>
              </a:rPr>
              <a:t>bộ </a:t>
            </a:r>
            <a:r>
              <a:rPr sz="2600" spc="-5" dirty="0">
                <a:latin typeface="Times New Roman"/>
                <a:cs typeface="Times New Roman"/>
              </a:rPr>
              <a:t>của server</a:t>
            </a:r>
            <a:r>
              <a:rPr sz="2600" spc="25" dirty="0">
                <a:latin typeface="Times New Roman"/>
                <a:cs typeface="Times New Roman"/>
              </a:rPr>
              <a:t> </a:t>
            </a:r>
            <a:r>
              <a:rPr sz="2600" i="1" dirty="0">
                <a:latin typeface="Times New Roman"/>
                <a:cs typeface="Times New Roman"/>
              </a:rPr>
              <a:t>i</a:t>
            </a:r>
            <a:endParaRPr sz="2600">
              <a:latin typeface="Times New Roman"/>
              <a:cs typeface="Times New Roman"/>
            </a:endParaRPr>
          </a:p>
          <a:p>
            <a:pPr marL="647065" marR="933450" lvl="1" indent="-279400">
              <a:lnSpc>
                <a:spcPts val="3050"/>
              </a:lnSpc>
              <a:spcBef>
                <a:spcPts val="740"/>
              </a:spcBef>
              <a:buClr>
                <a:srgbClr val="94B6D2"/>
              </a:buClr>
              <a:buSzPct val="69230"/>
              <a:buFont typeface="Arial"/>
              <a:buChar char="¤"/>
              <a:tabLst>
                <a:tab pos="642620" algn="l"/>
              </a:tabLst>
            </a:pPr>
            <a:r>
              <a:rPr sz="2600" dirty="0">
                <a:latin typeface="Times New Roman"/>
                <a:cs typeface="Times New Roman"/>
              </a:rPr>
              <a:t>Khi </a:t>
            </a:r>
            <a:r>
              <a:rPr sz="2600" spc="-20" dirty="0">
                <a:latin typeface="Times New Roman"/>
                <a:cs typeface="Times New Roman"/>
              </a:rPr>
              <a:t>T(k)-RVC</a:t>
            </a:r>
            <a:r>
              <a:rPr sz="1800" spc="-20" dirty="0">
                <a:latin typeface="Times New Roman"/>
                <a:cs typeface="Times New Roman"/>
              </a:rPr>
              <a:t>k</a:t>
            </a:r>
            <a:r>
              <a:rPr sz="2600" spc="-20" dirty="0">
                <a:latin typeface="Times New Roman"/>
                <a:cs typeface="Times New Roman"/>
              </a:rPr>
              <a:t>[i]&gt; </a:t>
            </a:r>
            <a:r>
              <a:rPr sz="2600" spc="-5" dirty="0">
                <a:latin typeface="Times New Roman"/>
                <a:cs typeface="Times New Roman"/>
              </a:rPr>
              <a:t>delta </a:t>
            </a:r>
            <a:r>
              <a:rPr sz="2600" dirty="0">
                <a:latin typeface="Times New Roman"/>
                <a:cs typeface="Times New Roman"/>
              </a:rPr>
              <a:t>=&gt; bỏ </a:t>
            </a:r>
            <a:r>
              <a:rPr sz="2600" spc="-5" dirty="0">
                <a:latin typeface="Times New Roman"/>
                <a:cs typeface="Times New Roman"/>
              </a:rPr>
              <a:t>các thao tác có  </a:t>
            </a:r>
            <a:r>
              <a:rPr sz="2600" spc="-25" dirty="0">
                <a:latin typeface="Times New Roman"/>
                <a:cs typeface="Times New Roman"/>
              </a:rPr>
              <a:t>T&gt;RVC</a:t>
            </a:r>
            <a:r>
              <a:rPr sz="1800" spc="-25" dirty="0">
                <a:latin typeface="Times New Roman"/>
                <a:cs typeface="Times New Roman"/>
              </a:rPr>
              <a:t>k</a:t>
            </a:r>
            <a:r>
              <a:rPr sz="2600" spc="-25" dirty="0">
                <a:latin typeface="Times New Roman"/>
                <a:cs typeface="Times New Roman"/>
              </a:rPr>
              <a:t>[i]</a:t>
            </a:r>
            <a:endParaRPr sz="260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7847330" cy="695960"/>
          </a:xfrm>
          <a:prstGeom prst="rect">
            <a:avLst/>
          </a:prstGeom>
        </p:spPr>
        <p:txBody>
          <a:bodyPr vert="horz" wrap="square" lIns="0" tIns="12700" rIns="0" bIns="0" rtlCol="0">
            <a:spAutoFit/>
          </a:bodyPr>
          <a:lstStyle/>
          <a:p>
            <a:pPr marL="12700">
              <a:lnSpc>
                <a:spcPct val="100000"/>
              </a:lnSpc>
              <a:spcBef>
                <a:spcPts val="100"/>
              </a:spcBef>
              <a:tabLst>
                <a:tab pos="2774950" algn="l"/>
              </a:tabLst>
            </a:pPr>
            <a:r>
              <a:rPr sz="4400" dirty="0"/>
              <a:t>Giới</a:t>
            </a:r>
            <a:r>
              <a:rPr sz="4400" spc="-5" dirty="0"/>
              <a:t> hạn</a:t>
            </a:r>
            <a:r>
              <a:rPr sz="4400" spc="5" dirty="0"/>
              <a:t> </a:t>
            </a:r>
            <a:r>
              <a:rPr sz="4400" dirty="0"/>
              <a:t>về	sai </a:t>
            </a:r>
            <a:r>
              <a:rPr sz="4400" spc="-5" dirty="0"/>
              <a:t>lệch thứ tự thao</a:t>
            </a:r>
            <a:r>
              <a:rPr sz="4400" spc="-60" dirty="0"/>
              <a:t> </a:t>
            </a:r>
            <a:r>
              <a:rPr sz="4400" spc="-5" dirty="0"/>
              <a:t>tác</a:t>
            </a:r>
            <a:endParaRPr sz="4400"/>
          </a:p>
        </p:txBody>
      </p:sp>
      <p:sp>
        <p:nvSpPr>
          <p:cNvPr id="4" name="object 4"/>
          <p:cNvSpPr txBox="1"/>
          <p:nvPr/>
        </p:nvSpPr>
        <p:spPr>
          <a:xfrm>
            <a:off x="1464475" y="1903615"/>
            <a:ext cx="7787640" cy="30226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Mỗi </a:t>
            </a:r>
            <a:r>
              <a:rPr sz="2900" spc="-5" dirty="0">
                <a:latin typeface="Times New Roman"/>
                <a:cs typeface="Times New Roman"/>
              </a:rPr>
              <a:t>replica có </a:t>
            </a:r>
            <a:r>
              <a:rPr sz="2900" dirty="0">
                <a:latin typeface="Times New Roman"/>
                <a:cs typeface="Times New Roman"/>
              </a:rPr>
              <a:t>1 </a:t>
            </a:r>
            <a:r>
              <a:rPr sz="2900" spc="-5" dirty="0">
                <a:latin typeface="Times New Roman"/>
                <a:cs typeface="Times New Roman"/>
              </a:rPr>
              <a:t>hàng đợi các thao tác</a:t>
            </a:r>
            <a:r>
              <a:rPr sz="2900" spc="10" dirty="0">
                <a:latin typeface="Times New Roman"/>
                <a:cs typeface="Times New Roman"/>
              </a:rPr>
              <a:t> </a:t>
            </a:r>
            <a:r>
              <a:rPr sz="2900" dirty="0">
                <a:latin typeface="Times New Roman"/>
                <a:cs typeface="Times New Roman"/>
              </a:rPr>
              <a:t>ghi</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Thứ tự toàn cục cần được xem</a:t>
            </a:r>
            <a:r>
              <a:rPr sz="2900" spc="20" dirty="0">
                <a:latin typeface="Times New Roman"/>
                <a:cs typeface="Times New Roman"/>
              </a:rPr>
              <a:t> </a:t>
            </a:r>
            <a:r>
              <a:rPr sz="2900" spc="-5" dirty="0">
                <a:latin typeface="Times New Roman"/>
                <a:cs typeface="Times New Roman"/>
              </a:rPr>
              <a:t>xét</a:t>
            </a:r>
            <a:endParaRPr sz="2900">
              <a:latin typeface="Times New Roman"/>
              <a:cs typeface="Times New Roman"/>
            </a:endParaRPr>
          </a:p>
          <a:p>
            <a:pPr marL="329565" marR="5080" indent="-317500">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Số </a:t>
            </a:r>
            <a:r>
              <a:rPr sz="2900" spc="-5" dirty="0">
                <a:latin typeface="Times New Roman"/>
                <a:cs typeface="Times New Roman"/>
              </a:rPr>
              <a:t>lượng lớn nhất các thao tác </a:t>
            </a:r>
            <a:r>
              <a:rPr sz="2900" dirty="0">
                <a:latin typeface="Times New Roman"/>
                <a:cs typeface="Times New Roman"/>
              </a:rPr>
              <a:t>ghi </a:t>
            </a:r>
            <a:r>
              <a:rPr sz="2900" spc="-5" dirty="0">
                <a:latin typeface="Times New Roman"/>
                <a:cs typeface="Times New Roman"/>
              </a:rPr>
              <a:t>đang nằm trong  hàng đợi</a:t>
            </a:r>
            <a:endParaRPr sz="2900">
              <a:latin typeface="Times New Roman"/>
              <a:cs typeface="Times New Roman"/>
            </a:endParaRPr>
          </a:p>
          <a:p>
            <a:pPr marL="329565" marR="222885" indent="-317500">
              <a:lnSpc>
                <a:spcPct val="100600"/>
              </a:lnSpc>
              <a:spcBef>
                <a:spcPts val="695"/>
              </a:spcBef>
              <a:buClr>
                <a:srgbClr val="DD8047"/>
              </a:buClr>
              <a:buSzPct val="60344"/>
              <a:buFont typeface="Wingdings"/>
              <a:buChar char=""/>
              <a:tabLst>
                <a:tab pos="332740" algn="l"/>
              </a:tabLst>
            </a:pPr>
            <a:r>
              <a:rPr sz="2900" dirty="0">
                <a:latin typeface="Times New Roman"/>
                <a:cs typeface="Times New Roman"/>
              </a:rPr>
              <a:t>Khi </a:t>
            </a:r>
            <a:r>
              <a:rPr sz="2900" spc="-5" dirty="0">
                <a:latin typeface="Times New Roman"/>
                <a:cs typeface="Times New Roman"/>
              </a:rPr>
              <a:t>vượt </a:t>
            </a:r>
            <a:r>
              <a:rPr sz="2900" dirty="0">
                <a:latin typeface="Times New Roman"/>
                <a:cs typeface="Times New Roman"/>
              </a:rPr>
              <a:t>quá số </a:t>
            </a:r>
            <a:r>
              <a:rPr sz="2900" spc="-50" dirty="0">
                <a:latin typeface="Times New Roman"/>
                <a:cs typeface="Times New Roman"/>
              </a:rPr>
              <a:t>này, </a:t>
            </a:r>
            <a:r>
              <a:rPr sz="2900" spc="-5" dirty="0">
                <a:latin typeface="Times New Roman"/>
                <a:cs typeface="Times New Roman"/>
              </a:rPr>
              <a:t>server </a:t>
            </a:r>
            <a:r>
              <a:rPr sz="2900" dirty="0">
                <a:latin typeface="Times New Roman"/>
                <a:cs typeface="Times New Roman"/>
              </a:rPr>
              <a:t>sẽ dừng </a:t>
            </a:r>
            <a:r>
              <a:rPr sz="2900" spc="-5" dirty="0">
                <a:latin typeface="Times New Roman"/>
                <a:cs typeface="Times New Roman"/>
              </a:rPr>
              <a:t>việc thực thi  </a:t>
            </a:r>
            <a:r>
              <a:rPr sz="2900" dirty="0">
                <a:latin typeface="Times New Roman"/>
                <a:cs typeface="Times New Roman"/>
              </a:rPr>
              <a:t>và sẽ </a:t>
            </a:r>
            <a:r>
              <a:rPr sz="2900" spc="-5" dirty="0">
                <a:latin typeface="Times New Roman"/>
                <a:cs typeface="Times New Roman"/>
              </a:rPr>
              <a:t>thỏa thuận </a:t>
            </a:r>
            <a:r>
              <a:rPr sz="2900" dirty="0">
                <a:latin typeface="Times New Roman"/>
                <a:cs typeface="Times New Roman"/>
              </a:rPr>
              <a:t>với </a:t>
            </a:r>
            <a:r>
              <a:rPr sz="2900" spc="-5" dirty="0">
                <a:latin typeface="Times New Roman"/>
                <a:cs typeface="Times New Roman"/>
              </a:rPr>
              <a:t>các server khác </a:t>
            </a:r>
            <a:r>
              <a:rPr sz="2900" dirty="0">
                <a:latin typeface="Times New Roman"/>
                <a:cs typeface="Times New Roman"/>
              </a:rPr>
              <a:t>về </a:t>
            </a:r>
            <a:r>
              <a:rPr sz="2900" spc="-5" dirty="0">
                <a:latin typeface="Times New Roman"/>
                <a:cs typeface="Times New Roman"/>
              </a:rPr>
              <a:t>thứ</a:t>
            </a:r>
            <a:r>
              <a:rPr sz="2900" spc="10" dirty="0">
                <a:latin typeface="Times New Roman"/>
                <a:cs typeface="Times New Roman"/>
              </a:rPr>
              <a:t> </a:t>
            </a:r>
            <a:r>
              <a:rPr sz="2900" spc="-5" dirty="0">
                <a:latin typeface="Times New Roman"/>
                <a:cs typeface="Times New Roman"/>
              </a:rPr>
              <a:t>tự</a:t>
            </a:r>
            <a:endParaRPr sz="2900">
              <a:latin typeface="Times New Roman"/>
              <a:cs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27101" y="450736"/>
            <a:ext cx="8301824" cy="1244600"/>
          </a:xfrm>
          <a:prstGeom prst="rect">
            <a:avLst/>
          </a:prstGeom>
        </p:spPr>
        <p:txBody>
          <a:bodyPr vert="horz" wrap="square" lIns="0" tIns="12700" rIns="0" bIns="0" rtlCol="0">
            <a:spAutoFit/>
          </a:bodyPr>
          <a:lstStyle/>
          <a:p>
            <a:pPr marL="12700" marR="5080">
              <a:lnSpc>
                <a:spcPct val="100000"/>
              </a:lnSpc>
              <a:spcBef>
                <a:spcPts val="100"/>
              </a:spcBef>
            </a:pPr>
            <a:r>
              <a:rPr dirty="0"/>
              <a:t>5.2. </a:t>
            </a:r>
            <a:r>
              <a:rPr spc="-5" dirty="0"/>
              <a:t>Các giao thức </a:t>
            </a:r>
            <a:r>
              <a:rPr dirty="0"/>
              <a:t>dựa </a:t>
            </a:r>
            <a:r>
              <a:rPr spc="-5" dirty="0"/>
              <a:t>vào bản </a:t>
            </a:r>
            <a:r>
              <a:rPr dirty="0"/>
              <a:t>sao  </a:t>
            </a:r>
            <a:r>
              <a:rPr spc="-5" dirty="0"/>
              <a:t>primary (nguyên</a:t>
            </a:r>
            <a:r>
              <a:rPr dirty="0"/>
              <a:t> </a:t>
            </a:r>
            <a:r>
              <a:rPr spc="-5" dirty="0"/>
              <a:t>thủy)</a:t>
            </a:r>
          </a:p>
        </p:txBody>
      </p:sp>
      <p:sp>
        <p:nvSpPr>
          <p:cNvPr id="4" name="object 4"/>
          <p:cNvSpPr txBox="1"/>
          <p:nvPr/>
        </p:nvSpPr>
        <p:spPr>
          <a:xfrm>
            <a:off x="1464475" y="1903615"/>
            <a:ext cx="7900670" cy="3415029"/>
          </a:xfrm>
          <a:prstGeom prst="rect">
            <a:avLst/>
          </a:prstGeom>
        </p:spPr>
        <p:txBody>
          <a:bodyPr vert="horz" wrap="square" lIns="0" tIns="91440" rIns="0" bIns="0" rtlCol="0">
            <a:spAutoFit/>
          </a:bodyPr>
          <a:lstStyle/>
          <a:p>
            <a:pPr marL="332740" indent="-320040" algn="just">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Mô </a:t>
            </a:r>
            <a:r>
              <a:rPr sz="2900" spc="-5" dirty="0">
                <a:latin typeface="Times New Roman"/>
                <a:cs typeface="Times New Roman"/>
              </a:rPr>
              <a:t>hình thống nhất=&gt; </a:t>
            </a:r>
            <a:r>
              <a:rPr sz="2900" dirty="0">
                <a:latin typeface="Times New Roman"/>
                <a:cs typeface="Times New Roman"/>
              </a:rPr>
              <a:t>phức </a:t>
            </a:r>
            <a:r>
              <a:rPr sz="2900" spc="-5" dirty="0">
                <a:latin typeface="Times New Roman"/>
                <a:cs typeface="Times New Roman"/>
              </a:rPr>
              <a:t>tạp</a:t>
            </a:r>
            <a:endParaRPr sz="2900">
              <a:latin typeface="Times New Roman"/>
              <a:cs typeface="Times New Roman"/>
            </a:endParaRPr>
          </a:p>
          <a:p>
            <a:pPr marL="332740" indent="-320040" algn="just">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Các </a:t>
            </a:r>
            <a:r>
              <a:rPr sz="2900" dirty="0">
                <a:latin typeface="Times New Roman"/>
                <a:cs typeface="Times New Roman"/>
              </a:rPr>
              <a:t>nhà </a:t>
            </a:r>
            <a:r>
              <a:rPr sz="2900" spc="-5" dirty="0">
                <a:latin typeface="Times New Roman"/>
                <a:cs typeface="Times New Roman"/>
              </a:rPr>
              <a:t>phát triển cần các mô hình đơn giản</a:t>
            </a:r>
            <a:r>
              <a:rPr sz="2900" spc="25" dirty="0">
                <a:latin typeface="Times New Roman"/>
                <a:cs typeface="Times New Roman"/>
              </a:rPr>
              <a:t> </a:t>
            </a:r>
            <a:r>
              <a:rPr sz="2900" dirty="0">
                <a:latin typeface="Times New Roman"/>
                <a:cs typeface="Times New Roman"/>
              </a:rPr>
              <a:t>hơn</a:t>
            </a:r>
            <a:endParaRPr sz="2900">
              <a:latin typeface="Times New Roman"/>
              <a:cs typeface="Times New Roman"/>
            </a:endParaRPr>
          </a:p>
          <a:p>
            <a:pPr marL="329565" marR="5080" indent="-317500" algn="just">
              <a:lnSpc>
                <a:spcPct val="100600"/>
              </a:lnSpc>
              <a:spcBef>
                <a:spcPts val="700"/>
              </a:spcBef>
              <a:buClr>
                <a:srgbClr val="DD8047"/>
              </a:buClr>
              <a:buSzPct val="60344"/>
              <a:buFont typeface="Wingdings"/>
              <a:buChar char=""/>
              <a:tabLst>
                <a:tab pos="332740" algn="l"/>
              </a:tabLst>
            </a:pPr>
            <a:r>
              <a:rPr sz="2900" dirty="0">
                <a:latin typeface="Times New Roman"/>
                <a:cs typeface="Times New Roman"/>
              </a:rPr>
              <a:t>Mỗi </a:t>
            </a:r>
            <a:r>
              <a:rPr sz="2900" spc="-5" dirty="0">
                <a:latin typeface="Times New Roman"/>
                <a:cs typeface="Times New Roman"/>
              </a:rPr>
              <a:t>phần tử </a:t>
            </a:r>
            <a:r>
              <a:rPr sz="2900" dirty="0">
                <a:latin typeface="Times New Roman"/>
                <a:cs typeface="Times New Roman"/>
              </a:rPr>
              <a:t>dữ </a:t>
            </a:r>
            <a:r>
              <a:rPr sz="2900" spc="-5" dirty="0">
                <a:latin typeface="Times New Roman"/>
                <a:cs typeface="Times New Roman"/>
              </a:rPr>
              <a:t>liệu có một bản </a:t>
            </a:r>
            <a:r>
              <a:rPr sz="2900" dirty="0">
                <a:latin typeface="Times New Roman"/>
                <a:cs typeface="Times New Roman"/>
              </a:rPr>
              <a:t>sao </a:t>
            </a:r>
            <a:r>
              <a:rPr sz="2900" spc="-5" dirty="0">
                <a:latin typeface="Times New Roman"/>
                <a:cs typeface="Times New Roman"/>
              </a:rPr>
              <a:t>(primary) chịu  trách nhiệm điều khiển các thao tác trên phần tử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đó</a:t>
            </a:r>
            <a:endParaRPr sz="2900">
              <a:latin typeface="Times New Roman"/>
              <a:cs typeface="Times New Roman"/>
            </a:endParaRPr>
          </a:p>
          <a:p>
            <a:pPr marL="642620" lvl="1" indent="-274955" algn="just">
              <a:lnSpc>
                <a:spcPct val="100000"/>
              </a:lnSpc>
              <a:spcBef>
                <a:spcPts val="570"/>
              </a:spcBef>
              <a:buClr>
                <a:srgbClr val="94B6D2"/>
              </a:buClr>
              <a:buSzPct val="69230"/>
              <a:buFont typeface="Arial"/>
              <a:buChar char="¤"/>
              <a:tabLst>
                <a:tab pos="642620" algn="l"/>
              </a:tabLst>
            </a:pPr>
            <a:r>
              <a:rPr sz="2600" spc="-5" dirty="0">
                <a:latin typeface="Times New Roman"/>
                <a:cs typeface="Times New Roman"/>
              </a:rPr>
              <a:t>Primary cố định (giao thức </a:t>
            </a:r>
            <a:r>
              <a:rPr sz="2600" dirty="0">
                <a:latin typeface="Times New Roman"/>
                <a:cs typeface="Times New Roman"/>
              </a:rPr>
              <a:t>ghi </a:t>
            </a:r>
            <a:r>
              <a:rPr sz="2600" spc="-5" dirty="0">
                <a:latin typeface="Times New Roman"/>
                <a:cs typeface="Times New Roman"/>
              </a:rPr>
              <a:t>từ</a:t>
            </a:r>
            <a:r>
              <a:rPr sz="2600" spc="20" dirty="0">
                <a:latin typeface="Times New Roman"/>
                <a:cs typeface="Times New Roman"/>
              </a:rPr>
              <a:t> </a:t>
            </a:r>
            <a:r>
              <a:rPr sz="2600" dirty="0">
                <a:latin typeface="Times New Roman"/>
                <a:cs typeface="Times New Roman"/>
              </a:rPr>
              <a:t>xa)</a:t>
            </a:r>
            <a:endParaRPr sz="2600">
              <a:latin typeface="Times New Roman"/>
              <a:cs typeface="Times New Roman"/>
            </a:endParaRPr>
          </a:p>
          <a:p>
            <a:pPr marL="642620" lvl="1" indent="-274955" algn="just">
              <a:lnSpc>
                <a:spcPct val="100000"/>
              </a:lnSpc>
              <a:spcBef>
                <a:spcPts val="480"/>
              </a:spcBef>
              <a:buClr>
                <a:srgbClr val="94B6D2"/>
              </a:buClr>
              <a:buSzPct val="69230"/>
              <a:buFont typeface="Arial"/>
              <a:buChar char="¤"/>
              <a:tabLst>
                <a:tab pos="642620" algn="l"/>
              </a:tabLst>
            </a:pPr>
            <a:r>
              <a:rPr sz="2600" spc="-5" dirty="0">
                <a:latin typeface="Times New Roman"/>
                <a:cs typeface="Times New Roman"/>
              </a:rPr>
              <a:t>Primary cục </a:t>
            </a:r>
            <a:r>
              <a:rPr sz="2600" dirty="0">
                <a:latin typeface="Times New Roman"/>
                <a:cs typeface="Times New Roman"/>
              </a:rPr>
              <a:t>bộ </a:t>
            </a:r>
            <a:r>
              <a:rPr sz="2600" spc="-5" dirty="0">
                <a:latin typeface="Times New Roman"/>
                <a:cs typeface="Times New Roman"/>
              </a:rPr>
              <a:t>(giao thức </a:t>
            </a:r>
            <a:r>
              <a:rPr sz="2600" dirty="0">
                <a:latin typeface="Times New Roman"/>
                <a:cs typeface="Times New Roman"/>
              </a:rPr>
              <a:t>ghi </a:t>
            </a:r>
            <a:r>
              <a:rPr sz="2600" spc="-5" dirty="0">
                <a:latin typeface="Times New Roman"/>
                <a:cs typeface="Times New Roman"/>
              </a:rPr>
              <a:t>cục</a:t>
            </a:r>
            <a:r>
              <a:rPr sz="2600" spc="10" dirty="0">
                <a:latin typeface="Times New Roman"/>
                <a:cs typeface="Times New Roman"/>
              </a:rPr>
              <a:t> </a:t>
            </a:r>
            <a:r>
              <a:rPr sz="2600" dirty="0">
                <a:latin typeface="Times New Roman"/>
                <a:cs typeface="Times New Roman"/>
              </a:rPr>
              <a:t>bộ)</a:t>
            </a:r>
            <a:endParaRPr sz="2600">
              <a:latin typeface="Times New Roman"/>
              <a:cs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356100" cy="695960"/>
          </a:xfrm>
          <a:prstGeom prst="rect">
            <a:avLst/>
          </a:prstGeom>
        </p:spPr>
        <p:txBody>
          <a:bodyPr vert="horz" wrap="square" lIns="0" tIns="12700" rIns="0" bIns="0" rtlCol="0">
            <a:spAutoFit/>
          </a:bodyPr>
          <a:lstStyle/>
          <a:p>
            <a:pPr marL="12700">
              <a:lnSpc>
                <a:spcPct val="100000"/>
              </a:lnSpc>
              <a:spcBef>
                <a:spcPts val="100"/>
              </a:spcBef>
              <a:tabLst>
                <a:tab pos="3217545" algn="l"/>
              </a:tabLst>
            </a:pPr>
            <a:r>
              <a:rPr sz="4400" dirty="0"/>
              <a:t>Giao </a:t>
            </a:r>
            <a:r>
              <a:rPr sz="4400" spc="-5" dirty="0"/>
              <a:t>thức</a:t>
            </a:r>
            <a:r>
              <a:rPr sz="4400" spc="5" dirty="0"/>
              <a:t> </a:t>
            </a:r>
            <a:r>
              <a:rPr sz="4400" dirty="0"/>
              <a:t>ghi	</a:t>
            </a:r>
            <a:r>
              <a:rPr sz="4400" spc="-5" dirty="0"/>
              <a:t>từ</a:t>
            </a:r>
            <a:r>
              <a:rPr sz="4400" spc="-90" dirty="0"/>
              <a:t> </a:t>
            </a:r>
            <a:r>
              <a:rPr sz="4400" dirty="0"/>
              <a:t>xa</a:t>
            </a:r>
            <a:endParaRPr sz="4400"/>
          </a:p>
        </p:txBody>
      </p:sp>
      <p:sp>
        <p:nvSpPr>
          <p:cNvPr id="4" name="object 4"/>
          <p:cNvSpPr txBox="1"/>
          <p:nvPr/>
        </p:nvSpPr>
        <p:spPr>
          <a:xfrm>
            <a:off x="1464475" y="1982355"/>
            <a:ext cx="7550150" cy="2956560"/>
          </a:xfrm>
          <a:prstGeom prst="rect">
            <a:avLst/>
          </a:prstGeom>
        </p:spPr>
        <p:txBody>
          <a:bodyPr vert="horz" wrap="square" lIns="0" tIns="35560" rIns="0" bIns="0" rtlCol="0">
            <a:spAutoFit/>
          </a:bodyPr>
          <a:lstStyle/>
          <a:p>
            <a:pPr marL="329565" marR="5080" indent="-317500">
              <a:lnSpc>
                <a:spcPts val="3400"/>
              </a:lnSpc>
              <a:spcBef>
                <a:spcPts val="280"/>
              </a:spcBef>
              <a:buClr>
                <a:srgbClr val="DD8047"/>
              </a:buClr>
              <a:buSzPct val="60344"/>
              <a:buFont typeface="Wingdings"/>
              <a:buChar char=""/>
              <a:tabLst>
                <a:tab pos="332740" algn="l"/>
              </a:tabLst>
            </a:pPr>
            <a:r>
              <a:rPr sz="2900" spc="-5" dirty="0">
                <a:latin typeface="Times New Roman"/>
                <a:cs typeface="Times New Roman"/>
              </a:rPr>
              <a:t>Tất cả các thao tác </a:t>
            </a:r>
            <a:r>
              <a:rPr sz="2900" dirty="0">
                <a:latin typeface="Times New Roman"/>
                <a:cs typeface="Times New Roman"/>
              </a:rPr>
              <a:t>ghi </a:t>
            </a:r>
            <a:r>
              <a:rPr sz="2900" spc="-5" dirty="0">
                <a:latin typeface="Times New Roman"/>
                <a:cs typeface="Times New Roman"/>
              </a:rPr>
              <a:t>được chuyển đến cho một  server</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spc="-5" dirty="0">
                <a:latin typeface="Times New Roman"/>
                <a:cs typeface="Times New Roman"/>
              </a:rPr>
              <a:t>Thao tác </a:t>
            </a:r>
            <a:r>
              <a:rPr sz="2900" dirty="0">
                <a:latin typeface="Times New Roman"/>
                <a:cs typeface="Times New Roman"/>
              </a:rPr>
              <a:t>đọc </a:t>
            </a:r>
            <a:r>
              <a:rPr sz="2900" spc="-5" dirty="0">
                <a:latin typeface="Times New Roman"/>
                <a:cs typeface="Times New Roman"/>
              </a:rPr>
              <a:t>có thể được thực hiện cục </a:t>
            </a:r>
            <a:r>
              <a:rPr sz="2900" dirty="0">
                <a:latin typeface="Times New Roman"/>
                <a:cs typeface="Times New Roman"/>
              </a:rPr>
              <a:t>bộ</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5" dirty="0">
                <a:latin typeface="Times New Roman"/>
                <a:cs typeface="Times New Roman"/>
              </a:rPr>
              <a:t>Thời gian cập nhật</a:t>
            </a:r>
            <a:r>
              <a:rPr sz="2900" dirty="0">
                <a:latin typeface="Times New Roman"/>
                <a:cs typeface="Times New Roman"/>
              </a:rPr>
              <a:t> </a:t>
            </a:r>
            <a:r>
              <a:rPr sz="2900" spc="-5" dirty="0">
                <a:latin typeface="Times New Roman"/>
                <a:cs typeface="Times New Roman"/>
              </a:rPr>
              <a:t>chậm</a:t>
            </a:r>
            <a:endParaRPr sz="2900">
              <a:latin typeface="Times New Roman"/>
              <a:cs typeface="Times New Roman"/>
            </a:endParaRPr>
          </a:p>
          <a:p>
            <a:pPr marL="367665">
              <a:lnSpc>
                <a:spcPct val="100000"/>
              </a:lnSpc>
              <a:spcBef>
                <a:spcPts val="570"/>
              </a:spcBef>
            </a:pPr>
            <a:r>
              <a:rPr sz="1800" spc="620" dirty="0">
                <a:solidFill>
                  <a:srgbClr val="94B6D2"/>
                </a:solidFill>
                <a:latin typeface="Arial"/>
                <a:cs typeface="Arial"/>
              </a:rPr>
              <a:t>¤</a:t>
            </a:r>
            <a:r>
              <a:rPr sz="1800" spc="-5" dirty="0">
                <a:solidFill>
                  <a:srgbClr val="94B6D2"/>
                </a:solidFill>
                <a:latin typeface="Arial"/>
                <a:cs typeface="Arial"/>
              </a:rPr>
              <a:t> </a:t>
            </a:r>
            <a:r>
              <a:rPr sz="2600" spc="-5" dirty="0">
                <a:latin typeface="Times New Roman"/>
                <a:cs typeface="Times New Roman"/>
              </a:rPr>
              <a:t>Thao tác cập nhật </a:t>
            </a:r>
            <a:r>
              <a:rPr sz="2600" dirty="0">
                <a:latin typeface="Times New Roman"/>
                <a:cs typeface="Times New Roman"/>
              </a:rPr>
              <a:t>dừng=&gt; không dừng=&gt; độ </a:t>
            </a:r>
            <a:r>
              <a:rPr sz="2600" spc="-5" dirty="0">
                <a:latin typeface="Times New Roman"/>
                <a:cs typeface="Times New Roman"/>
              </a:rPr>
              <a:t>tin cậy</a:t>
            </a:r>
            <a:endParaRPr sz="2600">
              <a:latin typeface="Times New Roman"/>
              <a:cs typeface="Times New Roman"/>
            </a:endParaRPr>
          </a:p>
          <a:p>
            <a:pPr marL="332740" indent="-320040">
              <a:lnSpc>
                <a:spcPct val="100000"/>
              </a:lnSpc>
              <a:spcBef>
                <a:spcPts val="630"/>
              </a:spcBef>
              <a:buClr>
                <a:srgbClr val="DD8047"/>
              </a:buClr>
              <a:buSzPct val="60344"/>
              <a:buFont typeface="Wingdings"/>
              <a:buChar char=""/>
              <a:tabLst>
                <a:tab pos="332740" algn="l"/>
              </a:tabLst>
            </a:pPr>
            <a:r>
              <a:rPr sz="2900" spc="-5" dirty="0">
                <a:latin typeface="Times New Roman"/>
                <a:cs typeface="Times New Roman"/>
              </a:rPr>
              <a:t>Đảm bảo được thống nhất tuần</a:t>
            </a:r>
            <a:r>
              <a:rPr sz="2900" spc="5" dirty="0">
                <a:latin typeface="Times New Roman"/>
                <a:cs typeface="Times New Roman"/>
              </a:rPr>
              <a:t> </a:t>
            </a:r>
            <a:r>
              <a:rPr sz="2900" spc="-5" dirty="0">
                <a:latin typeface="Times New Roman"/>
                <a:cs typeface="Times New Roman"/>
              </a:rPr>
              <a:t>tự</a:t>
            </a:r>
            <a:endParaRPr sz="290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355465" cy="695960"/>
          </a:xfrm>
          <a:prstGeom prst="rect">
            <a:avLst/>
          </a:prstGeom>
        </p:spPr>
        <p:txBody>
          <a:bodyPr vert="horz" wrap="square" lIns="0" tIns="12700" rIns="0" bIns="0" rtlCol="0">
            <a:spAutoFit/>
          </a:bodyPr>
          <a:lstStyle/>
          <a:p>
            <a:pPr marL="12700">
              <a:lnSpc>
                <a:spcPct val="100000"/>
              </a:lnSpc>
              <a:spcBef>
                <a:spcPts val="100"/>
              </a:spcBef>
              <a:tabLst>
                <a:tab pos="1238250" algn="l"/>
                <a:tab pos="3815079" algn="l"/>
              </a:tabLst>
            </a:pPr>
            <a:r>
              <a:rPr sz="4400" dirty="0"/>
              <a:t>G</a:t>
            </a:r>
            <a:r>
              <a:rPr sz="4400" spc="-5" dirty="0"/>
              <a:t>ia</a:t>
            </a:r>
            <a:r>
              <a:rPr sz="4400" dirty="0"/>
              <a:t>o	</a:t>
            </a:r>
            <a:r>
              <a:rPr sz="4400" spc="-5" dirty="0"/>
              <a:t>t</a:t>
            </a:r>
            <a:r>
              <a:rPr sz="4400" dirty="0"/>
              <a:t>hức</a:t>
            </a:r>
            <a:r>
              <a:rPr sz="4400" spc="-5" dirty="0"/>
              <a:t> </a:t>
            </a:r>
            <a:r>
              <a:rPr sz="4400" dirty="0"/>
              <a:t>ghi</a:t>
            </a:r>
            <a:r>
              <a:rPr sz="4400" spc="-5" dirty="0"/>
              <a:t> t</a:t>
            </a:r>
            <a:r>
              <a:rPr sz="4400" dirty="0"/>
              <a:t>ừ	xa</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59</a:t>
            </a:r>
            <a:endParaRPr sz="1200">
              <a:latin typeface="Arial"/>
              <a:cs typeface="Arial"/>
            </a:endParaRPr>
          </a:p>
        </p:txBody>
      </p:sp>
      <p:sp>
        <p:nvSpPr>
          <p:cNvPr id="4" name="object 4"/>
          <p:cNvSpPr/>
          <p:nvPr/>
        </p:nvSpPr>
        <p:spPr>
          <a:xfrm>
            <a:off x="1687487" y="2006584"/>
            <a:ext cx="7406706" cy="4339450"/>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4704715" cy="695960"/>
          </a:xfrm>
          <a:prstGeom prst="rect">
            <a:avLst/>
          </a:prstGeom>
        </p:spPr>
        <p:txBody>
          <a:bodyPr vert="horz" wrap="square" lIns="0" tIns="12700" rIns="0" bIns="0" rtlCol="0">
            <a:spAutoFit/>
          </a:bodyPr>
          <a:lstStyle/>
          <a:p>
            <a:pPr marL="12700">
              <a:lnSpc>
                <a:spcPct val="100000"/>
              </a:lnSpc>
              <a:spcBef>
                <a:spcPts val="100"/>
              </a:spcBef>
              <a:tabLst>
                <a:tab pos="3217545" algn="l"/>
              </a:tabLst>
            </a:pPr>
            <a:r>
              <a:rPr sz="4400" dirty="0"/>
              <a:t>Giao </a:t>
            </a:r>
            <a:r>
              <a:rPr sz="4400" spc="-5" dirty="0"/>
              <a:t>thức</a:t>
            </a:r>
            <a:r>
              <a:rPr sz="4400" spc="5" dirty="0"/>
              <a:t> </a:t>
            </a:r>
            <a:r>
              <a:rPr sz="4400" dirty="0"/>
              <a:t>ghi	</a:t>
            </a:r>
            <a:r>
              <a:rPr sz="4400" spc="-5" dirty="0"/>
              <a:t>cục</a:t>
            </a:r>
            <a:r>
              <a:rPr sz="4400" spc="-85" dirty="0"/>
              <a:t> </a:t>
            </a:r>
            <a:r>
              <a:rPr sz="4400" dirty="0"/>
              <a:t>bộ</a:t>
            </a:r>
            <a:endParaRPr sz="4400"/>
          </a:p>
        </p:txBody>
      </p:sp>
      <p:sp>
        <p:nvSpPr>
          <p:cNvPr id="3" name="object 3"/>
          <p:cNvSpPr txBox="1"/>
          <p:nvPr/>
        </p:nvSpPr>
        <p:spPr>
          <a:xfrm>
            <a:off x="948735" y="1624215"/>
            <a:ext cx="187325" cy="208279"/>
          </a:xfrm>
          <a:prstGeom prst="rect">
            <a:avLst/>
          </a:prstGeom>
        </p:spPr>
        <p:txBody>
          <a:bodyPr vert="horz" wrap="square" lIns="0" tIns="12700" rIns="0" bIns="0" rtlCol="0">
            <a:spAutoFit/>
          </a:bodyPr>
          <a:lstStyle/>
          <a:p>
            <a:pPr marL="12700">
              <a:lnSpc>
                <a:spcPct val="100000"/>
              </a:lnSpc>
              <a:spcBef>
                <a:spcPts val="100"/>
              </a:spcBef>
            </a:pPr>
            <a:r>
              <a:rPr sz="1200" b="1" spc="-35" dirty="0">
                <a:solidFill>
                  <a:srgbClr val="FFFFFF"/>
                </a:solidFill>
                <a:latin typeface="Arial"/>
                <a:cs typeface="Arial"/>
              </a:rPr>
              <a:t>60</a:t>
            </a:r>
            <a:endParaRPr sz="1200">
              <a:latin typeface="Arial"/>
              <a:cs typeface="Arial"/>
            </a:endParaRPr>
          </a:p>
        </p:txBody>
      </p:sp>
      <p:sp>
        <p:nvSpPr>
          <p:cNvPr id="4" name="object 4"/>
          <p:cNvSpPr/>
          <p:nvPr/>
        </p:nvSpPr>
        <p:spPr>
          <a:xfrm>
            <a:off x="1622786" y="2025535"/>
            <a:ext cx="7359493" cy="4426809"/>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231900" y="1720850"/>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1441450" algn="l"/>
              </a:tabLst>
            </a:pPr>
            <a:r>
              <a:rPr sz="4400" dirty="0">
                <a:solidFill>
                  <a:srgbClr val="00B0F0"/>
                </a:solidFill>
              </a:rPr>
              <a:t>Công	</a:t>
            </a:r>
            <a:r>
              <a:rPr sz="4400" spc="-5" dirty="0">
                <a:solidFill>
                  <a:srgbClr val="00B0F0"/>
                </a:solidFill>
              </a:rPr>
              <a:t>cụ </a:t>
            </a:r>
            <a:r>
              <a:rPr sz="4400" dirty="0">
                <a:solidFill>
                  <a:srgbClr val="00B0F0"/>
                </a:solidFill>
              </a:rPr>
              <a:t>sao </a:t>
            </a:r>
            <a:r>
              <a:rPr sz="4400" spc="-5" dirty="0">
                <a:solidFill>
                  <a:srgbClr val="00B0F0"/>
                </a:solidFill>
              </a:rPr>
              <a:t>lưu</a:t>
            </a:r>
            <a:r>
              <a:rPr sz="4400" spc="-15" dirty="0">
                <a:solidFill>
                  <a:srgbClr val="00B0F0"/>
                </a:solidFill>
              </a:rPr>
              <a:t> </a:t>
            </a:r>
            <a:r>
              <a:rPr sz="4400" spc="-5" dirty="0">
                <a:solidFill>
                  <a:srgbClr val="00B0F0"/>
                </a:solidFill>
              </a:rPr>
              <a:t>Syncthing</a:t>
            </a:r>
            <a:endParaRPr sz="4400">
              <a:solidFill>
                <a:srgbClr val="00B0F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p:nvPr/>
        </p:nvSpPr>
        <p:spPr>
          <a:xfrm>
            <a:off x="2223427" y="3044075"/>
            <a:ext cx="6558915" cy="1562100"/>
          </a:xfrm>
          <a:prstGeom prst="rect">
            <a:avLst/>
          </a:prstGeom>
        </p:spPr>
        <p:txBody>
          <a:bodyPr vert="horz" wrap="square" lIns="0" tIns="93980" rIns="0" bIns="0" rtlCol="0">
            <a:spAutoFit/>
          </a:bodyPr>
          <a:lstStyle/>
          <a:p>
            <a:pPr marL="628015" lvl="1" indent="-615950">
              <a:lnSpc>
                <a:spcPct val="100000"/>
              </a:lnSpc>
              <a:spcBef>
                <a:spcPts val="740"/>
              </a:spcBef>
              <a:buAutoNum type="arabicPeriod"/>
              <a:tabLst>
                <a:tab pos="628650" algn="l"/>
              </a:tabLst>
            </a:pPr>
            <a:r>
              <a:rPr sz="2800" dirty="0">
                <a:solidFill>
                  <a:srgbClr val="775F55"/>
                </a:solidFill>
                <a:latin typeface="Times New Roman"/>
                <a:cs typeface="Times New Roman"/>
              </a:rPr>
              <a:t>Vì sao </a:t>
            </a:r>
            <a:r>
              <a:rPr sz="2800" spc="-5" dirty="0">
                <a:solidFill>
                  <a:srgbClr val="775F55"/>
                </a:solidFill>
                <a:latin typeface="Times New Roman"/>
                <a:cs typeface="Times New Roman"/>
              </a:rPr>
              <a:t>phải </a:t>
            </a:r>
            <a:r>
              <a:rPr sz="2800" dirty="0">
                <a:solidFill>
                  <a:srgbClr val="775F55"/>
                </a:solidFill>
                <a:latin typeface="Times New Roman"/>
                <a:cs typeface="Times New Roman"/>
              </a:rPr>
              <a:t>sao</a:t>
            </a:r>
            <a:r>
              <a:rPr sz="2800" spc="-20" dirty="0">
                <a:solidFill>
                  <a:srgbClr val="775F55"/>
                </a:solidFill>
                <a:latin typeface="Times New Roman"/>
                <a:cs typeface="Times New Roman"/>
              </a:rPr>
              <a:t> </a:t>
            </a:r>
            <a:r>
              <a:rPr sz="2800" spc="-5" dirty="0">
                <a:solidFill>
                  <a:srgbClr val="775F55"/>
                </a:solidFill>
                <a:latin typeface="Times New Roman"/>
                <a:cs typeface="Times New Roman"/>
              </a:rPr>
              <a:t>lưu</a:t>
            </a:r>
            <a:endParaRPr sz="2800">
              <a:latin typeface="Times New Roman"/>
              <a:cs typeface="Times New Roman"/>
            </a:endParaRPr>
          </a:p>
          <a:p>
            <a:pPr marL="628015" lvl="1" indent="-615950">
              <a:lnSpc>
                <a:spcPct val="100000"/>
              </a:lnSpc>
              <a:spcBef>
                <a:spcPts val="640"/>
              </a:spcBef>
              <a:buAutoNum type="arabicPeriod"/>
              <a:tabLst>
                <a:tab pos="628650" algn="l"/>
              </a:tabLst>
            </a:pPr>
            <a:r>
              <a:rPr sz="2800" spc="-5" dirty="0">
                <a:solidFill>
                  <a:srgbClr val="775F55"/>
                </a:solidFill>
                <a:latin typeface="Times New Roman"/>
                <a:cs typeface="Times New Roman"/>
              </a:rPr>
              <a:t>Thống nhất </a:t>
            </a:r>
            <a:r>
              <a:rPr sz="2800" dirty="0">
                <a:solidFill>
                  <a:srgbClr val="775F55"/>
                </a:solidFill>
                <a:latin typeface="Times New Roman"/>
                <a:cs typeface="Times New Roman"/>
              </a:rPr>
              <a:t>dữ </a:t>
            </a:r>
            <a:r>
              <a:rPr sz="2800" spc="-5" dirty="0">
                <a:solidFill>
                  <a:srgbClr val="775F55"/>
                </a:solidFill>
                <a:latin typeface="Times New Roman"/>
                <a:cs typeface="Times New Roman"/>
              </a:rPr>
              <a:t>liệu</a:t>
            </a:r>
            <a:endParaRPr sz="2800">
              <a:latin typeface="Times New Roman"/>
              <a:cs typeface="Times New Roman"/>
            </a:endParaRPr>
          </a:p>
          <a:p>
            <a:pPr marL="635000" lvl="1" indent="-622300">
              <a:lnSpc>
                <a:spcPct val="100000"/>
              </a:lnSpc>
              <a:spcBef>
                <a:spcPts val="740"/>
              </a:spcBef>
              <a:buAutoNum type="arabicPeriod"/>
              <a:tabLst>
                <a:tab pos="635000" algn="l"/>
              </a:tabLst>
            </a:pPr>
            <a:r>
              <a:rPr sz="2800" dirty="0">
                <a:solidFill>
                  <a:srgbClr val="775F55"/>
                </a:solidFill>
                <a:latin typeface="Times New Roman"/>
                <a:cs typeface="Times New Roman"/>
              </a:rPr>
              <a:t>Ưu </a:t>
            </a:r>
            <a:r>
              <a:rPr sz="2800" spc="-5" dirty="0">
                <a:solidFill>
                  <a:srgbClr val="775F55"/>
                </a:solidFill>
                <a:latin typeface="Times New Roman"/>
                <a:cs typeface="Times New Roman"/>
              </a:rPr>
              <a:t>điểm, nhược điểm của </a:t>
            </a:r>
            <a:r>
              <a:rPr sz="2800" dirty="0">
                <a:solidFill>
                  <a:srgbClr val="775F55"/>
                </a:solidFill>
                <a:latin typeface="Times New Roman"/>
                <a:cs typeface="Times New Roman"/>
              </a:rPr>
              <a:t>sao </a:t>
            </a:r>
            <a:r>
              <a:rPr sz="2800" spc="-5" dirty="0">
                <a:solidFill>
                  <a:srgbClr val="775F55"/>
                </a:solidFill>
                <a:latin typeface="Times New Roman"/>
                <a:cs typeface="Times New Roman"/>
              </a:rPr>
              <a:t>lưu </a:t>
            </a:r>
            <a:r>
              <a:rPr sz="2800" dirty="0">
                <a:solidFill>
                  <a:srgbClr val="775F55"/>
                </a:solidFill>
                <a:latin typeface="Times New Roman"/>
                <a:cs typeface="Times New Roman"/>
              </a:rPr>
              <a:t>dữ</a:t>
            </a:r>
            <a:r>
              <a:rPr sz="2800" spc="-10" dirty="0">
                <a:solidFill>
                  <a:srgbClr val="775F55"/>
                </a:solidFill>
                <a:latin typeface="Times New Roman"/>
                <a:cs typeface="Times New Roman"/>
              </a:rPr>
              <a:t> </a:t>
            </a:r>
            <a:r>
              <a:rPr sz="2800" spc="-5" dirty="0">
                <a:solidFill>
                  <a:srgbClr val="775F55"/>
                </a:solidFill>
                <a:latin typeface="Times New Roman"/>
                <a:cs typeface="Times New Roman"/>
              </a:rPr>
              <a:t>liệu</a:t>
            </a:r>
            <a:endParaRPr sz="2800">
              <a:latin typeface="Times New Roman"/>
              <a:cs typeface="Times New Roman"/>
            </a:endParaRPr>
          </a:p>
        </p:txBody>
      </p:sp>
      <p:sp>
        <p:nvSpPr>
          <p:cNvPr id="7" name="object 7"/>
          <p:cNvSpPr txBox="1">
            <a:spLocks noGrp="1"/>
          </p:cNvSpPr>
          <p:nvPr>
            <p:ph type="title"/>
          </p:nvPr>
        </p:nvSpPr>
        <p:spPr>
          <a:xfrm>
            <a:off x="1321069" y="1454428"/>
            <a:ext cx="7772400" cy="838691"/>
          </a:xfrm>
          <a:prstGeom prst="rect">
            <a:avLst/>
          </a:prstGeom>
          <a:noFill/>
        </p:spPr>
        <p:txBody>
          <a:bodyPr vert="horz" wrap="square" lIns="0" tIns="160020" rIns="0" bIns="0" rtlCol="0">
            <a:spAutoFit/>
          </a:bodyPr>
          <a:lstStyle/>
          <a:p>
            <a:pPr marL="91440">
              <a:lnSpc>
                <a:spcPct val="100000"/>
              </a:lnSpc>
              <a:spcBef>
                <a:spcPts val="1260"/>
              </a:spcBef>
              <a:tabLst>
                <a:tab pos="649605" algn="l"/>
              </a:tabLst>
            </a:pPr>
            <a:r>
              <a:rPr sz="4400" dirty="0">
                <a:solidFill>
                  <a:srgbClr val="00B0F0"/>
                </a:solidFill>
              </a:rPr>
              <a:t>1.	Giới</a:t>
            </a:r>
            <a:r>
              <a:rPr sz="4400" spc="-10" dirty="0">
                <a:solidFill>
                  <a:srgbClr val="00B0F0"/>
                </a:solidFill>
              </a:rPr>
              <a:t> </a:t>
            </a:r>
            <a:r>
              <a:rPr sz="4400" spc="-5" dirty="0">
                <a:solidFill>
                  <a:srgbClr val="00B0F0"/>
                </a:solidFill>
              </a:rPr>
              <a:t>thiệu</a:t>
            </a:r>
            <a:endParaRPr sz="4400">
              <a:solidFill>
                <a:srgbClr val="00B0F0"/>
              </a:solidFill>
            </a:endParaRPr>
          </a:p>
        </p:txBody>
      </p:sp>
      <p:sp>
        <p:nvSpPr>
          <p:cNvPr id="8" name="object 8"/>
          <p:cNvSpPr txBox="1"/>
          <p:nvPr/>
        </p:nvSpPr>
        <p:spPr>
          <a:xfrm>
            <a:off x="1342435" y="2256993"/>
            <a:ext cx="174625" cy="391160"/>
          </a:xfrm>
          <a:prstGeom prst="rect">
            <a:avLst/>
          </a:prstGeom>
        </p:spPr>
        <p:txBody>
          <a:bodyPr vert="horz" wrap="square" lIns="0" tIns="12700" rIns="0" bIns="0" rtlCol="0">
            <a:spAutoFit/>
          </a:bodyPr>
          <a:lstStyle/>
          <a:p>
            <a:pPr>
              <a:lnSpc>
                <a:spcPct val="100000"/>
              </a:lnSpc>
              <a:spcBef>
                <a:spcPts val="100"/>
              </a:spcBef>
            </a:pPr>
            <a:r>
              <a:rPr sz="2400" b="1" spc="-65" dirty="0">
                <a:solidFill>
                  <a:srgbClr val="FFFFFF"/>
                </a:solidFill>
                <a:latin typeface="Arial"/>
                <a:cs typeface="Arial"/>
              </a:rPr>
              <a:t>6</a:t>
            </a:r>
            <a:endParaRPr sz="24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2291715" cy="695960"/>
          </a:xfrm>
          <a:prstGeom prst="rect">
            <a:avLst/>
          </a:prstGeom>
        </p:spPr>
        <p:txBody>
          <a:bodyPr vert="horz" wrap="square" lIns="0" tIns="12700" rIns="0" bIns="0" rtlCol="0">
            <a:spAutoFit/>
          </a:bodyPr>
          <a:lstStyle/>
          <a:p>
            <a:pPr marL="12700">
              <a:lnSpc>
                <a:spcPct val="100000"/>
              </a:lnSpc>
              <a:spcBef>
                <a:spcPts val="100"/>
              </a:spcBef>
            </a:pPr>
            <a:r>
              <a:rPr sz="4400" spc="-5" dirty="0"/>
              <a:t>Syncthing</a:t>
            </a:r>
            <a:endParaRPr sz="4400"/>
          </a:p>
        </p:txBody>
      </p:sp>
      <p:sp>
        <p:nvSpPr>
          <p:cNvPr id="4" name="object 4"/>
          <p:cNvSpPr txBox="1"/>
          <p:nvPr/>
        </p:nvSpPr>
        <p:spPr>
          <a:xfrm>
            <a:off x="1464475" y="1903615"/>
            <a:ext cx="7976234" cy="3454400"/>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Công </a:t>
            </a:r>
            <a:r>
              <a:rPr sz="2900" spc="-5" dirty="0">
                <a:latin typeface="Times New Roman"/>
                <a:cs typeface="Times New Roman"/>
              </a:rPr>
              <a:t>cụ mã </a:t>
            </a:r>
            <a:r>
              <a:rPr sz="2900" dirty="0">
                <a:latin typeface="Times New Roman"/>
                <a:cs typeface="Times New Roman"/>
              </a:rPr>
              <a:t>nguồn </a:t>
            </a:r>
            <a:r>
              <a:rPr sz="2900" spc="-5" dirty="0">
                <a:latin typeface="Times New Roman"/>
                <a:cs typeface="Times New Roman"/>
              </a:rPr>
              <a:t>mở</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dirty="0">
                <a:latin typeface="Times New Roman"/>
                <a:cs typeface="Times New Roman"/>
              </a:rPr>
              <a:t>Đồng bộ </a:t>
            </a:r>
            <a:r>
              <a:rPr sz="2900" spc="-5" dirty="0">
                <a:latin typeface="Times New Roman"/>
                <a:cs typeface="Times New Roman"/>
              </a:rPr>
              <a:t>tệp/thư mục giữa các máy tính trong</a:t>
            </a:r>
            <a:r>
              <a:rPr sz="2900" spc="20" dirty="0">
                <a:latin typeface="Times New Roman"/>
                <a:cs typeface="Times New Roman"/>
              </a:rPr>
              <a:t> </a:t>
            </a:r>
            <a:r>
              <a:rPr sz="2900" spc="-5" dirty="0">
                <a:latin typeface="Times New Roman"/>
                <a:cs typeface="Times New Roman"/>
              </a:rPr>
              <a:t>mạng</a:t>
            </a:r>
            <a:endParaRPr sz="2900">
              <a:latin typeface="Times New Roman"/>
              <a:cs typeface="Times New Roman"/>
            </a:endParaRPr>
          </a:p>
          <a:p>
            <a:pPr marL="332740" indent="-320040">
              <a:lnSpc>
                <a:spcPct val="100000"/>
              </a:lnSpc>
              <a:spcBef>
                <a:spcPts val="720"/>
              </a:spcBef>
              <a:buClr>
                <a:srgbClr val="DD8047"/>
              </a:buClr>
              <a:buSzPct val="60344"/>
              <a:buFont typeface="Wingdings"/>
              <a:buChar char=""/>
              <a:tabLst>
                <a:tab pos="332740" algn="l"/>
              </a:tabLst>
            </a:pPr>
            <a:r>
              <a:rPr sz="2900" spc="-20" dirty="0">
                <a:latin typeface="Times New Roman"/>
                <a:cs typeface="Times New Roman"/>
              </a:rPr>
              <a:t>Truyền </a:t>
            </a:r>
            <a:r>
              <a:rPr sz="2900" dirty="0">
                <a:latin typeface="Times New Roman"/>
                <a:cs typeface="Times New Roman"/>
              </a:rPr>
              <a:t>dữ </a:t>
            </a:r>
            <a:r>
              <a:rPr sz="2900" spc="-5" dirty="0">
                <a:latin typeface="Times New Roman"/>
                <a:cs typeface="Times New Roman"/>
              </a:rPr>
              <a:t>liệu trực tiếp giữa các </a:t>
            </a:r>
            <a:r>
              <a:rPr sz="2900" dirty="0">
                <a:latin typeface="Times New Roman"/>
                <a:cs typeface="Times New Roman"/>
              </a:rPr>
              <a:t>hệ</a:t>
            </a:r>
            <a:r>
              <a:rPr sz="2900" spc="30" dirty="0">
                <a:latin typeface="Times New Roman"/>
                <a:cs typeface="Times New Roman"/>
              </a:rPr>
              <a:t> </a:t>
            </a:r>
            <a:r>
              <a:rPr sz="2900" spc="-5" dirty="0">
                <a:latin typeface="Times New Roman"/>
                <a:cs typeface="Times New Roman"/>
              </a:rPr>
              <a:t>thống</a:t>
            </a:r>
            <a:endParaRPr sz="2900">
              <a:latin typeface="Times New Roman"/>
              <a:cs typeface="Times New Roman"/>
            </a:endParaRPr>
          </a:p>
          <a:p>
            <a:pPr marL="329565" marR="169545" indent="-317500">
              <a:lnSpc>
                <a:spcPct val="99600"/>
              </a:lnSpc>
              <a:spcBef>
                <a:spcPts val="730"/>
              </a:spcBef>
              <a:buClr>
                <a:srgbClr val="DD8047"/>
              </a:buClr>
              <a:buSzPct val="60344"/>
              <a:buFont typeface="Wingdings"/>
              <a:buChar char=""/>
              <a:tabLst>
                <a:tab pos="332740" algn="l"/>
              </a:tabLst>
            </a:pPr>
            <a:r>
              <a:rPr sz="2900" dirty="0">
                <a:latin typeface="Times New Roman"/>
                <a:cs typeface="Times New Roman"/>
              </a:rPr>
              <a:t>Không </a:t>
            </a:r>
            <a:r>
              <a:rPr sz="2900" spc="-5" dirty="0">
                <a:latin typeface="Times New Roman"/>
                <a:cs typeface="Times New Roman"/>
              </a:rPr>
              <a:t>giống </a:t>
            </a:r>
            <a:r>
              <a:rPr sz="2900" dirty="0">
                <a:latin typeface="Times New Roman"/>
                <a:cs typeface="Times New Roman"/>
              </a:rPr>
              <a:t>như Dropbox, </a:t>
            </a:r>
            <a:r>
              <a:rPr sz="2900" spc="-5" dirty="0">
                <a:latin typeface="Times New Roman"/>
                <a:cs typeface="Times New Roman"/>
              </a:rPr>
              <a:t>công cụ Syncthing  giúp người </a:t>
            </a:r>
            <a:r>
              <a:rPr sz="2900" dirty="0">
                <a:latin typeface="Times New Roman"/>
                <a:cs typeface="Times New Roman"/>
              </a:rPr>
              <a:t>dùng </a:t>
            </a:r>
            <a:r>
              <a:rPr sz="2900" spc="-5" dirty="0">
                <a:latin typeface="Times New Roman"/>
                <a:cs typeface="Times New Roman"/>
              </a:rPr>
              <a:t>hoàn toàn làm chủ </a:t>
            </a:r>
            <a:r>
              <a:rPr sz="2900" dirty="0">
                <a:latin typeface="Times New Roman"/>
                <a:cs typeface="Times New Roman"/>
              </a:rPr>
              <a:t>dữ </a:t>
            </a:r>
            <a:r>
              <a:rPr sz="2900" spc="-5" dirty="0">
                <a:latin typeface="Times New Roman"/>
                <a:cs typeface="Times New Roman"/>
              </a:rPr>
              <a:t>liệu, </a:t>
            </a:r>
            <a:r>
              <a:rPr sz="2900" dirty="0">
                <a:latin typeface="Times New Roman"/>
                <a:cs typeface="Times New Roman"/>
              </a:rPr>
              <a:t>không  </a:t>
            </a:r>
            <a:r>
              <a:rPr sz="2900" spc="-5" dirty="0">
                <a:latin typeface="Times New Roman"/>
                <a:cs typeface="Times New Roman"/>
              </a:rPr>
              <a:t>có </a:t>
            </a:r>
            <a:r>
              <a:rPr sz="2900" dirty="0">
                <a:latin typeface="Times New Roman"/>
                <a:cs typeface="Times New Roman"/>
              </a:rPr>
              <a:t>sự góp </a:t>
            </a:r>
            <a:r>
              <a:rPr sz="2900" spc="-5" dirty="0">
                <a:latin typeface="Times New Roman"/>
                <a:cs typeface="Times New Roman"/>
              </a:rPr>
              <a:t>mặt của bên thứ </a:t>
            </a:r>
            <a:r>
              <a:rPr sz="2900" dirty="0">
                <a:latin typeface="Times New Roman"/>
                <a:cs typeface="Times New Roman"/>
              </a:rPr>
              <a:t>3 (P2P </a:t>
            </a:r>
            <a:r>
              <a:rPr sz="2900" spc="-5" dirty="0">
                <a:latin typeface="Times New Roman"/>
                <a:cs typeface="Times New Roman"/>
              </a:rPr>
              <a:t>synchronization  tool).</a:t>
            </a:r>
            <a:endParaRPr sz="29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4475" y="725055"/>
            <a:ext cx="5300345" cy="695960"/>
          </a:xfrm>
          <a:prstGeom prst="rect">
            <a:avLst/>
          </a:prstGeom>
        </p:spPr>
        <p:txBody>
          <a:bodyPr vert="horz" wrap="square" lIns="0" tIns="12700" rIns="0" bIns="0" rtlCol="0">
            <a:spAutoFit/>
          </a:bodyPr>
          <a:lstStyle/>
          <a:p>
            <a:pPr marL="12700">
              <a:lnSpc>
                <a:spcPct val="100000"/>
              </a:lnSpc>
              <a:spcBef>
                <a:spcPts val="100"/>
              </a:spcBef>
            </a:pPr>
            <a:r>
              <a:rPr sz="4400" dirty="0"/>
              <a:t>1.1. Vì sao </a:t>
            </a:r>
            <a:r>
              <a:rPr sz="4400" spc="-5" dirty="0"/>
              <a:t>phải </a:t>
            </a:r>
            <a:r>
              <a:rPr sz="4400" dirty="0"/>
              <a:t>sao</a:t>
            </a:r>
            <a:r>
              <a:rPr sz="4400" spc="-165" dirty="0"/>
              <a:t> </a:t>
            </a:r>
            <a:r>
              <a:rPr sz="4400" spc="-5" dirty="0"/>
              <a:t>lưu</a:t>
            </a:r>
            <a:endParaRPr sz="4400"/>
          </a:p>
        </p:txBody>
      </p:sp>
      <p:sp>
        <p:nvSpPr>
          <p:cNvPr id="4" name="object 4"/>
          <p:cNvSpPr txBox="1"/>
          <p:nvPr/>
        </p:nvSpPr>
        <p:spPr>
          <a:xfrm>
            <a:off x="1464475" y="1903615"/>
            <a:ext cx="4986020" cy="2685351"/>
          </a:xfrm>
          <a:prstGeom prst="rect">
            <a:avLst/>
          </a:prstGeom>
        </p:spPr>
        <p:txBody>
          <a:bodyPr vert="horz" wrap="square" lIns="0" tIns="91440" rIns="0" bIns="0" rtlCol="0">
            <a:spAutoFit/>
          </a:bodyPr>
          <a:lstStyle/>
          <a:p>
            <a:pPr marL="332740" indent="-320040">
              <a:lnSpc>
                <a:spcPct val="100000"/>
              </a:lnSpc>
              <a:spcBef>
                <a:spcPts val="720"/>
              </a:spcBef>
              <a:buClr>
                <a:srgbClr val="DD8047"/>
              </a:buClr>
              <a:buSzPct val="60344"/>
              <a:buFont typeface="Wingdings"/>
              <a:buChar char=""/>
              <a:tabLst>
                <a:tab pos="332740" algn="l"/>
              </a:tabLst>
            </a:pPr>
            <a:r>
              <a:rPr sz="2900" dirty="0">
                <a:latin typeface="Times New Roman"/>
                <a:cs typeface="Times New Roman"/>
              </a:rPr>
              <a:t>Độ </a:t>
            </a:r>
            <a:r>
              <a:rPr sz="2900" spc="-5" dirty="0">
                <a:latin typeface="Times New Roman"/>
                <a:cs typeface="Times New Roman"/>
              </a:rPr>
              <a:t>tin cậy (tính </a:t>
            </a:r>
            <a:r>
              <a:rPr sz="2900" dirty="0">
                <a:latin typeface="Times New Roman"/>
                <a:cs typeface="Times New Roman"/>
              </a:rPr>
              <a:t>sẵn</a:t>
            </a:r>
            <a:r>
              <a:rPr sz="2900" spc="-15" dirty="0">
                <a:latin typeface="Times New Roman"/>
                <a:cs typeface="Times New Roman"/>
              </a:rPr>
              <a:t> </a:t>
            </a:r>
            <a:r>
              <a:rPr sz="2900" spc="-5" dirty="0">
                <a:latin typeface="Times New Roman"/>
                <a:cs typeface="Times New Roman"/>
              </a:rPr>
              <a:t>sàng)</a:t>
            </a:r>
            <a:endParaRPr sz="2900">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sz="2900">
                <a:latin typeface="Times New Roman"/>
                <a:cs typeface="Times New Roman"/>
              </a:rPr>
              <a:t>Hiệu</a:t>
            </a:r>
            <a:r>
              <a:rPr sz="2900" spc="-10">
                <a:latin typeface="Times New Roman"/>
                <a:cs typeface="Times New Roman"/>
              </a:rPr>
              <a:t> </a:t>
            </a:r>
            <a:r>
              <a:rPr sz="2900" spc="-5">
                <a:latin typeface="Times New Roman"/>
                <a:cs typeface="Times New Roman"/>
              </a:rPr>
              <a:t>năng</a:t>
            </a:r>
            <a:endParaRPr lang="en-US" sz="2900" spc="-5">
              <a:latin typeface="Times New Roman"/>
              <a:cs typeface="Times New Roman"/>
            </a:endParaRPr>
          </a:p>
          <a:p>
            <a:pPr marL="332740" indent="-320040">
              <a:lnSpc>
                <a:spcPct val="100000"/>
              </a:lnSpc>
              <a:spcBef>
                <a:spcPts val="620"/>
              </a:spcBef>
              <a:buClr>
                <a:srgbClr val="DD8047"/>
              </a:buClr>
              <a:buSzPct val="60344"/>
              <a:buFont typeface="Wingdings"/>
              <a:buChar char=""/>
              <a:tabLst>
                <a:tab pos="332740" algn="l"/>
              </a:tabLst>
            </a:pPr>
            <a:r>
              <a:rPr lang="en-US" sz="2900" spc="-5">
                <a:latin typeface="Times New Roman"/>
                <a:cs typeface="Times New Roman"/>
              </a:rPr>
              <a:t>Tính có giãn</a:t>
            </a:r>
            <a:endParaRPr sz="2900">
              <a:latin typeface="Times New Roman"/>
              <a:cs typeface="Times New Roman"/>
            </a:endParaRPr>
          </a:p>
          <a:p>
            <a:pPr>
              <a:lnSpc>
                <a:spcPct val="100000"/>
              </a:lnSpc>
              <a:spcBef>
                <a:spcPts val="30"/>
              </a:spcBef>
              <a:buClr>
                <a:srgbClr val="DD8047"/>
              </a:buClr>
            </a:pPr>
            <a:endParaRPr lang="en-US" sz="4250">
              <a:latin typeface="Times New Roman"/>
              <a:cs typeface="Times New Roman"/>
            </a:endParaRPr>
          </a:p>
          <a:p>
            <a:pPr marL="12700">
              <a:lnSpc>
                <a:spcPct val="100000"/>
              </a:lnSpc>
              <a:buClr>
                <a:srgbClr val="DD8047"/>
              </a:buClr>
              <a:buSzPct val="60344"/>
              <a:tabLst>
                <a:tab pos="332740" algn="l"/>
              </a:tabLst>
            </a:pPr>
            <a:r>
              <a:rPr sz="2900">
                <a:latin typeface="Times New Roman"/>
                <a:cs typeface="Times New Roman"/>
              </a:rPr>
              <a:t>Yêu </a:t>
            </a:r>
            <a:r>
              <a:rPr sz="2900" spc="-5" dirty="0">
                <a:latin typeface="Times New Roman"/>
                <a:cs typeface="Times New Roman"/>
              </a:rPr>
              <a:t>cầu </a:t>
            </a:r>
            <a:r>
              <a:rPr sz="2900" dirty="0">
                <a:latin typeface="Times New Roman"/>
                <a:cs typeface="Times New Roman"/>
              </a:rPr>
              <a:t>về </a:t>
            </a:r>
            <a:r>
              <a:rPr sz="2900" b="1" dirty="0">
                <a:latin typeface="Times New Roman"/>
                <a:cs typeface="Times New Roman"/>
              </a:rPr>
              <a:t>thống nhất dữ</a:t>
            </a:r>
            <a:r>
              <a:rPr sz="2900" b="1" spc="-100" dirty="0">
                <a:latin typeface="Times New Roman"/>
                <a:cs typeface="Times New Roman"/>
              </a:rPr>
              <a:t> </a:t>
            </a:r>
            <a:r>
              <a:rPr sz="2900" b="1" spc="-5" dirty="0">
                <a:latin typeface="Times New Roman"/>
                <a:cs typeface="Times New Roman"/>
              </a:rPr>
              <a:t>liệu</a:t>
            </a:r>
            <a:endParaRPr sz="2900">
              <a:latin typeface="Times New Roman"/>
              <a:cs typeface="Times New Roman"/>
            </a:endParaRPr>
          </a:p>
        </p:txBody>
      </p:sp>
      <p:grpSp>
        <p:nvGrpSpPr>
          <p:cNvPr id="5" name="object 5"/>
          <p:cNvGrpSpPr/>
          <p:nvPr/>
        </p:nvGrpSpPr>
        <p:grpSpPr>
          <a:xfrm>
            <a:off x="546100" y="4084776"/>
            <a:ext cx="692785" cy="504190"/>
            <a:chOff x="1068358" y="4149610"/>
            <a:chExt cx="692785" cy="504190"/>
          </a:xfrm>
        </p:grpSpPr>
        <p:sp>
          <p:nvSpPr>
            <p:cNvPr id="6" name="object 6"/>
            <p:cNvSpPr/>
            <p:nvPr/>
          </p:nvSpPr>
          <p:spPr>
            <a:xfrm>
              <a:off x="1077883" y="4159135"/>
              <a:ext cx="673735" cy="485140"/>
            </a:xfrm>
            <a:custGeom>
              <a:avLst/>
              <a:gdLst/>
              <a:ahLst/>
              <a:cxnLst/>
              <a:rect l="l" t="t" r="r" b="b"/>
              <a:pathLst>
                <a:path w="673735" h="485139">
                  <a:moveTo>
                    <a:pt x="431295" y="0"/>
                  </a:moveTo>
                  <a:lnTo>
                    <a:pt x="431295" y="121158"/>
                  </a:lnTo>
                  <a:lnTo>
                    <a:pt x="0" y="121158"/>
                  </a:lnTo>
                  <a:lnTo>
                    <a:pt x="0" y="363474"/>
                  </a:lnTo>
                  <a:lnTo>
                    <a:pt x="431295" y="363474"/>
                  </a:lnTo>
                  <a:lnTo>
                    <a:pt x="431295" y="484632"/>
                  </a:lnTo>
                  <a:lnTo>
                    <a:pt x="673611" y="242316"/>
                  </a:lnTo>
                  <a:lnTo>
                    <a:pt x="431295" y="0"/>
                  </a:lnTo>
                  <a:close/>
                </a:path>
              </a:pathLst>
            </a:custGeom>
            <a:solidFill>
              <a:srgbClr val="A4C3DB"/>
            </a:solidFill>
          </p:spPr>
          <p:txBody>
            <a:bodyPr wrap="square" lIns="0" tIns="0" rIns="0" bIns="0" rtlCol="0"/>
            <a:lstStyle/>
            <a:p>
              <a:endParaRPr/>
            </a:p>
          </p:txBody>
        </p:sp>
        <p:sp>
          <p:nvSpPr>
            <p:cNvPr id="7" name="object 7"/>
            <p:cNvSpPr/>
            <p:nvPr/>
          </p:nvSpPr>
          <p:spPr>
            <a:xfrm>
              <a:off x="1077883" y="4159135"/>
              <a:ext cx="673735" cy="485140"/>
            </a:xfrm>
            <a:custGeom>
              <a:avLst/>
              <a:gdLst/>
              <a:ahLst/>
              <a:cxnLst/>
              <a:rect l="l" t="t" r="r" b="b"/>
              <a:pathLst>
                <a:path w="673735" h="485139">
                  <a:moveTo>
                    <a:pt x="0" y="121157"/>
                  </a:moveTo>
                  <a:lnTo>
                    <a:pt x="431291" y="121157"/>
                  </a:lnTo>
                  <a:lnTo>
                    <a:pt x="431291" y="0"/>
                  </a:lnTo>
                  <a:lnTo>
                    <a:pt x="673607" y="242315"/>
                  </a:lnTo>
                  <a:lnTo>
                    <a:pt x="431291" y="484631"/>
                  </a:lnTo>
                  <a:lnTo>
                    <a:pt x="431291" y="363473"/>
                  </a:lnTo>
                  <a:lnTo>
                    <a:pt x="0" y="363473"/>
                  </a:lnTo>
                  <a:lnTo>
                    <a:pt x="0" y="121157"/>
                  </a:lnTo>
                  <a:close/>
                </a:path>
              </a:pathLst>
            </a:custGeom>
            <a:ln w="19049">
              <a:solidFill>
                <a:srgbClr val="7E97AA"/>
              </a:solidFill>
            </a:ln>
          </p:spPr>
          <p:txBody>
            <a:bodyPr wrap="square" lIns="0" tIns="0" rIns="0" bIns="0" rtlCol="0"/>
            <a:lstStyle/>
            <a:p>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904" y="869244"/>
            <a:ext cx="7008901" cy="628021"/>
          </a:xfrm>
          <a:prstGeom prst="rect">
            <a:avLst/>
          </a:prstGeom>
        </p:spPr>
        <p:txBody>
          <a:bodyPr vert="horz" wrap="square" lIns="0" tIns="12347" rIns="0" bIns="0" rtlCol="0">
            <a:spAutoFit/>
          </a:bodyPr>
          <a:lstStyle/>
          <a:p>
            <a:pPr marL="12347">
              <a:spcBef>
                <a:spcPts val="97"/>
              </a:spcBef>
            </a:pPr>
            <a:r>
              <a:rPr lang="en-US" spc="-5"/>
              <a:t>Ví dụ</a:t>
            </a:r>
            <a:endParaRPr spc="-5" dirty="0"/>
          </a:p>
        </p:txBody>
      </p:sp>
      <p:sp>
        <p:nvSpPr>
          <p:cNvPr id="3" name="object 3"/>
          <p:cNvSpPr txBox="1"/>
          <p:nvPr/>
        </p:nvSpPr>
        <p:spPr>
          <a:xfrm>
            <a:off x="1287831" y="5788069"/>
            <a:ext cx="6763191" cy="782814"/>
          </a:xfrm>
          <a:prstGeom prst="rect">
            <a:avLst/>
          </a:prstGeom>
        </p:spPr>
        <p:txBody>
          <a:bodyPr vert="horz" wrap="square" lIns="0" tIns="59267" rIns="0" bIns="0" rtlCol="0">
            <a:spAutoFit/>
          </a:bodyPr>
          <a:lstStyle/>
          <a:p>
            <a:pPr marL="321020" marR="4939" indent="-308674">
              <a:lnSpc>
                <a:spcPts val="2819"/>
              </a:lnSpc>
              <a:spcBef>
                <a:spcPts val="467"/>
              </a:spcBef>
            </a:pPr>
            <a:r>
              <a:rPr sz="2625" spc="-5" dirty="0">
                <a:latin typeface="Times New Roman"/>
                <a:cs typeface="Times New Roman"/>
              </a:rPr>
              <a:t>Updating </a:t>
            </a:r>
            <a:r>
              <a:rPr sz="2625" dirty="0">
                <a:latin typeface="Times New Roman"/>
                <a:cs typeface="Times New Roman"/>
              </a:rPr>
              <a:t>a </a:t>
            </a:r>
            <a:r>
              <a:rPr sz="2625" spc="-5" dirty="0">
                <a:latin typeface="Times New Roman"/>
                <a:cs typeface="Times New Roman"/>
              </a:rPr>
              <a:t>replicated database and leaving it in an  inconsistent</a:t>
            </a:r>
            <a:r>
              <a:rPr sz="2625" spc="-10" dirty="0">
                <a:latin typeface="Times New Roman"/>
                <a:cs typeface="Times New Roman"/>
              </a:rPr>
              <a:t> </a:t>
            </a:r>
            <a:r>
              <a:rPr sz="2625" spc="-5" dirty="0">
                <a:latin typeface="Times New Roman"/>
                <a:cs typeface="Times New Roman"/>
              </a:rPr>
              <a:t>state.</a:t>
            </a:r>
            <a:endParaRPr sz="2625">
              <a:latin typeface="Times New Roman"/>
              <a:cs typeface="Times New Roman"/>
            </a:endParaRPr>
          </a:p>
        </p:txBody>
      </p:sp>
      <p:sp>
        <p:nvSpPr>
          <p:cNvPr id="4" name="object 4"/>
          <p:cNvSpPr/>
          <p:nvPr/>
        </p:nvSpPr>
        <p:spPr>
          <a:xfrm>
            <a:off x="1527677" y="2180828"/>
            <a:ext cx="7771033" cy="2929378"/>
          </a:xfrm>
          <a:prstGeom prst="rect">
            <a:avLst/>
          </a:prstGeom>
          <a:blipFill>
            <a:blip r:embed="rId2" cstate="print"/>
            <a:stretch>
              <a:fillRect/>
            </a:stretch>
          </a:blipFill>
        </p:spPr>
        <p:txBody>
          <a:bodyPr wrap="square" lIns="0" tIns="0" rIns="0" bIns="0" rtlCol="0"/>
          <a:lstStyle/>
          <a:p>
            <a:endParaRPr sz="175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17700" y="425450"/>
            <a:ext cx="5253990" cy="695960"/>
          </a:xfrm>
          <a:prstGeom prst="rect">
            <a:avLst/>
          </a:prstGeom>
        </p:spPr>
        <p:txBody>
          <a:bodyPr vert="horz" wrap="square" lIns="0" tIns="12700" rIns="0" bIns="0" rtlCol="0">
            <a:spAutoFit/>
          </a:bodyPr>
          <a:lstStyle/>
          <a:p>
            <a:pPr marL="12700">
              <a:lnSpc>
                <a:spcPct val="100000"/>
              </a:lnSpc>
              <a:spcBef>
                <a:spcPts val="100"/>
              </a:spcBef>
              <a:tabLst>
                <a:tab pos="4402455" algn="l"/>
              </a:tabLst>
            </a:pPr>
            <a:r>
              <a:rPr sz="4400" dirty="0"/>
              <a:t>1.2.</a:t>
            </a:r>
            <a:r>
              <a:rPr sz="4400" spc="-80" dirty="0"/>
              <a:t> </a:t>
            </a:r>
            <a:r>
              <a:rPr sz="4400" spc="-5" dirty="0"/>
              <a:t>T</a:t>
            </a:r>
            <a:r>
              <a:rPr sz="4400" dirty="0"/>
              <a:t>hống nh</a:t>
            </a:r>
            <a:r>
              <a:rPr sz="4400" spc="-5" dirty="0"/>
              <a:t>ấ</a:t>
            </a:r>
            <a:r>
              <a:rPr sz="4400" dirty="0"/>
              <a:t>t dữ	</a:t>
            </a:r>
            <a:r>
              <a:rPr sz="4400" spc="-5" dirty="0"/>
              <a:t>liệ</a:t>
            </a:r>
            <a:r>
              <a:rPr sz="4400" dirty="0"/>
              <a:t>u</a:t>
            </a:r>
            <a:endParaRPr sz="4400"/>
          </a:p>
        </p:txBody>
      </p:sp>
      <p:sp>
        <p:nvSpPr>
          <p:cNvPr id="4" name="object 4"/>
          <p:cNvSpPr txBox="1"/>
          <p:nvPr/>
        </p:nvSpPr>
        <p:spPr>
          <a:xfrm>
            <a:off x="927100" y="1694987"/>
            <a:ext cx="8991600" cy="4166525"/>
          </a:xfrm>
          <a:prstGeom prst="rect">
            <a:avLst/>
          </a:prstGeom>
        </p:spPr>
        <p:txBody>
          <a:bodyPr vert="horz" wrap="square" lIns="0" tIns="46990" rIns="0" bIns="0" rtlCol="0">
            <a:spAutoFit/>
          </a:bodyPr>
          <a:lstStyle/>
          <a:p>
            <a:pPr marL="332740" indent="-320040" algn="just">
              <a:lnSpc>
                <a:spcPct val="100000"/>
              </a:lnSpc>
              <a:spcBef>
                <a:spcPts val="370"/>
              </a:spcBef>
              <a:buClr>
                <a:srgbClr val="DD8047"/>
              </a:buClr>
              <a:buSzPct val="59259"/>
              <a:buFont typeface="Wingdings"/>
              <a:buChar char=""/>
              <a:tabLst>
                <a:tab pos="332105" algn="l"/>
                <a:tab pos="332740" algn="l"/>
              </a:tabLst>
            </a:pPr>
            <a:r>
              <a:rPr sz="2700" spc="-5" dirty="0">
                <a:latin typeface="Times New Roman"/>
                <a:cs typeface="Times New Roman"/>
              </a:rPr>
              <a:t>Các bản </a:t>
            </a:r>
            <a:r>
              <a:rPr sz="2700" dirty="0">
                <a:latin typeface="Times New Roman"/>
                <a:cs typeface="Times New Roman"/>
              </a:rPr>
              <a:t>sao </a:t>
            </a:r>
            <a:r>
              <a:rPr sz="2700" spc="-5" dirty="0">
                <a:latin typeface="Times New Roman"/>
                <a:cs typeface="Times New Roman"/>
              </a:rPr>
              <a:t>cần có một </a:t>
            </a:r>
            <a:r>
              <a:rPr sz="2700" dirty="0">
                <a:latin typeface="Times New Roman"/>
                <a:cs typeface="Times New Roman"/>
              </a:rPr>
              <a:t>dữ</a:t>
            </a:r>
            <a:r>
              <a:rPr sz="2700" spc="10" dirty="0">
                <a:latin typeface="Times New Roman"/>
                <a:cs typeface="Times New Roman"/>
              </a:rPr>
              <a:t> </a:t>
            </a:r>
            <a:r>
              <a:rPr sz="2700" spc="-5" dirty="0">
                <a:latin typeface="Times New Roman"/>
                <a:cs typeface="Times New Roman"/>
              </a:rPr>
              <a:t>liệu</a:t>
            </a:r>
            <a:endParaRPr sz="2700">
              <a:latin typeface="Times New Roman"/>
              <a:cs typeface="Times New Roman"/>
            </a:endParaRPr>
          </a:p>
          <a:p>
            <a:pPr marL="642620" lvl="1" indent="-274955" algn="just">
              <a:lnSpc>
                <a:spcPct val="100000"/>
              </a:lnSpc>
              <a:spcBef>
                <a:spcPts val="240"/>
              </a:spcBef>
              <a:buClr>
                <a:srgbClr val="94B6D2"/>
              </a:buClr>
              <a:buSzPct val="68750"/>
              <a:buFont typeface="Arial"/>
              <a:buChar char="¤"/>
              <a:tabLst>
                <a:tab pos="642620" algn="l"/>
              </a:tabLst>
            </a:pPr>
            <a:r>
              <a:rPr sz="2400" dirty="0">
                <a:latin typeface="Times New Roman"/>
                <a:cs typeface="Times New Roman"/>
              </a:rPr>
              <a:t>Không </a:t>
            </a:r>
            <a:r>
              <a:rPr sz="2400" spc="-5" dirty="0">
                <a:latin typeface="Times New Roman"/>
                <a:cs typeface="Times New Roman"/>
              </a:rPr>
              <a:t>thể tức khắc </a:t>
            </a:r>
            <a:r>
              <a:rPr sz="2400" dirty="0">
                <a:latin typeface="Times New Roman"/>
                <a:cs typeface="Times New Roman"/>
              </a:rPr>
              <a:t>đồng bộ</a:t>
            </a:r>
            <a:endParaRPr sz="2400">
              <a:latin typeface="Times New Roman"/>
              <a:cs typeface="Times New Roman"/>
            </a:endParaRPr>
          </a:p>
          <a:p>
            <a:pPr marL="642620" lvl="1" indent="-274955" algn="just">
              <a:lnSpc>
                <a:spcPct val="100000"/>
              </a:lnSpc>
              <a:spcBef>
                <a:spcPts val="220"/>
              </a:spcBef>
              <a:buClr>
                <a:srgbClr val="94B6D2"/>
              </a:buClr>
              <a:buSzPct val="68750"/>
              <a:buFont typeface="Arial"/>
              <a:buChar char="¤"/>
              <a:tabLst>
                <a:tab pos="642620" algn="l"/>
              </a:tabLst>
            </a:pPr>
            <a:r>
              <a:rPr sz="2400" dirty="0">
                <a:latin typeface="Times New Roman"/>
                <a:cs typeface="Times New Roman"/>
              </a:rPr>
              <a:t>Khi </a:t>
            </a:r>
            <a:r>
              <a:rPr sz="2400" spc="-5" dirty="0">
                <a:latin typeface="Times New Roman"/>
                <a:cs typeface="Times New Roman"/>
              </a:rPr>
              <a:t>nào, </a:t>
            </a:r>
            <a:r>
              <a:rPr sz="2400" dirty="0">
                <a:latin typeface="Times New Roman"/>
                <a:cs typeface="Times New Roman"/>
              </a:rPr>
              <a:t>như </a:t>
            </a:r>
            <a:r>
              <a:rPr sz="2400" spc="-5">
                <a:latin typeface="Times New Roman"/>
                <a:cs typeface="Times New Roman"/>
              </a:rPr>
              <a:t>thế nào</a:t>
            </a:r>
            <a:r>
              <a:rPr lang="en-US" sz="2400" spc="-5">
                <a:latin typeface="Times New Roman"/>
                <a:cs typeface="Times New Roman"/>
              </a:rPr>
              <a:t>?</a:t>
            </a:r>
            <a:endParaRPr sz="2400">
              <a:latin typeface="Times New Roman"/>
              <a:cs typeface="Times New Roman"/>
            </a:endParaRPr>
          </a:p>
          <a:p>
            <a:pPr marL="332740" indent="-320040" algn="just">
              <a:lnSpc>
                <a:spcPct val="100000"/>
              </a:lnSpc>
              <a:spcBef>
                <a:spcPts val="440"/>
              </a:spcBef>
              <a:buClr>
                <a:srgbClr val="DD8047"/>
              </a:buClr>
              <a:buSzPct val="59259"/>
              <a:buFont typeface="Wingdings"/>
              <a:buChar char=""/>
              <a:tabLst>
                <a:tab pos="332105" algn="l"/>
                <a:tab pos="332740" algn="l"/>
              </a:tabLst>
            </a:pPr>
            <a:r>
              <a:rPr sz="2700" spc="-5" dirty="0">
                <a:latin typeface="Times New Roman"/>
                <a:cs typeface="Times New Roman"/>
              </a:rPr>
              <a:t>Tính thống nhất mạnh </a:t>
            </a:r>
            <a:r>
              <a:rPr sz="2700" dirty="0">
                <a:latin typeface="Times New Roman"/>
                <a:cs typeface="Times New Roman"/>
              </a:rPr>
              <a:t>và </a:t>
            </a:r>
            <a:r>
              <a:rPr sz="2700" spc="-5" dirty="0">
                <a:latin typeface="Times New Roman"/>
                <a:cs typeface="Times New Roman"/>
              </a:rPr>
              <a:t>tính thống nhất</a:t>
            </a:r>
            <a:r>
              <a:rPr sz="2700" spc="15" dirty="0">
                <a:latin typeface="Times New Roman"/>
                <a:cs typeface="Times New Roman"/>
              </a:rPr>
              <a:t> </a:t>
            </a:r>
            <a:r>
              <a:rPr sz="2700" spc="-5" dirty="0">
                <a:latin typeface="Times New Roman"/>
                <a:cs typeface="Times New Roman"/>
              </a:rPr>
              <a:t>yếu</a:t>
            </a:r>
            <a:endParaRPr sz="2700">
              <a:latin typeface="Times New Roman"/>
              <a:cs typeface="Times New Roman"/>
            </a:endParaRPr>
          </a:p>
          <a:p>
            <a:pPr marL="332740" indent="-320040" algn="just">
              <a:lnSpc>
                <a:spcPct val="100000"/>
              </a:lnSpc>
              <a:spcBef>
                <a:spcPts val="360"/>
              </a:spcBef>
              <a:buClr>
                <a:srgbClr val="DD8047"/>
              </a:buClr>
              <a:buSzPct val="59259"/>
              <a:buFont typeface="Wingdings"/>
              <a:buChar char=""/>
              <a:tabLst>
                <a:tab pos="332105" algn="l"/>
                <a:tab pos="332740" algn="l"/>
              </a:tabLst>
            </a:pPr>
            <a:r>
              <a:rPr sz="2700" spc="-5" dirty="0">
                <a:latin typeface="Times New Roman"/>
                <a:cs typeface="Times New Roman"/>
              </a:rPr>
              <a:t>Đạt được tính thống nhất mạnh=&gt;tốn kém </a:t>
            </a:r>
            <a:r>
              <a:rPr sz="2700" dirty="0">
                <a:latin typeface="Times New Roman"/>
                <a:cs typeface="Times New Roman"/>
              </a:rPr>
              <a:t>về </a:t>
            </a:r>
            <a:r>
              <a:rPr sz="2700" spc="-5" dirty="0">
                <a:latin typeface="Times New Roman"/>
                <a:cs typeface="Times New Roman"/>
              </a:rPr>
              <a:t>hiệu</a:t>
            </a:r>
            <a:r>
              <a:rPr sz="2700" spc="40" dirty="0">
                <a:latin typeface="Times New Roman"/>
                <a:cs typeface="Times New Roman"/>
              </a:rPr>
              <a:t> </a:t>
            </a:r>
            <a:r>
              <a:rPr sz="2700" spc="-5" dirty="0">
                <a:latin typeface="Times New Roman"/>
                <a:cs typeface="Times New Roman"/>
              </a:rPr>
              <a:t>năng</a:t>
            </a:r>
            <a:endParaRPr sz="2700">
              <a:latin typeface="Times New Roman"/>
              <a:cs typeface="Times New Roman"/>
            </a:endParaRPr>
          </a:p>
          <a:p>
            <a:pPr marL="332740" indent="-320040" algn="just">
              <a:lnSpc>
                <a:spcPct val="100000"/>
              </a:lnSpc>
              <a:spcBef>
                <a:spcPts val="360"/>
              </a:spcBef>
              <a:buClr>
                <a:srgbClr val="DD8047"/>
              </a:buClr>
              <a:buSzPct val="59259"/>
              <a:buFont typeface="Wingdings"/>
              <a:buChar char=""/>
              <a:tabLst>
                <a:tab pos="332105" algn="l"/>
                <a:tab pos="332740" algn="l"/>
              </a:tabLst>
            </a:pPr>
            <a:r>
              <a:rPr sz="2700">
                <a:latin typeface="Times New Roman"/>
                <a:cs typeface="Times New Roman"/>
              </a:rPr>
              <a:t>Ví </a:t>
            </a:r>
            <a:r>
              <a:rPr sz="2700" spc="-5">
                <a:latin typeface="Times New Roman"/>
                <a:cs typeface="Times New Roman"/>
              </a:rPr>
              <a:t>dụ:</a:t>
            </a:r>
            <a:r>
              <a:rPr sz="2700" spc="-5" dirty="0">
                <a:latin typeface="Times New Roman"/>
                <a:cs typeface="Times New Roman"/>
              </a:rPr>
              <a:t>Bộ </a:t>
            </a:r>
            <a:r>
              <a:rPr sz="2700" dirty="0">
                <a:latin typeface="Times New Roman"/>
                <a:cs typeface="Times New Roman"/>
              </a:rPr>
              <a:t>nhớ </a:t>
            </a:r>
            <a:r>
              <a:rPr sz="2700" spc="-5" dirty="0">
                <a:latin typeface="Times New Roman"/>
                <a:cs typeface="Times New Roman"/>
              </a:rPr>
              <a:t>đệm của trình</a:t>
            </a:r>
            <a:r>
              <a:rPr sz="2700" spc="5" dirty="0">
                <a:latin typeface="Times New Roman"/>
                <a:cs typeface="Times New Roman"/>
              </a:rPr>
              <a:t> </a:t>
            </a:r>
            <a:r>
              <a:rPr sz="2700" spc="-5" dirty="0">
                <a:latin typeface="Times New Roman"/>
                <a:cs typeface="Times New Roman"/>
              </a:rPr>
              <a:t>duyệt.</a:t>
            </a:r>
            <a:endParaRPr sz="2700">
              <a:latin typeface="Times New Roman"/>
              <a:cs typeface="Times New Roman"/>
            </a:endParaRPr>
          </a:p>
          <a:p>
            <a:pPr marL="642620" lvl="1" indent="-274955" algn="just">
              <a:lnSpc>
                <a:spcPct val="100000"/>
              </a:lnSpc>
              <a:spcBef>
                <a:spcPts val="240"/>
              </a:spcBef>
              <a:buClr>
                <a:srgbClr val="94B6D2"/>
              </a:buClr>
              <a:buSzPct val="68750"/>
              <a:buFont typeface="Arial"/>
              <a:buChar char="¤"/>
              <a:tabLst>
                <a:tab pos="642620" algn="l"/>
              </a:tabLst>
            </a:pPr>
            <a:r>
              <a:rPr sz="2400" dirty="0">
                <a:latin typeface="Times New Roman"/>
                <a:cs typeface="Times New Roman"/>
              </a:rPr>
              <a:t>Để </a:t>
            </a:r>
            <a:r>
              <a:rPr sz="2400" spc="-5" dirty="0">
                <a:latin typeface="Times New Roman"/>
                <a:cs typeface="Times New Roman"/>
              </a:rPr>
              <a:t>đảm bảo tính thống</a:t>
            </a:r>
            <a:r>
              <a:rPr sz="2400" spc="5" dirty="0">
                <a:latin typeface="Times New Roman"/>
                <a:cs typeface="Times New Roman"/>
              </a:rPr>
              <a:t> </a:t>
            </a:r>
            <a:r>
              <a:rPr sz="2400" spc="-5" dirty="0">
                <a:latin typeface="Times New Roman"/>
                <a:cs typeface="Times New Roman"/>
              </a:rPr>
              <a:t>nhất:</a:t>
            </a:r>
            <a:endParaRPr sz="2400">
              <a:latin typeface="Times New Roman"/>
              <a:cs typeface="Times New Roman"/>
            </a:endParaRPr>
          </a:p>
          <a:p>
            <a:pPr marL="927100" lvl="2" indent="-229235" algn="just">
              <a:lnSpc>
                <a:spcPct val="100000"/>
              </a:lnSpc>
              <a:spcBef>
                <a:spcPts val="200"/>
              </a:spcBef>
              <a:buClr>
                <a:srgbClr val="DD8047"/>
              </a:buClr>
              <a:buSzPct val="73809"/>
              <a:buFont typeface="Wingdings"/>
              <a:buChar char=""/>
              <a:tabLst>
                <a:tab pos="927100" algn="l"/>
              </a:tabLst>
            </a:pPr>
            <a:r>
              <a:rPr sz="2100" spc="-5" dirty="0">
                <a:latin typeface="Times New Roman"/>
                <a:cs typeface="Times New Roman"/>
              </a:rPr>
              <a:t>Cấm </a:t>
            </a:r>
            <a:r>
              <a:rPr sz="2100" dirty="0">
                <a:latin typeface="Times New Roman"/>
                <a:cs typeface="Times New Roman"/>
              </a:rPr>
              <a:t>không </a:t>
            </a:r>
            <a:r>
              <a:rPr sz="2100" spc="-5" dirty="0">
                <a:latin typeface="Times New Roman"/>
                <a:cs typeface="Times New Roman"/>
              </a:rPr>
              <a:t>cho </a:t>
            </a:r>
            <a:r>
              <a:rPr sz="2100" dirty="0">
                <a:latin typeface="Times New Roman"/>
                <a:cs typeface="Times New Roman"/>
              </a:rPr>
              <a:t>dùng bộ </a:t>
            </a:r>
            <a:r>
              <a:rPr sz="2100">
                <a:latin typeface="Times New Roman"/>
                <a:cs typeface="Times New Roman"/>
              </a:rPr>
              <a:t>nhớ </a:t>
            </a:r>
            <a:r>
              <a:rPr lang="en-US" sz="2100">
                <a:latin typeface="Times New Roman"/>
                <a:cs typeface="Times New Roman"/>
              </a:rPr>
              <a:t>đ</a:t>
            </a:r>
            <a:r>
              <a:rPr sz="2100">
                <a:latin typeface="Times New Roman"/>
                <a:cs typeface="Times New Roman"/>
              </a:rPr>
              <a:t>ệm</a:t>
            </a:r>
            <a:endParaRPr sz="2100">
              <a:latin typeface="Wingdings"/>
              <a:cs typeface="Wingdings"/>
            </a:endParaRPr>
          </a:p>
          <a:p>
            <a:pPr marL="927100" lvl="2" indent="-229235" algn="just">
              <a:lnSpc>
                <a:spcPct val="100000"/>
              </a:lnSpc>
              <a:spcBef>
                <a:spcPts val="280"/>
              </a:spcBef>
              <a:buClr>
                <a:srgbClr val="DD8047"/>
              </a:buClr>
              <a:buSzPct val="73809"/>
              <a:buFont typeface="Wingdings"/>
              <a:buChar char=""/>
              <a:tabLst>
                <a:tab pos="927100" algn="l"/>
              </a:tabLst>
            </a:pPr>
            <a:r>
              <a:rPr sz="2100" spc="-5" dirty="0">
                <a:latin typeface="Times New Roman"/>
                <a:cs typeface="Times New Roman"/>
              </a:rPr>
              <a:t>Server cập nhật </a:t>
            </a:r>
            <a:r>
              <a:rPr sz="2100" dirty="0">
                <a:latin typeface="Times New Roman"/>
                <a:cs typeface="Times New Roman"/>
              </a:rPr>
              <a:t>bộ nhớ </a:t>
            </a:r>
            <a:r>
              <a:rPr sz="2100" spc="-5" dirty="0">
                <a:latin typeface="Times New Roman"/>
                <a:cs typeface="Times New Roman"/>
              </a:rPr>
              <a:t>đệm </a:t>
            </a:r>
            <a:r>
              <a:rPr sz="2100" dirty="0">
                <a:latin typeface="Times New Roman"/>
                <a:cs typeface="Times New Roman"/>
              </a:rPr>
              <a:t>khi </a:t>
            </a:r>
            <a:r>
              <a:rPr sz="2100" spc="-5" dirty="0">
                <a:latin typeface="Times New Roman"/>
                <a:cs typeface="Times New Roman"/>
              </a:rPr>
              <a:t>có </a:t>
            </a:r>
            <a:r>
              <a:rPr sz="2100" dirty="0">
                <a:latin typeface="Times New Roman"/>
                <a:cs typeface="Times New Roman"/>
              </a:rPr>
              <a:t>nội dung </a:t>
            </a:r>
            <a:r>
              <a:rPr sz="2100" spc="-5">
                <a:latin typeface="Times New Roman"/>
                <a:cs typeface="Times New Roman"/>
              </a:rPr>
              <a:t>thay</a:t>
            </a:r>
            <a:r>
              <a:rPr sz="2100" spc="10">
                <a:latin typeface="Times New Roman"/>
                <a:cs typeface="Times New Roman"/>
              </a:rPr>
              <a:t> </a:t>
            </a:r>
            <a:r>
              <a:rPr sz="2100">
                <a:latin typeface="Times New Roman"/>
                <a:cs typeface="Times New Roman"/>
              </a:rPr>
              <a:t>đổi</a:t>
            </a:r>
            <a:endParaRPr sz="2100">
              <a:latin typeface="Wingdings"/>
              <a:cs typeface="Wingdings"/>
            </a:endParaRPr>
          </a:p>
          <a:p>
            <a:pPr marL="642620" lvl="1" indent="-274955" algn="just">
              <a:lnSpc>
                <a:spcPct val="100000"/>
              </a:lnSpc>
              <a:spcBef>
                <a:spcPts val="300"/>
              </a:spcBef>
              <a:spcAft>
                <a:spcPts val="1200"/>
              </a:spcAft>
              <a:buClr>
                <a:srgbClr val="94B6D2"/>
              </a:buClr>
              <a:buSzPct val="68750"/>
              <a:buFont typeface="Arial"/>
              <a:buChar char="¤"/>
              <a:tabLst>
                <a:tab pos="642620" algn="l"/>
              </a:tabLst>
            </a:pPr>
            <a:r>
              <a:rPr sz="2400" dirty="0">
                <a:latin typeface="Times New Roman"/>
                <a:cs typeface="Times New Roman"/>
              </a:rPr>
              <a:t>Giải </a:t>
            </a:r>
            <a:r>
              <a:rPr sz="2400" spc="-5" dirty="0">
                <a:latin typeface="Times New Roman"/>
                <a:cs typeface="Times New Roman"/>
              </a:rPr>
              <a:t>pháp=&gt; thống nhất </a:t>
            </a:r>
            <a:r>
              <a:rPr sz="2400" i="1">
                <a:solidFill>
                  <a:srgbClr val="775F55"/>
                </a:solidFill>
                <a:latin typeface="Times New Roman"/>
                <a:cs typeface="Times New Roman"/>
              </a:rPr>
              <a:t>hợp</a:t>
            </a:r>
            <a:r>
              <a:rPr sz="2400" i="1" spc="5">
                <a:solidFill>
                  <a:srgbClr val="775F55"/>
                </a:solidFill>
                <a:latin typeface="Times New Roman"/>
                <a:cs typeface="Times New Roman"/>
              </a:rPr>
              <a:t> </a:t>
            </a:r>
            <a:r>
              <a:rPr sz="2400" i="1" spc="-5">
                <a:solidFill>
                  <a:srgbClr val="775F55"/>
                </a:solidFill>
                <a:latin typeface="Times New Roman"/>
                <a:cs typeface="Times New Roman"/>
              </a:rPr>
              <a:t>lý</a:t>
            </a:r>
            <a:endParaRPr lang="en-US" sz="2400" i="1" spc="-5">
              <a:solidFill>
                <a:srgbClr val="775F55"/>
              </a:solidFill>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1321</TotalTime>
  <Words>3211</Words>
  <Application>Microsoft Office PowerPoint</Application>
  <PresentationFormat>Custom</PresentationFormat>
  <Paragraphs>351</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Arial</vt:lpstr>
      <vt:lpstr>Calibri</vt:lpstr>
      <vt:lpstr>Times New Roman</vt:lpstr>
      <vt:lpstr>Verdana</vt:lpstr>
      <vt:lpstr>Wingdings</vt:lpstr>
      <vt:lpstr>Office Theme</vt:lpstr>
      <vt:lpstr>PowerPoint Presentation</vt:lpstr>
      <vt:lpstr>Problems</vt:lpstr>
      <vt:lpstr>Content Delivery Network</vt:lpstr>
      <vt:lpstr>AKAMAI</vt:lpstr>
      <vt:lpstr>Nội dung</vt:lpstr>
      <vt:lpstr>1. Giới thiệu</vt:lpstr>
      <vt:lpstr>1.1. Vì sao phải sao lưu</vt:lpstr>
      <vt:lpstr>Ví dụ</vt:lpstr>
      <vt:lpstr>1.2. Thống nhất dữ liệu</vt:lpstr>
      <vt:lpstr>1.3. Ưu &amp; nhược điểm</vt:lpstr>
      <vt:lpstr>PowerPoint Presentation</vt:lpstr>
      <vt:lpstr>2.1. Kho dữ liệu phân tán</vt:lpstr>
      <vt:lpstr>Mô hình thống nhất</vt:lpstr>
      <vt:lpstr>2.2. Mô hình thống nhất liên tục</vt:lpstr>
      <vt:lpstr>2.3. Conit (consistency unit)</vt:lpstr>
      <vt:lpstr>2.3. Conit (consistency unit)</vt:lpstr>
      <vt:lpstr>Kích thước nhỏ: thống nhất cao</vt:lpstr>
      <vt:lpstr>2.4. Mô hình thống nhất theo thứ tự thao tác</vt:lpstr>
      <vt:lpstr>Một vài ký hiệu</vt:lpstr>
      <vt:lpstr>Thống nhất tuần tự</vt:lpstr>
      <vt:lpstr>Ví dụ - 1</vt:lpstr>
      <vt:lpstr>Các thao tác nhóm</vt:lpstr>
      <vt:lpstr>Nguyên tắc</vt:lpstr>
      <vt:lpstr>Thống nhất (consistency) và Phù hợp  (coherence)</vt:lpstr>
      <vt:lpstr>3. Mô hình hướng client</vt:lpstr>
      <vt:lpstr>3.1. Eventual Consistency</vt:lpstr>
      <vt:lpstr>Vấn đề của Eventual Consistency</vt:lpstr>
      <vt:lpstr>Mô hình thống nhất hướng client</vt:lpstr>
      <vt:lpstr>Ký hiệu</vt:lpstr>
      <vt:lpstr>3.2. Thống nhất đơn điệu đọc</vt:lpstr>
      <vt:lpstr>3.3. Đơn điệu ghi</vt:lpstr>
      <vt:lpstr>Đơn điệu ghi</vt:lpstr>
      <vt:lpstr>3.4. Đọc dữ liệu ghi</vt:lpstr>
      <vt:lpstr>Đọc dữ liệu ghi</vt:lpstr>
      <vt:lpstr>3.5. Ghi sau khi đọc</vt:lpstr>
      <vt:lpstr>Ghi sau khi đọc</vt:lpstr>
      <vt:lpstr>4. Quản lý các bản sao</vt:lpstr>
      <vt:lpstr>4.1. Quản lý máy chủ</vt:lpstr>
      <vt:lpstr>Quản lý các bản sao-kích thước cell</vt:lpstr>
      <vt:lpstr>4.2. Quản lý nội dung</vt:lpstr>
      <vt:lpstr>Sử dụng các bản sao cố định</vt:lpstr>
      <vt:lpstr>Bản sao kích hoạt bởi server</vt:lpstr>
      <vt:lpstr>Bản sao kích hoạt bởi server</vt:lpstr>
      <vt:lpstr>Kích hoạt bởi client</vt:lpstr>
      <vt:lpstr>4.3. Phân phối nội dung</vt:lpstr>
      <vt:lpstr>Trạng thái/thao tác</vt:lpstr>
      <vt:lpstr>Pull/Push</vt:lpstr>
      <vt:lpstr>Uni/multicast</vt:lpstr>
      <vt:lpstr>PowerPoint Presentation</vt:lpstr>
      <vt:lpstr>5.1. Thống nhất liên tục</vt:lpstr>
      <vt:lpstr>Giới hạn về sai lệch giá trị</vt:lpstr>
      <vt:lpstr>Giới hạn về sai lệch giá trị</vt:lpstr>
      <vt:lpstr>Giới hạn về sai lệch thời gian</vt:lpstr>
      <vt:lpstr>Giới hạn về sai lệch thứ tự thao tác</vt:lpstr>
      <vt:lpstr>5.2. Các giao thức dựa vào bản sao  primary (nguyên thủy)</vt:lpstr>
      <vt:lpstr>Giao thức ghi từ xa</vt:lpstr>
      <vt:lpstr>Giao thức ghi từ xa</vt:lpstr>
      <vt:lpstr>Giao thức ghi cục bộ</vt:lpstr>
      <vt:lpstr>Công cụ sao lưu Syncthing</vt:lpstr>
      <vt:lpstr>Syncthing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Hai</cp:lastModifiedBy>
  <cp:revision>17</cp:revision>
  <dcterms:created xsi:type="dcterms:W3CDTF">2021-02-23T16:06:25Z</dcterms:created>
  <dcterms:modified xsi:type="dcterms:W3CDTF">2022-12-17T01:41:32Z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2021-02-23T00:00:00Z</vt:filetime>
  </property>
</Properties>
</file>