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</p:sldIdLst>
  <p:sldSz cx="10693400" cy="7556500"/>
  <p:notesSz cx="10693400" cy="7556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32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9900" y="-9330"/>
            <a:ext cx="10723576" cy="7575160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169" y="2649440"/>
            <a:ext cx="6814024" cy="1813981"/>
          </a:xfrm>
        </p:spPr>
        <p:txBody>
          <a:bodyPr anchor="b">
            <a:noAutofit/>
          </a:bodyPr>
          <a:lstStyle>
            <a:lvl1pPr algn="r">
              <a:defRPr sz="59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169" y="4463420"/>
            <a:ext cx="6814024" cy="120862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5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8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2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65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07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3750263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3" y="4925719"/>
            <a:ext cx="7423299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87645" y="4002146"/>
            <a:ext cx="6338160" cy="419806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25719"/>
            <a:ext cx="7423300" cy="1730967"/>
          </a:xfrm>
        </p:spPr>
        <p:txBody>
          <a:bodyPr anchor="ctr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993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128765"/>
            <a:ext cx="7423300" cy="2859812"/>
          </a:xfrm>
        </p:spPr>
        <p:txBody>
          <a:bodyPr anchor="b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52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185" y="671689"/>
            <a:ext cx="7101080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64504" y="870879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91060" y="3180557"/>
            <a:ext cx="534809" cy="644337"/>
          </a:xfrm>
          <a:prstGeom prst="rect">
            <a:avLst/>
          </a:prstGeom>
        </p:spPr>
        <p:txBody>
          <a:bodyPr vert="horz" lIns="100753" tIns="50377" rIns="100753" bIns="50377" rtlCol="0" anchor="ctr">
            <a:noAutofit/>
          </a:bodyPr>
          <a:lstStyle/>
          <a:p>
            <a:pPr lvl="0"/>
            <a:r>
              <a:rPr lang="en-US" sz="8815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739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201" y="671689"/>
            <a:ext cx="7415991" cy="3330457"/>
          </a:xfrm>
        </p:spPr>
        <p:txBody>
          <a:bodyPr anchor="ctr">
            <a:normAutofit/>
          </a:bodyPr>
          <a:lstStyle>
            <a:lvl1pPr algn="l">
              <a:defRPr sz="484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12890" y="4421952"/>
            <a:ext cx="7423301" cy="566625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5">
                <a:solidFill>
                  <a:schemeClr val="accent1"/>
                </a:solidFill>
              </a:defRPr>
            </a:lvl1pPr>
            <a:lvl2pPr marL="503789" indent="0">
              <a:buFontTx/>
              <a:buNone/>
              <a:defRPr/>
            </a:lvl2pPr>
            <a:lvl3pPr marL="1007577" indent="0">
              <a:buFontTx/>
              <a:buNone/>
              <a:defRPr/>
            </a:lvl3pPr>
            <a:lvl4pPr marL="1511366" indent="0">
              <a:buFontTx/>
              <a:buNone/>
              <a:defRPr/>
            </a:lvl4pPr>
            <a:lvl5pPr marL="2015155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1668109"/>
          </a:xfrm>
        </p:spPr>
        <p:txBody>
          <a:bodyPr anchor="t">
            <a:normAutofit/>
          </a:bodyPr>
          <a:lstStyle>
            <a:lvl1pPr marL="0" indent="0" algn="l">
              <a:buNone/>
              <a:defRPr sz="198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62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9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0134" y="671689"/>
            <a:ext cx="1144666" cy="578632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2892" y="671689"/>
            <a:ext cx="6075294" cy="578632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00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775F5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61427" y="1903145"/>
            <a:ext cx="3684904" cy="4169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52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291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2975957"/>
            <a:ext cx="7423300" cy="2012622"/>
          </a:xfrm>
        </p:spPr>
        <p:txBody>
          <a:bodyPr anchor="b"/>
          <a:lstStyle>
            <a:lvl1pPr algn="l">
              <a:defRPr sz="4408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4988577"/>
            <a:ext cx="7423300" cy="948033"/>
          </a:xfrm>
        </p:spPr>
        <p:txBody>
          <a:bodyPr anchor="t"/>
          <a:lstStyle>
            <a:lvl1pPr marL="0" indent="0" algn="l">
              <a:buNone/>
              <a:defRPr sz="220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3789" indent="0">
              <a:buNone/>
              <a:defRPr sz="1983">
                <a:solidFill>
                  <a:schemeClr val="tx1">
                    <a:tint val="75000"/>
                  </a:schemeClr>
                </a:solidFill>
              </a:defRPr>
            </a:lvl2pPr>
            <a:lvl3pPr marL="1007577" indent="0">
              <a:buNone/>
              <a:defRPr sz="1763">
                <a:solidFill>
                  <a:schemeClr val="tx1">
                    <a:tint val="75000"/>
                  </a:schemeClr>
                </a:solidFill>
              </a:defRPr>
            </a:lvl3pPr>
            <a:lvl4pPr marL="151136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15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8943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273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652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030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2894" y="2380649"/>
            <a:ext cx="3611372" cy="4276036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819" y="2380651"/>
            <a:ext cx="3611373" cy="4276037"/>
          </a:xfrm>
        </p:spPr>
        <p:txBody>
          <a:bodyPr>
            <a:normAutofit/>
          </a:bodyPr>
          <a:lstStyle>
            <a:lvl1pPr>
              <a:defRPr sz="1983"/>
            </a:lvl1pPr>
            <a:lvl2pPr>
              <a:defRPr sz="1763"/>
            </a:lvl2pPr>
            <a:lvl3pPr>
              <a:defRPr sz="1543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11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2892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1821" y="2381083"/>
            <a:ext cx="3614369" cy="634955"/>
          </a:xfrm>
        </p:spPr>
        <p:txBody>
          <a:bodyPr anchor="b">
            <a:noAutofit/>
          </a:bodyPr>
          <a:lstStyle>
            <a:lvl1pPr marL="0" indent="0">
              <a:buNone/>
              <a:defRPr sz="2645" b="0"/>
            </a:lvl1pPr>
            <a:lvl2pPr marL="503789" indent="0">
              <a:buNone/>
              <a:defRPr sz="2204" b="1"/>
            </a:lvl2pPr>
            <a:lvl3pPr marL="1007577" indent="0">
              <a:buNone/>
              <a:defRPr sz="1983" b="1"/>
            </a:lvl3pPr>
            <a:lvl4pPr marL="1511366" indent="0">
              <a:buNone/>
              <a:defRPr sz="1763" b="1"/>
            </a:lvl4pPr>
            <a:lvl5pPr marL="2015155" indent="0">
              <a:buNone/>
              <a:defRPr sz="1763" b="1"/>
            </a:lvl5pPr>
            <a:lvl6pPr marL="2518943" indent="0">
              <a:buNone/>
              <a:defRPr sz="1763" b="1"/>
            </a:lvl6pPr>
            <a:lvl7pPr marL="3022732" indent="0">
              <a:buNone/>
              <a:defRPr sz="1763" b="1"/>
            </a:lvl7pPr>
            <a:lvl8pPr marL="3526521" indent="0">
              <a:buNone/>
              <a:defRPr sz="1763" b="1"/>
            </a:lvl8pPr>
            <a:lvl9pPr marL="4030309" indent="0">
              <a:buNone/>
              <a:defRPr sz="176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21821" y="3016040"/>
            <a:ext cx="3614369" cy="36406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8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671689"/>
            <a:ext cx="7423299" cy="14553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46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89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1651240"/>
            <a:ext cx="3262963" cy="1408680"/>
          </a:xfrm>
        </p:spPr>
        <p:txBody>
          <a:bodyPr anchor="b">
            <a:normAutofit/>
          </a:bodyPr>
          <a:lstStyle>
            <a:lvl1pPr>
              <a:defRPr sz="22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6408" y="567372"/>
            <a:ext cx="3959782" cy="608931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3059919"/>
            <a:ext cx="3262963" cy="2847680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377842" indent="0">
              <a:buNone/>
              <a:defRPr sz="1157"/>
            </a:lvl2pPr>
            <a:lvl3pPr marL="755683" indent="0">
              <a:buNone/>
              <a:defRPr sz="992"/>
            </a:lvl3pPr>
            <a:lvl4pPr marL="1133525" indent="0">
              <a:buNone/>
              <a:defRPr sz="826"/>
            </a:lvl4pPr>
            <a:lvl5pPr marL="1511366" indent="0">
              <a:buNone/>
              <a:defRPr sz="826"/>
            </a:lvl5pPr>
            <a:lvl6pPr marL="1889208" indent="0">
              <a:buNone/>
              <a:defRPr sz="826"/>
            </a:lvl6pPr>
            <a:lvl7pPr marL="2267049" indent="0">
              <a:buNone/>
              <a:defRPr sz="826"/>
            </a:lvl7pPr>
            <a:lvl8pPr marL="2644891" indent="0">
              <a:buNone/>
              <a:defRPr sz="826"/>
            </a:lvl8pPr>
            <a:lvl9pPr marL="3022732" indent="0">
              <a:buNone/>
              <a:defRPr sz="826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4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892" y="5289550"/>
            <a:ext cx="7423299" cy="624461"/>
          </a:xfrm>
        </p:spPr>
        <p:txBody>
          <a:bodyPr anchor="b">
            <a:normAutofit/>
          </a:bodyPr>
          <a:lstStyle>
            <a:lvl1pPr algn="l">
              <a:defRPr sz="2645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2892" y="671689"/>
            <a:ext cx="7423299" cy="4237412"/>
          </a:xfrm>
        </p:spPr>
        <p:txBody>
          <a:bodyPr anchor="t">
            <a:normAutofit/>
          </a:bodyPr>
          <a:lstStyle>
            <a:lvl1pPr marL="0" indent="0" algn="ctr">
              <a:buNone/>
              <a:defRPr sz="1763"/>
            </a:lvl1pPr>
            <a:lvl2pPr marL="503789" indent="0">
              <a:buNone/>
              <a:defRPr sz="1763"/>
            </a:lvl2pPr>
            <a:lvl3pPr marL="1007577" indent="0">
              <a:buNone/>
              <a:defRPr sz="1763"/>
            </a:lvl3pPr>
            <a:lvl4pPr marL="1511366" indent="0">
              <a:buNone/>
              <a:defRPr sz="1763"/>
            </a:lvl4pPr>
            <a:lvl5pPr marL="2015155" indent="0">
              <a:buNone/>
              <a:defRPr sz="1763"/>
            </a:lvl5pPr>
            <a:lvl6pPr marL="2518943" indent="0">
              <a:buNone/>
              <a:defRPr sz="1763"/>
            </a:lvl6pPr>
            <a:lvl7pPr marL="3022732" indent="0">
              <a:buNone/>
              <a:defRPr sz="1763"/>
            </a:lvl7pPr>
            <a:lvl8pPr marL="3526521" indent="0">
              <a:buNone/>
              <a:defRPr sz="1763"/>
            </a:lvl8pPr>
            <a:lvl9pPr marL="4030309" indent="0">
              <a:buNone/>
              <a:defRPr sz="176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2892" y="5914011"/>
            <a:ext cx="7423299" cy="742675"/>
          </a:xfrm>
        </p:spPr>
        <p:txBody>
          <a:bodyPr>
            <a:normAutofit/>
          </a:bodyPr>
          <a:lstStyle>
            <a:lvl1pPr marL="0" indent="0">
              <a:buNone/>
              <a:defRPr sz="1322"/>
            </a:lvl1pPr>
            <a:lvl2pPr marL="503789" indent="0">
              <a:buNone/>
              <a:defRPr sz="1322"/>
            </a:lvl2pPr>
            <a:lvl3pPr marL="1007577" indent="0">
              <a:buNone/>
              <a:defRPr sz="1102"/>
            </a:lvl3pPr>
            <a:lvl4pPr marL="1511366" indent="0">
              <a:buNone/>
              <a:defRPr sz="992"/>
            </a:lvl4pPr>
            <a:lvl5pPr marL="2015155" indent="0">
              <a:buNone/>
              <a:defRPr sz="992"/>
            </a:lvl5pPr>
            <a:lvl6pPr marL="2518943" indent="0">
              <a:buNone/>
              <a:defRPr sz="992"/>
            </a:lvl6pPr>
            <a:lvl7pPr marL="3022732" indent="0">
              <a:buNone/>
              <a:defRPr sz="992"/>
            </a:lvl7pPr>
            <a:lvl8pPr marL="3526521" indent="0">
              <a:buNone/>
              <a:defRPr sz="992"/>
            </a:lvl8pPr>
            <a:lvl9pPr marL="4030309" indent="0">
              <a:buNone/>
              <a:defRPr sz="99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9901" y="-9330"/>
            <a:ext cx="10723578" cy="7575160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2893" y="671689"/>
            <a:ext cx="7423298" cy="14553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892" y="2380651"/>
            <a:ext cx="7423299" cy="42760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21149" y="6656687"/>
            <a:ext cx="800054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2893" y="6656687"/>
            <a:ext cx="5406310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36690" y="6656687"/>
            <a:ext cx="599502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63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3789" rtl="0" eaLnBrk="1" latinLnBrk="0" hangingPunct="1">
        <a:spcBef>
          <a:spcPct val="0"/>
        </a:spcBef>
        <a:buNone/>
        <a:defRPr sz="3967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842" indent="-377842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8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8657" indent="-314868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76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59472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5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3260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7049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0838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4626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78415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2204" indent="-251894" algn="l" defTabSz="503789" rtl="0" eaLnBrk="1" latinLnBrk="0" hangingPunct="1">
        <a:spcBef>
          <a:spcPts val="1102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2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1pPr>
      <a:lvl2pPr marL="50378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2pPr>
      <a:lvl3pPr marL="1007577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3pPr>
      <a:lvl4pPr marL="1511366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4pPr>
      <a:lvl5pPr marL="2015155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5pPr>
      <a:lvl6pPr marL="2518943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6pPr>
      <a:lvl7pPr marL="3022732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7pPr>
      <a:lvl8pPr marL="3526521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8pPr>
      <a:lvl9pPr marL="4030309" algn="l" defTabSz="503789" rtl="0" eaLnBrk="1" latinLnBrk="0" hangingPunct="1">
        <a:defRPr sz="19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cs.qmw.ac.uk/index.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group.org/dce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jp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133584" y="648855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EBDDC3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5300" y="2559050"/>
            <a:ext cx="7368284" cy="2154436"/>
          </a:xfrm>
          <a:prstGeom prst="rect">
            <a:avLst/>
          </a:prstGeom>
          <a:noFill/>
        </p:spPr>
        <p:txBody>
          <a:bodyPr vert="horz" wrap="square" lIns="0" tIns="76200" rIns="0" bIns="0" rtlCol="0">
            <a:spAutoFit/>
          </a:bodyPr>
          <a:lstStyle/>
          <a:p>
            <a:pPr marL="340995" marR="328295" algn="ctr">
              <a:lnSpc>
                <a:spcPts val="5200"/>
              </a:lnSpc>
              <a:spcBef>
                <a:spcPts val="600"/>
              </a:spcBef>
              <a:tabLst>
                <a:tab pos="3289935" algn="l"/>
              </a:tabLst>
            </a:pPr>
            <a:r>
              <a:rPr lang="en-US" sz="4400" spc="-5">
                <a:solidFill>
                  <a:srgbClr val="0070C0"/>
                </a:solidFill>
                <a:latin typeface="Times New Roman"/>
                <a:cs typeface="Times New Roman"/>
              </a:rPr>
              <a:t>CHƯƠNG 4</a:t>
            </a:r>
          </a:p>
          <a:p>
            <a:pPr marL="340995" marR="328295" algn="ctr">
              <a:lnSpc>
                <a:spcPts val="5200"/>
              </a:lnSpc>
              <a:spcBef>
                <a:spcPts val="600"/>
              </a:spcBef>
              <a:tabLst>
                <a:tab pos="3289935" algn="l"/>
              </a:tabLst>
            </a:pPr>
            <a:r>
              <a:rPr sz="4400" spc="-5">
                <a:solidFill>
                  <a:srgbClr val="0070C0"/>
                </a:solidFill>
                <a:latin typeface="Times New Roman"/>
                <a:cs typeface="Times New Roman"/>
              </a:rPr>
              <a:t>TRAO </a:t>
            </a:r>
            <a:r>
              <a:rPr sz="4400" dirty="0">
                <a:solidFill>
                  <a:srgbClr val="0070C0"/>
                </a:solidFill>
                <a:latin typeface="Times New Roman"/>
                <a:cs typeface="Times New Roman"/>
              </a:rPr>
              <a:t>ĐỔI </a:t>
            </a:r>
            <a:r>
              <a:rPr sz="4400" spc="-5" dirty="0">
                <a:solidFill>
                  <a:srgbClr val="0070C0"/>
                </a:solidFill>
                <a:latin typeface="Times New Roman"/>
                <a:cs typeface="Times New Roman"/>
              </a:rPr>
              <a:t>THÔNG</a:t>
            </a:r>
            <a:r>
              <a:rPr sz="4400" spc="-229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spc="-5" dirty="0">
                <a:solidFill>
                  <a:srgbClr val="0070C0"/>
                </a:solidFill>
                <a:latin typeface="Times New Roman"/>
                <a:cs typeface="Times New Roman"/>
              </a:rPr>
              <a:t>TIN  TRONG</a:t>
            </a:r>
            <a:r>
              <a:rPr sz="44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dirty="0">
                <a:solidFill>
                  <a:srgbClr val="0070C0"/>
                </a:solidFill>
                <a:latin typeface="Times New Roman"/>
                <a:cs typeface="Times New Roman"/>
              </a:rPr>
              <a:t>HỆ	</a:t>
            </a:r>
            <a:r>
              <a:rPr sz="4400">
                <a:solidFill>
                  <a:srgbClr val="0070C0"/>
                </a:solidFill>
                <a:latin typeface="Times New Roman"/>
                <a:cs typeface="Times New Roman"/>
              </a:rPr>
              <a:t>PHÂN</a:t>
            </a:r>
            <a:r>
              <a:rPr sz="4400" spc="-17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400" spc="-5">
                <a:solidFill>
                  <a:srgbClr val="0070C0"/>
                </a:solidFill>
                <a:latin typeface="Times New Roman"/>
                <a:cs typeface="Times New Roman"/>
              </a:rPr>
              <a:t>TÁN</a:t>
            </a:r>
            <a:endParaRPr sz="44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7423299" cy="1233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>
                <a:latin typeface="Times New Roman"/>
                <a:cs typeface="Times New Roman"/>
              </a:rPr>
              <a:t>Concurrent  </a:t>
            </a:r>
            <a:r>
              <a:rPr b="1" spc="-5">
                <a:latin typeface="Times New Roman"/>
                <a:cs typeface="Times New Roman"/>
              </a:rPr>
              <a:t>Servers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74070" y="2765501"/>
            <a:ext cx="6846425" cy="30158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68300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" dirty="0">
                <a:latin typeface="Times New Roman"/>
                <a:cs typeface="Times New Roman"/>
              </a:rPr>
              <a:t>Buffer Sizes </a:t>
            </a:r>
            <a:r>
              <a:rPr sz="4400" b="1" dirty="0">
                <a:latin typeface="Times New Roman"/>
                <a:cs typeface="Times New Roman"/>
              </a:rPr>
              <a:t>and</a:t>
            </a:r>
            <a:r>
              <a:rPr sz="4400" b="1" spc="-9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Limitations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9027" y="1903615"/>
            <a:ext cx="7887970" cy="44577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Maximum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an </a:t>
            </a:r>
            <a:r>
              <a:rPr sz="2900" dirty="0">
                <a:latin typeface="Times New Roman"/>
                <a:cs typeface="Times New Roman"/>
              </a:rPr>
              <a:t>IPv4 </a:t>
            </a:r>
            <a:r>
              <a:rPr sz="2900" spc="-5" dirty="0">
                <a:latin typeface="Times New Roman"/>
                <a:cs typeface="Times New Roman"/>
              </a:rPr>
              <a:t>datagram: </a:t>
            </a:r>
            <a:r>
              <a:rPr sz="2900" dirty="0">
                <a:latin typeface="Times New Roman"/>
                <a:cs typeface="Times New Roman"/>
              </a:rPr>
              <a:t>65,538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bytes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MTU (Maximum transmission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unit)</a:t>
            </a:r>
            <a:endParaRPr sz="2900">
              <a:latin typeface="Times New Roman"/>
              <a:cs typeface="Times New Roman"/>
            </a:endParaRPr>
          </a:p>
          <a:p>
            <a:pPr marL="330200" marR="776605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Fragmentation when the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the datagrram  exceeds the link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MTU.</a:t>
            </a:r>
            <a:endParaRPr sz="29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570"/>
              </a:spcBef>
            </a:pPr>
            <a:r>
              <a:rPr sz="1800" spc="620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800" spc="35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DF </a:t>
            </a:r>
            <a:r>
              <a:rPr sz="2600" spc="-5" dirty="0">
                <a:latin typeface="Times New Roman"/>
                <a:cs typeface="Times New Roman"/>
              </a:rPr>
              <a:t>bit </a:t>
            </a:r>
            <a:r>
              <a:rPr sz="2600" spc="-10" dirty="0">
                <a:latin typeface="Times New Roman"/>
                <a:cs typeface="Times New Roman"/>
              </a:rPr>
              <a:t>(don’t </a:t>
            </a:r>
            <a:r>
              <a:rPr sz="2600" spc="-5" dirty="0">
                <a:latin typeface="Times New Roman"/>
                <a:cs typeface="Times New Roman"/>
              </a:rPr>
              <a:t>fragment)</a:t>
            </a:r>
            <a:endParaRPr sz="2600">
              <a:latin typeface="Times New Roman"/>
              <a:cs typeface="Times New Roman"/>
            </a:endParaRPr>
          </a:p>
          <a:p>
            <a:pPr marL="330200" marR="223520" indent="-317500">
              <a:lnSpc>
                <a:spcPct val="100600"/>
              </a:lnSpc>
              <a:spcBef>
                <a:spcPts val="60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MSS </a:t>
            </a:r>
            <a:r>
              <a:rPr sz="2900" spc="-5" dirty="0">
                <a:latin typeface="Times New Roman"/>
                <a:cs typeface="Times New Roman"/>
              </a:rPr>
              <a:t>(maximum segment size): that announces to  the peer TCP the maximum amount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TCP data  that the peer can send per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segment.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MSS = </a:t>
            </a:r>
            <a:r>
              <a:rPr sz="2900" spc="-5" dirty="0">
                <a:latin typeface="Times New Roman"/>
                <a:cs typeface="Times New Roman"/>
              </a:rPr>
              <a:t>MTU </a:t>
            </a:r>
            <a:r>
              <a:rPr sz="2900" dirty="0">
                <a:latin typeface="Times New Roman"/>
                <a:cs typeface="Times New Roman"/>
              </a:rPr>
              <a:t>– </a:t>
            </a:r>
            <a:r>
              <a:rPr sz="2900" spc="-5" dirty="0">
                <a:latin typeface="Times New Roman"/>
                <a:cs typeface="Times New Roman"/>
              </a:rPr>
              <a:t>fixed size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headers </a:t>
            </a:r>
            <a:r>
              <a:rPr sz="2900" dirty="0">
                <a:latin typeface="Times New Roman"/>
                <a:cs typeface="Times New Roman"/>
              </a:rPr>
              <a:t>of IP </a:t>
            </a:r>
            <a:r>
              <a:rPr sz="2900" spc="-5" dirty="0">
                <a:latin typeface="Times New Roman"/>
                <a:cs typeface="Times New Roman"/>
              </a:rPr>
              <a:t>and</a:t>
            </a:r>
            <a:r>
              <a:rPr sz="2900" spc="-17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TCP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96290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TCP</a:t>
            </a:r>
            <a:r>
              <a:rPr sz="4400" spc="-225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217049" y="2219232"/>
            <a:ext cx="6299636" cy="4118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UDP</a:t>
            </a:r>
            <a:r>
              <a:rPr sz="4400" spc="-235" dirty="0"/>
              <a:t> </a:t>
            </a:r>
            <a:r>
              <a:rPr sz="4400" spc="-5" dirty="0"/>
              <a:t>output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2144687" y="2181048"/>
            <a:ext cx="6208648" cy="4592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101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5025" algn="l"/>
                <a:tab pos="1611630" algn="l"/>
              </a:tabLst>
            </a:pPr>
            <a:r>
              <a:rPr sz="4400" dirty="0"/>
              <a:t>Hỗ	</a:t>
            </a:r>
            <a:r>
              <a:rPr sz="4400" spc="-5" dirty="0"/>
              <a:t>trợ</a:t>
            </a:r>
            <a:r>
              <a:rPr sz="4400" spc="-5"/>
              <a:t>	</a:t>
            </a:r>
            <a:r>
              <a:rPr lang="en-US" sz="4400" spc="-5"/>
              <a:t> </a:t>
            </a:r>
            <a:r>
              <a:rPr sz="4400" spc="-5"/>
              <a:t>của</a:t>
            </a:r>
            <a:r>
              <a:rPr sz="4400" spc="-75"/>
              <a:t> </a:t>
            </a:r>
            <a:r>
              <a:rPr sz="4400" spc="-5" dirty="0"/>
              <a:t>Java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842250" cy="2260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Class InetAddress: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5" dirty="0">
                <a:latin typeface="Times New Roman"/>
                <a:cs typeface="Times New Roman"/>
              </a:rPr>
              <a:t>Working </a:t>
            </a:r>
            <a:r>
              <a:rPr sz="2900" spc="-5" dirty="0">
                <a:latin typeface="Times New Roman"/>
                <a:cs typeface="Times New Roman"/>
              </a:rPr>
              <a:t>with </a:t>
            </a:r>
            <a:r>
              <a:rPr sz="2900" dirty="0">
                <a:latin typeface="Times New Roman"/>
                <a:cs typeface="Times New Roman"/>
              </a:rPr>
              <a:t>IP </a:t>
            </a:r>
            <a:r>
              <a:rPr sz="2900" spc="-5" dirty="0">
                <a:latin typeface="Times New Roman"/>
                <a:cs typeface="Times New Roman"/>
              </a:rPr>
              <a:t>address and domain</a:t>
            </a:r>
            <a:r>
              <a:rPr sz="2900" spc="-7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name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99"/>
              </a:lnSpc>
              <a:spcBef>
                <a:spcPts val="700"/>
              </a:spcBef>
              <a:buClr>
                <a:srgbClr val="DD8047"/>
              </a:buClr>
              <a:buSzPct val="60416"/>
              <a:buFont typeface="Wingdings"/>
              <a:buChar char=""/>
              <a:tabLst>
                <a:tab pos="332105" algn="l"/>
                <a:tab pos="332740" algn="l"/>
                <a:tab pos="2527300" algn="l"/>
                <a:tab pos="4356100" algn="l"/>
              </a:tabLst>
            </a:pPr>
            <a:r>
              <a:rPr sz="2400" dirty="0">
                <a:latin typeface="Courier New"/>
                <a:cs typeface="Courier New"/>
              </a:rPr>
              <a:t>InetAddress	aComputer	=  </a:t>
            </a:r>
            <a:r>
              <a:rPr sz="2400" spc="-5" dirty="0">
                <a:latin typeface="Courier New"/>
                <a:cs typeface="Courier New"/>
              </a:rPr>
              <a:t>InetAddress.getByName("bruno.dcs.qmul.ac.  uk");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922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58060" algn="l"/>
              </a:tabLst>
            </a:pPr>
            <a:r>
              <a:rPr sz="4400" b="1" spc="-85">
                <a:latin typeface="Times New Roman"/>
                <a:cs typeface="Times New Roman"/>
              </a:rPr>
              <a:t>Trao</a:t>
            </a:r>
            <a:r>
              <a:rPr lang="en-US" sz="4400" b="1" spc="-85">
                <a:latin typeface="Times New Roman"/>
                <a:cs typeface="Times New Roman"/>
              </a:rPr>
              <a:t> </a:t>
            </a:r>
            <a:r>
              <a:rPr sz="4400" b="1">
                <a:latin typeface="Times New Roman"/>
                <a:cs typeface="Times New Roman"/>
              </a:rPr>
              <a:t>đổi </a:t>
            </a:r>
            <a:r>
              <a:rPr sz="4400" b="1" dirty="0">
                <a:latin typeface="Times New Roman"/>
                <a:cs typeface="Times New Roman"/>
              </a:rPr>
              <a:t>thông </a:t>
            </a:r>
            <a:r>
              <a:rPr sz="4400" b="1" spc="-5" dirty="0">
                <a:latin typeface="Times New Roman"/>
                <a:cs typeface="Times New Roman"/>
              </a:rPr>
              <a:t>tin </a:t>
            </a:r>
            <a:r>
              <a:rPr sz="4400" b="1" dirty="0">
                <a:latin typeface="Times New Roman"/>
                <a:cs typeface="Times New Roman"/>
              </a:rPr>
              <a:t>bằng</a:t>
            </a:r>
            <a:r>
              <a:rPr sz="4400" b="1" spc="-100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UDP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6650355" cy="43173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Đặc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điểm: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hướng kết </a:t>
            </a:r>
            <a:r>
              <a:rPr sz="2600" dirty="0">
                <a:latin typeface="Times New Roman"/>
                <a:cs typeface="Times New Roman"/>
              </a:rPr>
              <a:t>nối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tin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cậy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đồng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bộ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Vấn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đề: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Kích </a:t>
            </a:r>
            <a:r>
              <a:rPr sz="2600" spc="-5" dirty="0">
                <a:latin typeface="Times New Roman"/>
                <a:cs typeface="Times New Roman"/>
              </a:rPr>
              <a:t>cỡ thông điệp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Blocking (</a:t>
            </a:r>
            <a:r>
              <a:rPr sz="2600" i="1" spc="-5" dirty="0">
                <a:latin typeface="Times New Roman"/>
                <a:cs typeface="Times New Roman"/>
              </a:rPr>
              <a:t>send </a:t>
            </a:r>
            <a:r>
              <a:rPr sz="2600" dirty="0">
                <a:latin typeface="Times New Roman"/>
                <a:cs typeface="Times New Roman"/>
              </a:rPr>
              <a:t>không dừng; </a:t>
            </a:r>
            <a:r>
              <a:rPr sz="2600" i="1" spc="-15" dirty="0">
                <a:latin typeface="Times New Roman"/>
                <a:cs typeface="Times New Roman"/>
              </a:rPr>
              <a:t>receive </a:t>
            </a:r>
            <a:r>
              <a:rPr sz="2600" dirty="0">
                <a:latin typeface="Times New Roman"/>
                <a:cs typeface="Times New Roman"/>
              </a:rPr>
              <a:t>bị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dừng)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15" dirty="0">
                <a:latin typeface="Times New Roman"/>
                <a:cs typeface="Times New Roman"/>
              </a:rPr>
              <a:t>Timeouts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Receive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any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0739" y="6668654"/>
            <a:ext cx="2235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483" y="336436"/>
            <a:ext cx="8968105" cy="57861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7232015">
              <a:lnSpc>
                <a:spcPts val="2100"/>
              </a:lnSpc>
              <a:spcBef>
                <a:spcPts val="220"/>
              </a:spcBef>
            </a:pP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java.net.*;  </a:t>
            </a: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java.io.*;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i="1" dirty="0">
                <a:latin typeface="Arial"/>
                <a:cs typeface="Arial"/>
              </a:rPr>
              <a:t>public class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UDPServer{</a:t>
            </a:r>
            <a:endParaRPr sz="1800">
              <a:latin typeface="Arial"/>
              <a:cs typeface="Arial"/>
            </a:endParaRPr>
          </a:p>
          <a:p>
            <a:pPr marL="887094" marR="4375150">
              <a:lnSpc>
                <a:spcPts val="2200"/>
              </a:lnSpc>
              <a:spcBef>
                <a:spcPts val="10"/>
              </a:spcBef>
            </a:pPr>
            <a:r>
              <a:rPr sz="1800" i="1" dirty="0">
                <a:latin typeface="Arial"/>
                <a:cs typeface="Arial"/>
              </a:rPr>
              <a:t>public </a:t>
            </a:r>
            <a:r>
              <a:rPr sz="1800" i="1" spc="-5" dirty="0">
                <a:latin typeface="Arial"/>
                <a:cs typeface="Arial"/>
              </a:rPr>
              <a:t>static </a:t>
            </a:r>
            <a:r>
              <a:rPr sz="1800" i="1" dirty="0">
                <a:latin typeface="Arial"/>
                <a:cs typeface="Arial"/>
              </a:rPr>
              <a:t>void </a:t>
            </a:r>
            <a:r>
              <a:rPr sz="1800" i="1" spc="-5" dirty="0">
                <a:latin typeface="Arial"/>
                <a:cs typeface="Arial"/>
              </a:rPr>
              <a:t>main(String args[]){  DatagramSocket </a:t>
            </a:r>
            <a:r>
              <a:rPr sz="1800" i="1" dirty="0">
                <a:latin typeface="Arial"/>
                <a:cs typeface="Arial"/>
              </a:rPr>
              <a:t>aSocket =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  <a:p>
            <a:pPr marL="1141095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try{</a:t>
            </a:r>
            <a:endParaRPr sz="1800">
              <a:latin typeface="Arial"/>
              <a:cs typeface="Arial"/>
            </a:endParaRPr>
          </a:p>
          <a:p>
            <a:pPr marL="1801495" marR="3161665">
              <a:lnSpc>
                <a:spcPct val="99500"/>
              </a:lnSpc>
              <a:spcBef>
                <a:spcPts val="50"/>
              </a:spcBef>
            </a:pPr>
            <a:r>
              <a:rPr sz="1800" i="1" dirty="0">
                <a:latin typeface="Arial"/>
                <a:cs typeface="Arial"/>
              </a:rPr>
              <a:t>aSocket = new </a:t>
            </a:r>
            <a:r>
              <a:rPr sz="1800" i="1" spc="-5" dirty="0">
                <a:latin typeface="Arial"/>
                <a:cs typeface="Arial"/>
              </a:rPr>
              <a:t>DatagramSocket(6789);  byte[] buffer </a:t>
            </a:r>
            <a:r>
              <a:rPr sz="1800" i="1" dirty="0">
                <a:latin typeface="Arial"/>
                <a:cs typeface="Arial"/>
              </a:rPr>
              <a:t>= new </a:t>
            </a:r>
            <a:r>
              <a:rPr sz="1800" i="1" spc="-5" dirty="0">
                <a:latin typeface="Arial"/>
                <a:cs typeface="Arial"/>
              </a:rPr>
              <a:t>byte[1000];  while(true){</a:t>
            </a:r>
            <a:endParaRPr sz="1800">
              <a:latin typeface="Arial"/>
              <a:cs typeface="Arial"/>
            </a:endParaRPr>
          </a:p>
          <a:p>
            <a:pPr marL="2055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request = new </a:t>
            </a:r>
            <a:r>
              <a:rPr sz="1800" i="1" spc="-10" dirty="0">
                <a:latin typeface="Arial"/>
                <a:cs typeface="Arial"/>
              </a:rPr>
              <a:t>DatagramPacket(buffer,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buffer.length);</a:t>
            </a:r>
            <a:endParaRPr sz="1800">
              <a:latin typeface="Arial"/>
              <a:cs typeface="Arial"/>
            </a:endParaRPr>
          </a:p>
          <a:p>
            <a:pPr marL="19919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aSocket.receive(request);</a:t>
            </a:r>
            <a:endParaRPr sz="1800">
              <a:latin typeface="Arial"/>
              <a:cs typeface="Arial"/>
            </a:endParaRPr>
          </a:p>
          <a:p>
            <a:pPr marL="2715895" marR="5080" indent="-723900">
              <a:lnSpc>
                <a:spcPts val="2100"/>
              </a:lnSpc>
              <a:spcBef>
                <a:spcPts val="16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reply = new </a:t>
            </a:r>
            <a:r>
              <a:rPr sz="1800" i="1" spc="-5" dirty="0">
                <a:latin typeface="Arial"/>
                <a:cs typeface="Arial"/>
              </a:rPr>
              <a:t>DatagramPacket(request.getData(),  request.getLength(), request.getAddress(),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request.getPort());</a:t>
            </a:r>
            <a:endParaRPr sz="1800">
              <a:latin typeface="Arial"/>
              <a:cs typeface="Arial"/>
            </a:endParaRPr>
          </a:p>
          <a:p>
            <a:pPr marL="1991995">
              <a:lnSpc>
                <a:spcPts val="2140"/>
              </a:lnSpc>
            </a:pPr>
            <a:r>
              <a:rPr sz="1800" i="1" spc="-5" dirty="0">
                <a:latin typeface="Arial"/>
                <a:cs typeface="Arial"/>
              </a:rPr>
              <a:t>aSocket.send(reply);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1410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}catch (SocketException e){System.out.println("Socket: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</a:t>
            </a:r>
            <a:endParaRPr sz="1800">
              <a:latin typeface="Arial"/>
              <a:cs typeface="Arial"/>
            </a:endParaRPr>
          </a:p>
          <a:p>
            <a:pPr marL="1077595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(IOException </a:t>
            </a:r>
            <a:r>
              <a:rPr sz="1800" i="1" dirty="0">
                <a:latin typeface="Arial"/>
                <a:cs typeface="Arial"/>
              </a:rPr>
              <a:t>e) </a:t>
            </a:r>
            <a:r>
              <a:rPr sz="1800" i="1" spc="-5" dirty="0">
                <a:latin typeface="Arial"/>
                <a:cs typeface="Arial"/>
              </a:rPr>
              <a:t>{System.out.println("IO: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e.getMessage());}</a:t>
            </a:r>
            <a:endParaRPr sz="1800">
              <a:latin typeface="Arial"/>
              <a:cs typeface="Arial"/>
            </a:endParaRPr>
          </a:p>
          <a:p>
            <a:pPr marL="887094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}finally {if(aSocket != </a:t>
            </a:r>
            <a:r>
              <a:rPr sz="1800" i="1" dirty="0">
                <a:latin typeface="Arial"/>
                <a:cs typeface="Arial"/>
              </a:rPr>
              <a:t>null) </a:t>
            </a:r>
            <a:r>
              <a:rPr sz="1800" i="1" spc="-5" dirty="0">
                <a:latin typeface="Arial"/>
                <a:cs typeface="Arial"/>
              </a:rPr>
              <a:t>aSocket.close();}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ct val="10000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8033" y="336436"/>
            <a:ext cx="8910955" cy="658114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7174865">
              <a:lnSpc>
                <a:spcPts val="2100"/>
              </a:lnSpc>
              <a:spcBef>
                <a:spcPts val="220"/>
              </a:spcBef>
            </a:pP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6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java.net.*;  </a:t>
            </a:r>
            <a:r>
              <a:rPr sz="1800" i="1" dirty="0">
                <a:latin typeface="Arial"/>
                <a:cs typeface="Arial"/>
              </a:rPr>
              <a:t>import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java.io.*;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sz="1800" i="1" dirty="0">
                <a:latin typeface="Arial"/>
                <a:cs typeface="Arial"/>
              </a:rPr>
              <a:t>public class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UDPClient{</a:t>
            </a:r>
            <a:endParaRPr sz="1800">
              <a:latin typeface="Arial"/>
              <a:cs typeface="Arial"/>
            </a:endParaRPr>
          </a:p>
          <a:p>
            <a:pPr marL="266700">
              <a:lnSpc>
                <a:spcPts val="2130"/>
              </a:lnSpc>
            </a:pPr>
            <a:r>
              <a:rPr sz="1800" i="1" dirty="0">
                <a:latin typeface="Arial"/>
                <a:cs typeface="Arial"/>
              </a:rPr>
              <a:t>public </a:t>
            </a:r>
            <a:r>
              <a:rPr sz="1800" i="1" spc="-5" dirty="0">
                <a:latin typeface="Arial"/>
                <a:cs typeface="Arial"/>
              </a:rPr>
              <a:t>static </a:t>
            </a:r>
            <a:r>
              <a:rPr sz="1800" i="1" dirty="0">
                <a:latin typeface="Arial"/>
                <a:cs typeface="Arial"/>
              </a:rPr>
              <a:t>void </a:t>
            </a:r>
            <a:r>
              <a:rPr sz="1800" i="1" spc="-5" dirty="0">
                <a:latin typeface="Arial"/>
                <a:cs typeface="Arial"/>
              </a:rPr>
              <a:t>main(String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args[]){</a:t>
            </a:r>
            <a:endParaRPr sz="1800">
              <a:latin typeface="Arial"/>
              <a:cs typeface="Arial"/>
            </a:endParaRPr>
          </a:p>
          <a:p>
            <a:pPr marL="887094" marR="2767330">
              <a:lnSpc>
                <a:spcPts val="2100"/>
              </a:lnSpc>
              <a:spcBef>
                <a:spcPts val="160"/>
              </a:spcBef>
            </a:pPr>
            <a:r>
              <a:rPr sz="1800" i="1" dirty="0">
                <a:latin typeface="Arial"/>
                <a:cs typeface="Arial"/>
              </a:rPr>
              <a:t>// args give message </a:t>
            </a:r>
            <a:r>
              <a:rPr sz="1800" i="1" spc="-5" dirty="0">
                <a:latin typeface="Arial"/>
                <a:cs typeface="Arial"/>
              </a:rPr>
              <a:t>contents </a:t>
            </a:r>
            <a:r>
              <a:rPr sz="1800" i="1" dirty="0">
                <a:latin typeface="Arial"/>
                <a:cs typeface="Arial"/>
              </a:rPr>
              <a:t>and server</a:t>
            </a:r>
            <a:r>
              <a:rPr sz="1800" i="1" spc="-5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hostname  DatagramSocket </a:t>
            </a:r>
            <a:r>
              <a:rPr sz="1800" i="1" dirty="0">
                <a:latin typeface="Arial"/>
                <a:cs typeface="Arial"/>
              </a:rPr>
              <a:t>aSocket 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null;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ts val="2140"/>
              </a:lnSpc>
            </a:pPr>
            <a:r>
              <a:rPr sz="1800" i="1" spc="-5" dirty="0">
                <a:latin typeface="Arial"/>
                <a:cs typeface="Arial"/>
              </a:rPr>
              <a:t>try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1801495" marR="3613150">
              <a:lnSpc>
                <a:spcPts val="2100"/>
              </a:lnSpc>
              <a:spcBef>
                <a:spcPts val="160"/>
              </a:spcBef>
            </a:pPr>
            <a:r>
              <a:rPr sz="1800" i="1" dirty="0">
                <a:latin typeface="Arial"/>
                <a:cs typeface="Arial"/>
              </a:rPr>
              <a:t>aSocket = new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DatagramSocket();  byte [] </a:t>
            </a:r>
            <a:r>
              <a:rPr sz="1800" i="1" dirty="0">
                <a:latin typeface="Arial"/>
                <a:cs typeface="Arial"/>
              </a:rPr>
              <a:t>m =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args[0].getBytes();</a:t>
            </a:r>
            <a:endParaRPr sz="1800">
              <a:latin typeface="Arial"/>
              <a:cs typeface="Arial"/>
            </a:endParaRPr>
          </a:p>
          <a:p>
            <a:pPr marL="1801495" marR="1567180">
              <a:lnSpc>
                <a:spcPts val="2200"/>
              </a:lnSpc>
              <a:spcBef>
                <a:spcPts val="20"/>
              </a:spcBef>
            </a:pPr>
            <a:r>
              <a:rPr sz="1800" i="1" spc="-5" dirty="0">
                <a:latin typeface="Arial"/>
                <a:cs typeface="Arial"/>
              </a:rPr>
              <a:t>InetAddress </a:t>
            </a:r>
            <a:r>
              <a:rPr sz="1800" i="1" dirty="0">
                <a:latin typeface="Arial"/>
                <a:cs typeface="Arial"/>
              </a:rPr>
              <a:t>aHost = </a:t>
            </a:r>
            <a:r>
              <a:rPr sz="1800" i="1" spc="-5" dirty="0">
                <a:latin typeface="Arial"/>
                <a:cs typeface="Arial"/>
              </a:rPr>
              <a:t>InetAddress.getByName(args[1]);  </a:t>
            </a:r>
            <a:r>
              <a:rPr sz="1800" i="1" dirty="0">
                <a:latin typeface="Arial"/>
                <a:cs typeface="Arial"/>
              </a:rPr>
              <a:t>int serverPort =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6789;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020"/>
              </a:lnSpc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request = new </a:t>
            </a:r>
            <a:r>
              <a:rPr sz="1800" i="1" spc="-5" dirty="0">
                <a:latin typeface="Arial"/>
                <a:cs typeface="Arial"/>
              </a:rPr>
              <a:t>DatagramPacket(m, m.length,</a:t>
            </a:r>
            <a:r>
              <a:rPr sz="1800" i="1" spc="95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aHost,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serverPort);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aSocket.send(request);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byte[] buffer </a:t>
            </a:r>
            <a:r>
              <a:rPr sz="1800" i="1" dirty="0">
                <a:latin typeface="Arial"/>
                <a:cs typeface="Arial"/>
              </a:rPr>
              <a:t>= new</a:t>
            </a:r>
            <a:r>
              <a:rPr sz="1800" i="1" spc="-5" dirty="0">
                <a:latin typeface="Arial"/>
                <a:cs typeface="Arial"/>
              </a:rPr>
              <a:t> byte[1000];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DatagramPacket </a:t>
            </a:r>
            <a:r>
              <a:rPr sz="1800" i="1" dirty="0">
                <a:latin typeface="Arial"/>
                <a:cs typeface="Arial"/>
              </a:rPr>
              <a:t>reply = new </a:t>
            </a:r>
            <a:r>
              <a:rPr sz="1800" i="1" spc="-10" dirty="0">
                <a:latin typeface="Arial"/>
                <a:cs typeface="Arial"/>
              </a:rPr>
              <a:t>DatagramPacket(buffer,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buffer.length);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aSocket.receive(reply);</a:t>
            </a:r>
            <a:endParaRPr sz="1800">
              <a:latin typeface="Arial"/>
              <a:cs typeface="Arial"/>
            </a:endParaRPr>
          </a:p>
          <a:p>
            <a:pPr marL="1801495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System.out.println("Reply: </a:t>
            </a:r>
            <a:r>
              <a:rPr sz="1800" i="1" dirty="0">
                <a:latin typeface="Arial"/>
                <a:cs typeface="Arial"/>
              </a:rPr>
              <a:t>" + new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String(reply.getData()));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ct val="10000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(SocketException e){System.out.println("Socket: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1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</a:t>
            </a:r>
            <a:endParaRPr sz="1800">
              <a:latin typeface="Arial"/>
              <a:cs typeface="Arial"/>
            </a:endParaRPr>
          </a:p>
          <a:p>
            <a:pPr marL="1014094">
              <a:lnSpc>
                <a:spcPts val="2130"/>
              </a:lnSpc>
              <a:spcBef>
                <a:spcPts val="40"/>
              </a:spcBef>
            </a:pPr>
            <a:r>
              <a:rPr sz="1800" i="1" spc="-5" dirty="0">
                <a:latin typeface="Arial"/>
                <a:cs typeface="Arial"/>
              </a:rPr>
              <a:t>}catch (IOException e){System.out.println("IO: </a:t>
            </a:r>
            <a:r>
              <a:rPr sz="1800" i="1" dirty="0">
                <a:latin typeface="Arial"/>
                <a:cs typeface="Arial"/>
              </a:rPr>
              <a:t>" +</a:t>
            </a:r>
            <a:r>
              <a:rPr sz="1800" i="1" spc="3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e.getMessage());}</a:t>
            </a:r>
            <a:endParaRPr sz="1800">
              <a:latin typeface="Arial"/>
              <a:cs typeface="Arial"/>
            </a:endParaRPr>
          </a:p>
          <a:p>
            <a:pPr marL="887094">
              <a:lnSpc>
                <a:spcPts val="2130"/>
              </a:lnSpc>
            </a:pPr>
            <a:r>
              <a:rPr sz="1800" i="1" spc="-5" dirty="0">
                <a:latin typeface="Arial"/>
                <a:cs typeface="Arial"/>
              </a:rPr>
              <a:t>}finally {if(aSocket != </a:t>
            </a:r>
            <a:r>
              <a:rPr sz="1800" i="1" dirty="0">
                <a:latin typeface="Arial"/>
                <a:cs typeface="Arial"/>
              </a:rPr>
              <a:t>null) </a:t>
            </a:r>
            <a:r>
              <a:rPr sz="1800" i="1" spc="-5" dirty="0">
                <a:latin typeface="Arial"/>
                <a:cs typeface="Arial"/>
              </a:rPr>
              <a:t>aSocket.close();}</a:t>
            </a:r>
            <a:endParaRPr sz="1800">
              <a:latin typeface="Arial"/>
              <a:cs typeface="Arial"/>
            </a:endParaRPr>
          </a:p>
          <a:p>
            <a:pPr marR="8623300" algn="r">
              <a:lnSpc>
                <a:spcPts val="2060"/>
              </a:lnSpc>
              <a:spcBef>
                <a:spcPts val="40"/>
              </a:spcBef>
            </a:pPr>
            <a:r>
              <a:rPr sz="1800" i="1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R="8569325" algn="r">
              <a:lnSpc>
                <a:spcPts val="2060"/>
              </a:lnSpc>
            </a:pPr>
            <a:r>
              <a:rPr sz="2700" i="1" baseline="-4629" dirty="0">
                <a:latin typeface="Arial"/>
                <a:cs typeface="Arial"/>
              </a:rPr>
              <a:t>}</a:t>
            </a:r>
            <a:r>
              <a:rPr sz="2700" i="1" spc="-359" baseline="-4629" dirty="0">
                <a:latin typeface="Arial"/>
                <a:cs typeface="Arial"/>
              </a:rPr>
              <a:t> </a:t>
            </a: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997" y="440258"/>
            <a:ext cx="62814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65">
                <a:latin typeface="Times New Roman"/>
                <a:cs typeface="Times New Roman"/>
              </a:rPr>
              <a:t>Trao </a:t>
            </a:r>
            <a:r>
              <a:rPr sz="3200" b="1" dirty="0">
                <a:latin typeface="Times New Roman"/>
                <a:cs typeface="Times New Roman"/>
              </a:rPr>
              <a:t>đổi thông </a:t>
            </a:r>
            <a:r>
              <a:rPr sz="3200" b="1" spc="-5" dirty="0">
                <a:latin typeface="Times New Roman"/>
                <a:cs typeface="Times New Roman"/>
              </a:rPr>
              <a:t>tin </a:t>
            </a:r>
            <a:r>
              <a:rPr sz="3200" b="1" dirty="0">
                <a:latin typeface="Times New Roman"/>
                <a:cs typeface="Times New Roman"/>
              </a:rPr>
              <a:t>bằng</a:t>
            </a:r>
            <a:r>
              <a:rPr sz="3200" b="1" spc="-110" dirty="0">
                <a:latin typeface="Times New Roman"/>
                <a:cs typeface="Times New Roman"/>
              </a:rPr>
              <a:t> </a:t>
            </a:r>
            <a:r>
              <a:rPr sz="3200" b="1" spc="-5" dirty="0">
                <a:latin typeface="Times New Roman"/>
                <a:cs typeface="Times New Roman"/>
              </a:rPr>
              <a:t>TCP-IP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9027" y="1184960"/>
            <a:ext cx="2878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Thiết lập liên kết TCP</a:t>
            </a:r>
            <a:r>
              <a:rPr sz="2400" spc="-17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09027" y="1553260"/>
            <a:ext cx="3048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Giao </a:t>
            </a: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thức bắt tay </a:t>
            </a:r>
            <a:r>
              <a:rPr sz="2400" dirty="0">
                <a:solidFill>
                  <a:srgbClr val="775F55"/>
                </a:solidFill>
                <a:latin typeface="Times New Roman"/>
                <a:cs typeface="Times New Roman"/>
              </a:rPr>
              <a:t>3</a:t>
            </a:r>
            <a:r>
              <a:rPr sz="2400" spc="-4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775F55"/>
                </a:solidFill>
                <a:latin typeface="Times New Roman"/>
                <a:cs typeface="Times New Roman"/>
              </a:rPr>
              <a:t>bước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71427" y="2030171"/>
            <a:ext cx="4160520" cy="34423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gửi SYN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seq 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dữ</a:t>
            </a:r>
            <a:r>
              <a:rPr sz="2000" spc="-5" dirty="0">
                <a:latin typeface="Times New Roman"/>
                <a:cs typeface="Times New Roman"/>
              </a:rPr>
              <a:t> liệu</a:t>
            </a:r>
            <a:endParaRPr sz="200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SYN, </a:t>
            </a:r>
            <a:r>
              <a:rPr sz="2200" spc="-5" dirty="0">
                <a:latin typeface="Times New Roman"/>
                <a:cs typeface="Times New Roman"/>
              </a:rPr>
              <a:t>trả lời </a:t>
            </a:r>
            <a:r>
              <a:rPr sz="2200" spc="-5">
                <a:latin typeface="Times New Roman"/>
                <a:cs typeface="Times New Roman"/>
              </a:rPr>
              <a:t>bằng  </a:t>
            </a:r>
            <a:r>
              <a:rPr sz="2200">
                <a:latin typeface="Times New Roman"/>
                <a:cs typeface="Times New Roman"/>
              </a:rPr>
              <a:t>SYN</a:t>
            </a:r>
            <a:r>
              <a:rPr lang="en-US" sz="2200">
                <a:latin typeface="Times New Roman"/>
                <a:cs typeface="Times New Roman"/>
              </a:rPr>
              <a:t>/</a:t>
            </a:r>
            <a:r>
              <a:rPr sz="2200">
                <a:latin typeface="Times New Roman"/>
                <a:cs typeface="Times New Roman"/>
              </a:rPr>
              <a:t>ACK</a:t>
            </a:r>
          </a:p>
          <a:p>
            <a:pPr marL="642620" lvl="1" indent="-274320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B 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đệm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seq. </a:t>
            </a:r>
            <a:r>
              <a:rPr sz="2000" dirty="0">
                <a:latin typeface="Times New Roman"/>
                <a:cs typeface="Times New Roman"/>
              </a:rPr>
              <a:t>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30200" marR="431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SYNACK, </a:t>
            </a:r>
            <a:r>
              <a:rPr sz="2200" spc="-5" dirty="0">
                <a:latin typeface="Times New Roman"/>
                <a:cs typeface="Times New Roman"/>
              </a:rPr>
              <a:t>trả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lời  </a:t>
            </a:r>
            <a:r>
              <a:rPr sz="2200" dirty="0">
                <a:latin typeface="Times New Roman"/>
                <a:cs typeface="Times New Roman"/>
              </a:rPr>
              <a:t>ACK, </a:t>
            </a:r>
            <a:r>
              <a:rPr sz="2200" spc="-5" dirty="0">
                <a:latin typeface="Times New Roman"/>
                <a:cs typeface="Times New Roman"/>
              </a:rPr>
              <a:t>có thể kèm theo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liệu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77897" y="3451110"/>
            <a:ext cx="3540125" cy="2743200"/>
            <a:chOff x="1177897" y="3451110"/>
            <a:chExt cx="3540125" cy="2743200"/>
          </a:xfrm>
        </p:grpSpPr>
        <p:sp>
          <p:nvSpPr>
            <p:cNvPr id="8" name="object 8"/>
            <p:cNvSpPr/>
            <p:nvPr/>
          </p:nvSpPr>
          <p:spPr>
            <a:xfrm>
              <a:off x="1215997" y="3451110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7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77897" y="61181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9924" y="3451110"/>
              <a:ext cx="0" cy="2717800"/>
            </a:xfrm>
            <a:custGeom>
              <a:avLst/>
              <a:gdLst/>
              <a:ahLst/>
              <a:cxnLst/>
              <a:rect l="l" t="t" r="r" b="b"/>
              <a:pathLst>
                <a:path h="2717800">
                  <a:moveTo>
                    <a:pt x="0" y="0"/>
                  </a:moveTo>
                  <a:lnTo>
                    <a:pt x="0" y="2717798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41824" y="611811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5997" y="37019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0" y="0"/>
                  </a:moveTo>
                  <a:lnTo>
                    <a:pt x="3438677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600016" y="40367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8331" y="0"/>
                  </a:moveTo>
                  <a:lnTo>
                    <a:pt x="0" y="75742"/>
                  </a:lnTo>
                  <a:lnTo>
                    <a:pt x="79908" y="46202"/>
                  </a:lnTo>
                  <a:lnTo>
                    <a:pt x="8331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215997" y="51497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0" y="0"/>
                  </a:moveTo>
                  <a:lnTo>
                    <a:pt x="3438677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00016" y="54845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10" h="76200">
                  <a:moveTo>
                    <a:pt x="8331" y="0"/>
                  </a:moveTo>
                  <a:lnTo>
                    <a:pt x="0" y="75742"/>
                  </a:lnTo>
                  <a:lnTo>
                    <a:pt x="79908" y="46202"/>
                  </a:lnTo>
                  <a:lnTo>
                    <a:pt x="8331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1247" y="4387735"/>
              <a:ext cx="3439160" cy="378460"/>
            </a:xfrm>
            <a:custGeom>
              <a:avLst/>
              <a:gdLst/>
              <a:ahLst/>
              <a:cxnLst/>
              <a:rect l="l" t="t" r="r" b="b"/>
              <a:pathLst>
                <a:path w="3439160" h="378460">
                  <a:moveTo>
                    <a:pt x="3438677" y="0"/>
                  </a:moveTo>
                  <a:lnTo>
                    <a:pt x="0" y="378222"/>
                  </a:lnTo>
                </a:path>
              </a:pathLst>
            </a:custGeom>
            <a:ln w="9524">
              <a:solidFill>
                <a:srgbClr val="417DD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5997" y="4722533"/>
              <a:ext cx="80010" cy="76200"/>
            </a:xfrm>
            <a:custGeom>
              <a:avLst/>
              <a:gdLst/>
              <a:ahLst/>
              <a:cxnLst/>
              <a:rect l="l" t="t" r="r" b="b"/>
              <a:pathLst>
                <a:path w="80009" h="76200">
                  <a:moveTo>
                    <a:pt x="71579" y="0"/>
                  </a:moveTo>
                  <a:lnTo>
                    <a:pt x="0" y="46202"/>
                  </a:lnTo>
                  <a:lnTo>
                    <a:pt x="79910" y="75742"/>
                  </a:lnTo>
                  <a:lnTo>
                    <a:pt x="71579" y="0"/>
                  </a:lnTo>
                  <a:close/>
                </a:path>
              </a:pathLst>
            </a:custGeom>
            <a:solidFill>
              <a:srgbClr val="417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04223" y="2439555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7677" y="253004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 rot="180000">
            <a:off x="1978440" y="3554036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dirty="0">
                <a:latin typeface="Arial"/>
                <a:cs typeface="Arial"/>
              </a:rPr>
              <a:t>SYN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180000">
            <a:off x="1978439" y="4939925"/>
            <a:ext cx="527128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2700" baseline="1543" dirty="0">
                <a:latin typeface="Arial"/>
                <a:cs typeface="Arial"/>
              </a:rPr>
              <a:t>A</a:t>
            </a:r>
            <a:r>
              <a:rPr sz="2700" spc="-52" baseline="1543" dirty="0">
                <a:latin typeface="Arial"/>
                <a:cs typeface="Arial"/>
              </a:rPr>
              <a:t>C</a:t>
            </a: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 rot="21420000">
            <a:off x="3091945" y="4239912"/>
            <a:ext cx="1033967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sz="1800" spc="-15" dirty="0">
                <a:latin typeface="Arial"/>
                <a:cs typeface="Arial"/>
              </a:rPr>
              <a:t>AC</a:t>
            </a:r>
            <a:r>
              <a:rPr sz="2700" spc="-22" baseline="1543" dirty="0">
                <a:latin typeface="Arial"/>
                <a:cs typeface="Arial"/>
              </a:rPr>
              <a:t>K/SYN</a:t>
            </a:r>
            <a:endParaRPr sz="2700" baseline="1543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7907" y="2908185"/>
            <a:ext cx="839575" cy="489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0702" y="2908185"/>
            <a:ext cx="839584" cy="489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8148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9065" algn="l"/>
                <a:tab pos="2076450" algn="l"/>
                <a:tab pos="4404360" algn="l"/>
              </a:tabLst>
            </a:pP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sz="36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sz="3600" spc="-8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6623" y="1915490"/>
            <a:ext cx="4137660" cy="403669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34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Gửi FIN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330200" marR="71120" indent="-317500" algn="just">
              <a:lnSpc>
                <a:spcPct val="91200"/>
              </a:lnSpc>
              <a:spcBef>
                <a:spcPts val="148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được </a:t>
            </a:r>
            <a:r>
              <a:rPr sz="2200" dirty="0">
                <a:latin typeface="Times New Roman"/>
                <a:cs typeface="Times New Roman"/>
              </a:rPr>
              <a:t>FIN, </a:t>
            </a:r>
            <a:r>
              <a:rPr sz="2200" spc="-5" dirty="0">
                <a:latin typeface="Times New Roman"/>
                <a:cs typeface="Times New Roman"/>
              </a:rPr>
              <a:t>trả lời  </a:t>
            </a:r>
            <a:r>
              <a:rPr sz="2200" dirty="0">
                <a:latin typeface="Times New Roman"/>
                <a:cs typeface="Times New Roman"/>
              </a:rPr>
              <a:t>ACK, đồng </a:t>
            </a:r>
            <a:r>
              <a:rPr sz="2200" spc="-5" dirty="0">
                <a:latin typeface="Times New Roman"/>
                <a:cs typeface="Times New Roman"/>
              </a:rPr>
              <a:t>thời </a:t>
            </a:r>
            <a:r>
              <a:rPr sz="2200" dirty="0">
                <a:latin typeface="Times New Roman"/>
                <a:cs typeface="Times New Roman"/>
              </a:rPr>
              <a:t>đóng </a:t>
            </a:r>
            <a:r>
              <a:rPr sz="2200" spc="-5" dirty="0">
                <a:latin typeface="Times New Roman"/>
                <a:cs typeface="Times New Roman"/>
              </a:rPr>
              <a:t>liên kết </a:t>
            </a:r>
            <a:r>
              <a:rPr sz="2200" dirty="0">
                <a:latin typeface="Times New Roman"/>
                <a:cs typeface="Times New Roman"/>
              </a:rPr>
              <a:t>và  gửi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FIN.</a:t>
            </a:r>
            <a:endParaRPr sz="2200">
              <a:latin typeface="Times New Roman"/>
              <a:cs typeface="Times New Roman"/>
            </a:endParaRPr>
          </a:p>
          <a:p>
            <a:pPr marL="330200" marR="5080" indent="-317500" algn="just">
              <a:lnSpc>
                <a:spcPts val="2420"/>
              </a:lnSpc>
              <a:spcBef>
                <a:spcPts val="1505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FIN, </a:t>
            </a:r>
            <a:r>
              <a:rPr sz="2200" spc="-5" dirty="0">
                <a:latin typeface="Times New Roman"/>
                <a:cs typeface="Times New Roman"/>
              </a:rPr>
              <a:t>trả lời</a:t>
            </a:r>
            <a:r>
              <a:rPr sz="2200" spc="-4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ACK,  </a:t>
            </a:r>
            <a:r>
              <a:rPr sz="2200" spc="-5" dirty="0">
                <a:latin typeface="Times New Roman"/>
                <a:cs typeface="Times New Roman"/>
              </a:rPr>
              <a:t>vào trạng thái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370" dirty="0">
                <a:latin typeface="AoyagiKouzanFontT"/>
                <a:cs typeface="AoyagiKouzanFontT"/>
              </a:rPr>
              <a:t>“</a:t>
            </a:r>
            <a:r>
              <a:rPr sz="2200" spc="-370" dirty="0">
                <a:latin typeface="Times New Roman"/>
                <a:cs typeface="Times New Roman"/>
              </a:rPr>
              <a:t>chờ</a:t>
            </a:r>
            <a:r>
              <a:rPr sz="2200" spc="-370" dirty="0">
                <a:latin typeface="AoyagiKouzanFontT"/>
                <a:cs typeface="AoyagiKouzanFontT"/>
              </a:rPr>
              <a:t>”</a:t>
            </a:r>
            <a:r>
              <a:rPr sz="2200" spc="-370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 marL="330200" marR="129539" indent="-317500" algn="just">
              <a:lnSpc>
                <a:spcPts val="2320"/>
              </a:lnSpc>
              <a:spcBef>
                <a:spcPts val="163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u="sng" spc="-5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FF0000"/>
                </a:solidFill>
                <a:uFill>
                  <a:solidFill>
                    <a:srgbClr val="FF2600"/>
                  </a:solidFill>
                </a:uFill>
                <a:latin typeface="Times New Roman"/>
                <a:cs typeface="Times New Roman"/>
              </a:rPr>
              <a:t>4: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ACK. đóng </a:t>
            </a:r>
            <a:r>
              <a:rPr sz="2200" spc="-5" dirty="0">
                <a:latin typeface="Times New Roman"/>
                <a:cs typeface="Times New Roman"/>
              </a:rPr>
              <a:t>liên  kết.</a:t>
            </a:r>
            <a:endParaRPr sz="2200">
              <a:latin typeface="Times New Roman"/>
              <a:cs typeface="Times New Roman"/>
            </a:endParaRPr>
          </a:p>
          <a:p>
            <a:pPr marL="330200" marR="412115" indent="-317500">
              <a:lnSpc>
                <a:spcPts val="2420"/>
              </a:lnSpc>
              <a:spcBef>
                <a:spcPts val="1580"/>
              </a:spcBef>
            </a:pPr>
            <a:r>
              <a:rPr sz="2200" spc="-5" dirty="0">
                <a:latin typeface="Times New Roman"/>
                <a:cs typeface="Times New Roman"/>
              </a:rPr>
              <a:t>Lưu </a:t>
            </a:r>
            <a:r>
              <a:rPr sz="2200" dirty="0">
                <a:latin typeface="Times New Roman"/>
                <a:cs typeface="Times New Roman"/>
              </a:rPr>
              <a:t>ý: Cả </a:t>
            </a:r>
            <a:r>
              <a:rPr sz="2200" spc="-5" dirty="0">
                <a:latin typeface="Times New Roman"/>
                <a:cs typeface="Times New Roman"/>
              </a:rPr>
              <a:t>hai bên đều có thể chủ  </a:t>
            </a:r>
            <a:r>
              <a:rPr sz="2200" dirty="0">
                <a:latin typeface="Times New Roman"/>
                <a:cs typeface="Times New Roman"/>
              </a:rPr>
              <a:t>động đóng </a:t>
            </a:r>
            <a:r>
              <a:rPr sz="2200" spc="-5" dirty="0">
                <a:latin typeface="Times New Roman"/>
                <a:cs typeface="Times New Roman"/>
              </a:rPr>
              <a:t>liên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kết</a:t>
            </a:r>
            <a:endParaRPr sz="22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291236" y="3065348"/>
            <a:ext cx="2548255" cy="627380"/>
            <a:chOff x="6291236" y="3065348"/>
            <a:chExt cx="2548255" cy="627380"/>
          </a:xfrm>
        </p:grpSpPr>
        <p:sp>
          <p:nvSpPr>
            <p:cNvPr id="8" name="object 8"/>
            <p:cNvSpPr/>
            <p:nvPr/>
          </p:nvSpPr>
          <p:spPr>
            <a:xfrm>
              <a:off x="6305524" y="3079635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18" y="584063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745956" y="360898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56" y="0"/>
                  </a:moveTo>
                  <a:lnTo>
                    <a:pt x="0" y="83489"/>
                  </a:lnTo>
                  <a:lnTo>
                    <a:pt x="93218" y="61201"/>
                  </a:lnTo>
                  <a:lnTo>
                    <a:pt x="19456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249327" y="218238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 rot="660000">
            <a:off x="7459186" y="3193625"/>
            <a:ext cx="33979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latin typeface="Arial"/>
                <a:cs typeface="Arial"/>
              </a:rPr>
              <a:t>FIN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759164" y="2182380"/>
            <a:ext cx="1949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29310" y="2974860"/>
            <a:ext cx="2719705" cy="3429000"/>
            <a:chOff x="6129310" y="2974860"/>
            <a:chExt cx="2719705" cy="3429000"/>
          </a:xfrm>
        </p:grpSpPr>
        <p:sp>
          <p:nvSpPr>
            <p:cNvPr id="14" name="object 14"/>
            <p:cNvSpPr/>
            <p:nvPr/>
          </p:nvSpPr>
          <p:spPr>
            <a:xfrm>
              <a:off x="6315049" y="5117985"/>
              <a:ext cx="2506345" cy="584200"/>
            </a:xfrm>
            <a:custGeom>
              <a:avLst/>
              <a:gdLst/>
              <a:ahLst/>
              <a:cxnLst/>
              <a:rect l="l" t="t" r="r" b="b"/>
              <a:pathLst>
                <a:path w="2506345" h="584200">
                  <a:moveTo>
                    <a:pt x="0" y="0"/>
                  </a:moveTo>
                  <a:lnTo>
                    <a:pt x="2505818" y="584063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755481" y="5647334"/>
              <a:ext cx="93345" cy="83820"/>
            </a:xfrm>
            <a:custGeom>
              <a:avLst/>
              <a:gdLst/>
              <a:ahLst/>
              <a:cxnLst/>
              <a:rect l="l" t="t" r="r" b="b"/>
              <a:pathLst>
                <a:path w="93345" h="83820">
                  <a:moveTo>
                    <a:pt x="19456" y="0"/>
                  </a:moveTo>
                  <a:lnTo>
                    <a:pt x="0" y="83489"/>
                  </a:lnTo>
                  <a:lnTo>
                    <a:pt x="93218" y="61201"/>
                  </a:lnTo>
                  <a:lnTo>
                    <a:pt x="19456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839173" y="2984385"/>
              <a:ext cx="0" cy="3409950"/>
            </a:xfrm>
            <a:custGeom>
              <a:avLst/>
              <a:gdLst/>
              <a:ahLst/>
              <a:cxnLst/>
              <a:rect l="l" t="t" r="r" b="b"/>
              <a:pathLst>
                <a:path h="3409950">
                  <a:moveTo>
                    <a:pt x="0" y="0"/>
                  </a:moveTo>
                  <a:lnTo>
                    <a:pt x="0" y="340994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04311" y="3813060"/>
              <a:ext cx="2468245" cy="744220"/>
            </a:xfrm>
            <a:custGeom>
              <a:avLst/>
              <a:gdLst/>
              <a:ahLst/>
              <a:cxnLst/>
              <a:rect l="l" t="t" r="r" b="b"/>
              <a:pathLst>
                <a:path w="2468245" h="744220">
                  <a:moveTo>
                    <a:pt x="2468188" y="0"/>
                  </a:moveTo>
                  <a:lnTo>
                    <a:pt x="0" y="744225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76949" y="4499749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69697" y="0"/>
                  </a:moveTo>
                  <a:lnTo>
                    <a:pt x="0" y="65785"/>
                  </a:lnTo>
                  <a:lnTo>
                    <a:pt x="94449" y="82080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3598" y="4975110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1" y="0"/>
                  </a:moveTo>
                  <a:lnTo>
                    <a:pt x="0" y="134301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 rot="20700000">
            <a:off x="6268565" y="4271757"/>
            <a:ext cx="40839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 rot="660000">
            <a:off x="7348112" y="5195282"/>
            <a:ext cx="408971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2100" baseline="1984" dirty="0">
                <a:latin typeface="Arial"/>
                <a:cs typeface="Arial"/>
              </a:rPr>
              <a:t>A</a:t>
            </a:r>
            <a:r>
              <a:rPr sz="2100" spc="-37" baseline="1984" dirty="0">
                <a:latin typeface="Arial"/>
                <a:cs typeface="Arial"/>
              </a:rPr>
              <a:t>C</a:t>
            </a:r>
            <a:r>
              <a:rPr sz="1400" dirty="0">
                <a:latin typeface="Arial"/>
                <a:cs typeface="Arial"/>
              </a:rPr>
              <a:t>K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74" y="4208348"/>
            <a:ext cx="2510155" cy="783590"/>
            <a:chOff x="6324574" y="4208348"/>
            <a:chExt cx="2510155" cy="783590"/>
          </a:xfrm>
        </p:grpSpPr>
        <p:sp>
          <p:nvSpPr>
            <p:cNvPr id="23" name="object 23"/>
            <p:cNvSpPr/>
            <p:nvPr/>
          </p:nvSpPr>
          <p:spPr>
            <a:xfrm>
              <a:off x="6351936" y="4222635"/>
              <a:ext cx="2468245" cy="744220"/>
            </a:xfrm>
            <a:custGeom>
              <a:avLst/>
              <a:gdLst/>
              <a:ahLst/>
              <a:cxnLst/>
              <a:rect l="l" t="t" r="r" b="b"/>
              <a:pathLst>
                <a:path w="2468245" h="744220">
                  <a:moveTo>
                    <a:pt x="2468188" y="0"/>
                  </a:moveTo>
                  <a:lnTo>
                    <a:pt x="0" y="744225"/>
                  </a:lnTo>
                </a:path>
              </a:pathLst>
            </a:custGeom>
            <a:ln w="28574">
              <a:solidFill>
                <a:srgbClr val="E593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4574" y="4909324"/>
              <a:ext cx="94615" cy="82550"/>
            </a:xfrm>
            <a:custGeom>
              <a:avLst/>
              <a:gdLst/>
              <a:ahLst/>
              <a:cxnLst/>
              <a:rect l="l" t="t" r="r" b="b"/>
              <a:pathLst>
                <a:path w="94614" h="82550">
                  <a:moveTo>
                    <a:pt x="69697" y="0"/>
                  </a:moveTo>
                  <a:lnTo>
                    <a:pt x="0" y="65785"/>
                  </a:lnTo>
                  <a:lnTo>
                    <a:pt x="94449" y="82080"/>
                  </a:lnTo>
                  <a:lnTo>
                    <a:pt x="69697" y="0"/>
                  </a:lnTo>
                  <a:close/>
                </a:path>
              </a:pathLst>
            </a:custGeom>
            <a:solidFill>
              <a:srgbClr val="E593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 rot="20700000">
            <a:off x="6312778" y="4691885"/>
            <a:ext cx="338709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sz="1400" spc="-5" dirty="0">
                <a:latin typeface="Arial"/>
                <a:cs typeface="Arial"/>
              </a:rPr>
              <a:t>FIN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95999" y="3003435"/>
            <a:ext cx="0" cy="3343275"/>
          </a:xfrm>
          <a:custGeom>
            <a:avLst/>
            <a:gdLst/>
            <a:ahLst/>
            <a:cxnLst/>
            <a:rect l="l" t="t" r="r" b="b"/>
            <a:pathLst>
              <a:path h="3343275">
                <a:moveTo>
                  <a:pt x="0" y="0"/>
                </a:moveTo>
                <a:lnTo>
                  <a:pt x="1" y="3343277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500027" y="291104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71877" y="4034993"/>
            <a:ext cx="737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5877" y="625908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038824" y="2584335"/>
            <a:ext cx="666750" cy="3767454"/>
            <a:chOff x="6038824" y="2584335"/>
            <a:chExt cx="666750" cy="3767454"/>
          </a:xfrm>
        </p:grpSpPr>
        <p:sp>
          <p:nvSpPr>
            <p:cNvPr id="31" name="object 31"/>
            <p:cNvSpPr/>
            <p:nvPr/>
          </p:nvSpPr>
          <p:spPr>
            <a:xfrm>
              <a:off x="6038824" y="4956060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4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053112" y="6337184"/>
              <a:ext cx="190500" cy="0"/>
            </a:xfrm>
            <a:custGeom>
              <a:avLst/>
              <a:gdLst/>
              <a:ahLst/>
              <a:cxnLst/>
              <a:rect l="l" t="t" r="r" b="b"/>
              <a:pathLst>
                <a:path w="190500">
                  <a:moveTo>
                    <a:pt x="0" y="0"/>
                  </a:moveTo>
                  <a:lnTo>
                    <a:pt x="190499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94971" y="2584335"/>
              <a:ext cx="610603" cy="3578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815686" y="5138852"/>
            <a:ext cx="281305" cy="10547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latin typeface="Arial"/>
                <a:cs typeface="Arial"/>
              </a:rPr>
              <a:t>timed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wait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878227" y="5516130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closed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33371" y="2533535"/>
            <a:ext cx="610603" cy="357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3958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Nội</a:t>
            </a:r>
            <a:r>
              <a:rPr sz="4400" spc="-100" dirty="0"/>
              <a:t> </a:t>
            </a:r>
            <a:r>
              <a:rPr sz="4400" dirty="0"/>
              <a:t>dung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953125" cy="1597873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các tiến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trình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5" dirty="0">
                <a:latin typeface="Times New Roman"/>
                <a:cs typeface="Times New Roman"/>
              </a:rPr>
              <a:t>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thủ tục 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hướng </a:t>
            </a:r>
            <a:r>
              <a:rPr sz="2900" spc="-5">
                <a:latin typeface="Times New Roman"/>
                <a:cs typeface="Times New Roman"/>
              </a:rPr>
              <a:t>thông</a:t>
            </a:r>
            <a:r>
              <a:rPr sz="2900" spc="30">
                <a:latin typeface="Times New Roman"/>
                <a:cs typeface="Times New Roman"/>
              </a:rPr>
              <a:t> </a:t>
            </a:r>
            <a:r>
              <a:rPr sz="2900" spc="-5">
                <a:latin typeface="Times New Roman"/>
                <a:cs typeface="Times New Roman"/>
              </a:rPr>
              <a:t>điệp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35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0889" algn="l"/>
              </a:tabLst>
            </a:pPr>
            <a:r>
              <a:rPr sz="4400" spc="-40" dirty="0"/>
              <a:t>Trao</a:t>
            </a:r>
            <a:r>
              <a:rPr sz="4400" dirty="0"/>
              <a:t> đổi	</a:t>
            </a:r>
            <a:r>
              <a:rPr sz="4400" spc="-5" dirty="0"/>
              <a:t>thông tin bằng</a:t>
            </a:r>
            <a:r>
              <a:rPr sz="4400" spc="-120" dirty="0"/>
              <a:t> </a:t>
            </a:r>
            <a:r>
              <a:rPr sz="4400" spc="-5" dirty="0"/>
              <a:t>TCP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606030" cy="39738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Đồng bộ dữ </a:t>
            </a:r>
            <a:r>
              <a:rPr sz="2900" spc="-5" dirty="0">
                <a:latin typeface="Times New Roman"/>
                <a:cs typeface="Times New Roman"/>
              </a:rPr>
              <a:t>liệu (data type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matching)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6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Dừng </a:t>
            </a:r>
            <a:r>
              <a:rPr sz="2900" spc="-5" dirty="0">
                <a:latin typeface="Times New Roman"/>
                <a:cs typeface="Times New Roman"/>
              </a:rPr>
              <a:t>(cả thao tác </a:t>
            </a:r>
            <a:r>
              <a:rPr sz="2900" dirty="0">
                <a:latin typeface="Times New Roman"/>
                <a:cs typeface="Times New Roman"/>
              </a:rPr>
              <a:t>gửi và </a:t>
            </a:r>
            <a:r>
              <a:rPr sz="2900" spc="-5" dirty="0">
                <a:latin typeface="Times New Roman"/>
                <a:cs typeface="Times New Roman"/>
              </a:rPr>
              <a:t>nhận đều là các thao tác  </a:t>
            </a:r>
            <a:r>
              <a:rPr sz="2900" dirty="0">
                <a:latin typeface="Times New Roman"/>
                <a:cs typeface="Times New Roman"/>
              </a:rPr>
              <a:t>dừng)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luồng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Mức độ </a:t>
            </a:r>
            <a:r>
              <a:rPr sz="2900" spc="-5" dirty="0">
                <a:latin typeface="Times New Roman"/>
                <a:cs typeface="Times New Roman"/>
              </a:rPr>
              <a:t>tin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Thành công=&gt; chắc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chắn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Chưa </a:t>
            </a:r>
            <a:r>
              <a:rPr sz="2600" spc="-5" dirty="0">
                <a:latin typeface="Times New Roman"/>
                <a:cs typeface="Times New Roman"/>
              </a:rPr>
              <a:t>báo thành công=&gt;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???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đảm bảo thông báo đến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đích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1427" y="793635"/>
            <a:ext cx="6018873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Một số </a:t>
            </a:r>
            <a:r>
              <a:rPr sz="3500" spc="-5" dirty="0"/>
              <a:t>trường </a:t>
            </a:r>
            <a:r>
              <a:rPr sz="3500" dirty="0"/>
              <a:t>hợp </a:t>
            </a:r>
            <a:r>
              <a:rPr sz="3500" spc="-5" dirty="0"/>
              <a:t>xảy</a:t>
            </a:r>
            <a:r>
              <a:rPr sz="3500" spc="-75" dirty="0"/>
              <a:t> </a:t>
            </a:r>
            <a:r>
              <a:rPr sz="3500" dirty="0"/>
              <a:t>ra</a:t>
            </a:r>
            <a:endParaRPr sz="3500"/>
          </a:p>
        </p:txBody>
      </p:sp>
      <p:sp>
        <p:nvSpPr>
          <p:cNvPr id="5" name="object 5"/>
          <p:cNvSpPr/>
          <p:nvPr/>
        </p:nvSpPr>
        <p:spPr>
          <a:xfrm>
            <a:off x="1154083" y="1835035"/>
            <a:ext cx="8428037" cy="43894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302192" y="2498090"/>
            <a:ext cx="8214870" cy="4254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1427" y="793635"/>
            <a:ext cx="5256873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dirty="0"/>
              <a:t>Một số </a:t>
            </a:r>
            <a:r>
              <a:rPr sz="3500" spc="-5" dirty="0"/>
              <a:t>trường </a:t>
            </a:r>
            <a:r>
              <a:rPr sz="3500" dirty="0"/>
              <a:t>hợp </a:t>
            </a:r>
            <a:r>
              <a:rPr sz="3500" spc="-5" dirty="0"/>
              <a:t>xảy</a:t>
            </a:r>
            <a:r>
              <a:rPr sz="3500" spc="-75" dirty="0"/>
              <a:t> </a:t>
            </a:r>
            <a:r>
              <a:rPr sz="3500" dirty="0"/>
              <a:t>ra</a:t>
            </a:r>
            <a:endParaRPr sz="3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3990" y="336436"/>
            <a:ext cx="3650615" cy="9931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2105025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6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java.net.*;  </a:t>
            </a: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java.io.*;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public class </a:t>
            </a:r>
            <a:r>
              <a:rPr sz="1600" i="1" spc="-5" dirty="0">
                <a:latin typeface="Arial"/>
                <a:cs typeface="Arial"/>
              </a:rPr>
              <a:t>TCPServer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238125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static </a:t>
            </a:r>
            <a:r>
              <a:rPr sz="1600" i="1" dirty="0">
                <a:latin typeface="Arial"/>
                <a:cs typeface="Arial"/>
              </a:rPr>
              <a:t>void main </a:t>
            </a:r>
            <a:r>
              <a:rPr sz="1600" i="1" spc="-5" dirty="0">
                <a:latin typeface="Arial"/>
                <a:cs typeface="Arial"/>
              </a:rPr>
              <a:t>(String args[])</a:t>
            </a:r>
            <a:r>
              <a:rPr sz="1600" i="1" spc="-4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8702" y="1301635"/>
            <a:ext cx="3194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t</a:t>
            </a:r>
            <a:r>
              <a:rPr sz="1600" i="1" dirty="0">
                <a:latin typeface="Arial"/>
                <a:cs typeface="Arial"/>
              </a:rPr>
              <a:t>ry{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93102" y="1301635"/>
            <a:ext cx="5407025" cy="523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int serverPort =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7896;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ServerSocket </a:t>
            </a:r>
            <a:r>
              <a:rPr sz="1600" i="1" spc="-5" dirty="0">
                <a:latin typeface="Arial"/>
                <a:cs typeface="Arial"/>
              </a:rPr>
              <a:t>listenSocket </a:t>
            </a:r>
            <a:r>
              <a:rPr sz="1600" i="1" dirty="0">
                <a:latin typeface="Arial"/>
                <a:cs typeface="Arial"/>
              </a:rPr>
              <a:t>= new</a:t>
            </a:r>
            <a:r>
              <a:rPr sz="1600" i="1" spc="5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ServerSocket(serverPort);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3102" y="1796935"/>
            <a:ext cx="109855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while(true)</a:t>
            </a:r>
            <a:r>
              <a:rPr sz="1600" i="1" spc="-4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340" y="1796935"/>
            <a:ext cx="4266565" cy="5105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23495" marR="5080" indent="-11430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Socket </a:t>
            </a:r>
            <a:r>
              <a:rPr sz="1600" i="1" spc="-5" dirty="0">
                <a:latin typeface="Arial"/>
                <a:cs typeface="Arial"/>
              </a:rPr>
              <a:t>clientSocket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listenSocket.accept();  Connection </a:t>
            </a:r>
            <a:r>
              <a:rPr sz="1600" i="1" dirty="0">
                <a:latin typeface="Arial"/>
                <a:cs typeface="Arial"/>
              </a:rPr>
              <a:t>c = new</a:t>
            </a:r>
            <a:r>
              <a:rPr sz="1600" i="1" spc="4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Connection(clientSocket);}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3990" y="2279535"/>
            <a:ext cx="7397750" cy="1488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874394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 </a:t>
            </a:r>
            <a:r>
              <a:rPr sz="1600" i="1" spc="-5" dirty="0">
                <a:latin typeface="Arial"/>
                <a:cs typeface="Arial"/>
              </a:rPr>
              <a:t>{System.out.println("Listen :"+e.getMessage());}}}  </a:t>
            </a:r>
            <a:r>
              <a:rPr sz="1600" i="1" dirty="0">
                <a:latin typeface="Arial"/>
                <a:cs typeface="Arial"/>
              </a:rPr>
              <a:t>class </a:t>
            </a:r>
            <a:r>
              <a:rPr sz="1600" i="1" spc="-5" dirty="0">
                <a:latin typeface="Arial"/>
                <a:cs typeface="Arial"/>
              </a:rPr>
              <a:t>Connection extends Thread</a:t>
            </a:r>
            <a:r>
              <a:rPr sz="1600" i="1" dirty="0">
                <a:latin typeface="Arial"/>
                <a:cs typeface="Arial"/>
              </a:rPr>
              <a:t> 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839"/>
              </a:lnSpc>
            </a:pPr>
            <a:r>
              <a:rPr sz="1600" i="1" spc="-5" dirty="0">
                <a:latin typeface="Arial"/>
                <a:cs typeface="Arial"/>
              </a:rPr>
              <a:t>DataInputStream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in;</a:t>
            </a:r>
            <a:endParaRPr sz="1600">
              <a:latin typeface="Arial"/>
              <a:cs typeface="Arial"/>
            </a:endParaRPr>
          </a:p>
          <a:p>
            <a:pPr marL="887094" marR="4413250">
              <a:lnSpc>
                <a:spcPts val="1900"/>
              </a:lnSpc>
              <a:spcBef>
                <a:spcPts val="160"/>
              </a:spcBef>
            </a:pPr>
            <a:r>
              <a:rPr sz="1600" i="1" spc="-5" dirty="0">
                <a:latin typeface="Arial"/>
                <a:cs typeface="Arial"/>
              </a:rPr>
              <a:t>DataOutputStream out;  </a:t>
            </a:r>
            <a:r>
              <a:rPr sz="1600" i="1" dirty="0">
                <a:latin typeface="Arial"/>
                <a:cs typeface="Arial"/>
              </a:rPr>
              <a:t>Socket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clientSocket;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839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Connection </a:t>
            </a:r>
            <a:r>
              <a:rPr sz="1600" i="1" dirty="0">
                <a:latin typeface="Arial"/>
                <a:cs typeface="Arial"/>
              </a:rPr>
              <a:t>(Socket </a:t>
            </a:r>
            <a:r>
              <a:rPr sz="1600" i="1" spc="-5" dirty="0">
                <a:latin typeface="Arial"/>
                <a:cs typeface="Arial"/>
              </a:rPr>
              <a:t>aClientSocket)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4498" y="3740035"/>
            <a:ext cx="3759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try</a:t>
            </a:r>
            <a:r>
              <a:rPr sz="1600" i="1" spc="-8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93102" y="3740035"/>
            <a:ext cx="5689600" cy="1005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clientSocket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aClientSocket;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in = new </a:t>
            </a:r>
            <a:r>
              <a:rPr sz="1600" i="1" spc="-5" dirty="0">
                <a:latin typeface="Arial"/>
                <a:cs typeface="Arial"/>
              </a:rPr>
              <a:t>DataInputStream(</a:t>
            </a:r>
            <a:r>
              <a:rPr sz="1600" i="1" spc="2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clientSocket.getInputStream());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ts val="1900"/>
              </a:lnSpc>
              <a:spcBef>
                <a:spcPts val="70"/>
              </a:spcBef>
            </a:pPr>
            <a:r>
              <a:rPr sz="1600" i="1" dirty="0">
                <a:latin typeface="Arial"/>
                <a:cs typeface="Arial"/>
              </a:rPr>
              <a:t>out =new </a:t>
            </a:r>
            <a:r>
              <a:rPr sz="1600" i="1" spc="-5" dirty="0">
                <a:latin typeface="Arial"/>
                <a:cs typeface="Arial"/>
              </a:rPr>
              <a:t>DataOutputStream( clientSocket.getOutputStream());  this.start();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739" y="4717935"/>
            <a:ext cx="7971155" cy="218948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760095" marR="5080" indent="281940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 </a:t>
            </a:r>
            <a:r>
              <a:rPr sz="1600" i="1" spc="-5" dirty="0">
                <a:latin typeface="Arial"/>
                <a:cs typeface="Arial"/>
              </a:rPr>
              <a:t>{System.out.println("Connection:"+e.getMessage());}}  </a:t>
            </a:r>
            <a:r>
              <a:rPr sz="1600" i="1" dirty="0">
                <a:latin typeface="Arial"/>
                <a:cs typeface="Arial"/>
              </a:rPr>
              <a:t>public void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run(){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910"/>
              </a:lnSpc>
              <a:spcBef>
                <a:spcPts val="20"/>
              </a:spcBef>
              <a:tabLst>
                <a:tab pos="4463415" algn="l"/>
              </a:tabLst>
            </a:pPr>
            <a:r>
              <a:rPr sz="1600" i="1" spc="-5" dirty="0">
                <a:latin typeface="Arial"/>
                <a:cs typeface="Arial"/>
              </a:rPr>
              <a:t>try </a:t>
            </a:r>
            <a:r>
              <a:rPr sz="1600" i="1" dirty="0">
                <a:latin typeface="Arial"/>
                <a:cs typeface="Arial"/>
              </a:rPr>
              <a:t>{	</a:t>
            </a:r>
            <a:r>
              <a:rPr sz="1600" i="1" spc="-5" dirty="0">
                <a:latin typeface="Arial"/>
                <a:cs typeface="Arial"/>
              </a:rPr>
              <a:t>// </a:t>
            </a:r>
            <a:r>
              <a:rPr sz="1600" i="1" dirty="0">
                <a:latin typeface="Arial"/>
                <a:cs typeface="Arial"/>
              </a:rPr>
              <a:t>an echo</a:t>
            </a:r>
            <a:r>
              <a:rPr sz="1600" i="1" spc="-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  <a:p>
            <a:pPr marL="1674495" marR="3865879">
              <a:lnSpc>
                <a:spcPts val="19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String data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in.readUTF();  out.writeUTF(data);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catch(EOFException </a:t>
            </a:r>
            <a:r>
              <a:rPr sz="1600" i="1" dirty="0">
                <a:latin typeface="Arial"/>
                <a:cs typeface="Arial"/>
              </a:rPr>
              <a:t>e)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{System.out.println("EOF:"+e.getMessage());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catch(IOException </a:t>
            </a:r>
            <a:r>
              <a:rPr sz="1600" i="1" dirty="0">
                <a:latin typeface="Arial"/>
                <a:cs typeface="Arial"/>
              </a:rPr>
              <a:t>e)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{System.out.println("IO:"+e.getMessage());}</a:t>
            </a:r>
            <a:endParaRPr sz="1600">
              <a:latin typeface="Arial"/>
              <a:cs typeface="Arial"/>
            </a:endParaRPr>
          </a:p>
          <a:p>
            <a:pPr marL="986155">
              <a:lnSpc>
                <a:spcPts val="1889"/>
              </a:lnSpc>
              <a:spcBef>
                <a:spcPts val="80"/>
              </a:spcBef>
            </a:pPr>
            <a:r>
              <a:rPr sz="1600" i="1" dirty="0">
                <a:latin typeface="Arial"/>
                <a:cs typeface="Arial"/>
              </a:rPr>
              <a:t>} </a:t>
            </a:r>
            <a:r>
              <a:rPr sz="1600" i="1" spc="-5" dirty="0">
                <a:latin typeface="Arial"/>
                <a:cs typeface="Arial"/>
              </a:rPr>
              <a:t>finally{ try {clientSocket.close();}catch (IOException e){/*close</a:t>
            </a:r>
            <a:r>
              <a:rPr sz="1600" i="1" spc="9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failed*/}}}}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650"/>
              </a:lnSpc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23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0656" y="597077"/>
            <a:ext cx="7693659" cy="631063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6147435">
              <a:lnSpc>
                <a:spcPts val="1900"/>
              </a:lnSpc>
              <a:spcBef>
                <a:spcPts val="180"/>
              </a:spcBef>
            </a:pP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6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java.net.*;  </a:t>
            </a:r>
            <a:r>
              <a:rPr sz="1600" i="1" dirty="0">
                <a:latin typeface="Arial"/>
                <a:cs typeface="Arial"/>
              </a:rPr>
              <a:t>import</a:t>
            </a:r>
            <a:r>
              <a:rPr sz="1600" i="1" spc="-2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java.io.*;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public class </a:t>
            </a:r>
            <a:r>
              <a:rPr sz="1600" i="1" spc="-5" dirty="0">
                <a:latin typeface="Arial"/>
                <a:cs typeface="Arial"/>
              </a:rPr>
              <a:t>TCPClient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public </a:t>
            </a:r>
            <a:r>
              <a:rPr sz="1600" i="1" spc="-5" dirty="0">
                <a:latin typeface="Arial"/>
                <a:cs typeface="Arial"/>
              </a:rPr>
              <a:t>static </a:t>
            </a:r>
            <a:r>
              <a:rPr sz="1600" i="1" dirty="0">
                <a:latin typeface="Arial"/>
                <a:cs typeface="Arial"/>
              </a:rPr>
              <a:t>void main </a:t>
            </a:r>
            <a:r>
              <a:rPr sz="1600" i="1" spc="-5" dirty="0">
                <a:latin typeface="Arial"/>
                <a:cs typeface="Arial"/>
              </a:rPr>
              <a:t>(String args[])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{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10"/>
              </a:lnSpc>
            </a:pPr>
            <a:r>
              <a:rPr sz="1600" i="1" spc="-5" dirty="0">
                <a:latin typeface="Arial"/>
                <a:cs typeface="Arial"/>
              </a:rPr>
              <a:t>// arguments </a:t>
            </a:r>
            <a:r>
              <a:rPr sz="1600" i="1" dirty="0">
                <a:latin typeface="Arial"/>
                <a:cs typeface="Arial"/>
              </a:rPr>
              <a:t>supply message and </a:t>
            </a:r>
            <a:r>
              <a:rPr sz="1600" i="1" spc="-5" dirty="0">
                <a:latin typeface="Arial"/>
                <a:cs typeface="Arial"/>
              </a:rPr>
              <a:t>hostname </a:t>
            </a:r>
            <a:r>
              <a:rPr sz="1600" i="1" dirty="0">
                <a:latin typeface="Arial"/>
                <a:cs typeface="Arial"/>
              </a:rPr>
              <a:t>of </a:t>
            </a:r>
            <a:r>
              <a:rPr sz="1600" i="1" spc="-5" dirty="0">
                <a:latin typeface="Arial"/>
                <a:cs typeface="Arial"/>
              </a:rPr>
              <a:t>destination</a:t>
            </a:r>
            <a:endParaRPr sz="1600">
              <a:latin typeface="Arial"/>
              <a:cs typeface="Arial"/>
            </a:endParaRPr>
          </a:p>
          <a:p>
            <a:pPr marL="1113155" marR="5414010" indent="-226060">
              <a:lnSpc>
                <a:spcPts val="1900"/>
              </a:lnSpc>
              <a:spcBef>
                <a:spcPts val="160"/>
              </a:spcBef>
            </a:pPr>
            <a:r>
              <a:rPr sz="1600" i="1" dirty="0">
                <a:latin typeface="Arial"/>
                <a:cs typeface="Arial"/>
              </a:rPr>
              <a:t>Socket s =</a:t>
            </a:r>
            <a:r>
              <a:rPr sz="1600" i="1" spc="-1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null;  </a:t>
            </a:r>
            <a:r>
              <a:rPr sz="1600" i="1" spc="-5" dirty="0">
                <a:latin typeface="Arial"/>
                <a:cs typeface="Arial"/>
              </a:rPr>
              <a:t>try{</a:t>
            </a:r>
            <a:endParaRPr sz="1600">
              <a:latin typeface="Arial"/>
              <a:cs typeface="Arial"/>
            </a:endParaRPr>
          </a:p>
          <a:p>
            <a:pPr marL="1801495">
              <a:lnSpc>
                <a:spcPts val="1830"/>
              </a:lnSpc>
            </a:pPr>
            <a:r>
              <a:rPr sz="1600" i="1" dirty="0">
                <a:latin typeface="Arial"/>
                <a:cs typeface="Arial"/>
              </a:rPr>
              <a:t>int serverPort =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7896;</a:t>
            </a:r>
            <a:endParaRPr sz="1600">
              <a:latin typeface="Arial"/>
              <a:cs typeface="Arial"/>
            </a:endParaRPr>
          </a:p>
          <a:p>
            <a:pPr marL="1801495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s = new </a:t>
            </a:r>
            <a:r>
              <a:rPr sz="1600" i="1" spc="-5" dirty="0">
                <a:latin typeface="Arial"/>
                <a:cs typeface="Arial"/>
              </a:rPr>
              <a:t>Socket(args[1],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serverPort);</a:t>
            </a:r>
            <a:endParaRPr sz="1600">
              <a:latin typeface="Arial"/>
              <a:cs typeface="Arial"/>
            </a:endParaRPr>
          </a:p>
          <a:p>
            <a:pPr marL="1801495" marR="5080">
              <a:lnSpc>
                <a:spcPts val="1900"/>
              </a:lnSpc>
              <a:spcBef>
                <a:spcPts val="70"/>
              </a:spcBef>
            </a:pPr>
            <a:r>
              <a:rPr sz="1600" i="1" spc="-5" dirty="0">
                <a:latin typeface="Arial"/>
                <a:cs typeface="Arial"/>
              </a:rPr>
              <a:t>DataInputStream </a:t>
            </a:r>
            <a:r>
              <a:rPr sz="1600" i="1" dirty="0">
                <a:latin typeface="Arial"/>
                <a:cs typeface="Arial"/>
              </a:rPr>
              <a:t>in = new </a:t>
            </a:r>
            <a:r>
              <a:rPr sz="1600" i="1" spc="-5" dirty="0">
                <a:latin typeface="Arial"/>
                <a:cs typeface="Arial"/>
              </a:rPr>
              <a:t>DataInputStream( s.getInputStream());  DataOutputStream </a:t>
            </a:r>
            <a:r>
              <a:rPr sz="1600" i="1" dirty="0">
                <a:latin typeface="Arial"/>
                <a:cs typeface="Arial"/>
              </a:rPr>
              <a:t>out</a:t>
            </a:r>
            <a:r>
              <a:rPr sz="1600" i="1" spc="-10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=</a:t>
            </a:r>
            <a:endParaRPr sz="1600">
              <a:latin typeface="Arial"/>
              <a:cs typeface="Arial"/>
            </a:endParaRPr>
          </a:p>
          <a:p>
            <a:pPr marL="1801495" marR="756285" indent="914400">
              <a:lnSpc>
                <a:spcPts val="1900"/>
              </a:lnSpc>
              <a:spcBef>
                <a:spcPts val="100"/>
              </a:spcBef>
              <a:tabLst>
                <a:tab pos="4544695" algn="l"/>
              </a:tabLst>
            </a:pPr>
            <a:r>
              <a:rPr sz="1600" i="1" spc="-5" dirty="0">
                <a:latin typeface="Arial"/>
                <a:cs typeface="Arial"/>
              </a:rPr>
              <a:t>new DataOutputStream( s.getOutputStream());  out.writeUTF(args[0]);	// UTF </a:t>
            </a:r>
            <a:r>
              <a:rPr sz="1600" i="1" dirty="0">
                <a:latin typeface="Arial"/>
                <a:cs typeface="Arial"/>
              </a:rPr>
              <a:t>is a </a:t>
            </a:r>
            <a:r>
              <a:rPr sz="1600" i="1" spc="-5" dirty="0">
                <a:latin typeface="Arial"/>
                <a:cs typeface="Arial"/>
              </a:rPr>
              <a:t>string </a:t>
            </a:r>
            <a:r>
              <a:rPr sz="1600" i="1" dirty="0">
                <a:latin typeface="Arial"/>
                <a:cs typeface="Arial"/>
              </a:rPr>
              <a:t>encoding  </a:t>
            </a:r>
            <a:r>
              <a:rPr sz="1600" i="1" spc="-5" dirty="0">
                <a:latin typeface="Arial"/>
                <a:cs typeface="Arial"/>
              </a:rPr>
              <a:t>String data </a:t>
            </a:r>
            <a:r>
              <a:rPr sz="1600" i="1" dirty="0">
                <a:latin typeface="Arial"/>
                <a:cs typeface="Arial"/>
              </a:rPr>
              <a:t>= </a:t>
            </a:r>
            <a:r>
              <a:rPr sz="1600" i="1" spc="-5" dirty="0">
                <a:latin typeface="Arial"/>
                <a:cs typeface="Arial"/>
              </a:rPr>
              <a:t>in.readUTF();  System.out.println("Received: </a:t>
            </a:r>
            <a:r>
              <a:rPr sz="1600" i="1" dirty="0">
                <a:latin typeface="Arial"/>
                <a:cs typeface="Arial"/>
              </a:rPr>
              <a:t>"+ </a:t>
            </a:r>
            <a:r>
              <a:rPr sz="1600" i="1" spc="-5" dirty="0">
                <a:latin typeface="Arial"/>
                <a:cs typeface="Arial"/>
              </a:rPr>
              <a:t>data) </a:t>
            </a:r>
            <a:r>
              <a:rPr sz="1600" i="1" dirty="0">
                <a:latin typeface="Arial"/>
                <a:cs typeface="Arial"/>
              </a:rPr>
              <a:t>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10"/>
              </a:lnSpc>
              <a:spcBef>
                <a:spcPts val="20"/>
              </a:spcBef>
            </a:pPr>
            <a:r>
              <a:rPr sz="1600" i="1" spc="-5" dirty="0">
                <a:latin typeface="Arial"/>
                <a:cs typeface="Arial"/>
              </a:rPr>
              <a:t>}catch (UnknownHostException</a:t>
            </a:r>
            <a:r>
              <a:rPr sz="1600" i="1" dirty="0">
                <a:latin typeface="Arial"/>
                <a:cs typeface="Arial"/>
              </a:rPr>
              <a:t> e){</a:t>
            </a:r>
            <a:endParaRPr sz="1600">
              <a:latin typeface="Arial"/>
              <a:cs typeface="Arial"/>
            </a:endParaRPr>
          </a:p>
          <a:p>
            <a:pPr marL="271589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System.out.println("Sock:"+e.getMessage());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}catch (EOFException</a:t>
            </a:r>
            <a:r>
              <a:rPr sz="1600" i="1" spc="3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e){System.out.println("EOF:"+e.getMessage());</a:t>
            </a:r>
            <a:endParaRPr sz="1600">
              <a:latin typeface="Arial"/>
              <a:cs typeface="Arial"/>
            </a:endParaRPr>
          </a:p>
          <a:p>
            <a:pPr marL="1113155">
              <a:lnSpc>
                <a:spcPts val="1900"/>
              </a:lnSpc>
            </a:pPr>
            <a:r>
              <a:rPr sz="1600" i="1" spc="-5" dirty="0">
                <a:latin typeface="Arial"/>
                <a:cs typeface="Arial"/>
              </a:rPr>
              <a:t>}catch (IOException</a:t>
            </a:r>
            <a:r>
              <a:rPr sz="1600" i="1" spc="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e){System.out.println("IO:"+e.getMessage());}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10"/>
              </a:lnSpc>
            </a:pPr>
            <a:r>
              <a:rPr sz="1600" i="1" spc="-5" dirty="0">
                <a:latin typeface="Arial"/>
                <a:cs typeface="Arial"/>
              </a:rPr>
              <a:t>}finally {if(s!=null) try {s.close();}catch (IOException</a:t>
            </a:r>
            <a:r>
              <a:rPr sz="1600" i="1" spc="10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e)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i="1" spc="-5" dirty="0">
                <a:latin typeface="Arial"/>
                <a:cs typeface="Arial"/>
              </a:rPr>
              <a:t>{System.out.println("close:"+e.getMessage());}}</a:t>
            </a:r>
            <a:endParaRPr sz="1600">
              <a:latin typeface="Arial"/>
              <a:cs typeface="Arial"/>
            </a:endParaRPr>
          </a:p>
          <a:p>
            <a:pPr marL="887094">
              <a:lnSpc>
                <a:spcPts val="1900"/>
              </a:lnSpc>
            </a:pPr>
            <a:r>
              <a:rPr sz="1600" i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1910"/>
              </a:lnSpc>
            </a:pPr>
            <a:r>
              <a:rPr sz="1600" i="1" dirty="0">
                <a:latin typeface="Arial"/>
                <a:cs typeface="Arial"/>
              </a:rPr>
              <a:t>}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spcBef>
                <a:spcPts val="1614"/>
              </a:spcBef>
            </a:pPr>
            <a:r>
              <a:rPr sz="1400" b="1" spc="-5" dirty="0">
                <a:solidFill>
                  <a:srgbClr val="775F55"/>
                </a:solidFill>
                <a:latin typeface="Arial"/>
                <a:cs typeface="Arial"/>
              </a:rPr>
              <a:t>24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Các vấn </a:t>
            </a:r>
            <a:r>
              <a:rPr dirty="0"/>
              <a:t>đề </a:t>
            </a:r>
            <a:r>
              <a:rPr spc="-5" dirty="0"/>
              <a:t>của trao </a:t>
            </a:r>
            <a:r>
              <a:rPr dirty="0"/>
              <a:t>đổi </a:t>
            </a:r>
            <a:r>
              <a:rPr spc="-5" dirty="0"/>
              <a:t>thông tin giữa  các tiến</a:t>
            </a:r>
            <a:r>
              <a:rPr dirty="0"/>
              <a:t> </a:t>
            </a:r>
            <a:r>
              <a:rPr spc="-5" dirty="0"/>
              <a:t>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4514850" cy="3721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bền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vững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tạm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thời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đồng</a:t>
            </a:r>
            <a:r>
              <a:rPr sz="2900" spc="1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không đồng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Gửi </a:t>
            </a:r>
            <a:r>
              <a:rPr sz="2900" spc="-5" dirty="0">
                <a:latin typeface="Times New Roman"/>
                <a:cs typeface="Times New Roman"/>
              </a:rPr>
              <a:t>nhận </a:t>
            </a:r>
            <a:r>
              <a:rPr sz="2900" dirty="0">
                <a:latin typeface="Times New Roman"/>
                <a:cs typeface="Times New Roman"/>
              </a:rPr>
              <a:t>dừng, không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dừng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0" dirty="0">
                <a:latin typeface="Times New Roman"/>
                <a:cs typeface="Times New Roman"/>
              </a:rPr>
              <a:t>Tin </a:t>
            </a:r>
            <a:r>
              <a:rPr sz="2900" spc="-5" dirty="0">
                <a:latin typeface="Times New Roman"/>
                <a:cs typeface="Times New Roman"/>
              </a:rPr>
              <a:t>cậy/không tin</a:t>
            </a:r>
            <a:r>
              <a:rPr sz="2900" spc="3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Trật </a:t>
            </a:r>
            <a:r>
              <a:rPr sz="2900" spc="-5" dirty="0">
                <a:latin typeface="Times New Roman"/>
                <a:cs typeface="Times New Roman"/>
              </a:rPr>
              <a:t>tự của các thông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báo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2815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Nội</a:t>
            </a:r>
            <a:r>
              <a:rPr sz="4400" spc="-100" dirty="0"/>
              <a:t> </a:t>
            </a:r>
            <a:r>
              <a:rPr sz="4400" dirty="0"/>
              <a:t>dung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953125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các tiến</a:t>
            </a:r>
            <a:r>
              <a:rPr sz="2900" spc="2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trình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5" dirty="0">
                <a:latin typeface="Times New Roman"/>
                <a:cs typeface="Times New Roman"/>
              </a:rPr>
              <a:t>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thủ tục 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hướng thông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báo</a:t>
            </a:r>
            <a:endParaRPr sz="2900">
              <a:latin typeface="Times New Roman"/>
              <a:cs typeface="Times New Roman"/>
            </a:endParaRPr>
          </a:p>
          <a:p>
            <a:pPr marL="527050" indent="-51435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AutoNum type="arabicPeriod"/>
              <a:tabLst>
                <a:tab pos="526415" algn="l"/>
                <a:tab pos="527050" algn="l"/>
              </a:tabLst>
            </a:pPr>
            <a:r>
              <a:rPr sz="2900" spc="-30" dirty="0">
                <a:latin typeface="Times New Roman"/>
                <a:cs typeface="Times New Roman"/>
              </a:rPr>
              <a:t>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</a:t>
            </a:r>
            <a:r>
              <a:rPr sz="2900" spc="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dòng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223427" y="3059315"/>
            <a:ext cx="4956175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lvl="1" indent="-577850">
              <a:lnSpc>
                <a:spcPts val="3110"/>
              </a:lnSpc>
              <a:spcBef>
                <a:spcPts val="10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Giao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thức yêu cầu-trả</a:t>
            </a:r>
            <a:r>
              <a:rPr sz="2600" spc="-2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lời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ts val="3110"/>
              </a:lnSpc>
              <a:buAutoNum type="arabicPeriod"/>
              <a:tabLst>
                <a:tab pos="590550" algn="l"/>
              </a:tabLst>
            </a:pP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RPC-Cơ chế lời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gọi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thủ tục từ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xa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SUN-RPC và</a:t>
            </a:r>
            <a:r>
              <a:rPr sz="2600" spc="-1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DCE-RPC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RMI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8883" y="1187450"/>
            <a:ext cx="7772400" cy="838691"/>
          </a:xfrm>
          <a:prstGeom prst="rect">
            <a:avLst/>
          </a:prstGeom>
          <a:noFill/>
        </p:spPr>
        <p:txBody>
          <a:bodyPr vert="horz" wrap="square" lIns="0" tIns="16002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260"/>
              </a:spcBef>
              <a:tabLst>
                <a:tab pos="649605" algn="l"/>
                <a:tab pos="2435225" algn="l"/>
                <a:tab pos="3289300" algn="l"/>
              </a:tabLst>
            </a:pPr>
            <a:r>
              <a:rPr sz="4400" dirty="0">
                <a:solidFill>
                  <a:srgbClr val="0070C0"/>
                </a:solidFill>
              </a:rPr>
              <a:t>2.	</a:t>
            </a:r>
            <a:r>
              <a:rPr sz="4400" spc="-5" dirty="0">
                <a:solidFill>
                  <a:srgbClr val="0070C0"/>
                </a:solidFill>
              </a:rPr>
              <a:t>Lời</a:t>
            </a:r>
            <a:r>
              <a:rPr sz="4400" spc="5" dirty="0">
                <a:solidFill>
                  <a:srgbClr val="0070C0"/>
                </a:solidFill>
              </a:rPr>
              <a:t> </a:t>
            </a:r>
            <a:r>
              <a:rPr sz="4400" dirty="0">
                <a:solidFill>
                  <a:srgbClr val="0070C0"/>
                </a:solidFill>
              </a:rPr>
              <a:t>gọi	</a:t>
            </a:r>
            <a:r>
              <a:rPr sz="4400" spc="-5" dirty="0">
                <a:solidFill>
                  <a:srgbClr val="0070C0"/>
                </a:solidFill>
              </a:rPr>
              <a:t>thủ	tục từ </a:t>
            </a:r>
            <a:r>
              <a:rPr sz="4400" dirty="0">
                <a:solidFill>
                  <a:srgbClr val="0070C0"/>
                </a:solidFill>
              </a:rPr>
              <a:t>xa</a:t>
            </a:r>
            <a:endParaRPr sz="440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725055"/>
            <a:ext cx="8686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</a:tabLst>
            </a:pPr>
            <a:r>
              <a:rPr sz="4400" dirty="0"/>
              <a:t>2.1.	Giao </a:t>
            </a:r>
            <a:r>
              <a:rPr sz="4400" spc="-5" dirty="0"/>
              <a:t>thức yêu cầu-trả</a:t>
            </a:r>
            <a:r>
              <a:rPr sz="4400" spc="-40" dirty="0"/>
              <a:t> </a:t>
            </a:r>
            <a:r>
              <a:rPr sz="4400" spc="-5" dirty="0"/>
              <a:t>lời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979409" cy="294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9565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Là cơ chế bậc cao </a:t>
            </a:r>
            <a:r>
              <a:rPr sz="2900" dirty="0">
                <a:latin typeface="Times New Roman"/>
                <a:cs typeface="Times New Roman"/>
              </a:rPr>
              <a:t>hơn </a:t>
            </a:r>
            <a:r>
              <a:rPr sz="2900" spc="-5" dirty="0">
                <a:latin typeface="Times New Roman"/>
                <a:cs typeface="Times New Roman"/>
              </a:rPr>
              <a:t>truyền thông điệp, cho phép  trao </a:t>
            </a:r>
            <a:r>
              <a:rPr sz="2900" dirty="0">
                <a:latin typeface="Times New Roman"/>
                <a:cs typeface="Times New Roman"/>
              </a:rPr>
              <a:t>đổi </a:t>
            </a:r>
            <a:r>
              <a:rPr sz="2900" spc="-5" dirty="0">
                <a:latin typeface="Times New Roman"/>
                <a:cs typeface="Times New Roman"/>
              </a:rPr>
              <a:t>thông tin giữa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tiến trình bằng </a:t>
            </a: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thông báo  </a:t>
            </a:r>
            <a:r>
              <a:rPr sz="2900" dirty="0">
                <a:latin typeface="Times New Roman"/>
                <a:cs typeface="Times New Roman"/>
              </a:rPr>
              <a:t>gửi </a:t>
            </a:r>
            <a:r>
              <a:rPr sz="2900" spc="-5" dirty="0">
                <a:latin typeface="Times New Roman"/>
                <a:cs typeface="Times New Roman"/>
              </a:rPr>
              <a:t>nhận liên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tiếp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Hỗ </a:t>
            </a:r>
            <a:r>
              <a:rPr sz="2900" spc="-5" dirty="0">
                <a:latin typeface="Times New Roman"/>
                <a:cs typeface="Times New Roman"/>
              </a:rPr>
              <a:t>trợ các 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từ</a:t>
            </a:r>
            <a:r>
              <a:rPr sz="2900" dirty="0">
                <a:latin typeface="Times New Roman"/>
                <a:cs typeface="Times New Roman"/>
              </a:rPr>
              <a:t> xa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Đồng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40" dirty="0">
                <a:latin typeface="Times New Roman"/>
                <a:cs typeface="Times New Roman"/>
              </a:rPr>
              <a:t>Tin</a:t>
            </a:r>
            <a:r>
              <a:rPr sz="2900" spc="-5" dirty="0">
                <a:latin typeface="Times New Roman"/>
                <a:cs typeface="Times New Roman"/>
              </a:rPr>
              <a:t> cậy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330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Yêu </a:t>
            </a:r>
            <a:r>
              <a:rPr sz="4400" spc="-5" dirty="0"/>
              <a:t>cầu-trả</a:t>
            </a:r>
            <a:r>
              <a:rPr sz="4400" spc="-75" dirty="0"/>
              <a:t> </a:t>
            </a:r>
            <a:r>
              <a:rPr sz="4400" spc="-5" dirty="0"/>
              <a:t>lời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895233"/>
            <a:ext cx="3449320" cy="128778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85"/>
              </a:spcBef>
              <a:buClr>
                <a:srgbClr val="DD8047"/>
              </a:buClr>
              <a:buSzPct val="58928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800" dirty="0">
                <a:latin typeface="Times New Roman"/>
                <a:cs typeface="Times New Roman"/>
              </a:rPr>
              <a:t>Đặc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điểm:</a:t>
            </a:r>
            <a:endParaRPr sz="28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9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cần báo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nhận</a:t>
            </a:r>
            <a:endParaRPr sz="20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cần kiểm soát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luồng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70670" y="6950594"/>
            <a:ext cx="524954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800" spc="-40" dirty="0">
                <a:latin typeface="Arial"/>
                <a:cs typeface="Arial"/>
              </a:rPr>
              <a:t>Instructor</a:t>
            </a:r>
            <a:r>
              <a:rPr sz="800" spc="-40" dirty="0">
                <a:latin typeface="AoyagiKouzanFontT"/>
                <a:cs typeface="AoyagiKouzanFontT"/>
              </a:rPr>
              <a:t>’</a:t>
            </a:r>
            <a:r>
              <a:rPr sz="800" spc="-40" dirty="0">
                <a:latin typeface="Arial"/>
                <a:cs typeface="Arial"/>
              </a:rPr>
              <a:t>s </a:t>
            </a:r>
            <a:r>
              <a:rPr sz="800" dirty="0">
                <a:latin typeface="Arial"/>
                <a:cs typeface="Arial"/>
              </a:rPr>
              <a:t>Guide for </a:t>
            </a:r>
            <a:r>
              <a:rPr sz="800" spc="-5" dirty="0">
                <a:latin typeface="Arial"/>
                <a:cs typeface="Arial"/>
              </a:rPr>
              <a:t>Coulouris, Dollimore, </a:t>
            </a:r>
            <a:r>
              <a:rPr sz="800" dirty="0">
                <a:latin typeface="Arial"/>
                <a:cs typeface="Arial"/>
              </a:rPr>
              <a:t>Kindberg and </a:t>
            </a:r>
            <a:r>
              <a:rPr sz="800" spc="-10" dirty="0">
                <a:latin typeface="Arial"/>
                <a:cs typeface="Arial"/>
              </a:rPr>
              <a:t>Blair, </a:t>
            </a:r>
            <a:r>
              <a:rPr sz="800" spc="-5" dirty="0">
                <a:latin typeface="Arial"/>
                <a:cs typeface="Arial"/>
              </a:rPr>
              <a:t>Distributed Systems: </a:t>
            </a:r>
            <a:r>
              <a:rPr sz="800" dirty="0">
                <a:latin typeface="Arial"/>
                <a:cs typeface="Arial"/>
              </a:rPr>
              <a:t>Concepts and Design </a:t>
            </a:r>
            <a:r>
              <a:rPr sz="800" spc="-5" dirty="0">
                <a:latin typeface="Arial"/>
                <a:cs typeface="Arial"/>
              </a:rPr>
              <a:t>Edn.</a:t>
            </a:r>
            <a:r>
              <a:rPr sz="800" spc="2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Arial"/>
                <a:cs typeface="Arial"/>
              </a:rPr>
              <a:t>©  Pearson Education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61084" y="3716858"/>
            <a:ext cx="8674735" cy="3216910"/>
            <a:chOff x="1261084" y="3716858"/>
            <a:chExt cx="8674735" cy="3216910"/>
          </a:xfrm>
        </p:grpSpPr>
        <p:sp>
          <p:nvSpPr>
            <p:cNvPr id="7" name="object 7"/>
            <p:cNvSpPr/>
            <p:nvPr/>
          </p:nvSpPr>
          <p:spPr>
            <a:xfrm>
              <a:off x="6913537" y="3735273"/>
              <a:ext cx="2978150" cy="3154680"/>
            </a:xfrm>
            <a:custGeom>
              <a:avLst/>
              <a:gdLst/>
              <a:ahLst/>
              <a:cxnLst/>
              <a:rect l="l" t="t" r="r" b="b"/>
              <a:pathLst>
                <a:path w="2978150" h="3154679">
                  <a:moveTo>
                    <a:pt x="2978150" y="0"/>
                  </a:moveTo>
                  <a:lnTo>
                    <a:pt x="0" y="0"/>
                  </a:lnTo>
                  <a:lnTo>
                    <a:pt x="0" y="3154361"/>
                  </a:lnTo>
                  <a:lnTo>
                    <a:pt x="2978150" y="3154361"/>
                  </a:lnTo>
                  <a:lnTo>
                    <a:pt x="2978150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13537" y="3735273"/>
              <a:ext cx="3003550" cy="3180080"/>
            </a:xfrm>
            <a:custGeom>
              <a:avLst/>
              <a:gdLst/>
              <a:ahLst/>
              <a:cxnLst/>
              <a:rect l="l" t="t" r="r" b="b"/>
              <a:pathLst>
                <a:path w="3003550" h="3180079">
                  <a:moveTo>
                    <a:pt x="0" y="0"/>
                  </a:moveTo>
                  <a:lnTo>
                    <a:pt x="3003547" y="0"/>
                  </a:lnTo>
                  <a:lnTo>
                    <a:pt x="3003547" y="3179757"/>
                  </a:lnTo>
                  <a:lnTo>
                    <a:pt x="0" y="3179757"/>
                  </a:lnTo>
                  <a:lnTo>
                    <a:pt x="0" y="0"/>
                  </a:lnTo>
                  <a:close/>
                </a:path>
              </a:pathLst>
            </a:custGeom>
            <a:ln w="36512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79499" y="3735273"/>
              <a:ext cx="2980055" cy="3154680"/>
            </a:xfrm>
            <a:custGeom>
              <a:avLst/>
              <a:gdLst/>
              <a:ahLst/>
              <a:cxnLst/>
              <a:rect l="l" t="t" r="r" b="b"/>
              <a:pathLst>
                <a:path w="2980054" h="3154679">
                  <a:moveTo>
                    <a:pt x="2979737" y="0"/>
                  </a:moveTo>
                  <a:lnTo>
                    <a:pt x="0" y="0"/>
                  </a:lnTo>
                  <a:lnTo>
                    <a:pt x="0" y="3154361"/>
                  </a:lnTo>
                  <a:lnTo>
                    <a:pt x="2979737" y="3154361"/>
                  </a:lnTo>
                  <a:lnTo>
                    <a:pt x="2979737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79499" y="3735273"/>
              <a:ext cx="3005455" cy="3180080"/>
            </a:xfrm>
            <a:custGeom>
              <a:avLst/>
              <a:gdLst/>
              <a:ahLst/>
              <a:cxnLst/>
              <a:rect l="l" t="t" r="r" b="b"/>
              <a:pathLst>
                <a:path w="3005454" h="3180079">
                  <a:moveTo>
                    <a:pt x="0" y="0"/>
                  </a:moveTo>
                  <a:lnTo>
                    <a:pt x="3005137" y="0"/>
                  </a:lnTo>
                  <a:lnTo>
                    <a:pt x="3005137" y="3179757"/>
                  </a:lnTo>
                  <a:lnTo>
                    <a:pt x="0" y="3179757"/>
                  </a:lnTo>
                  <a:lnTo>
                    <a:pt x="0" y="0"/>
                  </a:lnTo>
                  <a:close/>
                </a:path>
              </a:pathLst>
            </a:custGeom>
            <a:ln w="36512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69236" y="3460635"/>
            <a:ext cx="624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Server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7274" y="3460635"/>
            <a:ext cx="5448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Client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11897" y="3967683"/>
            <a:ext cx="2689860" cy="2665730"/>
            <a:chOff x="1411897" y="3967683"/>
            <a:chExt cx="2689860" cy="2665730"/>
          </a:xfrm>
        </p:grpSpPr>
        <p:sp>
          <p:nvSpPr>
            <p:cNvPr id="14" name="object 14"/>
            <p:cNvSpPr/>
            <p:nvPr/>
          </p:nvSpPr>
          <p:spPr>
            <a:xfrm>
              <a:off x="1430312" y="3986098"/>
              <a:ext cx="2653030" cy="2628900"/>
            </a:xfrm>
            <a:custGeom>
              <a:avLst/>
              <a:gdLst/>
              <a:ahLst/>
              <a:cxnLst/>
              <a:rect l="l" t="t" r="r" b="b"/>
              <a:pathLst>
                <a:path w="2653029" h="2628900">
                  <a:moveTo>
                    <a:pt x="1326349" y="0"/>
                  </a:moveTo>
                  <a:lnTo>
                    <a:pt x="1277725" y="866"/>
                  </a:lnTo>
                  <a:lnTo>
                    <a:pt x="1229541" y="3447"/>
                  </a:lnTo>
                  <a:lnTo>
                    <a:pt x="1181829" y="7712"/>
                  </a:lnTo>
                  <a:lnTo>
                    <a:pt x="1134617" y="13632"/>
                  </a:lnTo>
                  <a:lnTo>
                    <a:pt x="1087936" y="21177"/>
                  </a:lnTo>
                  <a:lnTo>
                    <a:pt x="1041816" y="30317"/>
                  </a:lnTo>
                  <a:lnTo>
                    <a:pt x="996287" y="41022"/>
                  </a:lnTo>
                  <a:lnTo>
                    <a:pt x="951378" y="53263"/>
                  </a:lnTo>
                  <a:lnTo>
                    <a:pt x="907120" y="67010"/>
                  </a:lnTo>
                  <a:lnTo>
                    <a:pt x="863543" y="82234"/>
                  </a:lnTo>
                  <a:lnTo>
                    <a:pt x="820676" y="98904"/>
                  </a:lnTo>
                  <a:lnTo>
                    <a:pt x="778550" y="116992"/>
                  </a:lnTo>
                  <a:lnTo>
                    <a:pt x="737194" y="136466"/>
                  </a:lnTo>
                  <a:lnTo>
                    <a:pt x="696639" y="157299"/>
                  </a:lnTo>
                  <a:lnTo>
                    <a:pt x="656915" y="179459"/>
                  </a:lnTo>
                  <a:lnTo>
                    <a:pt x="618051" y="202917"/>
                  </a:lnTo>
                  <a:lnTo>
                    <a:pt x="580077" y="227644"/>
                  </a:lnTo>
                  <a:lnTo>
                    <a:pt x="543024" y="253610"/>
                  </a:lnTo>
                  <a:lnTo>
                    <a:pt x="506921" y="280785"/>
                  </a:lnTo>
                  <a:lnTo>
                    <a:pt x="471799" y="309139"/>
                  </a:lnTo>
                  <a:lnTo>
                    <a:pt x="437687" y="338644"/>
                  </a:lnTo>
                  <a:lnTo>
                    <a:pt x="404615" y="369268"/>
                  </a:lnTo>
                  <a:lnTo>
                    <a:pt x="372613" y="400982"/>
                  </a:lnTo>
                  <a:lnTo>
                    <a:pt x="341712" y="433757"/>
                  </a:lnTo>
                  <a:lnTo>
                    <a:pt x="311940" y="467563"/>
                  </a:lnTo>
                  <a:lnTo>
                    <a:pt x="283329" y="502371"/>
                  </a:lnTo>
                  <a:lnTo>
                    <a:pt x="255908" y="538150"/>
                  </a:lnTo>
                  <a:lnTo>
                    <a:pt x="229707" y="574870"/>
                  </a:lnTo>
                  <a:lnTo>
                    <a:pt x="204756" y="612503"/>
                  </a:lnTo>
                  <a:lnTo>
                    <a:pt x="181085" y="651018"/>
                  </a:lnTo>
                  <a:lnTo>
                    <a:pt x="158724" y="690387"/>
                  </a:lnTo>
                  <a:lnTo>
                    <a:pt x="137703" y="730578"/>
                  </a:lnTo>
                  <a:lnTo>
                    <a:pt x="118052" y="771562"/>
                  </a:lnTo>
                  <a:lnTo>
                    <a:pt x="99801" y="813310"/>
                  </a:lnTo>
                  <a:lnTo>
                    <a:pt x="82979" y="855793"/>
                  </a:lnTo>
                  <a:lnTo>
                    <a:pt x="67618" y="898979"/>
                  </a:lnTo>
                  <a:lnTo>
                    <a:pt x="53746" y="942840"/>
                  </a:lnTo>
                  <a:lnTo>
                    <a:pt x="41394" y="987346"/>
                  </a:lnTo>
                  <a:lnTo>
                    <a:pt x="30591" y="1032467"/>
                  </a:lnTo>
                  <a:lnTo>
                    <a:pt x="21369" y="1078174"/>
                  </a:lnTo>
                  <a:lnTo>
                    <a:pt x="13756" y="1124436"/>
                  </a:lnTo>
                  <a:lnTo>
                    <a:pt x="7782" y="1171225"/>
                  </a:lnTo>
                  <a:lnTo>
                    <a:pt x="3479" y="1218509"/>
                  </a:lnTo>
                  <a:lnTo>
                    <a:pt x="874" y="1266261"/>
                  </a:lnTo>
                  <a:lnTo>
                    <a:pt x="0" y="1314450"/>
                  </a:lnTo>
                  <a:lnTo>
                    <a:pt x="874" y="1362637"/>
                  </a:lnTo>
                  <a:lnTo>
                    <a:pt x="3479" y="1410388"/>
                  </a:lnTo>
                  <a:lnTo>
                    <a:pt x="7782" y="1457672"/>
                  </a:lnTo>
                  <a:lnTo>
                    <a:pt x="13756" y="1504460"/>
                  </a:lnTo>
                  <a:lnTo>
                    <a:pt x="21369" y="1550722"/>
                  </a:lnTo>
                  <a:lnTo>
                    <a:pt x="30591" y="1596428"/>
                  </a:lnTo>
                  <a:lnTo>
                    <a:pt x="41394" y="1641549"/>
                  </a:lnTo>
                  <a:lnTo>
                    <a:pt x="53746" y="1686054"/>
                  </a:lnTo>
                  <a:lnTo>
                    <a:pt x="67618" y="1729915"/>
                  </a:lnTo>
                  <a:lnTo>
                    <a:pt x="82979" y="1773101"/>
                  </a:lnTo>
                  <a:lnTo>
                    <a:pt x="99801" y="1815583"/>
                  </a:lnTo>
                  <a:lnTo>
                    <a:pt x="118052" y="1857331"/>
                  </a:lnTo>
                  <a:lnTo>
                    <a:pt x="137703" y="1898315"/>
                  </a:lnTo>
                  <a:lnTo>
                    <a:pt x="158724" y="1938507"/>
                  </a:lnTo>
                  <a:lnTo>
                    <a:pt x="181085" y="1977875"/>
                  </a:lnTo>
                  <a:lnTo>
                    <a:pt x="204756" y="2016390"/>
                  </a:lnTo>
                  <a:lnTo>
                    <a:pt x="229707" y="2054023"/>
                  </a:lnTo>
                  <a:lnTo>
                    <a:pt x="255908" y="2090744"/>
                  </a:lnTo>
                  <a:lnTo>
                    <a:pt x="283329" y="2126523"/>
                  </a:lnTo>
                  <a:lnTo>
                    <a:pt x="311940" y="2161330"/>
                  </a:lnTo>
                  <a:lnTo>
                    <a:pt x="341712" y="2195136"/>
                  </a:lnTo>
                  <a:lnTo>
                    <a:pt x="372613" y="2227911"/>
                  </a:lnTo>
                  <a:lnTo>
                    <a:pt x="404615" y="2259626"/>
                  </a:lnTo>
                  <a:lnTo>
                    <a:pt x="437687" y="2290250"/>
                  </a:lnTo>
                  <a:lnTo>
                    <a:pt x="471799" y="2319755"/>
                  </a:lnTo>
                  <a:lnTo>
                    <a:pt x="506921" y="2348109"/>
                  </a:lnTo>
                  <a:lnTo>
                    <a:pt x="543024" y="2375284"/>
                  </a:lnTo>
                  <a:lnTo>
                    <a:pt x="580077" y="2401250"/>
                  </a:lnTo>
                  <a:lnTo>
                    <a:pt x="618051" y="2425978"/>
                  </a:lnTo>
                  <a:lnTo>
                    <a:pt x="656915" y="2449436"/>
                  </a:lnTo>
                  <a:lnTo>
                    <a:pt x="696639" y="2471597"/>
                  </a:lnTo>
                  <a:lnTo>
                    <a:pt x="737194" y="2492429"/>
                  </a:lnTo>
                  <a:lnTo>
                    <a:pt x="778550" y="2511904"/>
                  </a:lnTo>
                  <a:lnTo>
                    <a:pt x="820676" y="2529992"/>
                  </a:lnTo>
                  <a:lnTo>
                    <a:pt x="863543" y="2546662"/>
                  </a:lnTo>
                  <a:lnTo>
                    <a:pt x="907120" y="2561886"/>
                  </a:lnTo>
                  <a:lnTo>
                    <a:pt x="951378" y="2575634"/>
                  </a:lnTo>
                  <a:lnTo>
                    <a:pt x="996287" y="2587875"/>
                  </a:lnTo>
                  <a:lnTo>
                    <a:pt x="1041816" y="2598581"/>
                  </a:lnTo>
                  <a:lnTo>
                    <a:pt x="1087936" y="2607721"/>
                  </a:lnTo>
                  <a:lnTo>
                    <a:pt x="1134617" y="2615265"/>
                  </a:lnTo>
                  <a:lnTo>
                    <a:pt x="1181829" y="2621185"/>
                  </a:lnTo>
                  <a:lnTo>
                    <a:pt x="1229541" y="2625450"/>
                  </a:lnTo>
                  <a:lnTo>
                    <a:pt x="1277725" y="2628031"/>
                  </a:lnTo>
                  <a:lnTo>
                    <a:pt x="1326349" y="2628898"/>
                  </a:lnTo>
                  <a:lnTo>
                    <a:pt x="1374974" y="2628031"/>
                  </a:lnTo>
                  <a:lnTo>
                    <a:pt x="1423157" y="2625450"/>
                  </a:lnTo>
                  <a:lnTo>
                    <a:pt x="1470870" y="2621185"/>
                  </a:lnTo>
                  <a:lnTo>
                    <a:pt x="1518082" y="2615265"/>
                  </a:lnTo>
                  <a:lnTo>
                    <a:pt x="1564763" y="2607721"/>
                  </a:lnTo>
                  <a:lnTo>
                    <a:pt x="1610883" y="2598581"/>
                  </a:lnTo>
                  <a:lnTo>
                    <a:pt x="1656413" y="2587875"/>
                  </a:lnTo>
                  <a:lnTo>
                    <a:pt x="1701322" y="2575634"/>
                  </a:lnTo>
                  <a:lnTo>
                    <a:pt x="1745580" y="2561886"/>
                  </a:lnTo>
                  <a:lnTo>
                    <a:pt x="1789158" y="2546662"/>
                  </a:lnTo>
                  <a:lnTo>
                    <a:pt x="1832025" y="2529992"/>
                  </a:lnTo>
                  <a:lnTo>
                    <a:pt x="1874151" y="2511904"/>
                  </a:lnTo>
                  <a:lnTo>
                    <a:pt x="1915507" y="2492429"/>
                  </a:lnTo>
                  <a:lnTo>
                    <a:pt x="1956062" y="2471597"/>
                  </a:lnTo>
                  <a:lnTo>
                    <a:pt x="1995787" y="2449436"/>
                  </a:lnTo>
                  <a:lnTo>
                    <a:pt x="2034652" y="2425978"/>
                  </a:lnTo>
                  <a:lnTo>
                    <a:pt x="2072625" y="2401250"/>
                  </a:lnTo>
                  <a:lnTo>
                    <a:pt x="2109679" y="2375284"/>
                  </a:lnTo>
                  <a:lnTo>
                    <a:pt x="2145782" y="2348109"/>
                  </a:lnTo>
                  <a:lnTo>
                    <a:pt x="2180905" y="2319755"/>
                  </a:lnTo>
                  <a:lnTo>
                    <a:pt x="2215018" y="2290250"/>
                  </a:lnTo>
                  <a:lnTo>
                    <a:pt x="2248090" y="2259626"/>
                  </a:lnTo>
                  <a:lnTo>
                    <a:pt x="2280092" y="2227911"/>
                  </a:lnTo>
                  <a:lnTo>
                    <a:pt x="2310994" y="2195136"/>
                  </a:lnTo>
                  <a:lnTo>
                    <a:pt x="2340766" y="2161330"/>
                  </a:lnTo>
                  <a:lnTo>
                    <a:pt x="2369378" y="2126523"/>
                  </a:lnTo>
                  <a:lnTo>
                    <a:pt x="2396799" y="2090744"/>
                  </a:lnTo>
                  <a:lnTo>
                    <a:pt x="2423000" y="2054023"/>
                  </a:lnTo>
                  <a:lnTo>
                    <a:pt x="2447952" y="2016390"/>
                  </a:lnTo>
                  <a:lnTo>
                    <a:pt x="2471623" y="1977875"/>
                  </a:lnTo>
                  <a:lnTo>
                    <a:pt x="2493985" y="1938507"/>
                  </a:lnTo>
                  <a:lnTo>
                    <a:pt x="2515006" y="1898315"/>
                  </a:lnTo>
                  <a:lnTo>
                    <a:pt x="2534657" y="1857331"/>
                  </a:lnTo>
                  <a:lnTo>
                    <a:pt x="2552909" y="1815583"/>
                  </a:lnTo>
                  <a:lnTo>
                    <a:pt x="2569731" y="1773101"/>
                  </a:lnTo>
                  <a:lnTo>
                    <a:pt x="2585093" y="1729915"/>
                  </a:lnTo>
                  <a:lnTo>
                    <a:pt x="2598965" y="1686054"/>
                  </a:lnTo>
                  <a:lnTo>
                    <a:pt x="2611317" y="1641549"/>
                  </a:lnTo>
                  <a:lnTo>
                    <a:pt x="2622119" y="1596428"/>
                  </a:lnTo>
                  <a:lnTo>
                    <a:pt x="2631342" y="1550722"/>
                  </a:lnTo>
                  <a:lnTo>
                    <a:pt x="2638955" y="1504460"/>
                  </a:lnTo>
                  <a:lnTo>
                    <a:pt x="2644929" y="1457672"/>
                  </a:lnTo>
                  <a:lnTo>
                    <a:pt x="2649233" y="1410388"/>
                  </a:lnTo>
                  <a:lnTo>
                    <a:pt x="2651837" y="1362637"/>
                  </a:lnTo>
                  <a:lnTo>
                    <a:pt x="2652712" y="1314450"/>
                  </a:lnTo>
                  <a:lnTo>
                    <a:pt x="2651837" y="1266261"/>
                  </a:lnTo>
                  <a:lnTo>
                    <a:pt x="2649233" y="1218509"/>
                  </a:lnTo>
                  <a:lnTo>
                    <a:pt x="2644929" y="1171225"/>
                  </a:lnTo>
                  <a:lnTo>
                    <a:pt x="2638955" y="1124436"/>
                  </a:lnTo>
                  <a:lnTo>
                    <a:pt x="2631342" y="1078174"/>
                  </a:lnTo>
                  <a:lnTo>
                    <a:pt x="2622119" y="1032467"/>
                  </a:lnTo>
                  <a:lnTo>
                    <a:pt x="2611317" y="987346"/>
                  </a:lnTo>
                  <a:lnTo>
                    <a:pt x="2598965" y="942840"/>
                  </a:lnTo>
                  <a:lnTo>
                    <a:pt x="2585093" y="898979"/>
                  </a:lnTo>
                  <a:lnTo>
                    <a:pt x="2569731" y="855793"/>
                  </a:lnTo>
                  <a:lnTo>
                    <a:pt x="2552909" y="813310"/>
                  </a:lnTo>
                  <a:lnTo>
                    <a:pt x="2534657" y="771562"/>
                  </a:lnTo>
                  <a:lnTo>
                    <a:pt x="2515006" y="730578"/>
                  </a:lnTo>
                  <a:lnTo>
                    <a:pt x="2493985" y="690387"/>
                  </a:lnTo>
                  <a:lnTo>
                    <a:pt x="2471623" y="651018"/>
                  </a:lnTo>
                  <a:lnTo>
                    <a:pt x="2447952" y="612503"/>
                  </a:lnTo>
                  <a:lnTo>
                    <a:pt x="2423000" y="574870"/>
                  </a:lnTo>
                  <a:lnTo>
                    <a:pt x="2396799" y="538150"/>
                  </a:lnTo>
                  <a:lnTo>
                    <a:pt x="2369378" y="502371"/>
                  </a:lnTo>
                  <a:lnTo>
                    <a:pt x="2340766" y="467563"/>
                  </a:lnTo>
                  <a:lnTo>
                    <a:pt x="2310994" y="433757"/>
                  </a:lnTo>
                  <a:lnTo>
                    <a:pt x="2280092" y="400982"/>
                  </a:lnTo>
                  <a:lnTo>
                    <a:pt x="2248090" y="369268"/>
                  </a:lnTo>
                  <a:lnTo>
                    <a:pt x="2215018" y="338644"/>
                  </a:lnTo>
                  <a:lnTo>
                    <a:pt x="2180905" y="309139"/>
                  </a:lnTo>
                  <a:lnTo>
                    <a:pt x="2145782" y="280785"/>
                  </a:lnTo>
                  <a:lnTo>
                    <a:pt x="2109679" y="253610"/>
                  </a:lnTo>
                  <a:lnTo>
                    <a:pt x="2072625" y="227644"/>
                  </a:lnTo>
                  <a:lnTo>
                    <a:pt x="2034652" y="202917"/>
                  </a:lnTo>
                  <a:lnTo>
                    <a:pt x="1995787" y="179459"/>
                  </a:lnTo>
                  <a:lnTo>
                    <a:pt x="1956062" y="157299"/>
                  </a:lnTo>
                  <a:lnTo>
                    <a:pt x="1915507" y="136466"/>
                  </a:lnTo>
                  <a:lnTo>
                    <a:pt x="1874151" y="116992"/>
                  </a:lnTo>
                  <a:lnTo>
                    <a:pt x="1832025" y="98904"/>
                  </a:lnTo>
                  <a:lnTo>
                    <a:pt x="1789158" y="82234"/>
                  </a:lnTo>
                  <a:lnTo>
                    <a:pt x="1745580" y="67010"/>
                  </a:lnTo>
                  <a:lnTo>
                    <a:pt x="1701322" y="53263"/>
                  </a:lnTo>
                  <a:lnTo>
                    <a:pt x="1656413" y="41022"/>
                  </a:lnTo>
                  <a:lnTo>
                    <a:pt x="1610883" y="30317"/>
                  </a:lnTo>
                  <a:lnTo>
                    <a:pt x="1564763" y="21177"/>
                  </a:lnTo>
                  <a:lnTo>
                    <a:pt x="1518082" y="13632"/>
                  </a:lnTo>
                  <a:lnTo>
                    <a:pt x="1470870" y="7712"/>
                  </a:lnTo>
                  <a:lnTo>
                    <a:pt x="1423157" y="3447"/>
                  </a:lnTo>
                  <a:lnTo>
                    <a:pt x="1374974" y="866"/>
                  </a:lnTo>
                  <a:lnTo>
                    <a:pt x="1326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30312" y="3986098"/>
              <a:ext cx="2653030" cy="2628900"/>
            </a:xfrm>
            <a:custGeom>
              <a:avLst/>
              <a:gdLst/>
              <a:ahLst/>
              <a:cxnLst/>
              <a:rect l="l" t="t" r="r" b="b"/>
              <a:pathLst>
                <a:path w="2653029" h="2628900">
                  <a:moveTo>
                    <a:pt x="0" y="1314449"/>
                  </a:moveTo>
                  <a:lnTo>
                    <a:pt x="874" y="1266260"/>
                  </a:lnTo>
                  <a:lnTo>
                    <a:pt x="3479" y="1218509"/>
                  </a:lnTo>
                  <a:lnTo>
                    <a:pt x="7782" y="1171225"/>
                  </a:lnTo>
                  <a:lnTo>
                    <a:pt x="13756" y="1124437"/>
                  </a:lnTo>
                  <a:lnTo>
                    <a:pt x="21369" y="1078175"/>
                  </a:lnTo>
                  <a:lnTo>
                    <a:pt x="30592" y="1032468"/>
                  </a:lnTo>
                  <a:lnTo>
                    <a:pt x="41394" y="987347"/>
                  </a:lnTo>
                  <a:lnTo>
                    <a:pt x="53746" y="942842"/>
                  </a:lnTo>
                  <a:lnTo>
                    <a:pt x="67618" y="898981"/>
                  </a:lnTo>
                  <a:lnTo>
                    <a:pt x="82980" y="855795"/>
                  </a:lnTo>
                  <a:lnTo>
                    <a:pt x="99801" y="813313"/>
                  </a:lnTo>
                  <a:lnTo>
                    <a:pt x="118053" y="771564"/>
                  </a:lnTo>
                  <a:lnTo>
                    <a:pt x="137704" y="730580"/>
                  </a:lnTo>
                  <a:lnTo>
                    <a:pt x="158725" y="690389"/>
                  </a:lnTo>
                  <a:lnTo>
                    <a:pt x="181086" y="651021"/>
                  </a:lnTo>
                  <a:lnTo>
                    <a:pt x="204757" y="612506"/>
                  </a:lnTo>
                  <a:lnTo>
                    <a:pt x="229708" y="574873"/>
                  </a:lnTo>
                  <a:lnTo>
                    <a:pt x="255909" y="538152"/>
                  </a:lnTo>
                  <a:lnTo>
                    <a:pt x="283331" y="502373"/>
                  </a:lnTo>
                  <a:lnTo>
                    <a:pt x="311942" y="467566"/>
                  </a:lnTo>
                  <a:lnTo>
                    <a:pt x="341713" y="433760"/>
                  </a:lnTo>
                  <a:lnTo>
                    <a:pt x="372615" y="400984"/>
                  </a:lnTo>
                  <a:lnTo>
                    <a:pt x="404617" y="369270"/>
                  </a:lnTo>
                  <a:lnTo>
                    <a:pt x="437689" y="338646"/>
                  </a:lnTo>
                  <a:lnTo>
                    <a:pt x="471802" y="309141"/>
                  </a:lnTo>
                  <a:lnTo>
                    <a:pt x="506924" y="280787"/>
                  </a:lnTo>
                  <a:lnTo>
                    <a:pt x="543027" y="253612"/>
                  </a:lnTo>
                  <a:lnTo>
                    <a:pt x="580081" y="227646"/>
                  </a:lnTo>
                  <a:lnTo>
                    <a:pt x="618055" y="202919"/>
                  </a:lnTo>
                  <a:lnTo>
                    <a:pt x="656919" y="179460"/>
                  </a:lnTo>
                  <a:lnTo>
                    <a:pt x="696644" y="157300"/>
                  </a:lnTo>
                  <a:lnTo>
                    <a:pt x="737199" y="136467"/>
                  </a:lnTo>
                  <a:lnTo>
                    <a:pt x="778555" y="116993"/>
                  </a:lnTo>
                  <a:lnTo>
                    <a:pt x="820681" y="98905"/>
                  </a:lnTo>
                  <a:lnTo>
                    <a:pt x="863548" y="82235"/>
                  </a:lnTo>
                  <a:lnTo>
                    <a:pt x="907126" y="67011"/>
                  </a:lnTo>
                  <a:lnTo>
                    <a:pt x="951384" y="53264"/>
                  </a:lnTo>
                  <a:lnTo>
                    <a:pt x="996293" y="41022"/>
                  </a:lnTo>
                  <a:lnTo>
                    <a:pt x="1041823" y="30317"/>
                  </a:lnTo>
                  <a:lnTo>
                    <a:pt x="1087943" y="21177"/>
                  </a:lnTo>
                  <a:lnTo>
                    <a:pt x="1134625" y="13632"/>
                  </a:lnTo>
                  <a:lnTo>
                    <a:pt x="1181837" y="7713"/>
                  </a:lnTo>
                  <a:lnTo>
                    <a:pt x="1229550" y="3447"/>
                  </a:lnTo>
                  <a:lnTo>
                    <a:pt x="1277734" y="866"/>
                  </a:lnTo>
                  <a:lnTo>
                    <a:pt x="1326359" y="0"/>
                  </a:lnTo>
                  <a:lnTo>
                    <a:pt x="1374983" y="866"/>
                  </a:lnTo>
                  <a:lnTo>
                    <a:pt x="1423166" y="3447"/>
                  </a:lnTo>
                  <a:lnTo>
                    <a:pt x="1470878" y="7713"/>
                  </a:lnTo>
                  <a:lnTo>
                    <a:pt x="1518090" y="13632"/>
                  </a:lnTo>
                  <a:lnTo>
                    <a:pt x="1564771" y="21177"/>
                  </a:lnTo>
                  <a:lnTo>
                    <a:pt x="1610891" y="30317"/>
                  </a:lnTo>
                  <a:lnTo>
                    <a:pt x="1656420" y="41022"/>
                  </a:lnTo>
                  <a:lnTo>
                    <a:pt x="1701328" y="53264"/>
                  </a:lnTo>
                  <a:lnTo>
                    <a:pt x="1745586" y="67011"/>
                  </a:lnTo>
                  <a:lnTo>
                    <a:pt x="1789164" y="82235"/>
                  </a:lnTo>
                  <a:lnTo>
                    <a:pt x="1832030" y="98905"/>
                  </a:lnTo>
                  <a:lnTo>
                    <a:pt x="1874156" y="116993"/>
                  </a:lnTo>
                  <a:lnTo>
                    <a:pt x="1915512" y="136467"/>
                  </a:lnTo>
                  <a:lnTo>
                    <a:pt x="1956067" y="157300"/>
                  </a:lnTo>
                  <a:lnTo>
                    <a:pt x="1995791" y="179460"/>
                  </a:lnTo>
                  <a:lnTo>
                    <a:pt x="2034655" y="202919"/>
                  </a:lnTo>
                  <a:lnTo>
                    <a:pt x="2072629" y="227646"/>
                  </a:lnTo>
                  <a:lnTo>
                    <a:pt x="2109682" y="253612"/>
                  </a:lnTo>
                  <a:lnTo>
                    <a:pt x="2145785" y="280787"/>
                  </a:lnTo>
                  <a:lnTo>
                    <a:pt x="2180907" y="309141"/>
                  </a:lnTo>
                  <a:lnTo>
                    <a:pt x="2215019" y="338646"/>
                  </a:lnTo>
                  <a:lnTo>
                    <a:pt x="2248091" y="369270"/>
                  </a:lnTo>
                  <a:lnTo>
                    <a:pt x="2280093" y="400984"/>
                  </a:lnTo>
                  <a:lnTo>
                    <a:pt x="2310995" y="433760"/>
                  </a:lnTo>
                  <a:lnTo>
                    <a:pt x="2340766" y="467566"/>
                  </a:lnTo>
                  <a:lnTo>
                    <a:pt x="2369377" y="502373"/>
                  </a:lnTo>
                  <a:lnTo>
                    <a:pt x="2396798" y="538152"/>
                  </a:lnTo>
                  <a:lnTo>
                    <a:pt x="2422999" y="574873"/>
                  </a:lnTo>
                  <a:lnTo>
                    <a:pt x="2447950" y="612506"/>
                  </a:lnTo>
                  <a:lnTo>
                    <a:pt x="2471621" y="651021"/>
                  </a:lnTo>
                  <a:lnTo>
                    <a:pt x="2493982" y="690389"/>
                  </a:lnTo>
                  <a:lnTo>
                    <a:pt x="2515004" y="730580"/>
                  </a:lnTo>
                  <a:lnTo>
                    <a:pt x="2534655" y="771564"/>
                  </a:lnTo>
                  <a:lnTo>
                    <a:pt x="2552906" y="813313"/>
                  </a:lnTo>
                  <a:lnTo>
                    <a:pt x="2569728" y="855795"/>
                  </a:lnTo>
                  <a:lnTo>
                    <a:pt x="2585089" y="898981"/>
                  </a:lnTo>
                  <a:lnTo>
                    <a:pt x="2598961" y="942842"/>
                  </a:lnTo>
                  <a:lnTo>
                    <a:pt x="2611313" y="987347"/>
                  </a:lnTo>
                  <a:lnTo>
                    <a:pt x="2622116" y="1032468"/>
                  </a:lnTo>
                  <a:lnTo>
                    <a:pt x="2631338" y="1078175"/>
                  </a:lnTo>
                  <a:lnTo>
                    <a:pt x="2638951" y="1124437"/>
                  </a:lnTo>
                  <a:lnTo>
                    <a:pt x="2644925" y="1171225"/>
                  </a:lnTo>
                  <a:lnTo>
                    <a:pt x="2649229" y="1218509"/>
                  </a:lnTo>
                  <a:lnTo>
                    <a:pt x="2651833" y="1266260"/>
                  </a:lnTo>
                  <a:lnTo>
                    <a:pt x="2652708" y="1314449"/>
                  </a:lnTo>
                  <a:lnTo>
                    <a:pt x="2651833" y="1362637"/>
                  </a:lnTo>
                  <a:lnTo>
                    <a:pt x="2649229" y="1410388"/>
                  </a:lnTo>
                  <a:lnTo>
                    <a:pt x="2644925" y="1457672"/>
                  </a:lnTo>
                  <a:lnTo>
                    <a:pt x="2638951" y="1504460"/>
                  </a:lnTo>
                  <a:lnTo>
                    <a:pt x="2631338" y="1550722"/>
                  </a:lnTo>
                  <a:lnTo>
                    <a:pt x="2622116" y="1596429"/>
                  </a:lnTo>
                  <a:lnTo>
                    <a:pt x="2611313" y="1641549"/>
                  </a:lnTo>
                  <a:lnTo>
                    <a:pt x="2598961" y="1686055"/>
                  </a:lnTo>
                  <a:lnTo>
                    <a:pt x="2585089" y="1729916"/>
                  </a:lnTo>
                  <a:lnTo>
                    <a:pt x="2569728" y="1773102"/>
                  </a:lnTo>
                  <a:lnTo>
                    <a:pt x="2552906" y="1815584"/>
                  </a:lnTo>
                  <a:lnTo>
                    <a:pt x="2534655" y="1857332"/>
                  </a:lnTo>
                  <a:lnTo>
                    <a:pt x="2515004" y="1898317"/>
                  </a:lnTo>
                  <a:lnTo>
                    <a:pt x="2493982" y="1938508"/>
                  </a:lnTo>
                  <a:lnTo>
                    <a:pt x="2471621" y="1977876"/>
                  </a:lnTo>
                  <a:lnTo>
                    <a:pt x="2447950" y="2016391"/>
                  </a:lnTo>
                  <a:lnTo>
                    <a:pt x="2422999" y="2054024"/>
                  </a:lnTo>
                  <a:lnTo>
                    <a:pt x="2396798" y="2090745"/>
                  </a:lnTo>
                  <a:lnTo>
                    <a:pt x="2369377" y="2126524"/>
                  </a:lnTo>
                  <a:lnTo>
                    <a:pt x="2340766" y="2161331"/>
                  </a:lnTo>
                  <a:lnTo>
                    <a:pt x="2310995" y="2195137"/>
                  </a:lnTo>
                  <a:lnTo>
                    <a:pt x="2280093" y="2227912"/>
                  </a:lnTo>
                  <a:lnTo>
                    <a:pt x="2248091" y="2259627"/>
                  </a:lnTo>
                  <a:lnTo>
                    <a:pt x="2215019" y="2290251"/>
                  </a:lnTo>
                  <a:lnTo>
                    <a:pt x="2180907" y="2319755"/>
                  </a:lnTo>
                  <a:lnTo>
                    <a:pt x="2145785" y="2348110"/>
                  </a:lnTo>
                  <a:lnTo>
                    <a:pt x="2109682" y="2375285"/>
                  </a:lnTo>
                  <a:lnTo>
                    <a:pt x="2072629" y="2401251"/>
                  </a:lnTo>
                  <a:lnTo>
                    <a:pt x="2034655" y="2425978"/>
                  </a:lnTo>
                  <a:lnTo>
                    <a:pt x="1995791" y="2449437"/>
                  </a:lnTo>
                  <a:lnTo>
                    <a:pt x="1956067" y="2471597"/>
                  </a:lnTo>
                  <a:lnTo>
                    <a:pt x="1915512" y="2492429"/>
                  </a:lnTo>
                  <a:lnTo>
                    <a:pt x="1874156" y="2511904"/>
                  </a:lnTo>
                  <a:lnTo>
                    <a:pt x="1832030" y="2529992"/>
                  </a:lnTo>
                  <a:lnTo>
                    <a:pt x="1789164" y="2546662"/>
                  </a:lnTo>
                  <a:lnTo>
                    <a:pt x="1745586" y="2561886"/>
                  </a:lnTo>
                  <a:lnTo>
                    <a:pt x="1701328" y="2575633"/>
                  </a:lnTo>
                  <a:lnTo>
                    <a:pt x="1656420" y="2587875"/>
                  </a:lnTo>
                  <a:lnTo>
                    <a:pt x="1610891" y="2598580"/>
                  </a:lnTo>
                  <a:lnTo>
                    <a:pt x="1564771" y="2607720"/>
                  </a:lnTo>
                  <a:lnTo>
                    <a:pt x="1518090" y="2615265"/>
                  </a:lnTo>
                  <a:lnTo>
                    <a:pt x="1470878" y="2621185"/>
                  </a:lnTo>
                  <a:lnTo>
                    <a:pt x="1423166" y="2625450"/>
                  </a:lnTo>
                  <a:lnTo>
                    <a:pt x="1374983" y="2628031"/>
                  </a:lnTo>
                  <a:lnTo>
                    <a:pt x="1326359" y="2628898"/>
                  </a:lnTo>
                  <a:lnTo>
                    <a:pt x="1277734" y="2628031"/>
                  </a:lnTo>
                  <a:lnTo>
                    <a:pt x="1229550" y="2625450"/>
                  </a:lnTo>
                  <a:lnTo>
                    <a:pt x="1181837" y="2621185"/>
                  </a:lnTo>
                  <a:lnTo>
                    <a:pt x="1134625" y="2615265"/>
                  </a:lnTo>
                  <a:lnTo>
                    <a:pt x="1087943" y="2607720"/>
                  </a:lnTo>
                  <a:lnTo>
                    <a:pt x="1041823" y="2598580"/>
                  </a:lnTo>
                  <a:lnTo>
                    <a:pt x="996293" y="2587875"/>
                  </a:lnTo>
                  <a:lnTo>
                    <a:pt x="951384" y="2575633"/>
                  </a:lnTo>
                  <a:lnTo>
                    <a:pt x="907126" y="2561886"/>
                  </a:lnTo>
                  <a:lnTo>
                    <a:pt x="863548" y="2546662"/>
                  </a:lnTo>
                  <a:lnTo>
                    <a:pt x="820681" y="2529992"/>
                  </a:lnTo>
                  <a:lnTo>
                    <a:pt x="778555" y="2511904"/>
                  </a:lnTo>
                  <a:lnTo>
                    <a:pt x="737199" y="2492429"/>
                  </a:lnTo>
                  <a:lnTo>
                    <a:pt x="696644" y="2471597"/>
                  </a:lnTo>
                  <a:lnTo>
                    <a:pt x="656919" y="2449437"/>
                  </a:lnTo>
                  <a:lnTo>
                    <a:pt x="618055" y="2425978"/>
                  </a:lnTo>
                  <a:lnTo>
                    <a:pt x="580081" y="2401251"/>
                  </a:lnTo>
                  <a:lnTo>
                    <a:pt x="543027" y="2375285"/>
                  </a:lnTo>
                  <a:lnTo>
                    <a:pt x="506924" y="2348110"/>
                  </a:lnTo>
                  <a:lnTo>
                    <a:pt x="471802" y="2319755"/>
                  </a:lnTo>
                  <a:lnTo>
                    <a:pt x="437689" y="2290251"/>
                  </a:lnTo>
                  <a:lnTo>
                    <a:pt x="404617" y="2259627"/>
                  </a:lnTo>
                  <a:lnTo>
                    <a:pt x="372615" y="2227912"/>
                  </a:lnTo>
                  <a:lnTo>
                    <a:pt x="341713" y="2195137"/>
                  </a:lnTo>
                  <a:lnTo>
                    <a:pt x="311942" y="2161331"/>
                  </a:lnTo>
                  <a:lnTo>
                    <a:pt x="283331" y="2126524"/>
                  </a:lnTo>
                  <a:lnTo>
                    <a:pt x="255909" y="2090745"/>
                  </a:lnTo>
                  <a:lnTo>
                    <a:pt x="229708" y="2054024"/>
                  </a:lnTo>
                  <a:lnTo>
                    <a:pt x="204757" y="2016391"/>
                  </a:lnTo>
                  <a:lnTo>
                    <a:pt x="181086" y="1977876"/>
                  </a:lnTo>
                  <a:lnTo>
                    <a:pt x="158725" y="1938508"/>
                  </a:lnTo>
                  <a:lnTo>
                    <a:pt x="137704" y="1898317"/>
                  </a:lnTo>
                  <a:lnTo>
                    <a:pt x="118053" y="1857332"/>
                  </a:lnTo>
                  <a:lnTo>
                    <a:pt x="99801" y="1815584"/>
                  </a:lnTo>
                  <a:lnTo>
                    <a:pt x="82980" y="1773102"/>
                  </a:lnTo>
                  <a:lnTo>
                    <a:pt x="67618" y="1729916"/>
                  </a:lnTo>
                  <a:lnTo>
                    <a:pt x="53746" y="1686055"/>
                  </a:lnTo>
                  <a:lnTo>
                    <a:pt x="41394" y="1641549"/>
                  </a:lnTo>
                  <a:lnTo>
                    <a:pt x="30592" y="1596429"/>
                  </a:lnTo>
                  <a:lnTo>
                    <a:pt x="21369" y="1550722"/>
                  </a:lnTo>
                  <a:lnTo>
                    <a:pt x="13756" y="1504460"/>
                  </a:lnTo>
                  <a:lnTo>
                    <a:pt x="7782" y="1457672"/>
                  </a:lnTo>
                  <a:lnTo>
                    <a:pt x="3479" y="1410388"/>
                  </a:lnTo>
                  <a:lnTo>
                    <a:pt x="874" y="1362637"/>
                  </a:lnTo>
                  <a:lnTo>
                    <a:pt x="0" y="1314449"/>
                  </a:lnTo>
                  <a:close/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33587" y="4460760"/>
            <a:ext cx="11442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i="1" spc="-5" dirty="0">
                <a:latin typeface="Arial"/>
                <a:cs typeface="Arial"/>
              </a:rPr>
              <a:t>doOperation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20924" y="5287848"/>
            <a:ext cx="5226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(wai</a:t>
            </a: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52624" y="6138748"/>
            <a:ext cx="12573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(continuation)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51399" y="5607888"/>
            <a:ext cx="850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400">
              <a:lnSpc>
                <a:spcPct val="112599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Reply  message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0068" y="3993083"/>
            <a:ext cx="6420485" cy="2589530"/>
            <a:chOff x="3290068" y="3993083"/>
            <a:chExt cx="6420485" cy="2589530"/>
          </a:xfrm>
        </p:grpSpPr>
        <p:sp>
          <p:nvSpPr>
            <p:cNvPr id="21" name="object 21"/>
            <p:cNvSpPr/>
            <p:nvPr/>
          </p:nvSpPr>
          <p:spPr>
            <a:xfrm>
              <a:off x="7113562" y="4011498"/>
              <a:ext cx="2578100" cy="2552700"/>
            </a:xfrm>
            <a:custGeom>
              <a:avLst/>
              <a:gdLst/>
              <a:ahLst/>
              <a:cxnLst/>
              <a:rect l="l" t="t" r="r" b="b"/>
              <a:pathLst>
                <a:path w="2578100" h="2552700">
                  <a:moveTo>
                    <a:pt x="1289050" y="0"/>
                  </a:moveTo>
                  <a:lnTo>
                    <a:pt x="1240723" y="880"/>
                  </a:lnTo>
                  <a:lnTo>
                    <a:pt x="1192846" y="3500"/>
                  </a:lnTo>
                  <a:lnTo>
                    <a:pt x="1145449" y="7830"/>
                  </a:lnTo>
                  <a:lnTo>
                    <a:pt x="1098563" y="13838"/>
                  </a:lnTo>
                  <a:lnTo>
                    <a:pt x="1052219" y="21494"/>
                  </a:lnTo>
                  <a:lnTo>
                    <a:pt x="1006449" y="30767"/>
                  </a:lnTo>
                  <a:lnTo>
                    <a:pt x="961284" y="41625"/>
                  </a:lnTo>
                  <a:lnTo>
                    <a:pt x="916754" y="54039"/>
                  </a:lnTo>
                  <a:lnTo>
                    <a:pt x="872892" y="67976"/>
                  </a:lnTo>
                  <a:lnTo>
                    <a:pt x="829728" y="83407"/>
                  </a:lnTo>
                  <a:lnTo>
                    <a:pt x="787293" y="100301"/>
                  </a:lnTo>
                  <a:lnTo>
                    <a:pt x="745618" y="118626"/>
                  </a:lnTo>
                  <a:lnTo>
                    <a:pt x="704735" y="138352"/>
                  </a:lnTo>
                  <a:lnTo>
                    <a:pt x="664675" y="159448"/>
                  </a:lnTo>
                  <a:lnTo>
                    <a:pt x="625469" y="181883"/>
                  </a:lnTo>
                  <a:lnTo>
                    <a:pt x="587148" y="205626"/>
                  </a:lnTo>
                  <a:lnTo>
                    <a:pt x="549743" y="230647"/>
                  </a:lnTo>
                  <a:lnTo>
                    <a:pt x="513285" y="256914"/>
                  </a:lnTo>
                  <a:lnTo>
                    <a:pt x="477807" y="284397"/>
                  </a:lnTo>
                  <a:lnTo>
                    <a:pt x="443338" y="313065"/>
                  </a:lnTo>
                  <a:lnTo>
                    <a:pt x="409909" y="342887"/>
                  </a:lnTo>
                  <a:lnTo>
                    <a:pt x="377553" y="373832"/>
                  </a:lnTo>
                  <a:lnTo>
                    <a:pt x="346300" y="405869"/>
                  </a:lnTo>
                  <a:lnTo>
                    <a:pt x="316181" y="438968"/>
                  </a:lnTo>
                  <a:lnTo>
                    <a:pt x="287228" y="473098"/>
                  </a:lnTo>
                  <a:lnTo>
                    <a:pt x="259472" y="508227"/>
                  </a:lnTo>
                  <a:lnTo>
                    <a:pt x="232943" y="544325"/>
                  </a:lnTo>
                  <a:lnTo>
                    <a:pt x="207673" y="581361"/>
                  </a:lnTo>
                  <a:lnTo>
                    <a:pt x="183693" y="619305"/>
                  </a:lnTo>
                  <a:lnTo>
                    <a:pt x="161035" y="658125"/>
                  </a:lnTo>
                  <a:lnTo>
                    <a:pt x="139729" y="697790"/>
                  </a:lnTo>
                  <a:lnTo>
                    <a:pt x="119807" y="738270"/>
                  </a:lnTo>
                  <a:lnTo>
                    <a:pt x="101299" y="779534"/>
                  </a:lnTo>
                  <a:lnTo>
                    <a:pt x="84238" y="821551"/>
                  </a:lnTo>
                  <a:lnTo>
                    <a:pt x="68653" y="864291"/>
                  </a:lnTo>
                  <a:lnTo>
                    <a:pt x="54577" y="907721"/>
                  </a:lnTo>
                  <a:lnTo>
                    <a:pt x="42039" y="951812"/>
                  </a:lnTo>
                  <a:lnTo>
                    <a:pt x="31073" y="996532"/>
                  </a:lnTo>
                  <a:lnTo>
                    <a:pt x="21708" y="1041852"/>
                  </a:lnTo>
                  <a:lnTo>
                    <a:pt x="13976" y="1087739"/>
                  </a:lnTo>
                  <a:lnTo>
                    <a:pt x="7908" y="1134163"/>
                  </a:lnTo>
                  <a:lnTo>
                    <a:pt x="3535" y="1181093"/>
                  </a:lnTo>
                  <a:lnTo>
                    <a:pt x="889" y="1228499"/>
                  </a:lnTo>
                  <a:lnTo>
                    <a:pt x="0" y="1276350"/>
                  </a:lnTo>
                  <a:lnTo>
                    <a:pt x="889" y="1324199"/>
                  </a:lnTo>
                  <a:lnTo>
                    <a:pt x="3535" y="1371604"/>
                  </a:lnTo>
                  <a:lnTo>
                    <a:pt x="7908" y="1418534"/>
                  </a:lnTo>
                  <a:lnTo>
                    <a:pt x="13976" y="1464957"/>
                  </a:lnTo>
                  <a:lnTo>
                    <a:pt x="21708" y="1510844"/>
                  </a:lnTo>
                  <a:lnTo>
                    <a:pt x="31073" y="1556163"/>
                  </a:lnTo>
                  <a:lnTo>
                    <a:pt x="42039" y="1600883"/>
                  </a:lnTo>
                  <a:lnTo>
                    <a:pt x="54577" y="1644973"/>
                  </a:lnTo>
                  <a:lnTo>
                    <a:pt x="68653" y="1688403"/>
                  </a:lnTo>
                  <a:lnTo>
                    <a:pt x="84238" y="1731142"/>
                  </a:lnTo>
                  <a:lnTo>
                    <a:pt x="101299" y="1773159"/>
                  </a:lnTo>
                  <a:lnTo>
                    <a:pt x="119807" y="1814423"/>
                  </a:lnTo>
                  <a:lnTo>
                    <a:pt x="139729" y="1854903"/>
                  </a:lnTo>
                  <a:lnTo>
                    <a:pt x="161035" y="1894568"/>
                  </a:lnTo>
                  <a:lnTo>
                    <a:pt x="183693" y="1933388"/>
                  </a:lnTo>
                  <a:lnTo>
                    <a:pt x="207673" y="1971331"/>
                  </a:lnTo>
                  <a:lnTo>
                    <a:pt x="232943" y="2008367"/>
                  </a:lnTo>
                  <a:lnTo>
                    <a:pt x="259472" y="2044466"/>
                  </a:lnTo>
                  <a:lnTo>
                    <a:pt x="287228" y="2079595"/>
                  </a:lnTo>
                  <a:lnTo>
                    <a:pt x="316181" y="2113725"/>
                  </a:lnTo>
                  <a:lnTo>
                    <a:pt x="346300" y="2146824"/>
                  </a:lnTo>
                  <a:lnTo>
                    <a:pt x="377553" y="2178861"/>
                  </a:lnTo>
                  <a:lnTo>
                    <a:pt x="409909" y="2209806"/>
                  </a:lnTo>
                  <a:lnTo>
                    <a:pt x="443338" y="2239628"/>
                  </a:lnTo>
                  <a:lnTo>
                    <a:pt x="477807" y="2268296"/>
                  </a:lnTo>
                  <a:lnTo>
                    <a:pt x="513285" y="2295779"/>
                  </a:lnTo>
                  <a:lnTo>
                    <a:pt x="549743" y="2322047"/>
                  </a:lnTo>
                  <a:lnTo>
                    <a:pt x="587148" y="2347068"/>
                  </a:lnTo>
                  <a:lnTo>
                    <a:pt x="625469" y="2370811"/>
                  </a:lnTo>
                  <a:lnTo>
                    <a:pt x="664675" y="2393247"/>
                  </a:lnTo>
                  <a:lnTo>
                    <a:pt x="704735" y="2414343"/>
                  </a:lnTo>
                  <a:lnTo>
                    <a:pt x="745618" y="2434069"/>
                  </a:lnTo>
                  <a:lnTo>
                    <a:pt x="787293" y="2452394"/>
                  </a:lnTo>
                  <a:lnTo>
                    <a:pt x="829728" y="2469288"/>
                  </a:lnTo>
                  <a:lnTo>
                    <a:pt x="872892" y="2484719"/>
                  </a:lnTo>
                  <a:lnTo>
                    <a:pt x="916754" y="2498657"/>
                  </a:lnTo>
                  <a:lnTo>
                    <a:pt x="961284" y="2511071"/>
                  </a:lnTo>
                  <a:lnTo>
                    <a:pt x="1006449" y="2521929"/>
                  </a:lnTo>
                  <a:lnTo>
                    <a:pt x="1052219" y="2531202"/>
                  </a:lnTo>
                  <a:lnTo>
                    <a:pt x="1098563" y="2538858"/>
                  </a:lnTo>
                  <a:lnTo>
                    <a:pt x="1145449" y="2544866"/>
                  </a:lnTo>
                  <a:lnTo>
                    <a:pt x="1192846" y="2549196"/>
                  </a:lnTo>
                  <a:lnTo>
                    <a:pt x="1240723" y="2551817"/>
                  </a:lnTo>
                  <a:lnTo>
                    <a:pt x="1289050" y="2552697"/>
                  </a:lnTo>
                  <a:lnTo>
                    <a:pt x="1337376" y="2551817"/>
                  </a:lnTo>
                  <a:lnTo>
                    <a:pt x="1385253" y="2549196"/>
                  </a:lnTo>
                  <a:lnTo>
                    <a:pt x="1432650" y="2544866"/>
                  </a:lnTo>
                  <a:lnTo>
                    <a:pt x="1479536" y="2538858"/>
                  </a:lnTo>
                  <a:lnTo>
                    <a:pt x="1525880" y="2531202"/>
                  </a:lnTo>
                  <a:lnTo>
                    <a:pt x="1571650" y="2521929"/>
                  </a:lnTo>
                  <a:lnTo>
                    <a:pt x="1616815" y="2511071"/>
                  </a:lnTo>
                  <a:lnTo>
                    <a:pt x="1661345" y="2498657"/>
                  </a:lnTo>
                  <a:lnTo>
                    <a:pt x="1705207" y="2484719"/>
                  </a:lnTo>
                  <a:lnTo>
                    <a:pt x="1748371" y="2469288"/>
                  </a:lnTo>
                  <a:lnTo>
                    <a:pt x="1790806" y="2452394"/>
                  </a:lnTo>
                  <a:lnTo>
                    <a:pt x="1832481" y="2434069"/>
                  </a:lnTo>
                  <a:lnTo>
                    <a:pt x="1873364" y="2414343"/>
                  </a:lnTo>
                  <a:lnTo>
                    <a:pt x="1913424" y="2393247"/>
                  </a:lnTo>
                  <a:lnTo>
                    <a:pt x="1952630" y="2370811"/>
                  </a:lnTo>
                  <a:lnTo>
                    <a:pt x="1990951" y="2347068"/>
                  </a:lnTo>
                  <a:lnTo>
                    <a:pt x="2028356" y="2322047"/>
                  </a:lnTo>
                  <a:lnTo>
                    <a:pt x="2064814" y="2295779"/>
                  </a:lnTo>
                  <a:lnTo>
                    <a:pt x="2100292" y="2268296"/>
                  </a:lnTo>
                  <a:lnTo>
                    <a:pt x="2134761" y="2239628"/>
                  </a:lnTo>
                  <a:lnTo>
                    <a:pt x="2168190" y="2209806"/>
                  </a:lnTo>
                  <a:lnTo>
                    <a:pt x="2200546" y="2178861"/>
                  </a:lnTo>
                  <a:lnTo>
                    <a:pt x="2231799" y="2146824"/>
                  </a:lnTo>
                  <a:lnTo>
                    <a:pt x="2261918" y="2113725"/>
                  </a:lnTo>
                  <a:lnTo>
                    <a:pt x="2290871" y="2079595"/>
                  </a:lnTo>
                  <a:lnTo>
                    <a:pt x="2318627" y="2044466"/>
                  </a:lnTo>
                  <a:lnTo>
                    <a:pt x="2345156" y="2008367"/>
                  </a:lnTo>
                  <a:lnTo>
                    <a:pt x="2370426" y="1971331"/>
                  </a:lnTo>
                  <a:lnTo>
                    <a:pt x="2394406" y="1933388"/>
                  </a:lnTo>
                  <a:lnTo>
                    <a:pt x="2417064" y="1894568"/>
                  </a:lnTo>
                  <a:lnTo>
                    <a:pt x="2438370" y="1854903"/>
                  </a:lnTo>
                  <a:lnTo>
                    <a:pt x="2458292" y="1814423"/>
                  </a:lnTo>
                  <a:lnTo>
                    <a:pt x="2476800" y="1773159"/>
                  </a:lnTo>
                  <a:lnTo>
                    <a:pt x="2493861" y="1731142"/>
                  </a:lnTo>
                  <a:lnTo>
                    <a:pt x="2509446" y="1688403"/>
                  </a:lnTo>
                  <a:lnTo>
                    <a:pt x="2523522" y="1644973"/>
                  </a:lnTo>
                  <a:lnTo>
                    <a:pt x="2536060" y="1600883"/>
                  </a:lnTo>
                  <a:lnTo>
                    <a:pt x="2547026" y="1556163"/>
                  </a:lnTo>
                  <a:lnTo>
                    <a:pt x="2556391" y="1510844"/>
                  </a:lnTo>
                  <a:lnTo>
                    <a:pt x="2564123" y="1464957"/>
                  </a:lnTo>
                  <a:lnTo>
                    <a:pt x="2570191" y="1418534"/>
                  </a:lnTo>
                  <a:lnTo>
                    <a:pt x="2574564" y="1371604"/>
                  </a:lnTo>
                  <a:lnTo>
                    <a:pt x="2577210" y="1324199"/>
                  </a:lnTo>
                  <a:lnTo>
                    <a:pt x="2578100" y="1276350"/>
                  </a:lnTo>
                  <a:lnTo>
                    <a:pt x="2577210" y="1228499"/>
                  </a:lnTo>
                  <a:lnTo>
                    <a:pt x="2574564" y="1181093"/>
                  </a:lnTo>
                  <a:lnTo>
                    <a:pt x="2570191" y="1134163"/>
                  </a:lnTo>
                  <a:lnTo>
                    <a:pt x="2564123" y="1087739"/>
                  </a:lnTo>
                  <a:lnTo>
                    <a:pt x="2556391" y="1041852"/>
                  </a:lnTo>
                  <a:lnTo>
                    <a:pt x="2547026" y="996532"/>
                  </a:lnTo>
                  <a:lnTo>
                    <a:pt x="2536060" y="951812"/>
                  </a:lnTo>
                  <a:lnTo>
                    <a:pt x="2523522" y="907721"/>
                  </a:lnTo>
                  <a:lnTo>
                    <a:pt x="2509446" y="864291"/>
                  </a:lnTo>
                  <a:lnTo>
                    <a:pt x="2493861" y="821551"/>
                  </a:lnTo>
                  <a:lnTo>
                    <a:pt x="2476800" y="779534"/>
                  </a:lnTo>
                  <a:lnTo>
                    <a:pt x="2458292" y="738270"/>
                  </a:lnTo>
                  <a:lnTo>
                    <a:pt x="2438370" y="697790"/>
                  </a:lnTo>
                  <a:lnTo>
                    <a:pt x="2417064" y="658125"/>
                  </a:lnTo>
                  <a:lnTo>
                    <a:pt x="2394406" y="619305"/>
                  </a:lnTo>
                  <a:lnTo>
                    <a:pt x="2370426" y="581361"/>
                  </a:lnTo>
                  <a:lnTo>
                    <a:pt x="2345156" y="544325"/>
                  </a:lnTo>
                  <a:lnTo>
                    <a:pt x="2318627" y="508227"/>
                  </a:lnTo>
                  <a:lnTo>
                    <a:pt x="2290871" y="473098"/>
                  </a:lnTo>
                  <a:lnTo>
                    <a:pt x="2261918" y="438968"/>
                  </a:lnTo>
                  <a:lnTo>
                    <a:pt x="2231799" y="405869"/>
                  </a:lnTo>
                  <a:lnTo>
                    <a:pt x="2200546" y="373832"/>
                  </a:lnTo>
                  <a:lnTo>
                    <a:pt x="2168190" y="342887"/>
                  </a:lnTo>
                  <a:lnTo>
                    <a:pt x="2134761" y="313065"/>
                  </a:lnTo>
                  <a:lnTo>
                    <a:pt x="2100292" y="284397"/>
                  </a:lnTo>
                  <a:lnTo>
                    <a:pt x="2064814" y="256914"/>
                  </a:lnTo>
                  <a:lnTo>
                    <a:pt x="2028356" y="230647"/>
                  </a:lnTo>
                  <a:lnTo>
                    <a:pt x="1990951" y="205626"/>
                  </a:lnTo>
                  <a:lnTo>
                    <a:pt x="1952630" y="181883"/>
                  </a:lnTo>
                  <a:lnTo>
                    <a:pt x="1913424" y="159448"/>
                  </a:lnTo>
                  <a:lnTo>
                    <a:pt x="1873364" y="138352"/>
                  </a:lnTo>
                  <a:lnTo>
                    <a:pt x="1832481" y="118626"/>
                  </a:lnTo>
                  <a:lnTo>
                    <a:pt x="1790806" y="100301"/>
                  </a:lnTo>
                  <a:lnTo>
                    <a:pt x="1748371" y="83407"/>
                  </a:lnTo>
                  <a:lnTo>
                    <a:pt x="1705207" y="67976"/>
                  </a:lnTo>
                  <a:lnTo>
                    <a:pt x="1661345" y="54039"/>
                  </a:lnTo>
                  <a:lnTo>
                    <a:pt x="1616815" y="41625"/>
                  </a:lnTo>
                  <a:lnTo>
                    <a:pt x="1571650" y="30767"/>
                  </a:lnTo>
                  <a:lnTo>
                    <a:pt x="1525880" y="21494"/>
                  </a:lnTo>
                  <a:lnTo>
                    <a:pt x="1479536" y="13838"/>
                  </a:lnTo>
                  <a:lnTo>
                    <a:pt x="1432650" y="7830"/>
                  </a:lnTo>
                  <a:lnTo>
                    <a:pt x="1385253" y="3500"/>
                  </a:lnTo>
                  <a:lnTo>
                    <a:pt x="1337376" y="880"/>
                  </a:lnTo>
                  <a:lnTo>
                    <a:pt x="12890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13561" y="4011498"/>
              <a:ext cx="2578100" cy="2552700"/>
            </a:xfrm>
            <a:custGeom>
              <a:avLst/>
              <a:gdLst/>
              <a:ahLst/>
              <a:cxnLst/>
              <a:rect l="l" t="t" r="r" b="b"/>
              <a:pathLst>
                <a:path w="2578100" h="2552700">
                  <a:moveTo>
                    <a:pt x="0" y="1276349"/>
                  </a:moveTo>
                  <a:lnTo>
                    <a:pt x="889" y="1228499"/>
                  </a:lnTo>
                  <a:lnTo>
                    <a:pt x="3535" y="1181093"/>
                  </a:lnTo>
                  <a:lnTo>
                    <a:pt x="7908" y="1134163"/>
                  </a:lnTo>
                  <a:lnTo>
                    <a:pt x="13976" y="1087739"/>
                  </a:lnTo>
                  <a:lnTo>
                    <a:pt x="21708" y="1041852"/>
                  </a:lnTo>
                  <a:lnTo>
                    <a:pt x="31073" y="996533"/>
                  </a:lnTo>
                  <a:lnTo>
                    <a:pt x="42040" y="951813"/>
                  </a:lnTo>
                  <a:lnTo>
                    <a:pt x="54577" y="907722"/>
                  </a:lnTo>
                  <a:lnTo>
                    <a:pt x="68653" y="864292"/>
                  </a:lnTo>
                  <a:lnTo>
                    <a:pt x="84238" y="821553"/>
                  </a:lnTo>
                  <a:lnTo>
                    <a:pt x="101299" y="779536"/>
                  </a:lnTo>
                  <a:lnTo>
                    <a:pt x="119807" y="738272"/>
                  </a:lnTo>
                  <a:lnTo>
                    <a:pt x="139729" y="697792"/>
                  </a:lnTo>
                  <a:lnTo>
                    <a:pt x="161035" y="658126"/>
                  </a:lnTo>
                  <a:lnTo>
                    <a:pt x="183694" y="619306"/>
                  </a:lnTo>
                  <a:lnTo>
                    <a:pt x="207673" y="581363"/>
                  </a:lnTo>
                  <a:lnTo>
                    <a:pt x="232943" y="544327"/>
                  </a:lnTo>
                  <a:lnTo>
                    <a:pt x="259472" y="508228"/>
                  </a:lnTo>
                  <a:lnTo>
                    <a:pt x="287228" y="473099"/>
                  </a:lnTo>
                  <a:lnTo>
                    <a:pt x="316182" y="438970"/>
                  </a:lnTo>
                  <a:lnTo>
                    <a:pt x="346300" y="405871"/>
                  </a:lnTo>
                  <a:lnTo>
                    <a:pt x="377553" y="373833"/>
                  </a:lnTo>
                  <a:lnTo>
                    <a:pt x="409910" y="342888"/>
                  </a:lnTo>
                  <a:lnTo>
                    <a:pt x="443338" y="313066"/>
                  </a:lnTo>
                  <a:lnTo>
                    <a:pt x="477807" y="284398"/>
                  </a:lnTo>
                  <a:lnTo>
                    <a:pt x="513286" y="256915"/>
                  </a:lnTo>
                  <a:lnTo>
                    <a:pt x="549743" y="230648"/>
                  </a:lnTo>
                  <a:lnTo>
                    <a:pt x="587148" y="205627"/>
                  </a:lnTo>
                  <a:lnTo>
                    <a:pt x="625469" y="181884"/>
                  </a:lnTo>
                  <a:lnTo>
                    <a:pt x="664675" y="159449"/>
                  </a:lnTo>
                  <a:lnTo>
                    <a:pt x="704735" y="138353"/>
                  </a:lnTo>
                  <a:lnTo>
                    <a:pt x="745618" y="118627"/>
                  </a:lnTo>
                  <a:lnTo>
                    <a:pt x="787293" y="100301"/>
                  </a:lnTo>
                  <a:lnTo>
                    <a:pt x="829728" y="83408"/>
                  </a:lnTo>
                  <a:lnTo>
                    <a:pt x="872892" y="67977"/>
                  </a:lnTo>
                  <a:lnTo>
                    <a:pt x="916754" y="54039"/>
                  </a:lnTo>
                  <a:lnTo>
                    <a:pt x="961284" y="41625"/>
                  </a:lnTo>
                  <a:lnTo>
                    <a:pt x="1006449" y="30767"/>
                  </a:lnTo>
                  <a:lnTo>
                    <a:pt x="1052219" y="21494"/>
                  </a:lnTo>
                  <a:lnTo>
                    <a:pt x="1098563" y="13838"/>
                  </a:lnTo>
                  <a:lnTo>
                    <a:pt x="1145449" y="7830"/>
                  </a:lnTo>
                  <a:lnTo>
                    <a:pt x="1192846" y="3500"/>
                  </a:lnTo>
                  <a:lnTo>
                    <a:pt x="1240723" y="880"/>
                  </a:lnTo>
                  <a:lnTo>
                    <a:pt x="1289049" y="0"/>
                  </a:lnTo>
                  <a:lnTo>
                    <a:pt x="1337375" y="880"/>
                  </a:lnTo>
                  <a:lnTo>
                    <a:pt x="1385252" y="3500"/>
                  </a:lnTo>
                  <a:lnTo>
                    <a:pt x="1432649" y="7830"/>
                  </a:lnTo>
                  <a:lnTo>
                    <a:pt x="1479535" y="13838"/>
                  </a:lnTo>
                  <a:lnTo>
                    <a:pt x="1525878" y="21494"/>
                  </a:lnTo>
                  <a:lnTo>
                    <a:pt x="1571648" y="30767"/>
                  </a:lnTo>
                  <a:lnTo>
                    <a:pt x="1616813" y="41625"/>
                  </a:lnTo>
                  <a:lnTo>
                    <a:pt x="1661342" y="54039"/>
                  </a:lnTo>
                  <a:lnTo>
                    <a:pt x="1705205" y="67977"/>
                  </a:lnTo>
                  <a:lnTo>
                    <a:pt x="1748369" y="83408"/>
                  </a:lnTo>
                  <a:lnTo>
                    <a:pt x="1790804" y="100301"/>
                  </a:lnTo>
                  <a:lnTo>
                    <a:pt x="1832478" y="118627"/>
                  </a:lnTo>
                  <a:lnTo>
                    <a:pt x="1873361" y="138353"/>
                  </a:lnTo>
                  <a:lnTo>
                    <a:pt x="1913421" y="159449"/>
                  </a:lnTo>
                  <a:lnTo>
                    <a:pt x="1952627" y="181884"/>
                  </a:lnTo>
                  <a:lnTo>
                    <a:pt x="1990948" y="205627"/>
                  </a:lnTo>
                  <a:lnTo>
                    <a:pt x="2028353" y="230648"/>
                  </a:lnTo>
                  <a:lnTo>
                    <a:pt x="2064811" y="256915"/>
                  </a:lnTo>
                  <a:lnTo>
                    <a:pt x="2100290" y="284398"/>
                  </a:lnTo>
                  <a:lnTo>
                    <a:pt x="2134759" y="313066"/>
                  </a:lnTo>
                  <a:lnTo>
                    <a:pt x="2168187" y="342888"/>
                  </a:lnTo>
                  <a:lnTo>
                    <a:pt x="2200543" y="373833"/>
                  </a:lnTo>
                  <a:lnTo>
                    <a:pt x="2231796" y="405871"/>
                  </a:lnTo>
                  <a:lnTo>
                    <a:pt x="2261915" y="438970"/>
                  </a:lnTo>
                  <a:lnTo>
                    <a:pt x="2290868" y="473099"/>
                  </a:lnTo>
                  <a:lnTo>
                    <a:pt x="2318625" y="508228"/>
                  </a:lnTo>
                  <a:lnTo>
                    <a:pt x="2345154" y="544327"/>
                  </a:lnTo>
                  <a:lnTo>
                    <a:pt x="2370424" y="581363"/>
                  </a:lnTo>
                  <a:lnTo>
                    <a:pt x="2394403" y="619306"/>
                  </a:lnTo>
                  <a:lnTo>
                    <a:pt x="2417062" y="658126"/>
                  </a:lnTo>
                  <a:lnTo>
                    <a:pt x="2438368" y="697792"/>
                  </a:lnTo>
                  <a:lnTo>
                    <a:pt x="2458290" y="738272"/>
                  </a:lnTo>
                  <a:lnTo>
                    <a:pt x="2476798" y="779536"/>
                  </a:lnTo>
                  <a:lnTo>
                    <a:pt x="2493860" y="821553"/>
                  </a:lnTo>
                  <a:lnTo>
                    <a:pt x="2509444" y="864292"/>
                  </a:lnTo>
                  <a:lnTo>
                    <a:pt x="2523521" y="907722"/>
                  </a:lnTo>
                  <a:lnTo>
                    <a:pt x="2536058" y="951813"/>
                  </a:lnTo>
                  <a:lnTo>
                    <a:pt x="2547024" y="996533"/>
                  </a:lnTo>
                  <a:lnTo>
                    <a:pt x="2556389" y="1041852"/>
                  </a:lnTo>
                  <a:lnTo>
                    <a:pt x="2564121" y="1087739"/>
                  </a:lnTo>
                  <a:lnTo>
                    <a:pt x="2570189" y="1134163"/>
                  </a:lnTo>
                  <a:lnTo>
                    <a:pt x="2574562" y="1181093"/>
                  </a:lnTo>
                  <a:lnTo>
                    <a:pt x="2577209" y="1228499"/>
                  </a:lnTo>
                  <a:lnTo>
                    <a:pt x="2578098" y="1276349"/>
                  </a:lnTo>
                  <a:lnTo>
                    <a:pt x="2577209" y="1324199"/>
                  </a:lnTo>
                  <a:lnTo>
                    <a:pt x="2574562" y="1371604"/>
                  </a:lnTo>
                  <a:lnTo>
                    <a:pt x="2570189" y="1418534"/>
                  </a:lnTo>
                  <a:lnTo>
                    <a:pt x="2564121" y="1464958"/>
                  </a:lnTo>
                  <a:lnTo>
                    <a:pt x="2556389" y="1510845"/>
                  </a:lnTo>
                  <a:lnTo>
                    <a:pt x="2547024" y="1556164"/>
                  </a:lnTo>
                  <a:lnTo>
                    <a:pt x="2536058" y="1600885"/>
                  </a:lnTo>
                  <a:lnTo>
                    <a:pt x="2523521" y="1644975"/>
                  </a:lnTo>
                  <a:lnTo>
                    <a:pt x="2509444" y="1688406"/>
                  </a:lnTo>
                  <a:lnTo>
                    <a:pt x="2493860" y="1731145"/>
                  </a:lnTo>
                  <a:lnTo>
                    <a:pt x="2476798" y="1773162"/>
                  </a:lnTo>
                  <a:lnTo>
                    <a:pt x="2458290" y="1814426"/>
                  </a:lnTo>
                  <a:lnTo>
                    <a:pt x="2438368" y="1854906"/>
                  </a:lnTo>
                  <a:lnTo>
                    <a:pt x="2417062" y="1894571"/>
                  </a:lnTo>
                  <a:lnTo>
                    <a:pt x="2394403" y="1933391"/>
                  </a:lnTo>
                  <a:lnTo>
                    <a:pt x="2370424" y="1971335"/>
                  </a:lnTo>
                  <a:lnTo>
                    <a:pt x="2345154" y="2008371"/>
                  </a:lnTo>
                  <a:lnTo>
                    <a:pt x="2318625" y="2044469"/>
                  </a:lnTo>
                  <a:lnTo>
                    <a:pt x="2290868" y="2079598"/>
                  </a:lnTo>
                  <a:lnTo>
                    <a:pt x="2261915" y="2113728"/>
                  </a:lnTo>
                  <a:lnTo>
                    <a:pt x="2231796" y="2146827"/>
                  </a:lnTo>
                  <a:lnTo>
                    <a:pt x="2200543" y="2178864"/>
                  </a:lnTo>
                  <a:lnTo>
                    <a:pt x="2168187" y="2209809"/>
                  </a:lnTo>
                  <a:lnTo>
                    <a:pt x="2134759" y="2239631"/>
                  </a:lnTo>
                  <a:lnTo>
                    <a:pt x="2100290" y="2268299"/>
                  </a:lnTo>
                  <a:lnTo>
                    <a:pt x="2064811" y="2295782"/>
                  </a:lnTo>
                  <a:lnTo>
                    <a:pt x="2028353" y="2322049"/>
                  </a:lnTo>
                  <a:lnTo>
                    <a:pt x="1990948" y="2347070"/>
                  </a:lnTo>
                  <a:lnTo>
                    <a:pt x="1952627" y="2370814"/>
                  </a:lnTo>
                  <a:lnTo>
                    <a:pt x="1913421" y="2393249"/>
                  </a:lnTo>
                  <a:lnTo>
                    <a:pt x="1873361" y="2414345"/>
                  </a:lnTo>
                  <a:lnTo>
                    <a:pt x="1832478" y="2434071"/>
                  </a:lnTo>
                  <a:lnTo>
                    <a:pt x="1790804" y="2452396"/>
                  </a:lnTo>
                  <a:lnTo>
                    <a:pt x="1748369" y="2469290"/>
                  </a:lnTo>
                  <a:lnTo>
                    <a:pt x="1705205" y="2484721"/>
                  </a:lnTo>
                  <a:lnTo>
                    <a:pt x="1661342" y="2498658"/>
                  </a:lnTo>
                  <a:lnTo>
                    <a:pt x="1616813" y="2511072"/>
                  </a:lnTo>
                  <a:lnTo>
                    <a:pt x="1571648" y="2521930"/>
                  </a:lnTo>
                  <a:lnTo>
                    <a:pt x="1525878" y="2531203"/>
                  </a:lnTo>
                  <a:lnTo>
                    <a:pt x="1479535" y="2538859"/>
                  </a:lnTo>
                  <a:lnTo>
                    <a:pt x="1432649" y="2544867"/>
                  </a:lnTo>
                  <a:lnTo>
                    <a:pt x="1385252" y="2549197"/>
                  </a:lnTo>
                  <a:lnTo>
                    <a:pt x="1337375" y="2551817"/>
                  </a:lnTo>
                  <a:lnTo>
                    <a:pt x="1289049" y="2552698"/>
                  </a:lnTo>
                  <a:lnTo>
                    <a:pt x="1240723" y="2551817"/>
                  </a:lnTo>
                  <a:lnTo>
                    <a:pt x="1192846" y="2549197"/>
                  </a:lnTo>
                  <a:lnTo>
                    <a:pt x="1145449" y="2544867"/>
                  </a:lnTo>
                  <a:lnTo>
                    <a:pt x="1098563" y="2538859"/>
                  </a:lnTo>
                  <a:lnTo>
                    <a:pt x="1052219" y="2531203"/>
                  </a:lnTo>
                  <a:lnTo>
                    <a:pt x="1006449" y="2521930"/>
                  </a:lnTo>
                  <a:lnTo>
                    <a:pt x="961284" y="2511072"/>
                  </a:lnTo>
                  <a:lnTo>
                    <a:pt x="916754" y="2498658"/>
                  </a:lnTo>
                  <a:lnTo>
                    <a:pt x="872892" y="2484721"/>
                  </a:lnTo>
                  <a:lnTo>
                    <a:pt x="829728" y="2469290"/>
                  </a:lnTo>
                  <a:lnTo>
                    <a:pt x="787293" y="2452396"/>
                  </a:lnTo>
                  <a:lnTo>
                    <a:pt x="745618" y="2434071"/>
                  </a:lnTo>
                  <a:lnTo>
                    <a:pt x="704735" y="2414345"/>
                  </a:lnTo>
                  <a:lnTo>
                    <a:pt x="664675" y="2393249"/>
                  </a:lnTo>
                  <a:lnTo>
                    <a:pt x="625469" y="2370814"/>
                  </a:lnTo>
                  <a:lnTo>
                    <a:pt x="587148" y="2347070"/>
                  </a:lnTo>
                  <a:lnTo>
                    <a:pt x="549743" y="2322049"/>
                  </a:lnTo>
                  <a:lnTo>
                    <a:pt x="513286" y="2295782"/>
                  </a:lnTo>
                  <a:lnTo>
                    <a:pt x="477807" y="2268299"/>
                  </a:lnTo>
                  <a:lnTo>
                    <a:pt x="443338" y="2239631"/>
                  </a:lnTo>
                  <a:lnTo>
                    <a:pt x="409910" y="2209809"/>
                  </a:lnTo>
                  <a:lnTo>
                    <a:pt x="377553" y="2178864"/>
                  </a:lnTo>
                  <a:lnTo>
                    <a:pt x="346300" y="2146827"/>
                  </a:lnTo>
                  <a:lnTo>
                    <a:pt x="316182" y="2113728"/>
                  </a:lnTo>
                  <a:lnTo>
                    <a:pt x="287228" y="2079598"/>
                  </a:lnTo>
                  <a:lnTo>
                    <a:pt x="259472" y="2044469"/>
                  </a:lnTo>
                  <a:lnTo>
                    <a:pt x="232943" y="2008371"/>
                  </a:lnTo>
                  <a:lnTo>
                    <a:pt x="207673" y="1971335"/>
                  </a:lnTo>
                  <a:lnTo>
                    <a:pt x="183694" y="1933391"/>
                  </a:lnTo>
                  <a:lnTo>
                    <a:pt x="161035" y="1894571"/>
                  </a:lnTo>
                  <a:lnTo>
                    <a:pt x="139729" y="1854906"/>
                  </a:lnTo>
                  <a:lnTo>
                    <a:pt x="119807" y="1814426"/>
                  </a:lnTo>
                  <a:lnTo>
                    <a:pt x="101299" y="1773162"/>
                  </a:lnTo>
                  <a:lnTo>
                    <a:pt x="84238" y="1731145"/>
                  </a:lnTo>
                  <a:lnTo>
                    <a:pt x="68653" y="1688406"/>
                  </a:lnTo>
                  <a:lnTo>
                    <a:pt x="54577" y="1644975"/>
                  </a:lnTo>
                  <a:lnTo>
                    <a:pt x="42040" y="1600885"/>
                  </a:lnTo>
                  <a:lnTo>
                    <a:pt x="31073" y="1556164"/>
                  </a:lnTo>
                  <a:lnTo>
                    <a:pt x="21708" y="1510845"/>
                  </a:lnTo>
                  <a:lnTo>
                    <a:pt x="13976" y="1464958"/>
                  </a:lnTo>
                  <a:lnTo>
                    <a:pt x="7908" y="1418534"/>
                  </a:lnTo>
                  <a:lnTo>
                    <a:pt x="3535" y="1371604"/>
                  </a:lnTo>
                  <a:lnTo>
                    <a:pt x="889" y="1324199"/>
                  </a:lnTo>
                  <a:lnTo>
                    <a:pt x="0" y="1276349"/>
                  </a:lnTo>
                  <a:close/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46143" y="4644117"/>
              <a:ext cx="211137" cy="1619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08349" y="4562360"/>
              <a:ext cx="3930650" cy="149225"/>
            </a:xfrm>
            <a:custGeom>
              <a:avLst/>
              <a:gdLst/>
              <a:ahLst/>
              <a:cxnLst/>
              <a:rect l="l" t="t" r="r" b="b"/>
              <a:pathLst>
                <a:path w="3930650" h="149225">
                  <a:moveTo>
                    <a:pt x="0" y="0"/>
                  </a:moveTo>
                  <a:lnTo>
                    <a:pt x="3930647" y="149224"/>
                  </a:lnTo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90068" y="5795054"/>
              <a:ext cx="236537" cy="1365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508349" y="5864110"/>
              <a:ext cx="4181475" cy="74930"/>
            </a:xfrm>
            <a:custGeom>
              <a:avLst/>
              <a:gdLst/>
              <a:ahLst/>
              <a:cxnLst/>
              <a:rect l="l" t="t" r="r" b="b"/>
              <a:pathLst>
                <a:path w="4181475" h="74929">
                  <a:moveTo>
                    <a:pt x="0" y="0"/>
                  </a:moveTo>
                  <a:lnTo>
                    <a:pt x="4181467" y="74611"/>
                  </a:lnTo>
                </a:path>
              </a:pathLst>
            </a:custGeom>
            <a:ln w="365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976786" y="4231525"/>
            <a:ext cx="850265" cy="723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0800">
              <a:lnSpc>
                <a:spcPct val="143200"/>
              </a:lnSpc>
              <a:spcBef>
                <a:spcPts val="100"/>
              </a:spcBef>
            </a:pPr>
            <a:r>
              <a:rPr sz="1600" i="1" dirty="0">
                <a:latin typeface="Arial"/>
                <a:cs typeface="Arial"/>
              </a:rPr>
              <a:t>Request  message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04124" y="4555375"/>
            <a:ext cx="1155065" cy="15779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3970" algn="ctr">
              <a:lnSpc>
                <a:spcPct val="125800"/>
              </a:lnSpc>
              <a:spcBef>
                <a:spcPts val="245"/>
              </a:spcBef>
            </a:pPr>
            <a:r>
              <a:rPr sz="1600" i="1" spc="-5" dirty="0">
                <a:latin typeface="Arial"/>
                <a:cs typeface="Arial"/>
              </a:rPr>
              <a:t>getRequest  </a:t>
            </a:r>
            <a:r>
              <a:rPr sz="1600" dirty="0">
                <a:latin typeface="Arial"/>
                <a:cs typeface="Arial"/>
              </a:rPr>
              <a:t>select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object  </a:t>
            </a:r>
            <a:r>
              <a:rPr sz="1600" spc="-5" dirty="0">
                <a:latin typeface="Arial"/>
                <a:cs typeface="Arial"/>
              </a:rPr>
              <a:t>execute  method  </a:t>
            </a:r>
            <a:r>
              <a:rPr sz="1600" i="1" dirty="0">
                <a:latin typeface="Arial"/>
                <a:cs typeface="Arial"/>
              </a:rPr>
              <a:t>sendReply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14599" y="4879860"/>
            <a:ext cx="84455" cy="1087755"/>
            <a:chOff x="2714599" y="4879860"/>
            <a:chExt cx="84455" cy="1087755"/>
          </a:xfrm>
        </p:grpSpPr>
        <p:sp>
          <p:nvSpPr>
            <p:cNvPr id="30" name="object 30"/>
            <p:cNvSpPr/>
            <p:nvPr/>
          </p:nvSpPr>
          <p:spPr>
            <a:xfrm>
              <a:off x="2714599" y="4879860"/>
              <a:ext cx="84136" cy="8413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714599" y="5044960"/>
              <a:ext cx="84136" cy="8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4599" y="5718060"/>
              <a:ext cx="84136" cy="8413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14599" y="5883160"/>
              <a:ext cx="84136" cy="8413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536700" y="2559050"/>
            <a:ext cx="5257800" cy="16281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0550" lvl="1" indent="-577850">
              <a:lnSpc>
                <a:spcPts val="3110"/>
              </a:lnSpc>
              <a:spcBef>
                <a:spcPts val="100"/>
              </a:spcBef>
              <a:buAutoNum type="arabicPeriod"/>
              <a:tabLst>
                <a:tab pos="590550" algn="l"/>
              </a:tabLst>
            </a:pP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Các giao thức phân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tầng</a:t>
            </a:r>
            <a:endParaRPr sz="2600">
              <a:latin typeface="Times New Roman"/>
              <a:cs typeface="Times New Roman"/>
            </a:endParaRPr>
          </a:p>
          <a:p>
            <a:pPr marL="584200" lvl="1" indent="-572135">
              <a:lnSpc>
                <a:spcPts val="3110"/>
              </a:lnSpc>
              <a:buAutoNum type="arabicPeriod"/>
              <a:tabLst>
                <a:tab pos="584835" algn="l"/>
              </a:tabLst>
            </a:pP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Trao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đổi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thông tin bằng</a:t>
            </a: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UDP</a:t>
            </a:r>
            <a:endParaRPr sz="2600">
              <a:latin typeface="Times New Roman"/>
              <a:cs typeface="Times New Roman"/>
            </a:endParaRPr>
          </a:p>
          <a:p>
            <a:pPr marL="584200" lvl="1" indent="-572135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84835" algn="l"/>
              </a:tabLst>
            </a:pPr>
            <a:r>
              <a:rPr sz="2600" spc="-25" dirty="0">
                <a:solidFill>
                  <a:srgbClr val="775F55"/>
                </a:solidFill>
                <a:latin typeface="Times New Roman"/>
                <a:cs typeface="Times New Roman"/>
              </a:rPr>
              <a:t>Trao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đổi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thông tin bằng</a:t>
            </a:r>
            <a:r>
              <a:rPr sz="2600" spc="-60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TCP</a:t>
            </a:r>
            <a:endParaRPr sz="2600">
              <a:latin typeface="Times New Roman"/>
              <a:cs typeface="Times New Roman"/>
            </a:endParaRPr>
          </a:p>
          <a:p>
            <a:pPr marL="590550" lvl="1" indent="-577850">
              <a:lnSpc>
                <a:spcPct val="100000"/>
              </a:lnSpc>
              <a:spcBef>
                <a:spcPts val="80"/>
              </a:spcBef>
              <a:buAutoNum type="arabicPeriod"/>
              <a:tabLst>
                <a:tab pos="590550" algn="l"/>
              </a:tabLst>
            </a:pP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Một số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vấn </a:t>
            </a:r>
            <a:r>
              <a:rPr sz="2600" dirty="0">
                <a:solidFill>
                  <a:srgbClr val="775F55"/>
                </a:solidFill>
                <a:latin typeface="Times New Roman"/>
                <a:cs typeface="Times New Roman"/>
              </a:rPr>
              <a:t>đề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cần thảo</a:t>
            </a:r>
            <a:r>
              <a:rPr sz="2600" spc="-55" dirty="0">
                <a:solidFill>
                  <a:srgbClr val="775F55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775F55"/>
                </a:solidFill>
                <a:latin typeface="Times New Roman"/>
                <a:cs typeface="Times New Roman"/>
              </a:rPr>
              <a:t>luận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2301" y="1111250"/>
            <a:ext cx="8991600" cy="50013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3900"/>
              </a:lnSpc>
            </a:pPr>
            <a:r>
              <a:rPr sz="4000" spc="-40">
                <a:solidFill>
                  <a:srgbClr val="0070C0"/>
                </a:solidFill>
                <a:latin typeface="Times New Roman"/>
                <a:cs typeface="Times New Roman"/>
              </a:rPr>
              <a:t>Trao </a:t>
            </a:r>
            <a:r>
              <a:rPr sz="4000" dirty="0">
                <a:solidFill>
                  <a:srgbClr val="0070C0"/>
                </a:solidFill>
                <a:latin typeface="Times New Roman"/>
                <a:cs typeface="Times New Roman"/>
              </a:rPr>
              <a:t>đổi </a:t>
            </a:r>
            <a:r>
              <a:rPr sz="4000" spc="-5" dirty="0">
                <a:solidFill>
                  <a:srgbClr val="0070C0"/>
                </a:solidFill>
                <a:latin typeface="Times New Roman"/>
                <a:cs typeface="Times New Roman"/>
              </a:rPr>
              <a:t>thông tin giữa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các</a:t>
            </a:r>
            <a:r>
              <a:rPr sz="4000" spc="-4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tiến</a:t>
            </a:r>
            <a:r>
              <a:rPr lang="en-US" sz="4000" spc="-5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4000" spc="-5">
                <a:solidFill>
                  <a:srgbClr val="0070C0"/>
                </a:solidFill>
                <a:latin typeface="Times New Roman"/>
                <a:cs typeface="Times New Roman"/>
              </a:rPr>
              <a:t>trình</a:t>
            </a:r>
            <a:endParaRPr sz="400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882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2195" algn="l"/>
              </a:tabLst>
            </a:pPr>
            <a:r>
              <a:rPr sz="4400" spc="-5" dirty="0"/>
              <a:t>T</a:t>
            </a:r>
            <a:r>
              <a:rPr sz="4400" dirty="0"/>
              <a:t>hủ	</a:t>
            </a:r>
            <a:r>
              <a:rPr sz="4400" spc="-5" dirty="0"/>
              <a:t>t</a:t>
            </a:r>
            <a:r>
              <a:rPr sz="4400" dirty="0"/>
              <a:t>ục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39075" y="1785505"/>
            <a:ext cx="7847965" cy="1168400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358140" indent="-320040">
              <a:lnSpc>
                <a:spcPct val="100000"/>
              </a:lnSpc>
              <a:spcBef>
                <a:spcPts val="81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byte[] doOperation (RemoteRef s, int operationId, byte[] </a:t>
            </a:r>
            <a:r>
              <a:rPr sz="1900" i="1" spc="5" dirty="0">
                <a:latin typeface="Times New Roman"/>
                <a:cs typeface="Times New Roman"/>
              </a:rPr>
              <a:t>arguments)</a:t>
            </a:r>
            <a:endParaRPr sz="1900">
              <a:latin typeface="Times New Roman"/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byte[] getRequest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();</a:t>
            </a:r>
            <a:endParaRPr sz="1900">
              <a:latin typeface="Times New Roman"/>
              <a:cs typeface="Times New Roman"/>
            </a:endParaRPr>
          </a:p>
          <a:p>
            <a:pPr marL="3581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92105"/>
              <a:buFont typeface="Wingdings"/>
              <a:buChar char=""/>
              <a:tabLst>
                <a:tab pos="358140" algn="l"/>
              </a:tabLst>
            </a:pPr>
            <a:r>
              <a:rPr sz="1900" i="1" spc="10" dirty="0">
                <a:latin typeface="Times New Roman"/>
                <a:cs typeface="Times New Roman"/>
              </a:rPr>
              <a:t>public void sendReply (byte[] </a:t>
            </a:r>
            <a:r>
              <a:rPr sz="1900" i="1" spc="-20" dirty="0">
                <a:latin typeface="Times New Roman"/>
                <a:cs typeface="Times New Roman"/>
              </a:rPr>
              <a:t>reply, </a:t>
            </a:r>
            <a:r>
              <a:rPr sz="1900" i="1" spc="5" dirty="0">
                <a:latin typeface="Times New Roman"/>
                <a:cs typeface="Times New Roman"/>
              </a:rPr>
              <a:t>InetAddress </a:t>
            </a:r>
            <a:r>
              <a:rPr sz="1900" i="1" spc="10" dirty="0">
                <a:latin typeface="Times New Roman"/>
                <a:cs typeface="Times New Roman"/>
              </a:rPr>
              <a:t>clientHost, int</a:t>
            </a:r>
            <a:r>
              <a:rPr sz="1900" i="1" spc="-1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clientPort);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487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4975" algn="l"/>
                <a:tab pos="2426970" algn="l"/>
              </a:tabLst>
            </a:pPr>
            <a:r>
              <a:rPr sz="4400" dirty="0"/>
              <a:t>Đơn</a:t>
            </a:r>
            <a:r>
              <a:rPr sz="4400" spc="-5" dirty="0"/>
              <a:t> </a:t>
            </a:r>
            <a:r>
              <a:rPr sz="4400" dirty="0"/>
              <a:t>vị	dữ	</a:t>
            </a:r>
            <a:r>
              <a:rPr sz="4400" spc="-5" dirty="0"/>
              <a:t>liệ</a:t>
            </a:r>
            <a:r>
              <a:rPr sz="4400" dirty="0"/>
              <a:t>u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00790" y="2098141"/>
          <a:ext cx="4702175" cy="29511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993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600" spc="-15" dirty="0">
                          <a:latin typeface="Arial"/>
                          <a:cs typeface="Arial"/>
                        </a:rPr>
                        <a:t>messageType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2395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612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requestId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remoteReference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447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operationId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151">
                <a:tc>
                  <a:txBody>
                    <a:bodyPr/>
                    <a:lstStyle/>
                    <a:p>
                      <a:pPr marL="316865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2600" spc="-5" dirty="0">
                          <a:latin typeface="Arial"/>
                          <a:cs typeface="Arial"/>
                        </a:rPr>
                        <a:t>arguments</a:t>
                      </a:r>
                      <a:endParaRPr sz="26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977597" y="2034006"/>
            <a:ext cx="3971925" cy="297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400"/>
              </a:lnSpc>
              <a:spcBef>
                <a:spcPts val="100"/>
              </a:spcBef>
              <a:tabLst>
                <a:tab pos="636270" algn="l"/>
              </a:tabLst>
            </a:pPr>
            <a:r>
              <a:rPr sz="2600" i="1" dirty="0">
                <a:latin typeface="Arial"/>
                <a:cs typeface="Arial"/>
              </a:rPr>
              <a:t>int	</a:t>
            </a:r>
            <a:r>
              <a:rPr sz="2600" i="1" spc="-5" dirty="0">
                <a:latin typeface="Arial"/>
                <a:cs typeface="Arial"/>
              </a:rPr>
              <a:t>(0=Request, </a:t>
            </a:r>
            <a:r>
              <a:rPr sz="2600" i="1" dirty="0">
                <a:latin typeface="Arial"/>
                <a:cs typeface="Arial"/>
              </a:rPr>
              <a:t>1=</a:t>
            </a:r>
            <a:r>
              <a:rPr sz="2600" i="1" spc="-5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Reply)  </a:t>
            </a:r>
            <a:r>
              <a:rPr sz="2600" i="1" spc="-5" dirty="0">
                <a:latin typeface="Arial"/>
                <a:cs typeface="Arial"/>
              </a:rPr>
              <a:t>int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600" i="1" spc="-5" dirty="0">
                <a:latin typeface="Arial"/>
                <a:cs typeface="Arial"/>
              </a:rPr>
              <a:t>RemoteRef</a:t>
            </a:r>
            <a:endParaRPr sz="2600">
              <a:latin typeface="Arial"/>
              <a:cs typeface="Arial"/>
            </a:endParaRPr>
          </a:p>
          <a:p>
            <a:pPr marL="12700" marR="1675130">
              <a:lnSpc>
                <a:spcPts val="4600"/>
              </a:lnSpc>
              <a:spcBef>
                <a:spcPts val="385"/>
              </a:spcBef>
            </a:pPr>
            <a:r>
              <a:rPr sz="2600" i="1" dirty="0">
                <a:latin typeface="Arial"/>
                <a:cs typeface="Arial"/>
              </a:rPr>
              <a:t>int or</a:t>
            </a:r>
            <a:r>
              <a:rPr sz="2600" i="1" spc="-7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Operation  </a:t>
            </a:r>
            <a:r>
              <a:rPr sz="2600" i="1" dirty="0">
                <a:latin typeface="Arial"/>
                <a:cs typeface="Arial"/>
              </a:rPr>
              <a:t>array of</a:t>
            </a:r>
            <a:r>
              <a:rPr sz="2600" i="1" spc="-45" dirty="0">
                <a:latin typeface="Arial"/>
                <a:cs typeface="Arial"/>
              </a:rPr>
              <a:t> </a:t>
            </a:r>
            <a:r>
              <a:rPr sz="2600" i="1" spc="-5" dirty="0">
                <a:latin typeface="Arial"/>
                <a:cs typeface="Arial"/>
              </a:rPr>
              <a:t>bytes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67230" algn="l"/>
              </a:tabLst>
            </a:pPr>
            <a:r>
              <a:rPr sz="4400" spc="-5" dirty="0"/>
              <a:t>Các</a:t>
            </a:r>
            <a:r>
              <a:rPr sz="4400" spc="5" dirty="0"/>
              <a:t> </a:t>
            </a:r>
            <a:r>
              <a:rPr sz="4400" spc="-5" dirty="0"/>
              <a:t>vấn	</a:t>
            </a:r>
            <a:r>
              <a:rPr sz="4400" dirty="0"/>
              <a:t>đề </a:t>
            </a:r>
            <a:r>
              <a:rPr sz="4400" spc="-5" dirty="0"/>
              <a:t>thiết</a:t>
            </a:r>
            <a:r>
              <a:rPr sz="4400" spc="-95" dirty="0"/>
              <a:t> </a:t>
            </a:r>
            <a:r>
              <a:rPr sz="4400" dirty="0"/>
              <a:t>kế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2345"/>
            <a:ext cx="7646670" cy="41148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Kích </a:t>
            </a:r>
            <a:r>
              <a:rPr sz="2700" spc="-5" dirty="0">
                <a:latin typeface="Times New Roman"/>
                <a:cs typeface="Times New Roman"/>
              </a:rPr>
              <a:t>thước thông điệp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Định danh thông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điệp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Mô </a:t>
            </a:r>
            <a:r>
              <a:rPr sz="2700" spc="-5" dirty="0">
                <a:latin typeface="Times New Roman"/>
                <a:cs typeface="Times New Roman"/>
              </a:rPr>
              <a:t>hình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lỗi</a:t>
            </a:r>
            <a:endParaRPr sz="27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Nếu UDP=&gt; bỏ </a:t>
            </a:r>
            <a:r>
              <a:rPr sz="2400" spc="-5" dirty="0">
                <a:latin typeface="Times New Roman"/>
                <a:cs typeface="Times New Roman"/>
              </a:rPr>
              <a:t>qua, </a:t>
            </a:r>
            <a:r>
              <a:rPr sz="2400" dirty="0">
                <a:latin typeface="Times New Roman"/>
                <a:cs typeface="Times New Roman"/>
              </a:rPr>
              <a:t>sai </a:t>
            </a:r>
            <a:r>
              <a:rPr sz="2400" spc="-5" dirty="0">
                <a:latin typeface="Times New Roman"/>
                <a:cs typeface="Times New Roman"/>
              </a:rPr>
              <a:t>thứ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tự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2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Nếu </a:t>
            </a:r>
            <a:r>
              <a:rPr sz="2400" spc="-5" dirty="0">
                <a:latin typeface="Times New Roman"/>
                <a:cs typeface="Times New Roman"/>
              </a:rPr>
              <a:t>TCP=&gt; lỗi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dừng</a:t>
            </a:r>
            <a:endParaRPr sz="2400">
              <a:latin typeface="Times New Roman"/>
              <a:cs typeface="Times New Roman"/>
            </a:endParaRPr>
          </a:p>
          <a:p>
            <a:pPr marL="647065" marR="87630" lvl="1" indent="-279400">
              <a:lnSpc>
                <a:spcPts val="2550"/>
              </a:lnSpc>
              <a:spcBef>
                <a:spcPts val="6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thống phát hiện được các lỗi trên, thông thường bằng  timeouts</a:t>
            </a:r>
            <a:endParaRPr sz="2400">
              <a:latin typeface="Times New Roman"/>
              <a:cs typeface="Times New Roman"/>
            </a:endParaRPr>
          </a:p>
          <a:p>
            <a:pPr marL="329565" marR="5080" indent="-317500" algn="just">
              <a:lnSpc>
                <a:spcPts val="2900"/>
              </a:lnSpc>
              <a:spcBef>
                <a:spcPts val="7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Gửi </a:t>
            </a:r>
            <a:r>
              <a:rPr sz="2700" spc="-5" dirty="0">
                <a:latin typeface="Times New Roman"/>
                <a:cs typeface="Times New Roman"/>
              </a:rPr>
              <a:t>lại=&gt; có </a:t>
            </a:r>
            <a:r>
              <a:rPr sz="2700" dirty="0">
                <a:latin typeface="Times New Roman"/>
                <a:cs typeface="Times New Roman"/>
              </a:rPr>
              <a:t>khả </a:t>
            </a:r>
            <a:r>
              <a:rPr sz="2700" spc="-5" dirty="0">
                <a:latin typeface="Times New Roman"/>
                <a:cs typeface="Times New Roman"/>
              </a:rPr>
              <a:t>năng có thông báo lặp=&gt; </a:t>
            </a:r>
            <a:r>
              <a:rPr sz="2700" dirty="0">
                <a:latin typeface="Times New Roman"/>
                <a:cs typeface="Times New Roman"/>
              </a:rPr>
              <a:t>phụ </a:t>
            </a:r>
            <a:r>
              <a:rPr sz="2700" spc="-5" dirty="0">
                <a:latin typeface="Times New Roman"/>
                <a:cs typeface="Times New Roman"/>
              </a:rPr>
              <a:t>thuộc  vào định danh của thông báo </a:t>
            </a:r>
            <a:r>
              <a:rPr sz="2700" dirty="0">
                <a:latin typeface="Times New Roman"/>
                <a:cs typeface="Times New Roman"/>
              </a:rPr>
              <a:t>và </a:t>
            </a:r>
            <a:r>
              <a:rPr sz="2700" spc="-5" dirty="0">
                <a:latin typeface="Times New Roman"/>
                <a:cs typeface="Times New Roman"/>
              </a:rPr>
              <a:t>tính chất của dịch </a:t>
            </a:r>
            <a:r>
              <a:rPr sz="2700" dirty="0">
                <a:latin typeface="Times New Roman"/>
                <a:cs typeface="Times New Roman"/>
              </a:rPr>
              <a:t>vụ  </a:t>
            </a:r>
            <a:r>
              <a:rPr sz="2700" spc="-5" dirty="0">
                <a:latin typeface="Times New Roman"/>
                <a:cs typeface="Times New Roman"/>
              </a:rPr>
              <a:t>(idempotent, </a:t>
            </a:r>
            <a:r>
              <a:rPr sz="2700" dirty="0">
                <a:latin typeface="Times New Roman"/>
                <a:cs typeface="Times New Roman"/>
              </a:rPr>
              <a:t>not</a:t>
            </a:r>
            <a:r>
              <a:rPr sz="2700" spc="-5" dirty="0">
                <a:latin typeface="Times New Roman"/>
                <a:cs typeface="Times New Roman"/>
              </a:rPr>
              <a:t> idempotent)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918016" y="6779144"/>
            <a:ext cx="524954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30"/>
              </a:lnSpc>
              <a:spcBef>
                <a:spcPts val="100"/>
              </a:spcBef>
            </a:pPr>
            <a:r>
              <a:rPr sz="800" spc="-40" dirty="0">
                <a:latin typeface="Arial"/>
                <a:cs typeface="Arial"/>
              </a:rPr>
              <a:t>Instructor</a:t>
            </a:r>
            <a:r>
              <a:rPr sz="800" spc="-40" dirty="0">
                <a:latin typeface="AoyagiKouzanFontT"/>
                <a:cs typeface="AoyagiKouzanFontT"/>
              </a:rPr>
              <a:t>’</a:t>
            </a:r>
            <a:r>
              <a:rPr sz="800" spc="-40" dirty="0">
                <a:latin typeface="Arial"/>
                <a:cs typeface="Arial"/>
              </a:rPr>
              <a:t>s </a:t>
            </a:r>
            <a:r>
              <a:rPr sz="800" dirty="0">
                <a:latin typeface="Arial"/>
                <a:cs typeface="Arial"/>
              </a:rPr>
              <a:t>Guide for Coulouris, Dollimore, Kindberg and </a:t>
            </a:r>
            <a:r>
              <a:rPr sz="800" spc="-10" dirty="0">
                <a:latin typeface="Arial"/>
                <a:cs typeface="Arial"/>
              </a:rPr>
              <a:t>Blair, </a:t>
            </a:r>
            <a:r>
              <a:rPr sz="800" spc="-5" dirty="0">
                <a:latin typeface="Arial"/>
                <a:cs typeface="Arial"/>
              </a:rPr>
              <a:t>Distributed Systems: </a:t>
            </a:r>
            <a:r>
              <a:rPr sz="800" dirty="0">
                <a:latin typeface="Arial"/>
                <a:cs typeface="Arial"/>
              </a:rPr>
              <a:t>Concepts and Design Edn.</a:t>
            </a:r>
            <a:r>
              <a:rPr sz="800" spc="9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  <a:p>
            <a:pPr algn="ctr">
              <a:lnSpc>
                <a:spcPts val="930"/>
              </a:lnSpc>
            </a:pPr>
            <a:r>
              <a:rPr sz="800" dirty="0">
                <a:latin typeface="Arial"/>
                <a:cs typeface="Arial"/>
              </a:rPr>
              <a:t>©  Pearson Education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2012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9980507" cy="623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HTTP: </a:t>
            </a:r>
            <a:r>
              <a:rPr dirty="0"/>
              <a:t>1 vd </a:t>
            </a:r>
            <a:r>
              <a:rPr spc="-5" dirty="0"/>
              <a:t>của giao thức yêu cầu-trả  lời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351362" y="3305854"/>
          <a:ext cx="7903843" cy="4333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07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387">
                <a:tc>
                  <a:txBody>
                    <a:bodyPr/>
                    <a:lstStyle/>
                    <a:p>
                      <a:pPr marL="37465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GET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//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ww</a:t>
                      </a:r>
                      <a:r>
                        <a:rPr sz="1800" spc="-100" dirty="0"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dcs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qm</a:t>
                      </a:r>
                      <a:r>
                        <a:rPr sz="1800" spc="-100" dirty="0">
                          <a:latin typeface="Arial"/>
                          <a:cs typeface="Arial"/>
                          <a:hlinkClick r:id="rId2"/>
                        </a:rPr>
                        <a:t>w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ac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uk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/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index</a:t>
                      </a:r>
                      <a:r>
                        <a:rPr sz="1800" spc="-5" dirty="0">
                          <a:latin typeface="Arial"/>
                          <a:cs typeface="Arial"/>
                          <a:hlinkClick r:id="rId2"/>
                        </a:rPr>
                        <a:t>.</a:t>
                      </a:r>
                      <a:r>
                        <a:rPr sz="1800" dirty="0">
                          <a:latin typeface="Arial"/>
                          <a:cs typeface="Arial"/>
                          <a:hlinkClick r:id="rId2"/>
                        </a:rPr>
                        <a:t>h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spc="-210" dirty="0">
                          <a:latin typeface="Arial"/>
                          <a:cs typeface="Arial"/>
                        </a:rPr>
                        <a:t>tmHlTTP/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1.1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16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461427" y="2363355"/>
            <a:ext cx="3762375" cy="869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HTTP </a:t>
            </a:r>
            <a:r>
              <a:rPr sz="2400" b="1" i="1" dirty="0">
                <a:latin typeface="Arial"/>
                <a:cs typeface="Arial"/>
              </a:rPr>
              <a:t>request</a:t>
            </a:r>
            <a:r>
              <a:rPr sz="2400" b="1" i="1" spc="-8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225425">
              <a:lnSpc>
                <a:spcPct val="100000"/>
              </a:lnSpc>
              <a:spcBef>
                <a:spcPts val="1610"/>
              </a:spcBef>
              <a:tabLst>
                <a:tab pos="1948814" algn="l"/>
              </a:tabLst>
            </a:pPr>
            <a:r>
              <a:rPr sz="1800" i="1" spc="-5" dirty="0">
                <a:latin typeface="Arial"/>
                <a:cs typeface="Arial"/>
              </a:rPr>
              <a:t>method	</a:t>
            </a:r>
            <a:r>
              <a:rPr sz="1800" i="1" dirty="0">
                <a:latin typeface="Arial"/>
                <a:cs typeface="Arial"/>
              </a:rPr>
              <a:t>URL or</a:t>
            </a:r>
            <a:r>
              <a:rPr sz="1800" i="1" spc="-100" dirty="0">
                <a:latin typeface="Arial"/>
                <a:cs typeface="Arial"/>
              </a:rPr>
              <a:t> </a:t>
            </a:r>
            <a:r>
              <a:rPr sz="1800" i="1" spc="-5" dirty="0">
                <a:latin typeface="Arial"/>
                <a:cs typeface="Arial"/>
              </a:rPr>
              <a:t>pathname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11913" y="2933585"/>
            <a:ext cx="3756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latin typeface="Arial"/>
                <a:cs typeface="Arial"/>
              </a:rPr>
              <a:t>HTTP </a:t>
            </a:r>
            <a:r>
              <a:rPr sz="1800" i="1" spc="10" dirty="0">
                <a:latin typeface="Arial"/>
                <a:cs typeface="Arial"/>
              </a:rPr>
              <a:t>versionheadersmessage</a:t>
            </a:r>
            <a:r>
              <a:rPr sz="1800" i="1" spc="-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60462" y="5535498"/>
          <a:ext cx="7885430" cy="5714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1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2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1499"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HTTP/1.1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384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200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-5" dirty="0">
                          <a:latin typeface="Arial"/>
                          <a:cs typeface="Arial"/>
                        </a:rPr>
                        <a:t>OK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1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5" dirty="0">
                          <a:latin typeface="Arial"/>
                          <a:cs typeface="Arial"/>
                        </a:rPr>
                        <a:t>data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461427" y="4573155"/>
            <a:ext cx="3651885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HTTP </a:t>
            </a:r>
            <a:r>
              <a:rPr sz="2400" b="1" i="1" dirty="0">
                <a:latin typeface="Arial"/>
                <a:cs typeface="Arial"/>
              </a:rPr>
              <a:t>reply</a:t>
            </a:r>
            <a:r>
              <a:rPr sz="2400" b="1" i="1" spc="-7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message</a:t>
            </a:r>
            <a:endParaRPr sz="2400">
              <a:latin typeface="Arial"/>
              <a:cs typeface="Arial"/>
            </a:endParaRPr>
          </a:p>
          <a:p>
            <a:pPr marL="341630">
              <a:lnSpc>
                <a:spcPct val="100000"/>
              </a:lnSpc>
              <a:spcBef>
                <a:spcPts val="1560"/>
              </a:spcBef>
              <a:tabLst>
                <a:tab pos="2468880" algn="l"/>
              </a:tabLst>
            </a:pPr>
            <a:r>
              <a:rPr sz="1800" i="1" spc="-5" dirty="0">
                <a:latin typeface="Arial"/>
                <a:cs typeface="Arial"/>
              </a:rPr>
              <a:t>HTTP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version	</a:t>
            </a:r>
            <a:r>
              <a:rPr sz="1800" i="1" spc="-5" dirty="0">
                <a:latin typeface="Arial"/>
                <a:cs typeface="Arial"/>
              </a:rPr>
              <a:t>status</a:t>
            </a:r>
            <a:r>
              <a:rPr sz="1800" i="1" spc="-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80735" y="5137035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reason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99186" y="5137035"/>
            <a:ext cx="8521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headers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65631" y="5137035"/>
            <a:ext cx="1512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Arial"/>
                <a:cs typeface="Arial"/>
              </a:rPr>
              <a:t>message</a:t>
            </a:r>
            <a:r>
              <a:rPr sz="1800" i="1" spc="-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body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7235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165" algn="l"/>
                <a:tab pos="3760470" algn="l"/>
              </a:tabLst>
            </a:pPr>
            <a:r>
              <a:rPr sz="4400" dirty="0"/>
              <a:t>3	</a:t>
            </a:r>
            <a:r>
              <a:rPr sz="4400" spc="-5" dirty="0"/>
              <a:t>kiểu</a:t>
            </a:r>
            <a:r>
              <a:rPr sz="4400" spc="10" dirty="0"/>
              <a:t> </a:t>
            </a:r>
            <a:r>
              <a:rPr sz="4400" spc="-5" dirty="0"/>
              <a:t>giao</a:t>
            </a:r>
            <a:r>
              <a:rPr sz="4400" spc="10" dirty="0"/>
              <a:t> </a:t>
            </a:r>
            <a:r>
              <a:rPr sz="4400" spc="-5" dirty="0"/>
              <a:t>thức	trao</a:t>
            </a:r>
            <a:r>
              <a:rPr sz="4400" spc="-80" dirty="0"/>
              <a:t> </a:t>
            </a:r>
            <a:r>
              <a:rPr sz="4400" dirty="0"/>
              <a:t>đổi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546340" cy="25781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 </a:t>
            </a:r>
            <a:r>
              <a:rPr sz="2900" spc="-5" dirty="0">
                <a:latin typeface="Times New Roman"/>
                <a:cs typeface="Times New Roman"/>
              </a:rPr>
              <a:t>only protocol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RR</a:t>
            </a:r>
            <a:r>
              <a:rPr sz="2900" spc="-5" dirty="0">
                <a:latin typeface="Times New Roman"/>
                <a:cs typeface="Times New Roman"/>
              </a:rPr>
              <a:t> protocol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RRA</a:t>
            </a:r>
            <a:r>
              <a:rPr sz="2900" spc="-16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protocol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Cài đặt trên TCP=&gt; thừa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trùng lặp nhiều chức  năng=&gt; </a:t>
            </a:r>
            <a:r>
              <a:rPr sz="2900" dirty="0">
                <a:latin typeface="Times New Roman"/>
                <a:cs typeface="Times New Roman"/>
              </a:rPr>
              <a:t>sử dụng khi </a:t>
            </a:r>
            <a:r>
              <a:rPr sz="2900" spc="-5" dirty="0">
                <a:latin typeface="Times New Roman"/>
                <a:cs typeface="Times New Roman"/>
              </a:rPr>
              <a:t>có nhiều </a:t>
            </a:r>
            <a:r>
              <a:rPr sz="2900" dirty="0">
                <a:latin typeface="Times New Roman"/>
                <a:cs typeface="Times New Roman"/>
              </a:rPr>
              <a:t>dữ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liệu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18032" y="4599345"/>
            <a:ext cx="7251798" cy="1634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450736"/>
            <a:ext cx="87590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2.2. </a:t>
            </a:r>
            <a:r>
              <a:rPr spc="-5" dirty="0"/>
              <a:t>Lời </a:t>
            </a:r>
            <a:r>
              <a:rPr dirty="0"/>
              <a:t>gọi </a:t>
            </a:r>
            <a:r>
              <a:rPr spc="-5" dirty="0"/>
              <a:t>thủ tục từ</a:t>
            </a:r>
            <a:r>
              <a:rPr spc="-15" dirty="0"/>
              <a:t> </a:t>
            </a:r>
            <a:r>
              <a:rPr dirty="0"/>
              <a:t>xa</a:t>
            </a:r>
          </a:p>
          <a:p>
            <a:pPr marL="12700">
              <a:lnSpc>
                <a:spcPct val="100000"/>
              </a:lnSpc>
            </a:pPr>
            <a:r>
              <a:rPr dirty="0"/>
              <a:t>RPC </a:t>
            </a:r>
            <a:r>
              <a:rPr spc="-5" dirty="0"/>
              <a:t>(Remote Procedure</a:t>
            </a:r>
            <a:r>
              <a:rPr spc="-40" dirty="0"/>
              <a:t> </a:t>
            </a:r>
            <a:r>
              <a:rPr spc="-5" dirty="0"/>
              <a:t>Call)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58687" y="2787535"/>
            <a:ext cx="7096759" cy="3169285"/>
            <a:chOff x="1758687" y="2787535"/>
            <a:chExt cx="7096759" cy="3169285"/>
          </a:xfrm>
        </p:grpSpPr>
        <p:sp>
          <p:nvSpPr>
            <p:cNvPr id="7" name="object 7"/>
            <p:cNvSpPr/>
            <p:nvPr/>
          </p:nvSpPr>
          <p:spPr>
            <a:xfrm>
              <a:off x="2144687" y="2787535"/>
              <a:ext cx="6288976" cy="316905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3687" y="3625735"/>
              <a:ext cx="381000" cy="533400"/>
            </a:xfrm>
            <a:custGeom>
              <a:avLst/>
              <a:gdLst/>
              <a:ahLst/>
              <a:cxnLst/>
              <a:rect l="l" t="t" r="r" b="b"/>
              <a:pathLst>
                <a:path w="381000" h="533400">
                  <a:moveTo>
                    <a:pt x="380999" y="533399"/>
                  </a:moveTo>
                  <a:lnTo>
                    <a:pt x="306848" y="530904"/>
                  </a:lnTo>
                  <a:lnTo>
                    <a:pt x="246296" y="524100"/>
                  </a:lnTo>
                  <a:lnTo>
                    <a:pt x="205470" y="514008"/>
                  </a:lnTo>
                  <a:lnTo>
                    <a:pt x="190499" y="501650"/>
                  </a:lnTo>
                  <a:lnTo>
                    <a:pt x="190499" y="298448"/>
                  </a:lnTo>
                  <a:lnTo>
                    <a:pt x="175529" y="286090"/>
                  </a:lnTo>
                  <a:lnTo>
                    <a:pt x="134703" y="275999"/>
                  </a:lnTo>
                  <a:lnTo>
                    <a:pt x="74151" y="269194"/>
                  </a:lnTo>
                  <a:lnTo>
                    <a:pt x="0" y="266699"/>
                  </a:lnTo>
                  <a:lnTo>
                    <a:pt x="74151" y="264204"/>
                  </a:lnTo>
                  <a:lnTo>
                    <a:pt x="134703" y="257400"/>
                  </a:lnTo>
                  <a:lnTo>
                    <a:pt x="175529" y="247308"/>
                  </a:lnTo>
                  <a:lnTo>
                    <a:pt x="190499" y="234950"/>
                  </a:lnTo>
                  <a:lnTo>
                    <a:pt x="190499" y="31748"/>
                  </a:lnTo>
                  <a:lnTo>
                    <a:pt x="205470" y="19390"/>
                  </a:lnTo>
                  <a:lnTo>
                    <a:pt x="246296" y="9299"/>
                  </a:lnTo>
                  <a:lnTo>
                    <a:pt x="306848" y="2495"/>
                  </a:lnTo>
                  <a:lnTo>
                    <a:pt x="380999" y="0"/>
                  </a:lnTo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93087" y="3625735"/>
              <a:ext cx="457200" cy="1524000"/>
            </a:xfrm>
            <a:custGeom>
              <a:avLst/>
              <a:gdLst/>
              <a:ahLst/>
              <a:cxnLst/>
              <a:rect l="l" t="t" r="r" b="b"/>
              <a:pathLst>
                <a:path w="457200" h="1524000">
                  <a:moveTo>
                    <a:pt x="0" y="0"/>
                  </a:moveTo>
                  <a:lnTo>
                    <a:pt x="72254" y="1942"/>
                  </a:lnTo>
                  <a:lnTo>
                    <a:pt x="135007" y="7350"/>
                  </a:lnTo>
                  <a:lnTo>
                    <a:pt x="184492" y="15597"/>
                  </a:lnTo>
                  <a:lnTo>
                    <a:pt x="228599" y="38098"/>
                  </a:lnTo>
                  <a:lnTo>
                    <a:pt x="228599" y="723901"/>
                  </a:lnTo>
                  <a:lnTo>
                    <a:pt x="240253" y="735943"/>
                  </a:lnTo>
                  <a:lnTo>
                    <a:pt x="272706" y="746401"/>
                  </a:lnTo>
                  <a:lnTo>
                    <a:pt x="322191" y="754648"/>
                  </a:lnTo>
                  <a:lnTo>
                    <a:pt x="384944" y="760057"/>
                  </a:lnTo>
                  <a:lnTo>
                    <a:pt x="457199" y="761999"/>
                  </a:lnTo>
                  <a:lnTo>
                    <a:pt x="384944" y="763941"/>
                  </a:lnTo>
                  <a:lnTo>
                    <a:pt x="322191" y="769350"/>
                  </a:lnTo>
                  <a:lnTo>
                    <a:pt x="272706" y="777597"/>
                  </a:lnTo>
                  <a:lnTo>
                    <a:pt x="240253" y="788055"/>
                  </a:lnTo>
                  <a:lnTo>
                    <a:pt x="228599" y="800097"/>
                  </a:lnTo>
                  <a:lnTo>
                    <a:pt x="228599" y="1485898"/>
                  </a:lnTo>
                  <a:lnTo>
                    <a:pt x="216945" y="1497940"/>
                  </a:lnTo>
                  <a:lnTo>
                    <a:pt x="184492" y="1508399"/>
                  </a:lnTo>
                  <a:lnTo>
                    <a:pt x="135007" y="1516647"/>
                  </a:lnTo>
                  <a:lnTo>
                    <a:pt x="72254" y="1522056"/>
                  </a:lnTo>
                  <a:lnTo>
                    <a:pt x="0" y="1523998"/>
                  </a:lnTo>
                </a:path>
              </a:pathLst>
            </a:custGeom>
            <a:ln w="9999">
              <a:solidFill>
                <a:srgbClr val="A4C3D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3046" y="2972955"/>
            <a:ext cx="852169" cy="165862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065" marR="5080" algn="ctr">
              <a:lnSpc>
                <a:spcPct val="991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Nội  </a:t>
            </a:r>
            <a:r>
              <a:rPr sz="1800" spc="-5" dirty="0">
                <a:latin typeface="Arial"/>
                <a:cs typeface="Arial"/>
              </a:rPr>
              <a:t>dung  </a:t>
            </a:r>
            <a:r>
              <a:rPr sz="1800" dirty="0">
                <a:latin typeface="Arial"/>
                <a:cs typeface="Arial"/>
              </a:rPr>
              <a:t>nghiên  </a:t>
            </a:r>
            <a:r>
              <a:rPr sz="1800" spc="-5" dirty="0">
                <a:latin typeface="Arial"/>
                <a:cs typeface="Arial"/>
              </a:rPr>
              <a:t>cứu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của  </a:t>
            </a:r>
            <a:r>
              <a:rPr sz="1800" spc="-5" dirty="0">
                <a:latin typeface="Arial"/>
                <a:cs typeface="Arial"/>
              </a:rPr>
              <a:t>chương  </a:t>
            </a:r>
            <a:r>
              <a:rPr sz="1800" dirty="0">
                <a:latin typeface="Arial"/>
                <a:cs typeface="Arial"/>
              </a:rPr>
              <a:t>học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này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6627" y="4268355"/>
            <a:ext cx="1132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latin typeface="Arial"/>
                <a:cs typeface="Arial"/>
              </a:rPr>
              <a:t>Middleware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86015"/>
            <a:ext cx="6802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2.2. </a:t>
            </a:r>
            <a:r>
              <a:rPr sz="3600" b="1" spc="-5" dirty="0">
                <a:latin typeface="Times New Roman"/>
                <a:cs typeface="Times New Roman"/>
              </a:rPr>
              <a:t>Khái </a:t>
            </a:r>
            <a:r>
              <a:rPr sz="3600" b="1" dirty="0">
                <a:latin typeface="Times New Roman"/>
                <a:cs typeface="Times New Roman"/>
              </a:rPr>
              <a:t>niệm </a:t>
            </a:r>
            <a:r>
              <a:rPr sz="3600" b="1" spc="-5" dirty="0">
                <a:latin typeface="Times New Roman"/>
                <a:cs typeface="Times New Roman"/>
              </a:rPr>
              <a:t>lời </a:t>
            </a:r>
            <a:r>
              <a:rPr sz="3600" b="1" dirty="0">
                <a:latin typeface="Times New Roman"/>
                <a:cs typeface="Times New Roman"/>
              </a:rPr>
              <a:t>gọi thủ tục từ</a:t>
            </a:r>
            <a:r>
              <a:rPr sz="3600" b="1" spc="-8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xa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7101" y="1937435"/>
            <a:ext cx="4222406" cy="3762568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366395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Cơ </a:t>
            </a:r>
            <a:r>
              <a:rPr sz="2700" spc="-5" dirty="0">
                <a:latin typeface="Times New Roman"/>
                <a:cs typeface="Times New Roman"/>
              </a:rPr>
              <a:t>chế truy cập</a:t>
            </a:r>
            <a:r>
              <a:rPr sz="2700" spc="-4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trong  </a:t>
            </a:r>
            <a:r>
              <a:rPr sz="2700" dirty="0">
                <a:latin typeface="Times New Roman"/>
                <a:cs typeface="Times New Roman"/>
              </a:rPr>
              <a:t>suốt với </a:t>
            </a:r>
            <a:r>
              <a:rPr sz="2700" spc="-5" dirty="0">
                <a:latin typeface="Times New Roman"/>
                <a:cs typeface="Times New Roman"/>
              </a:rPr>
              <a:t>người</a:t>
            </a:r>
            <a:r>
              <a:rPr sz="2700" spc="-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dùng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>
                <a:latin typeface="Times New Roman"/>
                <a:cs typeface="Times New Roman"/>
              </a:rPr>
              <a:t>Vấn</a:t>
            </a:r>
            <a:r>
              <a:rPr sz="2700" spc="-1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đề:</a:t>
            </a:r>
            <a:endParaRPr sz="2700">
              <a:latin typeface="Times New Roman"/>
              <a:cs typeface="Times New Roman"/>
            </a:endParaRPr>
          </a:p>
          <a:p>
            <a:pPr marL="647700" marR="387350" lvl="1" indent="-279400">
              <a:lnSpc>
                <a:spcPts val="2650"/>
              </a:lnSpc>
              <a:spcBef>
                <a:spcPts val="5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Hệ </a:t>
            </a:r>
            <a:r>
              <a:rPr sz="2400" spc="-5" dirty="0">
                <a:latin typeface="Times New Roman"/>
                <a:cs typeface="Times New Roman"/>
              </a:rPr>
              <a:t>thống </a:t>
            </a:r>
            <a:r>
              <a:rPr sz="2400" dirty="0">
                <a:latin typeface="Times New Roman"/>
                <a:cs typeface="Times New Roman"/>
              </a:rPr>
              <a:t>không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đồng  </a:t>
            </a:r>
            <a:r>
              <a:rPr sz="2400" spc="-5" dirty="0">
                <a:latin typeface="Times New Roman"/>
                <a:cs typeface="Times New Roman"/>
              </a:rPr>
              <a:t>nhất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>
                <a:latin typeface="Times New Roman"/>
                <a:cs typeface="Times New Roman"/>
              </a:rPr>
              <a:t>Không </a:t>
            </a:r>
            <a:r>
              <a:rPr sz="2100" spc="-5">
                <a:latin typeface="Times New Roman"/>
                <a:cs typeface="Times New Roman"/>
              </a:rPr>
              <a:t>gia</a:t>
            </a:r>
            <a:r>
              <a:rPr lang="en-US" sz="2100" spc="-5">
                <a:latin typeface="Times New Roman"/>
                <a:cs typeface="Times New Roman"/>
              </a:rPr>
              <a:t>n</a:t>
            </a:r>
            <a:r>
              <a:rPr sz="2100" spc="-5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nhớ </a:t>
            </a:r>
            <a:r>
              <a:rPr sz="2100" spc="-5" dirty="0">
                <a:latin typeface="Times New Roman"/>
                <a:cs typeface="Times New Roman"/>
              </a:rPr>
              <a:t>khác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nhau</a:t>
            </a:r>
            <a:endParaRPr sz="2100">
              <a:latin typeface="Times New Roman"/>
              <a:cs typeface="Times New Roman"/>
            </a:endParaRPr>
          </a:p>
          <a:p>
            <a:pPr marL="927100" marR="130810" lvl="2" indent="-228600">
              <a:lnSpc>
                <a:spcPts val="2300"/>
              </a:lnSpc>
              <a:spcBef>
                <a:spcPts val="5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5" dirty="0">
                <a:latin typeface="Times New Roman"/>
                <a:cs typeface="Times New Roman"/>
              </a:rPr>
              <a:t>Cách biểu diễn thông tin  khác nhau</a:t>
            </a:r>
            <a:endParaRPr sz="2100">
              <a:latin typeface="Times New Roman"/>
              <a:cs typeface="Times New Roman"/>
            </a:endParaRPr>
          </a:p>
          <a:p>
            <a:pPr marL="647700" marR="261620" lvl="1" indent="-279400">
              <a:lnSpc>
                <a:spcPts val="2550"/>
              </a:lnSpc>
              <a:spcBef>
                <a:spcPts val="6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Khi </a:t>
            </a:r>
            <a:r>
              <a:rPr sz="2400" spc="-5" dirty="0">
                <a:latin typeface="Times New Roman"/>
                <a:cs typeface="Times New Roman"/>
              </a:rPr>
              <a:t>một trong hai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máy  </a:t>
            </a:r>
            <a:r>
              <a:rPr sz="2400" dirty="0">
                <a:latin typeface="Times New Roman"/>
                <a:cs typeface="Times New Roman"/>
              </a:rPr>
              <a:t>bị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hỏng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21286" y="3082810"/>
            <a:ext cx="4200525" cy="1238250"/>
            <a:chOff x="5421286" y="3082810"/>
            <a:chExt cx="4200525" cy="1238250"/>
          </a:xfrm>
        </p:grpSpPr>
        <p:sp>
          <p:nvSpPr>
            <p:cNvPr id="6" name="object 6"/>
            <p:cNvSpPr/>
            <p:nvPr/>
          </p:nvSpPr>
          <p:spPr>
            <a:xfrm>
              <a:off x="54212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71600" y="1219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498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22" y="2563"/>
                  </a:lnTo>
                  <a:lnTo>
                    <a:pt x="323001" y="10062"/>
                  </a:lnTo>
                  <a:lnTo>
                    <a:pt x="277751" y="22211"/>
                  </a:lnTo>
                  <a:lnTo>
                    <a:pt x="234787" y="38724"/>
                  </a:lnTo>
                  <a:lnTo>
                    <a:pt x="194422" y="59315"/>
                  </a:lnTo>
                  <a:lnTo>
                    <a:pt x="156971" y="83699"/>
                  </a:lnTo>
                  <a:lnTo>
                    <a:pt x="122748" y="111590"/>
                  </a:lnTo>
                  <a:lnTo>
                    <a:pt x="92069" y="142701"/>
                  </a:lnTo>
                  <a:lnTo>
                    <a:pt x="65246" y="176747"/>
                  </a:lnTo>
                  <a:lnTo>
                    <a:pt x="42596" y="213443"/>
                  </a:lnTo>
                  <a:lnTo>
                    <a:pt x="24432" y="252502"/>
                  </a:lnTo>
                  <a:lnTo>
                    <a:pt x="11068" y="293638"/>
                  </a:lnTo>
                  <a:lnTo>
                    <a:pt x="2819" y="336566"/>
                  </a:lnTo>
                  <a:lnTo>
                    <a:pt x="0" y="381000"/>
                  </a:lnTo>
                  <a:lnTo>
                    <a:pt x="2819" y="425433"/>
                  </a:lnTo>
                  <a:lnTo>
                    <a:pt x="11068" y="468361"/>
                  </a:lnTo>
                  <a:lnTo>
                    <a:pt x="24432" y="509497"/>
                  </a:lnTo>
                  <a:lnTo>
                    <a:pt x="42596" y="548556"/>
                  </a:lnTo>
                  <a:lnTo>
                    <a:pt x="65246" y="585252"/>
                  </a:lnTo>
                  <a:lnTo>
                    <a:pt x="92069" y="619298"/>
                  </a:lnTo>
                  <a:lnTo>
                    <a:pt x="122748" y="650409"/>
                  </a:lnTo>
                  <a:lnTo>
                    <a:pt x="156971" y="678300"/>
                  </a:lnTo>
                  <a:lnTo>
                    <a:pt x="194422" y="702684"/>
                  </a:lnTo>
                  <a:lnTo>
                    <a:pt x="234787" y="723275"/>
                  </a:lnTo>
                  <a:lnTo>
                    <a:pt x="277751" y="739788"/>
                  </a:lnTo>
                  <a:lnTo>
                    <a:pt x="323001" y="751937"/>
                  </a:lnTo>
                  <a:lnTo>
                    <a:pt x="370222" y="759436"/>
                  </a:lnTo>
                  <a:lnTo>
                    <a:pt x="419100" y="762000"/>
                  </a:lnTo>
                  <a:lnTo>
                    <a:pt x="467974" y="759436"/>
                  </a:lnTo>
                  <a:lnTo>
                    <a:pt x="515194" y="751937"/>
                  </a:lnTo>
                  <a:lnTo>
                    <a:pt x="560443" y="739788"/>
                  </a:lnTo>
                  <a:lnTo>
                    <a:pt x="603407" y="723275"/>
                  </a:lnTo>
                  <a:lnTo>
                    <a:pt x="643772" y="702684"/>
                  </a:lnTo>
                  <a:lnTo>
                    <a:pt x="681223" y="678300"/>
                  </a:lnTo>
                  <a:lnTo>
                    <a:pt x="715446" y="650409"/>
                  </a:lnTo>
                  <a:lnTo>
                    <a:pt x="746126" y="619298"/>
                  </a:lnTo>
                  <a:lnTo>
                    <a:pt x="772949" y="585252"/>
                  </a:lnTo>
                  <a:lnTo>
                    <a:pt x="795601" y="548556"/>
                  </a:lnTo>
                  <a:lnTo>
                    <a:pt x="813766" y="509497"/>
                  </a:lnTo>
                  <a:lnTo>
                    <a:pt x="827131" y="468361"/>
                  </a:lnTo>
                  <a:lnTo>
                    <a:pt x="835380" y="425433"/>
                  </a:lnTo>
                  <a:lnTo>
                    <a:pt x="838200" y="381000"/>
                  </a:lnTo>
                  <a:lnTo>
                    <a:pt x="835380" y="336566"/>
                  </a:lnTo>
                  <a:lnTo>
                    <a:pt x="827131" y="293638"/>
                  </a:lnTo>
                  <a:lnTo>
                    <a:pt x="813766" y="252502"/>
                  </a:lnTo>
                  <a:lnTo>
                    <a:pt x="795601" y="213443"/>
                  </a:lnTo>
                  <a:lnTo>
                    <a:pt x="772949" y="176747"/>
                  </a:lnTo>
                  <a:lnTo>
                    <a:pt x="746126" y="142701"/>
                  </a:lnTo>
                  <a:lnTo>
                    <a:pt x="715446" y="111590"/>
                  </a:lnTo>
                  <a:lnTo>
                    <a:pt x="681223" y="83699"/>
                  </a:lnTo>
                  <a:lnTo>
                    <a:pt x="643772" y="59315"/>
                  </a:lnTo>
                  <a:lnTo>
                    <a:pt x="603407" y="38724"/>
                  </a:lnTo>
                  <a:lnTo>
                    <a:pt x="560443" y="22211"/>
                  </a:lnTo>
                  <a:lnTo>
                    <a:pt x="515194" y="10062"/>
                  </a:lnTo>
                  <a:lnTo>
                    <a:pt x="467974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1F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98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0999"/>
                  </a:moveTo>
                  <a:lnTo>
                    <a:pt x="2819" y="336566"/>
                  </a:lnTo>
                  <a:lnTo>
                    <a:pt x="11068" y="293639"/>
                  </a:lnTo>
                  <a:lnTo>
                    <a:pt x="24432" y="252504"/>
                  </a:lnTo>
                  <a:lnTo>
                    <a:pt x="42597" y="213445"/>
                  </a:lnTo>
                  <a:lnTo>
                    <a:pt x="65248" y="176750"/>
                  </a:lnTo>
                  <a:lnTo>
                    <a:pt x="92071" y="142703"/>
                  </a:lnTo>
                  <a:lnTo>
                    <a:pt x="122751" y="111592"/>
                  </a:lnTo>
                  <a:lnTo>
                    <a:pt x="156974" y="83701"/>
                  </a:lnTo>
                  <a:lnTo>
                    <a:pt x="194425" y="59317"/>
                  </a:lnTo>
                  <a:lnTo>
                    <a:pt x="234790" y="38725"/>
                  </a:lnTo>
                  <a:lnTo>
                    <a:pt x="277754" y="22211"/>
                  </a:lnTo>
                  <a:lnTo>
                    <a:pt x="323003" y="10062"/>
                  </a:lnTo>
                  <a:lnTo>
                    <a:pt x="370223" y="2563"/>
                  </a:lnTo>
                  <a:lnTo>
                    <a:pt x="419099" y="0"/>
                  </a:lnTo>
                  <a:lnTo>
                    <a:pt x="467975" y="2563"/>
                  </a:lnTo>
                  <a:lnTo>
                    <a:pt x="515195" y="10062"/>
                  </a:lnTo>
                  <a:lnTo>
                    <a:pt x="560445" y="22211"/>
                  </a:lnTo>
                  <a:lnTo>
                    <a:pt x="603409" y="38725"/>
                  </a:lnTo>
                  <a:lnTo>
                    <a:pt x="643774" y="59317"/>
                  </a:lnTo>
                  <a:lnTo>
                    <a:pt x="681225" y="83701"/>
                  </a:lnTo>
                  <a:lnTo>
                    <a:pt x="715448" y="111592"/>
                  </a:lnTo>
                  <a:lnTo>
                    <a:pt x="746128" y="142703"/>
                  </a:lnTo>
                  <a:lnTo>
                    <a:pt x="772950" y="176750"/>
                  </a:lnTo>
                  <a:lnTo>
                    <a:pt x="795601" y="213445"/>
                  </a:lnTo>
                  <a:lnTo>
                    <a:pt x="813766" y="252504"/>
                  </a:lnTo>
                  <a:lnTo>
                    <a:pt x="827130" y="293639"/>
                  </a:lnTo>
                  <a:lnTo>
                    <a:pt x="835379" y="336566"/>
                  </a:lnTo>
                  <a:lnTo>
                    <a:pt x="838199" y="380999"/>
                  </a:lnTo>
                  <a:lnTo>
                    <a:pt x="835379" y="425432"/>
                  </a:lnTo>
                  <a:lnTo>
                    <a:pt x="827130" y="468359"/>
                  </a:lnTo>
                  <a:lnTo>
                    <a:pt x="813766" y="509495"/>
                  </a:lnTo>
                  <a:lnTo>
                    <a:pt x="795601" y="548553"/>
                  </a:lnTo>
                  <a:lnTo>
                    <a:pt x="772950" y="585249"/>
                  </a:lnTo>
                  <a:lnTo>
                    <a:pt x="746128" y="619295"/>
                  </a:lnTo>
                  <a:lnTo>
                    <a:pt x="715448" y="650407"/>
                  </a:lnTo>
                  <a:lnTo>
                    <a:pt x="681225" y="678298"/>
                  </a:lnTo>
                  <a:lnTo>
                    <a:pt x="643774" y="702682"/>
                  </a:lnTo>
                  <a:lnTo>
                    <a:pt x="603409" y="723274"/>
                  </a:lnTo>
                  <a:lnTo>
                    <a:pt x="560445" y="739787"/>
                  </a:lnTo>
                  <a:lnTo>
                    <a:pt x="515195" y="751936"/>
                  </a:lnTo>
                  <a:lnTo>
                    <a:pt x="467975" y="759435"/>
                  </a:lnTo>
                  <a:lnTo>
                    <a:pt x="419099" y="761999"/>
                  </a:lnTo>
                  <a:lnTo>
                    <a:pt x="370223" y="759435"/>
                  </a:lnTo>
                  <a:lnTo>
                    <a:pt x="323003" y="751936"/>
                  </a:lnTo>
                  <a:lnTo>
                    <a:pt x="277754" y="739787"/>
                  </a:lnTo>
                  <a:lnTo>
                    <a:pt x="234790" y="723274"/>
                  </a:lnTo>
                  <a:lnTo>
                    <a:pt x="194425" y="702682"/>
                  </a:lnTo>
                  <a:lnTo>
                    <a:pt x="156974" y="678298"/>
                  </a:lnTo>
                  <a:lnTo>
                    <a:pt x="122751" y="650407"/>
                  </a:lnTo>
                  <a:lnTo>
                    <a:pt x="92071" y="619295"/>
                  </a:lnTo>
                  <a:lnTo>
                    <a:pt x="65248" y="585249"/>
                  </a:lnTo>
                  <a:lnTo>
                    <a:pt x="42597" y="548553"/>
                  </a:lnTo>
                  <a:lnTo>
                    <a:pt x="24432" y="509495"/>
                  </a:lnTo>
                  <a:lnTo>
                    <a:pt x="11068" y="468359"/>
                  </a:lnTo>
                  <a:lnTo>
                    <a:pt x="2819" y="425432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06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13716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1371600" y="1219200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40686" y="3092335"/>
              <a:ext cx="1371600" cy="1219200"/>
            </a:xfrm>
            <a:custGeom>
              <a:avLst/>
              <a:gdLst/>
              <a:ahLst/>
              <a:cxnLst/>
              <a:rect l="l" t="t" r="r" b="b"/>
              <a:pathLst>
                <a:path w="1371600" h="1219200">
                  <a:moveTo>
                    <a:pt x="0" y="0"/>
                  </a:moveTo>
                  <a:lnTo>
                    <a:pt x="1371598" y="0"/>
                  </a:lnTo>
                  <a:lnTo>
                    <a:pt x="1371598" y="1219198"/>
                  </a:lnTo>
                  <a:lnTo>
                    <a:pt x="0" y="1219198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692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419100" y="0"/>
                  </a:moveTo>
                  <a:lnTo>
                    <a:pt x="370222" y="2563"/>
                  </a:lnTo>
                  <a:lnTo>
                    <a:pt x="323001" y="10062"/>
                  </a:lnTo>
                  <a:lnTo>
                    <a:pt x="277751" y="22211"/>
                  </a:lnTo>
                  <a:lnTo>
                    <a:pt x="234787" y="38724"/>
                  </a:lnTo>
                  <a:lnTo>
                    <a:pt x="194422" y="59315"/>
                  </a:lnTo>
                  <a:lnTo>
                    <a:pt x="156971" y="83699"/>
                  </a:lnTo>
                  <a:lnTo>
                    <a:pt x="122748" y="111590"/>
                  </a:lnTo>
                  <a:lnTo>
                    <a:pt x="92069" y="142701"/>
                  </a:lnTo>
                  <a:lnTo>
                    <a:pt x="65246" y="176747"/>
                  </a:lnTo>
                  <a:lnTo>
                    <a:pt x="42596" y="213443"/>
                  </a:lnTo>
                  <a:lnTo>
                    <a:pt x="24432" y="252502"/>
                  </a:lnTo>
                  <a:lnTo>
                    <a:pt x="11068" y="293638"/>
                  </a:lnTo>
                  <a:lnTo>
                    <a:pt x="2819" y="336566"/>
                  </a:lnTo>
                  <a:lnTo>
                    <a:pt x="0" y="381000"/>
                  </a:lnTo>
                  <a:lnTo>
                    <a:pt x="2819" y="425433"/>
                  </a:lnTo>
                  <a:lnTo>
                    <a:pt x="11068" y="468361"/>
                  </a:lnTo>
                  <a:lnTo>
                    <a:pt x="24432" y="509497"/>
                  </a:lnTo>
                  <a:lnTo>
                    <a:pt x="42596" y="548556"/>
                  </a:lnTo>
                  <a:lnTo>
                    <a:pt x="65246" y="585252"/>
                  </a:lnTo>
                  <a:lnTo>
                    <a:pt x="92069" y="619298"/>
                  </a:lnTo>
                  <a:lnTo>
                    <a:pt x="122748" y="650409"/>
                  </a:lnTo>
                  <a:lnTo>
                    <a:pt x="156971" y="678300"/>
                  </a:lnTo>
                  <a:lnTo>
                    <a:pt x="194422" y="702684"/>
                  </a:lnTo>
                  <a:lnTo>
                    <a:pt x="234787" y="723275"/>
                  </a:lnTo>
                  <a:lnTo>
                    <a:pt x="277751" y="739788"/>
                  </a:lnTo>
                  <a:lnTo>
                    <a:pt x="323001" y="751937"/>
                  </a:lnTo>
                  <a:lnTo>
                    <a:pt x="370222" y="759436"/>
                  </a:lnTo>
                  <a:lnTo>
                    <a:pt x="419100" y="762000"/>
                  </a:lnTo>
                  <a:lnTo>
                    <a:pt x="467974" y="759436"/>
                  </a:lnTo>
                  <a:lnTo>
                    <a:pt x="515194" y="751937"/>
                  </a:lnTo>
                  <a:lnTo>
                    <a:pt x="560443" y="739788"/>
                  </a:lnTo>
                  <a:lnTo>
                    <a:pt x="603407" y="723275"/>
                  </a:lnTo>
                  <a:lnTo>
                    <a:pt x="643772" y="702684"/>
                  </a:lnTo>
                  <a:lnTo>
                    <a:pt x="681223" y="678300"/>
                  </a:lnTo>
                  <a:lnTo>
                    <a:pt x="715446" y="650409"/>
                  </a:lnTo>
                  <a:lnTo>
                    <a:pt x="746126" y="619298"/>
                  </a:lnTo>
                  <a:lnTo>
                    <a:pt x="772949" y="585252"/>
                  </a:lnTo>
                  <a:lnTo>
                    <a:pt x="795601" y="548556"/>
                  </a:lnTo>
                  <a:lnTo>
                    <a:pt x="813766" y="509497"/>
                  </a:lnTo>
                  <a:lnTo>
                    <a:pt x="827131" y="468361"/>
                  </a:lnTo>
                  <a:lnTo>
                    <a:pt x="835380" y="425433"/>
                  </a:lnTo>
                  <a:lnTo>
                    <a:pt x="838200" y="381000"/>
                  </a:lnTo>
                  <a:lnTo>
                    <a:pt x="835380" y="336566"/>
                  </a:lnTo>
                  <a:lnTo>
                    <a:pt x="827131" y="293638"/>
                  </a:lnTo>
                  <a:lnTo>
                    <a:pt x="813766" y="252502"/>
                  </a:lnTo>
                  <a:lnTo>
                    <a:pt x="795601" y="213443"/>
                  </a:lnTo>
                  <a:lnTo>
                    <a:pt x="772949" y="176747"/>
                  </a:lnTo>
                  <a:lnTo>
                    <a:pt x="746126" y="142701"/>
                  </a:lnTo>
                  <a:lnTo>
                    <a:pt x="715446" y="111590"/>
                  </a:lnTo>
                  <a:lnTo>
                    <a:pt x="681223" y="83699"/>
                  </a:lnTo>
                  <a:lnTo>
                    <a:pt x="643772" y="59315"/>
                  </a:lnTo>
                  <a:lnTo>
                    <a:pt x="603407" y="38724"/>
                  </a:lnTo>
                  <a:lnTo>
                    <a:pt x="560443" y="22211"/>
                  </a:lnTo>
                  <a:lnTo>
                    <a:pt x="515194" y="10062"/>
                  </a:lnTo>
                  <a:lnTo>
                    <a:pt x="467974" y="2563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1F1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69286" y="3244735"/>
              <a:ext cx="838200" cy="762000"/>
            </a:xfrm>
            <a:custGeom>
              <a:avLst/>
              <a:gdLst/>
              <a:ahLst/>
              <a:cxnLst/>
              <a:rect l="l" t="t" r="r" b="b"/>
              <a:pathLst>
                <a:path w="838200" h="762000">
                  <a:moveTo>
                    <a:pt x="0" y="380999"/>
                  </a:moveTo>
                  <a:lnTo>
                    <a:pt x="2819" y="336566"/>
                  </a:lnTo>
                  <a:lnTo>
                    <a:pt x="11068" y="293639"/>
                  </a:lnTo>
                  <a:lnTo>
                    <a:pt x="24432" y="252504"/>
                  </a:lnTo>
                  <a:lnTo>
                    <a:pt x="42597" y="213445"/>
                  </a:lnTo>
                  <a:lnTo>
                    <a:pt x="65248" y="176750"/>
                  </a:lnTo>
                  <a:lnTo>
                    <a:pt x="92071" y="142703"/>
                  </a:lnTo>
                  <a:lnTo>
                    <a:pt x="122751" y="111592"/>
                  </a:lnTo>
                  <a:lnTo>
                    <a:pt x="156974" y="83701"/>
                  </a:lnTo>
                  <a:lnTo>
                    <a:pt x="194425" y="59317"/>
                  </a:lnTo>
                  <a:lnTo>
                    <a:pt x="234790" y="38725"/>
                  </a:lnTo>
                  <a:lnTo>
                    <a:pt x="277754" y="22211"/>
                  </a:lnTo>
                  <a:lnTo>
                    <a:pt x="323004" y="10062"/>
                  </a:lnTo>
                  <a:lnTo>
                    <a:pt x="370224" y="2563"/>
                  </a:lnTo>
                  <a:lnTo>
                    <a:pt x="419100" y="0"/>
                  </a:lnTo>
                  <a:lnTo>
                    <a:pt x="467975" y="2563"/>
                  </a:lnTo>
                  <a:lnTo>
                    <a:pt x="515195" y="10062"/>
                  </a:lnTo>
                  <a:lnTo>
                    <a:pt x="560444" y="22211"/>
                  </a:lnTo>
                  <a:lnTo>
                    <a:pt x="603409" y="38725"/>
                  </a:lnTo>
                  <a:lnTo>
                    <a:pt x="643774" y="59317"/>
                  </a:lnTo>
                  <a:lnTo>
                    <a:pt x="681225" y="83701"/>
                  </a:lnTo>
                  <a:lnTo>
                    <a:pt x="715448" y="111592"/>
                  </a:lnTo>
                  <a:lnTo>
                    <a:pt x="746128" y="142703"/>
                  </a:lnTo>
                  <a:lnTo>
                    <a:pt x="772950" y="176750"/>
                  </a:lnTo>
                  <a:lnTo>
                    <a:pt x="795601" y="213445"/>
                  </a:lnTo>
                  <a:lnTo>
                    <a:pt x="813766" y="252504"/>
                  </a:lnTo>
                  <a:lnTo>
                    <a:pt x="827131" y="293639"/>
                  </a:lnTo>
                  <a:lnTo>
                    <a:pt x="835380" y="336566"/>
                  </a:lnTo>
                  <a:lnTo>
                    <a:pt x="838199" y="380999"/>
                  </a:lnTo>
                  <a:lnTo>
                    <a:pt x="835380" y="425432"/>
                  </a:lnTo>
                  <a:lnTo>
                    <a:pt x="827131" y="468359"/>
                  </a:lnTo>
                  <a:lnTo>
                    <a:pt x="813766" y="509495"/>
                  </a:lnTo>
                  <a:lnTo>
                    <a:pt x="795601" y="548553"/>
                  </a:lnTo>
                  <a:lnTo>
                    <a:pt x="772950" y="585249"/>
                  </a:lnTo>
                  <a:lnTo>
                    <a:pt x="746128" y="619295"/>
                  </a:lnTo>
                  <a:lnTo>
                    <a:pt x="715448" y="650407"/>
                  </a:lnTo>
                  <a:lnTo>
                    <a:pt x="681225" y="678298"/>
                  </a:lnTo>
                  <a:lnTo>
                    <a:pt x="643774" y="702682"/>
                  </a:lnTo>
                  <a:lnTo>
                    <a:pt x="603409" y="723274"/>
                  </a:lnTo>
                  <a:lnTo>
                    <a:pt x="560444" y="739787"/>
                  </a:lnTo>
                  <a:lnTo>
                    <a:pt x="515195" y="751936"/>
                  </a:lnTo>
                  <a:lnTo>
                    <a:pt x="467975" y="759435"/>
                  </a:lnTo>
                  <a:lnTo>
                    <a:pt x="419100" y="761999"/>
                  </a:lnTo>
                  <a:lnTo>
                    <a:pt x="370224" y="759435"/>
                  </a:lnTo>
                  <a:lnTo>
                    <a:pt x="323004" y="751936"/>
                  </a:lnTo>
                  <a:lnTo>
                    <a:pt x="277754" y="739787"/>
                  </a:lnTo>
                  <a:lnTo>
                    <a:pt x="234790" y="723274"/>
                  </a:lnTo>
                  <a:lnTo>
                    <a:pt x="194425" y="702682"/>
                  </a:lnTo>
                  <a:lnTo>
                    <a:pt x="156974" y="678298"/>
                  </a:lnTo>
                  <a:lnTo>
                    <a:pt x="122751" y="650407"/>
                  </a:lnTo>
                  <a:lnTo>
                    <a:pt x="92071" y="619295"/>
                  </a:lnTo>
                  <a:lnTo>
                    <a:pt x="65248" y="585249"/>
                  </a:lnTo>
                  <a:lnTo>
                    <a:pt x="42597" y="548553"/>
                  </a:lnTo>
                  <a:lnTo>
                    <a:pt x="24432" y="509495"/>
                  </a:lnTo>
                  <a:lnTo>
                    <a:pt x="11068" y="468359"/>
                  </a:lnTo>
                  <a:lnTo>
                    <a:pt x="2819" y="425432"/>
                  </a:lnTo>
                  <a:lnTo>
                    <a:pt x="0" y="380999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770102" y="3475875"/>
            <a:ext cx="2559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latin typeface="Trebuchet MS"/>
                <a:cs typeface="Trebuchet MS"/>
              </a:rPr>
              <a:t>P2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76227" y="2744355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95627" y="2744355"/>
            <a:ext cx="1080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Machine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402236" y="4066184"/>
            <a:ext cx="4305300" cy="799465"/>
            <a:chOff x="5402236" y="4066184"/>
            <a:chExt cx="4305300" cy="799465"/>
          </a:xfrm>
        </p:grpSpPr>
        <p:sp>
          <p:nvSpPr>
            <p:cNvPr id="17" name="object 17"/>
            <p:cNvSpPr/>
            <p:nvPr/>
          </p:nvSpPr>
          <p:spPr>
            <a:xfrm>
              <a:off x="5421286" y="4844935"/>
              <a:ext cx="4267200" cy="1905"/>
            </a:xfrm>
            <a:custGeom>
              <a:avLst/>
              <a:gdLst/>
              <a:ahLst/>
              <a:cxnLst/>
              <a:rect l="l" t="t" r="r" b="b"/>
              <a:pathLst>
                <a:path w="4267200" h="1904">
                  <a:moveTo>
                    <a:pt x="0" y="0"/>
                  </a:moveTo>
                  <a:lnTo>
                    <a:pt x="4267197" y="1588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106286" y="4312323"/>
              <a:ext cx="1905" cy="533400"/>
            </a:xfrm>
            <a:custGeom>
              <a:avLst/>
              <a:gdLst/>
              <a:ahLst/>
              <a:cxnLst/>
              <a:rect l="l" t="t" r="r" b="b"/>
              <a:pathLst>
                <a:path w="1904" h="533400">
                  <a:moveTo>
                    <a:pt x="1587" y="0"/>
                  </a:moveTo>
                  <a:lnTo>
                    <a:pt x="0" y="533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926486" y="4311535"/>
              <a:ext cx="1905" cy="533400"/>
            </a:xfrm>
            <a:custGeom>
              <a:avLst/>
              <a:gdLst/>
              <a:ahLst/>
              <a:cxnLst/>
              <a:rect l="l" t="t" r="r" b="b"/>
              <a:pathLst>
                <a:path w="1904" h="533400">
                  <a:moveTo>
                    <a:pt x="1588" y="0"/>
                  </a:moveTo>
                  <a:lnTo>
                    <a:pt x="0" y="53339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70993" y="4080471"/>
              <a:ext cx="2699385" cy="702945"/>
            </a:xfrm>
            <a:custGeom>
              <a:avLst/>
              <a:gdLst/>
              <a:ahLst/>
              <a:cxnLst/>
              <a:rect l="l" t="t" r="r" b="b"/>
              <a:pathLst>
                <a:path w="2699384" h="702945">
                  <a:moveTo>
                    <a:pt x="0" y="0"/>
                  </a:moveTo>
                  <a:lnTo>
                    <a:pt x="42" y="57316"/>
                  </a:lnTo>
                  <a:lnTo>
                    <a:pt x="343" y="114052"/>
                  </a:lnTo>
                  <a:lnTo>
                    <a:pt x="1160" y="169627"/>
                  </a:lnTo>
                  <a:lnTo>
                    <a:pt x="2751" y="223461"/>
                  </a:lnTo>
                  <a:lnTo>
                    <a:pt x="5374" y="274973"/>
                  </a:lnTo>
                  <a:lnTo>
                    <a:pt x="9287" y="323582"/>
                  </a:lnTo>
                  <a:lnTo>
                    <a:pt x="14747" y="368709"/>
                  </a:lnTo>
                  <a:lnTo>
                    <a:pt x="22416" y="426759"/>
                  </a:lnTo>
                  <a:lnTo>
                    <a:pt x="30086" y="479735"/>
                  </a:lnTo>
                  <a:lnTo>
                    <a:pt x="41295" y="527284"/>
                  </a:lnTo>
                  <a:lnTo>
                    <a:pt x="59583" y="569051"/>
                  </a:lnTo>
                  <a:lnTo>
                    <a:pt x="88489" y="604683"/>
                  </a:lnTo>
                  <a:lnTo>
                    <a:pt x="100279" y="618656"/>
                  </a:lnTo>
                  <a:lnTo>
                    <a:pt x="105531" y="631143"/>
                  </a:lnTo>
                  <a:lnTo>
                    <a:pt x="107338" y="642246"/>
                  </a:lnTo>
                  <a:lnTo>
                    <a:pt x="108789" y="652064"/>
                  </a:lnTo>
                  <a:lnTo>
                    <a:pt x="112978" y="660696"/>
                  </a:lnTo>
                  <a:lnTo>
                    <a:pt x="172880" y="680475"/>
                  </a:lnTo>
                  <a:lnTo>
                    <a:pt x="218931" y="685361"/>
                  </a:lnTo>
                  <a:lnTo>
                    <a:pt x="283177" y="689561"/>
                  </a:lnTo>
                  <a:lnTo>
                    <a:pt x="368709" y="693173"/>
                  </a:lnTo>
                  <a:lnTo>
                    <a:pt x="433031" y="695097"/>
                  </a:lnTo>
                  <a:lnTo>
                    <a:pt x="509437" y="696863"/>
                  </a:lnTo>
                  <a:lnTo>
                    <a:pt x="551720" y="697679"/>
                  </a:lnTo>
                  <a:lnTo>
                    <a:pt x="596482" y="698444"/>
                  </a:lnTo>
                  <a:lnTo>
                    <a:pt x="643541" y="699157"/>
                  </a:lnTo>
                  <a:lnTo>
                    <a:pt x="692718" y="699813"/>
                  </a:lnTo>
                  <a:lnTo>
                    <a:pt x="743831" y="700408"/>
                  </a:lnTo>
                  <a:lnTo>
                    <a:pt x="796699" y="700940"/>
                  </a:lnTo>
                  <a:lnTo>
                    <a:pt x="851142" y="701404"/>
                  </a:lnTo>
                  <a:lnTo>
                    <a:pt x="906979" y="701798"/>
                  </a:lnTo>
                  <a:lnTo>
                    <a:pt x="964028" y="702117"/>
                  </a:lnTo>
                  <a:lnTo>
                    <a:pt x="1022110" y="702359"/>
                  </a:lnTo>
                  <a:lnTo>
                    <a:pt x="1081044" y="702519"/>
                  </a:lnTo>
                  <a:lnTo>
                    <a:pt x="1140648" y="702595"/>
                  </a:lnTo>
                  <a:lnTo>
                    <a:pt x="1200741" y="702583"/>
                  </a:lnTo>
                  <a:lnTo>
                    <a:pt x="1261144" y="702478"/>
                  </a:lnTo>
                  <a:lnTo>
                    <a:pt x="1321674" y="702279"/>
                  </a:lnTo>
                  <a:lnTo>
                    <a:pt x="1382152" y="701981"/>
                  </a:lnTo>
                  <a:lnTo>
                    <a:pt x="1442397" y="701580"/>
                  </a:lnTo>
                  <a:lnTo>
                    <a:pt x="1502227" y="701074"/>
                  </a:lnTo>
                  <a:lnTo>
                    <a:pt x="1561462" y="700459"/>
                  </a:lnTo>
                  <a:lnTo>
                    <a:pt x="1619921" y="699731"/>
                  </a:lnTo>
                  <a:lnTo>
                    <a:pt x="1677423" y="698887"/>
                  </a:lnTo>
                  <a:lnTo>
                    <a:pt x="1733788" y="697924"/>
                  </a:lnTo>
                  <a:lnTo>
                    <a:pt x="1788834" y="696837"/>
                  </a:lnTo>
                  <a:lnTo>
                    <a:pt x="1842382" y="695623"/>
                  </a:lnTo>
                  <a:lnTo>
                    <a:pt x="1894249" y="694279"/>
                  </a:lnTo>
                  <a:lnTo>
                    <a:pt x="1944255" y="692802"/>
                  </a:lnTo>
                  <a:lnTo>
                    <a:pt x="1992220" y="691188"/>
                  </a:lnTo>
                  <a:lnTo>
                    <a:pt x="2037962" y="689432"/>
                  </a:lnTo>
                  <a:lnTo>
                    <a:pt x="2081301" y="687533"/>
                  </a:lnTo>
                  <a:lnTo>
                    <a:pt x="2122056" y="685486"/>
                  </a:lnTo>
                  <a:lnTo>
                    <a:pt x="2195090" y="680936"/>
                  </a:lnTo>
                  <a:lnTo>
                    <a:pt x="2318433" y="669206"/>
                  </a:lnTo>
                  <a:lnTo>
                    <a:pt x="2390667" y="658912"/>
                  </a:lnTo>
                  <a:lnTo>
                    <a:pt x="2446335" y="647443"/>
                  </a:lnTo>
                  <a:lnTo>
                    <a:pt x="2488064" y="634701"/>
                  </a:lnTo>
                  <a:lnTo>
                    <a:pt x="2540208" y="604993"/>
                  </a:lnTo>
                  <a:lnTo>
                    <a:pt x="2568108" y="568992"/>
                  </a:lnTo>
                  <a:lnTo>
                    <a:pt x="2579532" y="548382"/>
                  </a:lnTo>
                  <a:lnTo>
                    <a:pt x="2592773" y="525899"/>
                  </a:lnTo>
                  <a:lnTo>
                    <a:pt x="2634900" y="460872"/>
                  </a:lnTo>
                  <a:lnTo>
                    <a:pt x="2652054" y="411456"/>
                  </a:lnTo>
                  <a:lnTo>
                    <a:pt x="2663390" y="356567"/>
                  </a:lnTo>
                  <a:lnTo>
                    <a:pt x="2670377" y="299576"/>
                  </a:lnTo>
                  <a:lnTo>
                    <a:pt x="2674483" y="243852"/>
                  </a:lnTo>
                  <a:lnTo>
                    <a:pt x="2677177" y="192765"/>
                  </a:lnTo>
                  <a:lnTo>
                    <a:pt x="2679929" y="149687"/>
                  </a:lnTo>
                  <a:lnTo>
                    <a:pt x="2684208" y="117986"/>
                  </a:lnTo>
                  <a:lnTo>
                    <a:pt x="2692729" y="84053"/>
                  </a:lnTo>
                  <a:lnTo>
                    <a:pt x="2697105" y="76046"/>
                  </a:lnTo>
                  <a:lnTo>
                    <a:pt x="2698718" y="85321"/>
                  </a:lnTo>
                  <a:lnTo>
                    <a:pt x="2698948" y="10323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421286" y="3092335"/>
            <a:ext cx="1371600" cy="1219200"/>
          </a:xfrm>
          <a:prstGeom prst="rect">
            <a:avLst/>
          </a:prstGeom>
          <a:ln w="19049">
            <a:solidFill>
              <a:srgbClr val="7E97AA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Times New Roman"/>
              <a:cs typeface="Times New Roman"/>
            </a:endParaRPr>
          </a:p>
          <a:p>
            <a:pPr marR="62230" algn="ctr">
              <a:lnSpc>
                <a:spcPct val="100000"/>
              </a:lnSpc>
            </a:pPr>
            <a:r>
              <a:rPr sz="1800" b="1" spc="-105" dirty="0">
                <a:latin typeface="Trebuchet MS"/>
                <a:cs typeface="Trebuchet MS"/>
              </a:rPr>
              <a:t>P1</a:t>
            </a:r>
            <a:endParaRPr sz="1800">
              <a:latin typeface="Trebuchet MS"/>
              <a:cs typeface="Trebuchet MS"/>
            </a:endParaRPr>
          </a:p>
          <a:p>
            <a:pPr marL="24384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latin typeface="Arial"/>
                <a:cs typeface="Arial"/>
              </a:rPr>
              <a:t>f(i,j)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83048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7685" algn="l"/>
                <a:tab pos="2651760" algn="l"/>
              </a:tabLst>
            </a:pPr>
            <a:r>
              <a:rPr sz="4400" spc="-5" dirty="0"/>
              <a:t>Lời</a:t>
            </a:r>
            <a:r>
              <a:rPr sz="4400" spc="5" dirty="0"/>
              <a:t> </a:t>
            </a:r>
            <a:r>
              <a:rPr sz="4400" dirty="0"/>
              <a:t>gọi	</a:t>
            </a:r>
            <a:r>
              <a:rPr sz="4400" spc="-5" dirty="0"/>
              <a:t>thủ	tục thông</a:t>
            </a:r>
            <a:r>
              <a:rPr sz="4400" spc="-45" dirty="0"/>
              <a:t> </a:t>
            </a:r>
            <a:r>
              <a:rPr sz="4400" spc="-5" dirty="0"/>
              <a:t>thường</a:t>
            </a:r>
            <a:endParaRPr sz="4400"/>
          </a:p>
        </p:txBody>
      </p:sp>
      <p:sp>
        <p:nvSpPr>
          <p:cNvPr id="6" name="object 6"/>
          <p:cNvSpPr/>
          <p:nvPr/>
        </p:nvSpPr>
        <p:spPr>
          <a:xfrm>
            <a:off x="2653322" y="3136669"/>
            <a:ext cx="5634990" cy="382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37827" y="2210955"/>
            <a:ext cx="48164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count </a:t>
            </a:r>
            <a:r>
              <a:rPr sz="2800" b="1" dirty="0">
                <a:latin typeface="Arial"/>
                <a:cs typeface="Arial"/>
              </a:rPr>
              <a:t>= </a:t>
            </a:r>
            <a:r>
              <a:rPr sz="2800" b="1" spc="-5" dirty="0">
                <a:latin typeface="Arial"/>
                <a:cs typeface="Arial"/>
              </a:rPr>
              <a:t>read(fd, buf,</a:t>
            </a:r>
            <a:r>
              <a:rPr sz="2800" b="1" spc="-2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nbytes)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625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 truyền tham</a:t>
            </a:r>
            <a:r>
              <a:rPr sz="4400" spc="-5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501005" cy="25387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>
                <a:latin typeface="Times New Roman"/>
                <a:cs typeface="Times New Roman"/>
              </a:rPr>
              <a:t>Tham </a:t>
            </a:r>
            <a:r>
              <a:rPr lang="en-US" sz="2900" spc="-5">
                <a:latin typeface="Times New Roman"/>
                <a:cs typeface="Times New Roman"/>
              </a:rPr>
              <a:t>trị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chiếu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Copy/phục </a:t>
            </a:r>
            <a:r>
              <a:rPr sz="2900" dirty="0">
                <a:latin typeface="Times New Roman"/>
                <a:cs typeface="Times New Roman"/>
              </a:rPr>
              <a:t>hồi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CT gọi </a:t>
            </a:r>
            <a:r>
              <a:rPr sz="2600" spc="-5" dirty="0">
                <a:latin typeface="Times New Roman"/>
                <a:cs typeface="Times New Roman"/>
              </a:rPr>
              <a:t>copy 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vào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CT gọi phục hồi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từ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Stack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711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</a:t>
            </a:r>
            <a:r>
              <a:rPr sz="4400" spc="-85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8466" y="3059620"/>
            <a:ext cx="5085111" cy="24489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220758" y="2778010"/>
          <a:ext cx="2438400" cy="3505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19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1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2000" b="1" spc="-8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Applications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4445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19050">
                      <a:solidFill>
                        <a:srgbClr val="7E97AA"/>
                      </a:solidFill>
                      <a:prstDash val="solid"/>
                    </a:lnT>
                    <a:lnB w="28575">
                      <a:solidFill>
                        <a:srgbClr val="7E97AA"/>
                      </a:solidFill>
                      <a:prstDash val="solid"/>
                    </a:lnB>
                    <a:solidFill>
                      <a:srgbClr val="E6D4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5080" algn="ctr">
                        <a:lnSpc>
                          <a:spcPts val="2130"/>
                        </a:lnSpc>
                        <a:spcBef>
                          <a:spcPts val="840"/>
                        </a:spcBef>
                      </a:pP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Interface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  <a:p>
                      <a:pPr marL="4445" algn="ctr">
                        <a:lnSpc>
                          <a:spcPts val="2130"/>
                        </a:lnSpc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read(…);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etc.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06680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28575">
                      <a:solidFill>
                        <a:srgbClr val="7E97AA"/>
                      </a:solidFill>
                      <a:prstDash val="solid"/>
                    </a:lnT>
                    <a:lnB w="28575">
                      <a:solidFill>
                        <a:srgbClr val="7E97AA"/>
                      </a:solidFill>
                      <a:prstDash val="solid"/>
                    </a:lnB>
                    <a:solidFill>
                      <a:srgbClr val="A4C3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OS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9050">
                      <a:solidFill>
                        <a:srgbClr val="7E97AA"/>
                      </a:solidFill>
                      <a:prstDash val="solid"/>
                    </a:lnL>
                    <a:lnR w="19050">
                      <a:solidFill>
                        <a:srgbClr val="7E97AA"/>
                      </a:solidFill>
                      <a:prstDash val="solid"/>
                    </a:lnR>
                    <a:lnT w="28575">
                      <a:solidFill>
                        <a:srgbClr val="7E97AA"/>
                      </a:solidFill>
                      <a:prstDash val="solid"/>
                    </a:lnT>
                    <a:lnB w="19050">
                      <a:solidFill>
                        <a:srgbClr val="7E97AA"/>
                      </a:solidFill>
                      <a:prstDash val="solid"/>
                    </a:lnB>
                    <a:solidFill>
                      <a:srgbClr val="9191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872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7520" algn="l"/>
              </a:tabLst>
            </a:pPr>
            <a:r>
              <a:rPr sz="4400" spc="-5"/>
              <a:t>Khái</a:t>
            </a:r>
            <a:r>
              <a:rPr sz="4400" spc="-75"/>
              <a:t> </a:t>
            </a:r>
            <a:r>
              <a:rPr sz="4400" spc="-5" dirty="0"/>
              <a:t>niệm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003300" y="1797050"/>
            <a:ext cx="7273290" cy="4824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ts val="2955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dirty="0">
                <a:latin typeface="Times New Roman"/>
                <a:cs typeface="Times New Roman"/>
              </a:rPr>
              <a:t>Giao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595"/>
              </a:lnSpc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Cấu trúc thông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Kích </a:t>
            </a:r>
            <a:r>
              <a:rPr sz="2400" spc="-5" dirty="0">
                <a:latin typeface="Times New Roman"/>
                <a:cs typeface="Times New Roman"/>
              </a:rPr>
              <a:t>cỡ thông 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62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Thứ tự </a:t>
            </a:r>
            <a:r>
              <a:rPr sz="2400" dirty="0">
                <a:latin typeface="Times New Roman"/>
                <a:cs typeface="Times New Roman"/>
              </a:rPr>
              <a:t>gửi </a:t>
            </a:r>
            <a:r>
              <a:rPr sz="2400" spc="-5" dirty="0">
                <a:latin typeface="Times New Roman"/>
                <a:cs typeface="Times New Roman"/>
              </a:rPr>
              <a:t>thông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ts val="2620"/>
              </a:lnSpc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Cơ </a:t>
            </a:r>
            <a:r>
              <a:rPr sz="2400" spc="-5" dirty="0">
                <a:latin typeface="Times New Roman"/>
                <a:cs typeface="Times New Roman"/>
              </a:rPr>
              <a:t>chế phát hiện thông điệp </a:t>
            </a:r>
            <a:r>
              <a:rPr sz="2400" dirty="0">
                <a:latin typeface="Times New Roman"/>
                <a:cs typeface="Times New Roman"/>
              </a:rPr>
              <a:t>hỏng </a:t>
            </a:r>
            <a:r>
              <a:rPr sz="2400" spc="-5" dirty="0">
                <a:latin typeface="Times New Roman"/>
                <a:cs typeface="Times New Roman"/>
              </a:rPr>
              <a:t>hay </a:t>
            </a:r>
            <a:r>
              <a:rPr sz="2400" dirty="0">
                <a:latin typeface="Times New Roman"/>
                <a:cs typeface="Times New Roman"/>
              </a:rPr>
              <a:t>bị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mất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75" dirty="0">
                <a:latin typeface="Times New Roman"/>
                <a:cs typeface="Times New Roman"/>
              </a:rPr>
              <a:t>V.v…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Phân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tầng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 loại giao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1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Hướng kết </a:t>
            </a:r>
            <a:r>
              <a:rPr sz="2400" dirty="0">
                <a:latin typeface="Times New Roman"/>
                <a:cs typeface="Times New Roman"/>
              </a:rPr>
              <a:t>nối, không </a:t>
            </a:r>
            <a:r>
              <a:rPr sz="2400" spc="-5" dirty="0">
                <a:latin typeface="Times New Roman"/>
                <a:cs typeface="Times New Roman"/>
              </a:rPr>
              <a:t>hướng kết </a:t>
            </a:r>
            <a:r>
              <a:rPr sz="2400" dirty="0">
                <a:latin typeface="Times New Roman"/>
                <a:cs typeface="Times New Roman"/>
              </a:rPr>
              <a:t>nối, </a:t>
            </a:r>
            <a:r>
              <a:rPr sz="2400" spc="-5" dirty="0">
                <a:latin typeface="Times New Roman"/>
                <a:cs typeface="Times New Roman"/>
              </a:rPr>
              <a:t>tin </a:t>
            </a:r>
            <a:r>
              <a:rPr sz="2400" spc="-40" dirty="0">
                <a:latin typeface="Times New Roman"/>
                <a:cs typeface="Times New Roman"/>
              </a:rPr>
              <a:t>cậy, </a:t>
            </a:r>
            <a:r>
              <a:rPr sz="2400" dirty="0">
                <a:latin typeface="Times New Roman"/>
                <a:cs typeface="Times New Roman"/>
              </a:rPr>
              <a:t>không </a:t>
            </a:r>
            <a:r>
              <a:rPr sz="2400" spc="-5" dirty="0">
                <a:latin typeface="Times New Roman"/>
                <a:cs typeface="Times New Roman"/>
              </a:rPr>
              <a:t>tin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cậy</a:t>
            </a:r>
            <a:endParaRPr sz="24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 vấn </a:t>
            </a:r>
            <a:r>
              <a:rPr sz="2400" dirty="0">
                <a:latin typeface="Times New Roman"/>
                <a:cs typeface="Times New Roman"/>
              </a:rPr>
              <a:t>đề </a:t>
            </a:r>
            <a:r>
              <a:rPr sz="2400" spc="-5" dirty="0">
                <a:latin typeface="Times New Roman"/>
                <a:cs typeface="Times New Roman"/>
              </a:rPr>
              <a:t>của giao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thức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1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Send, receive primitives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60"/>
              </a:spcBef>
              <a:buClr>
                <a:srgbClr val="94B6D2"/>
              </a:buClr>
              <a:buSzPct val="70454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Đồng bộ/không đồng bộ, dừng, không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dừng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54854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0419" algn="l"/>
              </a:tabLst>
            </a:pPr>
            <a:r>
              <a:rPr sz="4400" dirty="0"/>
              <a:t>Cơ	</a:t>
            </a:r>
            <a:r>
              <a:rPr sz="4400" spc="-5" dirty="0"/>
              <a:t>chế</a:t>
            </a:r>
            <a:r>
              <a:rPr sz="4400" spc="-85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5087" y="2558935"/>
            <a:ext cx="7907337" cy="37677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725055"/>
            <a:ext cx="84710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0060" algn="l"/>
                <a:tab pos="2620010" algn="l"/>
              </a:tabLst>
            </a:pPr>
            <a:r>
              <a:rPr sz="4400" dirty="0"/>
              <a:t>Vấn</a:t>
            </a:r>
            <a:r>
              <a:rPr sz="4400" spc="-5" dirty="0"/>
              <a:t> </a:t>
            </a:r>
            <a:r>
              <a:rPr sz="4400" dirty="0"/>
              <a:t>đề	với	</a:t>
            </a:r>
            <a:r>
              <a:rPr sz="4400" spc="-5" dirty="0"/>
              <a:t>cơ chế truyền tham</a:t>
            </a:r>
            <a:r>
              <a:rPr sz="4400" spc="-4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681595" cy="38849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Không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dùng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biến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Vấn đề khi </a:t>
            </a:r>
            <a:r>
              <a:rPr sz="2600" spc="-5" dirty="0">
                <a:latin typeface="Times New Roman"/>
                <a:cs typeface="Times New Roman"/>
              </a:rPr>
              <a:t>biểu diễn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khác nhau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Tham chiếu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Bộ nhớ </a:t>
            </a:r>
            <a:r>
              <a:rPr sz="2600" spc="-5" dirty="0">
                <a:latin typeface="Times New Roman"/>
                <a:cs typeface="Times New Roman"/>
              </a:rPr>
              <a:t>phân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tán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Copy dữ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liệu???</a:t>
            </a:r>
            <a:endParaRPr sz="2600">
              <a:latin typeface="Times New Roman"/>
              <a:cs typeface="Times New Roman"/>
            </a:endParaRPr>
          </a:p>
          <a:p>
            <a:pPr marL="927100" lvl="2" indent="-229235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spc="-5" dirty="0">
                <a:latin typeface="Times New Roman"/>
                <a:cs typeface="Times New Roman"/>
              </a:rPr>
              <a:t>Tham chiếu thay bằng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copy/restore</a:t>
            </a:r>
            <a:endParaRPr sz="23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9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Chuyển tham chiếu+code </a:t>
            </a:r>
            <a:r>
              <a:rPr sz="2600" dirty="0">
                <a:latin typeface="Times New Roman"/>
                <a:cs typeface="Times New Roman"/>
              </a:rPr>
              <a:t>để </a:t>
            </a:r>
            <a:r>
              <a:rPr sz="2600" spc="-5" dirty="0">
                <a:latin typeface="Times New Roman"/>
                <a:cs typeface="Times New Roman"/>
              </a:rPr>
              <a:t>truy cập vào tham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chiếu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725055"/>
            <a:ext cx="816575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Truyền </a:t>
            </a:r>
            <a:r>
              <a:rPr sz="4400" spc="-5" dirty="0"/>
              <a:t>tham </a:t>
            </a:r>
            <a:r>
              <a:rPr sz="4400" dirty="0"/>
              <a:t>số </a:t>
            </a:r>
            <a:r>
              <a:rPr sz="4400" spc="-5" dirty="0"/>
              <a:t>bằng tham</a:t>
            </a:r>
            <a:r>
              <a:rPr sz="4400" dirty="0"/>
              <a:t> </a:t>
            </a:r>
            <a:r>
              <a:rPr sz="4400" spc="-5" dirty="0"/>
              <a:t>biến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85227" y="1982355"/>
            <a:ext cx="7551420" cy="27584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30200" marR="17272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Chỉ </a:t>
            </a:r>
            <a:r>
              <a:rPr sz="2900" spc="-5" dirty="0">
                <a:latin typeface="Times New Roman"/>
                <a:cs typeface="Times New Roman"/>
              </a:rPr>
              <a:t>hoạt </a:t>
            </a:r>
            <a:r>
              <a:rPr sz="2900" dirty="0">
                <a:latin typeface="Times New Roman"/>
                <a:cs typeface="Times New Roman"/>
              </a:rPr>
              <a:t>động </a:t>
            </a:r>
            <a:r>
              <a:rPr sz="2900" spc="-5" dirty="0">
                <a:latin typeface="Times New Roman"/>
                <a:cs typeface="Times New Roman"/>
              </a:rPr>
              <a:t>tốt </a:t>
            </a:r>
            <a:r>
              <a:rPr sz="2900" dirty="0">
                <a:latin typeface="Times New Roman"/>
                <a:cs typeface="Times New Roman"/>
              </a:rPr>
              <a:t>khi hệ </a:t>
            </a:r>
            <a:r>
              <a:rPr sz="2900" spc="-5" dirty="0">
                <a:latin typeface="Times New Roman"/>
                <a:cs typeface="Times New Roman"/>
              </a:rPr>
              <a:t>thống đầu cuối là </a:t>
            </a:r>
            <a:r>
              <a:rPr sz="2900" dirty="0">
                <a:latin typeface="Times New Roman"/>
                <a:cs typeface="Times New Roman"/>
              </a:rPr>
              <a:t>đồng  </a:t>
            </a:r>
            <a:r>
              <a:rPr sz="2900" spc="-5" dirty="0">
                <a:latin typeface="Times New Roman"/>
                <a:cs typeface="Times New Roman"/>
              </a:rPr>
              <a:t>nhất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Xuất hiện vấn </a:t>
            </a:r>
            <a:r>
              <a:rPr sz="2900" dirty="0">
                <a:latin typeface="Times New Roman"/>
                <a:cs typeface="Times New Roman"/>
              </a:rPr>
              <a:t>đề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khi:</a:t>
            </a:r>
            <a:endParaRPr sz="29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Biểu diễn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của </a:t>
            </a:r>
            <a:r>
              <a:rPr sz="2600" dirty="0">
                <a:latin typeface="Times New Roman"/>
                <a:cs typeface="Times New Roman"/>
              </a:rPr>
              <a:t>2 hệ </a:t>
            </a:r>
            <a:r>
              <a:rPr sz="2600" spc="-5" dirty="0">
                <a:latin typeface="Times New Roman"/>
                <a:cs typeface="Times New Roman"/>
              </a:rPr>
              <a:t>thống khác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nhau</a:t>
            </a:r>
            <a:endParaRPr sz="26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ts val="3050"/>
              </a:lnSpc>
              <a:spcBef>
                <a:spcPts val="74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dữ </a:t>
            </a:r>
            <a:r>
              <a:rPr sz="2600" spc="-5" dirty="0">
                <a:latin typeface="Times New Roman"/>
                <a:cs typeface="Times New Roman"/>
              </a:rPr>
              <a:t>liệu </a:t>
            </a:r>
            <a:r>
              <a:rPr sz="2600" dirty="0">
                <a:latin typeface="Times New Roman"/>
                <a:cs typeface="Times New Roman"/>
              </a:rPr>
              <a:t>không </a:t>
            </a:r>
            <a:r>
              <a:rPr sz="2600" spc="-5" dirty="0">
                <a:latin typeface="Times New Roman"/>
                <a:cs typeface="Times New Roman"/>
              </a:rPr>
              <a:t>thuộc cùng một kiểu, các kiểu </a:t>
            </a:r>
            <a:r>
              <a:rPr sz="2600" dirty="0">
                <a:latin typeface="Times New Roman"/>
                <a:cs typeface="Times New Roman"/>
              </a:rPr>
              <a:t>dữ  </a:t>
            </a:r>
            <a:r>
              <a:rPr sz="2600" spc="-5" dirty="0">
                <a:latin typeface="Times New Roman"/>
                <a:cs typeface="Times New Roman"/>
              </a:rPr>
              <a:t>liệu khác nhau được biểu diễn khác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nhau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2300" y="725055"/>
            <a:ext cx="818480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Truyền </a:t>
            </a:r>
            <a:r>
              <a:rPr sz="4400" spc="-5" dirty="0"/>
              <a:t>tham </a:t>
            </a:r>
            <a:r>
              <a:rPr sz="4400" dirty="0"/>
              <a:t>số </a:t>
            </a:r>
            <a:r>
              <a:rPr sz="4400" spc="-5" dirty="0"/>
              <a:t>bằng tham</a:t>
            </a:r>
            <a:r>
              <a:rPr sz="4400" dirty="0"/>
              <a:t> </a:t>
            </a:r>
            <a:r>
              <a:rPr sz="4400" spc="-5" dirty="0"/>
              <a:t>chiếu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309027" y="1945525"/>
            <a:ext cx="8027034" cy="415036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30200" marR="5080" indent="-317500">
              <a:lnSpc>
                <a:spcPts val="3100"/>
              </a:lnSpc>
              <a:spcBef>
                <a:spcPts val="5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Vấn đề: </a:t>
            </a:r>
            <a:r>
              <a:rPr sz="2900" spc="-5" dirty="0">
                <a:latin typeface="Times New Roman"/>
                <a:cs typeface="Times New Roman"/>
              </a:rPr>
              <a:t>tham chiếu chỉ có </a:t>
            </a:r>
            <a:r>
              <a:rPr sz="2900" dirty="0">
                <a:latin typeface="Times New Roman"/>
                <a:cs typeface="Times New Roman"/>
              </a:rPr>
              <a:t>ý </a:t>
            </a:r>
            <a:r>
              <a:rPr sz="2900" spc="-5" dirty="0">
                <a:latin typeface="Times New Roman"/>
                <a:cs typeface="Times New Roman"/>
              </a:rPr>
              <a:t>nghĩa cục </a:t>
            </a:r>
            <a:r>
              <a:rPr sz="2900" dirty="0">
                <a:latin typeface="Times New Roman"/>
                <a:cs typeface="Times New Roman"/>
              </a:rPr>
              <a:t>bộ với 2 </a:t>
            </a:r>
            <a:r>
              <a:rPr sz="2900" spc="-5" dirty="0">
                <a:latin typeface="Times New Roman"/>
                <a:cs typeface="Times New Roman"/>
              </a:rPr>
              <a:t>máy  tính </a:t>
            </a:r>
            <a:r>
              <a:rPr sz="2900" dirty="0">
                <a:latin typeface="Times New Roman"/>
                <a:cs typeface="Times New Roman"/>
              </a:rPr>
              <a:t>không đồng </a:t>
            </a:r>
            <a:r>
              <a:rPr sz="2900" spc="-5" dirty="0">
                <a:latin typeface="Times New Roman"/>
                <a:cs typeface="Times New Roman"/>
              </a:rPr>
              <a:t>nhất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Giải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pháp:</a:t>
            </a:r>
            <a:endParaRPr sz="29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0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Cấm </a:t>
            </a:r>
            <a:r>
              <a:rPr sz="2600" dirty="0">
                <a:latin typeface="Times New Roman"/>
                <a:cs typeface="Times New Roman"/>
              </a:rPr>
              <a:t>sử dụng </a:t>
            </a:r>
            <a:r>
              <a:rPr sz="2600" spc="-5" dirty="0">
                <a:latin typeface="Times New Roman"/>
                <a:cs typeface="Times New Roman"/>
              </a:rPr>
              <a:t>các tham chiếu</a:t>
            </a:r>
            <a:endParaRPr sz="26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Copy/Restore</a:t>
            </a:r>
            <a:endParaRPr sz="26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2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Times New Roman"/>
                <a:cs typeface="Times New Roman"/>
              </a:rPr>
              <a:t>Vấn đề: </a:t>
            </a:r>
            <a:r>
              <a:rPr sz="2300" spc="-5" dirty="0">
                <a:latin typeface="Times New Roman"/>
                <a:cs typeface="Times New Roman"/>
              </a:rPr>
              <a:t>tốn kém (băng thông, lưu trữ </a:t>
            </a:r>
            <a:r>
              <a:rPr sz="2300" dirty="0">
                <a:latin typeface="Times New Roman"/>
                <a:cs typeface="Times New Roman"/>
              </a:rPr>
              <a:t>sao</a:t>
            </a:r>
            <a:r>
              <a:rPr sz="2300" spc="2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chép)</a:t>
            </a:r>
            <a:endParaRPr sz="2300">
              <a:latin typeface="Times New Roman"/>
              <a:cs typeface="Times New Roman"/>
            </a:endParaRPr>
          </a:p>
          <a:p>
            <a:pPr marL="927100" marR="83820" lvl="2" indent="-228600">
              <a:lnSpc>
                <a:spcPts val="2500"/>
              </a:lnSpc>
              <a:spcBef>
                <a:spcPts val="43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27100" algn="l"/>
              </a:tabLst>
            </a:pPr>
            <a:r>
              <a:rPr sz="2300" dirty="0">
                <a:latin typeface="Times New Roman"/>
                <a:cs typeface="Times New Roman"/>
              </a:rPr>
              <a:t>Có </a:t>
            </a:r>
            <a:r>
              <a:rPr sz="2300" spc="-5" dirty="0">
                <a:latin typeface="Times New Roman"/>
                <a:cs typeface="Times New Roman"/>
              </a:rPr>
              <a:t>thể cải thiện bằng cách chỉ copy một lần (cho input hoặc  output)</a:t>
            </a:r>
            <a:endParaRPr sz="2300">
              <a:latin typeface="Times New Roman"/>
              <a:cs typeface="Times New Roman"/>
            </a:endParaRPr>
          </a:p>
          <a:p>
            <a:pPr marL="330200" marR="29845" indent="-317500">
              <a:lnSpc>
                <a:spcPts val="3100"/>
              </a:lnSpc>
              <a:spcBef>
                <a:spcPts val="76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Không </a:t>
            </a:r>
            <a:r>
              <a:rPr sz="2900" spc="-5" dirty="0">
                <a:latin typeface="Times New Roman"/>
                <a:cs typeface="Times New Roman"/>
              </a:rPr>
              <a:t>thực hiện được tham chiếu tới các </a:t>
            </a:r>
            <a:r>
              <a:rPr sz="2900" dirty="0">
                <a:latin typeface="Times New Roman"/>
                <a:cs typeface="Times New Roman"/>
              </a:rPr>
              <a:t>dữ </a:t>
            </a:r>
            <a:r>
              <a:rPr sz="2900" spc="-5" dirty="0">
                <a:latin typeface="Times New Roman"/>
                <a:cs typeface="Times New Roman"/>
              </a:rPr>
              <a:t>liệu có  cấu trúc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6" y="725055"/>
            <a:ext cx="5637873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Đặc tả tham</a:t>
            </a:r>
            <a:r>
              <a:rPr sz="4400" spc="-80" dirty="0"/>
              <a:t> </a:t>
            </a:r>
            <a:r>
              <a:rPr sz="4400" dirty="0"/>
              <a:t>số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61427" y="1937435"/>
            <a:ext cx="3635375" cy="425577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30200" marR="90805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2 </a:t>
            </a:r>
            <a:r>
              <a:rPr sz="2700" spc="-5" dirty="0">
                <a:latin typeface="Times New Roman"/>
                <a:cs typeface="Times New Roman"/>
              </a:rPr>
              <a:t>bên </a:t>
            </a:r>
            <a:r>
              <a:rPr sz="2700" dirty="0">
                <a:latin typeface="Times New Roman"/>
                <a:cs typeface="Times New Roman"/>
              </a:rPr>
              <a:t>gửi và </a:t>
            </a:r>
            <a:r>
              <a:rPr sz="2700" spc="-5" dirty="0">
                <a:latin typeface="Times New Roman"/>
                <a:cs typeface="Times New Roman"/>
              </a:rPr>
              <a:t>nhận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cùng  phải thống nhất </a:t>
            </a:r>
            <a:r>
              <a:rPr sz="2700" dirty="0">
                <a:latin typeface="Times New Roman"/>
                <a:cs typeface="Times New Roman"/>
              </a:rPr>
              <a:t>về </a:t>
            </a:r>
            <a:r>
              <a:rPr sz="2700" spc="-5" dirty="0">
                <a:latin typeface="Times New Roman"/>
                <a:cs typeface="Times New Roman"/>
              </a:rPr>
              <a:t>đặc  tả tham </a:t>
            </a:r>
            <a:r>
              <a:rPr sz="2700" dirty="0">
                <a:latin typeface="Times New Roman"/>
                <a:cs typeface="Times New Roman"/>
              </a:rPr>
              <a:t>số </a:t>
            </a:r>
            <a:r>
              <a:rPr sz="2700" spc="-5" dirty="0">
                <a:latin typeface="Times New Roman"/>
                <a:cs typeface="Times New Roman"/>
              </a:rPr>
              <a:t>(tuân thủ </a:t>
            </a:r>
            <a:r>
              <a:rPr sz="2700" dirty="0">
                <a:latin typeface="Times New Roman"/>
                <a:cs typeface="Times New Roman"/>
              </a:rPr>
              <a:t>1  </a:t>
            </a:r>
            <a:r>
              <a:rPr sz="2700" spc="-5" dirty="0">
                <a:latin typeface="Times New Roman"/>
                <a:cs typeface="Times New Roman"/>
              </a:rPr>
              <a:t>kiểu giao thức)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2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Các yếu tố thống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nhất:</a:t>
            </a:r>
            <a:endParaRPr sz="27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Định dạng thông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7700" marR="107314" lvl="1" indent="-279400">
              <a:lnSpc>
                <a:spcPts val="2550"/>
              </a:lnSpc>
              <a:spcBef>
                <a:spcPts val="6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Cách biểu diễn cấu trúc  </a:t>
            </a:r>
            <a:r>
              <a:rPr sz="2400" dirty="0">
                <a:latin typeface="Times New Roman"/>
                <a:cs typeface="Times New Roman"/>
              </a:rPr>
              <a:t>dữ </a:t>
            </a:r>
            <a:r>
              <a:rPr sz="2400" spc="-5" dirty="0">
                <a:latin typeface="Times New Roman"/>
                <a:cs typeface="Times New Roman"/>
              </a:rPr>
              <a:t>liệu cơ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bản</a:t>
            </a:r>
            <a:endParaRPr sz="24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Kiểu </a:t>
            </a:r>
            <a:r>
              <a:rPr sz="2400" spc="-5" dirty="0">
                <a:latin typeface="Times New Roman"/>
                <a:cs typeface="Times New Roman"/>
              </a:rPr>
              <a:t>trao </a:t>
            </a:r>
            <a:r>
              <a:rPr sz="2400" dirty="0">
                <a:latin typeface="Times New Roman"/>
                <a:cs typeface="Times New Roman"/>
              </a:rPr>
              <a:t>đổi </a:t>
            </a:r>
            <a:r>
              <a:rPr sz="2400" spc="-5" dirty="0">
                <a:latin typeface="Times New Roman"/>
                <a:cs typeface="Times New Roman"/>
              </a:rPr>
              <a:t>thông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điệp</a:t>
            </a:r>
            <a:endParaRPr sz="2400">
              <a:latin typeface="Times New Roman"/>
              <a:cs typeface="Times New Roman"/>
            </a:endParaRPr>
          </a:p>
          <a:p>
            <a:pPr marL="647700" marR="7620" lvl="1" indent="-279400">
              <a:lnSpc>
                <a:spcPts val="2650"/>
              </a:lnSpc>
              <a:spcBef>
                <a:spcPts val="5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20" dirty="0">
                <a:latin typeface="Times New Roman"/>
                <a:cs typeface="Times New Roman"/>
              </a:rPr>
              <a:t>Triển </a:t>
            </a:r>
            <a:r>
              <a:rPr sz="2400" spc="-5" dirty="0">
                <a:latin typeface="Times New Roman"/>
                <a:cs typeface="Times New Roman"/>
              </a:rPr>
              <a:t>khai client-stub </a:t>
            </a:r>
            <a:r>
              <a:rPr sz="2400" dirty="0">
                <a:latin typeface="Times New Roman"/>
                <a:cs typeface="Times New Roman"/>
              </a:rPr>
              <a:t>và  </a:t>
            </a:r>
            <a:r>
              <a:rPr sz="2400" spc="-10" dirty="0">
                <a:latin typeface="Times New Roman"/>
                <a:cs typeface="Times New Roman"/>
              </a:rPr>
              <a:t>server-stub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49875" y="2787535"/>
            <a:ext cx="4515726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43332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15" dirty="0">
                <a:latin typeface="Arial"/>
                <a:cs typeface="Arial"/>
              </a:rPr>
              <a:t>Đ</a:t>
            </a:r>
            <a:r>
              <a:rPr sz="4400" spc="-415" dirty="0">
                <a:latin typeface="Verdana"/>
                <a:cs typeface="Verdana"/>
              </a:rPr>
              <a:t>ặ</a:t>
            </a:r>
            <a:r>
              <a:rPr sz="4400" spc="-415" dirty="0">
                <a:latin typeface="Arial"/>
                <a:cs typeface="Arial"/>
              </a:rPr>
              <a:t>c </a:t>
            </a:r>
            <a:r>
              <a:rPr sz="4400" spc="-125" dirty="0">
                <a:latin typeface="Arial"/>
                <a:cs typeface="Arial"/>
              </a:rPr>
              <a:t>t</a:t>
            </a:r>
            <a:r>
              <a:rPr sz="4400" spc="-125" dirty="0">
                <a:latin typeface="Verdana"/>
                <a:cs typeface="Verdana"/>
              </a:rPr>
              <a:t>ả </a:t>
            </a:r>
            <a:r>
              <a:rPr sz="4400" spc="-195" dirty="0">
                <a:latin typeface="Arial"/>
                <a:cs typeface="Arial"/>
              </a:rPr>
              <a:t>c</a:t>
            </a:r>
            <a:r>
              <a:rPr sz="4400" spc="-195" dirty="0">
                <a:latin typeface="Verdana"/>
                <a:cs typeface="Verdana"/>
              </a:rPr>
              <a:t>ủ</a:t>
            </a:r>
            <a:r>
              <a:rPr sz="4400" spc="-195" dirty="0">
                <a:latin typeface="Arial"/>
                <a:cs typeface="Arial"/>
              </a:rPr>
              <a:t>a</a:t>
            </a:r>
            <a:r>
              <a:rPr sz="4400" spc="-690" dirty="0">
                <a:latin typeface="Arial"/>
                <a:cs typeface="Arial"/>
              </a:rPr>
              <a:t> </a:t>
            </a:r>
            <a:r>
              <a:rPr sz="4400" spc="-530" dirty="0">
                <a:latin typeface="Arial"/>
                <a:cs typeface="Arial"/>
              </a:rPr>
              <a:t>CORBA</a:t>
            </a:r>
            <a:endParaRPr sz="44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738412" y="2458923"/>
          <a:ext cx="4078603" cy="24606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3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4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82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0–3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5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71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45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4–7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77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  <a:spcBef>
                          <a:spcPts val="265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"Smit"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2045"/>
                        </a:lnSpc>
                        <a:spcBef>
                          <a:spcPts val="440"/>
                        </a:spcBef>
                      </a:pPr>
                      <a:r>
                        <a:rPr sz="1900" spc="-40" dirty="0">
                          <a:latin typeface="Arial"/>
                          <a:cs typeface="Arial"/>
                        </a:rPr>
                        <a:t>8–11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30"/>
                        </a:lnSpc>
                        <a:spcBef>
                          <a:spcPts val="254"/>
                        </a:spcBef>
                        <a:tabLst>
                          <a:tab pos="1116330" algn="l"/>
                        </a:tabLst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"h	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12–15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721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6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175895">
                        <a:lnSpc>
                          <a:spcPts val="2030"/>
                        </a:lnSpc>
                        <a:spcBef>
                          <a:spcPts val="440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16–19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"Lond"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1016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612">
                <a:tc>
                  <a:txBody>
                    <a:bodyPr/>
                    <a:lstStyle/>
                    <a:p>
                      <a:pPr marL="175895">
                        <a:lnSpc>
                          <a:spcPts val="1855"/>
                        </a:lnSpc>
                        <a:spcBef>
                          <a:spcPts val="630"/>
                        </a:spcBef>
                      </a:pPr>
                      <a:r>
                        <a:rPr sz="1900" dirty="0">
                          <a:latin typeface="Arial"/>
                          <a:cs typeface="Arial"/>
                        </a:rPr>
                        <a:t>20-23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  <a:spcBef>
                          <a:spcPts val="265"/>
                        </a:spcBef>
                        <a:tabLst>
                          <a:tab pos="1116330" algn="l"/>
                        </a:tabLst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"on	"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336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7661">
                <a:tc>
                  <a:txBody>
                    <a:bodyPr/>
                    <a:lstStyle/>
                    <a:p>
                      <a:pPr marL="175895">
                        <a:lnSpc>
                          <a:spcPts val="2210"/>
                        </a:lnSpc>
                        <a:spcBef>
                          <a:spcPts val="815"/>
                        </a:spcBef>
                      </a:pPr>
                      <a:r>
                        <a:rPr sz="1900" spc="-5" dirty="0">
                          <a:latin typeface="Arial"/>
                          <a:cs typeface="Arial"/>
                        </a:rPr>
                        <a:t>24–27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1984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558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903512" y="1912823"/>
            <a:ext cx="1984375" cy="57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900" i="1" dirty="0">
                <a:latin typeface="Arial"/>
                <a:cs typeface="Arial"/>
              </a:rPr>
              <a:t>index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in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55"/>
              </a:lnSpc>
            </a:pPr>
            <a:r>
              <a:rPr sz="1900" i="1" dirty="0">
                <a:latin typeface="Arial"/>
                <a:cs typeface="Arial"/>
              </a:rPr>
              <a:t>sequence of</a:t>
            </a:r>
            <a:r>
              <a:rPr sz="1900" i="1" spc="-8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bytes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07011" y="2169998"/>
            <a:ext cx="803910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"/>
                <a:cs typeface="Arial"/>
              </a:rPr>
              <a:t>4</a:t>
            </a:r>
            <a:r>
              <a:rPr sz="1900" spc="-7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bytes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5799" y="3544964"/>
            <a:ext cx="7560309" cy="2104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900295">
              <a:lnSpc>
                <a:spcPct val="100000"/>
              </a:lnSpc>
              <a:spcBef>
                <a:spcPts val="520"/>
              </a:spcBef>
            </a:pPr>
            <a:r>
              <a:rPr sz="1900" i="1" spc="-5" dirty="0">
                <a:latin typeface="Arial"/>
                <a:cs typeface="Arial"/>
              </a:rPr>
              <a:t>length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string</a:t>
            </a:r>
            <a:endParaRPr sz="1900">
              <a:latin typeface="Arial"/>
              <a:cs typeface="Arial"/>
            </a:endParaRPr>
          </a:p>
          <a:p>
            <a:pPr marL="4900295">
              <a:lnSpc>
                <a:spcPct val="100000"/>
              </a:lnSpc>
              <a:spcBef>
                <a:spcPts val="445"/>
              </a:spcBef>
            </a:pPr>
            <a:r>
              <a:rPr sz="1950" i="1" spc="125" dirty="0">
                <a:latin typeface="Arial"/>
                <a:cs typeface="Arial"/>
              </a:rPr>
              <a:t>‘</a:t>
            </a:r>
            <a:r>
              <a:rPr sz="1900" i="1" spc="125" dirty="0">
                <a:latin typeface="Arial"/>
                <a:cs typeface="Arial"/>
              </a:rPr>
              <a:t>London</a:t>
            </a:r>
            <a:r>
              <a:rPr sz="1950" i="1" spc="125" dirty="0">
                <a:latin typeface="Arial"/>
                <a:cs typeface="Arial"/>
              </a:rPr>
              <a:t>’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50">
              <a:latin typeface="Arial"/>
              <a:cs typeface="Arial"/>
            </a:endParaRPr>
          </a:p>
          <a:p>
            <a:pPr marL="4900295">
              <a:lnSpc>
                <a:spcPct val="100000"/>
              </a:lnSpc>
            </a:pPr>
            <a:r>
              <a:rPr sz="1900" i="1" dirty="0">
                <a:latin typeface="Arial"/>
                <a:cs typeface="Arial"/>
              </a:rPr>
              <a:t>unsigned</a:t>
            </a:r>
            <a:r>
              <a:rPr sz="1900" i="1" spc="-10" dirty="0">
                <a:latin typeface="Arial"/>
                <a:cs typeface="Arial"/>
              </a:rPr>
              <a:t> </a:t>
            </a:r>
            <a:r>
              <a:rPr sz="1900" i="1" dirty="0">
                <a:latin typeface="Arial"/>
                <a:cs typeface="Arial"/>
              </a:rPr>
              <a:t>long</a:t>
            </a: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The flattened form represents </a:t>
            </a:r>
            <a:r>
              <a:rPr sz="1600" dirty="0">
                <a:latin typeface="Arial"/>
                <a:cs typeface="Arial"/>
              </a:rPr>
              <a:t>a </a:t>
            </a:r>
            <a:r>
              <a:rPr sz="1600" i="1" dirty="0">
                <a:latin typeface="Arial"/>
                <a:cs typeface="Arial"/>
              </a:rPr>
              <a:t>Person </a:t>
            </a:r>
            <a:r>
              <a:rPr sz="1600" spc="-5" dirty="0">
                <a:latin typeface="Arial"/>
                <a:cs typeface="Arial"/>
              </a:rPr>
              <a:t>struct with </a:t>
            </a:r>
            <a:r>
              <a:rPr sz="1600" dirty="0">
                <a:latin typeface="Arial"/>
                <a:cs typeface="Arial"/>
              </a:rPr>
              <a:t>value: </a:t>
            </a:r>
            <a:r>
              <a:rPr sz="1600" spc="-185" dirty="0">
                <a:latin typeface="Arial"/>
                <a:cs typeface="Arial"/>
              </a:rPr>
              <a:t>{</a:t>
            </a:r>
            <a:r>
              <a:rPr sz="1600" spc="-185" dirty="0">
                <a:latin typeface="AoyagiKouzanFontT"/>
                <a:cs typeface="AoyagiKouzanFontT"/>
              </a:rPr>
              <a:t>‘</a:t>
            </a:r>
            <a:r>
              <a:rPr sz="1600" spc="-185" dirty="0">
                <a:latin typeface="Arial"/>
                <a:cs typeface="Arial"/>
              </a:rPr>
              <a:t>Smith</a:t>
            </a:r>
            <a:r>
              <a:rPr sz="1600" spc="-185" dirty="0">
                <a:latin typeface="AoyagiKouzanFontT"/>
                <a:cs typeface="AoyagiKouzanFontT"/>
              </a:rPr>
              <a:t>’</a:t>
            </a:r>
            <a:r>
              <a:rPr sz="1600" spc="-185" dirty="0">
                <a:latin typeface="Arial"/>
                <a:cs typeface="Arial"/>
              </a:rPr>
              <a:t>, </a:t>
            </a:r>
            <a:r>
              <a:rPr sz="1600" spc="-185" dirty="0">
                <a:latin typeface="AoyagiKouzanFontT"/>
                <a:cs typeface="AoyagiKouzanFontT"/>
              </a:rPr>
              <a:t>‘</a:t>
            </a:r>
            <a:r>
              <a:rPr sz="1600" spc="-185" dirty="0">
                <a:latin typeface="Arial"/>
                <a:cs typeface="Arial"/>
              </a:rPr>
              <a:t>London</a:t>
            </a:r>
            <a:r>
              <a:rPr sz="1600" spc="-185" dirty="0">
                <a:latin typeface="AoyagiKouzanFontT"/>
                <a:cs typeface="AoyagiKouzanFontT"/>
              </a:rPr>
              <a:t>’</a:t>
            </a:r>
            <a:r>
              <a:rPr sz="1600" spc="-185" dirty="0">
                <a:latin typeface="Arial"/>
                <a:cs typeface="Arial"/>
              </a:rPr>
              <a:t>,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1984}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894237" y="2223973"/>
            <a:ext cx="363537" cy="1285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24574" y="2247785"/>
            <a:ext cx="409575" cy="1285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43711" y="1889010"/>
            <a:ext cx="1934210" cy="1346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ts val="2060"/>
              </a:lnSpc>
              <a:spcBef>
                <a:spcPts val="100"/>
              </a:spcBef>
            </a:pPr>
            <a:r>
              <a:rPr sz="1900" i="1" spc="-5" dirty="0">
                <a:latin typeface="Arial"/>
                <a:cs typeface="Arial"/>
              </a:rPr>
              <a:t>notes</a:t>
            </a:r>
            <a:endParaRPr sz="1900">
              <a:latin typeface="Arial"/>
              <a:cs typeface="Arial"/>
            </a:endParaRPr>
          </a:p>
          <a:p>
            <a:pPr marL="42545">
              <a:lnSpc>
                <a:spcPts val="2060"/>
              </a:lnSpc>
            </a:pPr>
            <a:r>
              <a:rPr sz="1900" i="1" dirty="0">
                <a:latin typeface="Arial"/>
                <a:cs typeface="Arial"/>
              </a:rPr>
              <a:t>on</a:t>
            </a:r>
            <a:r>
              <a:rPr sz="1900" i="1" spc="-3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representation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900" i="1" spc="-5" dirty="0">
                <a:latin typeface="Arial"/>
                <a:cs typeface="Arial"/>
              </a:rPr>
              <a:t>length </a:t>
            </a:r>
            <a:r>
              <a:rPr sz="1900" i="1" dirty="0">
                <a:latin typeface="Arial"/>
                <a:cs typeface="Arial"/>
              </a:rPr>
              <a:t>of</a:t>
            </a:r>
            <a:r>
              <a:rPr sz="1900" i="1" spc="-15" dirty="0">
                <a:latin typeface="Arial"/>
                <a:cs typeface="Arial"/>
              </a:rPr>
              <a:t> </a:t>
            </a:r>
            <a:r>
              <a:rPr sz="1900" i="1" spc="-5" dirty="0">
                <a:latin typeface="Arial"/>
                <a:cs typeface="Arial"/>
              </a:rPr>
              <a:t>string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950" i="1" spc="145" dirty="0">
                <a:latin typeface="Arial"/>
                <a:cs typeface="Arial"/>
              </a:rPr>
              <a:t>‘</a:t>
            </a:r>
            <a:r>
              <a:rPr sz="1900" i="1" spc="145" dirty="0">
                <a:latin typeface="Arial"/>
                <a:cs typeface="Arial"/>
              </a:rPr>
              <a:t>Smith</a:t>
            </a:r>
            <a:r>
              <a:rPr sz="1950" i="1" spc="145" dirty="0">
                <a:latin typeface="Arial"/>
                <a:cs typeface="Arial"/>
              </a:rPr>
              <a:t>’</a:t>
            </a:r>
            <a:endParaRPr sz="1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9798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9" dirty="0">
                <a:latin typeface="Arial"/>
                <a:cs typeface="Arial"/>
              </a:rPr>
              <a:t>X</a:t>
            </a:r>
            <a:r>
              <a:rPr sz="4400" spc="-515" dirty="0">
                <a:latin typeface="Arial"/>
                <a:cs typeface="Arial"/>
              </a:rPr>
              <a:t>ML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38287" y="1996960"/>
            <a:ext cx="6585584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i="1" dirty="0">
                <a:latin typeface="Arial"/>
                <a:cs typeface="Arial"/>
              </a:rPr>
              <a:t>&lt;person</a:t>
            </a:r>
            <a:r>
              <a:rPr sz="3500" i="1" spc="-10" dirty="0">
                <a:latin typeface="Arial"/>
                <a:cs typeface="Arial"/>
              </a:rPr>
              <a:t> </a:t>
            </a:r>
            <a:r>
              <a:rPr sz="3500" i="1" dirty="0">
                <a:latin typeface="Arial"/>
                <a:cs typeface="Arial"/>
              </a:rPr>
              <a:t>id="123456789"&gt;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&lt;name&gt;Smith&lt;/name&gt;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&lt;place&gt;London&lt;/place&gt;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&lt;year&gt;1984&lt;/year&gt;</a:t>
            </a:r>
            <a:endParaRPr sz="3500">
              <a:latin typeface="Arial"/>
              <a:cs typeface="Arial"/>
            </a:endParaRPr>
          </a:p>
          <a:p>
            <a:pPr marL="1801495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&lt;!-- </a:t>
            </a:r>
            <a:r>
              <a:rPr sz="3500" i="1" dirty="0">
                <a:latin typeface="Arial"/>
                <a:cs typeface="Arial"/>
              </a:rPr>
              <a:t>a comment</a:t>
            </a:r>
            <a:r>
              <a:rPr sz="3500" i="1" spc="-30" dirty="0">
                <a:latin typeface="Arial"/>
                <a:cs typeface="Arial"/>
              </a:rPr>
              <a:t> </a:t>
            </a:r>
            <a:r>
              <a:rPr sz="3500" i="1" spc="-5" dirty="0">
                <a:latin typeface="Arial"/>
                <a:cs typeface="Arial"/>
              </a:rPr>
              <a:t>--&gt;</a:t>
            </a:r>
            <a:endParaRPr sz="3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500" i="1" spc="-5" dirty="0">
                <a:latin typeface="Arial"/>
                <a:cs typeface="Arial"/>
              </a:rPr>
              <a:t>&lt;/person </a:t>
            </a:r>
            <a:r>
              <a:rPr sz="3500" i="1" dirty="0">
                <a:latin typeface="Arial"/>
                <a:cs typeface="Arial"/>
              </a:rPr>
              <a:t>&gt;</a:t>
            </a:r>
            <a:endParaRPr sz="3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4475" y="1785505"/>
            <a:ext cx="6101715" cy="3467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4225925">
              <a:lnSpc>
                <a:spcPct val="131600"/>
              </a:lnSpc>
              <a:spcBef>
                <a:spcPts val="90"/>
              </a:spcBef>
            </a:pPr>
            <a:r>
              <a:rPr sz="1900" i="1" spc="5" dirty="0">
                <a:latin typeface="Times New Roman"/>
                <a:cs typeface="Times New Roman"/>
              </a:rPr>
              <a:t>// </a:t>
            </a:r>
            <a:r>
              <a:rPr sz="1900" i="1" spc="10" dirty="0">
                <a:latin typeface="Times New Roman"/>
                <a:cs typeface="Times New Roman"/>
              </a:rPr>
              <a:t>In </a:t>
            </a:r>
            <a:r>
              <a:rPr sz="1900" i="1" spc="5" dirty="0">
                <a:latin typeface="Times New Roman"/>
                <a:cs typeface="Times New Roman"/>
              </a:rPr>
              <a:t>file</a:t>
            </a:r>
            <a:r>
              <a:rPr sz="1900" i="1" spc="-6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Person.idl  struct Person</a:t>
            </a:r>
            <a:r>
              <a:rPr sz="1900" i="1" spc="-2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string </a:t>
            </a:r>
            <a:r>
              <a:rPr sz="1900" i="1" spc="15" dirty="0">
                <a:latin typeface="Times New Roman"/>
                <a:cs typeface="Times New Roman"/>
              </a:rPr>
              <a:t>name; </a:t>
            </a:r>
            <a:r>
              <a:rPr sz="1900" i="1" spc="10" dirty="0">
                <a:latin typeface="Times New Roman"/>
                <a:cs typeface="Times New Roman"/>
              </a:rPr>
              <a:t>string place; long</a:t>
            </a:r>
            <a:r>
              <a:rPr sz="1900" i="1" spc="-30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year;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};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interface PersonList</a:t>
            </a:r>
            <a:r>
              <a:rPr sz="1900" i="1" spc="-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{</a:t>
            </a:r>
            <a:endParaRPr sz="1900">
              <a:latin typeface="Times New Roman"/>
              <a:cs typeface="Times New Roman"/>
            </a:endParaRPr>
          </a:p>
          <a:p>
            <a:pPr marL="12700" marR="2700020">
              <a:lnSpc>
                <a:spcPts val="3100"/>
              </a:lnSpc>
              <a:spcBef>
                <a:spcPts val="140"/>
              </a:spcBef>
            </a:pPr>
            <a:r>
              <a:rPr sz="1900" i="1" dirty="0">
                <a:latin typeface="Times New Roman"/>
                <a:cs typeface="Times New Roman"/>
              </a:rPr>
              <a:t>readonly </a:t>
            </a:r>
            <a:r>
              <a:rPr sz="1900" i="1" spc="10" dirty="0">
                <a:latin typeface="Times New Roman"/>
                <a:cs typeface="Times New Roman"/>
              </a:rPr>
              <a:t>attribute string listname;  void addPerson(in Person p)</a:t>
            </a:r>
            <a:r>
              <a:rPr sz="1900" i="1" spc="-1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900" i="1" spc="10" dirty="0">
                <a:latin typeface="Times New Roman"/>
                <a:cs typeface="Times New Roman"/>
              </a:rPr>
              <a:t>void getPerson(in string </a:t>
            </a:r>
            <a:r>
              <a:rPr sz="1900" i="1" spc="15" dirty="0">
                <a:latin typeface="Times New Roman"/>
                <a:cs typeface="Times New Roman"/>
              </a:rPr>
              <a:t>name, </a:t>
            </a:r>
            <a:r>
              <a:rPr sz="1900" i="1" spc="10" dirty="0">
                <a:latin typeface="Times New Roman"/>
                <a:cs typeface="Times New Roman"/>
              </a:rPr>
              <a:t>out Person p); long</a:t>
            </a:r>
            <a:r>
              <a:rPr sz="1900" i="1" spc="5" dirty="0">
                <a:latin typeface="Times New Roman"/>
                <a:cs typeface="Times New Roman"/>
              </a:rPr>
              <a:t> </a:t>
            </a:r>
            <a:r>
              <a:rPr sz="1900" i="1" spc="10" dirty="0">
                <a:latin typeface="Times New Roman"/>
                <a:cs typeface="Times New Roman"/>
              </a:rPr>
              <a:t>number();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i="1" spc="10" dirty="0">
                <a:latin typeface="Times New Roman"/>
                <a:cs typeface="Times New Roman"/>
              </a:rPr>
              <a:t>};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104916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Đặc tả của</a:t>
            </a:r>
            <a:r>
              <a:rPr sz="4400" spc="-80" dirty="0"/>
              <a:t> </a:t>
            </a:r>
            <a:r>
              <a:rPr sz="4400" dirty="0"/>
              <a:t>Sun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1427" y="1895995"/>
            <a:ext cx="5433060" cy="30099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/*</a:t>
            </a:r>
            <a:endParaRPr sz="1600">
              <a:latin typeface="Times New Roman"/>
              <a:cs typeface="Times New Roman"/>
            </a:endParaRPr>
          </a:p>
          <a:p>
            <a:pPr marL="215900" indent="-152400">
              <a:lnSpc>
                <a:spcPct val="100000"/>
              </a:lnSpc>
              <a:spcBef>
                <a:spcPts val="680"/>
              </a:spcBef>
              <a:buChar char="*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date.x Specification </a:t>
            </a:r>
            <a:r>
              <a:rPr sz="1600" dirty="0">
                <a:latin typeface="Times New Roman"/>
                <a:cs typeface="Times New Roman"/>
              </a:rPr>
              <a:t>of </a:t>
            </a:r>
            <a:r>
              <a:rPr sz="1600" spc="-5" dirty="0">
                <a:latin typeface="Times New Roman"/>
                <a:cs typeface="Times New Roman"/>
              </a:rPr>
              <a:t>the remote date and time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server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/*</a:t>
            </a:r>
            <a:endParaRPr sz="1600">
              <a:latin typeface="Times New Roman"/>
              <a:cs typeface="Times New Roman"/>
            </a:endParaRPr>
          </a:p>
          <a:p>
            <a:pPr marL="215900" indent="-152400">
              <a:lnSpc>
                <a:spcPct val="100000"/>
              </a:lnSpc>
              <a:spcBef>
                <a:spcPts val="680"/>
              </a:spcBef>
              <a:buChar char="*"/>
              <a:tabLst>
                <a:tab pos="215900" algn="l"/>
              </a:tabLst>
            </a:pPr>
            <a:r>
              <a:rPr sz="1600" spc="-5" dirty="0">
                <a:latin typeface="Times New Roman"/>
                <a:cs typeface="Times New Roman"/>
              </a:rPr>
              <a:t>Define two procedures</a:t>
            </a:r>
            <a:endParaRPr sz="1600">
              <a:latin typeface="Times New Roman"/>
              <a:cs typeface="Times New Roman"/>
            </a:endParaRPr>
          </a:p>
          <a:p>
            <a:pPr marL="469900" indent="-406400">
              <a:lnSpc>
                <a:spcPct val="100000"/>
              </a:lnSpc>
              <a:spcBef>
                <a:spcPts val="780"/>
              </a:spcBef>
              <a:buChar char="*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bin_date_1() returns the binary date and time </a:t>
            </a:r>
            <a:r>
              <a:rPr sz="1600" dirty="0">
                <a:latin typeface="Times New Roman"/>
                <a:cs typeface="Times New Roman"/>
              </a:rPr>
              <a:t>(no</a:t>
            </a:r>
            <a:r>
              <a:rPr sz="1600" spc="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arguments)</a:t>
            </a:r>
            <a:endParaRPr sz="1600">
              <a:latin typeface="Times New Roman"/>
              <a:cs typeface="Times New Roman"/>
            </a:endParaRPr>
          </a:p>
          <a:p>
            <a:pPr marL="469900" indent="-406400">
              <a:lnSpc>
                <a:spcPct val="100000"/>
              </a:lnSpc>
              <a:spcBef>
                <a:spcPts val="680"/>
              </a:spcBef>
              <a:buChar char="*"/>
              <a:tabLst>
                <a:tab pos="469265" algn="l"/>
                <a:tab pos="469900" algn="l"/>
              </a:tabLst>
            </a:pPr>
            <a:r>
              <a:rPr sz="1600" spc="-5" dirty="0">
                <a:latin typeface="Times New Roman"/>
                <a:cs typeface="Times New Roman"/>
              </a:rPr>
              <a:t>str_date_1() takes </a:t>
            </a:r>
            <a:r>
              <a:rPr sz="1600" dirty="0">
                <a:latin typeface="Times New Roman"/>
                <a:cs typeface="Times New Roman"/>
              </a:rPr>
              <a:t>a </a:t>
            </a:r>
            <a:r>
              <a:rPr sz="1600" spc="-5" dirty="0">
                <a:latin typeface="Times New Roman"/>
                <a:cs typeface="Times New Roman"/>
              </a:rPr>
              <a:t>binary time and returns </a:t>
            </a:r>
            <a:r>
              <a:rPr sz="1600" dirty="0">
                <a:latin typeface="Times New Roman"/>
                <a:cs typeface="Times New Roman"/>
              </a:rPr>
              <a:t>a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string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</a:t>
            </a:r>
            <a:endParaRPr sz="160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1427" y="4867795"/>
            <a:ext cx="2686050" cy="104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0" marR="523875" indent="-203200">
              <a:lnSpc>
                <a:spcPct val="1406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program </a:t>
            </a:r>
            <a:r>
              <a:rPr sz="1600" spc="-25" dirty="0">
                <a:latin typeface="Times New Roman"/>
                <a:cs typeface="Times New Roman"/>
              </a:rPr>
              <a:t>DATE_PROG </a:t>
            </a:r>
            <a:r>
              <a:rPr sz="1600" dirty="0">
                <a:latin typeface="Times New Roman"/>
                <a:cs typeface="Times New Roman"/>
              </a:rPr>
              <a:t>{  </a:t>
            </a:r>
            <a:r>
              <a:rPr sz="1600" spc="-5" dirty="0">
                <a:latin typeface="Times New Roman"/>
                <a:cs typeface="Times New Roman"/>
              </a:rPr>
              <a:t>version </a:t>
            </a:r>
            <a:r>
              <a:rPr sz="1600" spc="-25" dirty="0">
                <a:latin typeface="Times New Roman"/>
                <a:cs typeface="Times New Roman"/>
              </a:rPr>
              <a:t>DATE_VERS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{</a:t>
            </a:r>
            <a:endParaRPr sz="16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long </a:t>
            </a:r>
            <a:r>
              <a:rPr sz="1600" spc="-15" dirty="0">
                <a:latin typeface="Times New Roman"/>
                <a:cs typeface="Times New Roman"/>
              </a:rPr>
              <a:t>BIN_DATE(void)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666" y="5639955"/>
            <a:ext cx="2244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/* procedure number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7827" y="5970155"/>
            <a:ext cx="47244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Times New Roman"/>
                <a:cs typeface="Times New Roman"/>
              </a:rPr>
              <a:t>string </a:t>
            </a:r>
            <a:r>
              <a:rPr sz="1600" spc="-15" dirty="0">
                <a:latin typeface="Times New Roman"/>
                <a:cs typeface="Times New Roman"/>
              </a:rPr>
              <a:t>STR_DATE(long) </a:t>
            </a:r>
            <a:r>
              <a:rPr sz="1600" dirty="0">
                <a:latin typeface="Times New Roman"/>
                <a:cs typeface="Times New Roman"/>
              </a:rPr>
              <a:t>= 2; </a:t>
            </a:r>
            <a:r>
              <a:rPr sz="1600" spc="-5" dirty="0">
                <a:latin typeface="Times New Roman"/>
                <a:cs typeface="Times New Roman"/>
              </a:rPr>
              <a:t>/* procedure number </a:t>
            </a:r>
            <a:r>
              <a:rPr sz="1600" dirty="0">
                <a:latin typeface="Times New Roman"/>
                <a:cs typeface="Times New Roman"/>
              </a:rPr>
              <a:t>= 2</a:t>
            </a:r>
            <a:r>
              <a:rPr sz="1600" spc="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61427" y="6213997"/>
            <a:ext cx="1411605" cy="685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780"/>
              </a:spcBef>
            </a:pPr>
            <a:r>
              <a:rPr sz="1600" dirty="0">
                <a:latin typeface="Times New Roman"/>
                <a:cs typeface="Times New Roman"/>
              </a:rPr>
              <a:t>} =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1;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600" dirty="0">
                <a:latin typeface="Times New Roman"/>
                <a:cs typeface="Times New Roman"/>
              </a:rPr>
              <a:t>} =</a:t>
            </a:r>
            <a:r>
              <a:rPr sz="1600" spc="-9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0x31234567;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7194" y="6213997"/>
            <a:ext cx="3492500" cy="6858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600" spc="-5" dirty="0">
                <a:latin typeface="Times New Roman"/>
                <a:cs typeface="Times New Roman"/>
              </a:rPr>
              <a:t>/* version number </a:t>
            </a:r>
            <a:r>
              <a:rPr sz="1600" dirty="0">
                <a:latin typeface="Times New Roman"/>
                <a:cs typeface="Times New Roman"/>
              </a:rPr>
              <a:t>= 1</a:t>
            </a:r>
            <a:r>
              <a:rPr sz="1600" spc="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80"/>
              </a:spcBef>
            </a:pPr>
            <a:r>
              <a:rPr sz="1600" spc="-5" dirty="0">
                <a:latin typeface="Times New Roman"/>
                <a:cs typeface="Times New Roman"/>
              </a:rPr>
              <a:t>/* program number </a:t>
            </a:r>
            <a:r>
              <a:rPr sz="1600" dirty="0">
                <a:latin typeface="Times New Roman"/>
                <a:cs typeface="Times New Roman"/>
              </a:rPr>
              <a:t>= 0x31234567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*/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07135" algn="l"/>
                <a:tab pos="2077085" algn="l"/>
              </a:tabLst>
            </a:pPr>
            <a:r>
              <a:rPr sz="4400" spc="-5" dirty="0"/>
              <a:t>Tính	mở	của</a:t>
            </a:r>
            <a:r>
              <a:rPr sz="4400" spc="-90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407909" cy="28282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Server được cài đặt </a:t>
            </a:r>
            <a:r>
              <a:rPr sz="2900" dirty="0">
                <a:latin typeface="Times New Roman"/>
                <a:cs typeface="Times New Roman"/>
              </a:rPr>
              <a:t>bởi </a:t>
            </a:r>
            <a:r>
              <a:rPr sz="2900" spc="-5" dirty="0">
                <a:latin typeface="Times New Roman"/>
                <a:cs typeface="Times New Roman"/>
              </a:rPr>
              <a:t>các </a:t>
            </a:r>
            <a:r>
              <a:rPr sz="2900" dirty="0">
                <a:latin typeface="Times New Roman"/>
                <a:cs typeface="Times New Roman"/>
              </a:rPr>
              <a:t>NSX </a:t>
            </a:r>
            <a:r>
              <a:rPr sz="2900" spc="-5" dirty="0">
                <a:latin typeface="Times New Roman"/>
                <a:cs typeface="Times New Roman"/>
              </a:rPr>
              <a:t>khác  nhau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Giao diện thống nhất client </a:t>
            </a:r>
            <a:r>
              <a:rPr sz="2900" dirty="0">
                <a:latin typeface="Times New Roman"/>
                <a:cs typeface="Times New Roman"/>
              </a:rPr>
              <a:t>và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server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Không phụ </a:t>
            </a:r>
            <a:r>
              <a:rPr sz="2600" spc="-5" dirty="0">
                <a:latin typeface="Times New Roman"/>
                <a:cs typeface="Times New Roman"/>
              </a:rPr>
              <a:t>thuộc công cụ </a:t>
            </a:r>
            <a:r>
              <a:rPr sz="2600" dirty="0">
                <a:latin typeface="Times New Roman"/>
                <a:cs typeface="Times New Roman"/>
              </a:rPr>
              <a:t>và ngôn ngữ </a:t>
            </a:r>
            <a:r>
              <a:rPr sz="2600" spc="-5" dirty="0">
                <a:latin typeface="Times New Roman"/>
                <a:cs typeface="Times New Roman"/>
              </a:rPr>
              <a:t>lập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trình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Mô </a:t>
            </a:r>
            <a:r>
              <a:rPr sz="2600" spc="-5" dirty="0">
                <a:latin typeface="Times New Roman"/>
                <a:cs typeface="Times New Roman"/>
              </a:rPr>
              <a:t>tả đầy </a:t>
            </a:r>
            <a:r>
              <a:rPr sz="2600" dirty="0">
                <a:latin typeface="Times New Roman"/>
                <a:cs typeface="Times New Roman"/>
              </a:rPr>
              <a:t>đủ và </a:t>
            </a:r>
            <a:r>
              <a:rPr sz="2600" spc="-5" dirty="0">
                <a:latin typeface="Times New Roman"/>
                <a:cs typeface="Times New Roman"/>
              </a:rPr>
              <a:t>trung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lập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Thường </a:t>
            </a:r>
            <a:r>
              <a:rPr sz="2600" dirty="0">
                <a:latin typeface="Times New Roman"/>
                <a:cs typeface="Times New Roman"/>
              </a:rPr>
              <a:t>dùng ngôn ngữ </a:t>
            </a:r>
            <a:r>
              <a:rPr sz="2600" spc="-5" dirty="0">
                <a:latin typeface="Times New Roman"/>
                <a:cs typeface="Times New Roman"/>
              </a:rPr>
              <a:t>định nghĩa giao diện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700" y="806450"/>
            <a:ext cx="9358207" cy="623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tính của giao tiếp giữa các tiến  trình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5266055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Giao </a:t>
            </a:r>
            <a:r>
              <a:rPr sz="2900" spc="-5" dirty="0">
                <a:latin typeface="Times New Roman"/>
                <a:cs typeface="Times New Roman"/>
              </a:rPr>
              <a:t>tiếp </a:t>
            </a:r>
            <a:r>
              <a:rPr sz="2900" dirty="0">
                <a:latin typeface="Times New Roman"/>
                <a:cs typeface="Times New Roman"/>
              </a:rPr>
              <a:t>đồng bộ và </a:t>
            </a:r>
            <a:r>
              <a:rPr sz="2900" spc="-5" dirty="0">
                <a:latin typeface="Times New Roman"/>
                <a:cs typeface="Times New Roman"/>
              </a:rPr>
              <a:t>bất </a:t>
            </a:r>
            <a:r>
              <a:rPr sz="2900" dirty="0">
                <a:latin typeface="Times New Roman"/>
                <a:cs typeface="Times New Roman"/>
              </a:rPr>
              <a:t>đồng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Đích </a:t>
            </a:r>
            <a:r>
              <a:rPr sz="2900" spc="-5" dirty="0">
                <a:latin typeface="Times New Roman"/>
                <a:cs typeface="Times New Roman"/>
              </a:rPr>
              <a:t>đến của thông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điệp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Độ </a:t>
            </a:r>
            <a:r>
              <a:rPr sz="2900" spc="-5" dirty="0">
                <a:latin typeface="Times New Roman"/>
                <a:cs typeface="Times New Roman"/>
              </a:rPr>
              <a:t>tin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cậy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Thứ tự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0920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  <a:tab pos="4002404" algn="l"/>
              </a:tabLst>
            </a:pPr>
            <a:r>
              <a:rPr sz="4400" dirty="0"/>
              <a:t>RPC</a:t>
            </a:r>
            <a:r>
              <a:rPr sz="4400" spc="-5" dirty="0"/>
              <a:t> </a:t>
            </a:r>
            <a:r>
              <a:rPr sz="4400" dirty="0"/>
              <a:t>không	đồng	bộ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7745095" cy="2410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5080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RPC: </a:t>
            </a:r>
            <a:r>
              <a:rPr sz="2900" spc="-5" dirty="0">
                <a:latin typeface="Times New Roman"/>
                <a:cs typeface="Times New Roman"/>
              </a:rPr>
              <a:t>Client yêu cầu server thực hiện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trả lại kết  </a:t>
            </a:r>
            <a:r>
              <a:rPr sz="2900" dirty="0">
                <a:latin typeface="Times New Roman"/>
                <a:cs typeface="Times New Roman"/>
              </a:rPr>
              <a:t>quả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Có </a:t>
            </a:r>
            <a:r>
              <a:rPr sz="2900" spc="-5" dirty="0">
                <a:latin typeface="Times New Roman"/>
                <a:cs typeface="Times New Roman"/>
              </a:rPr>
              <a:t>nhiều trường </a:t>
            </a:r>
            <a:r>
              <a:rPr sz="2900" dirty="0">
                <a:latin typeface="Times New Roman"/>
                <a:cs typeface="Times New Roman"/>
              </a:rPr>
              <a:t>hợp không </a:t>
            </a:r>
            <a:r>
              <a:rPr sz="2900" spc="-5" dirty="0">
                <a:latin typeface="Times New Roman"/>
                <a:cs typeface="Times New Roman"/>
              </a:rPr>
              <a:t>cần trả lại kết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quả</a:t>
            </a:r>
            <a:endParaRPr sz="2900">
              <a:latin typeface="Times New Roman"/>
              <a:cs typeface="Times New Roman"/>
            </a:endParaRPr>
          </a:p>
          <a:p>
            <a:pPr marL="329565" marR="248285" indent="-317500">
              <a:lnSpc>
                <a:spcPct val="1006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sau </a:t>
            </a:r>
            <a:r>
              <a:rPr sz="2900" dirty="0">
                <a:latin typeface="Times New Roman"/>
                <a:cs typeface="Times New Roman"/>
              </a:rPr>
              <a:t>khi gọi RPC </a:t>
            </a:r>
            <a:r>
              <a:rPr sz="2900" spc="-5" dirty="0">
                <a:latin typeface="Times New Roman"/>
                <a:cs typeface="Times New Roman"/>
              </a:rPr>
              <a:t>tiếp tục thực hiện, </a:t>
            </a:r>
            <a:r>
              <a:rPr sz="2900" dirty="0">
                <a:latin typeface="Times New Roman"/>
                <a:cs typeface="Times New Roman"/>
              </a:rPr>
              <a:t>không  </a:t>
            </a:r>
            <a:r>
              <a:rPr sz="2900" spc="-5" dirty="0">
                <a:latin typeface="Times New Roman"/>
                <a:cs typeface="Times New Roman"/>
              </a:rPr>
              <a:t>quan tâm đến kết </a:t>
            </a:r>
            <a:r>
              <a:rPr sz="2900" dirty="0">
                <a:latin typeface="Times New Roman"/>
                <a:cs typeface="Times New Roman"/>
              </a:rPr>
              <a:t>quả </a:t>
            </a:r>
            <a:r>
              <a:rPr sz="2900" spc="-5" dirty="0">
                <a:latin typeface="Times New Roman"/>
                <a:cs typeface="Times New Roman"/>
              </a:rPr>
              <a:t>trả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lại.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939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45105" algn="l"/>
                <a:tab pos="4002404" algn="l"/>
              </a:tabLst>
            </a:pPr>
            <a:r>
              <a:rPr sz="4400" dirty="0"/>
              <a:t>RPC</a:t>
            </a:r>
            <a:r>
              <a:rPr sz="4400" spc="-5" dirty="0"/>
              <a:t> </a:t>
            </a:r>
            <a:r>
              <a:rPr sz="4400" dirty="0"/>
              <a:t>không	đồng	bộ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3470160" y="6660522"/>
            <a:ext cx="3260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775F55"/>
                </a:solidFill>
                <a:latin typeface="Arial"/>
                <a:cs typeface="Arial"/>
              </a:rPr>
              <a:t>Các hệ phân tán @ Hà Quốc </a:t>
            </a:r>
            <a:r>
              <a:rPr sz="1400" spc="-15" dirty="0">
                <a:solidFill>
                  <a:srgbClr val="775F55"/>
                </a:solidFill>
                <a:latin typeface="Arial"/>
                <a:cs typeface="Arial"/>
              </a:rPr>
              <a:t>Trung</a:t>
            </a:r>
            <a:r>
              <a:rPr sz="1400" spc="-114" dirty="0">
                <a:solidFill>
                  <a:srgbClr val="775F55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775F55"/>
                </a:solidFill>
                <a:latin typeface="Arial"/>
                <a:cs typeface="Arial"/>
              </a:rPr>
              <a:t>2012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52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87608" y="2025535"/>
            <a:ext cx="6826470" cy="236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601887" y="4665205"/>
            <a:ext cx="5562600" cy="2541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320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Liên kết client</a:t>
            </a:r>
            <a:r>
              <a:rPr sz="4400" spc="-50" dirty="0"/>
              <a:t> </a:t>
            </a:r>
            <a:r>
              <a:rPr sz="4400" spc="-5" dirty="0"/>
              <a:t>server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3142" y="2650692"/>
            <a:ext cx="7684110" cy="2896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396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4400" spc="-5" dirty="0"/>
              <a:t>Liên	kết client</a:t>
            </a:r>
            <a:r>
              <a:rPr sz="4400" spc="-60" dirty="0"/>
              <a:t> </a:t>
            </a:r>
            <a:r>
              <a:rPr sz="4400" spc="-5" dirty="0"/>
              <a:t>–server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886065" cy="27870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Liên kết cục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647065" marR="41910" lvl="1" indent="-279400">
              <a:lnSpc>
                <a:spcPct val="101000"/>
              </a:lnSpc>
              <a:spcBef>
                <a:spcPts val="434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Dịch vụ </a:t>
            </a:r>
            <a:r>
              <a:rPr sz="2600" spc="-5" dirty="0">
                <a:latin typeface="Times New Roman"/>
                <a:cs typeface="Times New Roman"/>
              </a:rPr>
              <a:t>cục </a:t>
            </a:r>
            <a:r>
              <a:rPr sz="2600" dirty="0">
                <a:latin typeface="Times New Roman"/>
                <a:cs typeface="Times New Roman"/>
              </a:rPr>
              <a:t>bộ </a:t>
            </a:r>
            <a:r>
              <a:rPr sz="2600" spc="-5" dirty="0">
                <a:latin typeface="Times New Roman"/>
                <a:cs typeface="Times New Roman"/>
              </a:rPr>
              <a:t>trên máy tính server cho biết có </a:t>
            </a:r>
            <a:r>
              <a:rPr sz="2600" dirty="0">
                <a:latin typeface="Times New Roman"/>
                <a:cs typeface="Times New Roman"/>
              </a:rPr>
              <a:t>những  </a:t>
            </a:r>
            <a:r>
              <a:rPr sz="2600" spc="-5" dirty="0">
                <a:latin typeface="Times New Roman"/>
                <a:cs typeface="Times New Roman"/>
              </a:rPr>
              <a:t>thủ tục nào được cung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cấp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Liên kết toàn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cục</a:t>
            </a:r>
            <a:endParaRPr sz="2900">
              <a:latin typeface="Times New Roman"/>
              <a:cs typeface="Times New Roman"/>
            </a:endParaRPr>
          </a:p>
          <a:p>
            <a:pPr marL="647065" marR="5080" lvl="1" indent="-279400">
              <a:lnSpc>
                <a:spcPct val="101000"/>
              </a:lnSpc>
              <a:spcBef>
                <a:spcPts val="54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Dịch vụ </a:t>
            </a:r>
            <a:r>
              <a:rPr sz="2600" spc="-5" dirty="0">
                <a:latin typeface="Times New Roman"/>
                <a:cs typeface="Times New Roman"/>
              </a:rPr>
              <a:t>thư mục cho biết địa chỉ máy tính </a:t>
            </a:r>
            <a:r>
              <a:rPr sz="2600" dirty="0">
                <a:latin typeface="Times New Roman"/>
                <a:cs typeface="Times New Roman"/>
              </a:rPr>
              <a:t>và vị </a:t>
            </a:r>
            <a:r>
              <a:rPr sz="2600" spc="-5" dirty="0">
                <a:latin typeface="Times New Roman"/>
                <a:cs typeface="Times New Roman"/>
              </a:rPr>
              <a:t>trí của  dịch </a:t>
            </a:r>
            <a:r>
              <a:rPr sz="2600" dirty="0">
                <a:latin typeface="Times New Roman"/>
                <a:cs typeface="Times New Roman"/>
              </a:rPr>
              <a:t>vụ.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654050"/>
            <a:ext cx="7692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82675" algn="l"/>
              </a:tabLst>
            </a:pPr>
            <a:r>
              <a:rPr sz="4400" spc="-5" dirty="0"/>
              <a:t>Vấn	đề: tên/địa chỉ</a:t>
            </a:r>
            <a:r>
              <a:rPr sz="4400" spc="-35" dirty="0"/>
              <a:t> </a:t>
            </a:r>
            <a:r>
              <a:rPr sz="4400" spc="-5" dirty="0"/>
              <a:t>(binding)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981950" cy="43567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cần chỉ </a:t>
            </a:r>
            <a:r>
              <a:rPr sz="2900" dirty="0">
                <a:latin typeface="Times New Roman"/>
                <a:cs typeface="Times New Roman"/>
              </a:rPr>
              <a:t>ra </a:t>
            </a:r>
            <a:r>
              <a:rPr sz="2900" spc="-5" dirty="0">
                <a:latin typeface="Times New Roman"/>
                <a:cs typeface="Times New Roman"/>
              </a:rPr>
              <a:t>hàm nào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từ xa, trên máy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nào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Hàm </a:t>
            </a:r>
            <a:r>
              <a:rPr sz="2600" spc="-5" dirty="0">
                <a:latin typeface="Times New Roman"/>
                <a:cs typeface="Times New Roman"/>
              </a:rPr>
              <a:t>nào: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tên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Máy </a:t>
            </a:r>
            <a:r>
              <a:rPr sz="2600" spc="-5" dirty="0">
                <a:latin typeface="Times New Roman"/>
                <a:cs typeface="Times New Roman"/>
              </a:rPr>
              <a:t>nào: địa chỉ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thông tin này được lưu trữ tại các</a:t>
            </a:r>
            <a:r>
              <a:rPr sz="2900" spc="4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bảng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Có </a:t>
            </a:r>
            <a:r>
              <a:rPr sz="2600" spc="-5" dirty="0">
                <a:latin typeface="Times New Roman"/>
                <a:cs typeface="Times New Roman"/>
              </a:rPr>
              <a:t>thể thêm, </a:t>
            </a:r>
            <a:r>
              <a:rPr sz="2600" dirty="0">
                <a:latin typeface="Times New Roman"/>
                <a:cs typeface="Times New Roman"/>
              </a:rPr>
              <a:t>bớt </a:t>
            </a:r>
            <a:r>
              <a:rPr sz="2600" spc="-5" dirty="0">
                <a:latin typeface="Times New Roman"/>
                <a:cs typeface="Times New Roman"/>
              </a:rPr>
              <a:t>các </a:t>
            </a:r>
            <a:r>
              <a:rPr sz="2600" dirty="0">
                <a:latin typeface="Times New Roman"/>
                <a:cs typeface="Times New Roman"/>
              </a:rPr>
              <a:t>dòng </a:t>
            </a:r>
            <a:r>
              <a:rPr sz="2600" spc="-5" dirty="0">
                <a:latin typeface="Times New Roman"/>
                <a:cs typeface="Times New Roman"/>
              </a:rPr>
              <a:t>trong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bảng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Tĩnh: dịch </a:t>
            </a:r>
            <a:r>
              <a:rPr sz="2600" dirty="0">
                <a:latin typeface="Times New Roman"/>
                <a:cs typeface="Times New Roman"/>
              </a:rPr>
              <a:t>vụ </a:t>
            </a:r>
            <a:r>
              <a:rPr sz="2600" spc="-5" dirty="0">
                <a:latin typeface="Times New Roman"/>
                <a:cs typeface="Times New Roman"/>
              </a:rPr>
              <a:t>tên/thư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mục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  <a:tab pos="1632585" algn="l"/>
              </a:tabLst>
            </a:pPr>
            <a:r>
              <a:rPr sz="2600" spc="-5" dirty="0">
                <a:latin typeface="Times New Roman"/>
                <a:cs typeface="Times New Roman"/>
              </a:rPr>
              <a:t>Động:	kiểm soát </a:t>
            </a:r>
            <a:r>
              <a:rPr sz="2600" dirty="0">
                <a:latin typeface="Times New Roman"/>
                <a:cs typeface="Times New Roman"/>
              </a:rPr>
              <a:t>bởi </a:t>
            </a:r>
            <a:r>
              <a:rPr sz="2600" spc="-5" dirty="0">
                <a:latin typeface="Times New Roman"/>
                <a:cs typeface="Times New Roman"/>
              </a:rPr>
              <a:t>server </a:t>
            </a:r>
            <a:r>
              <a:rPr sz="2600" dirty="0">
                <a:latin typeface="Times New Roman"/>
                <a:cs typeface="Times New Roman"/>
              </a:rPr>
              <a:t>và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client</a:t>
            </a:r>
            <a:endParaRPr sz="26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3400"/>
              </a:lnSpc>
              <a:spcBef>
                <a:spcPts val="91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Bảng có thể được xây </a:t>
            </a:r>
            <a:r>
              <a:rPr sz="2900" dirty="0">
                <a:latin typeface="Times New Roman"/>
                <a:cs typeface="Times New Roman"/>
              </a:rPr>
              <a:t>dựng khi </a:t>
            </a:r>
            <a:r>
              <a:rPr sz="2900" spc="-5" dirty="0">
                <a:latin typeface="Times New Roman"/>
                <a:cs typeface="Times New Roman"/>
              </a:rPr>
              <a:t>dịch, link hoặc thực  hiện </a:t>
            </a:r>
            <a:r>
              <a:rPr sz="2900" dirty="0">
                <a:latin typeface="Times New Roman"/>
                <a:cs typeface="Times New Roman"/>
              </a:rPr>
              <a:t>phụ </a:t>
            </a:r>
            <a:r>
              <a:rPr sz="2900" spc="-5" dirty="0">
                <a:latin typeface="Times New Roman"/>
                <a:cs typeface="Times New Roman"/>
              </a:rPr>
              <a:t>thuộc vào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RPC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61427" y="725055"/>
            <a:ext cx="10820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RPC</a:t>
            </a:r>
            <a:endParaRPr sz="4400"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pc="-5" dirty="0"/>
              <a:t>Người cung cấp thủ</a:t>
            </a:r>
            <a:r>
              <a:rPr spc="-20" dirty="0"/>
              <a:t> </a:t>
            </a:r>
            <a:r>
              <a:rPr spc="-5" dirty="0"/>
              <a:t>tục</a:t>
            </a:r>
          </a:p>
          <a:p>
            <a:pPr marL="642620" lvl="1" indent="-274320">
              <a:lnSpc>
                <a:spcPct val="100000"/>
              </a:lnSpc>
              <a:spcBef>
                <a:spcPts val="24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giao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diện</a:t>
            </a:r>
            <a:endParaRPr sz="2400">
              <a:latin typeface="Times New Roman"/>
              <a:cs typeface="Times New Roman"/>
            </a:endParaRPr>
          </a:p>
          <a:p>
            <a:pPr marL="647700" marR="5080" lvl="1" indent="-279400">
              <a:lnSpc>
                <a:spcPts val="2650"/>
              </a:lnSpc>
              <a:spcBef>
                <a:spcPts val="5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Dịch giao diện thành các  thư viện mã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endParaRPr sz="2400">
              <a:latin typeface="Times New Roman"/>
              <a:cs typeface="Times New Roman"/>
            </a:endParaRPr>
          </a:p>
          <a:p>
            <a:pPr marL="647700" marR="41910" lvl="1" indent="-279400">
              <a:lnSpc>
                <a:spcPts val="2650"/>
              </a:lnSpc>
              <a:spcBef>
                <a:spcPts val="4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thủ tục</a:t>
            </a:r>
            <a:endParaRPr sz="2400">
              <a:latin typeface="Times New Roman"/>
              <a:cs typeface="Times New Roman"/>
            </a:endParaRPr>
          </a:p>
          <a:p>
            <a:pPr marL="647700" marR="41910" lvl="1" indent="-279400">
              <a:lnSpc>
                <a:spcPts val="2550"/>
              </a:lnSpc>
              <a:spcBef>
                <a:spcPts val="58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Dịch thành chương trình  server</a:t>
            </a:r>
            <a:endParaRPr sz="2400">
              <a:latin typeface="Times New Roman"/>
              <a:cs typeface="Times New Roman"/>
            </a:endParaRPr>
          </a:p>
          <a:p>
            <a:pPr marL="647700" marR="595630" lvl="1" indent="-279400">
              <a:lnSpc>
                <a:spcPts val="2650"/>
              </a:lnSpc>
              <a:spcBef>
                <a:spcPts val="5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Khởi động hệ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thống  </a:t>
            </a:r>
            <a:r>
              <a:rPr sz="2400" dirty="0">
                <a:latin typeface="Times New Roman"/>
                <a:cs typeface="Times New Roman"/>
              </a:rPr>
              <a:t>RPC</a:t>
            </a:r>
            <a:endParaRPr sz="24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12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dirty="0">
                <a:latin typeface="Times New Roman"/>
                <a:cs typeface="Times New Roman"/>
              </a:rPr>
              <a:t>Khởi động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6724" y="1903145"/>
            <a:ext cx="3710940" cy="32575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37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Người </a:t>
            </a:r>
            <a:r>
              <a:rPr sz="2700" dirty="0">
                <a:latin typeface="Times New Roman"/>
                <a:cs typeface="Times New Roman"/>
              </a:rPr>
              <a:t>sử dụng </a:t>
            </a:r>
            <a:r>
              <a:rPr sz="2700" spc="-5" dirty="0">
                <a:latin typeface="Times New Roman"/>
                <a:cs typeface="Times New Roman"/>
              </a:rPr>
              <a:t>thủ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tục</a:t>
            </a:r>
            <a:endParaRPr sz="2700">
              <a:latin typeface="Times New Roman"/>
              <a:cs typeface="Times New Roman"/>
            </a:endParaRPr>
          </a:p>
          <a:p>
            <a:pPr marL="647700" marR="195580" lvl="1" indent="-279400">
              <a:lnSpc>
                <a:spcPts val="2550"/>
              </a:lnSpc>
              <a:spcBef>
                <a:spcPts val="6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Cần có các thư viện mã 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endParaRPr sz="2400">
              <a:latin typeface="Times New Roman"/>
              <a:cs typeface="Times New Roman"/>
            </a:endParaRPr>
          </a:p>
          <a:p>
            <a:pPr marL="647700" marR="67945" lvl="1" indent="-279400">
              <a:lnSpc>
                <a:spcPts val="2550"/>
              </a:lnSpc>
              <a:spcBef>
                <a:spcPts val="600"/>
              </a:spcBef>
              <a:buClr>
                <a:srgbClr val="94B6D2"/>
              </a:buClr>
              <a:buSzPct val="68750"/>
              <a:buFont typeface="Arial"/>
              <a:buChar char="¤"/>
              <a:tabLst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Xây </a:t>
            </a:r>
            <a:r>
              <a:rPr sz="2400" dirty="0">
                <a:latin typeface="Times New Roman"/>
                <a:cs typeface="Times New Roman"/>
              </a:rPr>
              <a:t>dựng </a:t>
            </a:r>
            <a:r>
              <a:rPr sz="2400" spc="-5" dirty="0">
                <a:latin typeface="Times New Roman"/>
                <a:cs typeface="Times New Roman"/>
              </a:rPr>
              <a:t>mã </a:t>
            </a:r>
            <a:r>
              <a:rPr sz="2400" dirty="0">
                <a:latin typeface="Times New Roman"/>
                <a:cs typeface="Times New Roman"/>
              </a:rPr>
              <a:t>nguồn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của  client, trong </a:t>
            </a:r>
            <a:r>
              <a:rPr sz="2400" dirty="0">
                <a:latin typeface="Times New Roman"/>
                <a:cs typeface="Times New Roman"/>
              </a:rPr>
              <a:t>đó</a:t>
            </a:r>
            <a:endParaRPr sz="24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22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5" dirty="0">
                <a:latin typeface="Times New Roman"/>
                <a:cs typeface="Times New Roman"/>
              </a:rPr>
              <a:t>Kết </a:t>
            </a:r>
            <a:r>
              <a:rPr sz="2100" dirty="0">
                <a:latin typeface="Times New Roman"/>
                <a:cs typeface="Times New Roman"/>
              </a:rPr>
              <a:t>nối với hệ </a:t>
            </a:r>
            <a:r>
              <a:rPr sz="2100" spc="-5" dirty="0">
                <a:latin typeface="Times New Roman"/>
                <a:cs typeface="Times New Roman"/>
              </a:rPr>
              <a:t>thống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RPC</a:t>
            </a:r>
            <a:endParaRPr sz="2100">
              <a:latin typeface="Times New Roman"/>
              <a:cs typeface="Times New Roman"/>
            </a:endParaRPr>
          </a:p>
          <a:p>
            <a:pPr marL="927100" marR="311150" lvl="2" indent="-228600">
              <a:lnSpc>
                <a:spcPts val="2300"/>
              </a:lnSpc>
              <a:spcBef>
                <a:spcPts val="5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spc="-25" dirty="0">
                <a:latin typeface="Times New Roman"/>
                <a:cs typeface="Times New Roman"/>
              </a:rPr>
              <a:t>Tra </a:t>
            </a:r>
            <a:r>
              <a:rPr sz="2100" spc="-5" dirty="0">
                <a:latin typeface="Times New Roman"/>
                <a:cs typeface="Times New Roman"/>
              </a:rPr>
              <a:t>cứu </a:t>
            </a:r>
            <a:r>
              <a:rPr sz="2100" dirty="0">
                <a:latin typeface="Times New Roman"/>
                <a:cs typeface="Times New Roman"/>
              </a:rPr>
              <a:t>về RPC </a:t>
            </a:r>
            <a:r>
              <a:rPr sz="2100" spc="-5" dirty="0">
                <a:latin typeface="Times New Roman"/>
                <a:cs typeface="Times New Roman"/>
              </a:rPr>
              <a:t>cần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sử  dụng</a:t>
            </a:r>
            <a:endParaRPr sz="2100">
              <a:latin typeface="Times New Roman"/>
              <a:cs typeface="Times New Roman"/>
            </a:endParaRPr>
          </a:p>
          <a:p>
            <a:pPr marL="927100" lvl="2" indent="-228600">
              <a:lnSpc>
                <a:spcPct val="100000"/>
              </a:lnSpc>
              <a:spcBef>
                <a:spcPts val="140"/>
              </a:spcBef>
              <a:buClr>
                <a:srgbClr val="DD8047"/>
              </a:buClr>
              <a:buSzPct val="73809"/>
              <a:buFont typeface="Wingdings"/>
              <a:buChar char=""/>
              <a:tabLst>
                <a:tab pos="927100" algn="l"/>
              </a:tabLst>
            </a:pPr>
            <a:r>
              <a:rPr sz="2100" dirty="0">
                <a:latin typeface="Times New Roman"/>
                <a:cs typeface="Times New Roman"/>
              </a:rPr>
              <a:t>Gọi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RPC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78460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3194050" algn="l"/>
              </a:tabLst>
            </a:pPr>
            <a:r>
              <a:rPr sz="4400"/>
              <a:t>2.3.Hệ</a:t>
            </a:r>
            <a:r>
              <a:rPr sz="4400" spc="5"/>
              <a:t> </a:t>
            </a:r>
            <a:r>
              <a:rPr sz="4400" spc="-5" dirty="0"/>
              <a:t>thống	</a:t>
            </a:r>
            <a:r>
              <a:rPr sz="4400" dirty="0"/>
              <a:t>DCE</a:t>
            </a:r>
            <a:r>
              <a:rPr sz="4400" spc="-100" dirty="0"/>
              <a:t> </a:t>
            </a:r>
            <a:r>
              <a:rPr sz="4400" dirty="0"/>
              <a:t>RPC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846059" cy="414401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329565" marR="5080" indent="-317500">
              <a:lnSpc>
                <a:spcPts val="3200"/>
              </a:lnSpc>
              <a:spcBef>
                <a:spcPts val="24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Distributed Computing Environment (DCE) được phát  triển </a:t>
            </a:r>
            <a:r>
              <a:rPr sz="2700" dirty="0">
                <a:latin typeface="Times New Roman"/>
                <a:cs typeface="Times New Roman"/>
              </a:rPr>
              <a:t>bởi </a:t>
            </a:r>
            <a:r>
              <a:rPr sz="2700" spc="-5" dirty="0">
                <a:latin typeface="Times New Roman"/>
                <a:cs typeface="Times New Roman"/>
              </a:rPr>
              <a:t>Open </a:t>
            </a:r>
            <a:r>
              <a:rPr sz="2700" dirty="0">
                <a:latin typeface="Times New Roman"/>
                <a:cs typeface="Times New Roman"/>
              </a:rPr>
              <a:t>Group:</a:t>
            </a:r>
            <a:r>
              <a:rPr sz="2700" spc="-40" dirty="0">
                <a:solidFill>
                  <a:srgbClr val="F7B615"/>
                </a:solidFill>
                <a:latin typeface="Times New Roman"/>
                <a:cs typeface="Times New Roman"/>
              </a:rPr>
              <a:t> </a:t>
            </a:r>
            <a:r>
              <a:rPr sz="2700" u="heavy" spc="-10" dirty="0">
                <a:solidFill>
                  <a:srgbClr val="F7B615"/>
                </a:solidFill>
                <a:uFill>
                  <a:solidFill>
                    <a:srgbClr val="FAC117"/>
                  </a:solidFill>
                </a:uFill>
                <a:latin typeface="Times New Roman"/>
                <a:cs typeface="Times New Roman"/>
                <a:hlinkClick r:id="rId2"/>
              </a:rPr>
              <a:t>http://www.opengroup.org/dce/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5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Tầng middleware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Mô </a:t>
            </a:r>
            <a:r>
              <a:rPr sz="2700" spc="-5" dirty="0">
                <a:latin typeface="Times New Roman"/>
                <a:cs typeface="Times New Roman"/>
              </a:rPr>
              <a:t>hình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client-server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Giao </a:t>
            </a:r>
            <a:r>
              <a:rPr sz="2700" spc="-5" dirty="0">
                <a:latin typeface="Times New Roman"/>
                <a:cs typeface="Times New Roman"/>
              </a:rPr>
              <a:t>tiếp được thực hiện thông </a:t>
            </a:r>
            <a:r>
              <a:rPr sz="2700" dirty="0">
                <a:latin typeface="Times New Roman"/>
                <a:cs typeface="Times New Roman"/>
              </a:rPr>
              <a:t>qua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RPCs</a:t>
            </a:r>
            <a:endParaRPr sz="27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6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Các dịch</a:t>
            </a:r>
            <a:r>
              <a:rPr sz="2700" dirty="0">
                <a:latin typeface="Times New Roman"/>
                <a:cs typeface="Times New Roman"/>
              </a:rPr>
              <a:t> vụ:</a:t>
            </a:r>
            <a:endParaRPr sz="27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Distributed file service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20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Directory service</a:t>
            </a:r>
            <a:endParaRPr sz="24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20"/>
              </a:spcBef>
              <a:buClr>
                <a:srgbClr val="94B6D2"/>
              </a:buClr>
              <a:buSzPct val="68750"/>
              <a:buChar char="-"/>
              <a:tabLst>
                <a:tab pos="641985" algn="l"/>
                <a:tab pos="642620" algn="l"/>
              </a:tabLst>
            </a:pPr>
            <a:r>
              <a:rPr sz="2400" spc="-5" dirty="0">
                <a:latin typeface="Times New Roman"/>
                <a:cs typeface="Times New Roman"/>
              </a:rPr>
              <a:t>Distributed time service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958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Mục</a:t>
            </a:r>
            <a:r>
              <a:rPr sz="4400" spc="-90" dirty="0"/>
              <a:t> </a:t>
            </a:r>
            <a:r>
              <a:rPr sz="4400" spc="-5" dirty="0"/>
              <a:t>đích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464475" y="1903615"/>
            <a:ext cx="6841490" cy="2133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Sử dụng RPCs để </a:t>
            </a:r>
            <a:r>
              <a:rPr sz="2900" spc="-5" dirty="0">
                <a:latin typeface="Times New Roman"/>
                <a:cs typeface="Times New Roman"/>
              </a:rPr>
              <a:t>truy cập các dịch </a:t>
            </a:r>
            <a:r>
              <a:rPr sz="2900" dirty="0">
                <a:latin typeface="Times New Roman"/>
                <a:cs typeface="Times New Roman"/>
              </a:rPr>
              <a:t>vụ </a:t>
            </a:r>
            <a:r>
              <a:rPr sz="2900" spc="-5" dirty="0">
                <a:latin typeface="Times New Roman"/>
                <a:cs typeface="Times New Roman"/>
              </a:rPr>
              <a:t>từ</a:t>
            </a:r>
            <a:r>
              <a:rPr sz="2900" spc="-5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xa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6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Đơn </a:t>
            </a:r>
            <a:r>
              <a:rPr sz="2900" spc="-5" dirty="0">
                <a:latin typeface="Times New Roman"/>
                <a:cs typeface="Times New Roman"/>
              </a:rPr>
              <a:t>giản </a:t>
            </a:r>
            <a:r>
              <a:rPr sz="2900" dirty="0">
                <a:latin typeface="Times New Roman"/>
                <a:cs typeface="Times New Roman"/>
              </a:rPr>
              <a:t>hóa </a:t>
            </a:r>
            <a:r>
              <a:rPr sz="2900" spc="-5" dirty="0">
                <a:latin typeface="Times New Roman"/>
                <a:cs typeface="Times New Roman"/>
              </a:rPr>
              <a:t>việc lập trình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5" dirty="0">
                <a:latin typeface="Times New Roman"/>
                <a:cs typeface="Times New Roman"/>
              </a:rPr>
              <a:t>Trong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suốt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Client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server hoàn toàn </a:t>
            </a:r>
            <a:r>
              <a:rPr sz="2900" dirty="0">
                <a:latin typeface="Times New Roman"/>
                <a:cs typeface="Times New Roman"/>
              </a:rPr>
              <a:t>độc</a:t>
            </a:r>
            <a:r>
              <a:rPr sz="2900" spc="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lập</a:t>
            </a:r>
            <a:endParaRPr sz="29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44558" y="3588778"/>
            <a:ext cx="628650" cy="504190"/>
            <a:chOff x="1144558" y="3588778"/>
            <a:chExt cx="628650" cy="504190"/>
          </a:xfrm>
        </p:grpSpPr>
        <p:sp>
          <p:nvSpPr>
            <p:cNvPr id="7" name="object 7"/>
            <p:cNvSpPr/>
            <p:nvPr/>
          </p:nvSpPr>
          <p:spPr>
            <a:xfrm>
              <a:off x="1154083" y="3598303"/>
              <a:ext cx="609600" cy="485140"/>
            </a:xfrm>
            <a:custGeom>
              <a:avLst/>
              <a:gdLst/>
              <a:ahLst/>
              <a:cxnLst/>
              <a:rect l="l" t="t" r="r" b="b"/>
              <a:pathLst>
                <a:path w="609600" h="485139">
                  <a:moveTo>
                    <a:pt x="367287" y="0"/>
                  </a:moveTo>
                  <a:lnTo>
                    <a:pt x="367287" y="121157"/>
                  </a:lnTo>
                  <a:lnTo>
                    <a:pt x="0" y="121157"/>
                  </a:lnTo>
                  <a:lnTo>
                    <a:pt x="0" y="363474"/>
                  </a:lnTo>
                  <a:lnTo>
                    <a:pt x="367287" y="363474"/>
                  </a:lnTo>
                  <a:lnTo>
                    <a:pt x="367287" y="484631"/>
                  </a:lnTo>
                  <a:lnTo>
                    <a:pt x="609603" y="242315"/>
                  </a:lnTo>
                  <a:lnTo>
                    <a:pt x="367287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54083" y="3598303"/>
              <a:ext cx="609600" cy="485140"/>
            </a:xfrm>
            <a:custGeom>
              <a:avLst/>
              <a:gdLst/>
              <a:ahLst/>
              <a:cxnLst/>
              <a:rect l="l" t="t" r="r" b="b"/>
              <a:pathLst>
                <a:path w="609600" h="485139">
                  <a:moveTo>
                    <a:pt x="0" y="121157"/>
                  </a:moveTo>
                  <a:lnTo>
                    <a:pt x="367283" y="121157"/>
                  </a:lnTo>
                  <a:lnTo>
                    <a:pt x="367283" y="0"/>
                  </a:lnTo>
                  <a:lnTo>
                    <a:pt x="609599" y="242315"/>
                  </a:lnTo>
                  <a:lnTo>
                    <a:pt x="367283" y="484631"/>
                  </a:lnTo>
                  <a:lnTo>
                    <a:pt x="367283" y="363473"/>
                  </a:lnTo>
                  <a:lnTo>
                    <a:pt x="0" y="363473"/>
                  </a:lnTo>
                  <a:lnTo>
                    <a:pt x="0" y="121157"/>
                  </a:lnTo>
                  <a:close/>
                </a:path>
              </a:pathLst>
            </a:custGeom>
            <a:ln w="19049">
              <a:solidFill>
                <a:srgbClr val="7E97A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Xây dựng </a:t>
            </a:r>
            <a:r>
              <a:rPr spc="-5" dirty="0"/>
              <a:t>chương trình bằng DCE-  </a:t>
            </a:r>
            <a:r>
              <a:rPr dirty="0"/>
              <a:t>RPC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59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49487" y="1873135"/>
            <a:ext cx="5927725" cy="49498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55535"/>
            <a:ext cx="792607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2.4. RMI </a:t>
            </a:r>
            <a:r>
              <a:rPr spc="-5" dirty="0"/>
              <a:t>(Remote Method</a:t>
            </a:r>
            <a:r>
              <a:rPr spc="-25" dirty="0"/>
              <a:t> </a:t>
            </a:r>
            <a:r>
              <a:rPr spc="-5" dirty="0"/>
              <a:t>Invocation)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66395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67030" algn="l"/>
              </a:tabLst>
            </a:pPr>
            <a:r>
              <a:rPr dirty="0"/>
              <a:t>So </a:t>
            </a:r>
            <a:r>
              <a:rPr spc="-5" dirty="0"/>
              <a:t>sánh </a:t>
            </a:r>
            <a:r>
              <a:rPr dirty="0"/>
              <a:t>với</a:t>
            </a:r>
            <a:r>
              <a:rPr spc="-5" dirty="0"/>
              <a:t> </a:t>
            </a:r>
            <a:r>
              <a:rPr dirty="0"/>
              <a:t>RPC</a:t>
            </a:r>
          </a:p>
          <a:p>
            <a:pPr marL="676275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76910" algn="l"/>
              </a:tabLst>
            </a:pPr>
            <a:r>
              <a:rPr sz="2600" spc="-5" dirty="0">
                <a:latin typeface="Times New Roman"/>
                <a:cs typeface="Times New Roman"/>
              </a:rPr>
              <a:t>Giống:</a:t>
            </a:r>
            <a:endParaRPr sz="26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53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Cùng hỗ </a:t>
            </a:r>
            <a:r>
              <a:rPr sz="2300" spc="-5" dirty="0">
                <a:latin typeface="Times New Roman"/>
                <a:cs typeface="Times New Roman"/>
              </a:rPr>
              <a:t>trợ lập trình </a:t>
            </a:r>
            <a:r>
              <a:rPr sz="2300" dirty="0">
                <a:latin typeface="Times New Roman"/>
                <a:cs typeface="Times New Roman"/>
              </a:rPr>
              <a:t>với </a:t>
            </a:r>
            <a:r>
              <a:rPr sz="2300" spc="-5" dirty="0">
                <a:latin typeface="Times New Roman"/>
                <a:cs typeface="Times New Roman"/>
              </a:rPr>
              <a:t>các giao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diện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54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Dựa </a:t>
            </a:r>
            <a:r>
              <a:rPr sz="2300" spc="-5" dirty="0">
                <a:latin typeface="Times New Roman"/>
                <a:cs typeface="Times New Roman"/>
              </a:rPr>
              <a:t>trên giao thức yêu cầu/trả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lời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43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dirty="0">
                <a:latin typeface="Times New Roman"/>
                <a:cs typeface="Times New Roman"/>
              </a:rPr>
              <a:t>Mức độ </a:t>
            </a:r>
            <a:r>
              <a:rPr sz="2300" spc="-5" dirty="0">
                <a:latin typeface="Times New Roman"/>
                <a:cs typeface="Times New Roman"/>
              </a:rPr>
              <a:t>trong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suốt</a:t>
            </a:r>
            <a:endParaRPr sz="2300">
              <a:latin typeface="Times New Roman"/>
              <a:cs typeface="Times New Roman"/>
            </a:endParaRPr>
          </a:p>
          <a:p>
            <a:pPr marL="676275" lvl="1" indent="-274955">
              <a:lnSpc>
                <a:spcPct val="100000"/>
              </a:lnSpc>
              <a:spcBef>
                <a:spcPts val="59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76910" algn="l"/>
              </a:tabLst>
            </a:pPr>
            <a:r>
              <a:rPr sz="2600" spc="-5" dirty="0">
                <a:latin typeface="Times New Roman"/>
                <a:cs typeface="Times New Roman"/>
              </a:rPr>
              <a:t>Khác:</a:t>
            </a:r>
            <a:endParaRPr sz="2600">
              <a:latin typeface="Times New Roman"/>
              <a:cs typeface="Times New Roman"/>
            </a:endParaRPr>
          </a:p>
          <a:p>
            <a:pPr marL="960119" marR="5080" lvl="2" indent="-228600">
              <a:lnSpc>
                <a:spcPts val="2700"/>
              </a:lnSpc>
              <a:spcBef>
                <a:spcPts val="670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spc="-5" dirty="0">
                <a:latin typeface="Times New Roman"/>
                <a:cs typeface="Times New Roman"/>
              </a:rPr>
              <a:t>Lập trình viên có thể </a:t>
            </a:r>
            <a:r>
              <a:rPr sz="2300" dirty="0">
                <a:latin typeface="Times New Roman"/>
                <a:cs typeface="Times New Roman"/>
              </a:rPr>
              <a:t>sử dụng </a:t>
            </a:r>
            <a:r>
              <a:rPr sz="2300" spc="-5" dirty="0">
                <a:latin typeface="Times New Roman"/>
                <a:cs typeface="Times New Roman"/>
              </a:rPr>
              <a:t>khai thác hết điểm mạnh của  </a:t>
            </a:r>
            <a:r>
              <a:rPr sz="2300" dirty="0">
                <a:latin typeface="Times New Roman"/>
                <a:cs typeface="Times New Roman"/>
              </a:rPr>
              <a:t>OOP</a:t>
            </a:r>
            <a:endParaRPr sz="2300">
              <a:latin typeface="Times New Roman"/>
              <a:cs typeface="Times New Roman"/>
            </a:endParaRPr>
          </a:p>
          <a:p>
            <a:pPr marL="960755" lvl="2" indent="-229235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73913"/>
              <a:buFont typeface="Wingdings"/>
              <a:buChar char=""/>
              <a:tabLst>
                <a:tab pos="961390" algn="l"/>
              </a:tabLst>
            </a:pPr>
            <a:r>
              <a:rPr sz="2300" spc="-5" dirty="0">
                <a:latin typeface="Times New Roman"/>
                <a:cs typeface="Times New Roman"/>
              </a:rPr>
              <a:t>Định danh </a:t>
            </a:r>
            <a:r>
              <a:rPr sz="2300" dirty="0">
                <a:latin typeface="Times New Roman"/>
                <a:cs typeface="Times New Roman"/>
              </a:rPr>
              <a:t>duy </a:t>
            </a:r>
            <a:r>
              <a:rPr sz="2300" spc="-5" dirty="0">
                <a:latin typeface="Times New Roman"/>
                <a:cs typeface="Times New Roman"/>
              </a:rPr>
              <a:t>nhất </a:t>
            </a:r>
            <a:r>
              <a:rPr sz="2300" dirty="0">
                <a:latin typeface="Wingdings"/>
                <a:cs typeface="Wingdings"/>
              </a:rPr>
              <a:t></a:t>
            </a:r>
            <a:r>
              <a:rPr sz="230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truyền tham chiếu </a:t>
            </a:r>
            <a:r>
              <a:rPr sz="2300" dirty="0">
                <a:latin typeface="Times New Roman"/>
                <a:cs typeface="Times New Roman"/>
              </a:rPr>
              <a:t>đối</a:t>
            </a:r>
            <a:r>
              <a:rPr sz="2300" spc="30" dirty="0">
                <a:latin typeface="Times New Roman"/>
                <a:cs typeface="Times New Roman"/>
              </a:rPr>
              <a:t> </a:t>
            </a:r>
            <a:r>
              <a:rPr sz="2300" spc="-5" dirty="0">
                <a:latin typeface="Times New Roman"/>
                <a:cs typeface="Times New Roman"/>
              </a:rPr>
              <a:t>tượng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2632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Socket-port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87244" y="162421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83956" y="2865958"/>
            <a:ext cx="2176780" cy="2084705"/>
            <a:chOff x="1583956" y="2865958"/>
            <a:chExt cx="2176780" cy="2084705"/>
          </a:xfrm>
        </p:grpSpPr>
        <p:sp>
          <p:nvSpPr>
            <p:cNvPr id="7" name="object 7"/>
            <p:cNvSpPr/>
            <p:nvPr/>
          </p:nvSpPr>
          <p:spPr>
            <a:xfrm>
              <a:off x="1603959" y="2885960"/>
              <a:ext cx="2112010" cy="2018030"/>
            </a:xfrm>
            <a:custGeom>
              <a:avLst/>
              <a:gdLst/>
              <a:ahLst/>
              <a:cxnLst/>
              <a:rect l="l" t="t" r="r" b="b"/>
              <a:pathLst>
                <a:path w="2112010" h="2018029">
                  <a:moveTo>
                    <a:pt x="2111616" y="0"/>
                  </a:moveTo>
                  <a:lnTo>
                    <a:pt x="0" y="0"/>
                  </a:lnTo>
                  <a:lnTo>
                    <a:pt x="0" y="2017712"/>
                  </a:lnTo>
                  <a:lnTo>
                    <a:pt x="2111616" y="2017712"/>
                  </a:lnTo>
                  <a:lnTo>
                    <a:pt x="2111616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03959" y="2885960"/>
              <a:ext cx="2136775" cy="2044700"/>
            </a:xfrm>
            <a:custGeom>
              <a:avLst/>
              <a:gdLst/>
              <a:ahLst/>
              <a:cxnLst/>
              <a:rect l="l" t="t" r="r" b="b"/>
              <a:pathLst>
                <a:path w="2136775" h="2044700">
                  <a:moveTo>
                    <a:pt x="0" y="0"/>
                  </a:moveTo>
                  <a:lnTo>
                    <a:pt x="2136528" y="0"/>
                  </a:lnTo>
                  <a:lnTo>
                    <a:pt x="2136528" y="2044698"/>
                  </a:lnTo>
                  <a:lnTo>
                    <a:pt x="0" y="2044698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2816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832332" y="0"/>
                  </a:moveTo>
                  <a:lnTo>
                    <a:pt x="779694" y="1324"/>
                  </a:lnTo>
                  <a:lnTo>
                    <a:pt x="727925" y="5244"/>
                  </a:lnTo>
                  <a:lnTo>
                    <a:pt x="677124" y="11681"/>
                  </a:lnTo>
                  <a:lnTo>
                    <a:pt x="627389" y="20557"/>
                  </a:lnTo>
                  <a:lnTo>
                    <a:pt x="578815" y="31792"/>
                  </a:lnTo>
                  <a:lnTo>
                    <a:pt x="531502" y="45307"/>
                  </a:lnTo>
                  <a:lnTo>
                    <a:pt x="485547" y="61024"/>
                  </a:lnTo>
                  <a:lnTo>
                    <a:pt x="441046" y="78864"/>
                  </a:lnTo>
                  <a:lnTo>
                    <a:pt x="398098" y="98748"/>
                  </a:lnTo>
                  <a:lnTo>
                    <a:pt x="356801" y="120597"/>
                  </a:lnTo>
                  <a:lnTo>
                    <a:pt x="317250" y="144332"/>
                  </a:lnTo>
                  <a:lnTo>
                    <a:pt x="279545" y="169875"/>
                  </a:lnTo>
                  <a:lnTo>
                    <a:pt x="243782" y="197146"/>
                  </a:lnTo>
                  <a:lnTo>
                    <a:pt x="210060" y="226067"/>
                  </a:lnTo>
                  <a:lnTo>
                    <a:pt x="178475" y="256559"/>
                  </a:lnTo>
                  <a:lnTo>
                    <a:pt x="149124" y="288543"/>
                  </a:lnTo>
                  <a:lnTo>
                    <a:pt x="122107" y="321941"/>
                  </a:lnTo>
                  <a:lnTo>
                    <a:pt x="97519" y="356672"/>
                  </a:lnTo>
                  <a:lnTo>
                    <a:pt x="75459" y="392659"/>
                  </a:lnTo>
                  <a:lnTo>
                    <a:pt x="56024" y="429823"/>
                  </a:lnTo>
                  <a:lnTo>
                    <a:pt x="39312" y="468085"/>
                  </a:lnTo>
                  <a:lnTo>
                    <a:pt x="25419" y="507365"/>
                  </a:lnTo>
                  <a:lnTo>
                    <a:pt x="14444" y="547586"/>
                  </a:lnTo>
                  <a:lnTo>
                    <a:pt x="6484" y="588667"/>
                  </a:lnTo>
                  <a:lnTo>
                    <a:pt x="1637" y="630532"/>
                  </a:lnTo>
                  <a:lnTo>
                    <a:pt x="0" y="673100"/>
                  </a:lnTo>
                  <a:lnTo>
                    <a:pt x="1637" y="715667"/>
                  </a:lnTo>
                  <a:lnTo>
                    <a:pt x="6484" y="757532"/>
                  </a:lnTo>
                  <a:lnTo>
                    <a:pt x="14444" y="798613"/>
                  </a:lnTo>
                  <a:lnTo>
                    <a:pt x="25419" y="838834"/>
                  </a:lnTo>
                  <a:lnTo>
                    <a:pt x="39312" y="878114"/>
                  </a:lnTo>
                  <a:lnTo>
                    <a:pt x="56024" y="916376"/>
                  </a:lnTo>
                  <a:lnTo>
                    <a:pt x="75459" y="953540"/>
                  </a:lnTo>
                  <a:lnTo>
                    <a:pt x="97519" y="989527"/>
                  </a:lnTo>
                  <a:lnTo>
                    <a:pt x="122107" y="1024258"/>
                  </a:lnTo>
                  <a:lnTo>
                    <a:pt x="149124" y="1057656"/>
                  </a:lnTo>
                  <a:lnTo>
                    <a:pt x="178475" y="1089640"/>
                  </a:lnTo>
                  <a:lnTo>
                    <a:pt x="210060" y="1120132"/>
                  </a:lnTo>
                  <a:lnTo>
                    <a:pt x="243782" y="1149053"/>
                  </a:lnTo>
                  <a:lnTo>
                    <a:pt x="279545" y="1176324"/>
                  </a:lnTo>
                  <a:lnTo>
                    <a:pt x="317250" y="1201867"/>
                  </a:lnTo>
                  <a:lnTo>
                    <a:pt x="356801" y="1225602"/>
                  </a:lnTo>
                  <a:lnTo>
                    <a:pt x="398098" y="1247451"/>
                  </a:lnTo>
                  <a:lnTo>
                    <a:pt x="441046" y="1267335"/>
                  </a:lnTo>
                  <a:lnTo>
                    <a:pt x="485547" y="1285175"/>
                  </a:lnTo>
                  <a:lnTo>
                    <a:pt x="531502" y="1300892"/>
                  </a:lnTo>
                  <a:lnTo>
                    <a:pt x="578815" y="1314407"/>
                  </a:lnTo>
                  <a:lnTo>
                    <a:pt x="627389" y="1325642"/>
                  </a:lnTo>
                  <a:lnTo>
                    <a:pt x="677124" y="1334518"/>
                  </a:lnTo>
                  <a:lnTo>
                    <a:pt x="727925" y="1340955"/>
                  </a:lnTo>
                  <a:lnTo>
                    <a:pt x="779694" y="1344875"/>
                  </a:lnTo>
                  <a:lnTo>
                    <a:pt x="832332" y="1346200"/>
                  </a:lnTo>
                  <a:lnTo>
                    <a:pt x="884971" y="1344875"/>
                  </a:lnTo>
                  <a:lnTo>
                    <a:pt x="936739" y="1340955"/>
                  </a:lnTo>
                  <a:lnTo>
                    <a:pt x="987540" y="1334518"/>
                  </a:lnTo>
                  <a:lnTo>
                    <a:pt x="1037276" y="1325642"/>
                  </a:lnTo>
                  <a:lnTo>
                    <a:pt x="1085850" y="1314407"/>
                  </a:lnTo>
                  <a:lnTo>
                    <a:pt x="1133164" y="1300892"/>
                  </a:lnTo>
                  <a:lnTo>
                    <a:pt x="1179120" y="1285175"/>
                  </a:lnTo>
                  <a:lnTo>
                    <a:pt x="1223621" y="1267335"/>
                  </a:lnTo>
                  <a:lnTo>
                    <a:pt x="1266569" y="1247451"/>
                  </a:lnTo>
                  <a:lnTo>
                    <a:pt x="1307868" y="1225602"/>
                  </a:lnTo>
                  <a:lnTo>
                    <a:pt x="1347419" y="1201867"/>
                  </a:lnTo>
                  <a:lnTo>
                    <a:pt x="1385125" y="1176324"/>
                  </a:lnTo>
                  <a:lnTo>
                    <a:pt x="1420888" y="1149053"/>
                  </a:lnTo>
                  <a:lnTo>
                    <a:pt x="1454612" y="1120132"/>
                  </a:lnTo>
                  <a:lnTo>
                    <a:pt x="1486197" y="1089640"/>
                  </a:lnTo>
                  <a:lnTo>
                    <a:pt x="1515548" y="1057656"/>
                  </a:lnTo>
                  <a:lnTo>
                    <a:pt x="1542566" y="1024258"/>
                  </a:lnTo>
                  <a:lnTo>
                    <a:pt x="1567155" y="989527"/>
                  </a:lnTo>
                  <a:lnTo>
                    <a:pt x="1589215" y="953540"/>
                  </a:lnTo>
                  <a:lnTo>
                    <a:pt x="1608651" y="916376"/>
                  </a:lnTo>
                  <a:lnTo>
                    <a:pt x="1625364" y="878114"/>
                  </a:lnTo>
                  <a:lnTo>
                    <a:pt x="1639257" y="838834"/>
                  </a:lnTo>
                  <a:lnTo>
                    <a:pt x="1650232" y="798613"/>
                  </a:lnTo>
                  <a:lnTo>
                    <a:pt x="1658192" y="757532"/>
                  </a:lnTo>
                  <a:lnTo>
                    <a:pt x="1663040" y="715667"/>
                  </a:lnTo>
                  <a:lnTo>
                    <a:pt x="1664677" y="673100"/>
                  </a:lnTo>
                  <a:lnTo>
                    <a:pt x="1663040" y="630532"/>
                  </a:lnTo>
                  <a:lnTo>
                    <a:pt x="1658192" y="588667"/>
                  </a:lnTo>
                  <a:lnTo>
                    <a:pt x="1650232" y="547586"/>
                  </a:lnTo>
                  <a:lnTo>
                    <a:pt x="1639257" y="507365"/>
                  </a:lnTo>
                  <a:lnTo>
                    <a:pt x="1625364" y="468085"/>
                  </a:lnTo>
                  <a:lnTo>
                    <a:pt x="1608651" y="429823"/>
                  </a:lnTo>
                  <a:lnTo>
                    <a:pt x="1589215" y="392659"/>
                  </a:lnTo>
                  <a:lnTo>
                    <a:pt x="1567155" y="356672"/>
                  </a:lnTo>
                  <a:lnTo>
                    <a:pt x="1542566" y="321941"/>
                  </a:lnTo>
                  <a:lnTo>
                    <a:pt x="1515548" y="288543"/>
                  </a:lnTo>
                  <a:lnTo>
                    <a:pt x="1486197" y="256559"/>
                  </a:lnTo>
                  <a:lnTo>
                    <a:pt x="1454612" y="226067"/>
                  </a:lnTo>
                  <a:lnTo>
                    <a:pt x="1420888" y="197146"/>
                  </a:lnTo>
                  <a:lnTo>
                    <a:pt x="1385125" y="169875"/>
                  </a:lnTo>
                  <a:lnTo>
                    <a:pt x="1347419" y="144332"/>
                  </a:lnTo>
                  <a:lnTo>
                    <a:pt x="1307868" y="120597"/>
                  </a:lnTo>
                  <a:lnTo>
                    <a:pt x="1266569" y="98748"/>
                  </a:lnTo>
                  <a:lnTo>
                    <a:pt x="1223621" y="78864"/>
                  </a:lnTo>
                  <a:lnTo>
                    <a:pt x="1179120" y="61024"/>
                  </a:lnTo>
                  <a:lnTo>
                    <a:pt x="1133164" y="45307"/>
                  </a:lnTo>
                  <a:lnTo>
                    <a:pt x="1085850" y="31792"/>
                  </a:lnTo>
                  <a:lnTo>
                    <a:pt x="1037276" y="20557"/>
                  </a:lnTo>
                  <a:lnTo>
                    <a:pt x="987540" y="11681"/>
                  </a:lnTo>
                  <a:lnTo>
                    <a:pt x="936739" y="5244"/>
                  </a:lnTo>
                  <a:lnTo>
                    <a:pt x="884971" y="1324"/>
                  </a:lnTo>
                  <a:lnTo>
                    <a:pt x="8323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2816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0" y="673099"/>
                  </a:moveTo>
                  <a:lnTo>
                    <a:pt x="1637" y="630531"/>
                  </a:lnTo>
                  <a:lnTo>
                    <a:pt x="6485" y="588667"/>
                  </a:lnTo>
                  <a:lnTo>
                    <a:pt x="14445" y="547585"/>
                  </a:lnTo>
                  <a:lnTo>
                    <a:pt x="25420" y="507364"/>
                  </a:lnTo>
                  <a:lnTo>
                    <a:pt x="39313" y="468084"/>
                  </a:lnTo>
                  <a:lnTo>
                    <a:pt x="56025" y="429822"/>
                  </a:lnTo>
                  <a:lnTo>
                    <a:pt x="75461" y="392658"/>
                  </a:lnTo>
                  <a:lnTo>
                    <a:pt x="97521" y="356671"/>
                  </a:lnTo>
                  <a:lnTo>
                    <a:pt x="122109" y="321940"/>
                  </a:lnTo>
                  <a:lnTo>
                    <a:pt x="149127" y="288543"/>
                  </a:lnTo>
                  <a:lnTo>
                    <a:pt x="178477" y="256559"/>
                  </a:lnTo>
                  <a:lnTo>
                    <a:pt x="210063" y="226067"/>
                  </a:lnTo>
                  <a:lnTo>
                    <a:pt x="243786" y="197146"/>
                  </a:lnTo>
                  <a:lnTo>
                    <a:pt x="279549" y="169874"/>
                  </a:lnTo>
                  <a:lnTo>
                    <a:pt x="317255" y="144332"/>
                  </a:lnTo>
                  <a:lnTo>
                    <a:pt x="356805" y="120596"/>
                  </a:lnTo>
                  <a:lnTo>
                    <a:pt x="398103" y="98747"/>
                  </a:lnTo>
                  <a:lnTo>
                    <a:pt x="441052" y="78864"/>
                  </a:lnTo>
                  <a:lnTo>
                    <a:pt x="485552" y="61024"/>
                  </a:lnTo>
                  <a:lnTo>
                    <a:pt x="531508" y="45307"/>
                  </a:lnTo>
                  <a:lnTo>
                    <a:pt x="578821" y="31791"/>
                  </a:lnTo>
                  <a:lnTo>
                    <a:pt x="627395" y="20557"/>
                  </a:lnTo>
                  <a:lnTo>
                    <a:pt x="677130" y="11681"/>
                  </a:lnTo>
                  <a:lnTo>
                    <a:pt x="727931" y="5244"/>
                  </a:lnTo>
                  <a:lnTo>
                    <a:pt x="779700" y="1324"/>
                  </a:lnTo>
                  <a:lnTo>
                    <a:pt x="832338" y="0"/>
                  </a:lnTo>
                  <a:lnTo>
                    <a:pt x="884977" y="1324"/>
                  </a:lnTo>
                  <a:lnTo>
                    <a:pt x="936745" y="5244"/>
                  </a:lnTo>
                  <a:lnTo>
                    <a:pt x="987546" y="11681"/>
                  </a:lnTo>
                  <a:lnTo>
                    <a:pt x="1037282" y="20557"/>
                  </a:lnTo>
                  <a:lnTo>
                    <a:pt x="1085856" y="31791"/>
                  </a:lnTo>
                  <a:lnTo>
                    <a:pt x="1133169" y="45307"/>
                  </a:lnTo>
                  <a:lnTo>
                    <a:pt x="1179125" y="61024"/>
                  </a:lnTo>
                  <a:lnTo>
                    <a:pt x="1223626" y="78864"/>
                  </a:lnTo>
                  <a:lnTo>
                    <a:pt x="1266574" y="98747"/>
                  </a:lnTo>
                  <a:lnTo>
                    <a:pt x="1307873" y="120596"/>
                  </a:lnTo>
                  <a:lnTo>
                    <a:pt x="1347423" y="144332"/>
                  </a:lnTo>
                  <a:lnTo>
                    <a:pt x="1385129" y="169874"/>
                  </a:lnTo>
                  <a:lnTo>
                    <a:pt x="1420892" y="197146"/>
                  </a:lnTo>
                  <a:lnTo>
                    <a:pt x="1454615" y="226067"/>
                  </a:lnTo>
                  <a:lnTo>
                    <a:pt x="1486201" y="256559"/>
                  </a:lnTo>
                  <a:lnTo>
                    <a:pt x="1515551" y="288543"/>
                  </a:lnTo>
                  <a:lnTo>
                    <a:pt x="1542569" y="321940"/>
                  </a:lnTo>
                  <a:lnTo>
                    <a:pt x="1567157" y="356671"/>
                  </a:lnTo>
                  <a:lnTo>
                    <a:pt x="1589217" y="392658"/>
                  </a:lnTo>
                  <a:lnTo>
                    <a:pt x="1608653" y="429822"/>
                  </a:lnTo>
                  <a:lnTo>
                    <a:pt x="1625365" y="468084"/>
                  </a:lnTo>
                  <a:lnTo>
                    <a:pt x="1639258" y="507364"/>
                  </a:lnTo>
                  <a:lnTo>
                    <a:pt x="1650233" y="547585"/>
                  </a:lnTo>
                  <a:lnTo>
                    <a:pt x="1658193" y="588667"/>
                  </a:lnTo>
                  <a:lnTo>
                    <a:pt x="1663041" y="630531"/>
                  </a:lnTo>
                  <a:lnTo>
                    <a:pt x="1664678" y="673099"/>
                  </a:lnTo>
                  <a:lnTo>
                    <a:pt x="1663041" y="715666"/>
                  </a:lnTo>
                  <a:lnTo>
                    <a:pt x="1658193" y="757530"/>
                  </a:lnTo>
                  <a:lnTo>
                    <a:pt x="1650233" y="798612"/>
                  </a:lnTo>
                  <a:lnTo>
                    <a:pt x="1639258" y="838832"/>
                  </a:lnTo>
                  <a:lnTo>
                    <a:pt x="1625365" y="878113"/>
                  </a:lnTo>
                  <a:lnTo>
                    <a:pt x="1608653" y="916374"/>
                  </a:lnTo>
                  <a:lnTo>
                    <a:pt x="1589217" y="953538"/>
                  </a:lnTo>
                  <a:lnTo>
                    <a:pt x="1567157" y="989525"/>
                  </a:lnTo>
                  <a:lnTo>
                    <a:pt x="1542569" y="1024256"/>
                  </a:lnTo>
                  <a:lnTo>
                    <a:pt x="1515551" y="1057654"/>
                  </a:lnTo>
                  <a:lnTo>
                    <a:pt x="1486201" y="1089638"/>
                  </a:lnTo>
                  <a:lnTo>
                    <a:pt x="1454615" y="1120130"/>
                  </a:lnTo>
                  <a:lnTo>
                    <a:pt x="1420892" y="1149051"/>
                  </a:lnTo>
                  <a:lnTo>
                    <a:pt x="1385129" y="1176322"/>
                  </a:lnTo>
                  <a:lnTo>
                    <a:pt x="1347423" y="1201865"/>
                  </a:lnTo>
                  <a:lnTo>
                    <a:pt x="1307873" y="1225600"/>
                  </a:lnTo>
                  <a:lnTo>
                    <a:pt x="1266574" y="1247450"/>
                  </a:lnTo>
                  <a:lnTo>
                    <a:pt x="1223626" y="1267334"/>
                  </a:lnTo>
                  <a:lnTo>
                    <a:pt x="1179125" y="1285174"/>
                  </a:lnTo>
                  <a:lnTo>
                    <a:pt x="1133169" y="1300891"/>
                  </a:lnTo>
                  <a:lnTo>
                    <a:pt x="1085856" y="1314406"/>
                  </a:lnTo>
                  <a:lnTo>
                    <a:pt x="1037282" y="1325641"/>
                  </a:lnTo>
                  <a:lnTo>
                    <a:pt x="987546" y="1334517"/>
                  </a:lnTo>
                  <a:lnTo>
                    <a:pt x="936745" y="1340954"/>
                  </a:lnTo>
                  <a:lnTo>
                    <a:pt x="884977" y="1344874"/>
                  </a:lnTo>
                  <a:lnTo>
                    <a:pt x="832338" y="1346198"/>
                  </a:lnTo>
                  <a:lnTo>
                    <a:pt x="779700" y="1344874"/>
                  </a:lnTo>
                  <a:lnTo>
                    <a:pt x="727931" y="1340954"/>
                  </a:lnTo>
                  <a:lnTo>
                    <a:pt x="677130" y="1334517"/>
                  </a:lnTo>
                  <a:lnTo>
                    <a:pt x="627395" y="1325641"/>
                  </a:lnTo>
                  <a:lnTo>
                    <a:pt x="578821" y="1314406"/>
                  </a:lnTo>
                  <a:lnTo>
                    <a:pt x="531508" y="1300891"/>
                  </a:lnTo>
                  <a:lnTo>
                    <a:pt x="485552" y="1285174"/>
                  </a:lnTo>
                  <a:lnTo>
                    <a:pt x="441052" y="1267334"/>
                  </a:lnTo>
                  <a:lnTo>
                    <a:pt x="398103" y="1247450"/>
                  </a:lnTo>
                  <a:lnTo>
                    <a:pt x="356805" y="1225600"/>
                  </a:lnTo>
                  <a:lnTo>
                    <a:pt x="317255" y="1201865"/>
                  </a:lnTo>
                  <a:lnTo>
                    <a:pt x="279549" y="1176322"/>
                  </a:lnTo>
                  <a:lnTo>
                    <a:pt x="243786" y="1149051"/>
                  </a:lnTo>
                  <a:lnTo>
                    <a:pt x="210063" y="1120130"/>
                  </a:lnTo>
                  <a:lnTo>
                    <a:pt x="178477" y="1089638"/>
                  </a:lnTo>
                  <a:lnTo>
                    <a:pt x="149127" y="1057654"/>
                  </a:lnTo>
                  <a:lnTo>
                    <a:pt x="122109" y="1024256"/>
                  </a:lnTo>
                  <a:lnTo>
                    <a:pt x="97521" y="989525"/>
                  </a:lnTo>
                  <a:lnTo>
                    <a:pt x="75461" y="953538"/>
                  </a:lnTo>
                  <a:lnTo>
                    <a:pt x="56025" y="916374"/>
                  </a:lnTo>
                  <a:lnTo>
                    <a:pt x="39313" y="878113"/>
                  </a:lnTo>
                  <a:lnTo>
                    <a:pt x="25420" y="838832"/>
                  </a:lnTo>
                  <a:lnTo>
                    <a:pt x="14445" y="798612"/>
                  </a:lnTo>
                  <a:lnTo>
                    <a:pt x="6485" y="757530"/>
                  </a:lnTo>
                  <a:lnTo>
                    <a:pt x="1637" y="715666"/>
                  </a:lnTo>
                  <a:lnTo>
                    <a:pt x="0" y="673099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952847" y="3906723"/>
            <a:ext cx="9017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message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047" y="3154248"/>
            <a:ext cx="11303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agreed</a:t>
            </a:r>
            <a:r>
              <a:rPr sz="1700" spc="-8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port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40847" y="2865958"/>
            <a:ext cx="6413500" cy="2084705"/>
            <a:chOff x="2540847" y="2865958"/>
            <a:chExt cx="6413500" cy="2084705"/>
          </a:xfrm>
        </p:grpSpPr>
        <p:sp>
          <p:nvSpPr>
            <p:cNvPr id="14" name="object 14"/>
            <p:cNvSpPr/>
            <p:nvPr/>
          </p:nvSpPr>
          <p:spPr>
            <a:xfrm>
              <a:off x="3695731" y="3215378"/>
              <a:ext cx="165711" cy="30955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90657" y="3262198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4270" y="4479022"/>
              <a:ext cx="167164" cy="311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90657" y="4527435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4270" y="2866122"/>
              <a:ext cx="167164" cy="30956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90657" y="2912948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30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95731" y="4129779"/>
              <a:ext cx="165711" cy="3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0657" y="4176598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0314" y="3397135"/>
              <a:ext cx="398780" cy="349250"/>
            </a:xfrm>
            <a:custGeom>
              <a:avLst/>
              <a:gdLst/>
              <a:ahLst/>
              <a:cxnLst/>
              <a:rect l="l" t="t" r="r" b="b"/>
              <a:pathLst>
                <a:path w="398779" h="349250">
                  <a:moveTo>
                    <a:pt x="0" y="349249"/>
                  </a:moveTo>
                  <a:lnTo>
                    <a:pt x="398584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560850" y="3632085"/>
              <a:ext cx="485140" cy="168275"/>
            </a:xfrm>
            <a:custGeom>
              <a:avLst/>
              <a:gdLst/>
              <a:ahLst/>
              <a:cxnLst/>
              <a:rect l="l" t="t" r="r" b="b"/>
              <a:pathLst>
                <a:path w="485139" h="168275">
                  <a:moveTo>
                    <a:pt x="485041" y="168274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97281" y="2885960"/>
              <a:ext cx="2112010" cy="2018030"/>
            </a:xfrm>
            <a:custGeom>
              <a:avLst/>
              <a:gdLst/>
              <a:ahLst/>
              <a:cxnLst/>
              <a:rect l="l" t="t" r="r" b="b"/>
              <a:pathLst>
                <a:path w="2112009" h="2018029">
                  <a:moveTo>
                    <a:pt x="2111616" y="0"/>
                  </a:moveTo>
                  <a:lnTo>
                    <a:pt x="0" y="0"/>
                  </a:lnTo>
                  <a:lnTo>
                    <a:pt x="0" y="2017712"/>
                  </a:lnTo>
                  <a:lnTo>
                    <a:pt x="2111616" y="2017712"/>
                  </a:lnTo>
                  <a:lnTo>
                    <a:pt x="2111616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97281" y="2885960"/>
              <a:ext cx="2136775" cy="2044700"/>
            </a:xfrm>
            <a:custGeom>
              <a:avLst/>
              <a:gdLst/>
              <a:ahLst/>
              <a:cxnLst/>
              <a:rect l="l" t="t" r="r" b="b"/>
              <a:pathLst>
                <a:path w="2136775" h="2044700">
                  <a:moveTo>
                    <a:pt x="0" y="0"/>
                  </a:moveTo>
                  <a:lnTo>
                    <a:pt x="2136528" y="0"/>
                  </a:lnTo>
                  <a:lnTo>
                    <a:pt x="2136528" y="2044698"/>
                  </a:lnTo>
                  <a:lnTo>
                    <a:pt x="0" y="2044698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20013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832345" y="0"/>
                  </a:moveTo>
                  <a:lnTo>
                    <a:pt x="779706" y="1324"/>
                  </a:lnTo>
                  <a:lnTo>
                    <a:pt x="727938" y="5244"/>
                  </a:lnTo>
                  <a:lnTo>
                    <a:pt x="677137" y="11681"/>
                  </a:lnTo>
                  <a:lnTo>
                    <a:pt x="627400" y="20557"/>
                  </a:lnTo>
                  <a:lnTo>
                    <a:pt x="578827" y="31792"/>
                  </a:lnTo>
                  <a:lnTo>
                    <a:pt x="531513" y="45307"/>
                  </a:lnTo>
                  <a:lnTo>
                    <a:pt x="485557" y="61024"/>
                  </a:lnTo>
                  <a:lnTo>
                    <a:pt x="441056" y="78864"/>
                  </a:lnTo>
                  <a:lnTo>
                    <a:pt x="398108" y="98748"/>
                  </a:lnTo>
                  <a:lnTo>
                    <a:pt x="356809" y="120597"/>
                  </a:lnTo>
                  <a:lnTo>
                    <a:pt x="317258" y="144332"/>
                  </a:lnTo>
                  <a:lnTo>
                    <a:pt x="279552" y="169875"/>
                  </a:lnTo>
                  <a:lnTo>
                    <a:pt x="243789" y="197146"/>
                  </a:lnTo>
                  <a:lnTo>
                    <a:pt x="210065" y="226067"/>
                  </a:lnTo>
                  <a:lnTo>
                    <a:pt x="178479" y="256559"/>
                  </a:lnTo>
                  <a:lnTo>
                    <a:pt x="149129" y="288543"/>
                  </a:lnTo>
                  <a:lnTo>
                    <a:pt x="122110" y="321941"/>
                  </a:lnTo>
                  <a:lnTo>
                    <a:pt x="97522" y="356672"/>
                  </a:lnTo>
                  <a:lnTo>
                    <a:pt x="75462" y="392659"/>
                  </a:lnTo>
                  <a:lnTo>
                    <a:pt x="56026" y="429823"/>
                  </a:lnTo>
                  <a:lnTo>
                    <a:pt x="39313" y="468085"/>
                  </a:lnTo>
                  <a:lnTo>
                    <a:pt x="25420" y="507365"/>
                  </a:lnTo>
                  <a:lnTo>
                    <a:pt x="14445" y="547586"/>
                  </a:lnTo>
                  <a:lnTo>
                    <a:pt x="6485" y="588667"/>
                  </a:lnTo>
                  <a:lnTo>
                    <a:pt x="1637" y="630532"/>
                  </a:lnTo>
                  <a:lnTo>
                    <a:pt x="0" y="673100"/>
                  </a:lnTo>
                  <a:lnTo>
                    <a:pt x="1637" y="715667"/>
                  </a:lnTo>
                  <a:lnTo>
                    <a:pt x="6485" y="757532"/>
                  </a:lnTo>
                  <a:lnTo>
                    <a:pt x="14445" y="798613"/>
                  </a:lnTo>
                  <a:lnTo>
                    <a:pt x="25420" y="838834"/>
                  </a:lnTo>
                  <a:lnTo>
                    <a:pt x="39313" y="878114"/>
                  </a:lnTo>
                  <a:lnTo>
                    <a:pt x="56026" y="916376"/>
                  </a:lnTo>
                  <a:lnTo>
                    <a:pt x="75462" y="953540"/>
                  </a:lnTo>
                  <a:lnTo>
                    <a:pt x="97522" y="989527"/>
                  </a:lnTo>
                  <a:lnTo>
                    <a:pt x="122110" y="1024258"/>
                  </a:lnTo>
                  <a:lnTo>
                    <a:pt x="149129" y="1057656"/>
                  </a:lnTo>
                  <a:lnTo>
                    <a:pt x="178479" y="1089640"/>
                  </a:lnTo>
                  <a:lnTo>
                    <a:pt x="210065" y="1120132"/>
                  </a:lnTo>
                  <a:lnTo>
                    <a:pt x="243789" y="1149053"/>
                  </a:lnTo>
                  <a:lnTo>
                    <a:pt x="279552" y="1176324"/>
                  </a:lnTo>
                  <a:lnTo>
                    <a:pt x="317258" y="1201867"/>
                  </a:lnTo>
                  <a:lnTo>
                    <a:pt x="356809" y="1225602"/>
                  </a:lnTo>
                  <a:lnTo>
                    <a:pt x="398108" y="1247451"/>
                  </a:lnTo>
                  <a:lnTo>
                    <a:pt x="441056" y="1267335"/>
                  </a:lnTo>
                  <a:lnTo>
                    <a:pt x="485557" y="1285175"/>
                  </a:lnTo>
                  <a:lnTo>
                    <a:pt x="531513" y="1300892"/>
                  </a:lnTo>
                  <a:lnTo>
                    <a:pt x="578827" y="1314407"/>
                  </a:lnTo>
                  <a:lnTo>
                    <a:pt x="627400" y="1325642"/>
                  </a:lnTo>
                  <a:lnTo>
                    <a:pt x="677137" y="1334518"/>
                  </a:lnTo>
                  <a:lnTo>
                    <a:pt x="727938" y="1340955"/>
                  </a:lnTo>
                  <a:lnTo>
                    <a:pt x="779706" y="1344875"/>
                  </a:lnTo>
                  <a:lnTo>
                    <a:pt x="832345" y="1346200"/>
                  </a:lnTo>
                  <a:lnTo>
                    <a:pt x="884983" y="1344875"/>
                  </a:lnTo>
                  <a:lnTo>
                    <a:pt x="936752" y="1340955"/>
                  </a:lnTo>
                  <a:lnTo>
                    <a:pt x="987553" y="1334518"/>
                  </a:lnTo>
                  <a:lnTo>
                    <a:pt x="1037288" y="1325642"/>
                  </a:lnTo>
                  <a:lnTo>
                    <a:pt x="1085861" y="1314407"/>
                  </a:lnTo>
                  <a:lnTo>
                    <a:pt x="1133175" y="1300892"/>
                  </a:lnTo>
                  <a:lnTo>
                    <a:pt x="1179130" y="1285175"/>
                  </a:lnTo>
                  <a:lnTo>
                    <a:pt x="1223631" y="1267335"/>
                  </a:lnTo>
                  <a:lnTo>
                    <a:pt x="1266578" y="1247451"/>
                  </a:lnTo>
                  <a:lnTo>
                    <a:pt x="1307876" y="1225602"/>
                  </a:lnTo>
                  <a:lnTo>
                    <a:pt x="1347427" y="1201867"/>
                  </a:lnTo>
                  <a:lnTo>
                    <a:pt x="1385132" y="1176324"/>
                  </a:lnTo>
                  <a:lnTo>
                    <a:pt x="1420895" y="1149053"/>
                  </a:lnTo>
                  <a:lnTo>
                    <a:pt x="1454617" y="1120132"/>
                  </a:lnTo>
                  <a:lnTo>
                    <a:pt x="1486202" y="1089640"/>
                  </a:lnTo>
                  <a:lnTo>
                    <a:pt x="1515552" y="1057656"/>
                  </a:lnTo>
                  <a:lnTo>
                    <a:pt x="1542570" y="1024258"/>
                  </a:lnTo>
                  <a:lnTo>
                    <a:pt x="1567157" y="989527"/>
                  </a:lnTo>
                  <a:lnTo>
                    <a:pt x="1589218" y="953540"/>
                  </a:lnTo>
                  <a:lnTo>
                    <a:pt x="1608653" y="916376"/>
                  </a:lnTo>
                  <a:lnTo>
                    <a:pt x="1625365" y="878114"/>
                  </a:lnTo>
                  <a:lnTo>
                    <a:pt x="1639257" y="838834"/>
                  </a:lnTo>
                  <a:lnTo>
                    <a:pt x="1650232" y="798613"/>
                  </a:lnTo>
                  <a:lnTo>
                    <a:pt x="1658192" y="757532"/>
                  </a:lnTo>
                  <a:lnTo>
                    <a:pt x="1663040" y="715667"/>
                  </a:lnTo>
                  <a:lnTo>
                    <a:pt x="1664677" y="673100"/>
                  </a:lnTo>
                  <a:lnTo>
                    <a:pt x="1663040" y="630532"/>
                  </a:lnTo>
                  <a:lnTo>
                    <a:pt x="1658192" y="588667"/>
                  </a:lnTo>
                  <a:lnTo>
                    <a:pt x="1650232" y="547586"/>
                  </a:lnTo>
                  <a:lnTo>
                    <a:pt x="1639257" y="507365"/>
                  </a:lnTo>
                  <a:lnTo>
                    <a:pt x="1625365" y="468085"/>
                  </a:lnTo>
                  <a:lnTo>
                    <a:pt x="1608653" y="429823"/>
                  </a:lnTo>
                  <a:lnTo>
                    <a:pt x="1589218" y="392659"/>
                  </a:lnTo>
                  <a:lnTo>
                    <a:pt x="1567157" y="356672"/>
                  </a:lnTo>
                  <a:lnTo>
                    <a:pt x="1542570" y="321941"/>
                  </a:lnTo>
                  <a:lnTo>
                    <a:pt x="1515552" y="288543"/>
                  </a:lnTo>
                  <a:lnTo>
                    <a:pt x="1486202" y="256559"/>
                  </a:lnTo>
                  <a:lnTo>
                    <a:pt x="1454617" y="226067"/>
                  </a:lnTo>
                  <a:lnTo>
                    <a:pt x="1420895" y="197146"/>
                  </a:lnTo>
                  <a:lnTo>
                    <a:pt x="1385132" y="169875"/>
                  </a:lnTo>
                  <a:lnTo>
                    <a:pt x="1347427" y="144332"/>
                  </a:lnTo>
                  <a:lnTo>
                    <a:pt x="1307876" y="120597"/>
                  </a:lnTo>
                  <a:lnTo>
                    <a:pt x="1266578" y="98748"/>
                  </a:lnTo>
                  <a:lnTo>
                    <a:pt x="1223631" y="78864"/>
                  </a:lnTo>
                  <a:lnTo>
                    <a:pt x="1179130" y="61024"/>
                  </a:lnTo>
                  <a:lnTo>
                    <a:pt x="1133175" y="45307"/>
                  </a:lnTo>
                  <a:lnTo>
                    <a:pt x="1085861" y="31792"/>
                  </a:lnTo>
                  <a:lnTo>
                    <a:pt x="1037288" y="20557"/>
                  </a:lnTo>
                  <a:lnTo>
                    <a:pt x="987553" y="11681"/>
                  </a:lnTo>
                  <a:lnTo>
                    <a:pt x="936752" y="5244"/>
                  </a:lnTo>
                  <a:lnTo>
                    <a:pt x="884983" y="1324"/>
                  </a:lnTo>
                  <a:lnTo>
                    <a:pt x="832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20014" y="3208223"/>
              <a:ext cx="1664970" cy="1346200"/>
            </a:xfrm>
            <a:custGeom>
              <a:avLst/>
              <a:gdLst/>
              <a:ahLst/>
              <a:cxnLst/>
              <a:rect l="l" t="t" r="r" b="b"/>
              <a:pathLst>
                <a:path w="1664970" h="1346200">
                  <a:moveTo>
                    <a:pt x="0" y="673099"/>
                  </a:moveTo>
                  <a:lnTo>
                    <a:pt x="1637" y="630531"/>
                  </a:lnTo>
                  <a:lnTo>
                    <a:pt x="6485" y="588667"/>
                  </a:lnTo>
                  <a:lnTo>
                    <a:pt x="14445" y="547585"/>
                  </a:lnTo>
                  <a:lnTo>
                    <a:pt x="25420" y="507364"/>
                  </a:lnTo>
                  <a:lnTo>
                    <a:pt x="39313" y="468084"/>
                  </a:lnTo>
                  <a:lnTo>
                    <a:pt x="56025" y="429822"/>
                  </a:lnTo>
                  <a:lnTo>
                    <a:pt x="75461" y="392658"/>
                  </a:lnTo>
                  <a:lnTo>
                    <a:pt x="97521" y="356671"/>
                  </a:lnTo>
                  <a:lnTo>
                    <a:pt x="122109" y="321940"/>
                  </a:lnTo>
                  <a:lnTo>
                    <a:pt x="149127" y="288543"/>
                  </a:lnTo>
                  <a:lnTo>
                    <a:pt x="178477" y="256559"/>
                  </a:lnTo>
                  <a:lnTo>
                    <a:pt x="210063" y="226067"/>
                  </a:lnTo>
                  <a:lnTo>
                    <a:pt x="243786" y="197146"/>
                  </a:lnTo>
                  <a:lnTo>
                    <a:pt x="279549" y="169874"/>
                  </a:lnTo>
                  <a:lnTo>
                    <a:pt x="317254" y="144332"/>
                  </a:lnTo>
                  <a:lnTo>
                    <a:pt x="356805" y="120596"/>
                  </a:lnTo>
                  <a:lnTo>
                    <a:pt x="398103" y="98747"/>
                  </a:lnTo>
                  <a:lnTo>
                    <a:pt x="441051" y="78864"/>
                  </a:lnTo>
                  <a:lnTo>
                    <a:pt x="485552" y="61024"/>
                  </a:lnTo>
                  <a:lnTo>
                    <a:pt x="531508" y="45307"/>
                  </a:lnTo>
                  <a:lnTo>
                    <a:pt x="578821" y="31791"/>
                  </a:lnTo>
                  <a:lnTo>
                    <a:pt x="627394" y="20557"/>
                  </a:lnTo>
                  <a:lnTo>
                    <a:pt x="677130" y="11681"/>
                  </a:lnTo>
                  <a:lnTo>
                    <a:pt x="727931" y="5244"/>
                  </a:lnTo>
                  <a:lnTo>
                    <a:pt x="779699" y="1324"/>
                  </a:lnTo>
                  <a:lnTo>
                    <a:pt x="832338" y="0"/>
                  </a:lnTo>
                  <a:lnTo>
                    <a:pt x="884977" y="1324"/>
                  </a:lnTo>
                  <a:lnTo>
                    <a:pt x="936745" y="5244"/>
                  </a:lnTo>
                  <a:lnTo>
                    <a:pt x="987546" y="11681"/>
                  </a:lnTo>
                  <a:lnTo>
                    <a:pt x="1037282" y="20557"/>
                  </a:lnTo>
                  <a:lnTo>
                    <a:pt x="1085856" y="31791"/>
                  </a:lnTo>
                  <a:lnTo>
                    <a:pt x="1133169" y="45307"/>
                  </a:lnTo>
                  <a:lnTo>
                    <a:pt x="1179125" y="61024"/>
                  </a:lnTo>
                  <a:lnTo>
                    <a:pt x="1223626" y="78864"/>
                  </a:lnTo>
                  <a:lnTo>
                    <a:pt x="1266574" y="98747"/>
                  </a:lnTo>
                  <a:lnTo>
                    <a:pt x="1307873" y="120596"/>
                  </a:lnTo>
                  <a:lnTo>
                    <a:pt x="1347423" y="144332"/>
                  </a:lnTo>
                  <a:lnTo>
                    <a:pt x="1385129" y="169874"/>
                  </a:lnTo>
                  <a:lnTo>
                    <a:pt x="1420892" y="197146"/>
                  </a:lnTo>
                  <a:lnTo>
                    <a:pt x="1454615" y="226067"/>
                  </a:lnTo>
                  <a:lnTo>
                    <a:pt x="1486201" y="256559"/>
                  </a:lnTo>
                  <a:lnTo>
                    <a:pt x="1515551" y="288543"/>
                  </a:lnTo>
                  <a:lnTo>
                    <a:pt x="1542569" y="321940"/>
                  </a:lnTo>
                  <a:lnTo>
                    <a:pt x="1567157" y="356671"/>
                  </a:lnTo>
                  <a:lnTo>
                    <a:pt x="1589217" y="392658"/>
                  </a:lnTo>
                  <a:lnTo>
                    <a:pt x="1608652" y="429822"/>
                  </a:lnTo>
                  <a:lnTo>
                    <a:pt x="1625365" y="468084"/>
                  </a:lnTo>
                  <a:lnTo>
                    <a:pt x="1639258" y="507364"/>
                  </a:lnTo>
                  <a:lnTo>
                    <a:pt x="1650233" y="547585"/>
                  </a:lnTo>
                  <a:lnTo>
                    <a:pt x="1658193" y="588667"/>
                  </a:lnTo>
                  <a:lnTo>
                    <a:pt x="1663041" y="630531"/>
                  </a:lnTo>
                  <a:lnTo>
                    <a:pt x="1664678" y="673099"/>
                  </a:lnTo>
                  <a:lnTo>
                    <a:pt x="1663041" y="715666"/>
                  </a:lnTo>
                  <a:lnTo>
                    <a:pt x="1658193" y="757530"/>
                  </a:lnTo>
                  <a:lnTo>
                    <a:pt x="1650233" y="798612"/>
                  </a:lnTo>
                  <a:lnTo>
                    <a:pt x="1639258" y="838832"/>
                  </a:lnTo>
                  <a:lnTo>
                    <a:pt x="1625365" y="878113"/>
                  </a:lnTo>
                  <a:lnTo>
                    <a:pt x="1608652" y="916374"/>
                  </a:lnTo>
                  <a:lnTo>
                    <a:pt x="1589217" y="953538"/>
                  </a:lnTo>
                  <a:lnTo>
                    <a:pt x="1567157" y="989525"/>
                  </a:lnTo>
                  <a:lnTo>
                    <a:pt x="1542569" y="1024256"/>
                  </a:lnTo>
                  <a:lnTo>
                    <a:pt x="1515551" y="1057654"/>
                  </a:lnTo>
                  <a:lnTo>
                    <a:pt x="1486201" y="1089638"/>
                  </a:lnTo>
                  <a:lnTo>
                    <a:pt x="1454615" y="1120130"/>
                  </a:lnTo>
                  <a:lnTo>
                    <a:pt x="1420892" y="1149051"/>
                  </a:lnTo>
                  <a:lnTo>
                    <a:pt x="1385129" y="1176322"/>
                  </a:lnTo>
                  <a:lnTo>
                    <a:pt x="1347423" y="1201865"/>
                  </a:lnTo>
                  <a:lnTo>
                    <a:pt x="1307873" y="1225600"/>
                  </a:lnTo>
                  <a:lnTo>
                    <a:pt x="1266574" y="1247450"/>
                  </a:lnTo>
                  <a:lnTo>
                    <a:pt x="1223626" y="1267334"/>
                  </a:lnTo>
                  <a:lnTo>
                    <a:pt x="1179125" y="1285174"/>
                  </a:lnTo>
                  <a:lnTo>
                    <a:pt x="1133169" y="1300891"/>
                  </a:lnTo>
                  <a:lnTo>
                    <a:pt x="1085856" y="1314406"/>
                  </a:lnTo>
                  <a:lnTo>
                    <a:pt x="1037282" y="1325641"/>
                  </a:lnTo>
                  <a:lnTo>
                    <a:pt x="987546" y="1334517"/>
                  </a:lnTo>
                  <a:lnTo>
                    <a:pt x="936745" y="1340954"/>
                  </a:lnTo>
                  <a:lnTo>
                    <a:pt x="884977" y="1344874"/>
                  </a:lnTo>
                  <a:lnTo>
                    <a:pt x="832338" y="1346198"/>
                  </a:lnTo>
                  <a:lnTo>
                    <a:pt x="779699" y="1344874"/>
                  </a:lnTo>
                  <a:lnTo>
                    <a:pt x="727931" y="1340954"/>
                  </a:lnTo>
                  <a:lnTo>
                    <a:pt x="677130" y="1334517"/>
                  </a:lnTo>
                  <a:lnTo>
                    <a:pt x="627394" y="1325641"/>
                  </a:lnTo>
                  <a:lnTo>
                    <a:pt x="578821" y="1314406"/>
                  </a:lnTo>
                  <a:lnTo>
                    <a:pt x="531508" y="1300891"/>
                  </a:lnTo>
                  <a:lnTo>
                    <a:pt x="485552" y="1285174"/>
                  </a:lnTo>
                  <a:lnTo>
                    <a:pt x="441051" y="1267334"/>
                  </a:lnTo>
                  <a:lnTo>
                    <a:pt x="398103" y="1247450"/>
                  </a:lnTo>
                  <a:lnTo>
                    <a:pt x="356805" y="1225600"/>
                  </a:lnTo>
                  <a:lnTo>
                    <a:pt x="317254" y="1201865"/>
                  </a:lnTo>
                  <a:lnTo>
                    <a:pt x="279549" y="1176322"/>
                  </a:lnTo>
                  <a:lnTo>
                    <a:pt x="243786" y="1149051"/>
                  </a:lnTo>
                  <a:lnTo>
                    <a:pt x="210063" y="1120130"/>
                  </a:lnTo>
                  <a:lnTo>
                    <a:pt x="178477" y="1089638"/>
                  </a:lnTo>
                  <a:lnTo>
                    <a:pt x="149127" y="1057654"/>
                  </a:lnTo>
                  <a:lnTo>
                    <a:pt x="122109" y="1024256"/>
                  </a:lnTo>
                  <a:lnTo>
                    <a:pt x="97521" y="989525"/>
                  </a:lnTo>
                  <a:lnTo>
                    <a:pt x="75461" y="953538"/>
                  </a:lnTo>
                  <a:lnTo>
                    <a:pt x="56025" y="916374"/>
                  </a:lnTo>
                  <a:lnTo>
                    <a:pt x="39313" y="878113"/>
                  </a:lnTo>
                  <a:lnTo>
                    <a:pt x="25420" y="838832"/>
                  </a:lnTo>
                  <a:lnTo>
                    <a:pt x="14445" y="798612"/>
                  </a:lnTo>
                  <a:lnTo>
                    <a:pt x="6485" y="757530"/>
                  </a:lnTo>
                  <a:lnTo>
                    <a:pt x="1637" y="715666"/>
                  </a:lnTo>
                  <a:lnTo>
                    <a:pt x="0" y="673099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26502" y="3296329"/>
              <a:ext cx="164229" cy="3079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97281" y="3343160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7970" y="4182154"/>
              <a:ext cx="161314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97281" y="4230573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27970" y="2943904"/>
              <a:ext cx="161314" cy="31115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97281" y="2992323"/>
              <a:ext cx="1905" cy="243204"/>
            </a:xfrm>
            <a:custGeom>
              <a:avLst/>
              <a:gdLst/>
              <a:ahLst/>
              <a:cxnLst/>
              <a:rect l="l" t="t" r="r" b="b"/>
              <a:pathLst>
                <a:path w="1904" h="243205">
                  <a:moveTo>
                    <a:pt x="732" y="-19843"/>
                  </a:moveTo>
                  <a:lnTo>
                    <a:pt x="732" y="262731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26502" y="4507591"/>
              <a:ext cx="164229" cy="30797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7281" y="4554423"/>
              <a:ext cx="1905" cy="214629"/>
            </a:xfrm>
            <a:custGeom>
              <a:avLst/>
              <a:gdLst/>
              <a:ahLst/>
              <a:cxnLst/>
              <a:rect l="l" t="t" r="r" b="b"/>
              <a:pathLst>
                <a:path w="1904" h="214629">
                  <a:moveTo>
                    <a:pt x="732" y="-19843"/>
                  </a:moveTo>
                  <a:lnTo>
                    <a:pt x="732" y="234156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5960" y="3370147"/>
              <a:ext cx="521970" cy="376555"/>
            </a:xfrm>
            <a:custGeom>
              <a:avLst/>
              <a:gdLst/>
              <a:ahLst/>
              <a:cxnLst/>
              <a:rect l="l" t="t" r="r" b="b"/>
              <a:pathLst>
                <a:path w="521970" h="376554">
                  <a:moveTo>
                    <a:pt x="521676" y="376237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418603" y="3530485"/>
              <a:ext cx="372745" cy="297180"/>
            </a:xfrm>
            <a:custGeom>
              <a:avLst/>
              <a:gdLst/>
              <a:ahLst/>
              <a:cxnLst/>
              <a:rect l="l" t="t" r="r" b="b"/>
              <a:pathLst>
                <a:path w="372745" h="297179">
                  <a:moveTo>
                    <a:pt x="0" y="296862"/>
                  </a:moveTo>
                  <a:lnTo>
                    <a:pt x="372207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258259" y="3262198"/>
            <a:ext cx="80581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any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port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39253" y="3368560"/>
            <a:ext cx="6496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socket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19909" y="3368560"/>
            <a:ext cx="6496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socket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21513" y="5011623"/>
            <a:ext cx="3213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Internet </a:t>
            </a:r>
            <a:r>
              <a:rPr sz="1700" dirty="0">
                <a:latin typeface="Arial"/>
                <a:cs typeface="Arial"/>
              </a:rPr>
              <a:t>address =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138.37.88.249</a:t>
            </a:r>
            <a:endParaRPr sz="17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268869" y="5011623"/>
            <a:ext cx="321310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Internet </a:t>
            </a:r>
            <a:r>
              <a:rPr sz="1700" dirty="0">
                <a:latin typeface="Arial"/>
                <a:cs typeface="Arial"/>
              </a:rPr>
              <a:t>address =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138.37.94.248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64925" y="4579823"/>
            <a:ext cx="105791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Arial"/>
                <a:cs typeface="Arial"/>
              </a:rPr>
              <a:t>other</a:t>
            </a:r>
            <a:r>
              <a:rPr sz="1700" spc="-55" dirty="0">
                <a:latin typeface="Arial"/>
                <a:cs typeface="Arial"/>
              </a:rPr>
              <a:t> </a:t>
            </a:r>
            <a:r>
              <a:rPr sz="1700" spc="-5" dirty="0">
                <a:latin typeface="Arial"/>
                <a:cs typeface="Arial"/>
              </a:rPr>
              <a:t>ports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50965" y="3618591"/>
            <a:ext cx="4411345" cy="1089025"/>
            <a:chOff x="3050965" y="3618591"/>
            <a:chExt cx="4411345" cy="1089025"/>
          </a:xfrm>
        </p:grpSpPr>
        <p:sp>
          <p:nvSpPr>
            <p:cNvPr id="45" name="object 45"/>
            <p:cNvSpPr/>
            <p:nvPr/>
          </p:nvSpPr>
          <p:spPr>
            <a:xfrm>
              <a:off x="3889961" y="4284548"/>
              <a:ext cx="796290" cy="297180"/>
            </a:xfrm>
            <a:custGeom>
              <a:avLst/>
              <a:gdLst/>
              <a:ahLst/>
              <a:cxnLst/>
              <a:rect l="l" t="t" r="r" b="b"/>
              <a:pathLst>
                <a:path w="796289" h="297179">
                  <a:moveTo>
                    <a:pt x="795703" y="296862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65047" y="4635385"/>
              <a:ext cx="894080" cy="52705"/>
            </a:xfrm>
            <a:custGeom>
              <a:avLst/>
              <a:gdLst/>
              <a:ahLst/>
              <a:cxnLst/>
              <a:rect l="l" t="t" r="r" b="b"/>
              <a:pathLst>
                <a:path w="894079" h="52704">
                  <a:moveTo>
                    <a:pt x="893884" y="52388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70809" y="3827348"/>
              <a:ext cx="222885" cy="189230"/>
            </a:xfrm>
            <a:custGeom>
              <a:avLst/>
              <a:gdLst/>
              <a:ahLst/>
              <a:cxnLst/>
              <a:rect l="l" t="t" r="r" b="b"/>
              <a:pathLst>
                <a:path w="222885" h="189229">
                  <a:moveTo>
                    <a:pt x="222732" y="0"/>
                  </a:moveTo>
                  <a:lnTo>
                    <a:pt x="0" y="0"/>
                  </a:lnTo>
                  <a:lnTo>
                    <a:pt x="24904" y="134937"/>
                  </a:lnTo>
                  <a:lnTo>
                    <a:pt x="98171" y="188912"/>
                  </a:lnTo>
                  <a:lnTo>
                    <a:pt x="197815" y="134937"/>
                  </a:lnTo>
                  <a:lnTo>
                    <a:pt x="222732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70809" y="3827348"/>
              <a:ext cx="222885" cy="189230"/>
            </a:xfrm>
            <a:custGeom>
              <a:avLst/>
              <a:gdLst/>
              <a:ahLst/>
              <a:cxnLst/>
              <a:rect l="l" t="t" r="r" b="b"/>
              <a:pathLst>
                <a:path w="222885" h="189229">
                  <a:moveTo>
                    <a:pt x="0" y="0"/>
                  </a:moveTo>
                  <a:lnTo>
                    <a:pt x="24913" y="134941"/>
                  </a:lnTo>
                  <a:lnTo>
                    <a:pt x="98179" y="188912"/>
                  </a:lnTo>
                  <a:lnTo>
                    <a:pt x="197824" y="134941"/>
                  </a:lnTo>
                  <a:lnTo>
                    <a:pt x="222738" y="0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70809" y="3638435"/>
              <a:ext cx="247650" cy="405130"/>
            </a:xfrm>
            <a:custGeom>
              <a:avLst/>
              <a:gdLst/>
              <a:ahLst/>
              <a:cxnLst/>
              <a:rect l="l" t="t" r="r" b="b"/>
              <a:pathLst>
                <a:path w="247650" h="405129">
                  <a:moveTo>
                    <a:pt x="0" y="105503"/>
                  </a:moveTo>
                  <a:lnTo>
                    <a:pt x="8291" y="64437"/>
                  </a:lnTo>
                  <a:lnTo>
                    <a:pt x="30901" y="30901"/>
                  </a:lnTo>
                  <a:lnTo>
                    <a:pt x="64437" y="8291"/>
                  </a:lnTo>
                  <a:lnTo>
                    <a:pt x="105504" y="0"/>
                  </a:lnTo>
                  <a:lnTo>
                    <a:pt x="142146" y="0"/>
                  </a:lnTo>
                  <a:lnTo>
                    <a:pt x="183212" y="8291"/>
                  </a:lnTo>
                  <a:lnTo>
                    <a:pt x="216748" y="30901"/>
                  </a:lnTo>
                  <a:lnTo>
                    <a:pt x="239358" y="64437"/>
                  </a:lnTo>
                  <a:lnTo>
                    <a:pt x="247649" y="105503"/>
                  </a:lnTo>
                  <a:lnTo>
                    <a:pt x="247649" y="299308"/>
                  </a:lnTo>
                  <a:lnTo>
                    <a:pt x="239358" y="340375"/>
                  </a:lnTo>
                  <a:lnTo>
                    <a:pt x="216748" y="373911"/>
                  </a:lnTo>
                  <a:lnTo>
                    <a:pt x="183212" y="396521"/>
                  </a:lnTo>
                  <a:lnTo>
                    <a:pt x="142146" y="404812"/>
                  </a:lnTo>
                  <a:lnTo>
                    <a:pt x="105504" y="404812"/>
                  </a:lnTo>
                  <a:lnTo>
                    <a:pt x="64437" y="396521"/>
                  </a:lnTo>
                  <a:lnTo>
                    <a:pt x="30901" y="373911"/>
                  </a:lnTo>
                  <a:lnTo>
                    <a:pt x="8291" y="340375"/>
                  </a:lnTo>
                  <a:lnTo>
                    <a:pt x="0" y="299308"/>
                  </a:lnTo>
                  <a:lnTo>
                    <a:pt x="0" y="105503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70809" y="3827348"/>
              <a:ext cx="222885" cy="1905"/>
            </a:xfrm>
            <a:custGeom>
              <a:avLst/>
              <a:gdLst/>
              <a:ahLst/>
              <a:cxnLst/>
              <a:rect l="l" t="t" r="r" b="b"/>
              <a:pathLst>
                <a:path w="222885" h="1904">
                  <a:moveTo>
                    <a:pt x="-19843" y="793"/>
                  </a:moveTo>
                  <a:lnTo>
                    <a:pt x="242581" y="793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95731" y="3699566"/>
              <a:ext cx="165711" cy="309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15575" y="3746385"/>
              <a:ext cx="1905" cy="243204"/>
            </a:xfrm>
            <a:custGeom>
              <a:avLst/>
              <a:gdLst/>
              <a:ahLst/>
              <a:cxnLst/>
              <a:rect l="l" t="t" r="r" b="b"/>
              <a:pathLst>
                <a:path w="1904" h="243204">
                  <a:moveTo>
                    <a:pt x="732" y="-19843"/>
                  </a:moveTo>
                  <a:lnTo>
                    <a:pt x="732" y="262731"/>
                  </a:lnTo>
                </a:path>
              </a:pathLst>
            </a:custGeom>
            <a:ln w="41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51752" y="4635385"/>
              <a:ext cx="671195" cy="25400"/>
            </a:xfrm>
            <a:custGeom>
              <a:avLst/>
              <a:gdLst/>
              <a:ahLst/>
              <a:cxnLst/>
              <a:rect l="l" t="t" r="r" b="b"/>
              <a:pathLst>
                <a:path w="671195" h="25400">
                  <a:moveTo>
                    <a:pt x="671145" y="25399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951753" y="4311536"/>
              <a:ext cx="746125" cy="215900"/>
            </a:xfrm>
            <a:custGeom>
              <a:avLst/>
              <a:gdLst/>
              <a:ahLst/>
              <a:cxnLst/>
              <a:rect l="l" t="t" r="r" b="b"/>
              <a:pathLst>
                <a:path w="746125" h="215900">
                  <a:moveTo>
                    <a:pt x="0" y="215899"/>
                  </a:moveTo>
                  <a:lnTo>
                    <a:pt x="74588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194397" y="3827348"/>
              <a:ext cx="224790" cy="189230"/>
            </a:xfrm>
            <a:custGeom>
              <a:avLst/>
              <a:gdLst/>
              <a:ahLst/>
              <a:cxnLst/>
              <a:rect l="l" t="t" r="r" b="b"/>
              <a:pathLst>
                <a:path w="224790" h="189229">
                  <a:moveTo>
                    <a:pt x="224205" y="0"/>
                  </a:moveTo>
                  <a:lnTo>
                    <a:pt x="0" y="0"/>
                  </a:lnTo>
                  <a:lnTo>
                    <a:pt x="24917" y="134937"/>
                  </a:lnTo>
                  <a:lnTo>
                    <a:pt x="99644" y="188912"/>
                  </a:lnTo>
                  <a:lnTo>
                    <a:pt x="199288" y="134937"/>
                  </a:lnTo>
                  <a:lnTo>
                    <a:pt x="224205" y="0"/>
                  </a:lnTo>
                  <a:close/>
                </a:path>
              </a:pathLst>
            </a:custGeom>
            <a:solidFill>
              <a:srgbClr val="FFE2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194397" y="3827348"/>
              <a:ext cx="224790" cy="189230"/>
            </a:xfrm>
            <a:custGeom>
              <a:avLst/>
              <a:gdLst/>
              <a:ahLst/>
              <a:cxnLst/>
              <a:rect l="l" t="t" r="r" b="b"/>
              <a:pathLst>
                <a:path w="224790" h="189229">
                  <a:moveTo>
                    <a:pt x="0" y="0"/>
                  </a:moveTo>
                  <a:lnTo>
                    <a:pt x="24911" y="134941"/>
                  </a:lnTo>
                  <a:lnTo>
                    <a:pt x="99645" y="188912"/>
                  </a:lnTo>
                  <a:lnTo>
                    <a:pt x="199292" y="134941"/>
                  </a:lnTo>
                  <a:lnTo>
                    <a:pt x="224204" y="0"/>
                  </a:lnTo>
                  <a:lnTo>
                    <a:pt x="0" y="0"/>
                  </a:lnTo>
                  <a:close/>
                </a:path>
              </a:pathLst>
            </a:custGeom>
            <a:ln w="39687">
              <a:solidFill>
                <a:srgbClr val="FFE2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194397" y="3638435"/>
              <a:ext cx="247650" cy="405130"/>
            </a:xfrm>
            <a:custGeom>
              <a:avLst/>
              <a:gdLst/>
              <a:ahLst/>
              <a:cxnLst/>
              <a:rect l="l" t="t" r="r" b="b"/>
              <a:pathLst>
                <a:path w="247650" h="405129">
                  <a:moveTo>
                    <a:pt x="0" y="105503"/>
                  </a:moveTo>
                  <a:lnTo>
                    <a:pt x="8291" y="64437"/>
                  </a:lnTo>
                  <a:lnTo>
                    <a:pt x="30901" y="30901"/>
                  </a:lnTo>
                  <a:lnTo>
                    <a:pt x="64436" y="8291"/>
                  </a:lnTo>
                  <a:lnTo>
                    <a:pt x="105503" y="0"/>
                  </a:lnTo>
                  <a:lnTo>
                    <a:pt x="142146" y="0"/>
                  </a:lnTo>
                  <a:lnTo>
                    <a:pt x="183213" y="8291"/>
                  </a:lnTo>
                  <a:lnTo>
                    <a:pt x="216748" y="30901"/>
                  </a:lnTo>
                  <a:lnTo>
                    <a:pt x="239359" y="64437"/>
                  </a:lnTo>
                  <a:lnTo>
                    <a:pt x="247650" y="105503"/>
                  </a:lnTo>
                  <a:lnTo>
                    <a:pt x="247650" y="299308"/>
                  </a:lnTo>
                  <a:lnTo>
                    <a:pt x="239359" y="340375"/>
                  </a:lnTo>
                  <a:lnTo>
                    <a:pt x="216748" y="373911"/>
                  </a:lnTo>
                  <a:lnTo>
                    <a:pt x="183213" y="396521"/>
                  </a:lnTo>
                  <a:lnTo>
                    <a:pt x="142146" y="404812"/>
                  </a:lnTo>
                  <a:lnTo>
                    <a:pt x="105503" y="404812"/>
                  </a:lnTo>
                  <a:lnTo>
                    <a:pt x="64436" y="396521"/>
                  </a:lnTo>
                  <a:lnTo>
                    <a:pt x="30901" y="373911"/>
                  </a:lnTo>
                  <a:lnTo>
                    <a:pt x="8291" y="340375"/>
                  </a:lnTo>
                  <a:lnTo>
                    <a:pt x="0" y="299308"/>
                  </a:lnTo>
                  <a:lnTo>
                    <a:pt x="0" y="105503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194397" y="3827348"/>
              <a:ext cx="224790" cy="1905"/>
            </a:xfrm>
            <a:custGeom>
              <a:avLst/>
              <a:gdLst/>
              <a:ahLst/>
              <a:cxnLst/>
              <a:rect l="l" t="t" r="r" b="b"/>
              <a:pathLst>
                <a:path w="224790" h="1904">
                  <a:moveTo>
                    <a:pt x="-19843" y="793"/>
                  </a:moveTo>
                  <a:lnTo>
                    <a:pt x="244048" y="793"/>
                  </a:lnTo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52875" y="3697966"/>
              <a:ext cx="161314" cy="31115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797281" y="3746385"/>
              <a:ext cx="1905" cy="215900"/>
            </a:xfrm>
            <a:custGeom>
              <a:avLst/>
              <a:gdLst/>
              <a:ahLst/>
              <a:cxnLst/>
              <a:rect l="l" t="t" r="r" b="b"/>
              <a:pathLst>
                <a:path w="1904" h="215900">
                  <a:moveTo>
                    <a:pt x="732" y="-19843"/>
                  </a:moveTo>
                  <a:lnTo>
                    <a:pt x="732" y="235743"/>
                  </a:lnTo>
                </a:path>
              </a:pathLst>
            </a:custGeom>
            <a:ln w="411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478491" y="3780516"/>
              <a:ext cx="238979" cy="14763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840128" y="3854335"/>
              <a:ext cx="2658745" cy="1905"/>
            </a:xfrm>
            <a:custGeom>
              <a:avLst/>
              <a:gdLst/>
              <a:ahLst/>
              <a:cxnLst/>
              <a:rect l="l" t="t" r="r" b="b"/>
              <a:pathLst>
                <a:path w="2658745" h="1904">
                  <a:moveTo>
                    <a:pt x="2658207" y="0"/>
                  </a:moveTo>
                  <a:lnTo>
                    <a:pt x="0" y="1587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517747" y="3800360"/>
              <a:ext cx="222885" cy="135255"/>
            </a:xfrm>
            <a:custGeom>
              <a:avLst/>
              <a:gdLst/>
              <a:ahLst/>
              <a:cxnLst/>
              <a:rect l="l" t="t" r="r" b="b"/>
              <a:pathLst>
                <a:path w="222885" h="135254">
                  <a:moveTo>
                    <a:pt x="0" y="0"/>
                  </a:moveTo>
                  <a:lnTo>
                    <a:pt x="0" y="80962"/>
                  </a:lnTo>
                  <a:lnTo>
                    <a:pt x="24917" y="134937"/>
                  </a:lnTo>
                  <a:lnTo>
                    <a:pt x="222745" y="26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17747" y="3800360"/>
              <a:ext cx="222885" cy="135255"/>
            </a:xfrm>
            <a:custGeom>
              <a:avLst/>
              <a:gdLst/>
              <a:ahLst/>
              <a:cxnLst/>
              <a:rect l="l" t="t" r="r" b="b"/>
              <a:pathLst>
                <a:path w="222885" h="135254">
                  <a:moveTo>
                    <a:pt x="0" y="80962"/>
                  </a:moveTo>
                  <a:lnTo>
                    <a:pt x="0" y="0"/>
                  </a:lnTo>
                  <a:lnTo>
                    <a:pt x="222737" y="26987"/>
                  </a:lnTo>
                  <a:lnTo>
                    <a:pt x="24913" y="134937"/>
                  </a:lnTo>
                  <a:lnTo>
                    <a:pt x="0" y="80962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218815" y="3881323"/>
              <a:ext cx="299085" cy="53975"/>
            </a:xfrm>
            <a:custGeom>
              <a:avLst/>
              <a:gdLst/>
              <a:ahLst/>
              <a:cxnLst/>
              <a:rect l="l" t="t" r="r" b="b"/>
              <a:pathLst>
                <a:path w="299085" h="53975">
                  <a:moveTo>
                    <a:pt x="0" y="53974"/>
                  </a:moveTo>
                  <a:lnTo>
                    <a:pt x="298937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020013" y="3800360"/>
              <a:ext cx="224790" cy="161925"/>
            </a:xfrm>
            <a:custGeom>
              <a:avLst/>
              <a:gdLst/>
              <a:ahLst/>
              <a:cxnLst/>
              <a:rect l="l" t="t" r="r" b="b"/>
              <a:pathLst>
                <a:path w="224790" h="161925">
                  <a:moveTo>
                    <a:pt x="0" y="0"/>
                  </a:moveTo>
                  <a:lnTo>
                    <a:pt x="0" y="161925"/>
                  </a:lnTo>
                  <a:lnTo>
                    <a:pt x="224205" y="107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020013" y="3800360"/>
              <a:ext cx="224790" cy="161925"/>
            </a:xfrm>
            <a:custGeom>
              <a:avLst/>
              <a:gdLst/>
              <a:ahLst/>
              <a:cxnLst/>
              <a:rect l="l" t="t" r="r" b="b"/>
              <a:pathLst>
                <a:path w="224790" h="161925">
                  <a:moveTo>
                    <a:pt x="0" y="80962"/>
                  </a:moveTo>
                  <a:lnTo>
                    <a:pt x="0" y="0"/>
                  </a:lnTo>
                  <a:lnTo>
                    <a:pt x="224203" y="107949"/>
                  </a:lnTo>
                  <a:lnTo>
                    <a:pt x="0" y="161924"/>
                  </a:lnTo>
                  <a:lnTo>
                    <a:pt x="0" y="80962"/>
                  </a:lnTo>
                  <a:close/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747459" y="3827348"/>
              <a:ext cx="247650" cy="53975"/>
            </a:xfrm>
            <a:custGeom>
              <a:avLst/>
              <a:gdLst/>
              <a:ahLst/>
              <a:cxnLst/>
              <a:rect l="l" t="t" r="r" b="b"/>
              <a:pathLst>
                <a:path w="247650" h="53975">
                  <a:moveTo>
                    <a:pt x="247649" y="53974"/>
                  </a:moveTo>
                  <a:lnTo>
                    <a:pt x="0" y="0"/>
                  </a:lnTo>
                </a:path>
              </a:pathLst>
            </a:custGeom>
            <a:ln w="396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2410409" y="4230573"/>
            <a:ext cx="52959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client</a:t>
            </a:r>
            <a:endParaRPr sz="17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30465" y="4257560"/>
            <a:ext cx="62547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Arial"/>
                <a:cs typeface="Arial"/>
              </a:rPr>
              <a:t>server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1" y="725055"/>
            <a:ext cx="8414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03800" algn="l"/>
                <a:tab pos="6727190" algn="l"/>
              </a:tabLst>
            </a:pPr>
            <a:r>
              <a:rPr sz="4400" dirty="0"/>
              <a:t>RMI:</a:t>
            </a:r>
            <a:r>
              <a:rPr sz="4400" spc="-5" dirty="0"/>
              <a:t> L</a:t>
            </a:r>
            <a:r>
              <a:rPr sz="4400" dirty="0"/>
              <a:t>ời</a:t>
            </a:r>
            <a:r>
              <a:rPr sz="4400" spc="-5" dirty="0"/>
              <a:t> </a:t>
            </a:r>
            <a:r>
              <a:rPr sz="4400" dirty="0"/>
              <a:t>gọi</a:t>
            </a:r>
            <a:r>
              <a:rPr sz="4400" spc="-5" dirty="0"/>
              <a:t> </a:t>
            </a:r>
            <a:r>
              <a:rPr sz="4400" dirty="0"/>
              <a:t>phư</a:t>
            </a:r>
            <a:r>
              <a:rPr sz="4400" spc="-5" dirty="0"/>
              <a:t>ơ</a:t>
            </a:r>
            <a:r>
              <a:rPr sz="4400" dirty="0"/>
              <a:t>ng	</a:t>
            </a:r>
            <a:r>
              <a:rPr sz="4400" spc="-5" dirty="0"/>
              <a:t>t</a:t>
            </a:r>
            <a:r>
              <a:rPr sz="4400" dirty="0"/>
              <a:t>hức</a:t>
            </a:r>
            <a:r>
              <a:rPr sz="4400" spc="-5" dirty="0"/>
              <a:t> t</a:t>
            </a:r>
            <a:r>
              <a:rPr sz="4400" dirty="0"/>
              <a:t>ừ	xa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15778"/>
            <a:ext cx="7604759" cy="345503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Lập trình hướng </a:t>
            </a:r>
            <a:r>
              <a:rPr sz="2900" dirty="0">
                <a:latin typeface="Times New Roman"/>
                <a:cs typeface="Times New Roman"/>
              </a:rPr>
              <a:t>đối </a:t>
            </a:r>
            <a:r>
              <a:rPr sz="2900" spc="-5" dirty="0">
                <a:latin typeface="Times New Roman"/>
                <a:cs typeface="Times New Roman"/>
              </a:rPr>
              <a:t>tượng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: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đối </a:t>
            </a:r>
            <a:r>
              <a:rPr sz="2600" spc="-5" dirty="0">
                <a:latin typeface="Times New Roman"/>
                <a:cs typeface="Times New Roman"/>
              </a:rPr>
              <a:t>tượng từ </a:t>
            </a:r>
            <a:r>
              <a:rPr sz="2600" dirty="0">
                <a:latin typeface="Times New Roman"/>
                <a:cs typeface="Times New Roman"/>
              </a:rPr>
              <a:t>xa, ứng dụng </a:t>
            </a:r>
            <a:r>
              <a:rPr sz="2600" spc="-5" dirty="0">
                <a:latin typeface="Times New Roman"/>
                <a:cs typeface="Times New Roman"/>
              </a:rPr>
              <a:t>phân tán hướng </a:t>
            </a:r>
            <a:r>
              <a:rPr sz="2600" dirty="0">
                <a:latin typeface="Times New Roman"/>
                <a:cs typeface="Times New Roman"/>
              </a:rPr>
              <a:t>đối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Các vấn </a:t>
            </a:r>
            <a:r>
              <a:rPr sz="2900" dirty="0">
                <a:latin typeface="Times New Roman"/>
                <a:cs typeface="Times New Roman"/>
              </a:rPr>
              <a:t>đề </a:t>
            </a:r>
            <a:r>
              <a:rPr sz="2900" spc="-5" dirty="0">
                <a:latin typeface="Times New Roman"/>
                <a:cs typeface="Times New Roman"/>
              </a:rPr>
              <a:t>cần giải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quyết</a:t>
            </a:r>
            <a:endParaRPr sz="29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7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5" dirty="0">
                <a:latin typeface="Times New Roman"/>
                <a:cs typeface="Times New Roman"/>
              </a:rPr>
              <a:t>Định </a:t>
            </a:r>
            <a:r>
              <a:rPr sz="2600" dirty="0">
                <a:latin typeface="Times New Roman"/>
                <a:cs typeface="Times New Roman"/>
              </a:rPr>
              <a:t>vị đối </a:t>
            </a:r>
            <a:r>
              <a:rPr sz="2600" spc="-5" dirty="0">
                <a:latin typeface="Times New Roman"/>
                <a:cs typeface="Times New Roman"/>
              </a:rPr>
              <a:t>tượng từ</a:t>
            </a:r>
            <a:r>
              <a:rPr sz="2600" dirty="0">
                <a:latin typeface="Times New Roman"/>
                <a:cs typeface="Times New Roman"/>
              </a:rPr>
              <a:t> xa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spc="-25" dirty="0">
                <a:latin typeface="Times New Roman"/>
                <a:cs typeface="Times New Roman"/>
              </a:rPr>
              <a:t>Trao </a:t>
            </a:r>
            <a:r>
              <a:rPr sz="2600" dirty="0">
                <a:latin typeface="Times New Roman"/>
                <a:cs typeface="Times New Roman"/>
              </a:rPr>
              <a:t>đổi </a:t>
            </a:r>
            <a:r>
              <a:rPr sz="2600" spc="-5" dirty="0">
                <a:latin typeface="Times New Roman"/>
                <a:cs typeface="Times New Roman"/>
              </a:rPr>
              <a:t>thông tin </a:t>
            </a:r>
            <a:r>
              <a:rPr sz="2600" dirty="0">
                <a:latin typeface="Times New Roman"/>
                <a:cs typeface="Times New Roman"/>
              </a:rPr>
              <a:t>với đối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48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Gọi </a:t>
            </a:r>
            <a:r>
              <a:rPr sz="2600" spc="-5" dirty="0">
                <a:latin typeface="Times New Roman"/>
                <a:cs typeface="Times New Roman"/>
              </a:rPr>
              <a:t>các phương thức của </a:t>
            </a:r>
            <a:r>
              <a:rPr sz="2600" dirty="0">
                <a:latin typeface="Times New Roman"/>
                <a:cs typeface="Times New Roman"/>
              </a:rPr>
              <a:t>đối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tượng</a:t>
            </a:r>
            <a:endParaRPr sz="26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RMI, </a:t>
            </a:r>
            <a:r>
              <a:rPr sz="2900" spc="-45" dirty="0">
                <a:latin typeface="Times New Roman"/>
                <a:cs typeface="Times New Roman"/>
              </a:rPr>
              <a:t>T-RMI, </a:t>
            </a:r>
            <a:r>
              <a:rPr sz="2900" dirty="0">
                <a:latin typeface="Times New Roman"/>
                <a:cs typeface="Times New Roman"/>
              </a:rPr>
              <a:t>DCOM,</a:t>
            </a:r>
            <a:r>
              <a:rPr sz="2900" spc="-2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CORBA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725055"/>
            <a:ext cx="69788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5285" algn="l"/>
              </a:tabLst>
            </a:pPr>
            <a:r>
              <a:rPr sz="4400" dirty="0"/>
              <a:t>Mô </a:t>
            </a:r>
            <a:r>
              <a:rPr sz="4400" spc="-5" dirty="0"/>
              <a:t>hình</a:t>
            </a:r>
            <a:r>
              <a:rPr sz="4400" spc="5" dirty="0"/>
              <a:t> </a:t>
            </a:r>
            <a:r>
              <a:rPr sz="4400" dirty="0"/>
              <a:t>đối	</a:t>
            </a:r>
            <a:r>
              <a:rPr sz="4400" spc="-5" dirty="0"/>
              <a:t>tượng phân</a:t>
            </a:r>
            <a:r>
              <a:rPr sz="4400" spc="-65" dirty="0"/>
              <a:t> </a:t>
            </a:r>
            <a:r>
              <a:rPr sz="4400" spc="-5" dirty="0"/>
              <a:t>tán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85904" y="3040260"/>
            <a:ext cx="8040984" cy="17769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500" y="725055"/>
            <a:ext cx="886349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7129" algn="l"/>
                <a:tab pos="4374515" algn="l"/>
              </a:tabLst>
            </a:pPr>
            <a:r>
              <a:rPr sz="3200" dirty="0"/>
              <a:t>Đối </a:t>
            </a:r>
            <a:r>
              <a:rPr sz="3200" spc="-5" dirty="0"/>
              <a:t>tượng</a:t>
            </a:r>
            <a:r>
              <a:rPr sz="3200" spc="5" dirty="0"/>
              <a:t> </a:t>
            </a:r>
            <a:r>
              <a:rPr sz="3200" spc="-5"/>
              <a:t>từ</a:t>
            </a:r>
            <a:r>
              <a:rPr sz="3200" spc="5"/>
              <a:t> </a:t>
            </a:r>
            <a:r>
              <a:rPr sz="3200"/>
              <a:t>xa</a:t>
            </a:r>
            <a:r>
              <a:rPr lang="en-US" sz="3200"/>
              <a:t> </a:t>
            </a:r>
            <a:r>
              <a:rPr sz="3200"/>
              <a:t>và</a:t>
            </a:r>
            <a:r>
              <a:rPr lang="en-US" sz="3200"/>
              <a:t> </a:t>
            </a:r>
            <a:r>
              <a:rPr sz="3200" spc="-5"/>
              <a:t>giao </a:t>
            </a:r>
            <a:r>
              <a:rPr sz="3200" spc="-5" dirty="0"/>
              <a:t>diện từ</a:t>
            </a:r>
            <a:r>
              <a:rPr sz="3200" spc="-65" dirty="0"/>
              <a:t> </a:t>
            </a:r>
            <a:r>
              <a:rPr sz="3200" dirty="0"/>
              <a:t>xa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02192" y="3244735"/>
            <a:ext cx="6004559" cy="1927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796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4869" algn="l"/>
              </a:tabLst>
            </a:pPr>
            <a:r>
              <a:rPr sz="4400" dirty="0"/>
              <a:t>Ưu	đ</a:t>
            </a:r>
            <a:r>
              <a:rPr sz="4400" spc="-5" dirty="0"/>
              <a:t>iể</a:t>
            </a:r>
            <a:r>
              <a:rPr sz="4400" dirty="0"/>
              <a:t>m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4475" y="1903615"/>
            <a:ext cx="7879080" cy="3567429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Đơn </a:t>
            </a:r>
            <a:r>
              <a:rPr sz="2900" spc="-5" dirty="0">
                <a:latin typeface="Times New Roman"/>
                <a:cs typeface="Times New Roman"/>
              </a:rPr>
              <a:t>giản, </a:t>
            </a:r>
            <a:r>
              <a:rPr sz="2900" dirty="0">
                <a:latin typeface="Times New Roman"/>
                <a:cs typeface="Times New Roman"/>
              </a:rPr>
              <a:t>dễ sử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dụng</a:t>
            </a:r>
            <a:endParaRPr sz="29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100600"/>
              </a:lnSpc>
              <a:spcBef>
                <a:spcPts val="6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25" dirty="0">
                <a:latin typeface="Times New Roman"/>
                <a:cs typeface="Times New Roman"/>
              </a:rPr>
              <a:t>Trong </a:t>
            </a:r>
            <a:r>
              <a:rPr sz="2900" spc="-5" dirty="0">
                <a:latin typeface="Times New Roman"/>
                <a:cs typeface="Times New Roman"/>
              </a:rPr>
              <a:t>suốt: lời </a:t>
            </a:r>
            <a:r>
              <a:rPr sz="2900" dirty="0">
                <a:latin typeface="Times New Roman"/>
                <a:cs typeface="Times New Roman"/>
              </a:rPr>
              <a:t>gọi </a:t>
            </a:r>
            <a:r>
              <a:rPr sz="2900" spc="-5" dirty="0">
                <a:latin typeface="Times New Roman"/>
                <a:cs typeface="Times New Roman"/>
              </a:rPr>
              <a:t>phương thức từ </a:t>
            </a:r>
            <a:r>
              <a:rPr sz="2900" dirty="0">
                <a:latin typeface="Times New Roman"/>
                <a:cs typeface="Times New Roman"/>
              </a:rPr>
              <a:t>xa </a:t>
            </a:r>
            <a:r>
              <a:rPr sz="2900" spc="-5" dirty="0">
                <a:latin typeface="Times New Roman"/>
                <a:cs typeface="Times New Roman"/>
              </a:rPr>
              <a:t>giống lời </a:t>
            </a:r>
            <a:r>
              <a:rPr sz="2900" dirty="0">
                <a:latin typeface="Times New Roman"/>
                <a:cs typeface="Times New Roman"/>
              </a:rPr>
              <a:t>gọi  </a:t>
            </a:r>
            <a:r>
              <a:rPr sz="2900" spc="-5" dirty="0">
                <a:latin typeface="Times New Roman"/>
                <a:cs typeface="Times New Roman"/>
              </a:rPr>
              <a:t>phương thức cục</a:t>
            </a:r>
            <a:r>
              <a:rPr sz="2900" spc="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bộ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Độ </a:t>
            </a:r>
            <a:r>
              <a:rPr sz="2900" spc="-5" dirty="0">
                <a:latin typeface="Times New Roman"/>
                <a:cs typeface="Times New Roman"/>
              </a:rPr>
              <a:t>tin cậy cao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An </a:t>
            </a:r>
            <a:r>
              <a:rPr sz="2900" spc="-5" dirty="0">
                <a:latin typeface="Times New Roman"/>
                <a:cs typeface="Times New Roman"/>
              </a:rPr>
              <a:t>toàn </a:t>
            </a:r>
            <a:r>
              <a:rPr sz="2900" dirty="0">
                <a:latin typeface="Times New Roman"/>
                <a:cs typeface="Times New Roman"/>
              </a:rPr>
              <a:t>và </a:t>
            </a:r>
            <a:r>
              <a:rPr sz="2900" spc="-5" dirty="0">
                <a:latin typeface="Times New Roman"/>
                <a:cs typeface="Times New Roman"/>
              </a:rPr>
              <a:t>bảo mật </a:t>
            </a:r>
            <a:r>
              <a:rPr sz="2900" dirty="0">
                <a:latin typeface="Times New Roman"/>
                <a:cs typeface="Times New Roman"/>
              </a:rPr>
              <a:t>(do JVM </a:t>
            </a:r>
            <a:r>
              <a:rPr sz="2900" spc="-5" dirty="0">
                <a:latin typeface="Times New Roman"/>
                <a:cs typeface="Times New Roman"/>
              </a:rPr>
              <a:t>cung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cấp)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Nhược điểm:</a:t>
            </a:r>
            <a:endParaRPr sz="2900">
              <a:latin typeface="Times New Roman"/>
              <a:cs typeface="Times New Roman"/>
            </a:endParaRPr>
          </a:p>
          <a:p>
            <a:pPr marL="367665">
              <a:lnSpc>
                <a:spcPct val="100000"/>
              </a:lnSpc>
              <a:spcBef>
                <a:spcPts val="470"/>
              </a:spcBef>
            </a:pPr>
            <a:r>
              <a:rPr sz="1800" spc="620" dirty="0">
                <a:solidFill>
                  <a:srgbClr val="94B6D2"/>
                </a:solidFill>
                <a:latin typeface="Arial"/>
                <a:cs typeface="Arial"/>
              </a:rPr>
              <a:t>¤</a:t>
            </a:r>
            <a:r>
              <a:rPr sz="1800" spc="35" dirty="0">
                <a:solidFill>
                  <a:srgbClr val="94B6D2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Chỉ dùng </a:t>
            </a:r>
            <a:r>
              <a:rPr sz="2600" spc="-5" dirty="0">
                <a:latin typeface="Times New Roman"/>
                <a:cs typeface="Times New Roman"/>
              </a:rPr>
              <a:t>cho java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4156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8250" algn="l"/>
              </a:tabLst>
            </a:pPr>
            <a:r>
              <a:rPr sz="4400" dirty="0"/>
              <a:t>K</a:t>
            </a:r>
            <a:r>
              <a:rPr sz="4400" spc="-5" dirty="0"/>
              <a:t>iế</a:t>
            </a:r>
            <a:r>
              <a:rPr sz="4400" dirty="0"/>
              <a:t>n	</a:t>
            </a:r>
            <a:r>
              <a:rPr sz="4400" spc="-5" dirty="0"/>
              <a:t>t</a:t>
            </a:r>
            <a:r>
              <a:rPr sz="4400" dirty="0"/>
              <a:t>rúc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944865" y="1624215"/>
            <a:ext cx="194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65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3083" y="349135"/>
            <a:ext cx="126999" cy="12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587724" y="2249373"/>
            <a:ext cx="1685925" cy="695325"/>
            <a:chOff x="3587724" y="2249373"/>
            <a:chExt cx="1685925" cy="695325"/>
          </a:xfrm>
        </p:grpSpPr>
        <p:sp>
          <p:nvSpPr>
            <p:cNvPr id="8" name="object 8"/>
            <p:cNvSpPr/>
            <p:nvPr/>
          </p:nvSpPr>
          <p:spPr>
            <a:xfrm>
              <a:off x="35924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A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92486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562099" y="0"/>
                  </a:lnTo>
                  <a:lnTo>
                    <a:pt x="1606587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7" y="676816"/>
                  </a:lnTo>
                  <a:lnTo>
                    <a:pt x="1562099" y="685799"/>
                  </a:lnTo>
                  <a:lnTo>
                    <a:pt x="114302" y="685799"/>
                  </a:lnTo>
                  <a:lnTo>
                    <a:pt x="69810" y="676816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80904" y="2355735"/>
            <a:ext cx="12769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CLIE</a:t>
            </a:r>
            <a:r>
              <a:rPr sz="3000" dirty="0">
                <a:latin typeface="Tahoma"/>
                <a:cs typeface="Tahoma"/>
              </a:rPr>
              <a:t>NT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78524" y="2249373"/>
            <a:ext cx="1685925" cy="695325"/>
            <a:chOff x="6178524" y="2249373"/>
            <a:chExt cx="1685925" cy="695325"/>
          </a:xfrm>
        </p:grpSpPr>
        <p:sp>
          <p:nvSpPr>
            <p:cNvPr id="12" name="object 12"/>
            <p:cNvSpPr/>
            <p:nvPr/>
          </p:nvSpPr>
          <p:spPr>
            <a:xfrm>
              <a:off x="61832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AC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83287" y="22541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1" y="0"/>
                  </a:lnTo>
                  <a:lnTo>
                    <a:pt x="1562098" y="0"/>
                  </a:lnTo>
                  <a:lnTo>
                    <a:pt x="1606591" y="8982"/>
                  </a:lnTo>
                  <a:lnTo>
                    <a:pt x="1642922" y="33478"/>
                  </a:lnTo>
                  <a:lnTo>
                    <a:pt x="1667416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6" y="615988"/>
                  </a:lnTo>
                  <a:lnTo>
                    <a:pt x="1642922" y="652321"/>
                  </a:lnTo>
                  <a:lnTo>
                    <a:pt x="1606591" y="676816"/>
                  </a:lnTo>
                  <a:lnTo>
                    <a:pt x="1562098" y="685799"/>
                  </a:lnTo>
                  <a:lnTo>
                    <a:pt x="114301" y="685799"/>
                  </a:lnTo>
                  <a:lnTo>
                    <a:pt x="69810" y="676816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33604" y="2355735"/>
            <a:ext cx="13652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latin typeface="Tahoma"/>
                <a:cs typeface="Tahoma"/>
              </a:rPr>
              <a:t>S</a:t>
            </a:r>
            <a:r>
              <a:rPr sz="3000" spc="-10" dirty="0">
                <a:latin typeface="Tahoma"/>
                <a:cs typeface="Tahoma"/>
              </a:rPr>
              <a:t>ER</a:t>
            </a:r>
            <a:r>
              <a:rPr sz="3000" spc="-5" dirty="0">
                <a:latin typeface="Tahoma"/>
                <a:cs typeface="Tahoma"/>
              </a:rPr>
              <a:t>V</a:t>
            </a:r>
            <a:r>
              <a:rPr sz="3000" spc="-10" dirty="0">
                <a:latin typeface="Tahoma"/>
                <a:cs typeface="Tahoma"/>
              </a:rPr>
              <a:t>ER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56623" y="3049155"/>
            <a:ext cx="14928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Application</a:t>
            </a:r>
            <a:endParaRPr sz="2400">
              <a:latin typeface="Tahoma"/>
              <a:cs typeface="Tahoma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3282924" y="4687773"/>
          <a:ext cx="4648200" cy="20573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7137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5" dirty="0">
                          <a:latin typeface="Tahoma"/>
                          <a:cs typeface="Tahoma"/>
                        </a:rPr>
                        <a:t>Stubs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>
                  <a:txBody>
                    <a:bodyPr/>
                    <a:lstStyle/>
                    <a:p>
                      <a:pPr marL="3454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5" dirty="0">
                          <a:latin typeface="Tahoma"/>
                          <a:cs typeface="Tahoma"/>
                        </a:rPr>
                        <a:t>Skeletons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799">
                <a:tc gridSpan="2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10" dirty="0">
                          <a:latin typeface="Tahoma"/>
                          <a:cs typeface="Tahoma"/>
                        </a:rPr>
                        <a:t>Remote </a:t>
                      </a:r>
                      <a:r>
                        <a:rPr sz="3000" spc="-15" dirty="0">
                          <a:latin typeface="Tahoma"/>
                          <a:cs typeface="Tahoma"/>
                        </a:rPr>
                        <a:t>Reference</a:t>
                      </a:r>
                      <a:r>
                        <a:rPr sz="30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3000" spc="-10" dirty="0">
                          <a:latin typeface="Tahoma"/>
                          <a:cs typeface="Tahoma"/>
                        </a:rPr>
                        <a:t>Layer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99"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3000" spc="-40" dirty="0">
                          <a:latin typeface="Tahoma"/>
                          <a:cs typeface="Tahoma"/>
                        </a:rPr>
                        <a:t>Transport</a:t>
                      </a:r>
                      <a:endParaRPr sz="3000">
                        <a:latin typeface="Tahoma"/>
                        <a:cs typeface="Tahoma"/>
                      </a:endParaRPr>
                    </a:p>
                  </a:txBody>
                  <a:tcPr marL="0" marR="0" marT="11430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AA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1080423" y="5335155"/>
            <a:ext cx="163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ahoma"/>
                <a:cs typeface="Tahoma"/>
              </a:rPr>
              <a:t>RMI</a:t>
            </a:r>
            <a:r>
              <a:rPr sz="2400" spc="-60" dirty="0">
                <a:latin typeface="Tahoma"/>
                <a:cs typeface="Tahoma"/>
              </a:rPr>
              <a:t> </a:t>
            </a:r>
            <a:r>
              <a:rPr sz="2400" spc="-10" dirty="0">
                <a:latin typeface="Tahoma"/>
                <a:cs typeface="Tahoma"/>
              </a:rPr>
              <a:t>System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587724" y="3468573"/>
            <a:ext cx="1685925" cy="695325"/>
            <a:chOff x="3587724" y="3468573"/>
            <a:chExt cx="1685925" cy="695325"/>
          </a:xfrm>
        </p:grpSpPr>
        <p:sp>
          <p:nvSpPr>
            <p:cNvPr id="19" name="object 19"/>
            <p:cNvSpPr/>
            <p:nvPr/>
          </p:nvSpPr>
          <p:spPr>
            <a:xfrm>
              <a:off x="3592487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924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2" y="0"/>
                  </a:lnTo>
                  <a:lnTo>
                    <a:pt x="1562099" y="0"/>
                  </a:lnTo>
                  <a:lnTo>
                    <a:pt x="1606587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7" y="676817"/>
                  </a:lnTo>
                  <a:lnTo>
                    <a:pt x="1562099" y="685799"/>
                  </a:lnTo>
                  <a:lnTo>
                    <a:pt x="114302" y="685799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66604" y="3574935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ahoma"/>
                <a:cs typeface="Tahoma"/>
              </a:rPr>
              <a:t>Interface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49724" y="2935173"/>
            <a:ext cx="238125" cy="1762125"/>
            <a:chOff x="4349724" y="2935173"/>
            <a:chExt cx="238125" cy="1762125"/>
          </a:xfrm>
        </p:grpSpPr>
        <p:sp>
          <p:nvSpPr>
            <p:cNvPr id="23" name="object 23"/>
            <p:cNvSpPr/>
            <p:nvPr/>
          </p:nvSpPr>
          <p:spPr>
            <a:xfrm>
              <a:off x="4354487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4486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4487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54486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102324" y="3468573"/>
            <a:ext cx="1685925" cy="695325"/>
            <a:chOff x="6102324" y="3468573"/>
            <a:chExt cx="1685925" cy="695325"/>
          </a:xfrm>
        </p:grpSpPr>
        <p:sp>
          <p:nvSpPr>
            <p:cNvPr id="28" name="object 28"/>
            <p:cNvSpPr/>
            <p:nvPr/>
          </p:nvSpPr>
          <p:spPr>
            <a:xfrm>
              <a:off x="61070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1562087" y="0"/>
                  </a:moveTo>
                  <a:lnTo>
                    <a:pt x="114300" y="0"/>
                  </a:lnTo>
                  <a:lnTo>
                    <a:pt x="69806" y="8981"/>
                  </a:lnTo>
                  <a:lnTo>
                    <a:pt x="33475" y="33475"/>
                  </a:lnTo>
                  <a:lnTo>
                    <a:pt x="8981" y="69806"/>
                  </a:lnTo>
                  <a:lnTo>
                    <a:pt x="0" y="114300"/>
                  </a:lnTo>
                  <a:lnTo>
                    <a:pt x="0" y="571500"/>
                  </a:lnTo>
                  <a:lnTo>
                    <a:pt x="8981" y="615987"/>
                  </a:lnTo>
                  <a:lnTo>
                    <a:pt x="33475" y="652319"/>
                  </a:lnTo>
                  <a:lnTo>
                    <a:pt x="69806" y="676816"/>
                  </a:lnTo>
                  <a:lnTo>
                    <a:pt x="114300" y="685800"/>
                  </a:lnTo>
                  <a:lnTo>
                    <a:pt x="1562087" y="685800"/>
                  </a:lnTo>
                  <a:lnTo>
                    <a:pt x="1606582" y="676816"/>
                  </a:lnTo>
                  <a:lnTo>
                    <a:pt x="1642918" y="652319"/>
                  </a:lnTo>
                  <a:lnTo>
                    <a:pt x="1667416" y="615987"/>
                  </a:lnTo>
                  <a:lnTo>
                    <a:pt x="1676400" y="571500"/>
                  </a:lnTo>
                  <a:lnTo>
                    <a:pt x="1676400" y="114300"/>
                  </a:lnTo>
                  <a:lnTo>
                    <a:pt x="1667416" y="69806"/>
                  </a:lnTo>
                  <a:lnTo>
                    <a:pt x="1642918" y="33475"/>
                  </a:lnTo>
                  <a:lnTo>
                    <a:pt x="1606582" y="8981"/>
                  </a:lnTo>
                  <a:lnTo>
                    <a:pt x="1562087" y="0"/>
                  </a:lnTo>
                  <a:close/>
                </a:path>
              </a:pathLst>
            </a:custGeom>
            <a:solidFill>
              <a:srgbClr val="FFF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07086" y="3473335"/>
              <a:ext cx="1676400" cy="685800"/>
            </a:xfrm>
            <a:custGeom>
              <a:avLst/>
              <a:gdLst/>
              <a:ahLst/>
              <a:cxnLst/>
              <a:rect l="l" t="t" r="r" b="b"/>
              <a:pathLst>
                <a:path w="1676400" h="685800">
                  <a:moveTo>
                    <a:pt x="0" y="114301"/>
                  </a:moveTo>
                  <a:lnTo>
                    <a:pt x="8982" y="69810"/>
                  </a:lnTo>
                  <a:lnTo>
                    <a:pt x="33478" y="33478"/>
                  </a:lnTo>
                  <a:lnTo>
                    <a:pt x="69810" y="8982"/>
                  </a:lnTo>
                  <a:lnTo>
                    <a:pt x="114301" y="0"/>
                  </a:lnTo>
                  <a:lnTo>
                    <a:pt x="1562098" y="0"/>
                  </a:lnTo>
                  <a:lnTo>
                    <a:pt x="1606586" y="8982"/>
                  </a:lnTo>
                  <a:lnTo>
                    <a:pt x="1642918" y="33478"/>
                  </a:lnTo>
                  <a:lnTo>
                    <a:pt x="1667415" y="69810"/>
                  </a:lnTo>
                  <a:lnTo>
                    <a:pt x="1676398" y="114301"/>
                  </a:lnTo>
                  <a:lnTo>
                    <a:pt x="1676398" y="571497"/>
                  </a:lnTo>
                  <a:lnTo>
                    <a:pt x="1667415" y="615988"/>
                  </a:lnTo>
                  <a:lnTo>
                    <a:pt x="1642918" y="652321"/>
                  </a:lnTo>
                  <a:lnTo>
                    <a:pt x="1606586" y="676817"/>
                  </a:lnTo>
                  <a:lnTo>
                    <a:pt x="1562098" y="685799"/>
                  </a:lnTo>
                  <a:lnTo>
                    <a:pt x="114301" y="685799"/>
                  </a:lnTo>
                  <a:lnTo>
                    <a:pt x="69810" y="676817"/>
                  </a:lnTo>
                  <a:lnTo>
                    <a:pt x="33478" y="652321"/>
                  </a:lnTo>
                  <a:lnTo>
                    <a:pt x="8982" y="615988"/>
                  </a:lnTo>
                  <a:lnTo>
                    <a:pt x="0" y="571497"/>
                  </a:lnTo>
                  <a:lnTo>
                    <a:pt x="0" y="11430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81204" y="3574935"/>
            <a:ext cx="15360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ahoma"/>
                <a:cs typeface="Tahoma"/>
              </a:rPr>
              <a:t>Interface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864324" y="2935173"/>
            <a:ext cx="238125" cy="1762125"/>
            <a:chOff x="6864324" y="2935173"/>
            <a:chExt cx="238125" cy="1762125"/>
          </a:xfrm>
        </p:grpSpPr>
        <p:sp>
          <p:nvSpPr>
            <p:cNvPr id="32" name="object 32"/>
            <p:cNvSpPr/>
            <p:nvPr/>
          </p:nvSpPr>
          <p:spPr>
            <a:xfrm>
              <a:off x="6869087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9086" y="41591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9087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114300" y="0"/>
                  </a:moveTo>
                  <a:lnTo>
                    <a:pt x="0" y="106680"/>
                  </a:lnTo>
                  <a:lnTo>
                    <a:pt x="57150" y="106680"/>
                  </a:lnTo>
                  <a:lnTo>
                    <a:pt x="57150" y="426720"/>
                  </a:lnTo>
                  <a:lnTo>
                    <a:pt x="0" y="426720"/>
                  </a:lnTo>
                  <a:lnTo>
                    <a:pt x="114300" y="533400"/>
                  </a:lnTo>
                  <a:lnTo>
                    <a:pt x="228600" y="426720"/>
                  </a:lnTo>
                  <a:lnTo>
                    <a:pt x="171450" y="426720"/>
                  </a:lnTo>
                  <a:lnTo>
                    <a:pt x="171450" y="106680"/>
                  </a:lnTo>
                  <a:lnTo>
                    <a:pt x="228600" y="10668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A4C3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869086" y="2939935"/>
              <a:ext cx="228600" cy="533400"/>
            </a:xfrm>
            <a:custGeom>
              <a:avLst/>
              <a:gdLst/>
              <a:ahLst/>
              <a:cxnLst/>
              <a:rect l="l" t="t" r="r" b="b"/>
              <a:pathLst>
                <a:path w="228600" h="533400">
                  <a:moveTo>
                    <a:pt x="0" y="106680"/>
                  </a:moveTo>
                  <a:lnTo>
                    <a:pt x="114300" y="0"/>
                  </a:lnTo>
                  <a:lnTo>
                    <a:pt x="228600" y="106680"/>
                  </a:lnTo>
                  <a:lnTo>
                    <a:pt x="171450" y="106680"/>
                  </a:lnTo>
                  <a:lnTo>
                    <a:pt x="171450" y="426718"/>
                  </a:lnTo>
                  <a:lnTo>
                    <a:pt x="228600" y="426718"/>
                  </a:lnTo>
                  <a:lnTo>
                    <a:pt x="114300" y="533399"/>
                  </a:lnTo>
                  <a:lnTo>
                    <a:pt x="0" y="426718"/>
                  </a:lnTo>
                  <a:lnTo>
                    <a:pt x="57149" y="426718"/>
                  </a:lnTo>
                  <a:lnTo>
                    <a:pt x="57149" y="106680"/>
                  </a:lnTo>
                  <a:lnTo>
                    <a:pt x="0" y="10668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450736"/>
            <a:ext cx="97535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3.1. </a:t>
            </a:r>
            <a:r>
              <a:rPr sz="3600" spc="-40" dirty="0"/>
              <a:t>Trao </a:t>
            </a:r>
            <a:r>
              <a:rPr sz="3600" dirty="0"/>
              <a:t>đổi </a:t>
            </a:r>
            <a:r>
              <a:rPr sz="3600" spc="-5" dirty="0"/>
              <a:t>thông tin hướng</a:t>
            </a:r>
            <a:r>
              <a:rPr sz="3600" spc="-50" dirty="0"/>
              <a:t> </a:t>
            </a:r>
            <a:r>
              <a:rPr sz="3600" spc="-5" dirty="0"/>
              <a:t>thông</a:t>
            </a:r>
          </a:p>
          <a:p>
            <a:pPr marL="12700">
              <a:lnSpc>
                <a:spcPct val="100000"/>
              </a:lnSpc>
            </a:pPr>
            <a:r>
              <a:rPr sz="3600" spc="-5" dirty="0"/>
              <a:t>điệp tạm</a:t>
            </a:r>
            <a:r>
              <a:rPr sz="3600" dirty="0"/>
              <a:t> </a:t>
            </a:r>
            <a:r>
              <a:rPr sz="3600" spc="-5" dirty="0"/>
              <a:t>thời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64475" y="1982355"/>
            <a:ext cx="291274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Berkeley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Sockets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0686" y="1949335"/>
            <a:ext cx="5463444" cy="2915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87487" y="5030582"/>
            <a:ext cx="7189133" cy="1969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1" y="626148"/>
            <a:ext cx="3528352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373287" y="1111135"/>
            <a:ext cx="5486400" cy="6038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6348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socket</a:t>
            </a:r>
            <a:r>
              <a:rPr sz="4400" i="1" spc="-55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872730" cy="22199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367665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105" dirty="0">
                <a:latin typeface="Times New Roman"/>
                <a:cs typeface="Times New Roman"/>
              </a:rPr>
              <a:t>To </a:t>
            </a:r>
            <a:r>
              <a:rPr sz="2900" spc="-5" dirty="0">
                <a:latin typeface="Times New Roman"/>
                <a:cs typeface="Times New Roman"/>
              </a:rPr>
              <a:t>perform network I/O, the first thing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process  must </a:t>
            </a:r>
            <a:r>
              <a:rPr sz="2900" dirty="0">
                <a:latin typeface="Times New Roman"/>
                <a:cs typeface="Times New Roman"/>
              </a:rPr>
              <a:t>do </a:t>
            </a:r>
            <a:r>
              <a:rPr sz="2900" spc="-5" dirty="0">
                <a:latin typeface="Times New Roman"/>
                <a:cs typeface="Times New Roman"/>
              </a:rPr>
              <a:t>is call the </a:t>
            </a:r>
            <a:r>
              <a:rPr sz="2900" i="1" spc="-5" dirty="0">
                <a:latin typeface="Times New Roman"/>
                <a:cs typeface="Times New Roman"/>
              </a:rPr>
              <a:t>socket</a:t>
            </a:r>
            <a:r>
              <a:rPr sz="2900" i="1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function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&lt;sys/socket.h&gt;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622300" algn="l"/>
                <a:tab pos="2451100" algn="l"/>
                <a:tab pos="4280535" algn="l"/>
                <a:tab pos="5804535" algn="l"/>
              </a:tabLst>
            </a:pP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socket </a:t>
            </a:r>
            <a:r>
              <a:rPr sz="2000" dirty="0">
                <a:latin typeface="Courier New"/>
                <a:cs typeface="Courier New"/>
              </a:rPr>
              <a:t>(int	</a:t>
            </a:r>
            <a:r>
              <a:rPr sz="2000" spc="-5" dirty="0">
                <a:latin typeface="Courier New"/>
                <a:cs typeface="Courier New"/>
              </a:rPr>
              <a:t>family,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type,</a:t>
            </a:r>
            <a:r>
              <a:rPr sz="2000" dirty="0">
                <a:latin typeface="Courier New"/>
                <a:cs typeface="Courier New"/>
              </a:rPr>
              <a:t> int	</a:t>
            </a:r>
            <a:r>
              <a:rPr sz="2000" spc="-5" dirty="0">
                <a:latin typeface="Courier New"/>
                <a:cs typeface="Courier New"/>
              </a:rPr>
              <a:t>protocol);</a:t>
            </a:r>
            <a:endParaRPr sz="20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Returns: non-negative descriptor if </a:t>
            </a:r>
            <a:r>
              <a:rPr sz="2900" dirty="0">
                <a:latin typeface="Times New Roman"/>
                <a:cs typeface="Times New Roman"/>
              </a:rPr>
              <a:t>OK, -1 on</a:t>
            </a:r>
            <a:r>
              <a:rPr sz="2900" spc="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error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5908" y="5660594"/>
            <a:ext cx="3017837" cy="11350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26086" y="4159136"/>
            <a:ext cx="2843212" cy="998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56378" y="5881274"/>
            <a:ext cx="2393605" cy="6937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994827" y="5335155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fam</a:t>
            </a:r>
            <a:r>
              <a:rPr sz="1800" b="1" spc="-5" dirty="0">
                <a:latin typeface="Arial"/>
                <a:cs typeface="Arial"/>
              </a:rPr>
              <a:t>il</a:t>
            </a:r>
            <a:r>
              <a:rPr sz="1800" b="1" dirty="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71627" y="5258955"/>
            <a:ext cx="74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</a:t>
            </a:r>
            <a:r>
              <a:rPr sz="1800" b="1" spc="-5" dirty="0">
                <a:latin typeface="Arial"/>
                <a:cs typeface="Arial"/>
              </a:rPr>
              <a:t>o</a:t>
            </a:r>
            <a:r>
              <a:rPr sz="1800" b="1" dirty="0">
                <a:latin typeface="Arial"/>
                <a:cs typeface="Arial"/>
              </a:rPr>
              <a:t>cket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0427" y="6630554"/>
            <a:ext cx="939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protocol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6930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connect</a:t>
            </a:r>
            <a:r>
              <a:rPr sz="4400" i="1" spc="-50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50605"/>
            <a:ext cx="7945120" cy="4381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29565" marR="171450" indent="-317500">
              <a:lnSpc>
                <a:spcPts val="2700"/>
              </a:lnSpc>
              <a:spcBef>
                <a:spcPts val="43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connect function is used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 client to establish </a:t>
            </a:r>
            <a:r>
              <a:rPr sz="2500" dirty="0">
                <a:latin typeface="Times New Roman"/>
                <a:cs typeface="Times New Roman"/>
              </a:rPr>
              <a:t>a  </a:t>
            </a:r>
            <a:r>
              <a:rPr sz="2500" spc="-5" dirty="0">
                <a:latin typeface="Times New Roman"/>
                <a:cs typeface="Times New Roman"/>
              </a:rPr>
              <a:t>connection with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TCP</a:t>
            </a:r>
            <a:r>
              <a:rPr sz="2500" spc="-14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server.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329565" marR="668655" indent="-317500">
              <a:lnSpc>
                <a:spcPts val="1800"/>
              </a:lnSpc>
              <a:spcBef>
                <a:spcPts val="720"/>
              </a:spcBef>
              <a:tabLst>
                <a:tab pos="530860" algn="l"/>
                <a:tab pos="1625600" algn="l"/>
                <a:tab pos="2085339" algn="l"/>
                <a:tab pos="4806315" algn="l"/>
                <a:tab pos="5972175" algn="l"/>
              </a:tabLst>
            </a:pPr>
            <a:r>
              <a:rPr sz="1700" dirty="0">
                <a:latin typeface="Courier New"/>
                <a:cs typeface="Courier New"/>
              </a:rPr>
              <a:t>int	connect(int	sockf</a:t>
            </a:r>
            <a:r>
              <a:rPr sz="1700" spc="-5" dirty="0">
                <a:latin typeface="Courier New"/>
                <a:cs typeface="Courier New"/>
              </a:rPr>
              <a:t>d</a:t>
            </a:r>
            <a:r>
              <a:rPr sz="1700" dirty="0">
                <a:latin typeface="Courier New"/>
                <a:cs typeface="Courier New"/>
              </a:rPr>
              <a:t>,</a:t>
            </a:r>
            <a:r>
              <a:rPr sz="1700" spc="-5" dirty="0">
                <a:latin typeface="Courier New"/>
                <a:cs typeface="Courier New"/>
              </a:rPr>
              <a:t> cons</a:t>
            </a:r>
            <a:r>
              <a:rPr sz="1700" dirty="0">
                <a:latin typeface="Courier New"/>
                <a:cs typeface="Courier New"/>
              </a:rPr>
              <a:t>t struct	sockaddr	*servadd</a:t>
            </a:r>
            <a:r>
              <a:rPr sz="1700" spc="-5" dirty="0">
                <a:latin typeface="Courier New"/>
                <a:cs typeface="Courier New"/>
              </a:rPr>
              <a:t>r</a:t>
            </a:r>
            <a:r>
              <a:rPr sz="1700" dirty="0">
                <a:latin typeface="Courier New"/>
                <a:cs typeface="Courier New"/>
              </a:rPr>
              <a:t>,  socklen_t	</a:t>
            </a:r>
            <a:r>
              <a:rPr sz="1700" spc="-5" dirty="0">
                <a:latin typeface="Courier New"/>
                <a:cs typeface="Courier New"/>
              </a:rPr>
              <a:t>addrlen);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45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</a:t>
            </a:r>
            <a:r>
              <a:rPr sz="2500" dirty="0">
                <a:latin typeface="Times New Roman"/>
                <a:cs typeface="Times New Roman"/>
              </a:rPr>
              <a:t>0 </a:t>
            </a:r>
            <a:r>
              <a:rPr sz="2500" spc="-5" dirty="0">
                <a:latin typeface="Times New Roman"/>
                <a:cs typeface="Times New Roman"/>
              </a:rPr>
              <a:t>if </a:t>
            </a:r>
            <a:r>
              <a:rPr sz="2500" dirty="0">
                <a:latin typeface="Times New Roman"/>
                <a:cs typeface="Times New Roman"/>
              </a:rPr>
              <a:t>OK, -1 on </a:t>
            </a:r>
            <a:r>
              <a:rPr sz="2500" spc="-5" dirty="0">
                <a:latin typeface="Times New Roman"/>
                <a:cs typeface="Times New Roman"/>
              </a:rPr>
              <a:t>error</a:t>
            </a:r>
            <a:endParaRPr sz="25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4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sockfd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descriptor returned </a:t>
            </a:r>
            <a:r>
              <a:rPr sz="2500" dirty="0">
                <a:latin typeface="Times New Roman"/>
                <a:cs typeface="Times New Roman"/>
              </a:rPr>
              <a:t>by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socket</a:t>
            </a:r>
            <a:r>
              <a:rPr sz="2500" i="1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</a:t>
            </a:r>
            <a:endParaRPr sz="2500">
              <a:latin typeface="Times New Roman"/>
              <a:cs typeface="Times New Roman"/>
            </a:endParaRPr>
          </a:p>
          <a:p>
            <a:pPr marL="329565" marR="434340" indent="-317500">
              <a:lnSpc>
                <a:spcPts val="2700"/>
              </a:lnSpc>
              <a:spcBef>
                <a:spcPts val="74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second and third </a:t>
            </a:r>
            <a:r>
              <a:rPr sz="2500" spc="-10" dirty="0">
                <a:latin typeface="Times New Roman"/>
                <a:cs typeface="Times New Roman"/>
              </a:rPr>
              <a:t>arguments </a:t>
            </a:r>
            <a:r>
              <a:rPr sz="2500" spc="-5" dirty="0">
                <a:latin typeface="Times New Roman"/>
                <a:cs typeface="Times New Roman"/>
              </a:rPr>
              <a:t>are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pointer to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 address structure and its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size.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7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client does </a:t>
            </a:r>
            <a:r>
              <a:rPr sz="2500" dirty="0">
                <a:latin typeface="Times New Roman"/>
                <a:cs typeface="Times New Roman"/>
              </a:rPr>
              <a:t>not </a:t>
            </a:r>
            <a:r>
              <a:rPr sz="2500" spc="-5" dirty="0">
                <a:latin typeface="Times New Roman"/>
                <a:cs typeface="Times New Roman"/>
              </a:rPr>
              <a:t>have to call </a:t>
            </a:r>
            <a:r>
              <a:rPr sz="2500" i="1" spc="-5" dirty="0">
                <a:latin typeface="Times New Roman"/>
                <a:cs typeface="Times New Roman"/>
              </a:rPr>
              <a:t>bind </a:t>
            </a:r>
            <a:r>
              <a:rPr sz="2500" spc="-5" dirty="0">
                <a:latin typeface="Times New Roman"/>
                <a:cs typeface="Times New Roman"/>
              </a:rPr>
              <a:t>before calling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spc="-5" dirty="0">
                <a:latin typeface="Times New Roman"/>
                <a:cs typeface="Times New Roman"/>
              </a:rPr>
              <a:t>:  the kernel will choose both an ephemeral </a:t>
            </a:r>
            <a:r>
              <a:rPr sz="2500" dirty="0">
                <a:latin typeface="Times New Roman"/>
                <a:cs typeface="Times New Roman"/>
              </a:rPr>
              <a:t>port </a:t>
            </a:r>
            <a:r>
              <a:rPr sz="2500" spc="-5" dirty="0">
                <a:latin typeface="Times New Roman"/>
                <a:cs typeface="Times New Roman"/>
              </a:rPr>
              <a:t>and the  source </a:t>
            </a:r>
            <a:r>
              <a:rPr sz="2500" dirty="0">
                <a:latin typeface="Times New Roman"/>
                <a:cs typeface="Times New Roman"/>
              </a:rPr>
              <a:t>IP </a:t>
            </a:r>
            <a:r>
              <a:rPr sz="2500" spc="-5" dirty="0">
                <a:latin typeface="Times New Roman"/>
                <a:cs typeface="Times New Roman"/>
              </a:rPr>
              <a:t>address if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necessary.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300" y="425450"/>
            <a:ext cx="6629400" cy="87972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260"/>
              </a:spcBef>
            </a:pPr>
            <a:r>
              <a:rPr sz="2800" spc="-5" dirty="0"/>
              <a:t>Nhắc lại: Thiết lập liên kết TCP</a:t>
            </a:r>
            <a:r>
              <a:rPr sz="2800" spc="-220" dirty="0"/>
              <a:t> </a:t>
            </a:r>
            <a:r>
              <a:rPr sz="2800" dirty="0"/>
              <a:t>:  Giao </a:t>
            </a:r>
            <a:r>
              <a:rPr sz="2800" spc="-5" dirty="0"/>
              <a:t>thức bắt tay </a:t>
            </a:r>
            <a:r>
              <a:rPr sz="2800" dirty="0"/>
              <a:t>3</a:t>
            </a:r>
            <a:r>
              <a:rPr sz="2800" spc="-5" dirty="0"/>
              <a:t> bước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5271427" y="2030171"/>
            <a:ext cx="4160520" cy="344233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1: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gửi SYN </a:t>
            </a:r>
            <a:r>
              <a:rPr sz="2200" spc="-5" dirty="0">
                <a:latin typeface="Times New Roman"/>
                <a:cs typeface="Times New Roman"/>
              </a:rPr>
              <a:t>cho</a:t>
            </a:r>
            <a:r>
              <a:rPr sz="2200" spc="-2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9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seq 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không </a:t>
            </a:r>
            <a:r>
              <a:rPr sz="2000" spc="-5" dirty="0">
                <a:latin typeface="Times New Roman"/>
                <a:cs typeface="Times New Roman"/>
              </a:rPr>
              <a:t>có </a:t>
            </a:r>
            <a:r>
              <a:rPr sz="2000" dirty="0">
                <a:latin typeface="Times New Roman"/>
                <a:cs typeface="Times New Roman"/>
              </a:rPr>
              <a:t>dữ</a:t>
            </a:r>
            <a:r>
              <a:rPr sz="2000" spc="-5" dirty="0">
                <a:latin typeface="Times New Roman"/>
                <a:cs typeface="Times New Roman"/>
              </a:rPr>
              <a:t> liệu</a:t>
            </a:r>
            <a:endParaRPr sz="2000">
              <a:latin typeface="Times New Roman"/>
              <a:cs typeface="Times New Roman"/>
            </a:endParaRPr>
          </a:p>
          <a:p>
            <a:pPr marL="330200" marR="50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2: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SYN, </a:t>
            </a:r>
            <a:r>
              <a:rPr sz="2200" spc="-5" dirty="0">
                <a:latin typeface="Times New Roman"/>
                <a:cs typeface="Times New Roman"/>
              </a:rPr>
              <a:t>trả lời bằng  </a:t>
            </a:r>
            <a:r>
              <a:rPr sz="2200" dirty="0">
                <a:latin typeface="Times New Roman"/>
                <a:cs typeface="Times New Roman"/>
              </a:rPr>
              <a:t>SYNACK</a:t>
            </a:r>
            <a:endParaRPr sz="22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dirty="0">
                <a:latin typeface="Times New Roman"/>
                <a:cs typeface="Times New Roman"/>
              </a:rPr>
              <a:t>B khởi </a:t>
            </a:r>
            <a:r>
              <a:rPr sz="2000" spc="-5" dirty="0">
                <a:latin typeface="Times New Roman"/>
                <a:cs typeface="Times New Roman"/>
              </a:rPr>
              <a:t>tạo </a:t>
            </a:r>
            <a:r>
              <a:rPr sz="2000" dirty="0">
                <a:latin typeface="Times New Roman"/>
                <a:cs typeface="Times New Roman"/>
              </a:rPr>
              <a:t>vùng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đệm</a:t>
            </a:r>
            <a:endParaRPr sz="2000">
              <a:latin typeface="Times New Roman"/>
              <a:cs typeface="Times New Roman"/>
            </a:endParaRPr>
          </a:p>
          <a:p>
            <a:pPr marL="642620" lvl="1" indent="-274320">
              <a:lnSpc>
                <a:spcPct val="100000"/>
              </a:lnSpc>
              <a:spcBef>
                <a:spcPts val="500"/>
              </a:spcBef>
              <a:buClr>
                <a:srgbClr val="94B6D2"/>
              </a:buClr>
              <a:buSzPct val="70000"/>
              <a:buFont typeface="Arial"/>
              <a:buChar char="¤"/>
              <a:tabLst>
                <a:tab pos="642620" algn="l"/>
              </a:tabLst>
            </a:pPr>
            <a:r>
              <a:rPr sz="2000" spc="-5" dirty="0">
                <a:latin typeface="Times New Roman"/>
                <a:cs typeface="Times New Roman"/>
              </a:rPr>
              <a:t>chỉ </a:t>
            </a:r>
            <a:r>
              <a:rPr sz="2000" dirty="0">
                <a:latin typeface="Times New Roman"/>
                <a:cs typeface="Times New Roman"/>
              </a:rPr>
              <a:t>ra </a:t>
            </a:r>
            <a:r>
              <a:rPr sz="2000" spc="-5" dirty="0">
                <a:latin typeface="Times New Roman"/>
                <a:cs typeface="Times New Roman"/>
              </a:rPr>
              <a:t>giá trị </a:t>
            </a:r>
            <a:r>
              <a:rPr sz="2000" dirty="0">
                <a:latin typeface="Times New Roman"/>
                <a:cs typeface="Times New Roman"/>
              </a:rPr>
              <a:t>khởi </a:t>
            </a:r>
            <a:r>
              <a:rPr sz="2000" spc="-5" dirty="0">
                <a:latin typeface="Times New Roman"/>
                <a:cs typeface="Times New Roman"/>
              </a:rPr>
              <a:t>tạo seq. </a:t>
            </a:r>
            <a:r>
              <a:rPr sz="2000" dirty="0">
                <a:latin typeface="Times New Roman"/>
                <a:cs typeface="Times New Roman"/>
              </a:rPr>
              <a:t># </a:t>
            </a:r>
            <a:r>
              <a:rPr sz="2000" spc="-5" dirty="0">
                <a:latin typeface="Times New Roman"/>
                <a:cs typeface="Times New Roman"/>
              </a:rPr>
              <a:t>của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</a:t>
            </a:r>
            <a:endParaRPr sz="2000">
              <a:latin typeface="Times New Roman"/>
              <a:cs typeface="Times New Roman"/>
            </a:endParaRPr>
          </a:p>
          <a:p>
            <a:pPr marL="330200" marR="43180" indent="-317500">
              <a:lnSpc>
                <a:spcPts val="2600"/>
              </a:lnSpc>
              <a:spcBef>
                <a:spcPts val="869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u="sng" spc="-5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Bước </a:t>
            </a:r>
            <a:r>
              <a:rPr sz="2200" u="sng" dirty="0">
                <a:solidFill>
                  <a:srgbClr val="CC3300"/>
                </a:solidFill>
                <a:uFill>
                  <a:solidFill>
                    <a:srgbClr val="D84800"/>
                  </a:solidFill>
                </a:uFill>
                <a:latin typeface="Times New Roman"/>
                <a:cs typeface="Times New Roman"/>
              </a:rPr>
              <a:t>3:</a:t>
            </a:r>
            <a:r>
              <a:rPr sz="2200" dirty="0">
                <a:solidFill>
                  <a:srgbClr val="CC33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nhận </a:t>
            </a:r>
            <a:r>
              <a:rPr sz="2200" dirty="0">
                <a:latin typeface="Times New Roman"/>
                <a:cs typeface="Times New Roman"/>
              </a:rPr>
              <a:t>SYNACK, </a:t>
            </a:r>
            <a:r>
              <a:rPr sz="2200" spc="-5" dirty="0">
                <a:latin typeface="Times New Roman"/>
                <a:cs typeface="Times New Roman"/>
              </a:rPr>
              <a:t>trả</a:t>
            </a:r>
            <a:r>
              <a:rPr sz="2200" spc="-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lời  </a:t>
            </a:r>
            <a:r>
              <a:rPr sz="2200" dirty="0">
                <a:latin typeface="Times New Roman"/>
                <a:cs typeface="Times New Roman"/>
              </a:rPr>
              <a:t>ACK, </a:t>
            </a:r>
            <a:r>
              <a:rPr sz="2200" spc="-5" dirty="0">
                <a:latin typeface="Times New Roman"/>
                <a:cs typeface="Times New Roman"/>
              </a:rPr>
              <a:t>có thể kèm theo </a:t>
            </a:r>
            <a:r>
              <a:rPr sz="2200" dirty="0">
                <a:latin typeface="Times New Roman"/>
                <a:cs typeface="Times New Roman"/>
              </a:rPr>
              <a:t>dữ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liệu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65081" y="3058469"/>
            <a:ext cx="3967965" cy="14473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Concurrent  </a:t>
            </a:r>
            <a:r>
              <a:rPr b="1" spc="-5" dirty="0">
                <a:latin typeface="Times New Roman"/>
                <a:cs typeface="Times New Roman"/>
              </a:rPr>
              <a:t>Servers </a:t>
            </a:r>
            <a:r>
              <a:rPr b="1" dirty="0">
                <a:latin typeface="Times New Roman"/>
                <a:cs typeface="Times New Roman"/>
              </a:rPr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358877" y="2707911"/>
            <a:ext cx="4633302" cy="1924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70064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15740" algn="l"/>
              </a:tabLst>
            </a:pPr>
            <a:r>
              <a:rPr sz="4400" i="1" spc="-5" dirty="0">
                <a:latin typeface="Times New Roman"/>
                <a:cs typeface="Times New Roman"/>
              </a:rPr>
              <a:t>c</a:t>
            </a:r>
            <a:r>
              <a:rPr sz="4400" i="1" dirty="0">
                <a:latin typeface="Times New Roman"/>
                <a:cs typeface="Times New Roman"/>
              </a:rPr>
              <a:t>onn</a:t>
            </a:r>
            <a:r>
              <a:rPr sz="4400" i="1" spc="-5" dirty="0">
                <a:latin typeface="Times New Roman"/>
                <a:cs typeface="Times New Roman"/>
              </a:rPr>
              <a:t>ec</a:t>
            </a:r>
            <a:r>
              <a:rPr sz="4400" i="1" dirty="0">
                <a:latin typeface="Times New Roman"/>
                <a:cs typeface="Times New Roman"/>
              </a:rPr>
              <a:t>t </a:t>
            </a:r>
            <a:r>
              <a:rPr sz="4400" dirty="0"/>
              <a:t>Fun</a:t>
            </a:r>
            <a:r>
              <a:rPr sz="4400" spc="-5" dirty="0"/>
              <a:t>cti</a:t>
            </a:r>
            <a:r>
              <a:rPr sz="4400" dirty="0"/>
              <a:t>on	</a:t>
            </a:r>
            <a:r>
              <a:rPr sz="4400" spc="-5" dirty="0"/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10196"/>
            <a:ext cx="7891780" cy="42659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415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Problems with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i="1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function:</a:t>
            </a:r>
            <a:endParaRPr sz="2500">
              <a:latin typeface="Times New Roman"/>
              <a:cs typeface="Times New Roman"/>
            </a:endParaRPr>
          </a:p>
          <a:p>
            <a:pPr marL="786765" marR="352425" lvl="1" indent="-457200">
              <a:lnSpc>
                <a:spcPct val="90000"/>
              </a:lnSpc>
              <a:spcBef>
                <a:spcPts val="545"/>
              </a:spcBef>
              <a:buClr>
                <a:srgbClr val="94B6D2"/>
              </a:buClr>
              <a:buSzPct val="70454"/>
              <a:buAutoNum type="arabicPeriod"/>
              <a:tabLst>
                <a:tab pos="786765" algn="l"/>
                <a:tab pos="78740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client TCP receives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response to its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segment,  ETIMEDOUT is returned. </a:t>
            </a:r>
            <a:r>
              <a:rPr sz="2200" dirty="0">
                <a:latin typeface="Times New Roman"/>
                <a:cs typeface="Times New Roman"/>
              </a:rPr>
              <a:t>(If no </a:t>
            </a:r>
            <a:r>
              <a:rPr sz="2200" spc="-5" dirty="0">
                <a:latin typeface="Times New Roman"/>
                <a:cs typeface="Times New Roman"/>
              </a:rPr>
              <a:t>response is received after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5" dirty="0">
                <a:latin typeface="Times New Roman"/>
                <a:cs typeface="Times New Roman"/>
              </a:rPr>
              <a:t>total </a:t>
            </a:r>
            <a:r>
              <a:rPr sz="2200" dirty="0">
                <a:latin typeface="Times New Roman"/>
                <a:cs typeface="Times New Roman"/>
              </a:rPr>
              <a:t>of 75 </a:t>
            </a:r>
            <a:r>
              <a:rPr sz="2200" spc="-5" dirty="0">
                <a:latin typeface="Times New Roman"/>
                <a:cs typeface="Times New Roman"/>
              </a:rPr>
              <a:t>seconds, the error is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returned).</a:t>
            </a:r>
            <a:endParaRPr sz="2200">
              <a:latin typeface="Times New Roman"/>
              <a:cs typeface="Times New Roman"/>
            </a:endParaRPr>
          </a:p>
          <a:p>
            <a:pPr marL="786765" marR="5080" lvl="1" indent="-457200">
              <a:lnSpc>
                <a:spcPct val="90300"/>
              </a:lnSpc>
              <a:spcBef>
                <a:spcPts val="465"/>
              </a:spcBef>
              <a:buClr>
                <a:srgbClr val="94B6D2"/>
              </a:buClr>
              <a:buSzPct val="70454"/>
              <a:buAutoNum type="arabicPeriod"/>
              <a:tabLst>
                <a:tab pos="786765" algn="l"/>
                <a:tab pos="787400" algn="l"/>
              </a:tabLst>
            </a:pP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server's response to the client's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reset (RST), this  indicates that </a:t>
            </a:r>
            <a:r>
              <a:rPr sz="2200" dirty="0">
                <a:latin typeface="Times New Roman"/>
                <a:cs typeface="Times New Roman"/>
              </a:rPr>
              <a:t>no </a:t>
            </a:r>
            <a:r>
              <a:rPr sz="2200" spc="-5" dirty="0">
                <a:latin typeface="Times New Roman"/>
                <a:cs typeface="Times New Roman"/>
              </a:rPr>
              <a:t>process is waiting </a:t>
            </a:r>
            <a:r>
              <a:rPr sz="2200" dirty="0">
                <a:latin typeface="Times New Roman"/>
                <a:cs typeface="Times New Roman"/>
              </a:rPr>
              <a:t>for </a:t>
            </a:r>
            <a:r>
              <a:rPr sz="2200" spc="-5" dirty="0">
                <a:latin typeface="Times New Roman"/>
                <a:cs typeface="Times New Roman"/>
              </a:rPr>
              <a:t>connections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  server </a:t>
            </a:r>
            <a:r>
              <a:rPr sz="2200" dirty="0">
                <a:latin typeface="Times New Roman"/>
                <a:cs typeface="Times New Roman"/>
              </a:rPr>
              <a:t>host </a:t>
            </a:r>
            <a:r>
              <a:rPr sz="2200" spc="-5" dirty="0">
                <a:latin typeface="Times New Roman"/>
                <a:cs typeface="Times New Roman"/>
              </a:rPr>
              <a:t>at the </a:t>
            </a:r>
            <a:r>
              <a:rPr sz="2200" dirty="0">
                <a:latin typeface="Times New Roman"/>
                <a:cs typeface="Times New Roman"/>
              </a:rPr>
              <a:t>port </a:t>
            </a:r>
            <a:r>
              <a:rPr sz="2200" spc="-5" dirty="0">
                <a:latin typeface="Times New Roman"/>
                <a:cs typeface="Times New Roman"/>
              </a:rPr>
              <a:t>specified (i.e., the server process is  probably </a:t>
            </a:r>
            <a:r>
              <a:rPr sz="2200" dirty="0">
                <a:latin typeface="Times New Roman"/>
                <a:cs typeface="Times New Roman"/>
              </a:rPr>
              <a:t>not </a:t>
            </a:r>
            <a:r>
              <a:rPr sz="2200" spc="-5" dirty="0">
                <a:latin typeface="Times New Roman"/>
                <a:cs typeface="Times New Roman"/>
              </a:rPr>
              <a:t>running). Error: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ECONNREFSED.</a:t>
            </a:r>
            <a:endParaRPr sz="2200">
              <a:latin typeface="Times New Roman"/>
              <a:cs typeface="Times New Roman"/>
            </a:endParaRPr>
          </a:p>
          <a:p>
            <a:pPr marL="786765" marR="17145" lvl="1" indent="-457200">
              <a:lnSpc>
                <a:spcPct val="89500"/>
              </a:lnSpc>
              <a:spcBef>
                <a:spcPts val="590"/>
              </a:spcBef>
              <a:buClr>
                <a:srgbClr val="94B6D2"/>
              </a:buClr>
              <a:buSzPct val="70454"/>
              <a:buFont typeface="Times New Roman"/>
              <a:buAutoNum type="arabicPeriod"/>
              <a:tabLst>
                <a:tab pos="856615" algn="l"/>
                <a:tab pos="857250" algn="l"/>
              </a:tabLst>
            </a:pPr>
            <a:r>
              <a:rPr dirty="0"/>
              <a:t>	</a:t>
            </a:r>
            <a:r>
              <a:rPr sz="2200" dirty="0">
                <a:latin typeface="Times New Roman"/>
                <a:cs typeface="Times New Roman"/>
              </a:rPr>
              <a:t>If </a:t>
            </a:r>
            <a:r>
              <a:rPr sz="2200" spc="-5" dirty="0">
                <a:latin typeface="Times New Roman"/>
                <a:cs typeface="Times New Roman"/>
              </a:rPr>
              <a:t>the client's </a:t>
            </a:r>
            <a:r>
              <a:rPr sz="2200" dirty="0">
                <a:latin typeface="Times New Roman"/>
                <a:cs typeface="Times New Roman"/>
              </a:rPr>
              <a:t>SYN </a:t>
            </a:r>
            <a:r>
              <a:rPr sz="2200" spc="-5" dirty="0">
                <a:latin typeface="Times New Roman"/>
                <a:cs typeface="Times New Roman"/>
              </a:rPr>
              <a:t>elicits an </a:t>
            </a:r>
            <a:r>
              <a:rPr sz="2200" dirty="0">
                <a:latin typeface="Times New Roman"/>
                <a:cs typeface="Times New Roman"/>
              </a:rPr>
              <a:t>ICMP </a:t>
            </a:r>
            <a:r>
              <a:rPr sz="2200" spc="-5" dirty="0">
                <a:latin typeface="Times New Roman"/>
                <a:cs typeface="Times New Roman"/>
              </a:rPr>
              <a:t>"destination unreachable" 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5" dirty="0">
                <a:latin typeface="Times New Roman"/>
                <a:cs typeface="Times New Roman"/>
              </a:rPr>
              <a:t>some intermediate </a:t>
            </a:r>
            <a:r>
              <a:rPr sz="2200" spc="-15" dirty="0">
                <a:latin typeface="Times New Roman"/>
                <a:cs typeface="Times New Roman"/>
              </a:rPr>
              <a:t>router, </a:t>
            </a:r>
            <a:r>
              <a:rPr sz="2200" spc="-5" dirty="0">
                <a:latin typeface="Times New Roman"/>
                <a:cs typeface="Times New Roman"/>
              </a:rPr>
              <a:t>this is considered </a:t>
            </a:r>
            <a:r>
              <a:rPr sz="2200" dirty="0">
                <a:latin typeface="Times New Roman"/>
                <a:cs typeface="Times New Roman"/>
              </a:rPr>
              <a:t>a soft </a:t>
            </a:r>
            <a:r>
              <a:rPr sz="2200" spc="-25" dirty="0">
                <a:latin typeface="Times New Roman"/>
                <a:cs typeface="Times New Roman"/>
              </a:rPr>
              <a:t>error. </a:t>
            </a:r>
            <a:r>
              <a:rPr sz="2200" dirty="0">
                <a:latin typeface="Times New Roman"/>
                <a:cs typeface="Times New Roman"/>
              </a:rPr>
              <a:t>If  no </a:t>
            </a:r>
            <a:r>
              <a:rPr sz="2200" spc="-5" dirty="0">
                <a:latin typeface="Times New Roman"/>
                <a:cs typeface="Times New Roman"/>
              </a:rPr>
              <a:t>response is received after some fixed amount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time </a:t>
            </a:r>
            <a:r>
              <a:rPr sz="2200" dirty="0">
                <a:latin typeface="Times New Roman"/>
                <a:cs typeface="Times New Roman"/>
              </a:rPr>
              <a:t>(75  </a:t>
            </a:r>
            <a:r>
              <a:rPr sz="2200" spc="-5" dirty="0">
                <a:latin typeface="Times New Roman"/>
                <a:cs typeface="Times New Roman"/>
              </a:rPr>
              <a:t>seconds </a:t>
            </a:r>
            <a:r>
              <a:rPr sz="2200" dirty="0">
                <a:latin typeface="Times New Roman"/>
                <a:cs typeface="Times New Roman"/>
              </a:rPr>
              <a:t>for 4.4BSD), </a:t>
            </a:r>
            <a:r>
              <a:rPr sz="2200" spc="-5" dirty="0">
                <a:latin typeface="Times New Roman"/>
                <a:cs typeface="Times New Roman"/>
              </a:rPr>
              <a:t>the saved </a:t>
            </a:r>
            <a:r>
              <a:rPr sz="2200" dirty="0">
                <a:latin typeface="Times New Roman"/>
                <a:cs typeface="Times New Roman"/>
              </a:rPr>
              <a:t>ICMP </a:t>
            </a:r>
            <a:r>
              <a:rPr sz="2200" spc="-5" dirty="0">
                <a:latin typeface="Times New Roman"/>
                <a:cs typeface="Times New Roman"/>
              </a:rPr>
              <a:t>error is returned to the  process as either EHOSTUNREACH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ENETUNREACH.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4" y="725055"/>
            <a:ext cx="54062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i="1" spc="-5" dirty="0">
                <a:latin typeface="Times New Roman"/>
                <a:cs typeface="Times New Roman"/>
              </a:rPr>
              <a:t>bind</a:t>
            </a:r>
            <a:r>
              <a:rPr sz="4400" i="1" spc="-55" dirty="0">
                <a:latin typeface="Times New Roman"/>
                <a:cs typeface="Times New Roman"/>
              </a:rPr>
              <a:t> </a:t>
            </a:r>
            <a:r>
              <a:rPr sz="4400" spc="-5" dirty="0"/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952105" cy="30581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29565" marR="236854" indent="-317500">
              <a:lnSpc>
                <a:spcPts val="3400"/>
              </a:lnSpc>
              <a:spcBef>
                <a:spcPts val="28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bind function assigns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local protocol address  to </a:t>
            </a:r>
            <a:r>
              <a:rPr sz="2900" dirty="0">
                <a:latin typeface="Times New Roman"/>
                <a:cs typeface="Times New Roman"/>
              </a:rPr>
              <a:t>a</a:t>
            </a:r>
            <a:r>
              <a:rPr sz="2900" spc="-5" dirty="0">
                <a:latin typeface="Times New Roman"/>
                <a:cs typeface="Times New Roman"/>
              </a:rPr>
              <a:t> socket.</a:t>
            </a: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2000" spc="-5" dirty="0">
                <a:latin typeface="Courier New"/>
                <a:cs typeface="Courier New"/>
              </a:rPr>
              <a:t>#include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&lt;sys/socket.h&gt;</a:t>
            </a:r>
            <a:endParaRPr sz="2000">
              <a:latin typeface="Courier New"/>
              <a:cs typeface="Courier New"/>
            </a:endParaRPr>
          </a:p>
          <a:p>
            <a:pPr marL="329565" marR="5080" indent="-317500">
              <a:lnSpc>
                <a:spcPct val="100000"/>
              </a:lnSpc>
              <a:spcBef>
                <a:spcPts val="700"/>
              </a:spcBef>
              <a:tabLst>
                <a:tab pos="622300" algn="l"/>
                <a:tab pos="1854200" algn="l"/>
                <a:tab pos="2146300" algn="l"/>
                <a:tab pos="5347335" algn="l"/>
                <a:tab pos="6718934" algn="l"/>
              </a:tabLst>
            </a:pPr>
            <a:r>
              <a:rPr sz="2000" dirty="0">
                <a:latin typeface="Courier New"/>
                <a:cs typeface="Courier New"/>
              </a:rPr>
              <a:t>int	</a:t>
            </a:r>
            <a:r>
              <a:rPr sz="2000" spc="-5" dirty="0">
                <a:latin typeface="Courier New"/>
                <a:cs typeface="Courier New"/>
              </a:rPr>
              <a:t>bin</a:t>
            </a:r>
            <a:r>
              <a:rPr sz="2000" dirty="0">
                <a:latin typeface="Courier New"/>
                <a:cs typeface="Courier New"/>
              </a:rPr>
              <a:t>d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(int	sockfd,</a:t>
            </a:r>
            <a:r>
              <a:rPr sz="2000" spc="-5" dirty="0">
                <a:latin typeface="Courier New"/>
                <a:cs typeface="Courier New"/>
              </a:rPr>
              <a:t> cons</a:t>
            </a:r>
            <a:r>
              <a:rPr sz="2000" dirty="0">
                <a:latin typeface="Courier New"/>
                <a:cs typeface="Courier New"/>
              </a:rPr>
              <a:t>t struct	sockaddr	*myaddr,  socklen_t	</a:t>
            </a:r>
            <a:r>
              <a:rPr sz="2000" spc="-5" dirty="0">
                <a:latin typeface="Courier New"/>
                <a:cs typeface="Courier New"/>
              </a:rPr>
              <a:t>addrlen);</a:t>
            </a:r>
            <a:endParaRPr sz="20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7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Returns: </a:t>
            </a:r>
            <a:r>
              <a:rPr sz="2900" dirty="0">
                <a:latin typeface="Times New Roman"/>
                <a:cs typeface="Times New Roman"/>
              </a:rPr>
              <a:t>0 </a:t>
            </a:r>
            <a:r>
              <a:rPr sz="2900" spc="-5" dirty="0">
                <a:latin typeface="Times New Roman"/>
                <a:cs typeface="Times New Roman"/>
              </a:rPr>
              <a:t>if </a:t>
            </a:r>
            <a:r>
              <a:rPr sz="2900" dirty="0">
                <a:latin typeface="Times New Roman"/>
                <a:cs typeface="Times New Roman"/>
              </a:rPr>
              <a:t>OK,-1 on</a:t>
            </a:r>
            <a:r>
              <a:rPr sz="2900" spc="-5" dirty="0">
                <a:latin typeface="Times New Roman"/>
                <a:cs typeface="Times New Roman"/>
              </a:rPr>
              <a:t> error</a:t>
            </a:r>
            <a:endParaRPr sz="2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72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Example: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5481" y="4768850"/>
            <a:ext cx="5770435" cy="1981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5496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</a:t>
            </a:r>
            <a:r>
              <a:rPr sz="4400" b="1" i="1" spc="-6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18855"/>
            <a:ext cx="7704455" cy="408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listen function is called only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server.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400"/>
              </a:lnSpc>
              <a:spcBef>
                <a:spcPts val="6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When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socket is created </a:t>
            </a:r>
            <a:r>
              <a:rPr sz="2500" dirty="0">
                <a:latin typeface="Times New Roman"/>
                <a:cs typeface="Times New Roman"/>
              </a:rPr>
              <a:t>by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socket </a:t>
            </a:r>
            <a:r>
              <a:rPr sz="2500" spc="-5" dirty="0">
                <a:latin typeface="Times New Roman"/>
                <a:cs typeface="Times New Roman"/>
              </a:rPr>
              <a:t>function, it is  assumed to </a:t>
            </a:r>
            <a:r>
              <a:rPr sz="2500" dirty="0">
                <a:latin typeface="Times New Roman"/>
                <a:cs typeface="Times New Roman"/>
              </a:rPr>
              <a:t>be </a:t>
            </a:r>
            <a:r>
              <a:rPr sz="2500" spc="-5" dirty="0">
                <a:latin typeface="Times New Roman"/>
                <a:cs typeface="Times New Roman"/>
              </a:rPr>
              <a:t>an active socket, that is,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client socket that  will issue </a:t>
            </a:r>
            <a:r>
              <a:rPr sz="2500" dirty="0">
                <a:latin typeface="Times New Roman"/>
                <a:cs typeface="Times New Roman"/>
              </a:rPr>
              <a:t>a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i="1" spc="-5" dirty="0">
                <a:latin typeface="Times New Roman"/>
                <a:cs typeface="Times New Roman"/>
              </a:rPr>
              <a:t>connect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329565" marR="63500" indent="-317500">
              <a:lnSpc>
                <a:spcPts val="24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listen </a:t>
            </a:r>
            <a:r>
              <a:rPr sz="2500" spc="-5" dirty="0">
                <a:latin typeface="Times New Roman"/>
                <a:cs typeface="Times New Roman"/>
              </a:rPr>
              <a:t>function converts an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unconnected socket</a:t>
            </a:r>
            <a:r>
              <a:rPr sz="2500" spc="-5" dirty="0">
                <a:latin typeface="Times New Roman"/>
                <a:cs typeface="Times New Roman"/>
              </a:rPr>
              <a:t> into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passive socket</a:t>
            </a:r>
            <a:r>
              <a:rPr sz="2500" spc="-5" dirty="0">
                <a:latin typeface="Times New Roman"/>
                <a:cs typeface="Times New Roman"/>
              </a:rPr>
              <a:t>, indicating that the kernel should accept  incoming connection requests directed to this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socket.</a:t>
            </a:r>
            <a:endParaRPr sz="2500">
              <a:latin typeface="Times New Roman"/>
              <a:cs typeface="Times New Roman"/>
            </a:endParaRPr>
          </a:p>
          <a:p>
            <a:pPr marL="329565" marR="160020" indent="-317500">
              <a:lnSpc>
                <a:spcPts val="24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dirty="0">
                <a:latin typeface="Times New Roman"/>
                <a:cs typeface="Times New Roman"/>
              </a:rPr>
              <a:t>Move </a:t>
            </a:r>
            <a:r>
              <a:rPr sz="2500" spc="-5" dirty="0">
                <a:latin typeface="Times New Roman"/>
                <a:cs typeface="Times New Roman"/>
              </a:rPr>
              <a:t>the socket </a:t>
            </a:r>
            <a:r>
              <a:rPr sz="2500" dirty="0">
                <a:latin typeface="Times New Roman"/>
                <a:cs typeface="Times New Roman"/>
              </a:rPr>
              <a:t>from </a:t>
            </a:r>
            <a:r>
              <a:rPr sz="2500" spc="-5" dirty="0">
                <a:latin typeface="Times New Roman"/>
                <a:cs typeface="Times New Roman"/>
              </a:rPr>
              <a:t>the CLOSED state to the LISTEN  state.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tabLst>
                <a:tab pos="530860" algn="l"/>
                <a:tab pos="2085339" algn="l"/>
                <a:tab pos="3121660" algn="l"/>
                <a:tab pos="3639820" algn="l"/>
              </a:tabLst>
            </a:pP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listen </a:t>
            </a:r>
            <a:r>
              <a:rPr sz="1700" dirty="0">
                <a:latin typeface="Courier New"/>
                <a:cs typeface="Courier New"/>
              </a:rPr>
              <a:t>(int	</a:t>
            </a:r>
            <a:r>
              <a:rPr sz="1700" spc="-5" dirty="0">
                <a:latin typeface="Courier New"/>
                <a:cs typeface="Courier New"/>
              </a:rPr>
              <a:t>sockfd,	</a:t>
            </a: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backlog);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</a:t>
            </a:r>
            <a:r>
              <a:rPr sz="2500" dirty="0">
                <a:latin typeface="Times New Roman"/>
                <a:cs typeface="Times New Roman"/>
              </a:rPr>
              <a:t>0 </a:t>
            </a:r>
            <a:r>
              <a:rPr sz="2500" spc="-5" dirty="0">
                <a:latin typeface="Times New Roman"/>
                <a:cs typeface="Times New Roman"/>
              </a:rPr>
              <a:t>if </a:t>
            </a:r>
            <a:r>
              <a:rPr sz="2500" dirty="0">
                <a:latin typeface="Times New Roman"/>
                <a:cs typeface="Times New Roman"/>
              </a:rPr>
              <a:t>OK, -1 on</a:t>
            </a:r>
            <a:r>
              <a:rPr sz="2500" spc="-5" dirty="0">
                <a:latin typeface="Times New Roman"/>
                <a:cs typeface="Times New Roman"/>
              </a:rPr>
              <a:t> error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34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r>
              <a:rPr sz="4400" b="1" spc="-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(2)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7767955" cy="1343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9565" marR="5080" indent="-317500">
              <a:lnSpc>
                <a:spcPct val="99100"/>
              </a:lnSpc>
              <a:spcBef>
                <a:spcPts val="13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The second </a:t>
            </a:r>
            <a:r>
              <a:rPr sz="2900" spc="-10" dirty="0">
                <a:latin typeface="Times New Roman"/>
                <a:cs typeface="Times New Roman"/>
              </a:rPr>
              <a:t>argument </a:t>
            </a:r>
            <a:r>
              <a:rPr sz="2900" spc="-5" dirty="0">
                <a:latin typeface="Times New Roman"/>
                <a:cs typeface="Times New Roman"/>
              </a:rPr>
              <a:t>(</a:t>
            </a:r>
            <a:r>
              <a:rPr sz="2900" i="1" spc="-5" dirty="0">
                <a:latin typeface="Times New Roman"/>
                <a:cs typeface="Times New Roman"/>
              </a:rPr>
              <a:t>backlog</a:t>
            </a:r>
            <a:r>
              <a:rPr sz="2900" spc="-5" dirty="0">
                <a:latin typeface="Times New Roman"/>
                <a:cs typeface="Times New Roman"/>
              </a:rPr>
              <a:t>) to this function  specifies the maximum number </a:t>
            </a:r>
            <a:r>
              <a:rPr sz="2900" dirty="0">
                <a:latin typeface="Times New Roman"/>
                <a:cs typeface="Times New Roman"/>
              </a:rPr>
              <a:t>of </a:t>
            </a:r>
            <a:r>
              <a:rPr sz="2900" spc="-5" dirty="0">
                <a:latin typeface="Times New Roman"/>
                <a:cs typeface="Times New Roman"/>
              </a:rPr>
              <a:t>connections the  kernel</a:t>
            </a:r>
            <a:r>
              <a:rPr sz="2900" spc="-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sh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34285" y="2911458"/>
            <a:ext cx="3896995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65"/>
              </a:lnSpc>
            </a:pPr>
            <a:r>
              <a:rPr sz="2900" spc="-5" dirty="0">
                <a:latin typeface="Times New Roman"/>
                <a:cs typeface="Times New Roman"/>
              </a:rPr>
              <a:t>ould queue </a:t>
            </a:r>
            <a:r>
              <a:rPr sz="2900" dirty="0">
                <a:latin typeface="Times New Roman"/>
                <a:cs typeface="Times New Roman"/>
              </a:rPr>
              <a:t>for </a:t>
            </a:r>
            <a:r>
              <a:rPr sz="2900" spc="-5" dirty="0">
                <a:latin typeface="Times New Roman"/>
                <a:cs typeface="Times New Roman"/>
              </a:rPr>
              <a:t>this</a:t>
            </a:r>
            <a:r>
              <a:rPr sz="2900" spc="-3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socket.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52605" y="3455735"/>
            <a:ext cx="551279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81634" y="6537299"/>
            <a:ext cx="622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The two queues maintained by TCP for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listening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socket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340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listen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r>
              <a:rPr sz="4400" b="1" spc="-65" dirty="0">
                <a:latin typeface="Times New Roman"/>
                <a:cs typeface="Times New Roman"/>
              </a:rPr>
              <a:t> </a:t>
            </a:r>
            <a:r>
              <a:rPr sz="4400" b="1" dirty="0">
                <a:latin typeface="Times New Roman"/>
                <a:cs typeface="Times New Roman"/>
              </a:rPr>
              <a:t>(3)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33203" y="2908256"/>
            <a:ext cx="5229964" cy="19692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452027" y="5335155"/>
            <a:ext cx="7477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TCP three-way handshake and the two queues for </a:t>
            </a:r>
            <a:r>
              <a:rPr sz="1800" b="1" dirty="0">
                <a:latin typeface="Arial"/>
                <a:cs typeface="Arial"/>
              </a:rPr>
              <a:t>a </a:t>
            </a:r>
            <a:r>
              <a:rPr sz="1800" b="1" spc="-5" dirty="0">
                <a:latin typeface="Arial"/>
                <a:cs typeface="Arial"/>
              </a:rPr>
              <a:t>listening</a:t>
            </a:r>
            <a:r>
              <a:rPr sz="1800" b="1" spc="6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socket.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76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accept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50605"/>
            <a:ext cx="7809230" cy="4381500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329565" marR="603885" indent="-317500">
              <a:lnSpc>
                <a:spcPts val="2700"/>
              </a:lnSpc>
              <a:spcBef>
                <a:spcPts val="439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accept </a:t>
            </a:r>
            <a:r>
              <a:rPr sz="2500" spc="-5" dirty="0">
                <a:latin typeface="Times New Roman"/>
                <a:cs typeface="Times New Roman"/>
              </a:rPr>
              <a:t>is called </a:t>
            </a:r>
            <a:r>
              <a:rPr sz="2500" dirty="0">
                <a:latin typeface="Times New Roman"/>
                <a:cs typeface="Times New Roman"/>
              </a:rPr>
              <a:t>by a </a:t>
            </a:r>
            <a:r>
              <a:rPr sz="2500" spc="-5" dirty="0">
                <a:latin typeface="Times New Roman"/>
                <a:cs typeface="Times New Roman"/>
              </a:rPr>
              <a:t>TCP server to return the next  completed connection </a:t>
            </a:r>
            <a:r>
              <a:rPr sz="2500" dirty="0">
                <a:latin typeface="Times New Roman"/>
                <a:cs typeface="Times New Roman"/>
              </a:rPr>
              <a:t>from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front of </a:t>
            </a:r>
            <a:r>
              <a:rPr sz="2500" spc="-5" dirty="0">
                <a:latin typeface="Times New Roman"/>
                <a:cs typeface="Times New Roman"/>
              </a:rPr>
              <a:t>the completed  connection queue.</a:t>
            </a:r>
            <a:endParaRPr sz="2500">
              <a:latin typeface="Times New Roman"/>
              <a:cs typeface="Times New Roman"/>
            </a:endParaRPr>
          </a:p>
          <a:p>
            <a:pPr marL="329565" marR="66040" indent="-317500">
              <a:lnSpc>
                <a:spcPts val="2700"/>
              </a:lnSpc>
              <a:spcBef>
                <a:spcPts val="70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-5" dirty="0">
                <a:latin typeface="Times New Roman"/>
                <a:cs typeface="Times New Roman"/>
              </a:rPr>
              <a:t>the completed connection queue is </a:t>
            </a:r>
            <a:r>
              <a:rPr sz="2500" spc="-30" dirty="0">
                <a:latin typeface="Times New Roman"/>
                <a:cs typeface="Times New Roman"/>
              </a:rPr>
              <a:t>empty, </a:t>
            </a:r>
            <a:r>
              <a:rPr sz="2500" spc="-5" dirty="0">
                <a:latin typeface="Times New Roman"/>
                <a:cs typeface="Times New Roman"/>
              </a:rPr>
              <a:t>the process is  </a:t>
            </a:r>
            <a:r>
              <a:rPr sz="2500" dirty="0">
                <a:latin typeface="Times New Roman"/>
                <a:cs typeface="Times New Roman"/>
              </a:rPr>
              <a:t>put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sleep.</a:t>
            </a: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1700" spc="-5" dirty="0">
                <a:latin typeface="Courier New"/>
                <a:cs typeface="Courier New"/>
              </a:rPr>
              <a:t>#include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&lt;sys/socket.h&gt;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ts val="1920"/>
              </a:lnSpc>
              <a:spcBef>
                <a:spcPts val="459"/>
              </a:spcBef>
              <a:tabLst>
                <a:tab pos="530860" algn="l"/>
                <a:tab pos="2085339" algn="l"/>
                <a:tab pos="3121660" algn="l"/>
                <a:tab pos="4028440" algn="l"/>
                <a:tab pos="5194935" algn="l"/>
                <a:tab pos="6490335" algn="l"/>
              </a:tabLst>
            </a:pPr>
            <a:r>
              <a:rPr sz="1700" dirty="0">
                <a:latin typeface="Courier New"/>
                <a:cs typeface="Courier New"/>
              </a:rPr>
              <a:t>int	</a:t>
            </a:r>
            <a:r>
              <a:rPr sz="1700" spc="-5" dirty="0">
                <a:latin typeface="Courier New"/>
                <a:cs typeface="Courier New"/>
              </a:rPr>
              <a:t>accept </a:t>
            </a:r>
            <a:r>
              <a:rPr sz="1700" dirty="0">
                <a:latin typeface="Courier New"/>
                <a:cs typeface="Courier New"/>
              </a:rPr>
              <a:t>(int	</a:t>
            </a:r>
            <a:r>
              <a:rPr sz="1700" spc="-5" dirty="0">
                <a:latin typeface="Courier New"/>
                <a:cs typeface="Courier New"/>
              </a:rPr>
              <a:t>sockfd,	</a:t>
            </a:r>
            <a:r>
              <a:rPr sz="1700" dirty="0">
                <a:latin typeface="Courier New"/>
                <a:cs typeface="Courier New"/>
              </a:rPr>
              <a:t>struct	sockaddr	*cliaddr,	socklen_t</a:t>
            </a:r>
            <a:endParaRPr sz="1700">
              <a:latin typeface="Courier New"/>
              <a:cs typeface="Courier New"/>
            </a:endParaRPr>
          </a:p>
          <a:p>
            <a:pPr marL="329565">
              <a:lnSpc>
                <a:spcPts val="1920"/>
              </a:lnSpc>
            </a:pPr>
            <a:r>
              <a:rPr sz="1700" spc="-5" dirty="0">
                <a:latin typeface="Courier New"/>
                <a:cs typeface="Courier New"/>
              </a:rPr>
              <a:t>*addrlen);</a:t>
            </a:r>
            <a:endParaRPr sz="17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48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Returns: non-negative descriptor if </a:t>
            </a:r>
            <a:r>
              <a:rPr sz="2500" dirty="0">
                <a:latin typeface="Times New Roman"/>
                <a:cs typeface="Times New Roman"/>
              </a:rPr>
              <a:t>OK, -1 on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error</a:t>
            </a:r>
            <a:endParaRPr sz="2500">
              <a:latin typeface="Times New Roman"/>
              <a:cs typeface="Times New Roman"/>
            </a:endParaRPr>
          </a:p>
          <a:p>
            <a:pPr marL="329565" marR="5080" indent="-317500">
              <a:lnSpc>
                <a:spcPts val="2700"/>
              </a:lnSpc>
              <a:spcBef>
                <a:spcPts val="74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i="1" spc="-5" dirty="0">
                <a:latin typeface="Times New Roman"/>
                <a:cs typeface="Times New Roman"/>
              </a:rPr>
              <a:t>cliaddr </a:t>
            </a:r>
            <a:r>
              <a:rPr sz="2500" spc="-5" dirty="0">
                <a:latin typeface="Times New Roman"/>
                <a:cs typeface="Times New Roman"/>
              </a:rPr>
              <a:t>and addrlen </a:t>
            </a:r>
            <a:r>
              <a:rPr sz="2500" spc="-10" dirty="0">
                <a:latin typeface="Times New Roman"/>
                <a:cs typeface="Times New Roman"/>
              </a:rPr>
              <a:t>arguments </a:t>
            </a:r>
            <a:r>
              <a:rPr sz="2500" spc="-5" dirty="0">
                <a:latin typeface="Times New Roman"/>
                <a:cs typeface="Times New Roman"/>
              </a:rPr>
              <a:t>are used to return the  protocol address </a:t>
            </a:r>
            <a:r>
              <a:rPr sz="2500" dirty="0">
                <a:latin typeface="Times New Roman"/>
                <a:cs typeface="Times New Roman"/>
              </a:rPr>
              <a:t>of </a:t>
            </a:r>
            <a:r>
              <a:rPr sz="2500" spc="-5" dirty="0">
                <a:latin typeface="Times New Roman"/>
                <a:cs typeface="Times New Roman"/>
              </a:rPr>
              <a:t>the connected peer process (the</a:t>
            </a:r>
            <a:r>
              <a:rPr sz="2500" spc="6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client).</a:t>
            </a:r>
            <a:endParaRPr sz="25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360"/>
              </a:spcBef>
              <a:buClr>
                <a:srgbClr val="DD8047"/>
              </a:buClr>
              <a:buSzPct val="6000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500" i="1" spc="-5" dirty="0">
                <a:latin typeface="Times New Roman"/>
                <a:cs typeface="Times New Roman"/>
              </a:rPr>
              <a:t>addrlen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a </a:t>
            </a:r>
            <a:r>
              <a:rPr sz="2500" spc="-5" dirty="0">
                <a:latin typeface="Times New Roman"/>
                <a:cs typeface="Times New Roman"/>
              </a:rPr>
              <a:t>value-result</a:t>
            </a:r>
            <a:r>
              <a:rPr sz="2500" spc="-10" dirty="0">
                <a:latin typeface="Times New Roman"/>
                <a:cs typeface="Times New Roman"/>
              </a:rPr>
              <a:t> argument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7655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accept</a:t>
            </a:r>
            <a:r>
              <a:rPr sz="4400" b="1" i="1" spc="-55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82355"/>
            <a:ext cx="165481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spc="-5" dirty="0">
                <a:latin typeface="Times New Roman"/>
                <a:cs typeface="Times New Roman"/>
              </a:rPr>
              <a:t>E</a:t>
            </a:r>
            <a:r>
              <a:rPr sz="2900" dirty="0">
                <a:latin typeface="Times New Roman"/>
                <a:cs typeface="Times New Roman"/>
              </a:rPr>
              <a:t>x</a:t>
            </a:r>
            <a:r>
              <a:rPr sz="2900" spc="-5" dirty="0">
                <a:latin typeface="Times New Roman"/>
                <a:cs typeface="Times New Roman"/>
              </a:rPr>
              <a:t>am</a:t>
            </a:r>
            <a:r>
              <a:rPr sz="2900" dirty="0">
                <a:latin typeface="Times New Roman"/>
                <a:cs typeface="Times New Roman"/>
              </a:rPr>
              <a:t>p</a:t>
            </a:r>
            <a:r>
              <a:rPr sz="2900" spc="-5" dirty="0">
                <a:latin typeface="Times New Roman"/>
                <a:cs typeface="Times New Roman"/>
              </a:rPr>
              <a:t>l</a:t>
            </a:r>
            <a:r>
              <a:rPr sz="2900" dirty="0">
                <a:latin typeface="Times New Roman"/>
                <a:cs typeface="Times New Roman"/>
              </a:rPr>
              <a:t>e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68487" y="2787535"/>
            <a:ext cx="7172388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56915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dirty="0">
                <a:latin typeface="Times New Roman"/>
                <a:cs typeface="Times New Roman"/>
              </a:rPr>
              <a:t>fork </a:t>
            </a:r>
            <a:r>
              <a:rPr sz="4400" b="1" dirty="0">
                <a:latin typeface="Times New Roman"/>
                <a:cs typeface="Times New Roman"/>
              </a:rPr>
              <a:t>and </a:t>
            </a:r>
            <a:r>
              <a:rPr sz="4400" b="1" i="1" spc="-5" dirty="0">
                <a:latin typeface="Times New Roman"/>
                <a:cs typeface="Times New Roman"/>
              </a:rPr>
              <a:t>exec</a:t>
            </a:r>
            <a:r>
              <a:rPr sz="4400" b="1" i="1" spc="-7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66227" y="1753755"/>
            <a:ext cx="7363459" cy="3962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70805">
              <a:lnSpc>
                <a:spcPct val="116700"/>
              </a:lnSpc>
              <a:spcBef>
                <a:spcPts val="100"/>
              </a:spcBef>
            </a:pPr>
            <a:r>
              <a:rPr sz="1500" spc="-5" dirty="0">
                <a:latin typeface="Courier New"/>
                <a:cs typeface="Courier New"/>
              </a:rPr>
              <a:t>#include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&lt;unistd.h&gt;  </a:t>
            </a:r>
            <a:r>
              <a:rPr sz="1500" dirty="0">
                <a:latin typeface="Courier New"/>
                <a:cs typeface="Courier New"/>
              </a:rPr>
              <a:t>pid_t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5" dirty="0">
                <a:latin typeface="Courier New"/>
                <a:cs typeface="Courier New"/>
              </a:rPr>
              <a:t>fork(void);</a:t>
            </a:r>
            <a:endParaRPr sz="15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Returns: </a:t>
            </a:r>
            <a:r>
              <a:rPr sz="2200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in child, process </a:t>
            </a:r>
            <a:r>
              <a:rPr sz="2200" dirty="0">
                <a:latin typeface="Times New Roman"/>
                <a:cs typeface="Times New Roman"/>
              </a:rPr>
              <a:t>ID of </a:t>
            </a:r>
            <a:r>
              <a:rPr sz="2200" spc="-5" dirty="0">
                <a:latin typeface="Times New Roman"/>
                <a:cs typeface="Times New Roman"/>
              </a:rPr>
              <a:t>child in parent, </a:t>
            </a:r>
            <a:r>
              <a:rPr sz="2200" dirty="0">
                <a:latin typeface="Times New Roman"/>
                <a:cs typeface="Times New Roman"/>
              </a:rPr>
              <a:t>-1 on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error</a:t>
            </a:r>
            <a:endParaRPr sz="2200">
              <a:latin typeface="Times New Roman"/>
              <a:cs typeface="Times New Roman"/>
            </a:endParaRPr>
          </a:p>
          <a:p>
            <a:pPr marL="330200" marR="389255" indent="-317500">
              <a:lnSpc>
                <a:spcPts val="2200"/>
              </a:lnSpc>
              <a:spcBef>
                <a:spcPts val="60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i="1" spc="-5" dirty="0">
                <a:latin typeface="Times New Roman"/>
                <a:cs typeface="Times New Roman"/>
              </a:rPr>
              <a:t>fork </a:t>
            </a:r>
            <a:r>
              <a:rPr sz="2200" spc="-5" dirty="0">
                <a:latin typeface="Times New Roman"/>
                <a:cs typeface="Times New Roman"/>
              </a:rPr>
              <a:t>function (including the variants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it provided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some  systems) is the only way in Unix to create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new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process.</a:t>
            </a:r>
            <a:endParaRPr sz="22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spcBef>
                <a:spcPts val="16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is called once </a:t>
            </a:r>
            <a:r>
              <a:rPr sz="2200" dirty="0">
                <a:latin typeface="Times New Roman"/>
                <a:cs typeface="Times New Roman"/>
              </a:rPr>
              <a:t>but </a:t>
            </a:r>
            <a:r>
              <a:rPr sz="2200" spc="-5" dirty="0">
                <a:latin typeface="Times New Roman"/>
                <a:cs typeface="Times New Roman"/>
              </a:rPr>
              <a:t>it returns twice.</a:t>
            </a:r>
            <a:endParaRPr sz="2200">
              <a:latin typeface="Times New Roman"/>
              <a:cs typeface="Times New Roman"/>
            </a:endParaRPr>
          </a:p>
          <a:p>
            <a:pPr marL="330200" marR="5080" indent="-317500">
              <a:lnSpc>
                <a:spcPct val="79500"/>
              </a:lnSpc>
              <a:spcBef>
                <a:spcPts val="70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returns once in the calling process (called the parent) with </a:t>
            </a:r>
            <a:r>
              <a:rPr sz="2200" dirty="0">
                <a:latin typeface="Times New Roman"/>
                <a:cs typeface="Times New Roman"/>
              </a:rPr>
              <a:t>a  </a:t>
            </a:r>
            <a:r>
              <a:rPr sz="2200" spc="-5" dirty="0">
                <a:latin typeface="Times New Roman"/>
                <a:cs typeface="Times New Roman"/>
              </a:rPr>
              <a:t>return value that is the process </a:t>
            </a:r>
            <a:r>
              <a:rPr sz="2200" dirty="0">
                <a:latin typeface="Times New Roman"/>
                <a:cs typeface="Times New Roman"/>
              </a:rPr>
              <a:t>ID of </a:t>
            </a:r>
            <a:r>
              <a:rPr sz="2200" spc="-5" dirty="0">
                <a:latin typeface="Times New Roman"/>
                <a:cs typeface="Times New Roman"/>
              </a:rPr>
              <a:t>the newly created process  (the child). </a:t>
            </a:r>
            <a:r>
              <a:rPr sz="2200" dirty="0">
                <a:latin typeface="Times New Roman"/>
                <a:cs typeface="Times New Roman"/>
              </a:rPr>
              <a:t>It </a:t>
            </a:r>
            <a:r>
              <a:rPr sz="2200" spc="-5" dirty="0">
                <a:latin typeface="Times New Roman"/>
                <a:cs typeface="Times New Roman"/>
              </a:rPr>
              <a:t>also returns once in the child, with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return value 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0.</a:t>
            </a:r>
            <a:endParaRPr sz="2200">
              <a:latin typeface="Times New Roman"/>
              <a:cs typeface="Times New Roman"/>
            </a:endParaRPr>
          </a:p>
          <a:p>
            <a:pPr marL="330200" marR="300355" indent="-317500" algn="just">
              <a:lnSpc>
                <a:spcPct val="81400"/>
              </a:lnSpc>
              <a:spcBef>
                <a:spcPts val="650"/>
              </a:spcBef>
              <a:buClr>
                <a:srgbClr val="DD8047"/>
              </a:buClr>
              <a:buSzPct val="59090"/>
              <a:buFont typeface="Wingdings"/>
              <a:buChar char=""/>
              <a:tabLst>
                <a:tab pos="33274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reason </a:t>
            </a:r>
            <a:r>
              <a:rPr sz="2200" dirty="0">
                <a:latin typeface="Times New Roman"/>
                <a:cs typeface="Times New Roman"/>
              </a:rPr>
              <a:t>fork </a:t>
            </a:r>
            <a:r>
              <a:rPr sz="2200" spc="-5" dirty="0">
                <a:latin typeface="Times New Roman"/>
                <a:cs typeface="Times New Roman"/>
              </a:rPr>
              <a:t>returns </a:t>
            </a:r>
            <a:r>
              <a:rPr sz="2200" dirty="0">
                <a:latin typeface="Times New Roman"/>
                <a:cs typeface="Times New Roman"/>
              </a:rPr>
              <a:t>0 </a:t>
            </a:r>
            <a:r>
              <a:rPr sz="2200" spc="-5" dirty="0">
                <a:latin typeface="Times New Roman"/>
                <a:cs typeface="Times New Roman"/>
              </a:rPr>
              <a:t>in the child, instead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parent's  process </a:t>
            </a:r>
            <a:r>
              <a:rPr sz="2200" dirty="0">
                <a:latin typeface="Times New Roman"/>
                <a:cs typeface="Times New Roman"/>
              </a:rPr>
              <a:t>ID, </a:t>
            </a:r>
            <a:r>
              <a:rPr sz="2200" spc="-5" dirty="0">
                <a:latin typeface="Times New Roman"/>
                <a:cs typeface="Times New Roman"/>
              </a:rPr>
              <a:t>is because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child has only </a:t>
            </a:r>
            <a:r>
              <a:rPr sz="2200" dirty="0">
                <a:latin typeface="Times New Roman"/>
                <a:cs typeface="Times New Roman"/>
              </a:rPr>
              <a:t>one </a:t>
            </a:r>
            <a:r>
              <a:rPr sz="2200" spc="-5" dirty="0">
                <a:latin typeface="Times New Roman"/>
                <a:cs typeface="Times New Roman"/>
              </a:rPr>
              <a:t>parent and it can  always obtain the parent's process </a:t>
            </a:r>
            <a:r>
              <a:rPr sz="2200" dirty="0">
                <a:latin typeface="Times New Roman"/>
                <a:cs typeface="Times New Roman"/>
              </a:rPr>
              <a:t>ID by </a:t>
            </a:r>
            <a:r>
              <a:rPr sz="2200" spc="-5" dirty="0">
                <a:latin typeface="Times New Roman"/>
                <a:cs typeface="Times New Roman"/>
              </a:rPr>
              <a:t>calling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i="1" spc="-5" dirty="0">
                <a:latin typeface="Times New Roman"/>
                <a:cs typeface="Times New Roman"/>
              </a:rPr>
              <a:t>getppid</a:t>
            </a:r>
            <a:r>
              <a:rPr sz="2200" spc="-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25887" y="349135"/>
            <a:ext cx="5486400" cy="67679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900" y="725055"/>
            <a:ext cx="30062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E</a:t>
            </a:r>
            <a:r>
              <a:rPr sz="4400" dirty="0"/>
              <a:t>x</a:t>
            </a:r>
            <a:r>
              <a:rPr sz="4400" spc="-5" dirty="0"/>
              <a:t>am</a:t>
            </a:r>
            <a:r>
              <a:rPr sz="4400" dirty="0"/>
              <a:t>p</a:t>
            </a:r>
            <a:r>
              <a:rPr sz="4400" spc="-5" dirty="0"/>
              <a:t>l</a:t>
            </a:r>
            <a:r>
              <a:rPr sz="4400" dirty="0"/>
              <a:t>e</a:t>
            </a:r>
            <a:endParaRPr sz="440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464475" y="1915778"/>
            <a:ext cx="7976870" cy="224726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625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dirty="0">
                <a:latin typeface="Times New Roman"/>
                <a:cs typeface="Times New Roman"/>
              </a:rPr>
              <a:t>2 </a:t>
            </a:r>
            <a:r>
              <a:rPr sz="2900" spc="-5" dirty="0">
                <a:latin typeface="Times New Roman"/>
                <a:cs typeface="Times New Roman"/>
              </a:rPr>
              <a:t>typical uses </a:t>
            </a:r>
            <a:r>
              <a:rPr sz="2900" dirty="0">
                <a:latin typeface="Times New Roman"/>
                <a:cs typeface="Times New Roman"/>
              </a:rPr>
              <a:t>of</a:t>
            </a:r>
            <a:r>
              <a:rPr sz="2900" spc="-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fork:</a:t>
            </a:r>
            <a:endParaRPr sz="2900">
              <a:latin typeface="Times New Roman"/>
              <a:cs typeface="Times New Roman"/>
            </a:endParaRPr>
          </a:p>
          <a:p>
            <a:pPr marL="647065" marR="5080" lvl="1" indent="-279400">
              <a:lnSpc>
                <a:spcPct val="100200"/>
              </a:lnSpc>
              <a:spcBef>
                <a:spcPts val="459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makes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copy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itself </a:t>
            </a:r>
            <a:r>
              <a:rPr sz="2600" dirty="0">
                <a:latin typeface="Times New Roman"/>
                <a:cs typeface="Times New Roman"/>
              </a:rPr>
              <a:t>so </a:t>
            </a:r>
            <a:r>
              <a:rPr sz="2600" spc="-5" dirty="0">
                <a:latin typeface="Times New Roman"/>
                <a:cs typeface="Times New Roman"/>
              </a:rPr>
              <a:t>that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copy can  handle </a:t>
            </a:r>
            <a:r>
              <a:rPr sz="2600" dirty="0">
                <a:latin typeface="Times New Roman"/>
                <a:cs typeface="Times New Roman"/>
              </a:rPr>
              <a:t>one </a:t>
            </a:r>
            <a:r>
              <a:rPr sz="2600" spc="-5" dirty="0">
                <a:latin typeface="Times New Roman"/>
                <a:cs typeface="Times New Roman"/>
              </a:rPr>
              <a:t>operation while the other copy does another  task.</a:t>
            </a:r>
            <a:endParaRPr sz="2600">
              <a:latin typeface="Times New Roman"/>
              <a:cs typeface="Times New Roman"/>
            </a:endParaRPr>
          </a:p>
          <a:p>
            <a:pPr marL="642620" lvl="1" indent="-274955">
              <a:lnSpc>
                <a:spcPct val="100000"/>
              </a:lnSpc>
              <a:spcBef>
                <a:spcPts val="530"/>
              </a:spcBef>
              <a:buClr>
                <a:srgbClr val="94B6D2"/>
              </a:buClr>
              <a:buSzPct val="69230"/>
              <a:buFont typeface="Arial"/>
              <a:buChar char="¤"/>
              <a:tabLst>
                <a:tab pos="642620" algn="l"/>
              </a:tabLst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process wants to execute another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program.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Concurrent  </a:t>
            </a:r>
            <a:r>
              <a:rPr b="1" spc="-5" dirty="0">
                <a:latin typeface="Times New Roman"/>
                <a:cs typeface="Times New Roman"/>
              </a:rPr>
              <a:t>Servers </a:t>
            </a:r>
            <a:r>
              <a:rPr b="1" dirty="0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2461871" y="3269694"/>
            <a:ext cx="6299831" cy="1216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4748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5605" algn="l"/>
              </a:tabLst>
            </a:pPr>
            <a:r>
              <a:rPr sz="4400" b="1" dirty="0">
                <a:latin typeface="Times New Roman"/>
                <a:cs typeface="Times New Roman"/>
              </a:rPr>
              <a:t>Con</a:t>
            </a:r>
            <a:r>
              <a:rPr sz="4400" b="1" spc="-5" dirty="0">
                <a:latin typeface="Times New Roman"/>
                <a:cs typeface="Times New Roman"/>
              </a:rPr>
              <a:t>c</a:t>
            </a:r>
            <a:r>
              <a:rPr sz="4400" b="1" dirty="0">
                <a:latin typeface="Times New Roman"/>
                <a:cs typeface="Times New Roman"/>
              </a:rPr>
              <a:t>u</a:t>
            </a:r>
            <a:r>
              <a:rPr sz="4400" b="1" spc="-5" dirty="0">
                <a:latin typeface="Times New Roman"/>
                <a:cs typeface="Times New Roman"/>
              </a:rPr>
              <a:t>r</a:t>
            </a:r>
            <a:r>
              <a:rPr sz="4400" b="1" spc="-80" dirty="0">
                <a:latin typeface="Times New Roman"/>
                <a:cs typeface="Times New Roman"/>
              </a:rPr>
              <a:t>r</a:t>
            </a:r>
            <a:r>
              <a:rPr sz="4400" b="1" spc="-5" dirty="0">
                <a:latin typeface="Times New Roman"/>
                <a:cs typeface="Times New Roman"/>
              </a:rPr>
              <a:t>e</a:t>
            </a:r>
            <a:r>
              <a:rPr sz="4400" b="1" dirty="0">
                <a:latin typeface="Times New Roman"/>
                <a:cs typeface="Times New Roman"/>
              </a:rPr>
              <a:t>nt	S</a:t>
            </a:r>
            <a:r>
              <a:rPr sz="4400" b="1" spc="-5" dirty="0">
                <a:latin typeface="Times New Roman"/>
                <a:cs typeface="Times New Roman"/>
              </a:rPr>
              <a:t>er</a:t>
            </a:r>
            <a:r>
              <a:rPr sz="4400" b="1" dirty="0">
                <a:latin typeface="Times New Roman"/>
                <a:cs typeface="Times New Roman"/>
              </a:rPr>
              <a:t>v</a:t>
            </a:r>
            <a:r>
              <a:rPr sz="4400" b="1" spc="-5" dirty="0">
                <a:latin typeface="Times New Roman"/>
                <a:cs typeface="Times New Roman"/>
              </a:rPr>
              <a:t>er</a:t>
            </a:r>
            <a:r>
              <a:rPr sz="4400" b="1" dirty="0">
                <a:latin typeface="Times New Roman"/>
                <a:cs typeface="Times New Roman"/>
              </a:rPr>
              <a:t>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616" y="1626574"/>
            <a:ext cx="6440170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lr>
                <a:srgbClr val="DD8047"/>
              </a:buClr>
              <a:buSzPct val="60344"/>
              <a:buFont typeface="Wingdings"/>
              <a:buChar char=""/>
              <a:tabLst>
                <a:tab pos="332740" algn="l"/>
              </a:tabLst>
            </a:pPr>
            <a:r>
              <a:rPr sz="2900" i="1" spc="-5" dirty="0">
                <a:latin typeface="Times New Roman"/>
                <a:cs typeface="Times New Roman"/>
              </a:rPr>
              <a:t>fork </a:t>
            </a:r>
            <a:r>
              <a:rPr sz="2900" dirty="0">
                <a:latin typeface="Times New Roman"/>
                <a:cs typeface="Times New Roman"/>
              </a:rPr>
              <a:t>a </a:t>
            </a:r>
            <a:r>
              <a:rPr sz="2900" spc="-5" dirty="0">
                <a:latin typeface="Times New Roman"/>
                <a:cs typeface="Times New Roman"/>
              </a:rPr>
              <a:t>child process to handle each</a:t>
            </a:r>
            <a:r>
              <a:rPr sz="2900" dirty="0">
                <a:latin typeface="Times New Roman"/>
                <a:cs typeface="Times New Roman"/>
              </a:rPr>
              <a:t> </a:t>
            </a:r>
            <a:r>
              <a:rPr sz="2900" spc="-5" dirty="0">
                <a:latin typeface="Times New Roman"/>
                <a:cs typeface="Times New Roman"/>
              </a:rPr>
              <a:t>client.</a:t>
            </a:r>
            <a:endParaRPr sz="2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82687" y="2254135"/>
            <a:ext cx="8124177" cy="4952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806450"/>
            <a:ext cx="7666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</a:t>
            </a:r>
            <a:r>
              <a:rPr b="1" spc="-15" dirty="0">
                <a:latin typeface="Times New Roman"/>
                <a:cs typeface="Times New Roman"/>
              </a:rPr>
              <a:t>before </a:t>
            </a:r>
            <a:r>
              <a:rPr b="1" spc="-5" dirty="0">
                <a:latin typeface="Times New Roman"/>
                <a:cs typeface="Times New Roman"/>
              </a:rPr>
              <a:t>call</a:t>
            </a:r>
            <a:r>
              <a:rPr b="1" spc="-12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to</a:t>
            </a:r>
          </a:p>
          <a:p>
            <a:pPr marL="12700">
              <a:lnSpc>
                <a:spcPct val="100000"/>
              </a:lnSpc>
            </a:pPr>
            <a:r>
              <a:rPr b="1" i="1" spc="-5" dirty="0">
                <a:latin typeface="Times New Roman"/>
                <a:cs typeface="Times New Roman"/>
              </a:rPr>
              <a:t>accept </a:t>
            </a:r>
            <a:r>
              <a:rPr b="1" spc="-15" dirty="0">
                <a:latin typeface="Times New Roman"/>
                <a:cs typeface="Times New Roman"/>
              </a:rPr>
              <a:t>returns.</a:t>
            </a:r>
          </a:p>
        </p:txBody>
      </p:sp>
      <p:sp>
        <p:nvSpPr>
          <p:cNvPr id="3" name="object 3"/>
          <p:cNvSpPr/>
          <p:nvPr/>
        </p:nvSpPr>
        <p:spPr>
          <a:xfrm>
            <a:off x="2595811" y="3001304"/>
            <a:ext cx="6348215" cy="1305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after</a:t>
            </a:r>
            <a:r>
              <a:rPr b="1" spc="-195" dirty="0">
                <a:latin typeface="Times New Roman"/>
                <a:cs typeface="Times New Roman"/>
              </a:rPr>
              <a:t> </a:t>
            </a:r>
            <a:r>
              <a:rPr b="1" spc="-15" dirty="0">
                <a:latin typeface="Times New Roman"/>
                <a:cs typeface="Times New Roman"/>
              </a:rPr>
              <a:t>return  </a:t>
            </a:r>
            <a:r>
              <a:rPr b="1" spc="-20" dirty="0">
                <a:latin typeface="Times New Roman"/>
                <a:cs typeface="Times New Roman"/>
              </a:rPr>
              <a:t>from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i="1" spc="-5" dirty="0">
                <a:latin typeface="Times New Roman"/>
                <a:cs typeface="Times New Roman"/>
              </a:rPr>
              <a:t>accept</a:t>
            </a:r>
            <a:r>
              <a:rPr b="1" spc="-5" dirty="0">
                <a:latin typeface="Times New Roman"/>
                <a:cs typeface="Times New Roman"/>
              </a:rPr>
              <a:t>.</a:t>
            </a:r>
          </a:p>
        </p:txBody>
      </p:sp>
      <p:sp>
        <p:nvSpPr>
          <p:cNvPr id="3" name="object 3"/>
          <p:cNvSpPr/>
          <p:nvPr/>
        </p:nvSpPr>
        <p:spPr>
          <a:xfrm>
            <a:off x="2269092" y="3117020"/>
            <a:ext cx="6655393" cy="1369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Status of </a:t>
            </a:r>
            <a:r>
              <a:rPr b="1" spc="-5" dirty="0">
                <a:latin typeface="Times New Roman"/>
                <a:cs typeface="Times New Roman"/>
              </a:rPr>
              <a:t>client/server after</a:t>
            </a:r>
            <a:r>
              <a:rPr b="1" spc="-1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fork  </a:t>
            </a:r>
            <a:r>
              <a:rPr b="1" spc="-15" dirty="0">
                <a:latin typeface="Times New Roman"/>
                <a:cs typeface="Times New Roman"/>
              </a:rPr>
              <a:t>returns.</a:t>
            </a:r>
          </a:p>
        </p:txBody>
      </p:sp>
      <p:sp>
        <p:nvSpPr>
          <p:cNvPr id="3" name="object 3"/>
          <p:cNvSpPr/>
          <p:nvPr/>
        </p:nvSpPr>
        <p:spPr>
          <a:xfrm>
            <a:off x="2674682" y="2552152"/>
            <a:ext cx="5886031" cy="32659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9900" y="654050"/>
            <a:ext cx="920580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Times New Roman"/>
                <a:cs typeface="Times New Roman"/>
              </a:rPr>
              <a:t>Status of </a:t>
            </a:r>
            <a:r>
              <a:rPr sz="3600" b="1" spc="-5" dirty="0">
                <a:latin typeface="Times New Roman"/>
                <a:cs typeface="Times New Roman"/>
              </a:rPr>
              <a:t>client/server after </a:t>
            </a:r>
            <a:r>
              <a:rPr sz="3600" b="1" spc="-15" dirty="0">
                <a:latin typeface="Times New Roman"/>
                <a:cs typeface="Times New Roman"/>
              </a:rPr>
              <a:t>parent  </a:t>
            </a:r>
            <a:r>
              <a:rPr sz="3600" b="1" dirty="0">
                <a:latin typeface="Times New Roman"/>
                <a:cs typeface="Times New Roman"/>
              </a:rPr>
              <a:t>and </a:t>
            </a:r>
            <a:r>
              <a:rPr sz="3600" b="1" spc="-5" dirty="0">
                <a:latin typeface="Times New Roman"/>
                <a:cs typeface="Times New Roman"/>
              </a:rPr>
              <a:t>child close </a:t>
            </a:r>
            <a:r>
              <a:rPr sz="3600" b="1" spc="-10" dirty="0">
                <a:latin typeface="Times New Roman"/>
                <a:cs typeface="Times New Roman"/>
              </a:rPr>
              <a:t>appropriate</a:t>
            </a:r>
            <a:r>
              <a:rPr sz="3600" b="1" spc="-20" dirty="0">
                <a:latin typeface="Times New Roman"/>
                <a:cs typeface="Times New Roman"/>
              </a:rPr>
              <a:t> </a:t>
            </a:r>
            <a:r>
              <a:rPr sz="3600" b="1" spc="-5" dirty="0">
                <a:latin typeface="Times New Roman"/>
                <a:cs typeface="Times New Roman"/>
              </a:rPr>
              <a:t>sockets.</a:t>
            </a:r>
          </a:p>
        </p:txBody>
      </p:sp>
      <p:sp>
        <p:nvSpPr>
          <p:cNvPr id="3" name="object 3"/>
          <p:cNvSpPr/>
          <p:nvPr/>
        </p:nvSpPr>
        <p:spPr>
          <a:xfrm>
            <a:off x="2254782" y="2530774"/>
            <a:ext cx="6427182" cy="3561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64475" y="725055"/>
            <a:ext cx="3455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i="1" spc="-5" dirty="0">
                <a:latin typeface="Times New Roman"/>
                <a:cs typeface="Times New Roman"/>
              </a:rPr>
              <a:t>close</a:t>
            </a:r>
            <a:r>
              <a:rPr sz="4400" b="1" i="1" spc="-60" dirty="0">
                <a:latin typeface="Times New Roman"/>
                <a:cs typeface="Times New Roman"/>
              </a:rPr>
              <a:t> </a:t>
            </a:r>
            <a:r>
              <a:rPr sz="4400" b="1" spc="-5" dirty="0">
                <a:latin typeface="Times New Roman"/>
                <a:cs typeface="Times New Roman"/>
              </a:rPr>
              <a:t>Function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64475" y="1948065"/>
            <a:ext cx="7874000" cy="42468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29565" marR="105410" indent="-317500">
              <a:lnSpc>
                <a:spcPts val="2900"/>
              </a:lnSpc>
              <a:spcBef>
                <a:spcPts val="4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The normal Unix close function is also used to close </a:t>
            </a:r>
            <a:r>
              <a:rPr sz="2700" dirty="0">
                <a:latin typeface="Times New Roman"/>
                <a:cs typeface="Times New Roman"/>
              </a:rPr>
              <a:t>a  </a:t>
            </a:r>
            <a:r>
              <a:rPr sz="2700" spc="-5" dirty="0">
                <a:latin typeface="Times New Roman"/>
                <a:cs typeface="Times New Roman"/>
              </a:rPr>
              <a:t>socket and terminate </a:t>
            </a:r>
            <a:r>
              <a:rPr sz="2700" dirty="0">
                <a:latin typeface="Times New Roman"/>
                <a:cs typeface="Times New Roman"/>
              </a:rPr>
              <a:t>a </a:t>
            </a:r>
            <a:r>
              <a:rPr sz="2700" spc="-5" dirty="0">
                <a:latin typeface="Times New Roman"/>
                <a:cs typeface="Times New Roman"/>
              </a:rPr>
              <a:t>TCP</a:t>
            </a:r>
            <a:r>
              <a:rPr sz="2700" spc="-1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connection.</a:t>
            </a:r>
            <a:endParaRPr sz="2700">
              <a:latin typeface="Times New Roman"/>
              <a:cs typeface="Times New Roman"/>
            </a:endParaRPr>
          </a:p>
          <a:p>
            <a:pPr marL="12700" marR="4697730">
              <a:lnSpc>
                <a:spcPts val="2600"/>
              </a:lnSpc>
              <a:spcBef>
                <a:spcPts val="130"/>
              </a:spcBef>
              <a:tabLst>
                <a:tab pos="561340" algn="l"/>
                <a:tab pos="2070100" algn="l"/>
              </a:tabLst>
            </a:pPr>
            <a:r>
              <a:rPr sz="1800" spc="-5" dirty="0">
                <a:latin typeface="Courier New"/>
                <a:cs typeface="Courier New"/>
              </a:rPr>
              <a:t>#include </a:t>
            </a:r>
            <a:r>
              <a:rPr sz="1800" dirty="0">
                <a:latin typeface="Courier New"/>
                <a:cs typeface="Courier New"/>
              </a:rPr>
              <a:t>&lt;unistd.h&gt;  int	</a:t>
            </a:r>
            <a:r>
              <a:rPr sz="1800" spc="-5" dirty="0">
                <a:latin typeface="Courier New"/>
                <a:cs typeface="Courier New"/>
              </a:rPr>
              <a:t>clos</a:t>
            </a:r>
            <a:r>
              <a:rPr sz="1800" dirty="0">
                <a:latin typeface="Courier New"/>
                <a:cs typeface="Courier New"/>
              </a:rPr>
              <a:t>e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(int	sockfd</a:t>
            </a:r>
            <a:r>
              <a:rPr sz="1800" spc="-5" dirty="0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  <a:p>
            <a:pPr marL="332740" indent="-320040">
              <a:lnSpc>
                <a:spcPct val="100000"/>
              </a:lnSpc>
              <a:spcBef>
                <a:spcPts val="29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spc="-5" dirty="0">
                <a:latin typeface="Times New Roman"/>
                <a:cs typeface="Times New Roman"/>
              </a:rPr>
              <a:t>Returns: </a:t>
            </a:r>
            <a:r>
              <a:rPr sz="2700" dirty="0">
                <a:latin typeface="Times New Roman"/>
                <a:cs typeface="Times New Roman"/>
              </a:rPr>
              <a:t>0 </a:t>
            </a:r>
            <a:r>
              <a:rPr sz="2700" spc="-5" dirty="0">
                <a:latin typeface="Times New Roman"/>
                <a:cs typeface="Times New Roman"/>
              </a:rPr>
              <a:t>if </a:t>
            </a:r>
            <a:r>
              <a:rPr sz="2700" dirty="0">
                <a:latin typeface="Times New Roman"/>
                <a:cs typeface="Times New Roman"/>
              </a:rPr>
              <a:t>OK, -1 on</a:t>
            </a:r>
            <a:r>
              <a:rPr sz="2700" spc="-5" dirty="0">
                <a:latin typeface="Times New Roman"/>
                <a:cs typeface="Times New Roman"/>
              </a:rPr>
              <a:t> error</a:t>
            </a:r>
            <a:endParaRPr sz="2700">
              <a:latin typeface="Times New Roman"/>
              <a:cs typeface="Times New Roman"/>
            </a:endParaRPr>
          </a:p>
          <a:p>
            <a:pPr marL="329565" marR="5080" indent="-317500">
              <a:lnSpc>
                <a:spcPct val="90100"/>
              </a:lnSpc>
              <a:spcBef>
                <a:spcPts val="680"/>
              </a:spcBef>
              <a:buClr>
                <a:srgbClr val="DD8047"/>
              </a:buClr>
              <a:buSzPct val="59259"/>
              <a:buFont typeface="Wingdings"/>
              <a:buChar char=""/>
              <a:tabLst>
                <a:tab pos="332105" algn="l"/>
                <a:tab pos="332740" algn="l"/>
              </a:tabLst>
            </a:pPr>
            <a:r>
              <a:rPr sz="2700" dirty="0">
                <a:latin typeface="Times New Roman"/>
                <a:cs typeface="Times New Roman"/>
              </a:rPr>
              <a:t>If </a:t>
            </a:r>
            <a:r>
              <a:rPr sz="2700" spc="-5" dirty="0">
                <a:latin typeface="Times New Roman"/>
                <a:cs typeface="Times New Roman"/>
              </a:rPr>
              <a:t>the parent </a:t>
            </a:r>
            <a:r>
              <a:rPr sz="2700" spc="-10" dirty="0">
                <a:latin typeface="Times New Roman"/>
                <a:cs typeface="Times New Roman"/>
              </a:rPr>
              <a:t>doesn’t </a:t>
            </a:r>
            <a:r>
              <a:rPr sz="2700" spc="-5" dirty="0">
                <a:latin typeface="Times New Roman"/>
                <a:cs typeface="Times New Roman"/>
              </a:rPr>
              <a:t>close the socket, when the child  closes the connected socket, its reference count will </a:t>
            </a:r>
            <a:r>
              <a:rPr sz="2700" dirty="0">
                <a:latin typeface="Times New Roman"/>
                <a:cs typeface="Times New Roman"/>
              </a:rPr>
              <a:t>go  from 2 </a:t>
            </a:r>
            <a:r>
              <a:rPr sz="2700" spc="-5" dirty="0">
                <a:latin typeface="Times New Roman"/>
                <a:cs typeface="Times New Roman"/>
              </a:rPr>
              <a:t>to </a:t>
            </a:r>
            <a:r>
              <a:rPr sz="2700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and it will remain at </a:t>
            </a:r>
            <a:r>
              <a:rPr sz="2700" dirty="0">
                <a:latin typeface="Times New Roman"/>
                <a:cs typeface="Times New Roman"/>
              </a:rPr>
              <a:t>1 </a:t>
            </a:r>
            <a:r>
              <a:rPr sz="2700" spc="-5" dirty="0">
                <a:latin typeface="Times New Roman"/>
                <a:cs typeface="Times New Roman"/>
              </a:rPr>
              <a:t>since the parent  never closes the connected socket. This will prevent  TCP's connection termination sequence </a:t>
            </a:r>
            <a:r>
              <a:rPr sz="2700" dirty="0">
                <a:latin typeface="Times New Roman"/>
                <a:cs typeface="Times New Roman"/>
              </a:rPr>
              <a:t>from  </a:t>
            </a:r>
            <a:r>
              <a:rPr sz="2700" spc="-5" dirty="0">
                <a:latin typeface="Times New Roman"/>
                <a:cs typeface="Times New Roman"/>
              </a:rPr>
              <a:t>occurring, and the connection will remain</a:t>
            </a:r>
            <a:r>
              <a:rPr sz="2700" spc="2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open.</a:t>
            </a:r>
            <a:endParaRPr sz="2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2892" y="671689"/>
            <a:ext cx="7423299" cy="1233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marR="5080">
              <a:lnSpc>
                <a:spcPct val="100000"/>
              </a:lnSpc>
              <a:spcBef>
                <a:spcPts val="100"/>
              </a:spcBef>
            </a:pPr>
            <a:r>
              <a:rPr b="1" dirty="0">
                <a:latin typeface="Times New Roman"/>
                <a:cs typeface="Times New Roman"/>
              </a:rPr>
              <a:t>TCP </a:t>
            </a:r>
            <a:r>
              <a:rPr b="1" spc="-5" dirty="0">
                <a:latin typeface="Times New Roman"/>
                <a:cs typeface="Times New Roman"/>
              </a:rPr>
              <a:t>Port Numbers </a:t>
            </a:r>
            <a:r>
              <a:rPr b="1" dirty="0">
                <a:latin typeface="Times New Roman"/>
                <a:cs typeface="Times New Roman"/>
              </a:rPr>
              <a:t>and</a:t>
            </a:r>
            <a:r>
              <a:rPr b="1" spc="-270" dirty="0">
                <a:latin typeface="Times New Roman"/>
                <a:cs typeface="Times New Roman"/>
              </a:rPr>
              <a:t> </a:t>
            </a:r>
            <a:r>
              <a:rPr b="1" spc="-10">
                <a:latin typeface="Times New Roman"/>
                <a:cs typeface="Times New Roman"/>
              </a:rPr>
              <a:t>Concurrent  </a:t>
            </a:r>
            <a:r>
              <a:rPr b="1" spc="-5">
                <a:latin typeface="Times New Roman"/>
                <a:cs typeface="Times New Roman"/>
              </a:rPr>
              <a:t>Servers</a:t>
            </a: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8487" y="2985811"/>
            <a:ext cx="6726713" cy="2167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4243</Words>
  <Application>Microsoft Office PowerPoint</Application>
  <PresentationFormat>Custom</PresentationFormat>
  <Paragraphs>584</Paragraphs>
  <Slides>85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5" baseType="lpstr">
      <vt:lpstr>AoyagiKouzanFontT</vt:lpstr>
      <vt:lpstr>Arial</vt:lpstr>
      <vt:lpstr>Courier New</vt:lpstr>
      <vt:lpstr>Tahoma</vt:lpstr>
      <vt:lpstr>Times New Roman</vt:lpstr>
      <vt:lpstr>Trebuchet MS</vt:lpstr>
      <vt:lpstr>Verdana</vt:lpstr>
      <vt:lpstr>Wingdings</vt:lpstr>
      <vt:lpstr>Wingdings 3</vt:lpstr>
      <vt:lpstr>Facet</vt:lpstr>
      <vt:lpstr>PowerPoint Presentation</vt:lpstr>
      <vt:lpstr>Nội dung</vt:lpstr>
      <vt:lpstr>PowerPoint Presentation</vt:lpstr>
      <vt:lpstr>Khái niệm</vt:lpstr>
      <vt:lpstr>Đặc tính của giao tiếp giữa các tiến  trình</vt:lpstr>
      <vt:lpstr>Socket-port</vt:lpstr>
      <vt:lpstr>TCP Port Numbers and Concurrent  Servers (1)</vt:lpstr>
      <vt:lpstr>TCP Port Numbers and Concurrent  Servers (2)</vt:lpstr>
      <vt:lpstr>TCP Port Numbers and Concurrent  Servers</vt:lpstr>
      <vt:lpstr>TCP Port Numbers and Concurrent  Servers</vt:lpstr>
      <vt:lpstr>Buffer Sizes and Limitations</vt:lpstr>
      <vt:lpstr>TCP output</vt:lpstr>
      <vt:lpstr>UDP output</vt:lpstr>
      <vt:lpstr>Hỗ trợ  của Java</vt:lpstr>
      <vt:lpstr>Trao đổi thông tin bằng UDP</vt:lpstr>
      <vt:lpstr>PowerPoint Presentation</vt:lpstr>
      <vt:lpstr>PowerPoint Presentation</vt:lpstr>
      <vt:lpstr>Trao đổi thông tin bằng TCP-IP</vt:lpstr>
      <vt:lpstr>Ví dụ về việc đóng liên kết</vt:lpstr>
      <vt:lpstr>Trao đổi thông tin bằng TCP</vt:lpstr>
      <vt:lpstr>Một số trường hợp xảy ra</vt:lpstr>
      <vt:lpstr>Một số trường hợp xảy ra</vt:lpstr>
      <vt:lpstr>PowerPoint Presentation</vt:lpstr>
      <vt:lpstr>PowerPoint Presentation</vt:lpstr>
      <vt:lpstr>Các vấn đề của trao đổi thông tin giữa  các tiến trình</vt:lpstr>
      <vt:lpstr>Nội dung</vt:lpstr>
      <vt:lpstr>2. Lời gọi thủ tục từ xa</vt:lpstr>
      <vt:lpstr>2.1. Giao thức yêu cầu-trả lời</vt:lpstr>
      <vt:lpstr>Yêu cầu-trả lời</vt:lpstr>
      <vt:lpstr>Thủ tục</vt:lpstr>
      <vt:lpstr>Đơn vị dữ liệu</vt:lpstr>
      <vt:lpstr>Các vấn đề thiết kế</vt:lpstr>
      <vt:lpstr>HTTP: 1 vd của giao thức yêu cầu-trả  lời</vt:lpstr>
      <vt:lpstr>3 kiểu giao thức trao đổi</vt:lpstr>
      <vt:lpstr>2.2. Lời gọi thủ tục từ xa RPC (Remote Procedure Call)</vt:lpstr>
      <vt:lpstr>2.2. Khái niệm lời gọi thủ tục từ xa</vt:lpstr>
      <vt:lpstr>Lời gọi thủ tục thông thường</vt:lpstr>
      <vt:lpstr>Cơ chế truyền tham số</vt:lpstr>
      <vt:lpstr>Cơ chế RPC</vt:lpstr>
      <vt:lpstr>Cơ chế RPC</vt:lpstr>
      <vt:lpstr>Vấn đề với cơ chế truyền tham số</vt:lpstr>
      <vt:lpstr>Truyền tham số bằng tham biến</vt:lpstr>
      <vt:lpstr>Truyền tham số bằng tham chiếu</vt:lpstr>
      <vt:lpstr>Đặc tả tham số</vt:lpstr>
      <vt:lpstr>Đặc tả của CORBA</vt:lpstr>
      <vt:lpstr>XML</vt:lpstr>
      <vt:lpstr>PowerPoint Presentation</vt:lpstr>
      <vt:lpstr>Đặc tả của Sun</vt:lpstr>
      <vt:lpstr>Tính mở của RPC</vt:lpstr>
      <vt:lpstr>RPC không đồng bộ</vt:lpstr>
      <vt:lpstr>RPC không đồng bộ</vt:lpstr>
      <vt:lpstr>Liên kết client server</vt:lpstr>
      <vt:lpstr>Liên kết client –server</vt:lpstr>
      <vt:lpstr>Vấn đề: tên/địa chỉ (binding)</vt:lpstr>
      <vt:lpstr>RPC</vt:lpstr>
      <vt:lpstr>2.3.Hệ thống DCE RPC</vt:lpstr>
      <vt:lpstr>Mục đích</vt:lpstr>
      <vt:lpstr>Xây dựng chương trình bằng DCE-  RPC</vt:lpstr>
      <vt:lpstr>2.4. RMI (Remote Method Invocation)</vt:lpstr>
      <vt:lpstr>RMI: Lời gọi phương thức từ xa</vt:lpstr>
      <vt:lpstr>Mô hình đối tượng phân tán</vt:lpstr>
      <vt:lpstr>Đối tượng từ xa và giao diện từ xa</vt:lpstr>
      <vt:lpstr>Ưu điểm</vt:lpstr>
      <vt:lpstr>Kiến trúc</vt:lpstr>
      <vt:lpstr>3.1. Trao đổi thông tin hướng thông điệp tạm thời</vt:lpstr>
      <vt:lpstr>Introduction</vt:lpstr>
      <vt:lpstr>socket function</vt:lpstr>
      <vt:lpstr>connect Function</vt:lpstr>
      <vt:lpstr>Nhắc lại: Thiết lập liên kết TCP :  Giao thức bắt tay 3 bước</vt:lpstr>
      <vt:lpstr>connect Function (2)</vt:lpstr>
      <vt:lpstr>bind Function</vt:lpstr>
      <vt:lpstr>listen Function</vt:lpstr>
      <vt:lpstr>listen Function (2)</vt:lpstr>
      <vt:lpstr>listen Function (3)</vt:lpstr>
      <vt:lpstr>accept Function</vt:lpstr>
      <vt:lpstr>accept Function</vt:lpstr>
      <vt:lpstr>fork and exec Functions</vt:lpstr>
      <vt:lpstr>Example</vt:lpstr>
      <vt:lpstr>PowerPoint Presentation</vt:lpstr>
      <vt:lpstr>Concurrent Servers</vt:lpstr>
      <vt:lpstr>Status of client/server before call to accept returns.</vt:lpstr>
      <vt:lpstr>Status of client/server after return  from accept.</vt:lpstr>
      <vt:lpstr>Status of client/server after fork  returns.</vt:lpstr>
      <vt:lpstr>Status of client/server after parent  and child close appropriate sockets.</vt:lpstr>
      <vt:lpstr>close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Hai</cp:lastModifiedBy>
  <cp:revision>13</cp:revision>
  <dcterms:created xsi:type="dcterms:W3CDTF">2021-02-23T15:55:28Z</dcterms:created>
  <dcterms:modified xsi:type="dcterms:W3CDTF">2022-11-22T00:45:20Z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2021-02-23T00:00:00Z</vt:filetime>
  </property>
</Properties>
</file>