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21" r:id="rId56"/>
    <p:sldId id="322" r:id="rId57"/>
    <p:sldId id="323" r:id="rId58"/>
    <p:sldId id="324" r:id="rId5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228600"/>
            <a:ext cx="9461500" cy="709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806219"/>
            <a:ext cx="9461500" cy="1183640"/>
          </a:xfrm>
          <a:custGeom>
            <a:avLst/>
            <a:gdLst/>
            <a:ahLst/>
            <a:cxnLst/>
            <a:rect l="l" t="t" r="r" b="b"/>
            <a:pathLst>
              <a:path w="9461500" h="1183639">
                <a:moveTo>
                  <a:pt x="9461500" y="0"/>
                </a:moveTo>
                <a:lnTo>
                  <a:pt x="0" y="0"/>
                </a:lnTo>
                <a:lnTo>
                  <a:pt x="0" y="1183220"/>
                </a:lnTo>
                <a:lnTo>
                  <a:pt x="9461500" y="1183220"/>
                </a:lnTo>
                <a:lnTo>
                  <a:pt x="946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2300" y="1885099"/>
            <a:ext cx="9448800" cy="102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5562" y="241050"/>
            <a:ext cx="8042275" cy="142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749" y="1914682"/>
            <a:ext cx="8086725" cy="526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79500" y="2101850"/>
            <a:ext cx="7696200" cy="14194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12700" algn="ctr">
              <a:lnSpc>
                <a:spcPts val="5500"/>
              </a:lnSpc>
              <a:spcBef>
                <a:spcPts val="300"/>
              </a:spcBef>
            </a:pPr>
            <a:r>
              <a:rPr sz="3600" b="1" spc="-35">
                <a:latin typeface="Times New Roman"/>
                <a:cs typeface="Times New Roman"/>
              </a:rPr>
              <a:t>CHƯƠNG </a:t>
            </a:r>
            <a:r>
              <a:rPr sz="3600" b="1" spc="-25" smtClean="0">
                <a:latin typeface="Times New Roman"/>
                <a:cs typeface="Times New Roman"/>
              </a:rPr>
              <a:t>5</a:t>
            </a:r>
            <a:endParaRPr lang="en-US" sz="3600" b="1" spc="-25">
              <a:latin typeface="Times New Roman"/>
              <a:cs typeface="Times New Roman"/>
            </a:endParaRPr>
          </a:p>
          <a:p>
            <a:pPr marL="12700" marR="5080" indent="-12700" algn="just">
              <a:lnSpc>
                <a:spcPts val="5500"/>
              </a:lnSpc>
              <a:spcBef>
                <a:spcPts val="300"/>
              </a:spcBef>
            </a:pPr>
            <a:r>
              <a:rPr sz="3600" b="1" spc="-25" smtClean="0">
                <a:latin typeface="Times New Roman"/>
                <a:cs typeface="Times New Roman"/>
              </a:rPr>
              <a:t>ĐỊNH </a:t>
            </a:r>
            <a:r>
              <a:rPr sz="3600" b="1" spc="-30" smtClean="0">
                <a:latin typeface="Times New Roman"/>
                <a:cs typeface="Times New Roman"/>
              </a:rPr>
              <a:t>DANH</a:t>
            </a:r>
            <a:r>
              <a:rPr lang="en-US" sz="3600" b="1" spc="-245">
                <a:latin typeface="Times New Roman"/>
                <a:cs typeface="Times New Roman"/>
              </a:rPr>
              <a:t> </a:t>
            </a:r>
            <a:r>
              <a:rPr lang="en-US" sz="3600" b="1" spc="-245" smtClean="0">
                <a:latin typeface="Times New Roman"/>
                <a:cs typeface="Times New Roman"/>
              </a:rPr>
              <a:t>T</a:t>
            </a:r>
            <a:r>
              <a:rPr sz="3600" b="1" spc="-30" smtClean="0">
                <a:latin typeface="Times New Roman"/>
                <a:cs typeface="Times New Roman"/>
              </a:rPr>
              <a:t>RONG</a:t>
            </a:r>
            <a:r>
              <a:rPr lang="en-US" sz="3600" b="1" spc="-30" smtClean="0">
                <a:latin typeface="Times New Roman"/>
                <a:cs typeface="Times New Roman"/>
              </a:rPr>
              <a:t> </a:t>
            </a:r>
            <a:r>
              <a:rPr lang="en-US" sz="3600" b="1" spc="-25" smtClean="0">
                <a:latin typeface="Times New Roman"/>
                <a:cs typeface="Times New Roman"/>
              </a:rPr>
              <a:t>HỆ PHÂN TÁN</a:t>
            </a:r>
            <a:endParaRPr sz="3600" b="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3978" y="6993566"/>
            <a:ext cx="3795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Tham khảo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bài giảng của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PGS.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TS.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Hà Quốc</a:t>
            </a:r>
            <a:r>
              <a:rPr sz="14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Trung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10739" y="3012297"/>
            <a:ext cx="573278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235" lvl="1" indent="-598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10870" algn="l"/>
              </a:tabLst>
            </a:pP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Khái </a:t>
            </a: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niệm</a:t>
            </a:r>
            <a:endParaRPr sz="2700">
              <a:latin typeface="Times New Roman"/>
              <a:cs typeface="Times New Roman"/>
            </a:endParaRPr>
          </a:p>
          <a:p>
            <a:pPr marL="610235" lvl="1" indent="-598170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610870" algn="l"/>
              </a:tabLst>
            </a:pP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Các giải pháp </a:t>
            </a: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thông</a:t>
            </a:r>
            <a:r>
              <a:rPr sz="2700" spc="-3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thường</a:t>
            </a:r>
            <a:endParaRPr sz="2700">
              <a:latin typeface="Times New Roman"/>
              <a:cs typeface="Times New Roman"/>
            </a:endParaRPr>
          </a:p>
          <a:p>
            <a:pPr marL="610235" lvl="1" indent="-59817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610870" algn="l"/>
              </a:tabLst>
            </a:pP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Giải </a:t>
            </a: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pháp</a:t>
            </a: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 Home-based</a:t>
            </a:r>
            <a:endParaRPr sz="2700">
              <a:latin typeface="Times New Roman"/>
              <a:cs typeface="Times New Roman"/>
            </a:endParaRPr>
          </a:p>
          <a:p>
            <a:pPr marL="610235" lvl="1" indent="-59817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10870" algn="l"/>
              </a:tabLst>
            </a:pP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Giải </a:t>
            </a: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pháp sử dụng hàm băm phân</a:t>
            </a:r>
            <a:r>
              <a:rPr sz="2700" spc="-10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tán</a:t>
            </a:r>
            <a:endParaRPr sz="2700">
              <a:latin typeface="Times New Roman"/>
              <a:cs typeface="Times New Roman"/>
            </a:endParaRPr>
          </a:p>
          <a:p>
            <a:pPr marL="610235" lvl="1" indent="-598170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610870" algn="l"/>
              </a:tabLst>
            </a:pP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Giải </a:t>
            </a:r>
            <a:r>
              <a:rPr sz="2700" spc="-5" dirty="0">
                <a:solidFill>
                  <a:srgbClr val="775F55"/>
                </a:solidFill>
                <a:latin typeface="Times New Roman"/>
                <a:cs typeface="Times New Roman"/>
              </a:rPr>
              <a:t>pháp phân</a:t>
            </a:r>
            <a:r>
              <a:rPr sz="2700" spc="-2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775F55"/>
                </a:solidFill>
                <a:latin typeface="Times New Roman"/>
                <a:cs typeface="Times New Roman"/>
              </a:rPr>
              <a:t>cấp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60500" y="1492250"/>
            <a:ext cx="8042275" cy="845744"/>
          </a:xfrm>
          <a:prstGeom prst="rect">
            <a:avLst/>
          </a:prstGeom>
          <a:noFill/>
        </p:spPr>
        <p:txBody>
          <a:bodyPr vert="horz" wrap="square" lIns="0" tIns="13652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75"/>
              </a:spcBef>
            </a:pPr>
            <a:r>
              <a:rPr spc="-15" dirty="0">
                <a:solidFill>
                  <a:schemeClr val="tx1"/>
                </a:solidFill>
              </a:rPr>
              <a:t>2. </a:t>
            </a:r>
            <a:r>
              <a:rPr spc="-25" dirty="0">
                <a:solidFill>
                  <a:schemeClr val="tx1"/>
                </a:solidFill>
              </a:rPr>
              <a:t>Không </a:t>
            </a:r>
            <a:r>
              <a:rPr spc="-15" dirty="0">
                <a:solidFill>
                  <a:schemeClr val="tx1"/>
                </a:solidFill>
              </a:rPr>
              <a:t>gian tên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phẳng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3462654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2.1. </a:t>
            </a:r>
            <a:r>
              <a:rPr spc="-25" dirty="0"/>
              <a:t>Khái</a:t>
            </a:r>
            <a:r>
              <a:rPr spc="-95" dirty="0"/>
              <a:t> </a:t>
            </a:r>
            <a:r>
              <a:rPr spc="-25" dirty="0"/>
              <a:t>niệm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5343" y="1823761"/>
            <a:ext cx="5519420" cy="32308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4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295275" algn="l"/>
              </a:tabLst>
            </a:pPr>
            <a:r>
              <a:rPr sz="2700" spc="-10" dirty="0">
                <a:latin typeface="Times New Roman"/>
                <a:cs typeface="Times New Roman"/>
              </a:rPr>
              <a:t>Chuỗi </a:t>
            </a:r>
            <a:r>
              <a:rPr sz="2700" spc="-5" dirty="0">
                <a:latin typeface="Times New Roman"/>
                <a:cs typeface="Times New Roman"/>
              </a:rPr>
              <a:t>bít, </a:t>
            </a:r>
            <a:r>
              <a:rPr sz="2700" spc="-10" dirty="0">
                <a:latin typeface="Times New Roman"/>
                <a:cs typeface="Times New Roman"/>
              </a:rPr>
              <a:t>chuỗi </a:t>
            </a:r>
            <a:r>
              <a:rPr sz="2700" spc="-5" dirty="0">
                <a:latin typeface="Times New Roman"/>
                <a:cs typeface="Times New Roman"/>
              </a:rPr>
              <a:t>ký </a:t>
            </a:r>
            <a:r>
              <a:rPr sz="2700" dirty="0">
                <a:latin typeface="Times New Roman"/>
                <a:cs typeface="Times New Roman"/>
              </a:rPr>
              <a:t>tự </a:t>
            </a:r>
            <a:r>
              <a:rPr sz="2700" spc="-10" dirty="0">
                <a:latin typeface="Times New Roman"/>
                <a:cs typeface="Times New Roman"/>
              </a:rPr>
              <a:t>không cấu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trúc</a:t>
            </a:r>
            <a:endParaRPr sz="27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29527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cho biết thông tin về vị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trí</a:t>
            </a:r>
            <a:endParaRPr sz="2700">
              <a:latin typeface="Times New Roman"/>
              <a:cs typeface="Times New Roman"/>
            </a:endParaRPr>
          </a:p>
          <a:p>
            <a:pPr marL="294640" indent="-282575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295275" algn="l"/>
              </a:tabLst>
            </a:pPr>
            <a:r>
              <a:rPr sz="2700" spc="-10" dirty="0">
                <a:latin typeface="Times New Roman"/>
                <a:cs typeface="Times New Roman"/>
              </a:rPr>
              <a:t>Nhiệm </a:t>
            </a:r>
            <a:r>
              <a:rPr sz="2700" spc="-5" dirty="0">
                <a:latin typeface="Times New Roman"/>
                <a:cs typeface="Times New Roman"/>
              </a:rPr>
              <a:t>vụ: cho biết tên, xác định vị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trí</a:t>
            </a:r>
            <a:endParaRPr sz="2700">
              <a:latin typeface="Times New Roman"/>
              <a:cs typeface="Times New Roman"/>
            </a:endParaRPr>
          </a:p>
          <a:p>
            <a:pPr marL="815340" lvl="1" indent="-473709">
              <a:lnSpc>
                <a:spcPct val="100000"/>
              </a:lnSpc>
              <a:spcBef>
                <a:spcPts val="470"/>
              </a:spcBef>
              <a:buClr>
                <a:srgbClr val="DD8047"/>
              </a:buClr>
              <a:buSzPct val="75000"/>
              <a:buAutoNum type="arabicPeriod"/>
              <a:tabLst>
                <a:tab pos="815340" algn="l"/>
                <a:tab pos="815975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 </a:t>
            </a:r>
            <a:r>
              <a:rPr sz="2400" spc="-10" dirty="0">
                <a:latin typeface="Times New Roman"/>
                <a:cs typeface="Times New Roman"/>
              </a:rPr>
              <a:t>giải pháp thông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thường</a:t>
            </a:r>
            <a:endParaRPr sz="2400">
              <a:latin typeface="Times New Roman"/>
              <a:cs typeface="Times New Roman"/>
            </a:endParaRPr>
          </a:p>
          <a:p>
            <a:pPr marL="815340" lvl="1" indent="-473709">
              <a:lnSpc>
                <a:spcPct val="100000"/>
              </a:lnSpc>
              <a:spcBef>
                <a:spcPts val="525"/>
              </a:spcBef>
              <a:buClr>
                <a:srgbClr val="DD8047"/>
              </a:buClr>
              <a:buSzPct val="75000"/>
              <a:buAutoNum type="arabicPeriod"/>
              <a:tabLst>
                <a:tab pos="815340" algn="l"/>
                <a:tab pos="815975" algn="l"/>
              </a:tabLst>
            </a:pPr>
            <a:r>
              <a:rPr sz="2400" spc="-15" dirty="0">
                <a:latin typeface="Times New Roman"/>
                <a:cs typeface="Times New Roman"/>
              </a:rPr>
              <a:t>Home-base </a:t>
            </a:r>
            <a:r>
              <a:rPr sz="2400" spc="-10" dirty="0">
                <a:latin typeface="Times New Roman"/>
                <a:cs typeface="Times New Roman"/>
              </a:rPr>
              <a:t>(dựa vào </a:t>
            </a:r>
            <a:r>
              <a:rPr sz="2400" spc="-15" dirty="0">
                <a:latin typeface="Times New Roman"/>
                <a:cs typeface="Times New Roman"/>
              </a:rPr>
              <a:t>Home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Agent)</a:t>
            </a:r>
            <a:endParaRPr sz="2400">
              <a:latin typeface="Times New Roman"/>
              <a:cs typeface="Times New Roman"/>
            </a:endParaRPr>
          </a:p>
          <a:p>
            <a:pPr marL="815340" lvl="1" indent="-473709">
              <a:lnSpc>
                <a:spcPct val="100000"/>
              </a:lnSpc>
              <a:spcBef>
                <a:spcPts val="505"/>
              </a:spcBef>
              <a:buClr>
                <a:srgbClr val="DD8047"/>
              </a:buClr>
              <a:buSzPct val="75000"/>
              <a:buAutoNum type="arabicPeriod"/>
              <a:tabLst>
                <a:tab pos="815340" algn="l"/>
                <a:tab pos="815975" algn="l"/>
              </a:tabLst>
            </a:pPr>
            <a:r>
              <a:rPr sz="2400" spc="-15" dirty="0">
                <a:latin typeface="Times New Roman"/>
                <a:cs typeface="Times New Roman"/>
              </a:rPr>
              <a:t>DHT</a:t>
            </a:r>
            <a:endParaRPr sz="2400">
              <a:latin typeface="Times New Roman"/>
              <a:cs typeface="Times New Roman"/>
            </a:endParaRPr>
          </a:p>
          <a:p>
            <a:pPr marL="815340" lvl="1" indent="-473709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5000"/>
              <a:buAutoNum type="arabicPeriod"/>
              <a:tabLst>
                <a:tab pos="815340" algn="l"/>
                <a:tab pos="815975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Cách </a:t>
            </a:r>
            <a:r>
              <a:rPr sz="2400" spc="-10" dirty="0">
                <a:latin typeface="Times New Roman"/>
                <a:cs typeface="Times New Roman"/>
              </a:rPr>
              <a:t>tiếp </a:t>
            </a:r>
            <a:r>
              <a:rPr sz="2400" spc="-5" dirty="0">
                <a:latin typeface="Times New Roman"/>
                <a:cs typeface="Times New Roman"/>
              </a:rPr>
              <a:t>cận </a:t>
            </a:r>
            <a:r>
              <a:rPr sz="2400" spc="-10" dirty="0">
                <a:latin typeface="Times New Roman"/>
                <a:cs typeface="Times New Roman"/>
              </a:rPr>
              <a:t>phân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cấp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746950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2.2. Các </a:t>
            </a:r>
            <a:r>
              <a:rPr spc="-15" dirty="0"/>
              <a:t>giải </a:t>
            </a:r>
            <a:r>
              <a:rPr spc="-20" dirty="0"/>
              <a:t>pháp thông</a:t>
            </a:r>
            <a:r>
              <a:rPr spc="-150" dirty="0"/>
              <a:t> </a:t>
            </a:r>
            <a:r>
              <a:rPr spc="-25" dirty="0"/>
              <a:t>thường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5562" y="1800903"/>
            <a:ext cx="7770495" cy="11474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2.2.1. </a:t>
            </a:r>
            <a:r>
              <a:rPr sz="3000">
                <a:latin typeface="Times New Roman"/>
                <a:cs typeface="Times New Roman"/>
              </a:rPr>
              <a:t>Quảng </a:t>
            </a:r>
            <a:r>
              <a:rPr sz="3000" spc="-5" smtClean="0">
                <a:latin typeface="Times New Roman"/>
                <a:cs typeface="Times New Roman"/>
              </a:rPr>
              <a:t>bá/th</a:t>
            </a:r>
            <a:r>
              <a:rPr lang="en-US" sz="3000" spc="-5">
                <a:latin typeface="Times New Roman"/>
                <a:cs typeface="Times New Roman"/>
              </a:rPr>
              <a:t>ô</a:t>
            </a:r>
            <a:r>
              <a:rPr sz="3000" spc="-5" smtClean="0">
                <a:latin typeface="Times New Roman"/>
                <a:cs typeface="Times New Roman"/>
              </a:rPr>
              <a:t>ng </a:t>
            </a:r>
            <a:r>
              <a:rPr sz="3000" dirty="0">
                <a:latin typeface="Times New Roman"/>
                <a:cs typeface="Times New Roman"/>
              </a:rPr>
              <a:t>báo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nhóm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2.2.2. Chuyển </a:t>
            </a:r>
            <a:r>
              <a:rPr sz="3000" spc="-5" dirty="0">
                <a:latin typeface="Times New Roman"/>
                <a:cs typeface="Times New Roman"/>
              </a:rPr>
              <a:t>tiếp </a:t>
            </a:r>
            <a:r>
              <a:rPr sz="3000" dirty="0">
                <a:latin typeface="Times New Roman"/>
                <a:cs typeface="Times New Roman"/>
              </a:rPr>
              <a:t>con </a:t>
            </a:r>
            <a:r>
              <a:rPr sz="3000" spc="-5" dirty="0">
                <a:latin typeface="Times New Roman"/>
                <a:cs typeface="Times New Roman"/>
              </a:rPr>
              <a:t>trỏ (Forwarding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pointers)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76263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2.2.1. </a:t>
            </a:r>
            <a:r>
              <a:rPr spc="-25" dirty="0"/>
              <a:t>Quảng </a:t>
            </a:r>
            <a:r>
              <a:rPr spc="-20" dirty="0"/>
              <a:t>bá/thông báo</a:t>
            </a:r>
            <a:r>
              <a:rPr spc="-130" dirty="0"/>
              <a:t> </a:t>
            </a:r>
            <a:r>
              <a:rPr spc="-20" dirty="0"/>
              <a:t>nhóm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562" y="1855049"/>
            <a:ext cx="8232775" cy="41490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2900" marR="652780" indent="-330835">
              <a:lnSpc>
                <a:spcPts val="3410"/>
              </a:lnSpc>
              <a:spcBef>
                <a:spcPts val="470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spc="-5" dirty="0">
                <a:latin typeface="Times New Roman"/>
                <a:cs typeface="Times New Roman"/>
              </a:rPr>
              <a:t>ĐK: </a:t>
            </a:r>
            <a:r>
              <a:rPr sz="3100" dirty="0">
                <a:latin typeface="Times New Roman"/>
                <a:cs typeface="Times New Roman"/>
              </a:rPr>
              <a:t>hệ phân tán hỗ trợ việc trao đổi thông tin  thông qua quảng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bá</a:t>
            </a:r>
            <a:endParaRPr sz="3100">
              <a:latin typeface="Times New Roman"/>
              <a:cs typeface="Times New Roman"/>
            </a:endParaRPr>
          </a:p>
          <a:p>
            <a:pPr marL="675005" marR="264160" lvl="1" indent="-282575">
              <a:lnSpc>
                <a:spcPts val="2900"/>
              </a:lnSpc>
              <a:spcBef>
                <a:spcPts val="69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Một </a:t>
            </a:r>
            <a:r>
              <a:rPr sz="2700" spc="-5" dirty="0">
                <a:latin typeface="Times New Roman"/>
                <a:cs typeface="Times New Roman"/>
              </a:rPr>
              <a:t>thông báo có chứa định danh </a:t>
            </a:r>
            <a:r>
              <a:rPr sz="2700" spc="-10" dirty="0">
                <a:latin typeface="Times New Roman"/>
                <a:cs typeface="Times New Roman"/>
              </a:rPr>
              <a:t>cần </a:t>
            </a:r>
            <a:r>
              <a:rPr sz="2700" spc="-5" dirty="0">
                <a:latin typeface="Times New Roman"/>
                <a:cs typeface="Times New Roman"/>
              </a:rPr>
              <a:t>phân giải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được  quảng bá tới tất cả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thực thể trong hệ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thống.</a:t>
            </a:r>
            <a:endParaRPr sz="2700">
              <a:latin typeface="Times New Roman"/>
              <a:cs typeface="Times New Roman"/>
            </a:endParaRPr>
          </a:p>
          <a:p>
            <a:pPr marL="675005" marR="5080" lvl="1" indent="-282575">
              <a:lnSpc>
                <a:spcPct val="91100"/>
              </a:lnSpc>
              <a:spcBef>
                <a:spcPts val="51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Thực thể nào có đúng định danh trong thông báo nhận  được sẽ quảng bá một thông báo chứa định danh và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địa  </a:t>
            </a:r>
            <a:r>
              <a:rPr sz="2700" spc="-10" dirty="0">
                <a:latin typeface="Times New Roman"/>
                <a:cs typeface="Times New Roman"/>
              </a:rPr>
              <a:t>chỉ của </a:t>
            </a:r>
            <a:r>
              <a:rPr sz="2700" spc="-5" dirty="0">
                <a:latin typeface="Times New Roman"/>
                <a:cs typeface="Times New Roman"/>
              </a:rPr>
              <a:t>thực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thể.</a:t>
            </a:r>
            <a:endParaRPr sz="2700">
              <a:latin typeface="Times New Roman"/>
              <a:cs typeface="Times New Roman"/>
            </a:endParaRPr>
          </a:p>
          <a:p>
            <a:pPr marL="675005" marR="267335" lvl="1" indent="-282575" algn="just">
              <a:lnSpc>
                <a:spcPct val="91500"/>
              </a:lnSpc>
              <a:spcBef>
                <a:spcPts val="51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Tất </a:t>
            </a:r>
            <a:r>
              <a:rPr sz="2700" spc="-5" dirty="0">
                <a:latin typeface="Times New Roman"/>
                <a:cs typeface="Times New Roman"/>
              </a:rPr>
              <a:t>cả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thực thể khác sẽ nhận được thông báo này  và có được ánh xạ giữa định danh và địa chỉ của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thực  thể </a:t>
            </a:r>
            <a:r>
              <a:rPr sz="2700" spc="-10" dirty="0">
                <a:latin typeface="Times New Roman"/>
                <a:cs typeface="Times New Roman"/>
              </a:rPr>
              <a:t>nói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trên.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76263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2.2.1. </a:t>
            </a:r>
            <a:r>
              <a:rPr spc="-25" dirty="0"/>
              <a:t>Quảng </a:t>
            </a:r>
            <a:r>
              <a:rPr spc="-20" dirty="0"/>
              <a:t>bá/thông báo</a:t>
            </a:r>
            <a:r>
              <a:rPr spc="-130" dirty="0"/>
              <a:t> </a:t>
            </a:r>
            <a:r>
              <a:rPr spc="-20" dirty="0"/>
              <a:t>nhóm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4632"/>
            <a:ext cx="8027670" cy="38868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Kém </a:t>
            </a:r>
            <a:r>
              <a:rPr sz="3000" spc="-5" dirty="0">
                <a:latin typeface="Times New Roman"/>
                <a:cs typeface="Times New Roman"/>
              </a:rPr>
              <a:t>hiệu </a:t>
            </a:r>
            <a:r>
              <a:rPr sz="3000" dirty="0">
                <a:latin typeface="Times New Roman"/>
                <a:cs typeface="Times New Roman"/>
              </a:rPr>
              <a:t>quả khi </a:t>
            </a:r>
            <a:r>
              <a:rPr sz="3000" spc="-5" dirty="0">
                <a:latin typeface="Times New Roman"/>
                <a:cs typeface="Times New Roman"/>
              </a:rPr>
              <a:t>kích thước mạng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tăng.</a:t>
            </a:r>
            <a:endParaRPr sz="3000">
              <a:latin typeface="Times New Roman"/>
              <a:cs typeface="Times New Roman"/>
            </a:endParaRPr>
          </a:p>
          <a:p>
            <a:pPr marL="675005" marR="5080" indent="-282575">
              <a:lnSpc>
                <a:spcPts val="3220"/>
              </a:lnSpc>
              <a:spcBef>
                <a:spcPts val="830"/>
              </a:spcBef>
            </a:pPr>
            <a:r>
              <a:rPr sz="1900" spc="635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900" spc="-60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Băng thông </a:t>
            </a:r>
            <a:r>
              <a:rPr sz="2700" spc="-5" dirty="0">
                <a:latin typeface="Times New Roman"/>
                <a:cs typeface="Times New Roman"/>
              </a:rPr>
              <a:t>bị </a:t>
            </a:r>
            <a:r>
              <a:rPr sz="2700" spc="-10" dirty="0">
                <a:latin typeface="Times New Roman"/>
                <a:cs typeface="Times New Roman"/>
              </a:rPr>
              <a:t>bận, các </a:t>
            </a:r>
            <a:r>
              <a:rPr sz="2700" spc="-5" dirty="0">
                <a:latin typeface="Times New Roman"/>
                <a:cs typeface="Times New Roman"/>
              </a:rPr>
              <a:t>thực thể liên tục xử </a:t>
            </a:r>
            <a:r>
              <a:rPr sz="2700" dirty="0">
                <a:latin typeface="Times New Roman"/>
                <a:cs typeface="Times New Roman"/>
              </a:rPr>
              <a:t>lý </a:t>
            </a:r>
            <a:r>
              <a:rPr sz="2700" spc="-10" dirty="0">
                <a:latin typeface="Times New Roman"/>
                <a:cs typeface="Times New Roman"/>
              </a:rPr>
              <a:t>các yêu  cầu không phải của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mình</a:t>
            </a:r>
            <a:endParaRPr sz="2700">
              <a:latin typeface="Times New Roman"/>
              <a:cs typeface="Times New Roman"/>
            </a:endParaRPr>
          </a:p>
          <a:p>
            <a:pPr marL="342900" marR="95885" indent="-330835">
              <a:lnSpc>
                <a:spcPct val="100699"/>
              </a:lnSpc>
              <a:spcBef>
                <a:spcPts val="62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Thay </a:t>
            </a:r>
            <a:r>
              <a:rPr sz="3000" spc="-5" dirty="0">
                <a:latin typeface="Times New Roman"/>
                <a:cs typeface="Times New Roman"/>
              </a:rPr>
              <a:t>thế </a:t>
            </a:r>
            <a:r>
              <a:rPr sz="3000" dirty="0">
                <a:latin typeface="Times New Roman"/>
                <a:cs typeface="Times New Roman"/>
              </a:rPr>
              <a:t>quảng bá bằng </a:t>
            </a:r>
            <a:r>
              <a:rPr sz="3000" spc="-5" dirty="0">
                <a:latin typeface="Times New Roman"/>
                <a:cs typeface="Times New Roman"/>
              </a:rPr>
              <a:t>truyền thông </a:t>
            </a:r>
            <a:r>
              <a:rPr sz="3000" dirty="0">
                <a:latin typeface="Times New Roman"/>
                <a:cs typeface="Times New Roman"/>
              </a:rPr>
              <a:t>nhóm </a:t>
            </a:r>
            <a:r>
              <a:rPr sz="3000" spc="-5" dirty="0">
                <a:latin typeface="Times New Roman"/>
                <a:cs typeface="Times New Roman"/>
              </a:rPr>
              <a:t>trên  mạng điểm điểm. </a:t>
            </a:r>
            <a:r>
              <a:rPr sz="3000" dirty="0">
                <a:latin typeface="Times New Roman"/>
                <a:cs typeface="Times New Roman"/>
              </a:rPr>
              <a:t>Khi </a:t>
            </a:r>
            <a:r>
              <a:rPr sz="3000" spc="-5" dirty="0">
                <a:latin typeface="Times New Roman"/>
                <a:cs typeface="Times New Roman"/>
              </a:rPr>
              <a:t>một thực thể </a:t>
            </a:r>
            <a:r>
              <a:rPr sz="3000" dirty="0">
                <a:latin typeface="Times New Roman"/>
                <a:cs typeface="Times New Roman"/>
              </a:rPr>
              <a:t>gửi </a:t>
            </a:r>
            <a:r>
              <a:rPr sz="3000" spc="-5" dirty="0">
                <a:latin typeface="Times New Roman"/>
                <a:cs typeface="Times New Roman"/>
              </a:rPr>
              <a:t>một thông  </a:t>
            </a:r>
            <a:r>
              <a:rPr sz="3000" dirty="0">
                <a:latin typeface="Times New Roman"/>
                <a:cs typeface="Times New Roman"/>
              </a:rPr>
              <a:t>báo </a:t>
            </a:r>
            <a:r>
              <a:rPr sz="3000" spc="-5" dirty="0">
                <a:latin typeface="Times New Roman"/>
                <a:cs typeface="Times New Roman"/>
              </a:rPr>
              <a:t>nhóm, </a:t>
            </a:r>
            <a:r>
              <a:rPr sz="3000" dirty="0">
                <a:latin typeface="Times New Roman"/>
                <a:cs typeface="Times New Roman"/>
              </a:rPr>
              <a:t>các bộ </a:t>
            </a:r>
            <a:r>
              <a:rPr sz="3000" spc="-5" dirty="0">
                <a:latin typeface="Times New Roman"/>
                <a:cs typeface="Times New Roman"/>
              </a:rPr>
              <a:t>định tuyến sẽ thực hiện theo  chính sách </a:t>
            </a:r>
            <a:r>
              <a:rPr sz="3000" dirty="0">
                <a:latin typeface="Times New Roman"/>
                <a:cs typeface="Times New Roman"/>
              </a:rPr>
              <a:t>nỗ </a:t>
            </a:r>
            <a:r>
              <a:rPr sz="3000" spc="-5" dirty="0">
                <a:latin typeface="Times New Roman"/>
                <a:cs typeface="Times New Roman"/>
              </a:rPr>
              <a:t>lực tối </a:t>
            </a:r>
            <a:r>
              <a:rPr sz="3000" dirty="0">
                <a:latin typeface="Times New Roman"/>
                <a:cs typeface="Times New Roman"/>
              </a:rPr>
              <a:t>đa để chuyển các </a:t>
            </a:r>
            <a:r>
              <a:rPr sz="3000" spc="-5" dirty="0">
                <a:latin typeface="Times New Roman"/>
                <a:cs typeface="Times New Roman"/>
              </a:rPr>
              <a:t>thông </a:t>
            </a:r>
            <a:r>
              <a:rPr sz="3000" dirty="0">
                <a:latin typeface="Times New Roman"/>
                <a:cs typeface="Times New Roman"/>
              </a:rPr>
              <a:t>báo  này </a:t>
            </a:r>
            <a:r>
              <a:rPr sz="3000" spc="-5" dirty="0">
                <a:latin typeface="Times New Roman"/>
                <a:cs typeface="Times New Roman"/>
              </a:rPr>
              <a:t>tới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đích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0655" y="1553146"/>
            <a:ext cx="8850630" cy="4790440"/>
            <a:chOff x="1220655" y="1553146"/>
            <a:chExt cx="8850630" cy="4790440"/>
          </a:xfrm>
        </p:grpSpPr>
        <p:sp>
          <p:nvSpPr>
            <p:cNvPr id="3" name="object 3"/>
            <p:cNvSpPr/>
            <p:nvPr/>
          </p:nvSpPr>
          <p:spPr>
            <a:xfrm>
              <a:off x="2360637" y="1617243"/>
              <a:ext cx="5874004" cy="2524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34551" y="4075702"/>
              <a:ext cx="5805017" cy="2267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76025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VD</a:t>
            </a:r>
            <a:r>
              <a:rPr sz="3200" spc="-30"/>
              <a:t>:</a:t>
            </a:r>
            <a:r>
              <a:rPr sz="3200" spc="-355"/>
              <a:t> </a:t>
            </a:r>
            <a:r>
              <a:rPr sz="3200" spc="-25" smtClean="0"/>
              <a:t>ARP</a:t>
            </a:r>
            <a:r>
              <a:rPr lang="en-US" sz="3200" spc="-25" smtClean="0"/>
              <a:t> – Address Resolution Protocol</a:t>
            </a:r>
            <a:endParaRPr sz="3200"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346456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</a:t>
            </a:r>
            <a:r>
              <a:rPr spc="-30" dirty="0"/>
              <a:t>R</a:t>
            </a:r>
            <a:r>
              <a:rPr spc="-25" dirty="0"/>
              <a:t>P</a:t>
            </a:r>
            <a:r>
              <a:rPr spc="-20" dirty="0"/>
              <a:t>-</a:t>
            </a:r>
            <a:r>
              <a:rPr spc="-25" dirty="0"/>
              <a:t>Spoo</a:t>
            </a:r>
            <a:r>
              <a:rPr spc="-20" dirty="0"/>
              <a:t>f</a:t>
            </a:r>
            <a:r>
              <a:rPr spc="-10" dirty="0"/>
              <a:t>i</a:t>
            </a:r>
            <a:r>
              <a:rPr spc="-2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4694" y="1691182"/>
            <a:ext cx="8613902" cy="4377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231" y="501650"/>
            <a:ext cx="8042275" cy="646959"/>
          </a:xfrm>
          <a:prstGeom prst="rect">
            <a:avLst/>
          </a:prstGeom>
        </p:spPr>
        <p:txBody>
          <a:bodyPr vert="horz" wrap="square" lIns="0" tIns="148132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sz="3200" spc="5" dirty="0"/>
              <a:t>2.2.2. Chuyển tiếp con </a:t>
            </a:r>
            <a:r>
              <a:rPr sz="3200" dirty="0"/>
              <a:t>trỏ </a:t>
            </a:r>
            <a:r>
              <a:rPr sz="3200" spc="5" dirty="0"/>
              <a:t>(Forwarding  pointer)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8077834" cy="32365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Khi chuyển </a:t>
            </a:r>
            <a:r>
              <a:rPr sz="3000" spc="-5" dirty="0">
                <a:latin typeface="Times New Roman"/>
                <a:cs typeface="Times New Roman"/>
              </a:rPr>
              <a:t>vị: </a:t>
            </a:r>
            <a:r>
              <a:rPr sz="3000" dirty="0">
                <a:latin typeface="Times New Roman"/>
                <a:cs typeface="Times New Roman"/>
              </a:rPr>
              <a:t>để </a:t>
            </a:r>
            <a:r>
              <a:rPr sz="3000" spc="-5" dirty="0">
                <a:latin typeface="Times New Roman"/>
                <a:cs typeface="Times New Roman"/>
              </a:rPr>
              <a:t>lại tham chiếu mới tại địa </a:t>
            </a:r>
            <a:r>
              <a:rPr sz="3000" dirty="0">
                <a:latin typeface="Times New Roman"/>
                <a:cs typeface="Times New Roman"/>
              </a:rPr>
              <a:t>chỉ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cũ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Quản </a:t>
            </a:r>
            <a:r>
              <a:rPr sz="3000" spc="-5" dirty="0">
                <a:latin typeface="Times New Roman"/>
                <a:cs typeface="Times New Roman"/>
              </a:rPr>
              <a:t>lý </a:t>
            </a: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pointer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Duy </a:t>
            </a:r>
            <a:r>
              <a:rPr sz="3000" spc="-5" dirty="0">
                <a:latin typeface="Times New Roman"/>
                <a:cs typeface="Times New Roman"/>
              </a:rPr>
              <a:t>trì </a:t>
            </a:r>
            <a:r>
              <a:rPr sz="3000" dirty="0">
                <a:latin typeface="Times New Roman"/>
                <a:cs typeface="Times New Roman"/>
              </a:rPr>
              <a:t>các</a:t>
            </a:r>
            <a:r>
              <a:rPr sz="3000" spc="-5" dirty="0">
                <a:latin typeface="Times New Roman"/>
                <a:cs typeface="Times New Roman"/>
              </a:rPr>
              <a:t> pointer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Quản </a:t>
            </a:r>
            <a:r>
              <a:rPr sz="3000" spc="-5" dirty="0">
                <a:latin typeface="Times New Roman"/>
                <a:cs typeface="Times New Roman"/>
              </a:rPr>
              <a:t>lý </a:t>
            </a:r>
            <a:r>
              <a:rPr sz="3000" dirty="0">
                <a:latin typeface="Times New Roman"/>
                <a:cs typeface="Times New Roman"/>
              </a:rPr>
              <a:t>chuỗi các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pointer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Client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stub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Server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stub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10781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Cơ </a:t>
            </a:r>
            <a:r>
              <a:rPr spc="-20" dirty="0"/>
              <a:t>chế hoạt</a:t>
            </a:r>
            <a:r>
              <a:rPr spc="-140" dirty="0"/>
              <a:t> </a:t>
            </a:r>
            <a:r>
              <a:rPr spc="-20" dirty="0"/>
              <a:t>động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5796" y="2732905"/>
            <a:ext cx="6862864" cy="3707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36765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Tái định </a:t>
            </a:r>
            <a:r>
              <a:rPr spc="-25" dirty="0"/>
              <a:t>hướng </a:t>
            </a:r>
            <a:r>
              <a:rPr spc="-20" dirty="0"/>
              <a:t>con</a:t>
            </a:r>
            <a:r>
              <a:rPr spc="-140" dirty="0"/>
              <a:t> </a:t>
            </a:r>
            <a:r>
              <a:rPr spc="-15" dirty="0"/>
              <a:t>trỏ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573" y="2742945"/>
            <a:ext cx="8843430" cy="3220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19710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Nội</a:t>
            </a:r>
            <a:r>
              <a:rPr spc="-105" dirty="0"/>
              <a:t> </a:t>
            </a:r>
            <a:r>
              <a:rPr spc="-20" dirty="0"/>
              <a:t>dung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9330" y="1544771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562" y="1800903"/>
            <a:ext cx="5287645" cy="22504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solidFill>
                  <a:srgbClr val="C00000"/>
                </a:solidFill>
                <a:latin typeface="Times New Roman"/>
                <a:cs typeface="Times New Roman"/>
              </a:rPr>
              <a:t>Tên, </a:t>
            </a:r>
            <a:r>
              <a:rPr sz="3000" spc="-5" dirty="0">
                <a:solidFill>
                  <a:srgbClr val="C00000"/>
                </a:solidFill>
                <a:latin typeface="Times New Roman"/>
                <a:cs typeface="Times New Roman"/>
              </a:rPr>
              <a:t>định </a:t>
            </a:r>
            <a:r>
              <a:rPr sz="3000" dirty="0">
                <a:solidFill>
                  <a:srgbClr val="C00000"/>
                </a:solidFill>
                <a:latin typeface="Times New Roman"/>
                <a:cs typeface="Times New Roman"/>
              </a:rPr>
              <a:t>danh, và </a:t>
            </a:r>
            <a:r>
              <a:rPr sz="3000" spc="-5" dirty="0">
                <a:solidFill>
                  <a:srgbClr val="C00000"/>
                </a:solidFill>
                <a:latin typeface="Times New Roman"/>
                <a:cs typeface="Times New Roman"/>
              </a:rPr>
              <a:t>địa</a:t>
            </a:r>
            <a:r>
              <a:rPr sz="3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C00000"/>
                </a:solidFill>
                <a:latin typeface="Times New Roman"/>
                <a:cs typeface="Times New Roman"/>
              </a:rPr>
              <a:t>chỉ</a:t>
            </a:r>
            <a:endParaRPr sz="3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phẳng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 </a:t>
            </a:r>
            <a:r>
              <a:rPr sz="3000" dirty="0">
                <a:latin typeface="Times New Roman"/>
                <a:cs typeface="Times New Roman"/>
              </a:rPr>
              <a:t>có cấu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trúc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 theo thuộc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tính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168084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Vấn</a:t>
            </a:r>
            <a:r>
              <a:rPr spc="-120" dirty="0"/>
              <a:t> </a:t>
            </a:r>
            <a:r>
              <a:rPr spc="-15" dirty="0"/>
              <a:t>đề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4632"/>
            <a:ext cx="6892290" cy="41548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Chuỗi dài vô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hạn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Giải </a:t>
            </a:r>
            <a:r>
              <a:rPr sz="2700" spc="-5" dirty="0">
                <a:latin typeface="Times New Roman"/>
                <a:cs typeface="Times New Roman"/>
              </a:rPr>
              <a:t>pháp: sử dụng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short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cut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có </a:t>
            </a:r>
            <a:r>
              <a:rPr sz="2700" spc="-10" dirty="0">
                <a:latin typeface="Times New Roman"/>
                <a:cs typeface="Times New Roman"/>
              </a:rPr>
              <a:t>khả năng </a:t>
            </a:r>
            <a:r>
              <a:rPr sz="2700" spc="-5" dirty="0">
                <a:latin typeface="Times New Roman"/>
                <a:cs typeface="Times New Roman"/>
              </a:rPr>
              <a:t>có </a:t>
            </a:r>
            <a:r>
              <a:rPr sz="2700" spc="-10" dirty="0">
                <a:latin typeface="Times New Roman"/>
                <a:cs typeface="Times New Roman"/>
              </a:rPr>
              <a:t>chuỗi không tham chiếu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được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Lưu </a:t>
            </a:r>
            <a:r>
              <a:rPr sz="3000" spc="-5" dirty="0">
                <a:latin typeface="Times New Roman"/>
                <a:cs typeface="Times New Roman"/>
              </a:rPr>
              <a:t>trữ </a:t>
            </a:r>
            <a:r>
              <a:rPr sz="3000" dirty="0">
                <a:latin typeface="Times New Roman"/>
                <a:cs typeface="Times New Roman"/>
              </a:rPr>
              <a:t>vô </a:t>
            </a:r>
            <a:r>
              <a:rPr sz="3000" spc="-5" dirty="0">
                <a:latin typeface="Times New Roman"/>
                <a:cs typeface="Times New Roman"/>
              </a:rPr>
              <a:t>số </a:t>
            </a: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tham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chiếu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8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Giải </a:t>
            </a:r>
            <a:r>
              <a:rPr sz="2700" spc="-5" dirty="0">
                <a:latin typeface="Times New Roman"/>
                <a:cs typeface="Times New Roman"/>
              </a:rPr>
              <a:t>pháp: loại bỏ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tham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chiếu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7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Khi nào có thể loại bỏ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tham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chiếu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Bài toán toàn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cục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DD8047"/>
                </a:solidFill>
                <a:latin typeface="Wingdings"/>
                <a:cs typeface="Wingdings"/>
              </a:rPr>
              <a:t></a:t>
            </a:r>
            <a:r>
              <a:rPr sz="1800" spc="-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=&gt; </a:t>
            </a:r>
            <a:r>
              <a:rPr sz="3000" spc="-5" dirty="0">
                <a:latin typeface="Times New Roman"/>
                <a:cs typeface="Times New Roman"/>
              </a:rPr>
              <a:t>Giải pháp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home-based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36651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2.3. Giải pháp</a:t>
            </a:r>
            <a:r>
              <a:rPr spc="-90" dirty="0"/>
              <a:t> </a:t>
            </a:r>
            <a:r>
              <a:rPr spc="-30" dirty="0"/>
              <a:t>Home-based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313" y="2255107"/>
            <a:ext cx="7696995" cy="4504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13321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Vấn </a:t>
            </a:r>
            <a:r>
              <a:rPr spc="-15" dirty="0"/>
              <a:t>đề về </a:t>
            </a:r>
            <a:r>
              <a:rPr spc="-20" dirty="0"/>
              <a:t>qui</a:t>
            </a:r>
            <a:r>
              <a:rPr spc="-160" dirty="0"/>
              <a:t> </a:t>
            </a:r>
            <a:r>
              <a:rPr spc="-40" dirty="0"/>
              <a:t>mô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3179445" cy="11474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Server root </a:t>
            </a:r>
            <a:r>
              <a:rPr sz="3000" dirty="0">
                <a:latin typeface="Times New Roman"/>
                <a:cs typeface="Times New Roman"/>
              </a:rPr>
              <a:t>quá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tải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Vấn đề đường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8613" y="1393736"/>
            <a:ext cx="8466063" cy="5265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54050"/>
            <a:ext cx="8042275" cy="551975"/>
          </a:xfrm>
          <a:prstGeom prst="rect">
            <a:avLst/>
          </a:prstGeom>
        </p:spPr>
        <p:txBody>
          <a:bodyPr vert="horz" wrap="square" lIns="0" tIns="81944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200" spc="10" dirty="0"/>
              <a:t>2.4. Giải pháp sử dụng hàm băm phân  </a:t>
            </a:r>
            <a:r>
              <a:rPr sz="3200" spc="5" dirty="0"/>
              <a:t>tán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25562" y="1831384"/>
            <a:ext cx="8031480" cy="48901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3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Xem xét hệ </a:t>
            </a:r>
            <a:r>
              <a:rPr sz="3000" spc="-5" dirty="0">
                <a:latin typeface="Times New Roman"/>
                <a:cs typeface="Times New Roman"/>
              </a:rPr>
              <a:t>thống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Chord</a:t>
            </a:r>
            <a:endParaRPr sz="3000">
              <a:latin typeface="Times New Roman"/>
              <a:cs typeface="Times New Roman"/>
            </a:endParaRPr>
          </a:p>
          <a:p>
            <a:pPr marL="343535" marR="497840" indent="-331470">
              <a:lnSpc>
                <a:spcPts val="3310"/>
              </a:lnSpc>
              <a:spcBef>
                <a:spcPts val="64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Thiết lập </a:t>
            </a:r>
            <a:r>
              <a:rPr sz="3000" dirty="0">
                <a:latin typeface="Times New Roman"/>
                <a:cs typeface="Times New Roman"/>
              </a:rPr>
              <a:t>vòng bằng các </a:t>
            </a:r>
            <a:r>
              <a:rPr sz="3000" spc="-5" dirty="0">
                <a:latin typeface="Times New Roman"/>
                <a:cs typeface="Times New Roman"/>
              </a:rPr>
              <a:t>biến </a:t>
            </a:r>
            <a:r>
              <a:rPr sz="3000" dirty="0">
                <a:latin typeface="Times New Roman"/>
                <a:cs typeface="Times New Roman"/>
              </a:rPr>
              <a:t>cục bộ </a:t>
            </a:r>
            <a:r>
              <a:rPr sz="3000" spc="-5" dirty="0">
                <a:latin typeface="Times New Roman"/>
                <a:cs typeface="Times New Roman"/>
              </a:rPr>
              <a:t>prev(n) </a:t>
            </a:r>
            <a:r>
              <a:rPr sz="3000" dirty="0">
                <a:latin typeface="Times New Roman"/>
                <a:cs typeface="Times New Roman"/>
              </a:rPr>
              <a:t>và  </a:t>
            </a:r>
            <a:r>
              <a:rPr sz="3000" spc="-5" dirty="0">
                <a:latin typeface="Times New Roman"/>
                <a:cs typeface="Times New Roman"/>
              </a:rPr>
              <a:t>succ(n)</a:t>
            </a:r>
            <a:endParaRPr sz="3000">
              <a:latin typeface="Times New Roman"/>
              <a:cs typeface="Times New Roman"/>
            </a:endParaRPr>
          </a:p>
          <a:p>
            <a:pPr marL="343535" marR="5080" indent="-331470">
              <a:lnSpc>
                <a:spcPts val="3290"/>
              </a:lnSpc>
              <a:spcBef>
                <a:spcPts val="7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Sử dụng bảng băm để xác </a:t>
            </a:r>
            <a:r>
              <a:rPr sz="3000" spc="-5" dirty="0">
                <a:latin typeface="Times New Roman"/>
                <a:cs typeface="Times New Roman"/>
              </a:rPr>
              <a:t>định địa </a:t>
            </a:r>
            <a:r>
              <a:rPr sz="3000" dirty="0">
                <a:latin typeface="Times New Roman"/>
                <a:cs typeface="Times New Roman"/>
              </a:rPr>
              <a:t>chỉ </a:t>
            </a:r>
            <a:r>
              <a:rPr sz="3000" spc="-5" dirty="0">
                <a:latin typeface="Times New Roman"/>
                <a:cs typeface="Times New Roman"/>
              </a:rPr>
              <a:t>succ(k)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của  </a:t>
            </a:r>
            <a:r>
              <a:rPr sz="3000" spc="-5" dirty="0">
                <a:latin typeface="Times New Roman"/>
                <a:cs typeface="Times New Roman"/>
              </a:rPr>
              <a:t>tên </a:t>
            </a:r>
            <a:r>
              <a:rPr sz="3000" dirty="0">
                <a:latin typeface="Times New Roman"/>
                <a:cs typeface="Times New Roman"/>
              </a:rPr>
              <a:t>k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3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Với FTp </a:t>
            </a:r>
            <a:r>
              <a:rPr sz="3000" spc="-5" dirty="0">
                <a:latin typeface="Times New Roman"/>
                <a:cs typeface="Times New Roman"/>
              </a:rPr>
              <a:t>là finger table </a:t>
            </a:r>
            <a:r>
              <a:rPr sz="3000" dirty="0">
                <a:latin typeface="Times New Roman"/>
                <a:cs typeface="Times New Roman"/>
              </a:rPr>
              <a:t>của node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p: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7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Khi cần </a:t>
            </a:r>
            <a:r>
              <a:rPr sz="3000" spc="-10" dirty="0">
                <a:latin typeface="Times New Roman"/>
                <a:cs typeface="Times New Roman"/>
              </a:rPr>
              <a:t>tìm </a:t>
            </a:r>
            <a:r>
              <a:rPr sz="3000" dirty="0">
                <a:latin typeface="Times New Roman"/>
                <a:cs typeface="Times New Roman"/>
              </a:rPr>
              <a:t>khóa k, node p </a:t>
            </a:r>
            <a:r>
              <a:rPr sz="3000" spc="-5" dirty="0">
                <a:latin typeface="Times New Roman"/>
                <a:cs typeface="Times New Roman"/>
              </a:rPr>
              <a:t>sẽ </a:t>
            </a:r>
            <a:r>
              <a:rPr sz="3000" dirty="0">
                <a:latin typeface="Times New Roman"/>
                <a:cs typeface="Times New Roman"/>
              </a:rPr>
              <a:t>gửi cho node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q: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7"/>
              </a:buClr>
              <a:buFont typeface="Wingdings"/>
              <a:buChar char=""/>
            </a:pPr>
            <a:endParaRPr sz="38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Cập nhật bảng băm khi có các nút được </a:t>
            </a:r>
            <a:r>
              <a:rPr sz="3000" spc="-5" dirty="0">
                <a:latin typeface="Times New Roman"/>
                <a:cs typeface="Times New Roman"/>
              </a:rPr>
              <a:t>thêm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vào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889" y="4665662"/>
            <a:ext cx="2838450" cy="59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5222" y="5700979"/>
            <a:ext cx="3241860" cy="591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50913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Bảng băm phân</a:t>
            </a:r>
            <a:r>
              <a:rPr spc="-150" dirty="0"/>
              <a:t> </a:t>
            </a:r>
            <a:r>
              <a:rPr spc="-15" dirty="0"/>
              <a:t>tán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5379" y="1855525"/>
            <a:ext cx="5189042" cy="5296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51434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2.5. Giải pháp phân</a:t>
            </a:r>
            <a:r>
              <a:rPr spc="-145" dirty="0"/>
              <a:t> </a:t>
            </a:r>
            <a:r>
              <a:rPr spc="-25" dirty="0"/>
              <a:t>cấp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7198995" cy="21621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domain </a:t>
            </a:r>
            <a:r>
              <a:rPr sz="3000" dirty="0">
                <a:latin typeface="Times New Roman"/>
                <a:cs typeface="Times New Roman"/>
              </a:rPr>
              <a:t>phân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cấp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Domain lá: mạng </a:t>
            </a:r>
            <a:r>
              <a:rPr sz="3000" dirty="0">
                <a:latin typeface="Times New Roman"/>
                <a:cs typeface="Times New Roman"/>
              </a:rPr>
              <a:t>cục bộ, </a:t>
            </a:r>
            <a:r>
              <a:rPr sz="3000" spc="-5" dirty="0">
                <a:latin typeface="Times New Roman"/>
                <a:cs typeface="Times New Roman"/>
              </a:rPr>
              <a:t>cell</a:t>
            </a:r>
            <a:endParaRPr sz="3000">
              <a:latin typeface="Times New Roman"/>
              <a:cs typeface="Times New Roman"/>
            </a:endParaRPr>
          </a:p>
          <a:p>
            <a:pPr marL="342900" marR="5080" indent="-330835">
              <a:lnSpc>
                <a:spcPct val="102699"/>
              </a:lnSpc>
              <a:spcBef>
                <a:spcPts val="6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Domain </a:t>
            </a:r>
            <a:r>
              <a:rPr sz="3000" dirty="0">
                <a:latin typeface="Times New Roman"/>
                <a:cs typeface="Times New Roman"/>
              </a:rPr>
              <a:t>chứa các bản ghi </a:t>
            </a:r>
            <a:r>
              <a:rPr sz="3000" spc="-5" dirty="0">
                <a:latin typeface="Times New Roman"/>
                <a:cs typeface="Times New Roman"/>
              </a:rPr>
              <a:t>(định </a:t>
            </a:r>
            <a:r>
              <a:rPr sz="3000" dirty="0">
                <a:latin typeface="Times New Roman"/>
                <a:cs typeface="Times New Roman"/>
              </a:rPr>
              <a:t>danh, </a:t>
            </a:r>
            <a:r>
              <a:rPr sz="3000" spc="-5" dirty="0">
                <a:latin typeface="Times New Roman"/>
                <a:cs typeface="Times New Roman"/>
              </a:rPr>
              <a:t>địa </a:t>
            </a:r>
            <a:r>
              <a:rPr sz="3000" dirty="0">
                <a:latin typeface="Times New Roman"/>
                <a:cs typeface="Times New Roman"/>
              </a:rPr>
              <a:t>chỉ  </a:t>
            </a:r>
            <a:r>
              <a:rPr sz="3000" spc="-5" dirty="0">
                <a:latin typeface="Times New Roman"/>
                <a:cs typeface="Times New Roman"/>
              </a:rPr>
              <a:t>Domain </a:t>
            </a:r>
            <a:r>
              <a:rPr sz="3000" dirty="0">
                <a:latin typeface="Times New Roman"/>
                <a:cs typeface="Times New Roman"/>
              </a:rPr>
              <a:t>con) của </a:t>
            </a:r>
            <a:r>
              <a:rPr sz="3000" spc="-5" dirty="0">
                <a:latin typeface="Times New Roman"/>
                <a:cs typeface="Times New Roman"/>
              </a:rPr>
              <a:t>tất </a:t>
            </a:r>
            <a:r>
              <a:rPr sz="3000" dirty="0">
                <a:latin typeface="Times New Roman"/>
                <a:cs typeface="Times New Roman"/>
              </a:rPr>
              <a:t>cả các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nút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5053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Giải </a:t>
            </a:r>
            <a:r>
              <a:rPr spc="-20" dirty="0"/>
              <a:t>pháp phân</a:t>
            </a:r>
            <a:r>
              <a:rPr spc="-135" dirty="0"/>
              <a:t> </a:t>
            </a:r>
            <a:r>
              <a:rPr spc="-20" dirty="0"/>
              <a:t>cấp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3528" y="2852867"/>
            <a:ext cx="8049170" cy="330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9142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Thực </a:t>
            </a:r>
            <a:r>
              <a:rPr spc="-15" dirty="0"/>
              <a:t>thể có </a:t>
            </a:r>
            <a:r>
              <a:rPr dirty="0"/>
              <a:t>2 </a:t>
            </a:r>
            <a:r>
              <a:rPr spc="-15" dirty="0"/>
              <a:t>địa</a:t>
            </a:r>
            <a:r>
              <a:rPr spc="-240" dirty="0"/>
              <a:t> </a:t>
            </a:r>
            <a:r>
              <a:rPr spc="-20" dirty="0"/>
              <a:t>chỉ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7698" y="2209609"/>
            <a:ext cx="8104440" cy="4348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29489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Tìm</a:t>
            </a:r>
            <a:r>
              <a:rPr spc="-135" dirty="0"/>
              <a:t> </a:t>
            </a:r>
            <a:r>
              <a:rPr spc="-20" dirty="0"/>
              <a:t>kiếm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404" y="2165640"/>
            <a:ext cx="7116308" cy="4378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0986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Cập</a:t>
            </a:r>
            <a:r>
              <a:rPr spc="-120" dirty="0"/>
              <a:t> </a:t>
            </a:r>
            <a:r>
              <a:rPr spc="-20" dirty="0"/>
              <a:t>nhật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2550" y="2184195"/>
            <a:ext cx="8440476" cy="358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35369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Thực </a:t>
            </a:r>
            <a:r>
              <a:rPr spc="-15" dirty="0"/>
              <a:t>thể </a:t>
            </a:r>
            <a:r>
              <a:rPr dirty="0"/>
              <a:t>&amp;</a:t>
            </a:r>
            <a:r>
              <a:rPr spc="-190" dirty="0"/>
              <a:t> </a:t>
            </a:r>
            <a:r>
              <a:rPr spc="-15" dirty="0"/>
              <a:t>tên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9330" y="1544771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1012" y="3620185"/>
            <a:ext cx="1942464" cy="1425575"/>
            <a:chOff x="4591012" y="3620185"/>
            <a:chExt cx="1942464" cy="1425575"/>
          </a:xfrm>
        </p:grpSpPr>
        <p:sp>
          <p:nvSpPr>
            <p:cNvPr id="9" name="object 9"/>
            <p:cNvSpPr/>
            <p:nvPr/>
          </p:nvSpPr>
          <p:spPr>
            <a:xfrm>
              <a:off x="4601172" y="3630345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1172" y="3630345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5"/>
                  </a:moveTo>
                  <a:lnTo>
                    <a:pt x="1521" y="662669"/>
                  </a:lnTo>
                  <a:lnTo>
                    <a:pt x="6030" y="623386"/>
                  </a:lnTo>
                  <a:lnTo>
                    <a:pt x="13447" y="584747"/>
                  </a:lnTo>
                  <a:lnTo>
                    <a:pt x="23689" y="546809"/>
                  </a:lnTo>
                  <a:lnTo>
                    <a:pt x="36677" y="509632"/>
                  </a:lnTo>
                  <a:lnTo>
                    <a:pt x="52328" y="473277"/>
                  </a:lnTo>
                  <a:lnTo>
                    <a:pt x="70562" y="437801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1"/>
                  </a:lnTo>
                  <a:lnTo>
                    <a:pt x="1869543" y="473277"/>
                  </a:lnTo>
                  <a:lnTo>
                    <a:pt x="1885195" y="509632"/>
                  </a:lnTo>
                  <a:lnTo>
                    <a:pt x="1898182" y="546809"/>
                  </a:lnTo>
                  <a:lnTo>
                    <a:pt x="1908425" y="584747"/>
                  </a:lnTo>
                  <a:lnTo>
                    <a:pt x="1915841" y="623386"/>
                  </a:lnTo>
                  <a:lnTo>
                    <a:pt x="1920351" y="662669"/>
                  </a:lnTo>
                  <a:lnTo>
                    <a:pt x="1921872" y="702535"/>
                  </a:lnTo>
                  <a:lnTo>
                    <a:pt x="1920351" y="742401"/>
                  </a:lnTo>
                  <a:lnTo>
                    <a:pt x="1915841" y="781683"/>
                  </a:lnTo>
                  <a:lnTo>
                    <a:pt x="1908425" y="820323"/>
                  </a:lnTo>
                  <a:lnTo>
                    <a:pt x="1898182" y="858261"/>
                  </a:lnTo>
                  <a:lnTo>
                    <a:pt x="1885195" y="895437"/>
                  </a:lnTo>
                  <a:lnTo>
                    <a:pt x="1869543" y="931793"/>
                  </a:lnTo>
                  <a:lnTo>
                    <a:pt x="1851309" y="967269"/>
                  </a:lnTo>
                  <a:lnTo>
                    <a:pt x="1830574" y="1001805"/>
                  </a:lnTo>
                  <a:lnTo>
                    <a:pt x="1807418" y="1035343"/>
                  </a:lnTo>
                  <a:lnTo>
                    <a:pt x="1781922" y="1067823"/>
                  </a:lnTo>
                  <a:lnTo>
                    <a:pt x="1754169" y="1099185"/>
                  </a:lnTo>
                  <a:lnTo>
                    <a:pt x="1724238" y="1129372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2"/>
                  </a:lnTo>
                  <a:lnTo>
                    <a:pt x="167702" y="1099185"/>
                  </a:lnTo>
                  <a:lnTo>
                    <a:pt x="139948" y="1067823"/>
                  </a:lnTo>
                  <a:lnTo>
                    <a:pt x="114453" y="1035343"/>
                  </a:lnTo>
                  <a:lnTo>
                    <a:pt x="91297" y="1001805"/>
                  </a:lnTo>
                  <a:lnTo>
                    <a:pt x="70562" y="967269"/>
                  </a:lnTo>
                  <a:lnTo>
                    <a:pt x="52328" y="931793"/>
                  </a:lnTo>
                  <a:lnTo>
                    <a:pt x="36677" y="895437"/>
                  </a:lnTo>
                  <a:lnTo>
                    <a:pt x="23689" y="858261"/>
                  </a:lnTo>
                  <a:lnTo>
                    <a:pt x="13447" y="820323"/>
                  </a:lnTo>
                  <a:lnTo>
                    <a:pt x="6030" y="781683"/>
                  </a:lnTo>
                  <a:lnTo>
                    <a:pt x="1521" y="742401"/>
                  </a:lnTo>
                  <a:lnTo>
                    <a:pt x="0" y="70253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43055" y="4149235"/>
            <a:ext cx="6407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Entity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23037" y="3186644"/>
            <a:ext cx="1109345" cy="814069"/>
          </a:xfrm>
          <a:custGeom>
            <a:avLst/>
            <a:gdLst/>
            <a:ahLst/>
            <a:cxnLst/>
            <a:rect l="l" t="t" r="r" b="b"/>
            <a:pathLst>
              <a:path w="1109345" h="814070">
                <a:moveTo>
                  <a:pt x="0" y="813461"/>
                </a:moveTo>
                <a:lnTo>
                  <a:pt x="1108767" y="0"/>
                </a:lnTo>
              </a:path>
            </a:pathLst>
          </a:custGeom>
          <a:ln w="10350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9639" y="2225281"/>
            <a:ext cx="443865" cy="1849120"/>
          </a:xfrm>
          <a:custGeom>
            <a:avLst/>
            <a:gdLst/>
            <a:ahLst/>
            <a:cxnLst/>
            <a:rect l="l" t="t" r="r" b="b"/>
            <a:pathLst>
              <a:path w="443865" h="1849120">
                <a:moveTo>
                  <a:pt x="443507" y="1848777"/>
                </a:moveTo>
                <a:lnTo>
                  <a:pt x="373416" y="1846892"/>
                </a:lnTo>
                <a:lnTo>
                  <a:pt x="312542" y="1841644"/>
                </a:lnTo>
                <a:lnTo>
                  <a:pt x="264539" y="1833639"/>
                </a:lnTo>
                <a:lnTo>
                  <a:pt x="221753" y="1811800"/>
                </a:lnTo>
                <a:lnTo>
                  <a:pt x="221753" y="961360"/>
                </a:lnTo>
                <a:lnTo>
                  <a:pt x="210448" y="949673"/>
                </a:lnTo>
                <a:lnTo>
                  <a:pt x="178968" y="939524"/>
                </a:lnTo>
                <a:lnTo>
                  <a:pt x="130965" y="931520"/>
                </a:lnTo>
                <a:lnTo>
                  <a:pt x="70091" y="926271"/>
                </a:lnTo>
                <a:lnTo>
                  <a:pt x="0" y="924386"/>
                </a:lnTo>
                <a:lnTo>
                  <a:pt x="70091" y="922501"/>
                </a:lnTo>
                <a:lnTo>
                  <a:pt x="130965" y="917253"/>
                </a:lnTo>
                <a:lnTo>
                  <a:pt x="178968" y="909249"/>
                </a:lnTo>
                <a:lnTo>
                  <a:pt x="210448" y="899100"/>
                </a:lnTo>
                <a:lnTo>
                  <a:pt x="221753" y="887414"/>
                </a:lnTo>
                <a:lnTo>
                  <a:pt x="221753" y="36973"/>
                </a:lnTo>
                <a:lnTo>
                  <a:pt x="233058" y="25286"/>
                </a:lnTo>
                <a:lnTo>
                  <a:pt x="264539" y="15137"/>
                </a:lnTo>
                <a:lnTo>
                  <a:pt x="312542" y="7133"/>
                </a:lnTo>
                <a:lnTo>
                  <a:pt x="373416" y="1884"/>
                </a:lnTo>
                <a:lnTo>
                  <a:pt x="443507" y="0"/>
                </a:lnTo>
              </a:path>
            </a:pathLst>
          </a:custGeom>
          <a:ln w="10347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6216" y="2491265"/>
            <a:ext cx="1400175" cy="13576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100" spc="-20" dirty="0">
                <a:latin typeface="Arial"/>
                <a:cs typeface="Arial"/>
              </a:rPr>
              <a:t>Operation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100" spc="-20" dirty="0">
                <a:latin typeface="Arial"/>
                <a:cs typeface="Arial"/>
              </a:rPr>
              <a:t>Operation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100" spc="-20" dirty="0">
                <a:latin typeface="Arial"/>
                <a:cs typeface="Arial"/>
              </a:rPr>
              <a:t>Operation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2287" y="3926154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570"/>
              </a:spcBef>
            </a:pPr>
            <a:r>
              <a:rPr sz="2100" spc="-17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47391" y="4319460"/>
            <a:ext cx="2385695" cy="2205355"/>
            <a:chOff x="2447391" y="4319460"/>
            <a:chExt cx="2385695" cy="2205355"/>
          </a:xfrm>
        </p:grpSpPr>
        <p:sp>
          <p:nvSpPr>
            <p:cNvPr id="17" name="object 17"/>
            <p:cNvSpPr/>
            <p:nvPr/>
          </p:nvSpPr>
          <p:spPr>
            <a:xfrm>
              <a:off x="3196716" y="4319460"/>
              <a:ext cx="1256665" cy="104139"/>
            </a:xfrm>
            <a:custGeom>
              <a:avLst/>
              <a:gdLst/>
              <a:ahLst/>
              <a:cxnLst/>
              <a:rect l="l" t="t" r="r" b="b"/>
              <a:pathLst>
                <a:path w="1256664" h="104139">
                  <a:moveTo>
                    <a:pt x="1167739" y="0"/>
                  </a:moveTo>
                  <a:lnTo>
                    <a:pt x="1164564" y="825"/>
                  </a:lnTo>
                  <a:lnTo>
                    <a:pt x="1161681" y="5765"/>
                  </a:lnTo>
                  <a:lnTo>
                    <a:pt x="1162507" y="8940"/>
                  </a:lnTo>
                  <a:lnTo>
                    <a:pt x="1227229" y="46825"/>
                  </a:lnTo>
                  <a:lnTo>
                    <a:pt x="1246365" y="46850"/>
                  </a:lnTo>
                  <a:lnTo>
                    <a:pt x="1246352" y="57200"/>
                  </a:lnTo>
                  <a:lnTo>
                    <a:pt x="1227188" y="57200"/>
                  </a:lnTo>
                  <a:lnTo>
                    <a:pt x="1162392" y="94907"/>
                  </a:lnTo>
                  <a:lnTo>
                    <a:pt x="1161554" y="98069"/>
                  </a:lnTo>
                  <a:lnTo>
                    <a:pt x="1164424" y="103009"/>
                  </a:lnTo>
                  <a:lnTo>
                    <a:pt x="1167599" y="103847"/>
                  </a:lnTo>
                  <a:lnTo>
                    <a:pt x="1247777" y="57200"/>
                  </a:lnTo>
                  <a:lnTo>
                    <a:pt x="1246352" y="57200"/>
                  </a:lnTo>
                  <a:lnTo>
                    <a:pt x="1247819" y="57175"/>
                  </a:lnTo>
                  <a:lnTo>
                    <a:pt x="1256639" y="52044"/>
                  </a:lnTo>
                  <a:lnTo>
                    <a:pt x="1167739" y="0"/>
                  </a:lnTo>
                  <a:close/>
                </a:path>
                <a:path w="1256664" h="104139">
                  <a:moveTo>
                    <a:pt x="1236097" y="52016"/>
                  </a:moveTo>
                  <a:lnTo>
                    <a:pt x="1227231" y="57175"/>
                  </a:lnTo>
                  <a:lnTo>
                    <a:pt x="1246352" y="57200"/>
                  </a:lnTo>
                  <a:lnTo>
                    <a:pt x="1246353" y="56502"/>
                  </a:lnTo>
                  <a:lnTo>
                    <a:pt x="1243761" y="56502"/>
                  </a:lnTo>
                  <a:lnTo>
                    <a:pt x="1236097" y="52016"/>
                  </a:lnTo>
                  <a:close/>
                </a:path>
                <a:path w="1256664" h="104139">
                  <a:moveTo>
                    <a:pt x="12" y="45224"/>
                  </a:moveTo>
                  <a:lnTo>
                    <a:pt x="0" y="55575"/>
                  </a:lnTo>
                  <a:lnTo>
                    <a:pt x="1227231" y="57175"/>
                  </a:lnTo>
                  <a:lnTo>
                    <a:pt x="1236097" y="52016"/>
                  </a:lnTo>
                  <a:lnTo>
                    <a:pt x="1227229" y="46825"/>
                  </a:lnTo>
                  <a:lnTo>
                    <a:pt x="12" y="45224"/>
                  </a:lnTo>
                  <a:close/>
                </a:path>
                <a:path w="1256664" h="104139">
                  <a:moveTo>
                    <a:pt x="1243774" y="47548"/>
                  </a:moveTo>
                  <a:lnTo>
                    <a:pt x="1236097" y="52016"/>
                  </a:lnTo>
                  <a:lnTo>
                    <a:pt x="1243761" y="56502"/>
                  </a:lnTo>
                  <a:lnTo>
                    <a:pt x="1243774" y="47548"/>
                  </a:lnTo>
                  <a:close/>
                </a:path>
                <a:path w="1256664" h="104139">
                  <a:moveTo>
                    <a:pt x="1246364" y="47548"/>
                  </a:moveTo>
                  <a:lnTo>
                    <a:pt x="1243774" y="47548"/>
                  </a:lnTo>
                  <a:lnTo>
                    <a:pt x="1243761" y="56502"/>
                  </a:lnTo>
                  <a:lnTo>
                    <a:pt x="1246353" y="56502"/>
                  </a:lnTo>
                  <a:lnTo>
                    <a:pt x="1246364" y="47548"/>
                  </a:lnTo>
                  <a:close/>
                </a:path>
                <a:path w="1256664" h="104139">
                  <a:moveTo>
                    <a:pt x="1227229" y="46825"/>
                  </a:moveTo>
                  <a:lnTo>
                    <a:pt x="1236097" y="52016"/>
                  </a:lnTo>
                  <a:lnTo>
                    <a:pt x="1243774" y="47548"/>
                  </a:lnTo>
                  <a:lnTo>
                    <a:pt x="1246364" y="47548"/>
                  </a:lnTo>
                  <a:lnTo>
                    <a:pt x="1246365" y="46850"/>
                  </a:lnTo>
                  <a:lnTo>
                    <a:pt x="1227229" y="46825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57551" y="5479122"/>
              <a:ext cx="2365375" cy="1035685"/>
            </a:xfrm>
            <a:custGeom>
              <a:avLst/>
              <a:gdLst/>
              <a:ahLst/>
              <a:cxnLst/>
              <a:rect l="l" t="t" r="r" b="b"/>
              <a:pathLst>
                <a:path w="2365375" h="1035684">
                  <a:moveTo>
                    <a:pt x="2192896" y="0"/>
                  </a:moveTo>
                  <a:lnTo>
                    <a:pt x="172478" y="0"/>
                  </a:lnTo>
                  <a:lnTo>
                    <a:pt x="126625" y="6163"/>
                  </a:lnTo>
                  <a:lnTo>
                    <a:pt x="85423" y="23558"/>
                  </a:lnTo>
                  <a:lnTo>
                    <a:pt x="50515" y="50539"/>
                  </a:lnTo>
                  <a:lnTo>
                    <a:pt x="23547" y="85462"/>
                  </a:lnTo>
                  <a:lnTo>
                    <a:pt x="6160" y="126682"/>
                  </a:lnTo>
                  <a:lnTo>
                    <a:pt x="0" y="172554"/>
                  </a:lnTo>
                  <a:lnTo>
                    <a:pt x="0" y="862760"/>
                  </a:lnTo>
                  <a:lnTo>
                    <a:pt x="6160" y="908632"/>
                  </a:lnTo>
                  <a:lnTo>
                    <a:pt x="23547" y="949852"/>
                  </a:lnTo>
                  <a:lnTo>
                    <a:pt x="50515" y="984775"/>
                  </a:lnTo>
                  <a:lnTo>
                    <a:pt x="85423" y="1011757"/>
                  </a:lnTo>
                  <a:lnTo>
                    <a:pt x="126625" y="1029152"/>
                  </a:lnTo>
                  <a:lnTo>
                    <a:pt x="172478" y="1035316"/>
                  </a:lnTo>
                  <a:lnTo>
                    <a:pt x="2192896" y="1035316"/>
                  </a:lnTo>
                  <a:lnTo>
                    <a:pt x="2238745" y="1029152"/>
                  </a:lnTo>
                  <a:lnTo>
                    <a:pt x="2279946" y="1011757"/>
                  </a:lnTo>
                  <a:lnTo>
                    <a:pt x="2314854" y="984775"/>
                  </a:lnTo>
                  <a:lnTo>
                    <a:pt x="2341824" y="949852"/>
                  </a:lnTo>
                  <a:lnTo>
                    <a:pt x="2359213" y="908632"/>
                  </a:lnTo>
                  <a:lnTo>
                    <a:pt x="2365374" y="862760"/>
                  </a:lnTo>
                  <a:lnTo>
                    <a:pt x="2365374" y="172554"/>
                  </a:lnTo>
                  <a:lnTo>
                    <a:pt x="2359213" y="126682"/>
                  </a:lnTo>
                  <a:lnTo>
                    <a:pt x="2341824" y="85462"/>
                  </a:lnTo>
                  <a:lnTo>
                    <a:pt x="2314854" y="50539"/>
                  </a:lnTo>
                  <a:lnTo>
                    <a:pt x="2279946" y="23558"/>
                  </a:lnTo>
                  <a:lnTo>
                    <a:pt x="2238745" y="6163"/>
                  </a:lnTo>
                  <a:lnTo>
                    <a:pt x="2192896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7551" y="5479122"/>
              <a:ext cx="2365375" cy="1035685"/>
            </a:xfrm>
            <a:custGeom>
              <a:avLst/>
              <a:gdLst/>
              <a:ahLst/>
              <a:cxnLst/>
              <a:rect l="l" t="t" r="r" b="b"/>
              <a:pathLst>
                <a:path w="2365375" h="1035684">
                  <a:moveTo>
                    <a:pt x="0" y="172554"/>
                  </a:moveTo>
                  <a:lnTo>
                    <a:pt x="6161" y="126683"/>
                  </a:lnTo>
                  <a:lnTo>
                    <a:pt x="23548" y="85463"/>
                  </a:lnTo>
                  <a:lnTo>
                    <a:pt x="50517" y="50540"/>
                  </a:lnTo>
                  <a:lnTo>
                    <a:pt x="85425" y="23558"/>
                  </a:lnTo>
                  <a:lnTo>
                    <a:pt x="126626" y="6163"/>
                  </a:lnTo>
                  <a:lnTo>
                    <a:pt x="172477" y="0"/>
                  </a:lnTo>
                  <a:lnTo>
                    <a:pt x="2192897" y="0"/>
                  </a:lnTo>
                  <a:lnTo>
                    <a:pt x="2238748" y="6163"/>
                  </a:lnTo>
                  <a:lnTo>
                    <a:pt x="2279950" y="23558"/>
                  </a:lnTo>
                  <a:lnTo>
                    <a:pt x="2314857" y="50540"/>
                  </a:lnTo>
                  <a:lnTo>
                    <a:pt x="2341826" y="85463"/>
                  </a:lnTo>
                  <a:lnTo>
                    <a:pt x="2359214" y="126683"/>
                  </a:lnTo>
                  <a:lnTo>
                    <a:pt x="2365375" y="172554"/>
                  </a:lnTo>
                  <a:lnTo>
                    <a:pt x="2365375" y="862759"/>
                  </a:lnTo>
                  <a:lnTo>
                    <a:pt x="2359214" y="908630"/>
                  </a:lnTo>
                  <a:lnTo>
                    <a:pt x="2341826" y="949849"/>
                  </a:lnTo>
                  <a:lnTo>
                    <a:pt x="2314857" y="984771"/>
                  </a:lnTo>
                  <a:lnTo>
                    <a:pt x="2279950" y="1011751"/>
                  </a:lnTo>
                  <a:lnTo>
                    <a:pt x="2238748" y="1029145"/>
                  </a:lnTo>
                  <a:lnTo>
                    <a:pt x="2192897" y="1035308"/>
                  </a:lnTo>
                  <a:lnTo>
                    <a:pt x="172477" y="1035308"/>
                  </a:lnTo>
                  <a:lnTo>
                    <a:pt x="126626" y="1029145"/>
                  </a:lnTo>
                  <a:lnTo>
                    <a:pt x="85425" y="1011751"/>
                  </a:lnTo>
                  <a:lnTo>
                    <a:pt x="50517" y="984771"/>
                  </a:lnTo>
                  <a:lnTo>
                    <a:pt x="23548" y="949849"/>
                  </a:lnTo>
                  <a:lnTo>
                    <a:pt x="6161" y="908630"/>
                  </a:lnTo>
                  <a:lnTo>
                    <a:pt x="0" y="862759"/>
                  </a:lnTo>
                  <a:lnTo>
                    <a:pt x="0" y="172554"/>
                  </a:lnTo>
                  <a:close/>
                </a:path>
              </a:pathLst>
            </a:custGeom>
            <a:ln w="19718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3187" y="5813443"/>
            <a:ext cx="15963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40" dirty="0">
                <a:solidFill>
                  <a:srgbClr val="FFFFFF"/>
                </a:solidFill>
                <a:latin typeface="Arial"/>
                <a:cs typeface="Arial"/>
              </a:rPr>
              <a:t>Naming</a:t>
            </a:r>
            <a:r>
              <a:rPr sz="2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18484" y="4443814"/>
            <a:ext cx="370205" cy="1035685"/>
          </a:xfrm>
          <a:custGeom>
            <a:avLst/>
            <a:gdLst/>
            <a:ahLst/>
            <a:cxnLst/>
            <a:rect l="l" t="t" r="r" b="b"/>
            <a:pathLst>
              <a:path w="370204" h="1035685">
                <a:moveTo>
                  <a:pt x="0" y="1035308"/>
                </a:moveTo>
                <a:lnTo>
                  <a:pt x="369590" y="0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184531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Bộ</a:t>
            </a:r>
            <a:r>
              <a:rPr spc="-120" dirty="0"/>
              <a:t> </a:t>
            </a:r>
            <a:r>
              <a:rPr spc="-20" dirty="0"/>
              <a:t>đệm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7396" y="2242265"/>
            <a:ext cx="6784581" cy="4519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71469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Loại </a:t>
            </a:r>
            <a:r>
              <a:rPr spc="-15" dirty="0"/>
              <a:t>bỏ </a:t>
            </a:r>
            <a:r>
              <a:rPr spc="-20" dirty="0"/>
              <a:t>các </a:t>
            </a:r>
            <a:r>
              <a:rPr spc="-15" dirty="0"/>
              <a:t>tên </a:t>
            </a:r>
            <a:r>
              <a:rPr spc="-25" dirty="0"/>
              <a:t>không </a:t>
            </a:r>
            <a:r>
              <a:rPr spc="-10" dirty="0"/>
              <a:t>sử</a:t>
            </a:r>
            <a:r>
              <a:rPr spc="-195" dirty="0"/>
              <a:t> </a:t>
            </a:r>
            <a:r>
              <a:rPr spc="-25" dirty="0"/>
              <a:t>dụng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5608320" cy="22504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Times New Roman"/>
                <a:cs typeface="Times New Roman"/>
              </a:rPr>
              <a:t>không được </a:t>
            </a:r>
            <a:r>
              <a:rPr sz="3000" spc="-5" dirty="0">
                <a:latin typeface="Times New Roman"/>
                <a:cs typeface="Times New Roman"/>
              </a:rPr>
              <a:t>tham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chiếu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lang="en-US" sz="3000">
                <a:latin typeface="Times New Roman"/>
                <a:cs typeface="Times New Roman"/>
              </a:rPr>
              <a:t>Đ</a:t>
            </a:r>
            <a:r>
              <a:rPr sz="3000" smtClean="0">
                <a:latin typeface="Times New Roman"/>
                <a:cs typeface="Times New Roman"/>
              </a:rPr>
              <a:t>ếm </a:t>
            </a:r>
            <a:r>
              <a:rPr sz="3000" spc="-5" dirty="0">
                <a:latin typeface="Times New Roman"/>
                <a:cs typeface="Times New Roman"/>
              </a:rPr>
              <a:t>tham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chiếu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Danh </a:t>
            </a:r>
            <a:r>
              <a:rPr sz="3000" spc="-5" dirty="0">
                <a:latin typeface="Times New Roman"/>
                <a:cs typeface="Times New Roman"/>
              </a:rPr>
              <a:t>sách tham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chiếu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Các 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Times New Roman"/>
                <a:cs typeface="Times New Roman"/>
              </a:rPr>
              <a:t>không kết nối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được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633764"/>
            <a:ext cx="726313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/>
              <a:t>Đối tượng không được tham</a:t>
            </a:r>
            <a:r>
              <a:rPr sz="4100" spc="40" dirty="0"/>
              <a:t> </a:t>
            </a:r>
            <a:r>
              <a:rPr sz="4100" spc="10" dirty="0"/>
              <a:t>chiếu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8129905" cy="372617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sử </a:t>
            </a:r>
            <a:r>
              <a:rPr sz="3000" dirty="0">
                <a:latin typeface="Times New Roman"/>
                <a:cs typeface="Times New Roman"/>
              </a:rPr>
              <a:t>dụng = </a:t>
            </a:r>
            <a:r>
              <a:rPr sz="3000" spc="-5" dirty="0">
                <a:latin typeface="Times New Roman"/>
                <a:cs typeface="Times New Roman"/>
              </a:rPr>
              <a:t>loại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bỏ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tham chiếu-&gt; không sử dụng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Có </a:t>
            </a:r>
            <a:r>
              <a:rPr sz="3000" spc="-5" dirty="0">
                <a:latin typeface="Times New Roman"/>
                <a:cs typeface="Times New Roman"/>
              </a:rPr>
              <a:t>tham chiếu </a:t>
            </a:r>
            <a:r>
              <a:rPr sz="3000" dirty="0">
                <a:latin typeface="Times New Roman"/>
                <a:cs typeface="Times New Roman"/>
              </a:rPr>
              <a:t>? Không </a:t>
            </a:r>
            <a:r>
              <a:rPr sz="3000" spc="-5" dirty="0">
                <a:latin typeface="Times New Roman"/>
                <a:cs typeface="Times New Roman"/>
              </a:rPr>
              <a:t>sử </a:t>
            </a:r>
            <a:r>
              <a:rPr sz="3000" dirty="0">
                <a:latin typeface="Times New Roman"/>
                <a:cs typeface="Times New Roman"/>
              </a:rPr>
              <a:t>dụng?</a:t>
            </a:r>
            <a:endParaRPr sz="3000">
              <a:latin typeface="Times New Roman"/>
              <a:cs typeface="Times New Roman"/>
            </a:endParaRPr>
          </a:p>
          <a:p>
            <a:pPr marL="342900" marR="231775" indent="-330835">
              <a:lnSpc>
                <a:spcPct val="100699"/>
              </a:lnSpc>
              <a:spcBef>
                <a:spcPts val="77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Thực </a:t>
            </a:r>
            <a:r>
              <a:rPr sz="3000" spc="-5" dirty="0">
                <a:latin typeface="Times New Roman"/>
                <a:cs typeface="Times New Roman"/>
              </a:rPr>
              <a:t>thể tham chiếu lẫn </a:t>
            </a:r>
            <a:r>
              <a:rPr sz="3000" dirty="0">
                <a:latin typeface="Times New Roman"/>
                <a:cs typeface="Times New Roman"/>
              </a:rPr>
              <a:t>nhau và đều không được  </a:t>
            </a:r>
            <a:r>
              <a:rPr sz="3000" spc="-5" dirty="0">
                <a:latin typeface="Times New Roman"/>
                <a:cs typeface="Times New Roman"/>
              </a:rPr>
              <a:t>sử </a:t>
            </a:r>
            <a:r>
              <a:rPr sz="3000" spc="785" dirty="0">
                <a:latin typeface="Times New Roman"/>
                <a:cs typeface="Times New Roman"/>
              </a:rPr>
              <a:t>dụng</a:t>
            </a:r>
            <a:r>
              <a:rPr sz="3000" spc="785" dirty="0">
                <a:latin typeface="Wingdings"/>
                <a:cs typeface="Wingdings"/>
              </a:rPr>
              <a:t></a:t>
            </a:r>
            <a:endParaRPr sz="3000">
              <a:latin typeface="Wingdings"/>
              <a:cs typeface="Wingdings"/>
            </a:endParaRPr>
          </a:p>
          <a:p>
            <a:pPr marL="342900" marR="5080" indent="-330835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DD8047"/>
                </a:solidFill>
                <a:latin typeface="Wingdings"/>
                <a:cs typeface="Wingdings"/>
              </a:rPr>
              <a:t></a:t>
            </a:r>
            <a:r>
              <a:rPr sz="1800" spc="-5" dirty="0">
                <a:solidFill>
                  <a:srgbClr val="DD8047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=&gt; </a:t>
            </a:r>
            <a:r>
              <a:rPr sz="3000" spc="-5" dirty="0">
                <a:latin typeface="Times New Roman"/>
                <a:cs typeface="Times New Roman"/>
              </a:rPr>
              <a:t>bài toán xác định các tham chiếu cần loại bỏ rất  </a:t>
            </a:r>
            <a:r>
              <a:rPr sz="3000" dirty="0">
                <a:latin typeface="Times New Roman"/>
                <a:cs typeface="Times New Roman"/>
              </a:rPr>
              <a:t>phức</a:t>
            </a:r>
            <a:r>
              <a:rPr sz="3000" spc="-5" dirty="0">
                <a:latin typeface="Times New Roman"/>
                <a:cs typeface="Times New Roman"/>
              </a:rPr>
              <a:t> tạp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520" y="1497266"/>
            <a:ext cx="8313301" cy="481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89077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Tham chiếu </a:t>
            </a:r>
            <a:r>
              <a:rPr spc="-15" dirty="0"/>
              <a:t>lẫn</a:t>
            </a:r>
            <a:r>
              <a:rPr spc="-165" dirty="0"/>
              <a:t> </a:t>
            </a:r>
            <a:r>
              <a:rPr spc="-25" dirty="0"/>
              <a:t>nhau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19710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Nội</a:t>
            </a:r>
            <a:r>
              <a:rPr spc="-105" dirty="0"/>
              <a:t> </a:t>
            </a:r>
            <a:r>
              <a:rPr spc="-20" dirty="0"/>
              <a:t>dung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562" y="1800903"/>
            <a:ext cx="4674870" cy="22504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Tên, </a:t>
            </a: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danh, và </a:t>
            </a:r>
            <a:r>
              <a:rPr sz="3000" spc="-5" dirty="0">
                <a:latin typeface="Times New Roman"/>
                <a:cs typeface="Times New Roman"/>
              </a:rPr>
              <a:t>địa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chỉ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phẳng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Không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gian tên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có cấu</a:t>
            </a:r>
            <a:r>
              <a:rPr sz="3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trúc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danh </a:t>
            </a:r>
            <a:r>
              <a:rPr sz="3000" spc="-5" dirty="0">
                <a:latin typeface="Times New Roman"/>
                <a:cs typeface="Times New Roman"/>
              </a:rPr>
              <a:t>theo thuộc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tính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2718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Không </a:t>
            </a:r>
            <a:r>
              <a:rPr spc="-20" dirty="0"/>
              <a:t>gian </a:t>
            </a:r>
            <a:r>
              <a:rPr spc="-15" dirty="0"/>
              <a:t>tên có </a:t>
            </a:r>
            <a:r>
              <a:rPr spc="-20" dirty="0"/>
              <a:t>cấu</a:t>
            </a:r>
            <a:r>
              <a:rPr spc="-180" dirty="0"/>
              <a:t> </a:t>
            </a:r>
            <a:r>
              <a:rPr spc="-15" dirty="0"/>
              <a:t>trúc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411820"/>
            <a:ext cx="9461500" cy="3557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2718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Không </a:t>
            </a:r>
            <a:r>
              <a:rPr spc="-20" dirty="0"/>
              <a:t>gian </a:t>
            </a:r>
            <a:r>
              <a:rPr spc="-15" dirty="0"/>
              <a:t>tên có </a:t>
            </a:r>
            <a:r>
              <a:rPr spc="-20" dirty="0"/>
              <a:t>cấu</a:t>
            </a:r>
            <a:r>
              <a:rPr spc="-180" dirty="0"/>
              <a:t> </a:t>
            </a:r>
            <a:r>
              <a:rPr spc="-15" dirty="0"/>
              <a:t>trúc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562" y="1800439"/>
            <a:ext cx="6638925" cy="44513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spc="-5" dirty="0">
                <a:latin typeface="Times New Roman"/>
                <a:cs typeface="Times New Roman"/>
              </a:rPr>
              <a:t>Nút</a:t>
            </a:r>
            <a:r>
              <a:rPr sz="3100" dirty="0">
                <a:latin typeface="Times New Roman"/>
                <a:cs typeface="Times New Roman"/>
              </a:rPr>
              <a:t> lá:</a:t>
            </a:r>
            <a:endParaRPr sz="31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37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có nhánh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ra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26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Chứa địa </a:t>
            </a:r>
            <a:r>
              <a:rPr sz="2700" spc="-10" dirty="0">
                <a:latin typeface="Times New Roman"/>
                <a:cs typeface="Times New Roman"/>
              </a:rPr>
              <a:t>chỉ của </a:t>
            </a:r>
            <a:r>
              <a:rPr sz="2700" spc="-5" dirty="0">
                <a:latin typeface="Times New Roman"/>
                <a:cs typeface="Times New Roman"/>
              </a:rPr>
              <a:t>thực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thể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370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spc="-5" dirty="0">
                <a:latin typeface="Times New Roman"/>
                <a:cs typeface="Times New Roman"/>
              </a:rPr>
              <a:t>Nút </a:t>
            </a:r>
            <a:r>
              <a:rPr sz="3100" dirty="0">
                <a:latin typeface="Times New Roman"/>
                <a:cs typeface="Times New Roman"/>
              </a:rPr>
              <a:t>thư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mục:</a:t>
            </a:r>
            <a:endParaRPr sz="31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37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Có </a:t>
            </a:r>
            <a:r>
              <a:rPr sz="2700" spc="-10" dirty="0">
                <a:latin typeface="Times New Roman"/>
                <a:cs typeface="Times New Roman"/>
              </a:rPr>
              <a:t>các nhánh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ra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26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Có </a:t>
            </a:r>
            <a:r>
              <a:rPr sz="2700" spc="-10" dirty="0">
                <a:latin typeface="Times New Roman"/>
                <a:cs typeface="Times New Roman"/>
              </a:rPr>
              <a:t>chứa </a:t>
            </a:r>
            <a:r>
              <a:rPr sz="2700" spc="-5" dirty="0">
                <a:latin typeface="Times New Roman"/>
                <a:cs typeface="Times New Roman"/>
              </a:rPr>
              <a:t>tên </a:t>
            </a:r>
            <a:r>
              <a:rPr sz="2700" spc="-10" dirty="0">
                <a:latin typeface="Times New Roman"/>
                <a:cs typeface="Times New Roman"/>
              </a:rPr>
              <a:t>của các </a:t>
            </a:r>
            <a:r>
              <a:rPr sz="2700" spc="-5" dirty="0">
                <a:latin typeface="Times New Roman"/>
                <a:cs typeface="Times New Roman"/>
              </a:rPr>
              <a:t>thực thể </a:t>
            </a:r>
            <a:r>
              <a:rPr sz="2700" spc="-10" dirty="0">
                <a:latin typeface="Times New Roman"/>
                <a:cs typeface="Times New Roman"/>
              </a:rPr>
              <a:t>trong </a:t>
            </a:r>
            <a:r>
              <a:rPr sz="2700" spc="-5" dirty="0">
                <a:latin typeface="Times New Roman"/>
                <a:cs typeface="Times New Roman"/>
              </a:rPr>
              <a:t>thư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mục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spc="-5" dirty="0">
                <a:latin typeface="Times New Roman"/>
                <a:cs typeface="Times New Roman"/>
              </a:rPr>
              <a:t>Đường </a:t>
            </a:r>
            <a:r>
              <a:rPr sz="3100" dirty="0">
                <a:latin typeface="Times New Roman"/>
                <a:cs typeface="Times New Roman"/>
              </a:rPr>
              <a:t>dẫn tương ứng với một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tên</a:t>
            </a:r>
            <a:endParaRPr sz="31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385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dirty="0">
                <a:latin typeface="Times New Roman"/>
                <a:cs typeface="Times New Roman"/>
              </a:rPr>
              <a:t>Tên toàn cục/đường dẫn tuyệt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đối</a:t>
            </a:r>
            <a:endParaRPr sz="31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61290"/>
              <a:buFont typeface="Wingdings"/>
              <a:buChar char=""/>
              <a:tabLst>
                <a:tab pos="343535" algn="l"/>
              </a:tabLst>
            </a:pPr>
            <a:r>
              <a:rPr sz="3100" dirty="0">
                <a:latin typeface="Times New Roman"/>
                <a:cs typeface="Times New Roman"/>
              </a:rPr>
              <a:t>Tên cục bộ/đường dẫn tương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đối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5606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Không </a:t>
            </a:r>
            <a:r>
              <a:rPr spc="-20" dirty="0"/>
              <a:t>gian </a:t>
            </a:r>
            <a:r>
              <a:rPr spc="-15" dirty="0"/>
              <a:t>tên</a:t>
            </a:r>
            <a:r>
              <a:rPr spc="-130" dirty="0"/>
              <a:t> </a:t>
            </a:r>
            <a:r>
              <a:rPr spc="-35" dirty="0"/>
              <a:t>(UNIX)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7271" y="2582627"/>
            <a:ext cx="8613187" cy="2053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0420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Nội </a:t>
            </a:r>
            <a:r>
              <a:rPr spc="-20" dirty="0"/>
              <a:t>dung của </a:t>
            </a:r>
            <a:r>
              <a:rPr spc="-15" dirty="0"/>
              <a:t>tệp thư</a:t>
            </a:r>
            <a:r>
              <a:rPr spc="-155" dirty="0"/>
              <a:t> </a:t>
            </a:r>
            <a:r>
              <a:rPr spc="-25" dirty="0"/>
              <a:t>mục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4632"/>
            <a:ext cx="6083300" cy="35985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Theo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hàng: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Chứa </a:t>
            </a:r>
            <a:r>
              <a:rPr sz="2700" spc="-10" dirty="0">
                <a:latin typeface="Times New Roman"/>
                <a:cs typeface="Times New Roman"/>
              </a:rPr>
              <a:t>danh mục các </a:t>
            </a:r>
            <a:r>
              <a:rPr sz="2700" spc="-5" dirty="0">
                <a:latin typeface="Times New Roman"/>
                <a:cs typeface="Times New Roman"/>
              </a:rPr>
              <a:t>tệp và thư </a:t>
            </a:r>
            <a:r>
              <a:rPr sz="2700" spc="-10" dirty="0">
                <a:latin typeface="Times New Roman"/>
                <a:cs typeface="Times New Roman"/>
              </a:rPr>
              <a:t>mục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con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Theo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cột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70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Tên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Chủ sở </a:t>
            </a:r>
            <a:r>
              <a:rPr sz="2700" spc="-10" dirty="0">
                <a:latin typeface="Times New Roman"/>
                <a:cs typeface="Times New Roman"/>
              </a:rPr>
              <a:t>hữu/nhóm chủ </a:t>
            </a:r>
            <a:r>
              <a:rPr sz="2700" spc="-5" dirty="0">
                <a:latin typeface="Times New Roman"/>
                <a:cs typeface="Times New Roman"/>
              </a:rPr>
              <a:t>sở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hữu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7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Quyền </a:t>
            </a:r>
            <a:r>
              <a:rPr sz="2700" spc="-5" dirty="0">
                <a:latin typeface="Times New Roman"/>
                <a:cs typeface="Times New Roman"/>
              </a:rPr>
              <a:t>truy </a:t>
            </a:r>
            <a:r>
              <a:rPr sz="2700" spc="-10" dirty="0">
                <a:latin typeface="Times New Roman"/>
                <a:cs typeface="Times New Roman"/>
              </a:rPr>
              <a:t>cập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Inode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30473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Phân giải</a:t>
            </a:r>
            <a:r>
              <a:rPr spc="-125" dirty="0"/>
              <a:t> </a:t>
            </a:r>
            <a:r>
              <a:rPr spc="-15" dirty="0"/>
              <a:t>tên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30187"/>
            <a:ext cx="689229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600" spc="-10" dirty="0">
                <a:latin typeface="Times New Roman"/>
                <a:cs typeface="Times New Roman"/>
              </a:rPr>
              <a:t>Tên</a:t>
            </a:r>
            <a:endParaRPr sz="26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8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>
                <a:latin typeface="Times New Roman"/>
                <a:cs typeface="Times New Roman"/>
              </a:rPr>
              <a:t>/</a:t>
            </a:r>
            <a:r>
              <a:rPr sz="2300" spc="-15" smtClean="0">
                <a:latin typeface="Times New Roman"/>
                <a:cs typeface="Times New Roman"/>
              </a:rPr>
              <a:t>home/</a:t>
            </a:r>
            <a:r>
              <a:rPr lang="en-US" sz="2300" spc="-15" smtClean="0">
                <a:latin typeface="Times New Roman"/>
                <a:cs typeface="Times New Roman"/>
              </a:rPr>
              <a:t>A</a:t>
            </a:r>
            <a:r>
              <a:rPr sz="2300" spc="-15" smtClean="0">
                <a:latin typeface="Times New Roman"/>
                <a:cs typeface="Times New Roman"/>
              </a:rPr>
              <a:t>/teaching/undergraduate/ds</a:t>
            </a:r>
            <a:r>
              <a:rPr sz="2300" spc="-15" dirty="0">
                <a:latin typeface="Times New Roman"/>
                <a:cs typeface="Times New Roman"/>
              </a:rPr>
              <a:t>/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2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&lt;home</a:t>
            </a:r>
            <a:r>
              <a:rPr sz="2300" spc="-15">
                <a:latin typeface="Times New Roman"/>
                <a:cs typeface="Times New Roman"/>
              </a:rPr>
              <a:t>, </a:t>
            </a:r>
            <a:r>
              <a:rPr lang="en-US" sz="2300" spc="-15" smtClean="0">
                <a:latin typeface="Times New Roman"/>
                <a:cs typeface="Times New Roman"/>
              </a:rPr>
              <a:t>A</a:t>
            </a:r>
            <a:r>
              <a:rPr sz="2300" spc="-15" smtClean="0">
                <a:latin typeface="Times New Roman"/>
                <a:cs typeface="Times New Roman"/>
              </a:rPr>
              <a:t>,teaching</a:t>
            </a:r>
            <a:r>
              <a:rPr sz="2300" spc="-15" dirty="0">
                <a:latin typeface="Times New Roman"/>
                <a:cs typeface="Times New Roman"/>
              </a:rPr>
              <a:t>, undegraduate, </a:t>
            </a:r>
            <a:r>
              <a:rPr sz="2300" spc="-10" dirty="0">
                <a:latin typeface="Times New Roman"/>
                <a:cs typeface="Times New Roman"/>
              </a:rPr>
              <a:t>ds&gt;</a:t>
            </a:r>
            <a:endParaRPr sz="23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5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2900" algn="l"/>
                <a:tab pos="343535" algn="l"/>
                <a:tab pos="1701800" algn="l"/>
              </a:tabLst>
            </a:pPr>
            <a:r>
              <a:rPr sz="2600" spc="-10" dirty="0">
                <a:latin typeface="Times New Roman"/>
                <a:cs typeface="Times New Roman"/>
              </a:rPr>
              <a:t>Xác </a:t>
            </a:r>
            <a:r>
              <a:rPr sz="2600" spc="-5" dirty="0">
                <a:latin typeface="Times New Roman"/>
                <a:cs typeface="Times New Roman"/>
              </a:rPr>
              <a:t>định	địa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chỉ</a:t>
            </a:r>
            <a:endParaRPr sz="26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8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Cần </a:t>
            </a:r>
            <a:r>
              <a:rPr sz="2300" spc="-10" dirty="0">
                <a:latin typeface="Times New Roman"/>
                <a:cs typeface="Times New Roman"/>
              </a:rPr>
              <a:t>biết </a:t>
            </a:r>
            <a:r>
              <a:rPr sz="2300" spc="-15" dirty="0">
                <a:latin typeface="Times New Roman"/>
                <a:cs typeface="Times New Roman"/>
              </a:rPr>
              <a:t>được </a:t>
            </a:r>
            <a:r>
              <a:rPr sz="2300" spc="-10" dirty="0">
                <a:latin typeface="Times New Roman"/>
                <a:cs typeface="Times New Roman"/>
              </a:rPr>
              <a:t>địa chỉ của thư </a:t>
            </a:r>
            <a:r>
              <a:rPr sz="2300" spc="-15" dirty="0">
                <a:latin typeface="Times New Roman"/>
                <a:cs typeface="Times New Roman"/>
              </a:rPr>
              <a:t>mục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gốc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2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Đọc </a:t>
            </a:r>
            <a:r>
              <a:rPr sz="2300" spc="-10" dirty="0">
                <a:latin typeface="Times New Roman"/>
                <a:cs typeface="Times New Roman"/>
              </a:rPr>
              <a:t>nội </a:t>
            </a:r>
            <a:r>
              <a:rPr sz="2300" spc="-15" dirty="0">
                <a:latin typeface="Times New Roman"/>
                <a:cs typeface="Times New Roman"/>
              </a:rPr>
              <a:t>dung </a:t>
            </a:r>
            <a:r>
              <a:rPr sz="2300" spc="-10" dirty="0">
                <a:latin typeface="Times New Roman"/>
                <a:cs typeface="Times New Roman"/>
              </a:rPr>
              <a:t>của thư </a:t>
            </a:r>
            <a:r>
              <a:rPr sz="2300" spc="-15" dirty="0">
                <a:latin typeface="Times New Roman"/>
                <a:cs typeface="Times New Roman"/>
              </a:rPr>
              <a:t>mục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gốc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Xác </a:t>
            </a:r>
            <a:r>
              <a:rPr sz="2300" spc="-10" dirty="0">
                <a:latin typeface="Times New Roman"/>
                <a:cs typeface="Times New Roman"/>
              </a:rPr>
              <a:t>định địa chỉ của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home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Đọc </a:t>
            </a:r>
            <a:r>
              <a:rPr sz="2300" spc="-10" dirty="0">
                <a:latin typeface="Times New Roman"/>
                <a:cs typeface="Times New Roman"/>
              </a:rPr>
              <a:t>nội </a:t>
            </a:r>
            <a:r>
              <a:rPr sz="2300" spc="-15" dirty="0">
                <a:latin typeface="Times New Roman"/>
                <a:cs typeface="Times New Roman"/>
              </a:rPr>
              <a:t>dung </a:t>
            </a:r>
            <a:r>
              <a:rPr sz="2300" spc="-10" dirty="0">
                <a:latin typeface="Times New Roman"/>
                <a:cs typeface="Times New Roman"/>
              </a:rPr>
              <a:t>của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home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14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Xác </a:t>
            </a:r>
            <a:r>
              <a:rPr sz="2300" spc="-10" dirty="0">
                <a:latin typeface="Times New Roman"/>
                <a:cs typeface="Times New Roman"/>
              </a:rPr>
              <a:t>định địa chỉ </a:t>
            </a:r>
            <a:r>
              <a:rPr sz="2300" spc="-10">
                <a:latin typeface="Times New Roman"/>
                <a:cs typeface="Times New Roman"/>
              </a:rPr>
              <a:t>của</a:t>
            </a:r>
            <a:r>
              <a:rPr sz="2300" spc="-60">
                <a:latin typeface="Times New Roman"/>
                <a:cs typeface="Times New Roman"/>
              </a:rPr>
              <a:t> </a:t>
            </a:r>
            <a:r>
              <a:rPr lang="en-US" sz="2300" spc="-15" smtClean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50"/>
              </a:spcBef>
            </a:pPr>
            <a:r>
              <a:rPr sz="1600" spc="535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600" spc="345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…..</a:t>
            </a:r>
            <a:endParaRPr sz="23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2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300" spc="-15" dirty="0">
                <a:latin typeface="Times New Roman"/>
                <a:cs typeface="Times New Roman"/>
              </a:rPr>
              <a:t>Đọc </a:t>
            </a:r>
            <a:r>
              <a:rPr sz="2300" spc="-10" dirty="0">
                <a:latin typeface="Times New Roman"/>
                <a:cs typeface="Times New Roman"/>
              </a:rPr>
              <a:t>nội </a:t>
            </a:r>
            <a:r>
              <a:rPr sz="2300" spc="-15" dirty="0">
                <a:latin typeface="Times New Roman"/>
                <a:cs typeface="Times New Roman"/>
              </a:rPr>
              <a:t>dung </a:t>
            </a:r>
            <a:r>
              <a:rPr sz="2300" spc="-10">
                <a:latin typeface="Times New Roman"/>
                <a:cs typeface="Times New Roman"/>
              </a:rPr>
              <a:t>của</a:t>
            </a:r>
            <a:r>
              <a:rPr sz="2300" spc="-40">
                <a:latin typeface="Times New Roman"/>
                <a:cs typeface="Times New Roman"/>
              </a:rPr>
              <a:t> </a:t>
            </a:r>
            <a:r>
              <a:rPr sz="2300" spc="-10" smtClean="0">
                <a:latin typeface="Times New Roman"/>
                <a:cs typeface="Times New Roman"/>
              </a:rPr>
              <a:t>ds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002338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Thực thể</a:t>
            </a:r>
            <a:r>
              <a:rPr spc="-20"/>
              <a:t>,</a:t>
            </a:r>
            <a:r>
              <a:rPr spc="-380"/>
              <a:t> </a:t>
            </a:r>
            <a:r>
              <a:rPr spc="-20" smtClean="0"/>
              <a:t>A</a:t>
            </a:r>
            <a:r>
              <a:rPr lang="en-US" spc="-20" smtClean="0"/>
              <a:t>ccess </a:t>
            </a:r>
            <a:r>
              <a:rPr spc="-20" smtClean="0"/>
              <a:t>P</a:t>
            </a:r>
            <a:r>
              <a:rPr lang="en-US" spc="-20" smtClean="0"/>
              <a:t>oint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829330" y="1544771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3477" y="3546233"/>
            <a:ext cx="1942464" cy="1425575"/>
            <a:chOff x="2373477" y="3546233"/>
            <a:chExt cx="1942464" cy="1425575"/>
          </a:xfrm>
        </p:grpSpPr>
        <p:sp>
          <p:nvSpPr>
            <p:cNvPr id="7" name="object 7"/>
            <p:cNvSpPr/>
            <p:nvPr/>
          </p:nvSpPr>
          <p:spPr>
            <a:xfrm>
              <a:off x="2383637" y="3556393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2" y="1112"/>
                  </a:lnTo>
                  <a:lnTo>
                    <a:pt x="852670" y="4409"/>
                  </a:lnTo>
                  <a:lnTo>
                    <a:pt x="799818" y="9831"/>
                  </a:lnTo>
                  <a:lnTo>
                    <a:pt x="747926" y="17319"/>
                  </a:lnTo>
                  <a:lnTo>
                    <a:pt x="697075" y="26814"/>
                  </a:lnTo>
                  <a:lnTo>
                    <a:pt x="647347" y="38257"/>
                  </a:lnTo>
                  <a:lnTo>
                    <a:pt x="598822" y="51588"/>
                  </a:lnTo>
                  <a:lnTo>
                    <a:pt x="551583" y="66748"/>
                  </a:lnTo>
                  <a:lnTo>
                    <a:pt x="505709" y="83677"/>
                  </a:lnTo>
                  <a:lnTo>
                    <a:pt x="461283" y="102317"/>
                  </a:lnTo>
                  <a:lnTo>
                    <a:pt x="418385" y="122608"/>
                  </a:lnTo>
                  <a:lnTo>
                    <a:pt x="377095" y="144490"/>
                  </a:lnTo>
                  <a:lnTo>
                    <a:pt x="337497" y="167904"/>
                  </a:lnTo>
                  <a:lnTo>
                    <a:pt x="299670" y="192792"/>
                  </a:lnTo>
                  <a:lnTo>
                    <a:pt x="263695" y="219093"/>
                  </a:lnTo>
                  <a:lnTo>
                    <a:pt x="229654" y="246749"/>
                  </a:lnTo>
                  <a:lnTo>
                    <a:pt x="197628" y="275700"/>
                  </a:lnTo>
                  <a:lnTo>
                    <a:pt x="167698" y="305886"/>
                  </a:lnTo>
                  <a:lnTo>
                    <a:pt x="139946" y="337249"/>
                  </a:lnTo>
                  <a:lnTo>
                    <a:pt x="114451" y="369730"/>
                  </a:lnTo>
                  <a:lnTo>
                    <a:pt x="91295" y="403268"/>
                  </a:lnTo>
                  <a:lnTo>
                    <a:pt x="70560" y="437804"/>
                  </a:lnTo>
                  <a:lnTo>
                    <a:pt x="52327" y="473280"/>
                  </a:lnTo>
                  <a:lnTo>
                    <a:pt x="36676" y="509636"/>
                  </a:lnTo>
                  <a:lnTo>
                    <a:pt x="23689" y="546813"/>
                  </a:lnTo>
                  <a:lnTo>
                    <a:pt x="13446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6" y="820326"/>
                  </a:lnTo>
                  <a:lnTo>
                    <a:pt x="23689" y="858264"/>
                  </a:lnTo>
                  <a:lnTo>
                    <a:pt x="36676" y="895440"/>
                  </a:lnTo>
                  <a:lnTo>
                    <a:pt x="52327" y="931796"/>
                  </a:lnTo>
                  <a:lnTo>
                    <a:pt x="70560" y="967272"/>
                  </a:lnTo>
                  <a:lnTo>
                    <a:pt x="91295" y="1001808"/>
                  </a:lnTo>
                  <a:lnTo>
                    <a:pt x="114451" y="1035346"/>
                  </a:lnTo>
                  <a:lnTo>
                    <a:pt x="139946" y="1067827"/>
                  </a:lnTo>
                  <a:lnTo>
                    <a:pt x="167698" y="1099190"/>
                  </a:lnTo>
                  <a:lnTo>
                    <a:pt x="197628" y="1129376"/>
                  </a:lnTo>
                  <a:lnTo>
                    <a:pt x="229654" y="1158327"/>
                  </a:lnTo>
                  <a:lnTo>
                    <a:pt x="263695" y="1185983"/>
                  </a:lnTo>
                  <a:lnTo>
                    <a:pt x="299670" y="1212284"/>
                  </a:lnTo>
                  <a:lnTo>
                    <a:pt x="337497" y="1237172"/>
                  </a:lnTo>
                  <a:lnTo>
                    <a:pt x="377095" y="1260586"/>
                  </a:lnTo>
                  <a:lnTo>
                    <a:pt x="418385" y="1282469"/>
                  </a:lnTo>
                  <a:lnTo>
                    <a:pt x="461283" y="1302759"/>
                  </a:lnTo>
                  <a:lnTo>
                    <a:pt x="505709" y="1321399"/>
                  </a:lnTo>
                  <a:lnTo>
                    <a:pt x="551583" y="1338328"/>
                  </a:lnTo>
                  <a:lnTo>
                    <a:pt x="598822" y="1353488"/>
                  </a:lnTo>
                  <a:lnTo>
                    <a:pt x="647347" y="1366819"/>
                  </a:lnTo>
                  <a:lnTo>
                    <a:pt x="697075" y="1378262"/>
                  </a:lnTo>
                  <a:lnTo>
                    <a:pt x="747926" y="1387757"/>
                  </a:lnTo>
                  <a:lnTo>
                    <a:pt x="799818" y="1395245"/>
                  </a:lnTo>
                  <a:lnTo>
                    <a:pt x="852670" y="1400668"/>
                  </a:lnTo>
                  <a:lnTo>
                    <a:pt x="906402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3637" y="3556393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4"/>
                  </a:moveTo>
                  <a:lnTo>
                    <a:pt x="1521" y="662668"/>
                  </a:lnTo>
                  <a:lnTo>
                    <a:pt x="6030" y="623386"/>
                  </a:lnTo>
                  <a:lnTo>
                    <a:pt x="13447" y="584746"/>
                  </a:lnTo>
                  <a:lnTo>
                    <a:pt x="23689" y="546808"/>
                  </a:lnTo>
                  <a:lnTo>
                    <a:pt x="36677" y="509632"/>
                  </a:lnTo>
                  <a:lnTo>
                    <a:pt x="52328" y="473276"/>
                  </a:lnTo>
                  <a:lnTo>
                    <a:pt x="70562" y="437800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0"/>
                  </a:lnTo>
                  <a:lnTo>
                    <a:pt x="1869543" y="473276"/>
                  </a:lnTo>
                  <a:lnTo>
                    <a:pt x="1885195" y="509632"/>
                  </a:lnTo>
                  <a:lnTo>
                    <a:pt x="1898182" y="546808"/>
                  </a:lnTo>
                  <a:lnTo>
                    <a:pt x="1908425" y="584746"/>
                  </a:lnTo>
                  <a:lnTo>
                    <a:pt x="1915841" y="623386"/>
                  </a:lnTo>
                  <a:lnTo>
                    <a:pt x="1920351" y="662668"/>
                  </a:lnTo>
                  <a:lnTo>
                    <a:pt x="1921872" y="702534"/>
                  </a:lnTo>
                  <a:lnTo>
                    <a:pt x="1920351" y="742400"/>
                  </a:lnTo>
                  <a:lnTo>
                    <a:pt x="1915841" y="781683"/>
                  </a:lnTo>
                  <a:lnTo>
                    <a:pt x="1908425" y="820322"/>
                  </a:lnTo>
                  <a:lnTo>
                    <a:pt x="1898182" y="858260"/>
                  </a:lnTo>
                  <a:lnTo>
                    <a:pt x="1885195" y="895437"/>
                  </a:lnTo>
                  <a:lnTo>
                    <a:pt x="1869543" y="931792"/>
                  </a:lnTo>
                  <a:lnTo>
                    <a:pt x="1851309" y="967268"/>
                  </a:lnTo>
                  <a:lnTo>
                    <a:pt x="1830574" y="1001805"/>
                  </a:lnTo>
                  <a:lnTo>
                    <a:pt x="1807418" y="1035342"/>
                  </a:lnTo>
                  <a:lnTo>
                    <a:pt x="1781922" y="1067822"/>
                  </a:lnTo>
                  <a:lnTo>
                    <a:pt x="1754169" y="1099185"/>
                  </a:lnTo>
                  <a:lnTo>
                    <a:pt x="1724238" y="1129371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1"/>
                  </a:lnTo>
                  <a:lnTo>
                    <a:pt x="167702" y="1099185"/>
                  </a:lnTo>
                  <a:lnTo>
                    <a:pt x="139948" y="1067822"/>
                  </a:lnTo>
                  <a:lnTo>
                    <a:pt x="114453" y="1035342"/>
                  </a:lnTo>
                  <a:lnTo>
                    <a:pt x="91297" y="1001805"/>
                  </a:lnTo>
                  <a:lnTo>
                    <a:pt x="70562" y="967268"/>
                  </a:lnTo>
                  <a:lnTo>
                    <a:pt x="52328" y="931792"/>
                  </a:lnTo>
                  <a:lnTo>
                    <a:pt x="36677" y="895437"/>
                  </a:lnTo>
                  <a:lnTo>
                    <a:pt x="23689" y="858260"/>
                  </a:lnTo>
                  <a:lnTo>
                    <a:pt x="13447" y="820322"/>
                  </a:lnTo>
                  <a:lnTo>
                    <a:pt x="6030" y="781683"/>
                  </a:lnTo>
                  <a:lnTo>
                    <a:pt x="1521" y="742400"/>
                  </a:lnTo>
                  <a:lnTo>
                    <a:pt x="0" y="702534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25520" y="4076083"/>
            <a:ext cx="6407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Entity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52245" y="2437266"/>
            <a:ext cx="1941830" cy="1424940"/>
            <a:chOff x="5552245" y="2437266"/>
            <a:chExt cx="1941830" cy="1424940"/>
          </a:xfrm>
        </p:grpSpPr>
        <p:sp>
          <p:nvSpPr>
            <p:cNvPr id="11" name="object 11"/>
            <p:cNvSpPr/>
            <p:nvPr/>
          </p:nvSpPr>
          <p:spPr>
            <a:xfrm>
              <a:off x="5562104" y="2447124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62104" y="2447124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5"/>
                  </a:moveTo>
                  <a:lnTo>
                    <a:pt x="1521" y="662669"/>
                  </a:lnTo>
                  <a:lnTo>
                    <a:pt x="6030" y="623386"/>
                  </a:lnTo>
                  <a:lnTo>
                    <a:pt x="13447" y="584747"/>
                  </a:lnTo>
                  <a:lnTo>
                    <a:pt x="23689" y="546809"/>
                  </a:lnTo>
                  <a:lnTo>
                    <a:pt x="36677" y="509632"/>
                  </a:lnTo>
                  <a:lnTo>
                    <a:pt x="52328" y="473277"/>
                  </a:lnTo>
                  <a:lnTo>
                    <a:pt x="70562" y="437801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1"/>
                  </a:lnTo>
                  <a:lnTo>
                    <a:pt x="1869543" y="473277"/>
                  </a:lnTo>
                  <a:lnTo>
                    <a:pt x="1885195" y="509632"/>
                  </a:lnTo>
                  <a:lnTo>
                    <a:pt x="1898182" y="546809"/>
                  </a:lnTo>
                  <a:lnTo>
                    <a:pt x="1908425" y="584747"/>
                  </a:lnTo>
                  <a:lnTo>
                    <a:pt x="1915841" y="623386"/>
                  </a:lnTo>
                  <a:lnTo>
                    <a:pt x="1920351" y="662669"/>
                  </a:lnTo>
                  <a:lnTo>
                    <a:pt x="1921872" y="702535"/>
                  </a:lnTo>
                  <a:lnTo>
                    <a:pt x="1920351" y="742401"/>
                  </a:lnTo>
                  <a:lnTo>
                    <a:pt x="1915841" y="781683"/>
                  </a:lnTo>
                  <a:lnTo>
                    <a:pt x="1908425" y="820323"/>
                  </a:lnTo>
                  <a:lnTo>
                    <a:pt x="1898182" y="858261"/>
                  </a:lnTo>
                  <a:lnTo>
                    <a:pt x="1885195" y="895437"/>
                  </a:lnTo>
                  <a:lnTo>
                    <a:pt x="1869543" y="931793"/>
                  </a:lnTo>
                  <a:lnTo>
                    <a:pt x="1851309" y="967269"/>
                  </a:lnTo>
                  <a:lnTo>
                    <a:pt x="1830574" y="1001805"/>
                  </a:lnTo>
                  <a:lnTo>
                    <a:pt x="1807418" y="1035343"/>
                  </a:lnTo>
                  <a:lnTo>
                    <a:pt x="1781922" y="1067823"/>
                  </a:lnTo>
                  <a:lnTo>
                    <a:pt x="1754169" y="1099185"/>
                  </a:lnTo>
                  <a:lnTo>
                    <a:pt x="1724238" y="1129372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2"/>
                  </a:lnTo>
                  <a:lnTo>
                    <a:pt x="167702" y="1099185"/>
                  </a:lnTo>
                  <a:lnTo>
                    <a:pt x="139948" y="1067823"/>
                  </a:lnTo>
                  <a:lnTo>
                    <a:pt x="114453" y="1035343"/>
                  </a:lnTo>
                  <a:lnTo>
                    <a:pt x="91297" y="1001805"/>
                  </a:lnTo>
                  <a:lnTo>
                    <a:pt x="70562" y="967269"/>
                  </a:lnTo>
                  <a:lnTo>
                    <a:pt x="52328" y="931793"/>
                  </a:lnTo>
                  <a:lnTo>
                    <a:pt x="36677" y="895437"/>
                  </a:lnTo>
                  <a:lnTo>
                    <a:pt x="23689" y="858261"/>
                  </a:lnTo>
                  <a:lnTo>
                    <a:pt x="13447" y="820323"/>
                  </a:lnTo>
                  <a:lnTo>
                    <a:pt x="6030" y="781683"/>
                  </a:lnTo>
                  <a:lnTo>
                    <a:pt x="1521" y="742401"/>
                  </a:lnTo>
                  <a:lnTo>
                    <a:pt x="0" y="70253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38278" y="2808115"/>
            <a:ext cx="7721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3664" marR="5080" indent="-101600">
              <a:lnSpc>
                <a:spcPts val="2500"/>
              </a:lnSpc>
              <a:spcBef>
                <a:spcPts val="200"/>
              </a:spcBef>
            </a:pPr>
            <a:r>
              <a:rPr sz="2100" b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52245" y="4581851"/>
            <a:ext cx="1941830" cy="1424940"/>
            <a:chOff x="5552245" y="4581851"/>
            <a:chExt cx="1941830" cy="1424940"/>
          </a:xfrm>
        </p:grpSpPr>
        <p:sp>
          <p:nvSpPr>
            <p:cNvPr id="15" name="object 15"/>
            <p:cNvSpPr/>
            <p:nvPr/>
          </p:nvSpPr>
          <p:spPr>
            <a:xfrm>
              <a:off x="5562104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2104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4"/>
                  </a:moveTo>
                  <a:lnTo>
                    <a:pt x="1521" y="662668"/>
                  </a:lnTo>
                  <a:lnTo>
                    <a:pt x="6030" y="623386"/>
                  </a:lnTo>
                  <a:lnTo>
                    <a:pt x="13447" y="584746"/>
                  </a:lnTo>
                  <a:lnTo>
                    <a:pt x="23689" y="546808"/>
                  </a:lnTo>
                  <a:lnTo>
                    <a:pt x="36677" y="509632"/>
                  </a:lnTo>
                  <a:lnTo>
                    <a:pt x="52328" y="473276"/>
                  </a:lnTo>
                  <a:lnTo>
                    <a:pt x="70562" y="437800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0"/>
                  </a:lnTo>
                  <a:lnTo>
                    <a:pt x="1869543" y="473276"/>
                  </a:lnTo>
                  <a:lnTo>
                    <a:pt x="1885195" y="509632"/>
                  </a:lnTo>
                  <a:lnTo>
                    <a:pt x="1898182" y="546808"/>
                  </a:lnTo>
                  <a:lnTo>
                    <a:pt x="1908425" y="584746"/>
                  </a:lnTo>
                  <a:lnTo>
                    <a:pt x="1915841" y="623386"/>
                  </a:lnTo>
                  <a:lnTo>
                    <a:pt x="1920351" y="662668"/>
                  </a:lnTo>
                  <a:lnTo>
                    <a:pt x="1921872" y="702534"/>
                  </a:lnTo>
                  <a:lnTo>
                    <a:pt x="1920351" y="742400"/>
                  </a:lnTo>
                  <a:lnTo>
                    <a:pt x="1915841" y="781683"/>
                  </a:lnTo>
                  <a:lnTo>
                    <a:pt x="1908425" y="820322"/>
                  </a:lnTo>
                  <a:lnTo>
                    <a:pt x="1898182" y="858260"/>
                  </a:lnTo>
                  <a:lnTo>
                    <a:pt x="1885195" y="895437"/>
                  </a:lnTo>
                  <a:lnTo>
                    <a:pt x="1869543" y="931792"/>
                  </a:lnTo>
                  <a:lnTo>
                    <a:pt x="1851309" y="967268"/>
                  </a:lnTo>
                  <a:lnTo>
                    <a:pt x="1830574" y="1001805"/>
                  </a:lnTo>
                  <a:lnTo>
                    <a:pt x="1807418" y="1035342"/>
                  </a:lnTo>
                  <a:lnTo>
                    <a:pt x="1781922" y="1067822"/>
                  </a:lnTo>
                  <a:lnTo>
                    <a:pt x="1754169" y="1099185"/>
                  </a:lnTo>
                  <a:lnTo>
                    <a:pt x="1724238" y="1129371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1"/>
                  </a:lnTo>
                  <a:lnTo>
                    <a:pt x="167702" y="1099185"/>
                  </a:lnTo>
                  <a:lnTo>
                    <a:pt x="139948" y="1067822"/>
                  </a:lnTo>
                  <a:lnTo>
                    <a:pt x="114453" y="1035342"/>
                  </a:lnTo>
                  <a:lnTo>
                    <a:pt x="91297" y="1001805"/>
                  </a:lnTo>
                  <a:lnTo>
                    <a:pt x="70562" y="967268"/>
                  </a:lnTo>
                  <a:lnTo>
                    <a:pt x="52328" y="931792"/>
                  </a:lnTo>
                  <a:lnTo>
                    <a:pt x="36677" y="895437"/>
                  </a:lnTo>
                  <a:lnTo>
                    <a:pt x="23689" y="858260"/>
                  </a:lnTo>
                  <a:lnTo>
                    <a:pt x="13447" y="820322"/>
                  </a:lnTo>
                  <a:lnTo>
                    <a:pt x="6030" y="781683"/>
                  </a:lnTo>
                  <a:lnTo>
                    <a:pt x="1521" y="742400"/>
                  </a:lnTo>
                  <a:lnTo>
                    <a:pt x="0" y="702534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38278" y="4953907"/>
            <a:ext cx="7721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3664" marR="5080" indent="-101600">
              <a:lnSpc>
                <a:spcPts val="2500"/>
              </a:lnSpc>
              <a:spcBef>
                <a:spcPts val="200"/>
              </a:spcBef>
            </a:pPr>
            <a:r>
              <a:rPr sz="2100" b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272" y="2595029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560"/>
              </a:spcBef>
            </a:pPr>
            <a:r>
              <a:rPr sz="2100" spc="-17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7062" y="2668981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55"/>
              </a:spcBef>
            </a:pP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7062" y="4813566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65"/>
              </a:spcBef>
            </a:pP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57858" y="3033598"/>
            <a:ext cx="666115" cy="121285"/>
          </a:xfrm>
          <a:custGeom>
            <a:avLst/>
            <a:gdLst/>
            <a:ahLst/>
            <a:cxnLst/>
            <a:rect l="l" t="t" r="r" b="b"/>
            <a:pathLst>
              <a:path w="666115" h="121285">
                <a:moveTo>
                  <a:pt x="82702" y="17652"/>
                </a:moveTo>
                <a:lnTo>
                  <a:pt x="0" y="79095"/>
                </a:lnTo>
                <a:lnTo>
                  <a:pt x="94170" y="120878"/>
                </a:lnTo>
                <a:lnTo>
                  <a:pt x="97218" y="119697"/>
                </a:lnTo>
                <a:lnTo>
                  <a:pt x="99542" y="114465"/>
                </a:lnTo>
                <a:lnTo>
                  <a:pt x="98361" y="111404"/>
                </a:lnTo>
                <a:lnTo>
                  <a:pt x="34578" y="83108"/>
                </a:lnTo>
                <a:lnTo>
                  <a:pt x="10782" y="83108"/>
                </a:lnTo>
                <a:lnTo>
                  <a:pt x="9639" y="72821"/>
                </a:lnTo>
                <a:lnTo>
                  <a:pt x="28656" y="70707"/>
                </a:lnTo>
                <a:lnTo>
                  <a:pt x="88874" y="25971"/>
                </a:lnTo>
                <a:lnTo>
                  <a:pt x="89357" y="22733"/>
                </a:lnTo>
                <a:lnTo>
                  <a:pt x="85940" y="18135"/>
                </a:lnTo>
                <a:lnTo>
                  <a:pt x="82702" y="17652"/>
                </a:lnTo>
                <a:close/>
              </a:path>
              <a:path w="666115" h="121285">
                <a:moveTo>
                  <a:pt x="28656" y="70707"/>
                </a:moveTo>
                <a:lnTo>
                  <a:pt x="9639" y="72821"/>
                </a:lnTo>
                <a:lnTo>
                  <a:pt x="10782" y="83108"/>
                </a:lnTo>
                <a:lnTo>
                  <a:pt x="19693" y="82118"/>
                </a:lnTo>
                <a:lnTo>
                  <a:pt x="13296" y="82118"/>
                </a:lnTo>
                <a:lnTo>
                  <a:pt x="12306" y="73228"/>
                </a:lnTo>
                <a:lnTo>
                  <a:pt x="25263" y="73228"/>
                </a:lnTo>
                <a:lnTo>
                  <a:pt x="28656" y="70707"/>
                </a:lnTo>
                <a:close/>
              </a:path>
              <a:path w="666115" h="121285">
                <a:moveTo>
                  <a:pt x="29810" y="80993"/>
                </a:moveTo>
                <a:lnTo>
                  <a:pt x="10782" y="83108"/>
                </a:lnTo>
                <a:lnTo>
                  <a:pt x="34578" y="83108"/>
                </a:lnTo>
                <a:lnTo>
                  <a:pt x="29810" y="80993"/>
                </a:lnTo>
                <a:close/>
              </a:path>
              <a:path w="666115" h="121285">
                <a:moveTo>
                  <a:pt x="12306" y="73228"/>
                </a:moveTo>
                <a:lnTo>
                  <a:pt x="13296" y="82118"/>
                </a:lnTo>
                <a:lnTo>
                  <a:pt x="20418" y="76827"/>
                </a:lnTo>
                <a:lnTo>
                  <a:pt x="12306" y="73228"/>
                </a:lnTo>
                <a:close/>
              </a:path>
              <a:path w="666115" h="121285">
                <a:moveTo>
                  <a:pt x="20418" y="76827"/>
                </a:moveTo>
                <a:lnTo>
                  <a:pt x="13296" y="82118"/>
                </a:lnTo>
                <a:lnTo>
                  <a:pt x="19693" y="82118"/>
                </a:lnTo>
                <a:lnTo>
                  <a:pt x="29810" y="80993"/>
                </a:lnTo>
                <a:lnTo>
                  <a:pt x="20418" y="76827"/>
                </a:lnTo>
                <a:close/>
              </a:path>
              <a:path w="666115" h="121285">
                <a:moveTo>
                  <a:pt x="664718" y="0"/>
                </a:moveTo>
                <a:lnTo>
                  <a:pt x="28656" y="70707"/>
                </a:lnTo>
                <a:lnTo>
                  <a:pt x="20418" y="76827"/>
                </a:lnTo>
                <a:lnTo>
                  <a:pt x="29810" y="80993"/>
                </a:lnTo>
                <a:lnTo>
                  <a:pt x="665861" y="10287"/>
                </a:lnTo>
                <a:lnTo>
                  <a:pt x="664718" y="0"/>
                </a:lnTo>
                <a:close/>
              </a:path>
              <a:path w="666115" h="121285">
                <a:moveTo>
                  <a:pt x="25263" y="73228"/>
                </a:moveTo>
                <a:lnTo>
                  <a:pt x="12306" y="73228"/>
                </a:lnTo>
                <a:lnTo>
                  <a:pt x="20418" y="76827"/>
                </a:lnTo>
                <a:lnTo>
                  <a:pt x="25263" y="73228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1785" y="5252135"/>
            <a:ext cx="592455" cy="120014"/>
          </a:xfrm>
          <a:custGeom>
            <a:avLst/>
            <a:gdLst/>
            <a:ahLst/>
            <a:cxnLst/>
            <a:rect l="l" t="t" r="r" b="b"/>
            <a:pathLst>
              <a:path w="592454" h="120014">
                <a:moveTo>
                  <a:pt x="81851" y="16522"/>
                </a:moveTo>
                <a:lnTo>
                  <a:pt x="0" y="79095"/>
                </a:lnTo>
                <a:lnTo>
                  <a:pt x="94716" y="119570"/>
                </a:lnTo>
                <a:lnTo>
                  <a:pt x="97764" y="118351"/>
                </a:lnTo>
                <a:lnTo>
                  <a:pt x="100012" y="113093"/>
                </a:lnTo>
                <a:lnTo>
                  <a:pt x="98793" y="110058"/>
                </a:lnTo>
                <a:lnTo>
                  <a:pt x="35391" y="82956"/>
                </a:lnTo>
                <a:lnTo>
                  <a:pt x="10833" y="82956"/>
                </a:lnTo>
                <a:lnTo>
                  <a:pt x="9550" y="72682"/>
                </a:lnTo>
                <a:lnTo>
                  <a:pt x="28522" y="70309"/>
                </a:lnTo>
                <a:lnTo>
                  <a:pt x="88125" y="24752"/>
                </a:lnTo>
                <a:lnTo>
                  <a:pt x="88569" y="21501"/>
                </a:lnTo>
                <a:lnTo>
                  <a:pt x="85090" y="16954"/>
                </a:lnTo>
                <a:lnTo>
                  <a:pt x="81851" y="16522"/>
                </a:lnTo>
                <a:close/>
              </a:path>
              <a:path w="592454" h="120014">
                <a:moveTo>
                  <a:pt x="28522" y="70309"/>
                </a:moveTo>
                <a:lnTo>
                  <a:pt x="9550" y="72682"/>
                </a:lnTo>
                <a:lnTo>
                  <a:pt x="10833" y="82956"/>
                </a:lnTo>
                <a:lnTo>
                  <a:pt x="19058" y="81927"/>
                </a:lnTo>
                <a:lnTo>
                  <a:pt x="13322" y="81927"/>
                </a:lnTo>
                <a:lnTo>
                  <a:pt x="12217" y="73050"/>
                </a:lnTo>
                <a:lnTo>
                  <a:pt x="24936" y="73050"/>
                </a:lnTo>
                <a:lnTo>
                  <a:pt x="28522" y="70309"/>
                </a:lnTo>
                <a:close/>
              </a:path>
              <a:path w="592454" h="120014">
                <a:moveTo>
                  <a:pt x="29832" y="80580"/>
                </a:moveTo>
                <a:lnTo>
                  <a:pt x="10833" y="82956"/>
                </a:lnTo>
                <a:lnTo>
                  <a:pt x="35391" y="82956"/>
                </a:lnTo>
                <a:lnTo>
                  <a:pt x="29832" y="80580"/>
                </a:lnTo>
                <a:close/>
              </a:path>
              <a:path w="592454" h="120014">
                <a:moveTo>
                  <a:pt x="12217" y="73050"/>
                </a:moveTo>
                <a:lnTo>
                  <a:pt x="13322" y="81927"/>
                </a:lnTo>
                <a:lnTo>
                  <a:pt x="20374" y="76537"/>
                </a:lnTo>
                <a:lnTo>
                  <a:pt x="12217" y="73050"/>
                </a:lnTo>
                <a:close/>
              </a:path>
              <a:path w="592454" h="120014">
                <a:moveTo>
                  <a:pt x="20374" y="76537"/>
                </a:moveTo>
                <a:lnTo>
                  <a:pt x="13322" y="81927"/>
                </a:lnTo>
                <a:lnTo>
                  <a:pt x="19058" y="81927"/>
                </a:lnTo>
                <a:lnTo>
                  <a:pt x="29832" y="80580"/>
                </a:lnTo>
                <a:lnTo>
                  <a:pt x="20374" y="76537"/>
                </a:lnTo>
                <a:close/>
              </a:path>
              <a:path w="592454" h="120014">
                <a:moveTo>
                  <a:pt x="590727" y="0"/>
                </a:moveTo>
                <a:lnTo>
                  <a:pt x="28522" y="70309"/>
                </a:lnTo>
                <a:lnTo>
                  <a:pt x="20374" y="76537"/>
                </a:lnTo>
                <a:lnTo>
                  <a:pt x="29832" y="80580"/>
                </a:lnTo>
                <a:lnTo>
                  <a:pt x="592010" y="10274"/>
                </a:lnTo>
                <a:lnTo>
                  <a:pt x="590727" y="0"/>
                </a:lnTo>
                <a:close/>
              </a:path>
              <a:path w="592454" h="120014">
                <a:moveTo>
                  <a:pt x="24936" y="73050"/>
                </a:moveTo>
                <a:lnTo>
                  <a:pt x="12217" y="73050"/>
                </a:lnTo>
                <a:lnTo>
                  <a:pt x="20374" y="76537"/>
                </a:lnTo>
                <a:lnTo>
                  <a:pt x="24936" y="7305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084730" y="3403322"/>
            <a:ext cx="3408679" cy="1711325"/>
            <a:chOff x="2084730" y="3403322"/>
            <a:chExt cx="3408679" cy="1711325"/>
          </a:xfrm>
        </p:grpSpPr>
        <p:sp>
          <p:nvSpPr>
            <p:cNvPr id="24" name="object 24"/>
            <p:cNvSpPr/>
            <p:nvPr/>
          </p:nvSpPr>
          <p:spPr>
            <a:xfrm>
              <a:off x="4305503" y="3408497"/>
              <a:ext cx="1183005" cy="518159"/>
            </a:xfrm>
            <a:custGeom>
              <a:avLst/>
              <a:gdLst/>
              <a:ahLst/>
              <a:cxnLst/>
              <a:rect l="l" t="t" r="r" b="b"/>
              <a:pathLst>
                <a:path w="1183004" h="518160">
                  <a:moveTo>
                    <a:pt x="0" y="517656"/>
                  </a:moveTo>
                  <a:lnTo>
                    <a:pt x="1182687" y="0"/>
                  </a:lnTo>
                </a:path>
              </a:pathLst>
            </a:custGeom>
            <a:ln w="10351">
              <a:solidFill>
                <a:srgbClr val="94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05503" y="4665662"/>
              <a:ext cx="1183005" cy="443865"/>
            </a:xfrm>
            <a:custGeom>
              <a:avLst/>
              <a:gdLst/>
              <a:ahLst/>
              <a:cxnLst/>
              <a:rect l="l" t="t" r="r" b="b"/>
              <a:pathLst>
                <a:path w="1183004" h="443864">
                  <a:moveTo>
                    <a:pt x="0" y="0"/>
                  </a:moveTo>
                  <a:lnTo>
                    <a:pt x="1182687" y="443706"/>
                  </a:lnTo>
                </a:path>
              </a:pathLst>
            </a:custGeom>
            <a:ln w="10351">
              <a:solidFill>
                <a:srgbClr val="94B6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84730" y="3478402"/>
              <a:ext cx="373380" cy="300355"/>
            </a:xfrm>
            <a:custGeom>
              <a:avLst/>
              <a:gdLst/>
              <a:ahLst/>
              <a:cxnLst/>
              <a:rect l="l" t="t" r="r" b="b"/>
              <a:pathLst>
                <a:path w="373380" h="300354">
                  <a:moveTo>
                    <a:pt x="272453" y="274561"/>
                  </a:moveTo>
                  <a:lnTo>
                    <a:pt x="269824" y="276517"/>
                  </a:lnTo>
                  <a:lnTo>
                    <a:pt x="268986" y="282168"/>
                  </a:lnTo>
                  <a:lnTo>
                    <a:pt x="270941" y="284797"/>
                  </a:lnTo>
                  <a:lnTo>
                    <a:pt x="372833" y="299859"/>
                  </a:lnTo>
                  <a:lnTo>
                    <a:pt x="371918" y="297484"/>
                  </a:lnTo>
                  <a:lnTo>
                    <a:pt x="361581" y="297484"/>
                  </a:lnTo>
                  <a:lnTo>
                    <a:pt x="346642" y="285528"/>
                  </a:lnTo>
                  <a:lnTo>
                    <a:pt x="272453" y="274561"/>
                  </a:lnTo>
                  <a:close/>
                </a:path>
                <a:path w="373380" h="300354">
                  <a:moveTo>
                    <a:pt x="346642" y="285528"/>
                  </a:moveTo>
                  <a:lnTo>
                    <a:pt x="361581" y="297484"/>
                  </a:lnTo>
                  <a:lnTo>
                    <a:pt x="363329" y="295300"/>
                  </a:lnTo>
                  <a:lnTo>
                    <a:pt x="359994" y="295300"/>
                  </a:lnTo>
                  <a:lnTo>
                    <a:pt x="356806" y="287030"/>
                  </a:lnTo>
                  <a:lnTo>
                    <a:pt x="346642" y="285528"/>
                  </a:lnTo>
                  <a:close/>
                </a:path>
                <a:path w="373380" h="300354">
                  <a:moveTo>
                    <a:pt x="332790" y="202374"/>
                  </a:moveTo>
                  <a:lnTo>
                    <a:pt x="327456" y="204431"/>
                  </a:lnTo>
                  <a:lnTo>
                    <a:pt x="326123" y="207429"/>
                  </a:lnTo>
                  <a:lnTo>
                    <a:pt x="353116" y="277458"/>
                  </a:lnTo>
                  <a:lnTo>
                    <a:pt x="368046" y="289407"/>
                  </a:lnTo>
                  <a:lnTo>
                    <a:pt x="361581" y="297484"/>
                  </a:lnTo>
                  <a:lnTo>
                    <a:pt x="371918" y="297484"/>
                  </a:lnTo>
                  <a:lnTo>
                    <a:pt x="335788" y="203708"/>
                  </a:lnTo>
                  <a:lnTo>
                    <a:pt x="332790" y="202374"/>
                  </a:lnTo>
                  <a:close/>
                </a:path>
                <a:path w="373380" h="300354">
                  <a:moveTo>
                    <a:pt x="356806" y="287030"/>
                  </a:moveTo>
                  <a:lnTo>
                    <a:pt x="359994" y="295300"/>
                  </a:lnTo>
                  <a:lnTo>
                    <a:pt x="365582" y="288328"/>
                  </a:lnTo>
                  <a:lnTo>
                    <a:pt x="356806" y="287030"/>
                  </a:lnTo>
                  <a:close/>
                </a:path>
                <a:path w="373380" h="300354">
                  <a:moveTo>
                    <a:pt x="353116" y="277458"/>
                  </a:moveTo>
                  <a:lnTo>
                    <a:pt x="356806" y="287030"/>
                  </a:lnTo>
                  <a:lnTo>
                    <a:pt x="365582" y="288328"/>
                  </a:lnTo>
                  <a:lnTo>
                    <a:pt x="359994" y="295300"/>
                  </a:lnTo>
                  <a:lnTo>
                    <a:pt x="363329" y="295300"/>
                  </a:lnTo>
                  <a:lnTo>
                    <a:pt x="368046" y="289407"/>
                  </a:lnTo>
                  <a:lnTo>
                    <a:pt x="353116" y="277458"/>
                  </a:lnTo>
                  <a:close/>
                </a:path>
                <a:path w="373380" h="300354">
                  <a:moveTo>
                    <a:pt x="6464" y="0"/>
                  </a:moveTo>
                  <a:lnTo>
                    <a:pt x="0" y="8089"/>
                  </a:lnTo>
                  <a:lnTo>
                    <a:pt x="346642" y="285528"/>
                  </a:lnTo>
                  <a:lnTo>
                    <a:pt x="356806" y="287030"/>
                  </a:lnTo>
                  <a:lnTo>
                    <a:pt x="353116" y="277458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67417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Inode, soft </a:t>
            </a:r>
            <a:r>
              <a:rPr spc="-15" dirty="0"/>
              <a:t>link </a:t>
            </a:r>
            <a:r>
              <a:rPr spc="-20" dirty="0"/>
              <a:t>and hard</a:t>
            </a:r>
            <a:r>
              <a:rPr spc="-135" dirty="0"/>
              <a:t> </a:t>
            </a:r>
            <a:r>
              <a:rPr spc="-15" dirty="0"/>
              <a:t>link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3435" y="2300572"/>
            <a:ext cx="34537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Một </a:t>
            </a:r>
            <a:r>
              <a:rPr sz="3000" spc="-10" dirty="0">
                <a:latin typeface="Times New Roman"/>
                <a:cs typeface="Times New Roman"/>
              </a:rPr>
              <a:t>file </a:t>
            </a:r>
            <a:r>
              <a:rPr sz="3000" spc="-5" dirty="0">
                <a:latin typeface="Times New Roman"/>
                <a:cs typeface="Times New Roman"/>
              </a:rPr>
              <a:t>trong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Unix: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675" y="3226079"/>
            <a:ext cx="1261745" cy="631190"/>
          </a:xfrm>
          <a:prstGeom prst="rect">
            <a:avLst/>
          </a:prstGeom>
          <a:solidFill>
            <a:srgbClr val="94B6D2"/>
          </a:solidFill>
          <a:ln w="9863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65"/>
              </a:spcBef>
            </a:pPr>
            <a:r>
              <a:rPr sz="2100" spc="-10" dirty="0">
                <a:latin typeface="Arial"/>
                <a:cs typeface="Arial"/>
              </a:rPr>
              <a:t>file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206" y="3226079"/>
            <a:ext cx="1183005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65"/>
              </a:spcBef>
            </a:pPr>
            <a:r>
              <a:rPr sz="2100" spc="-20" dirty="0">
                <a:latin typeface="Arial"/>
                <a:cs typeface="Arial"/>
              </a:rPr>
              <a:t>#inode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3576" y="3537953"/>
            <a:ext cx="871219" cy="792480"/>
          </a:xfrm>
          <a:custGeom>
            <a:avLst/>
            <a:gdLst/>
            <a:ahLst/>
            <a:cxnLst/>
            <a:rect l="l" t="t" r="r" b="b"/>
            <a:pathLst>
              <a:path w="871220" h="792479">
                <a:moveTo>
                  <a:pt x="772490" y="761491"/>
                </a:moveTo>
                <a:lnTo>
                  <a:pt x="769874" y="763193"/>
                </a:lnTo>
                <a:lnTo>
                  <a:pt x="768730" y="768527"/>
                </a:lnTo>
                <a:lnTo>
                  <a:pt x="770432" y="771144"/>
                </a:lnTo>
                <a:lnTo>
                  <a:pt x="870635" y="792480"/>
                </a:lnTo>
                <a:lnTo>
                  <a:pt x="869713" y="789546"/>
                </a:lnTo>
                <a:lnTo>
                  <a:pt x="860082" y="789546"/>
                </a:lnTo>
                <a:lnTo>
                  <a:pt x="846591" y="777276"/>
                </a:lnTo>
                <a:lnTo>
                  <a:pt x="772490" y="761491"/>
                </a:lnTo>
                <a:close/>
              </a:path>
              <a:path w="871220" h="792479">
                <a:moveTo>
                  <a:pt x="846591" y="777276"/>
                </a:moveTo>
                <a:lnTo>
                  <a:pt x="860082" y="789546"/>
                </a:lnTo>
                <a:lnTo>
                  <a:pt x="862053" y="787374"/>
                </a:lnTo>
                <a:lnTo>
                  <a:pt x="858697" y="787374"/>
                </a:lnTo>
                <a:lnTo>
                  <a:pt x="856162" y="779315"/>
                </a:lnTo>
                <a:lnTo>
                  <a:pt x="846591" y="777276"/>
                </a:lnTo>
                <a:close/>
              </a:path>
              <a:path w="871220" h="792479">
                <a:moveTo>
                  <a:pt x="837120" y="693267"/>
                </a:moveTo>
                <a:lnTo>
                  <a:pt x="831926" y="694905"/>
                </a:lnTo>
                <a:lnTo>
                  <a:pt x="830478" y="697674"/>
                </a:lnTo>
                <a:lnTo>
                  <a:pt x="853224" y="769977"/>
                </a:lnTo>
                <a:lnTo>
                  <a:pt x="866711" y="782243"/>
                </a:lnTo>
                <a:lnTo>
                  <a:pt x="860082" y="789546"/>
                </a:lnTo>
                <a:lnTo>
                  <a:pt x="869713" y="789546"/>
                </a:lnTo>
                <a:lnTo>
                  <a:pt x="839889" y="694715"/>
                </a:lnTo>
                <a:lnTo>
                  <a:pt x="837120" y="693267"/>
                </a:lnTo>
                <a:close/>
              </a:path>
              <a:path w="871220" h="792479">
                <a:moveTo>
                  <a:pt x="856162" y="779315"/>
                </a:moveTo>
                <a:lnTo>
                  <a:pt x="858697" y="787374"/>
                </a:lnTo>
                <a:lnTo>
                  <a:pt x="864425" y="781075"/>
                </a:lnTo>
                <a:lnTo>
                  <a:pt x="856162" y="779315"/>
                </a:lnTo>
                <a:close/>
              </a:path>
              <a:path w="871220" h="792479">
                <a:moveTo>
                  <a:pt x="853224" y="769977"/>
                </a:moveTo>
                <a:lnTo>
                  <a:pt x="856162" y="779315"/>
                </a:lnTo>
                <a:lnTo>
                  <a:pt x="864425" y="781075"/>
                </a:lnTo>
                <a:lnTo>
                  <a:pt x="858697" y="787374"/>
                </a:lnTo>
                <a:lnTo>
                  <a:pt x="862053" y="787374"/>
                </a:lnTo>
                <a:lnTo>
                  <a:pt x="866711" y="782243"/>
                </a:lnTo>
                <a:lnTo>
                  <a:pt x="853224" y="769977"/>
                </a:lnTo>
                <a:close/>
              </a:path>
              <a:path w="871220" h="792479">
                <a:moveTo>
                  <a:pt x="6629" y="0"/>
                </a:moveTo>
                <a:lnTo>
                  <a:pt x="0" y="7302"/>
                </a:lnTo>
                <a:lnTo>
                  <a:pt x="846591" y="777276"/>
                </a:lnTo>
                <a:lnTo>
                  <a:pt x="856162" y="779315"/>
                </a:lnTo>
                <a:lnTo>
                  <a:pt x="853224" y="769977"/>
                </a:lnTo>
                <a:lnTo>
                  <a:pt x="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820" y="4409300"/>
            <a:ext cx="1656080" cy="700405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616585" marR="278765" indent="-328930">
              <a:lnSpc>
                <a:spcPts val="2500"/>
              </a:lnSpc>
              <a:spcBef>
                <a:spcPts val="385"/>
              </a:spcBef>
            </a:pPr>
            <a:r>
              <a:rPr sz="2100" spc="-25" dirty="0">
                <a:latin typeface="Arial"/>
                <a:cs typeface="Arial"/>
              </a:rPr>
              <a:t>pe</a:t>
            </a:r>
            <a:r>
              <a:rPr sz="2100" spc="-20" dirty="0">
                <a:latin typeface="Arial"/>
                <a:cs typeface="Arial"/>
              </a:rPr>
              <a:t>r</a:t>
            </a:r>
            <a:r>
              <a:rPr sz="2100" spc="-35" dirty="0">
                <a:latin typeface="Arial"/>
                <a:cs typeface="Arial"/>
              </a:rPr>
              <a:t>m</a:t>
            </a:r>
            <a:r>
              <a:rPr sz="2100" spc="-25" dirty="0">
                <a:latin typeface="Arial"/>
                <a:cs typeface="Arial"/>
              </a:rPr>
              <a:t>b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,  </a:t>
            </a:r>
            <a:r>
              <a:rPr sz="2100" spc="-15" dirty="0"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4583" y="4409300"/>
            <a:ext cx="1261745" cy="700405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367665" marR="360045" indent="6985">
              <a:lnSpc>
                <a:spcPts val="2500"/>
              </a:lnSpc>
              <a:spcBef>
                <a:spcPts val="385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  </a:t>
            </a:r>
            <a:r>
              <a:rPr sz="2100" spc="-25" dirty="0">
                <a:latin typeface="Arial"/>
                <a:cs typeface="Arial"/>
              </a:rPr>
              <a:t>addr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93750" y="3615410"/>
            <a:ext cx="1821180" cy="1035685"/>
            <a:chOff x="6993750" y="3615410"/>
            <a:chExt cx="1821180" cy="1035685"/>
          </a:xfrm>
        </p:grpSpPr>
        <p:sp>
          <p:nvSpPr>
            <p:cNvPr id="12" name="object 12"/>
            <p:cNvSpPr/>
            <p:nvPr/>
          </p:nvSpPr>
          <p:spPr>
            <a:xfrm>
              <a:off x="6993750" y="4090822"/>
              <a:ext cx="1579880" cy="560070"/>
            </a:xfrm>
            <a:custGeom>
              <a:avLst/>
              <a:gdLst/>
              <a:ahLst/>
              <a:cxnLst/>
              <a:rect l="l" t="t" r="r" b="b"/>
              <a:pathLst>
                <a:path w="1579879" h="560070">
                  <a:moveTo>
                    <a:pt x="869683" y="2946"/>
                  </a:moveTo>
                  <a:lnTo>
                    <a:pt x="767283" y="0"/>
                  </a:lnTo>
                  <a:lnTo>
                    <a:pt x="765009" y="2146"/>
                  </a:lnTo>
                  <a:lnTo>
                    <a:pt x="764857" y="7581"/>
                  </a:lnTo>
                  <a:lnTo>
                    <a:pt x="766991" y="9855"/>
                  </a:lnTo>
                  <a:lnTo>
                    <a:pt x="842721" y="12039"/>
                  </a:lnTo>
                  <a:lnTo>
                    <a:pt x="0" y="471906"/>
                  </a:lnTo>
                  <a:lnTo>
                    <a:pt x="4724" y="480568"/>
                  </a:lnTo>
                  <a:lnTo>
                    <a:pt x="847445" y="20701"/>
                  </a:lnTo>
                  <a:lnTo>
                    <a:pt x="808278" y="85572"/>
                  </a:lnTo>
                  <a:lnTo>
                    <a:pt x="809028" y="88607"/>
                  </a:lnTo>
                  <a:lnTo>
                    <a:pt x="813689" y="91427"/>
                  </a:lnTo>
                  <a:lnTo>
                    <a:pt x="816711" y="90678"/>
                  </a:lnTo>
                  <a:lnTo>
                    <a:pt x="869467" y="3302"/>
                  </a:lnTo>
                  <a:lnTo>
                    <a:pt x="869683" y="2946"/>
                  </a:lnTo>
                  <a:close/>
                </a:path>
                <a:path w="1579879" h="560070">
                  <a:moveTo>
                    <a:pt x="1579295" y="239585"/>
                  </a:moveTo>
                  <a:lnTo>
                    <a:pt x="1570824" y="236677"/>
                  </a:lnTo>
                  <a:lnTo>
                    <a:pt x="1482407" y="206324"/>
                  </a:lnTo>
                  <a:lnTo>
                    <a:pt x="1479600" y="207683"/>
                  </a:lnTo>
                  <a:lnTo>
                    <a:pt x="1477835" y="212839"/>
                  </a:lnTo>
                  <a:lnTo>
                    <a:pt x="1479207" y="215633"/>
                  </a:lnTo>
                  <a:lnTo>
                    <a:pt x="1550847" y="240258"/>
                  </a:lnTo>
                  <a:lnTo>
                    <a:pt x="1397" y="550291"/>
                  </a:lnTo>
                  <a:lnTo>
                    <a:pt x="3327" y="559955"/>
                  </a:lnTo>
                  <a:lnTo>
                    <a:pt x="1552790" y="249936"/>
                  </a:lnTo>
                  <a:lnTo>
                    <a:pt x="1496110" y="300215"/>
                  </a:lnTo>
                  <a:lnTo>
                    <a:pt x="1495920" y="303339"/>
                  </a:lnTo>
                  <a:lnTo>
                    <a:pt x="1499539" y="307403"/>
                  </a:lnTo>
                  <a:lnTo>
                    <a:pt x="1502651" y="307594"/>
                  </a:lnTo>
                  <a:lnTo>
                    <a:pt x="1579295" y="239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3421" y="3620490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867295" y="0"/>
                  </a:moveTo>
                  <a:lnTo>
                    <a:pt x="78841" y="0"/>
                  </a:lnTo>
                  <a:lnTo>
                    <a:pt x="48150" y="6199"/>
                  </a:lnTo>
                  <a:lnTo>
                    <a:pt x="23090" y="23104"/>
                  </a:lnTo>
                  <a:lnTo>
                    <a:pt x="6195" y="48177"/>
                  </a:lnTo>
                  <a:lnTo>
                    <a:pt x="0" y="78879"/>
                  </a:lnTo>
                  <a:lnTo>
                    <a:pt x="0" y="394398"/>
                  </a:lnTo>
                  <a:lnTo>
                    <a:pt x="6195" y="425106"/>
                  </a:lnTo>
                  <a:lnTo>
                    <a:pt x="23090" y="450178"/>
                  </a:lnTo>
                  <a:lnTo>
                    <a:pt x="48150" y="467080"/>
                  </a:lnTo>
                  <a:lnTo>
                    <a:pt x="78841" y="473278"/>
                  </a:lnTo>
                  <a:lnTo>
                    <a:pt x="867295" y="473278"/>
                  </a:lnTo>
                  <a:lnTo>
                    <a:pt x="897988" y="467080"/>
                  </a:lnTo>
                  <a:lnTo>
                    <a:pt x="923053" y="450178"/>
                  </a:lnTo>
                  <a:lnTo>
                    <a:pt x="939952" y="425106"/>
                  </a:lnTo>
                  <a:lnTo>
                    <a:pt x="946150" y="394398"/>
                  </a:lnTo>
                  <a:lnTo>
                    <a:pt x="946150" y="78879"/>
                  </a:lnTo>
                  <a:lnTo>
                    <a:pt x="939952" y="48177"/>
                  </a:lnTo>
                  <a:lnTo>
                    <a:pt x="923053" y="23104"/>
                  </a:lnTo>
                  <a:lnTo>
                    <a:pt x="897988" y="6199"/>
                  </a:lnTo>
                  <a:lnTo>
                    <a:pt x="867295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3421" y="3620490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68361" y="3664603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68104" y="4167731"/>
            <a:ext cx="956310" cy="483234"/>
            <a:chOff x="8568104" y="4167731"/>
            <a:chExt cx="956310" cy="483234"/>
          </a:xfrm>
        </p:grpSpPr>
        <p:sp>
          <p:nvSpPr>
            <p:cNvPr id="17" name="object 17"/>
            <p:cNvSpPr/>
            <p:nvPr/>
          </p:nvSpPr>
          <p:spPr>
            <a:xfrm>
              <a:off x="8573033" y="4172661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867295" y="0"/>
                  </a:moveTo>
                  <a:lnTo>
                    <a:pt x="78841" y="0"/>
                  </a:lnTo>
                  <a:lnTo>
                    <a:pt x="48150" y="6197"/>
                  </a:lnTo>
                  <a:lnTo>
                    <a:pt x="23090" y="23099"/>
                  </a:lnTo>
                  <a:lnTo>
                    <a:pt x="6195" y="48172"/>
                  </a:lnTo>
                  <a:lnTo>
                    <a:pt x="0" y="78879"/>
                  </a:lnTo>
                  <a:lnTo>
                    <a:pt x="0" y="394398"/>
                  </a:lnTo>
                  <a:lnTo>
                    <a:pt x="6195" y="425100"/>
                  </a:lnTo>
                  <a:lnTo>
                    <a:pt x="23090" y="450173"/>
                  </a:lnTo>
                  <a:lnTo>
                    <a:pt x="48150" y="467079"/>
                  </a:lnTo>
                  <a:lnTo>
                    <a:pt x="78841" y="473278"/>
                  </a:lnTo>
                  <a:lnTo>
                    <a:pt x="867295" y="473278"/>
                  </a:lnTo>
                  <a:lnTo>
                    <a:pt x="897988" y="467079"/>
                  </a:lnTo>
                  <a:lnTo>
                    <a:pt x="923053" y="450173"/>
                  </a:lnTo>
                  <a:lnTo>
                    <a:pt x="939952" y="425100"/>
                  </a:lnTo>
                  <a:lnTo>
                    <a:pt x="946150" y="394398"/>
                  </a:lnTo>
                  <a:lnTo>
                    <a:pt x="946150" y="78879"/>
                  </a:lnTo>
                  <a:lnTo>
                    <a:pt x="939952" y="48172"/>
                  </a:lnTo>
                  <a:lnTo>
                    <a:pt x="923053" y="23099"/>
                  </a:lnTo>
                  <a:lnTo>
                    <a:pt x="897988" y="6197"/>
                  </a:lnTo>
                  <a:lnTo>
                    <a:pt x="867295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3033" y="4172661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77973" y="4219339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2705" y="3957211"/>
            <a:ext cx="4038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6202" y="5142883"/>
            <a:ext cx="7277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Arial"/>
                <a:cs typeface="Arial"/>
              </a:rPr>
              <a:t>inode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4589" y="771401"/>
            <a:ext cx="212471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Thư</a:t>
            </a:r>
            <a:r>
              <a:rPr spc="-114" dirty="0"/>
              <a:t> </a:t>
            </a:r>
            <a:r>
              <a:rPr spc="-25" dirty="0"/>
              <a:t>mục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89" y="2026766"/>
            <a:ext cx="4220210" cy="2374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2900" marR="173990" indent="-330835">
              <a:lnSpc>
                <a:spcPct val="90300"/>
              </a:lnSpc>
              <a:spcBef>
                <a:spcPts val="434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900" spc="-5" dirty="0">
                <a:latin typeface="Times New Roman"/>
                <a:cs typeface="Times New Roman"/>
              </a:rPr>
              <a:t>Một thư mục là một tệp  với nội dung là một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bảng  </a:t>
            </a:r>
            <a:r>
              <a:rPr sz="2900" spc="-5" dirty="0">
                <a:latin typeface="Times New Roman"/>
                <a:cs typeface="Times New Roman"/>
              </a:rPr>
              <a:t>liên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kết</a:t>
            </a:r>
            <a:endParaRPr sz="2900">
              <a:latin typeface="Times New Roman"/>
              <a:cs typeface="Times New Roman"/>
            </a:endParaRPr>
          </a:p>
          <a:p>
            <a:pPr marL="674370" marR="5080" indent="-282575" algn="just">
              <a:lnSpc>
                <a:spcPct val="90000"/>
              </a:lnSpc>
              <a:spcBef>
                <a:spcPts val="630"/>
              </a:spcBef>
            </a:pPr>
            <a:r>
              <a:rPr sz="1700" spc="565" dirty="0">
                <a:solidFill>
                  <a:srgbClr val="94B6D2"/>
                </a:solidFill>
                <a:latin typeface="Arial"/>
                <a:cs typeface="Arial"/>
              </a:rPr>
              <a:t>¤ </a:t>
            </a:r>
            <a:r>
              <a:rPr sz="2500" spc="-10" dirty="0">
                <a:latin typeface="Times New Roman"/>
                <a:cs typeface="Times New Roman"/>
              </a:rPr>
              <a:t>một liên kết gắn một tên</a:t>
            </a:r>
            <a:r>
              <a:rPr sz="2500" spc="-4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tệp  </a:t>
            </a:r>
            <a:r>
              <a:rPr sz="2500" spc="-5" dirty="0">
                <a:latin typeface="Times New Roman"/>
                <a:cs typeface="Times New Roman"/>
              </a:rPr>
              <a:t>với </a:t>
            </a:r>
            <a:r>
              <a:rPr sz="2500" spc="-10" dirty="0">
                <a:latin typeface="Times New Roman"/>
                <a:cs typeface="Times New Roman"/>
              </a:rPr>
              <a:t>một inode của </a:t>
            </a:r>
            <a:r>
              <a:rPr sz="2500" spc="-5" dirty="0">
                <a:latin typeface="Times New Roman"/>
                <a:cs typeface="Times New Roman"/>
              </a:rPr>
              <a:t>hệ </a:t>
            </a:r>
            <a:r>
              <a:rPr sz="2500" spc="-15" dirty="0">
                <a:latin typeface="Times New Roman"/>
                <a:cs typeface="Times New Roman"/>
              </a:rPr>
              <a:t>thống  </a:t>
            </a:r>
            <a:r>
              <a:rPr sz="2500" spc="-10" dirty="0">
                <a:latin typeface="Times New Roman"/>
                <a:cs typeface="Times New Roman"/>
              </a:rPr>
              <a:t>tệp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3522" y="1976227"/>
            <a:ext cx="3422154" cy="2146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9962" y="4353286"/>
            <a:ext cx="3378675" cy="2454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2050" y="541261"/>
            <a:ext cx="80422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Inode, soft </a:t>
            </a:r>
            <a:r>
              <a:rPr sz="3200" spc="-15" dirty="0"/>
              <a:t>link </a:t>
            </a:r>
            <a:r>
              <a:rPr sz="3200" spc="-20" dirty="0"/>
              <a:t>and hard</a:t>
            </a:r>
            <a:r>
              <a:rPr sz="3200" spc="-135" dirty="0"/>
              <a:t> </a:t>
            </a:r>
            <a:r>
              <a:rPr sz="3200" spc="-15" dirty="0"/>
              <a:t>link  </a:t>
            </a:r>
            <a:r>
              <a:rPr sz="3200" spc="-20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5562" y="1904332"/>
            <a:ext cx="42792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Liên </a:t>
            </a:r>
            <a:r>
              <a:rPr sz="3000" dirty="0">
                <a:latin typeface="Times New Roman"/>
                <a:cs typeface="Times New Roman"/>
              </a:rPr>
              <a:t>kết vật </a:t>
            </a:r>
            <a:r>
              <a:rPr sz="3000" spc="-5" dirty="0">
                <a:latin typeface="Times New Roman"/>
                <a:cs typeface="Times New Roman"/>
              </a:rPr>
              <a:t>lý (hard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link)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37" y="3226079"/>
            <a:ext cx="1498600" cy="631190"/>
          </a:xfrm>
          <a:prstGeom prst="rect">
            <a:avLst/>
          </a:prstGeom>
          <a:solidFill>
            <a:srgbClr val="94B6D2"/>
          </a:solidFill>
          <a:ln w="9863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65"/>
              </a:spcBef>
            </a:pPr>
            <a:r>
              <a:rPr sz="2100" spc="-10" dirty="0">
                <a:latin typeface="Arial"/>
                <a:cs typeface="Arial"/>
              </a:rPr>
              <a:t>file </a:t>
            </a:r>
            <a:r>
              <a:rPr sz="2100" spc="-20" dirty="0">
                <a:latin typeface="Arial"/>
                <a:cs typeface="Arial"/>
              </a:rPr>
              <a:t>name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206" y="3226079"/>
            <a:ext cx="1183005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65"/>
              </a:spcBef>
            </a:pPr>
            <a:r>
              <a:rPr sz="2100" spc="-20" dirty="0">
                <a:latin typeface="Arial"/>
                <a:cs typeface="Arial"/>
              </a:rPr>
              <a:t>#inode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3576" y="3537953"/>
            <a:ext cx="871219" cy="792480"/>
          </a:xfrm>
          <a:custGeom>
            <a:avLst/>
            <a:gdLst/>
            <a:ahLst/>
            <a:cxnLst/>
            <a:rect l="l" t="t" r="r" b="b"/>
            <a:pathLst>
              <a:path w="871220" h="792479">
                <a:moveTo>
                  <a:pt x="772490" y="761491"/>
                </a:moveTo>
                <a:lnTo>
                  <a:pt x="769874" y="763193"/>
                </a:lnTo>
                <a:lnTo>
                  <a:pt x="768730" y="768527"/>
                </a:lnTo>
                <a:lnTo>
                  <a:pt x="770432" y="771144"/>
                </a:lnTo>
                <a:lnTo>
                  <a:pt x="870635" y="792480"/>
                </a:lnTo>
                <a:lnTo>
                  <a:pt x="869713" y="789546"/>
                </a:lnTo>
                <a:lnTo>
                  <a:pt x="860082" y="789546"/>
                </a:lnTo>
                <a:lnTo>
                  <a:pt x="846591" y="777276"/>
                </a:lnTo>
                <a:lnTo>
                  <a:pt x="772490" y="761491"/>
                </a:lnTo>
                <a:close/>
              </a:path>
              <a:path w="871220" h="792479">
                <a:moveTo>
                  <a:pt x="846591" y="777276"/>
                </a:moveTo>
                <a:lnTo>
                  <a:pt x="860082" y="789546"/>
                </a:lnTo>
                <a:lnTo>
                  <a:pt x="862053" y="787374"/>
                </a:lnTo>
                <a:lnTo>
                  <a:pt x="858697" y="787374"/>
                </a:lnTo>
                <a:lnTo>
                  <a:pt x="856162" y="779315"/>
                </a:lnTo>
                <a:lnTo>
                  <a:pt x="846591" y="777276"/>
                </a:lnTo>
                <a:close/>
              </a:path>
              <a:path w="871220" h="792479">
                <a:moveTo>
                  <a:pt x="837120" y="693267"/>
                </a:moveTo>
                <a:lnTo>
                  <a:pt x="831926" y="694905"/>
                </a:lnTo>
                <a:lnTo>
                  <a:pt x="830478" y="697674"/>
                </a:lnTo>
                <a:lnTo>
                  <a:pt x="853224" y="769977"/>
                </a:lnTo>
                <a:lnTo>
                  <a:pt x="866711" y="782243"/>
                </a:lnTo>
                <a:lnTo>
                  <a:pt x="860082" y="789546"/>
                </a:lnTo>
                <a:lnTo>
                  <a:pt x="869713" y="789546"/>
                </a:lnTo>
                <a:lnTo>
                  <a:pt x="839889" y="694715"/>
                </a:lnTo>
                <a:lnTo>
                  <a:pt x="837120" y="693267"/>
                </a:lnTo>
                <a:close/>
              </a:path>
              <a:path w="871220" h="792479">
                <a:moveTo>
                  <a:pt x="856162" y="779315"/>
                </a:moveTo>
                <a:lnTo>
                  <a:pt x="858697" y="787374"/>
                </a:lnTo>
                <a:lnTo>
                  <a:pt x="864425" y="781075"/>
                </a:lnTo>
                <a:lnTo>
                  <a:pt x="856162" y="779315"/>
                </a:lnTo>
                <a:close/>
              </a:path>
              <a:path w="871220" h="792479">
                <a:moveTo>
                  <a:pt x="853224" y="769977"/>
                </a:moveTo>
                <a:lnTo>
                  <a:pt x="856162" y="779315"/>
                </a:lnTo>
                <a:lnTo>
                  <a:pt x="864425" y="781075"/>
                </a:lnTo>
                <a:lnTo>
                  <a:pt x="858697" y="787374"/>
                </a:lnTo>
                <a:lnTo>
                  <a:pt x="862053" y="787374"/>
                </a:lnTo>
                <a:lnTo>
                  <a:pt x="866711" y="782243"/>
                </a:lnTo>
                <a:lnTo>
                  <a:pt x="853224" y="769977"/>
                </a:lnTo>
                <a:close/>
              </a:path>
              <a:path w="871220" h="792479">
                <a:moveTo>
                  <a:pt x="6629" y="0"/>
                </a:moveTo>
                <a:lnTo>
                  <a:pt x="0" y="7302"/>
                </a:lnTo>
                <a:lnTo>
                  <a:pt x="846591" y="777276"/>
                </a:lnTo>
                <a:lnTo>
                  <a:pt x="856162" y="779315"/>
                </a:lnTo>
                <a:lnTo>
                  <a:pt x="853224" y="769977"/>
                </a:lnTo>
                <a:lnTo>
                  <a:pt x="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820" y="4409300"/>
            <a:ext cx="1656080" cy="552450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616585" marR="278765" indent="-328930">
              <a:lnSpc>
                <a:spcPts val="2500"/>
              </a:lnSpc>
              <a:spcBef>
                <a:spcPts val="385"/>
              </a:spcBef>
            </a:pPr>
            <a:r>
              <a:rPr sz="2100" spc="-25" dirty="0">
                <a:latin typeface="Arial"/>
                <a:cs typeface="Arial"/>
              </a:rPr>
              <a:t>pe</a:t>
            </a:r>
            <a:r>
              <a:rPr sz="2100" spc="-20" dirty="0">
                <a:latin typeface="Arial"/>
                <a:cs typeface="Arial"/>
              </a:rPr>
              <a:t>r</a:t>
            </a:r>
            <a:r>
              <a:rPr sz="2100" spc="-35" dirty="0">
                <a:latin typeface="Arial"/>
                <a:cs typeface="Arial"/>
              </a:rPr>
              <a:t>m</a:t>
            </a:r>
            <a:r>
              <a:rPr sz="2100" spc="-25" dirty="0">
                <a:latin typeface="Arial"/>
                <a:cs typeface="Arial"/>
              </a:rPr>
              <a:t>b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,  </a:t>
            </a:r>
            <a:r>
              <a:rPr sz="2100" spc="-15" dirty="0"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4583" y="4409300"/>
            <a:ext cx="1261745" cy="552450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367665" marR="360045" indent="6985">
              <a:lnSpc>
                <a:spcPts val="2500"/>
              </a:lnSpc>
              <a:spcBef>
                <a:spcPts val="385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  </a:t>
            </a:r>
            <a:r>
              <a:rPr sz="2100" spc="-25" dirty="0">
                <a:latin typeface="Arial"/>
                <a:cs typeface="Arial"/>
              </a:rPr>
              <a:t>addr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93750" y="3615410"/>
            <a:ext cx="1821180" cy="1035685"/>
            <a:chOff x="6993750" y="3615410"/>
            <a:chExt cx="1821180" cy="1035685"/>
          </a:xfrm>
        </p:grpSpPr>
        <p:sp>
          <p:nvSpPr>
            <p:cNvPr id="12" name="object 12"/>
            <p:cNvSpPr/>
            <p:nvPr/>
          </p:nvSpPr>
          <p:spPr>
            <a:xfrm>
              <a:off x="6993750" y="4090822"/>
              <a:ext cx="1579880" cy="560070"/>
            </a:xfrm>
            <a:custGeom>
              <a:avLst/>
              <a:gdLst/>
              <a:ahLst/>
              <a:cxnLst/>
              <a:rect l="l" t="t" r="r" b="b"/>
              <a:pathLst>
                <a:path w="1579879" h="560070">
                  <a:moveTo>
                    <a:pt x="869683" y="2946"/>
                  </a:moveTo>
                  <a:lnTo>
                    <a:pt x="767283" y="0"/>
                  </a:lnTo>
                  <a:lnTo>
                    <a:pt x="765009" y="2146"/>
                  </a:lnTo>
                  <a:lnTo>
                    <a:pt x="764857" y="7581"/>
                  </a:lnTo>
                  <a:lnTo>
                    <a:pt x="766991" y="9855"/>
                  </a:lnTo>
                  <a:lnTo>
                    <a:pt x="842721" y="12039"/>
                  </a:lnTo>
                  <a:lnTo>
                    <a:pt x="0" y="471906"/>
                  </a:lnTo>
                  <a:lnTo>
                    <a:pt x="4724" y="480568"/>
                  </a:lnTo>
                  <a:lnTo>
                    <a:pt x="847445" y="20701"/>
                  </a:lnTo>
                  <a:lnTo>
                    <a:pt x="808278" y="85572"/>
                  </a:lnTo>
                  <a:lnTo>
                    <a:pt x="809028" y="88607"/>
                  </a:lnTo>
                  <a:lnTo>
                    <a:pt x="813689" y="91427"/>
                  </a:lnTo>
                  <a:lnTo>
                    <a:pt x="816711" y="90678"/>
                  </a:lnTo>
                  <a:lnTo>
                    <a:pt x="869467" y="3302"/>
                  </a:lnTo>
                  <a:lnTo>
                    <a:pt x="869683" y="2946"/>
                  </a:lnTo>
                  <a:close/>
                </a:path>
                <a:path w="1579879" h="560070">
                  <a:moveTo>
                    <a:pt x="1579295" y="239585"/>
                  </a:moveTo>
                  <a:lnTo>
                    <a:pt x="1570824" y="236677"/>
                  </a:lnTo>
                  <a:lnTo>
                    <a:pt x="1482407" y="206324"/>
                  </a:lnTo>
                  <a:lnTo>
                    <a:pt x="1479600" y="207683"/>
                  </a:lnTo>
                  <a:lnTo>
                    <a:pt x="1477835" y="212839"/>
                  </a:lnTo>
                  <a:lnTo>
                    <a:pt x="1479207" y="215633"/>
                  </a:lnTo>
                  <a:lnTo>
                    <a:pt x="1550847" y="240258"/>
                  </a:lnTo>
                  <a:lnTo>
                    <a:pt x="1397" y="550291"/>
                  </a:lnTo>
                  <a:lnTo>
                    <a:pt x="3327" y="559955"/>
                  </a:lnTo>
                  <a:lnTo>
                    <a:pt x="1552790" y="249936"/>
                  </a:lnTo>
                  <a:lnTo>
                    <a:pt x="1496110" y="300215"/>
                  </a:lnTo>
                  <a:lnTo>
                    <a:pt x="1495920" y="303339"/>
                  </a:lnTo>
                  <a:lnTo>
                    <a:pt x="1499539" y="307403"/>
                  </a:lnTo>
                  <a:lnTo>
                    <a:pt x="1502651" y="307594"/>
                  </a:lnTo>
                  <a:lnTo>
                    <a:pt x="1579295" y="239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63421" y="3620490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867295" y="0"/>
                  </a:moveTo>
                  <a:lnTo>
                    <a:pt x="78841" y="0"/>
                  </a:lnTo>
                  <a:lnTo>
                    <a:pt x="48150" y="6199"/>
                  </a:lnTo>
                  <a:lnTo>
                    <a:pt x="23090" y="23104"/>
                  </a:lnTo>
                  <a:lnTo>
                    <a:pt x="6195" y="48177"/>
                  </a:lnTo>
                  <a:lnTo>
                    <a:pt x="0" y="78879"/>
                  </a:lnTo>
                  <a:lnTo>
                    <a:pt x="0" y="394398"/>
                  </a:lnTo>
                  <a:lnTo>
                    <a:pt x="6195" y="425106"/>
                  </a:lnTo>
                  <a:lnTo>
                    <a:pt x="23090" y="450178"/>
                  </a:lnTo>
                  <a:lnTo>
                    <a:pt x="48150" y="467080"/>
                  </a:lnTo>
                  <a:lnTo>
                    <a:pt x="78841" y="473278"/>
                  </a:lnTo>
                  <a:lnTo>
                    <a:pt x="867295" y="473278"/>
                  </a:lnTo>
                  <a:lnTo>
                    <a:pt x="897988" y="467080"/>
                  </a:lnTo>
                  <a:lnTo>
                    <a:pt x="923053" y="450178"/>
                  </a:lnTo>
                  <a:lnTo>
                    <a:pt x="939952" y="425106"/>
                  </a:lnTo>
                  <a:lnTo>
                    <a:pt x="946150" y="394398"/>
                  </a:lnTo>
                  <a:lnTo>
                    <a:pt x="946150" y="78879"/>
                  </a:lnTo>
                  <a:lnTo>
                    <a:pt x="939952" y="48177"/>
                  </a:lnTo>
                  <a:lnTo>
                    <a:pt x="923053" y="23104"/>
                  </a:lnTo>
                  <a:lnTo>
                    <a:pt x="897988" y="6199"/>
                  </a:lnTo>
                  <a:lnTo>
                    <a:pt x="867295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3421" y="3620490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68361" y="3664603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68104" y="4167731"/>
            <a:ext cx="956310" cy="483234"/>
            <a:chOff x="8568104" y="4167731"/>
            <a:chExt cx="956310" cy="483234"/>
          </a:xfrm>
        </p:grpSpPr>
        <p:sp>
          <p:nvSpPr>
            <p:cNvPr id="17" name="object 17"/>
            <p:cNvSpPr/>
            <p:nvPr/>
          </p:nvSpPr>
          <p:spPr>
            <a:xfrm>
              <a:off x="8573033" y="4172661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867295" y="0"/>
                  </a:moveTo>
                  <a:lnTo>
                    <a:pt x="78841" y="0"/>
                  </a:lnTo>
                  <a:lnTo>
                    <a:pt x="48150" y="6197"/>
                  </a:lnTo>
                  <a:lnTo>
                    <a:pt x="23090" y="23099"/>
                  </a:lnTo>
                  <a:lnTo>
                    <a:pt x="6195" y="48172"/>
                  </a:lnTo>
                  <a:lnTo>
                    <a:pt x="0" y="78879"/>
                  </a:lnTo>
                  <a:lnTo>
                    <a:pt x="0" y="394398"/>
                  </a:lnTo>
                  <a:lnTo>
                    <a:pt x="6195" y="425100"/>
                  </a:lnTo>
                  <a:lnTo>
                    <a:pt x="23090" y="450173"/>
                  </a:lnTo>
                  <a:lnTo>
                    <a:pt x="48150" y="467079"/>
                  </a:lnTo>
                  <a:lnTo>
                    <a:pt x="78841" y="473278"/>
                  </a:lnTo>
                  <a:lnTo>
                    <a:pt x="867295" y="473278"/>
                  </a:lnTo>
                  <a:lnTo>
                    <a:pt x="897988" y="467079"/>
                  </a:lnTo>
                  <a:lnTo>
                    <a:pt x="923053" y="450173"/>
                  </a:lnTo>
                  <a:lnTo>
                    <a:pt x="939952" y="425100"/>
                  </a:lnTo>
                  <a:lnTo>
                    <a:pt x="946150" y="394398"/>
                  </a:lnTo>
                  <a:lnTo>
                    <a:pt x="946150" y="78879"/>
                  </a:lnTo>
                  <a:lnTo>
                    <a:pt x="939952" y="48172"/>
                  </a:lnTo>
                  <a:lnTo>
                    <a:pt x="923053" y="23099"/>
                  </a:lnTo>
                  <a:lnTo>
                    <a:pt x="897988" y="6197"/>
                  </a:lnTo>
                  <a:lnTo>
                    <a:pt x="867295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73033" y="4172661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77973" y="4219339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3531" y="3957211"/>
            <a:ext cx="6242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latin typeface="Arial"/>
                <a:cs typeface="Arial"/>
              </a:rPr>
              <a:t>file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26202" y="5142883"/>
            <a:ext cx="7277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Arial"/>
                <a:cs typeface="Arial"/>
              </a:rPr>
              <a:t>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982" y="5513628"/>
            <a:ext cx="1577340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75"/>
              </a:spcBef>
            </a:pPr>
            <a:r>
              <a:rPr sz="2100" spc="-10" dirty="0">
                <a:latin typeface="Arial"/>
                <a:cs typeface="Arial"/>
              </a:rPr>
              <a:t>file </a:t>
            </a:r>
            <a:r>
              <a:rPr sz="2100" spc="-20" dirty="0">
                <a:latin typeface="Arial"/>
                <a:cs typeface="Arial"/>
              </a:rPr>
              <a:t>name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1899" y="5513628"/>
            <a:ext cx="1183005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75"/>
              </a:spcBef>
            </a:pPr>
            <a:r>
              <a:rPr sz="2100" spc="-20" dirty="0">
                <a:latin typeface="Arial"/>
                <a:cs typeface="Arial"/>
              </a:rPr>
              <a:t>#inode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1214" y="6246259"/>
            <a:ext cx="6242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5" dirty="0">
                <a:latin typeface="Arial"/>
                <a:cs typeface="Arial"/>
              </a:rPr>
              <a:t>file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59580" y="5040325"/>
            <a:ext cx="635000" cy="792480"/>
          </a:xfrm>
          <a:custGeom>
            <a:avLst/>
            <a:gdLst/>
            <a:ahLst/>
            <a:cxnLst/>
            <a:rect l="l" t="t" r="r" b="b"/>
            <a:pathLst>
              <a:path w="635000" h="792479">
                <a:moveTo>
                  <a:pt x="622410" y="15286"/>
                </a:moveTo>
                <a:lnTo>
                  <a:pt x="613296" y="18801"/>
                </a:lnTo>
                <a:lnTo>
                  <a:pt x="0" y="785749"/>
                </a:lnTo>
                <a:lnTo>
                  <a:pt x="7696" y="791908"/>
                </a:lnTo>
                <a:lnTo>
                  <a:pt x="620979" y="24977"/>
                </a:lnTo>
                <a:lnTo>
                  <a:pt x="622410" y="15286"/>
                </a:lnTo>
                <a:close/>
              </a:path>
              <a:path w="635000" h="792479">
                <a:moveTo>
                  <a:pt x="633956" y="4572"/>
                </a:moveTo>
                <a:lnTo>
                  <a:pt x="624674" y="4572"/>
                </a:lnTo>
                <a:lnTo>
                  <a:pt x="632371" y="10731"/>
                </a:lnTo>
                <a:lnTo>
                  <a:pt x="620979" y="24977"/>
                </a:lnTo>
                <a:lnTo>
                  <a:pt x="609904" y="99961"/>
                </a:lnTo>
                <a:lnTo>
                  <a:pt x="611771" y="102463"/>
                </a:lnTo>
                <a:lnTo>
                  <a:pt x="617156" y="103263"/>
                </a:lnTo>
                <a:lnTo>
                  <a:pt x="619658" y="101396"/>
                </a:lnTo>
                <a:lnTo>
                  <a:pt x="633956" y="4572"/>
                </a:lnTo>
                <a:close/>
              </a:path>
              <a:path w="635000" h="792479">
                <a:moveTo>
                  <a:pt x="634631" y="0"/>
                </a:moveTo>
                <a:lnTo>
                  <a:pt x="539038" y="36880"/>
                </a:lnTo>
                <a:lnTo>
                  <a:pt x="537781" y="39725"/>
                </a:lnTo>
                <a:lnTo>
                  <a:pt x="539737" y="44805"/>
                </a:lnTo>
                <a:lnTo>
                  <a:pt x="542582" y="46075"/>
                </a:lnTo>
                <a:lnTo>
                  <a:pt x="613296" y="18801"/>
                </a:lnTo>
                <a:lnTo>
                  <a:pt x="624674" y="4572"/>
                </a:lnTo>
                <a:lnTo>
                  <a:pt x="633956" y="4572"/>
                </a:lnTo>
                <a:lnTo>
                  <a:pt x="634631" y="0"/>
                </a:lnTo>
                <a:close/>
              </a:path>
              <a:path w="635000" h="792479">
                <a:moveTo>
                  <a:pt x="627610" y="6921"/>
                </a:moveTo>
                <a:lnTo>
                  <a:pt x="623646" y="6921"/>
                </a:lnTo>
                <a:lnTo>
                  <a:pt x="630301" y="12242"/>
                </a:lnTo>
                <a:lnTo>
                  <a:pt x="622410" y="15286"/>
                </a:lnTo>
                <a:lnTo>
                  <a:pt x="620979" y="24977"/>
                </a:lnTo>
                <a:lnTo>
                  <a:pt x="632371" y="10731"/>
                </a:lnTo>
                <a:lnTo>
                  <a:pt x="627610" y="6921"/>
                </a:lnTo>
                <a:close/>
              </a:path>
              <a:path w="635000" h="792479">
                <a:moveTo>
                  <a:pt x="624674" y="4572"/>
                </a:moveTo>
                <a:lnTo>
                  <a:pt x="613296" y="18801"/>
                </a:lnTo>
                <a:lnTo>
                  <a:pt x="622410" y="15286"/>
                </a:lnTo>
                <a:lnTo>
                  <a:pt x="623646" y="6921"/>
                </a:lnTo>
                <a:lnTo>
                  <a:pt x="627610" y="6921"/>
                </a:lnTo>
                <a:lnTo>
                  <a:pt x="624674" y="4572"/>
                </a:lnTo>
                <a:close/>
              </a:path>
              <a:path w="635000" h="792479">
                <a:moveTo>
                  <a:pt x="623646" y="6921"/>
                </a:moveTo>
                <a:lnTo>
                  <a:pt x="622410" y="15286"/>
                </a:lnTo>
                <a:lnTo>
                  <a:pt x="630301" y="12242"/>
                </a:lnTo>
                <a:lnTo>
                  <a:pt x="623646" y="6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8940" y="832361"/>
            <a:ext cx="50514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Liên kết vật </a:t>
            </a:r>
            <a:r>
              <a:rPr spc="-10" dirty="0"/>
              <a:t>lý</a:t>
            </a:r>
            <a:r>
              <a:rPr spc="-140" dirty="0"/>
              <a:t> </a:t>
            </a:r>
            <a:r>
              <a:rPr spc="-20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89" y="2300091"/>
            <a:ext cx="4348480" cy="398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04139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500" spc="-10" dirty="0">
                <a:latin typeface="Times New Roman"/>
                <a:cs typeface="Times New Roman"/>
              </a:rPr>
              <a:t>Một liên kết vật </a:t>
            </a:r>
            <a:r>
              <a:rPr sz="2500" spc="-5" dirty="0">
                <a:latin typeface="Times New Roman"/>
                <a:cs typeface="Times New Roman"/>
              </a:rPr>
              <a:t>lý là </a:t>
            </a:r>
            <a:r>
              <a:rPr sz="2500" spc="-10" dirty="0">
                <a:latin typeface="Times New Roman"/>
                <a:cs typeface="Times New Roman"/>
              </a:rPr>
              <a:t>một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quan  </a:t>
            </a:r>
            <a:r>
              <a:rPr sz="2500" spc="-5" dirty="0">
                <a:latin typeface="Times New Roman"/>
                <a:cs typeface="Times New Roman"/>
              </a:rPr>
              <a:t>hệ </a:t>
            </a:r>
            <a:r>
              <a:rPr sz="2500" spc="-10" dirty="0">
                <a:latin typeface="Times New Roman"/>
                <a:cs typeface="Times New Roman"/>
              </a:rPr>
              <a:t>giữa tên tệp trong thư </a:t>
            </a:r>
            <a:r>
              <a:rPr sz="2500" spc="-15" dirty="0">
                <a:latin typeface="Times New Roman"/>
                <a:cs typeface="Times New Roman"/>
              </a:rPr>
              <a:t>mục  </a:t>
            </a:r>
            <a:r>
              <a:rPr sz="2500" spc="-5" dirty="0">
                <a:latin typeface="Times New Roman"/>
                <a:cs typeface="Times New Roman"/>
              </a:rPr>
              <a:t>với </a:t>
            </a:r>
            <a:r>
              <a:rPr sz="2500" spc="-10" dirty="0">
                <a:latin typeface="Times New Roman"/>
                <a:cs typeface="Times New Roman"/>
              </a:rPr>
              <a:t>một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inode</a:t>
            </a:r>
            <a:endParaRPr sz="2500">
              <a:latin typeface="Times New Roman"/>
              <a:cs typeface="Times New Roman"/>
            </a:endParaRPr>
          </a:p>
          <a:p>
            <a:pPr marL="342900" marR="207645" indent="-330835">
              <a:lnSpc>
                <a:spcPct val="100800"/>
              </a:lnSpc>
              <a:spcBef>
                <a:spcPts val="67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500" spc="-10" dirty="0">
                <a:latin typeface="Times New Roman"/>
                <a:cs typeface="Times New Roman"/>
              </a:rPr>
              <a:t>Có thể </a:t>
            </a:r>
            <a:r>
              <a:rPr sz="2500" spc="-5" dirty="0">
                <a:latin typeface="Times New Roman"/>
                <a:cs typeface="Times New Roman"/>
              </a:rPr>
              <a:t>có </a:t>
            </a:r>
            <a:r>
              <a:rPr sz="2500" spc="-10" dirty="0">
                <a:latin typeface="Times New Roman"/>
                <a:cs typeface="Times New Roman"/>
              </a:rPr>
              <a:t>nhiều liên kết vật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lý  </a:t>
            </a:r>
            <a:r>
              <a:rPr sz="2500" spc="-10" dirty="0">
                <a:latin typeface="Times New Roman"/>
                <a:cs typeface="Times New Roman"/>
              </a:rPr>
              <a:t>đến cùng một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inode</a:t>
            </a:r>
            <a:endParaRPr sz="2500">
              <a:latin typeface="Times New Roman"/>
              <a:cs typeface="Times New Roman"/>
            </a:endParaRPr>
          </a:p>
          <a:p>
            <a:pPr marL="342900" marR="218440" indent="-330835" algn="just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2500" spc="-10" dirty="0">
                <a:latin typeface="Times New Roman"/>
                <a:cs typeface="Times New Roman"/>
              </a:rPr>
              <a:t>Lệnh </a:t>
            </a:r>
            <a:r>
              <a:rPr sz="2500" spc="-5" dirty="0">
                <a:solidFill>
                  <a:srgbClr val="F7B615"/>
                </a:solidFill>
                <a:latin typeface="Times New Roman"/>
                <a:cs typeface="Times New Roman"/>
              </a:rPr>
              <a:t>ln </a:t>
            </a:r>
            <a:r>
              <a:rPr sz="2500" spc="-10" dirty="0">
                <a:latin typeface="Times New Roman"/>
                <a:cs typeface="Times New Roman"/>
              </a:rPr>
              <a:t>cho phép tạo một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liên  </a:t>
            </a:r>
            <a:r>
              <a:rPr sz="2500" spc="-10" dirty="0">
                <a:latin typeface="Times New Roman"/>
                <a:cs typeface="Times New Roman"/>
              </a:rPr>
              <a:t>kết vật lý đến một inode </a:t>
            </a:r>
            <a:r>
              <a:rPr sz="2500" spc="-15" dirty="0">
                <a:latin typeface="Times New Roman"/>
                <a:cs typeface="Times New Roman"/>
              </a:rPr>
              <a:t>(tệp)  </a:t>
            </a:r>
            <a:r>
              <a:rPr sz="2500" spc="-5" dirty="0">
                <a:latin typeface="Times New Roman"/>
                <a:cs typeface="Times New Roman"/>
              </a:rPr>
              <a:t>đã </a:t>
            </a:r>
            <a:r>
              <a:rPr sz="2500" spc="-10" dirty="0">
                <a:latin typeface="Times New Roman"/>
                <a:cs typeface="Times New Roman"/>
              </a:rPr>
              <a:t>tồn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tại</a:t>
            </a:r>
            <a:endParaRPr sz="2500">
              <a:latin typeface="Times New Roman"/>
              <a:cs typeface="Times New Roman"/>
            </a:endParaRPr>
          </a:p>
          <a:p>
            <a:pPr marL="674370" marR="5080" indent="-282575" algn="just">
              <a:lnSpc>
                <a:spcPct val="100000"/>
              </a:lnSpc>
              <a:spcBef>
                <a:spcPts val="590"/>
              </a:spcBef>
            </a:pPr>
            <a:r>
              <a:rPr sz="1400" spc="465" dirty="0">
                <a:solidFill>
                  <a:srgbClr val="94B6D2"/>
                </a:solidFill>
                <a:latin typeface="Arial"/>
                <a:cs typeface="Arial"/>
              </a:rPr>
              <a:t>¤ </a:t>
            </a:r>
            <a:r>
              <a:rPr sz="2100" spc="-15" dirty="0">
                <a:latin typeface="Times New Roman"/>
                <a:cs typeface="Times New Roman"/>
              </a:rPr>
              <a:t>tệp </a:t>
            </a:r>
            <a:r>
              <a:rPr sz="2100" spc="-20" dirty="0">
                <a:latin typeface="Times New Roman"/>
                <a:cs typeface="Times New Roman"/>
              </a:rPr>
              <a:t>mới </a:t>
            </a:r>
            <a:r>
              <a:rPr sz="2100" spc="-15" dirty="0">
                <a:latin typeface="Times New Roman"/>
                <a:cs typeface="Times New Roman"/>
              </a:rPr>
              <a:t>chia sẻ cùng inode </a:t>
            </a:r>
            <a:r>
              <a:rPr sz="2100" spc="-10" dirty="0">
                <a:latin typeface="Times New Roman"/>
                <a:cs typeface="Times New Roman"/>
              </a:rPr>
              <a:t>và </a:t>
            </a:r>
            <a:r>
              <a:rPr sz="2100" spc="-20" dirty="0">
                <a:latin typeface="Times New Roman"/>
                <a:cs typeface="Times New Roman"/>
              </a:rPr>
              <a:t>khối  </a:t>
            </a:r>
            <a:r>
              <a:rPr sz="2100" spc="-15" dirty="0">
                <a:latin typeface="Times New Roman"/>
                <a:cs typeface="Times New Roman"/>
              </a:rPr>
              <a:t>dữ liệu của tệp ban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đầu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3425" y="3173915"/>
            <a:ext cx="3854539" cy="298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84454" y="2303139"/>
            <a:ext cx="1606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$ln fbis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lien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0514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Liên kết vật </a:t>
            </a:r>
            <a:r>
              <a:rPr spc="-10" dirty="0"/>
              <a:t>lý</a:t>
            </a:r>
            <a:r>
              <a:rPr spc="-140" dirty="0"/>
              <a:t> </a:t>
            </a:r>
            <a:r>
              <a:rPr spc="-20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904332"/>
            <a:ext cx="47110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1 nút có 2 </a:t>
            </a:r>
            <a:r>
              <a:rPr sz="3000" spc="-5" dirty="0">
                <a:latin typeface="Times New Roman"/>
                <a:cs typeface="Times New Roman"/>
              </a:rPr>
              <a:t>địa </a:t>
            </a:r>
            <a:r>
              <a:rPr sz="3000" dirty="0">
                <a:latin typeface="Times New Roman"/>
                <a:cs typeface="Times New Roman"/>
              </a:rPr>
              <a:t>chỉ đường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dẫn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0982" y="3165386"/>
            <a:ext cx="9039425" cy="320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0514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Liên kết vật </a:t>
            </a:r>
            <a:r>
              <a:rPr spc="-10" dirty="0"/>
              <a:t>lý</a:t>
            </a:r>
            <a:r>
              <a:rPr spc="-140" dirty="0"/>
              <a:t> </a:t>
            </a:r>
            <a:r>
              <a:rPr spc="-20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4589" y="1974950"/>
            <a:ext cx="7574280" cy="117284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42900" marR="5080" indent="-330835">
              <a:lnSpc>
                <a:spcPts val="2810"/>
              </a:lnSpc>
              <a:spcBef>
                <a:spcPts val="75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900" dirty="0">
                <a:latin typeface="Times New Roman"/>
                <a:cs typeface="Times New Roman"/>
              </a:rPr>
              <a:t>Số </a:t>
            </a:r>
            <a:r>
              <a:rPr sz="2900" spc="-5" dirty="0">
                <a:latin typeface="Times New Roman"/>
                <a:cs typeface="Times New Roman"/>
              </a:rPr>
              <a:t>liên kết vật lý đến một inode có thể </a:t>
            </a:r>
            <a:r>
              <a:rPr sz="2900" spc="-10" dirty="0">
                <a:latin typeface="Times New Roman"/>
                <a:cs typeface="Times New Roman"/>
              </a:rPr>
              <a:t>được </a:t>
            </a:r>
            <a:r>
              <a:rPr sz="2900" spc="-5" dirty="0">
                <a:latin typeface="Times New Roman"/>
                <a:cs typeface="Times New Roman"/>
              </a:rPr>
              <a:t>xem  bằng lệnh ls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–l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100" spc="-5" dirty="0">
                <a:latin typeface="Courier New"/>
                <a:cs typeface="Courier New"/>
              </a:rPr>
              <a:t>$ </a:t>
            </a:r>
            <a:r>
              <a:rPr sz="2100" spc="-15" dirty="0">
                <a:latin typeface="Courier New"/>
                <a:cs typeface="Courier New"/>
              </a:rPr>
              <a:t>ls</a:t>
            </a:r>
            <a:r>
              <a:rPr sz="2100" spc="-80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-l</a:t>
            </a:r>
            <a:endParaRPr sz="2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539" y="3200782"/>
          <a:ext cx="7788269" cy="65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943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-rw-rw-r--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0"/>
                        </a:lnSpc>
                      </a:pPr>
                      <a:r>
                        <a:rPr sz="2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tuananh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user1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170"/>
                        </a:lnSpc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2170"/>
                        </a:lnSpc>
                      </a:pPr>
                      <a:r>
                        <a:rPr sz="2100" spc="-20" dirty="0">
                          <a:latin typeface="Courier New"/>
                          <a:cs typeface="Courier New"/>
                        </a:rPr>
                        <a:t>Nov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15:19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70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file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35">
                <a:tc>
                  <a:txBody>
                    <a:bodyPr/>
                    <a:lstStyle/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100" spc="-20" dirty="0">
                          <a:latin typeface="Courier New"/>
                          <a:cs typeface="Courier New"/>
                        </a:rPr>
                        <a:t>drwxr-xr-x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385"/>
                        </a:lnSpc>
                      </a:pPr>
                      <a:r>
                        <a:rPr sz="21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tuananh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user1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385"/>
                        </a:lnSpc>
                      </a:pPr>
                      <a:r>
                        <a:rPr sz="2100" spc="-20" dirty="0">
                          <a:latin typeface="Courier New"/>
                          <a:cs typeface="Courier New"/>
                        </a:rPr>
                        <a:t>4096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2385"/>
                        </a:lnSpc>
                      </a:pPr>
                      <a:r>
                        <a:rPr sz="2100" spc="-20" dirty="0">
                          <a:latin typeface="Courier New"/>
                          <a:cs typeface="Courier New"/>
                        </a:rPr>
                        <a:t>Dec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17:50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385"/>
                        </a:lnSpc>
                      </a:pPr>
                      <a:r>
                        <a:rPr sz="2100" spc="-25" dirty="0">
                          <a:latin typeface="Courier New"/>
                          <a:cs typeface="Courier New"/>
                        </a:rPr>
                        <a:t>dir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64589" y="4172558"/>
            <a:ext cx="8167370" cy="23139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42900" marR="5080" indent="-330835">
              <a:lnSpc>
                <a:spcPts val="2810"/>
              </a:lnSpc>
              <a:spcBef>
                <a:spcPts val="750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900" spc="-5" dirty="0">
                <a:latin typeface="Times New Roman"/>
                <a:cs typeface="Times New Roman"/>
              </a:rPr>
              <a:t>Tại sao với một thư mục luôn có ít nhất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liên kết vật  lý?</a:t>
            </a:r>
            <a:endParaRPr sz="2900">
              <a:latin typeface="Times New Roman"/>
              <a:cs typeface="Times New Roman"/>
            </a:endParaRPr>
          </a:p>
          <a:p>
            <a:pPr marL="342900" marR="292735" indent="-330835">
              <a:lnSpc>
                <a:spcPts val="2810"/>
              </a:lnSpc>
              <a:spcBef>
                <a:spcPts val="695"/>
              </a:spcBef>
              <a:buClr>
                <a:srgbClr val="DD8047"/>
              </a:buClr>
              <a:buSzPct val="5862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900" spc="-5" dirty="0">
                <a:latin typeface="Times New Roman"/>
                <a:cs typeface="Times New Roman"/>
              </a:rPr>
              <a:t>Xoá một tệp (lệnh rm) đồng nghĩa với xoá một liên  kết</a:t>
            </a:r>
            <a:endParaRPr sz="2900">
              <a:latin typeface="Times New Roman"/>
              <a:cs typeface="Times New Roman"/>
            </a:endParaRPr>
          </a:p>
          <a:p>
            <a:pPr marL="674370" marR="207645" indent="-282575">
              <a:lnSpc>
                <a:spcPts val="2400"/>
              </a:lnSpc>
              <a:spcBef>
                <a:spcPts val="610"/>
              </a:spcBef>
            </a:pPr>
            <a:r>
              <a:rPr sz="1700" spc="565" dirty="0">
                <a:solidFill>
                  <a:srgbClr val="94B6D2"/>
                </a:solidFill>
                <a:latin typeface="Arial"/>
                <a:cs typeface="Arial"/>
              </a:rPr>
              <a:t>¤ </a:t>
            </a:r>
            <a:r>
              <a:rPr sz="2500" spc="-10" dirty="0">
                <a:latin typeface="Times New Roman"/>
                <a:cs typeface="Times New Roman"/>
              </a:rPr>
              <a:t>Nếu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liên kết vật </a:t>
            </a:r>
            <a:r>
              <a:rPr sz="2500" spc="-5" dirty="0">
                <a:latin typeface="Times New Roman"/>
                <a:cs typeface="Times New Roman"/>
              </a:rPr>
              <a:t>lí </a:t>
            </a:r>
            <a:r>
              <a:rPr sz="2500" spc="-10" dirty="0">
                <a:latin typeface="Times New Roman"/>
                <a:cs typeface="Times New Roman"/>
              </a:rPr>
              <a:t>cuối cùng </a:t>
            </a:r>
            <a:r>
              <a:rPr sz="2500" spc="-5" dirty="0">
                <a:latin typeface="Times New Roman"/>
                <a:cs typeface="Times New Roman"/>
              </a:rPr>
              <a:t>trỏ </a:t>
            </a:r>
            <a:r>
              <a:rPr sz="2500" spc="-10" dirty="0">
                <a:latin typeface="Times New Roman"/>
                <a:cs typeface="Times New Roman"/>
              </a:rPr>
              <a:t>đến inode được xoá</a:t>
            </a:r>
            <a:r>
              <a:rPr sz="2500" spc="-4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thì  các khối </a:t>
            </a:r>
            <a:r>
              <a:rPr sz="2500" spc="-15" dirty="0">
                <a:latin typeface="Times New Roman"/>
                <a:cs typeface="Times New Roman"/>
              </a:rPr>
              <a:t>liên </a:t>
            </a:r>
            <a:r>
              <a:rPr sz="2500" spc="-10" dirty="0">
                <a:latin typeface="Times New Roman"/>
                <a:cs typeface="Times New Roman"/>
              </a:rPr>
              <a:t>quan đến inode cũng được xoá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theo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4589" y="792260"/>
            <a:ext cx="764730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10" dirty="0"/>
              <a:t>Inode, soft </a:t>
            </a:r>
            <a:r>
              <a:rPr sz="4100" spc="5" dirty="0"/>
              <a:t>link </a:t>
            </a:r>
            <a:r>
              <a:rPr sz="4100" spc="10" dirty="0"/>
              <a:t>and hard </a:t>
            </a:r>
            <a:r>
              <a:rPr sz="4100" spc="5" dirty="0"/>
              <a:t>link</a:t>
            </a:r>
            <a:r>
              <a:rPr sz="4100" spc="75" dirty="0"/>
              <a:t> </a:t>
            </a:r>
            <a:r>
              <a:rPr sz="4100" spc="10" dirty="0"/>
              <a:t>(cont.)</a:t>
            </a:r>
            <a:endParaRPr sz="4100"/>
          </a:p>
        </p:txBody>
      </p:sp>
      <p:sp>
        <p:nvSpPr>
          <p:cNvPr id="5" name="object 5"/>
          <p:cNvSpPr txBox="1"/>
          <p:nvPr/>
        </p:nvSpPr>
        <p:spPr>
          <a:xfrm>
            <a:off x="1164589" y="1748884"/>
            <a:ext cx="4962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Liên </a:t>
            </a:r>
            <a:r>
              <a:rPr sz="3000" dirty="0">
                <a:latin typeface="Times New Roman"/>
                <a:cs typeface="Times New Roman"/>
              </a:rPr>
              <a:t>kết </a:t>
            </a:r>
            <a:r>
              <a:rPr sz="3000" spc="-5" dirty="0">
                <a:latin typeface="Times New Roman"/>
                <a:cs typeface="Times New Roman"/>
              </a:rPr>
              <a:t>biểu tượng (soft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link)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367" y="2516149"/>
            <a:ext cx="1498600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60"/>
              </a:spcBef>
            </a:pPr>
            <a:r>
              <a:rPr sz="2100" spc="-10" dirty="0">
                <a:latin typeface="Arial"/>
                <a:cs typeface="Arial"/>
              </a:rPr>
              <a:t>file </a:t>
            </a:r>
            <a:r>
              <a:rPr sz="2100" spc="-20" dirty="0">
                <a:latin typeface="Arial"/>
                <a:cs typeface="Arial"/>
              </a:rPr>
              <a:t>name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18635" y="2827426"/>
            <a:ext cx="948690" cy="558165"/>
          </a:xfrm>
          <a:custGeom>
            <a:avLst/>
            <a:gdLst/>
            <a:ahLst/>
            <a:cxnLst/>
            <a:rect l="l" t="t" r="r" b="b"/>
            <a:pathLst>
              <a:path w="948689" h="558164">
                <a:moveTo>
                  <a:pt x="846226" y="548081"/>
                </a:moveTo>
                <a:lnTo>
                  <a:pt x="844016" y="550290"/>
                </a:lnTo>
                <a:lnTo>
                  <a:pt x="844003" y="555726"/>
                </a:lnTo>
                <a:lnTo>
                  <a:pt x="846213" y="557936"/>
                </a:lnTo>
                <a:lnTo>
                  <a:pt x="948651" y="558076"/>
                </a:lnTo>
                <a:lnTo>
                  <a:pt x="948265" y="557390"/>
                </a:lnTo>
                <a:lnTo>
                  <a:pt x="937729" y="557390"/>
                </a:lnTo>
                <a:lnTo>
                  <a:pt x="922000" y="548183"/>
                </a:lnTo>
                <a:lnTo>
                  <a:pt x="846226" y="548081"/>
                </a:lnTo>
                <a:close/>
              </a:path>
              <a:path w="948689" h="558164">
                <a:moveTo>
                  <a:pt x="922000" y="548183"/>
                </a:moveTo>
                <a:lnTo>
                  <a:pt x="937729" y="557390"/>
                </a:lnTo>
                <a:lnTo>
                  <a:pt x="938807" y="555548"/>
                </a:lnTo>
                <a:lnTo>
                  <a:pt x="935926" y="555548"/>
                </a:lnTo>
                <a:lnTo>
                  <a:pt x="931783" y="548196"/>
                </a:lnTo>
                <a:lnTo>
                  <a:pt x="922000" y="548183"/>
                </a:lnTo>
                <a:close/>
              </a:path>
              <a:path w="948689" h="558164">
                <a:moveTo>
                  <a:pt x="895337" y="467956"/>
                </a:moveTo>
                <a:lnTo>
                  <a:pt x="890600" y="470623"/>
                </a:lnTo>
                <a:lnTo>
                  <a:pt x="889762" y="473633"/>
                </a:lnTo>
                <a:lnTo>
                  <a:pt x="926980" y="539675"/>
                </a:lnTo>
                <a:lnTo>
                  <a:pt x="942708" y="548881"/>
                </a:lnTo>
                <a:lnTo>
                  <a:pt x="937729" y="557390"/>
                </a:lnTo>
                <a:lnTo>
                  <a:pt x="948265" y="557390"/>
                </a:lnTo>
                <a:lnTo>
                  <a:pt x="898347" y="468795"/>
                </a:lnTo>
                <a:lnTo>
                  <a:pt x="895337" y="467956"/>
                </a:lnTo>
                <a:close/>
              </a:path>
              <a:path w="948689" h="558164">
                <a:moveTo>
                  <a:pt x="931783" y="548196"/>
                </a:moveTo>
                <a:lnTo>
                  <a:pt x="935926" y="555548"/>
                </a:lnTo>
                <a:lnTo>
                  <a:pt x="940219" y="548208"/>
                </a:lnTo>
                <a:lnTo>
                  <a:pt x="931783" y="548196"/>
                </a:lnTo>
                <a:close/>
              </a:path>
              <a:path w="948689" h="558164">
                <a:moveTo>
                  <a:pt x="926980" y="539675"/>
                </a:moveTo>
                <a:lnTo>
                  <a:pt x="931783" y="548196"/>
                </a:lnTo>
                <a:lnTo>
                  <a:pt x="940219" y="548208"/>
                </a:lnTo>
                <a:lnTo>
                  <a:pt x="935926" y="555548"/>
                </a:lnTo>
                <a:lnTo>
                  <a:pt x="938807" y="555548"/>
                </a:lnTo>
                <a:lnTo>
                  <a:pt x="942708" y="548881"/>
                </a:lnTo>
                <a:lnTo>
                  <a:pt x="926980" y="539675"/>
                </a:lnTo>
                <a:close/>
              </a:path>
              <a:path w="948689" h="558164">
                <a:moveTo>
                  <a:pt x="4978" y="0"/>
                </a:moveTo>
                <a:lnTo>
                  <a:pt x="0" y="8509"/>
                </a:lnTo>
                <a:lnTo>
                  <a:pt x="922000" y="548183"/>
                </a:lnTo>
                <a:lnTo>
                  <a:pt x="931783" y="548196"/>
                </a:lnTo>
                <a:lnTo>
                  <a:pt x="926980" y="539675"/>
                </a:lnTo>
                <a:lnTo>
                  <a:pt x="4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7275" y="3068320"/>
            <a:ext cx="1656080" cy="636270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16585" marR="278765" indent="-328930">
              <a:lnSpc>
                <a:spcPct val="100000"/>
              </a:lnSpc>
              <a:spcBef>
                <a:spcPts val="260"/>
              </a:spcBef>
            </a:pPr>
            <a:r>
              <a:rPr sz="2100" spc="-25" dirty="0">
                <a:latin typeface="Arial"/>
                <a:cs typeface="Arial"/>
              </a:rPr>
              <a:t>pe</a:t>
            </a:r>
            <a:r>
              <a:rPr sz="2100" spc="-20" dirty="0">
                <a:latin typeface="Arial"/>
                <a:cs typeface="Arial"/>
              </a:rPr>
              <a:t>r</a:t>
            </a:r>
            <a:r>
              <a:rPr sz="2100" spc="-35" dirty="0">
                <a:latin typeface="Arial"/>
                <a:cs typeface="Arial"/>
              </a:rPr>
              <a:t>m</a:t>
            </a:r>
            <a:r>
              <a:rPr sz="2100" spc="-25" dirty="0">
                <a:latin typeface="Arial"/>
                <a:cs typeface="Arial"/>
              </a:rPr>
              <a:t>b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,  </a:t>
            </a:r>
            <a:r>
              <a:rPr sz="2100" spc="-15" dirty="0"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3037" y="3068320"/>
            <a:ext cx="1261745" cy="636270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260"/>
              </a:spcBef>
            </a:pPr>
            <a:r>
              <a:rPr sz="2100" spc="-25" dirty="0">
                <a:latin typeface="Arial"/>
                <a:cs typeface="Arial"/>
              </a:rPr>
              <a:t>addr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8437" y="2516149"/>
            <a:ext cx="4046220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60"/>
              </a:spcBef>
              <a:tabLst>
                <a:tab pos="3330575" algn="l"/>
              </a:tabLst>
            </a:pPr>
            <a:r>
              <a:rPr sz="2100" spc="-25" dirty="0">
                <a:latin typeface="Arial"/>
                <a:cs typeface="Arial"/>
              </a:rPr>
              <a:t>#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25" dirty="0">
                <a:latin typeface="Arial"/>
                <a:cs typeface="Arial"/>
              </a:rPr>
              <a:t>nod</a:t>
            </a:r>
            <a:r>
              <a:rPr sz="2100" spc="-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b="1" spc="-20" dirty="0">
                <a:latin typeface="Arial"/>
                <a:cs typeface="Arial"/>
              </a:rPr>
              <a:t>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6939" y="3247026"/>
            <a:ext cx="4038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20" dirty="0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64278" y="3695217"/>
            <a:ext cx="4107815" cy="1035050"/>
            <a:chOff x="3364278" y="3695217"/>
            <a:chExt cx="4107815" cy="1035050"/>
          </a:xfrm>
        </p:grpSpPr>
        <p:sp>
          <p:nvSpPr>
            <p:cNvPr id="13" name="object 13"/>
            <p:cNvSpPr/>
            <p:nvPr/>
          </p:nvSpPr>
          <p:spPr>
            <a:xfrm>
              <a:off x="6365328" y="3695217"/>
              <a:ext cx="1106805" cy="714375"/>
            </a:xfrm>
            <a:custGeom>
              <a:avLst/>
              <a:gdLst/>
              <a:ahLst/>
              <a:cxnLst/>
              <a:rect l="l" t="t" r="r" b="b"/>
              <a:pathLst>
                <a:path w="1106804" h="714375">
                  <a:moveTo>
                    <a:pt x="49491" y="621817"/>
                  </a:moveTo>
                  <a:lnTo>
                    <a:pt x="46520" y="622782"/>
                  </a:lnTo>
                  <a:lnTo>
                    <a:pt x="0" y="714095"/>
                  </a:lnTo>
                  <a:lnTo>
                    <a:pt x="26393" y="712952"/>
                  </a:lnTo>
                  <a:lnTo>
                    <a:pt x="10883" y="712952"/>
                  </a:lnTo>
                  <a:lnTo>
                    <a:pt x="5562" y="704659"/>
                  </a:lnTo>
                  <a:lnTo>
                    <a:pt x="20885" y="694804"/>
                  </a:lnTo>
                  <a:lnTo>
                    <a:pt x="55295" y="627253"/>
                  </a:lnTo>
                  <a:lnTo>
                    <a:pt x="54343" y="624281"/>
                  </a:lnTo>
                  <a:lnTo>
                    <a:pt x="49491" y="621817"/>
                  </a:lnTo>
                  <a:close/>
                </a:path>
                <a:path w="1106804" h="714375">
                  <a:moveTo>
                    <a:pt x="20885" y="694804"/>
                  </a:moveTo>
                  <a:lnTo>
                    <a:pt x="5562" y="704659"/>
                  </a:lnTo>
                  <a:lnTo>
                    <a:pt x="10883" y="712952"/>
                  </a:lnTo>
                  <a:lnTo>
                    <a:pt x="13845" y="711047"/>
                  </a:lnTo>
                  <a:lnTo>
                    <a:pt x="12611" y="711047"/>
                  </a:lnTo>
                  <a:lnTo>
                    <a:pt x="8013" y="703872"/>
                  </a:lnTo>
                  <a:lnTo>
                    <a:pt x="16452" y="703506"/>
                  </a:lnTo>
                  <a:lnTo>
                    <a:pt x="20885" y="694804"/>
                  </a:lnTo>
                  <a:close/>
                </a:path>
                <a:path w="1106804" h="714375">
                  <a:moveTo>
                    <a:pt x="101930" y="699808"/>
                  </a:moveTo>
                  <a:lnTo>
                    <a:pt x="26228" y="703083"/>
                  </a:lnTo>
                  <a:lnTo>
                    <a:pt x="10883" y="712952"/>
                  </a:lnTo>
                  <a:lnTo>
                    <a:pt x="26393" y="712952"/>
                  </a:lnTo>
                  <a:lnTo>
                    <a:pt x="102349" y="709663"/>
                  </a:lnTo>
                  <a:lnTo>
                    <a:pt x="104457" y="707364"/>
                  </a:lnTo>
                  <a:lnTo>
                    <a:pt x="104228" y="701916"/>
                  </a:lnTo>
                  <a:lnTo>
                    <a:pt x="101930" y="699808"/>
                  </a:lnTo>
                  <a:close/>
                </a:path>
                <a:path w="1106804" h="714375">
                  <a:moveTo>
                    <a:pt x="16452" y="703506"/>
                  </a:moveTo>
                  <a:lnTo>
                    <a:pt x="8013" y="703872"/>
                  </a:lnTo>
                  <a:lnTo>
                    <a:pt x="12611" y="711047"/>
                  </a:lnTo>
                  <a:lnTo>
                    <a:pt x="16452" y="703506"/>
                  </a:lnTo>
                  <a:close/>
                </a:path>
                <a:path w="1106804" h="714375">
                  <a:moveTo>
                    <a:pt x="26228" y="703083"/>
                  </a:moveTo>
                  <a:lnTo>
                    <a:pt x="16452" y="703506"/>
                  </a:lnTo>
                  <a:lnTo>
                    <a:pt x="12611" y="711047"/>
                  </a:lnTo>
                  <a:lnTo>
                    <a:pt x="13845" y="711047"/>
                  </a:lnTo>
                  <a:lnTo>
                    <a:pt x="26228" y="703083"/>
                  </a:lnTo>
                  <a:close/>
                </a:path>
                <a:path w="1106804" h="714375">
                  <a:moveTo>
                    <a:pt x="1101191" y="0"/>
                  </a:moveTo>
                  <a:lnTo>
                    <a:pt x="20885" y="694804"/>
                  </a:lnTo>
                  <a:lnTo>
                    <a:pt x="16452" y="703506"/>
                  </a:lnTo>
                  <a:lnTo>
                    <a:pt x="26228" y="703083"/>
                  </a:lnTo>
                  <a:lnTo>
                    <a:pt x="1106525" y="8293"/>
                  </a:lnTo>
                  <a:lnTo>
                    <a:pt x="1101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9208" y="4172661"/>
              <a:ext cx="2996565" cy="552450"/>
            </a:xfrm>
            <a:custGeom>
              <a:avLst/>
              <a:gdLst/>
              <a:ahLst/>
              <a:cxnLst/>
              <a:rect l="l" t="t" r="r" b="b"/>
              <a:pathLst>
                <a:path w="2996565" h="552450">
                  <a:moveTo>
                    <a:pt x="2996133" y="0"/>
                  </a:moveTo>
                  <a:lnTo>
                    <a:pt x="0" y="0"/>
                  </a:lnTo>
                  <a:lnTo>
                    <a:pt x="0" y="552157"/>
                  </a:lnTo>
                  <a:lnTo>
                    <a:pt x="2996133" y="552157"/>
                  </a:lnTo>
                  <a:lnTo>
                    <a:pt x="299613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9208" y="4172661"/>
              <a:ext cx="2996565" cy="552450"/>
            </a:xfrm>
            <a:custGeom>
              <a:avLst/>
              <a:gdLst/>
              <a:ahLst/>
              <a:cxnLst/>
              <a:rect l="l" t="t" r="r" b="b"/>
              <a:pathLst>
                <a:path w="2996565" h="552450">
                  <a:moveTo>
                    <a:pt x="0" y="0"/>
                  </a:moveTo>
                  <a:lnTo>
                    <a:pt x="2996142" y="0"/>
                  </a:lnTo>
                  <a:lnTo>
                    <a:pt x="2996142" y="552167"/>
                  </a:lnTo>
                  <a:lnTo>
                    <a:pt x="0" y="552167"/>
                  </a:lnTo>
                  <a:lnTo>
                    <a:pt x="0" y="0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86645" y="3722657"/>
            <a:ext cx="2764155" cy="11353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700"/>
              </a:spcBef>
            </a:pPr>
            <a:r>
              <a:rPr sz="2100" b="1" spc="-15" dirty="0">
                <a:latin typeface="Arial"/>
                <a:cs typeface="Arial"/>
              </a:rPr>
              <a:t>file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20" dirty="0">
                <a:latin typeface="Arial"/>
                <a:cs typeface="Arial"/>
              </a:rPr>
              <a:t>path</a:t>
            </a:r>
            <a:endParaRPr sz="2100">
              <a:latin typeface="Arial"/>
              <a:cs typeface="Arial"/>
            </a:endParaRPr>
          </a:p>
          <a:p>
            <a:pPr marL="1333500" indent="-1334135">
              <a:lnSpc>
                <a:spcPts val="2500"/>
              </a:lnSpc>
              <a:spcBef>
                <a:spcPts val="700"/>
              </a:spcBef>
            </a:pPr>
            <a:r>
              <a:rPr sz="2100" spc="-20" dirty="0">
                <a:latin typeface="Arial"/>
                <a:cs typeface="Arial"/>
              </a:rPr>
              <a:t>"/path/to/some/other/file  </a:t>
            </a:r>
            <a:r>
              <a:rPr sz="2100" spc="-5" dirty="0">
                <a:latin typeface="Arial"/>
                <a:cs typeface="Arial"/>
              </a:rPr>
              <a:t>"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9208" y="5119230"/>
            <a:ext cx="1498600" cy="631190"/>
          </a:xfrm>
          <a:prstGeom prst="rect">
            <a:avLst/>
          </a:prstGeom>
          <a:solidFill>
            <a:srgbClr val="94B6D2"/>
          </a:solidFill>
          <a:ln w="9863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85"/>
              </a:spcBef>
            </a:pPr>
            <a:r>
              <a:rPr sz="2100" spc="-10" dirty="0">
                <a:latin typeface="Arial"/>
                <a:cs typeface="Arial"/>
              </a:rPr>
              <a:t>file </a:t>
            </a:r>
            <a:r>
              <a:rPr sz="2100" spc="-20" dirty="0">
                <a:latin typeface="Arial"/>
                <a:cs typeface="Arial"/>
              </a:rPr>
              <a:t>name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7277" y="5119230"/>
            <a:ext cx="1183005" cy="631190"/>
          </a:xfrm>
          <a:prstGeom prst="rect">
            <a:avLst/>
          </a:prstGeom>
          <a:solidFill>
            <a:srgbClr val="94B6D2"/>
          </a:solidFill>
          <a:ln w="9859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285"/>
              </a:spcBef>
            </a:pPr>
            <a:r>
              <a:rPr sz="2100" spc="-20" dirty="0">
                <a:latin typeface="Arial"/>
                <a:cs typeface="Arial"/>
              </a:rPr>
              <a:t>#inode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15243" y="4805273"/>
            <a:ext cx="103238" cy="23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63429" y="6302444"/>
            <a:ext cx="1656080" cy="655955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16585" marR="278765" indent="-328930">
              <a:lnSpc>
                <a:spcPts val="2500"/>
              </a:lnSpc>
              <a:spcBef>
                <a:spcPts val="380"/>
              </a:spcBef>
            </a:pPr>
            <a:r>
              <a:rPr sz="2100" spc="-25" dirty="0">
                <a:latin typeface="Arial"/>
                <a:cs typeface="Arial"/>
              </a:rPr>
              <a:t>pe</a:t>
            </a:r>
            <a:r>
              <a:rPr sz="2100" spc="-20" dirty="0">
                <a:latin typeface="Arial"/>
                <a:cs typeface="Arial"/>
              </a:rPr>
              <a:t>r</a:t>
            </a:r>
            <a:r>
              <a:rPr sz="2100" spc="-35" dirty="0">
                <a:latin typeface="Arial"/>
                <a:cs typeface="Arial"/>
              </a:rPr>
              <a:t>m</a:t>
            </a:r>
            <a:r>
              <a:rPr sz="2100" spc="-25" dirty="0">
                <a:latin typeface="Arial"/>
                <a:cs typeface="Arial"/>
              </a:rPr>
              <a:t>b</a:t>
            </a:r>
            <a:r>
              <a:rPr sz="2100" spc="-5" dirty="0">
                <a:latin typeface="Arial"/>
                <a:cs typeface="Arial"/>
              </a:rPr>
              <a:t>i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25" dirty="0"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,  </a:t>
            </a:r>
            <a:r>
              <a:rPr sz="2100" spc="-15" dirty="0">
                <a:latin typeface="Arial"/>
                <a:cs typeface="Arial"/>
              </a:rPr>
              <a:t>etc.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9191" y="6302444"/>
            <a:ext cx="1261745" cy="655955"/>
          </a:xfrm>
          <a:prstGeom prst="rect">
            <a:avLst/>
          </a:prstGeom>
          <a:solidFill>
            <a:srgbClr val="BFADA6"/>
          </a:solidFill>
          <a:ln w="9859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67665" marR="360045" indent="6985">
              <a:lnSpc>
                <a:spcPts val="2500"/>
              </a:lnSpc>
              <a:spcBef>
                <a:spcPts val="38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  </a:t>
            </a:r>
            <a:r>
              <a:rPr sz="2100" spc="-25" dirty="0">
                <a:latin typeface="Arial"/>
                <a:cs typeface="Arial"/>
              </a:rPr>
              <a:t>addr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78371" y="5508548"/>
            <a:ext cx="1821180" cy="1035685"/>
            <a:chOff x="6678371" y="5508548"/>
            <a:chExt cx="1821180" cy="1035685"/>
          </a:xfrm>
        </p:grpSpPr>
        <p:sp>
          <p:nvSpPr>
            <p:cNvPr id="23" name="object 23"/>
            <p:cNvSpPr/>
            <p:nvPr/>
          </p:nvSpPr>
          <p:spPr>
            <a:xfrm>
              <a:off x="6678371" y="5983960"/>
              <a:ext cx="1579880" cy="560070"/>
            </a:xfrm>
            <a:custGeom>
              <a:avLst/>
              <a:gdLst/>
              <a:ahLst/>
              <a:cxnLst/>
              <a:rect l="l" t="t" r="r" b="b"/>
              <a:pathLst>
                <a:path w="1579879" h="560070">
                  <a:moveTo>
                    <a:pt x="869683" y="2946"/>
                  </a:moveTo>
                  <a:lnTo>
                    <a:pt x="767270" y="0"/>
                  </a:lnTo>
                  <a:lnTo>
                    <a:pt x="765009" y="2146"/>
                  </a:lnTo>
                  <a:lnTo>
                    <a:pt x="764844" y="7594"/>
                  </a:lnTo>
                  <a:lnTo>
                    <a:pt x="766991" y="9855"/>
                  </a:lnTo>
                  <a:lnTo>
                    <a:pt x="842733" y="12039"/>
                  </a:lnTo>
                  <a:lnTo>
                    <a:pt x="0" y="471919"/>
                  </a:lnTo>
                  <a:lnTo>
                    <a:pt x="4711" y="480580"/>
                  </a:lnTo>
                  <a:lnTo>
                    <a:pt x="847458" y="20701"/>
                  </a:lnTo>
                  <a:lnTo>
                    <a:pt x="808278" y="85585"/>
                  </a:lnTo>
                  <a:lnTo>
                    <a:pt x="809028" y="88607"/>
                  </a:lnTo>
                  <a:lnTo>
                    <a:pt x="813689" y="91427"/>
                  </a:lnTo>
                  <a:lnTo>
                    <a:pt x="816711" y="90678"/>
                  </a:lnTo>
                  <a:lnTo>
                    <a:pt x="869454" y="3314"/>
                  </a:lnTo>
                  <a:lnTo>
                    <a:pt x="869683" y="2946"/>
                  </a:lnTo>
                  <a:close/>
                </a:path>
                <a:path w="1579879" h="560070">
                  <a:moveTo>
                    <a:pt x="1579295" y="239598"/>
                  </a:moveTo>
                  <a:lnTo>
                    <a:pt x="1570824" y="236689"/>
                  </a:lnTo>
                  <a:lnTo>
                    <a:pt x="1482394" y="206324"/>
                  </a:lnTo>
                  <a:lnTo>
                    <a:pt x="1479588" y="207695"/>
                  </a:lnTo>
                  <a:lnTo>
                    <a:pt x="1477822" y="212839"/>
                  </a:lnTo>
                  <a:lnTo>
                    <a:pt x="1479194" y="215646"/>
                  </a:lnTo>
                  <a:lnTo>
                    <a:pt x="1550873" y="240271"/>
                  </a:lnTo>
                  <a:lnTo>
                    <a:pt x="1397" y="550303"/>
                  </a:lnTo>
                  <a:lnTo>
                    <a:pt x="3327" y="559968"/>
                  </a:lnTo>
                  <a:lnTo>
                    <a:pt x="1552790" y="249936"/>
                  </a:lnTo>
                  <a:lnTo>
                    <a:pt x="1496110" y="300228"/>
                  </a:lnTo>
                  <a:lnTo>
                    <a:pt x="1495920" y="303352"/>
                  </a:lnTo>
                  <a:lnTo>
                    <a:pt x="1499527" y="307416"/>
                  </a:lnTo>
                  <a:lnTo>
                    <a:pt x="1502651" y="307606"/>
                  </a:lnTo>
                  <a:lnTo>
                    <a:pt x="1579295" y="239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48029" y="5513628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867308" y="0"/>
                  </a:moveTo>
                  <a:lnTo>
                    <a:pt x="78854" y="0"/>
                  </a:lnTo>
                  <a:lnTo>
                    <a:pt x="48161" y="6199"/>
                  </a:lnTo>
                  <a:lnTo>
                    <a:pt x="23096" y="23106"/>
                  </a:lnTo>
                  <a:lnTo>
                    <a:pt x="6197" y="48182"/>
                  </a:lnTo>
                  <a:lnTo>
                    <a:pt x="0" y="78892"/>
                  </a:lnTo>
                  <a:lnTo>
                    <a:pt x="0" y="394411"/>
                  </a:lnTo>
                  <a:lnTo>
                    <a:pt x="6197" y="425113"/>
                  </a:lnTo>
                  <a:lnTo>
                    <a:pt x="23096" y="450186"/>
                  </a:lnTo>
                  <a:lnTo>
                    <a:pt x="48161" y="467091"/>
                  </a:lnTo>
                  <a:lnTo>
                    <a:pt x="78854" y="473290"/>
                  </a:lnTo>
                  <a:lnTo>
                    <a:pt x="867308" y="473290"/>
                  </a:lnTo>
                  <a:lnTo>
                    <a:pt x="897999" y="467091"/>
                  </a:lnTo>
                  <a:lnTo>
                    <a:pt x="923059" y="450186"/>
                  </a:lnTo>
                  <a:lnTo>
                    <a:pt x="939954" y="425113"/>
                  </a:lnTo>
                  <a:lnTo>
                    <a:pt x="946150" y="394411"/>
                  </a:lnTo>
                  <a:lnTo>
                    <a:pt x="946150" y="78892"/>
                  </a:lnTo>
                  <a:lnTo>
                    <a:pt x="939954" y="48182"/>
                  </a:lnTo>
                  <a:lnTo>
                    <a:pt x="923059" y="23106"/>
                  </a:lnTo>
                  <a:lnTo>
                    <a:pt x="897999" y="6199"/>
                  </a:lnTo>
                  <a:lnTo>
                    <a:pt x="867308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48029" y="5513628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10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52981" y="5560459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52711" y="6060869"/>
            <a:ext cx="956310" cy="483234"/>
            <a:chOff x="8252711" y="6060869"/>
            <a:chExt cx="956310" cy="483234"/>
          </a:xfrm>
        </p:grpSpPr>
        <p:sp>
          <p:nvSpPr>
            <p:cNvPr id="28" name="object 28"/>
            <p:cNvSpPr/>
            <p:nvPr/>
          </p:nvSpPr>
          <p:spPr>
            <a:xfrm>
              <a:off x="8257641" y="6065799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09">
                  <a:moveTo>
                    <a:pt x="867308" y="0"/>
                  </a:moveTo>
                  <a:lnTo>
                    <a:pt x="78854" y="0"/>
                  </a:lnTo>
                  <a:lnTo>
                    <a:pt x="48161" y="6199"/>
                  </a:lnTo>
                  <a:lnTo>
                    <a:pt x="23096" y="23106"/>
                  </a:lnTo>
                  <a:lnTo>
                    <a:pt x="6197" y="48182"/>
                  </a:lnTo>
                  <a:lnTo>
                    <a:pt x="0" y="78892"/>
                  </a:lnTo>
                  <a:lnTo>
                    <a:pt x="0" y="394406"/>
                  </a:lnTo>
                  <a:lnTo>
                    <a:pt x="6197" y="425111"/>
                  </a:lnTo>
                  <a:lnTo>
                    <a:pt x="23096" y="450185"/>
                  </a:lnTo>
                  <a:lnTo>
                    <a:pt x="48161" y="467090"/>
                  </a:lnTo>
                  <a:lnTo>
                    <a:pt x="78854" y="473289"/>
                  </a:lnTo>
                  <a:lnTo>
                    <a:pt x="867308" y="473289"/>
                  </a:lnTo>
                  <a:lnTo>
                    <a:pt x="897999" y="467090"/>
                  </a:lnTo>
                  <a:lnTo>
                    <a:pt x="923059" y="450185"/>
                  </a:lnTo>
                  <a:lnTo>
                    <a:pt x="939954" y="425111"/>
                  </a:lnTo>
                  <a:lnTo>
                    <a:pt x="946150" y="394406"/>
                  </a:lnTo>
                  <a:lnTo>
                    <a:pt x="946150" y="78892"/>
                  </a:lnTo>
                  <a:lnTo>
                    <a:pt x="939954" y="48182"/>
                  </a:lnTo>
                  <a:lnTo>
                    <a:pt x="923059" y="23106"/>
                  </a:lnTo>
                  <a:lnTo>
                    <a:pt x="897999" y="6199"/>
                  </a:lnTo>
                  <a:lnTo>
                    <a:pt x="867308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57641" y="6065799"/>
              <a:ext cx="946150" cy="473709"/>
            </a:xfrm>
            <a:custGeom>
              <a:avLst/>
              <a:gdLst/>
              <a:ahLst/>
              <a:cxnLst/>
              <a:rect l="l" t="t" r="r" b="b"/>
              <a:pathLst>
                <a:path w="946150" h="473709">
                  <a:moveTo>
                    <a:pt x="0" y="78883"/>
                  </a:moveTo>
                  <a:lnTo>
                    <a:pt x="6196" y="48178"/>
                  </a:lnTo>
                  <a:lnTo>
                    <a:pt x="23094" y="23104"/>
                  </a:lnTo>
                  <a:lnTo>
                    <a:pt x="48156" y="6199"/>
                  </a:lnTo>
                  <a:lnTo>
                    <a:pt x="78847" y="0"/>
                  </a:lnTo>
                  <a:lnTo>
                    <a:pt x="867302" y="0"/>
                  </a:lnTo>
                  <a:lnTo>
                    <a:pt x="897993" y="6199"/>
                  </a:lnTo>
                  <a:lnTo>
                    <a:pt x="923056" y="23104"/>
                  </a:lnTo>
                  <a:lnTo>
                    <a:pt x="939953" y="48178"/>
                  </a:lnTo>
                  <a:lnTo>
                    <a:pt x="946150" y="78883"/>
                  </a:lnTo>
                  <a:lnTo>
                    <a:pt x="946150" y="394403"/>
                  </a:lnTo>
                  <a:lnTo>
                    <a:pt x="939953" y="425108"/>
                  </a:lnTo>
                  <a:lnTo>
                    <a:pt x="923056" y="450182"/>
                  </a:lnTo>
                  <a:lnTo>
                    <a:pt x="897993" y="467087"/>
                  </a:lnTo>
                  <a:lnTo>
                    <a:pt x="867302" y="473286"/>
                  </a:lnTo>
                  <a:lnTo>
                    <a:pt x="78847" y="473286"/>
                  </a:lnTo>
                  <a:lnTo>
                    <a:pt x="48156" y="467087"/>
                  </a:lnTo>
                  <a:lnTo>
                    <a:pt x="23094" y="450182"/>
                  </a:lnTo>
                  <a:lnTo>
                    <a:pt x="6196" y="425108"/>
                  </a:lnTo>
                  <a:lnTo>
                    <a:pt x="0" y="394403"/>
                  </a:lnTo>
                  <a:lnTo>
                    <a:pt x="0" y="78883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462594" y="6112147"/>
            <a:ext cx="5384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latin typeface="Arial"/>
                <a:cs typeface="Arial"/>
              </a:rPr>
              <a:t>da</a:t>
            </a:r>
            <a:r>
              <a:rPr sz="2100" spc="-20" dirty="0"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</a:t>
            </a:r>
            <a:endParaRPr sz="2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52504" y="5830785"/>
            <a:ext cx="103505" cy="471805"/>
          </a:xfrm>
          <a:custGeom>
            <a:avLst/>
            <a:gdLst/>
            <a:ahLst/>
            <a:cxnLst/>
            <a:rect l="l" t="t" r="r" b="b"/>
            <a:pathLst>
              <a:path w="103504" h="471804">
                <a:moveTo>
                  <a:pt x="5511" y="377228"/>
                </a:moveTo>
                <a:lnTo>
                  <a:pt x="800" y="379958"/>
                </a:lnTo>
                <a:lnTo>
                  <a:pt x="0" y="382968"/>
                </a:lnTo>
                <a:lnTo>
                  <a:pt x="51308" y="471681"/>
                </a:lnTo>
                <a:lnTo>
                  <a:pt x="57046" y="461918"/>
                </a:lnTo>
                <a:lnTo>
                  <a:pt x="46418" y="461883"/>
                </a:lnTo>
                <a:lnTo>
                  <a:pt x="46481" y="443661"/>
                </a:lnTo>
                <a:lnTo>
                  <a:pt x="8521" y="378028"/>
                </a:lnTo>
                <a:lnTo>
                  <a:pt x="5511" y="377228"/>
                </a:lnTo>
                <a:close/>
              </a:path>
              <a:path w="103504" h="471804">
                <a:moveTo>
                  <a:pt x="46481" y="443661"/>
                </a:moveTo>
                <a:lnTo>
                  <a:pt x="46418" y="461883"/>
                </a:lnTo>
                <a:lnTo>
                  <a:pt x="56273" y="461918"/>
                </a:lnTo>
                <a:lnTo>
                  <a:pt x="56282" y="459428"/>
                </a:lnTo>
                <a:lnTo>
                  <a:pt x="47091" y="459399"/>
                </a:lnTo>
                <a:lnTo>
                  <a:pt x="51371" y="452117"/>
                </a:lnTo>
                <a:lnTo>
                  <a:pt x="46481" y="443661"/>
                </a:lnTo>
                <a:close/>
              </a:path>
              <a:path w="103504" h="471804">
                <a:moveTo>
                  <a:pt x="97764" y="377545"/>
                </a:moveTo>
                <a:lnTo>
                  <a:pt x="94742" y="378333"/>
                </a:lnTo>
                <a:lnTo>
                  <a:pt x="56342" y="443661"/>
                </a:lnTo>
                <a:lnTo>
                  <a:pt x="56273" y="461918"/>
                </a:lnTo>
                <a:lnTo>
                  <a:pt x="57046" y="461918"/>
                </a:lnTo>
                <a:lnTo>
                  <a:pt x="103238" y="383324"/>
                </a:lnTo>
                <a:lnTo>
                  <a:pt x="102450" y="380301"/>
                </a:lnTo>
                <a:lnTo>
                  <a:pt x="97764" y="377545"/>
                </a:lnTo>
                <a:close/>
              </a:path>
              <a:path w="103504" h="471804">
                <a:moveTo>
                  <a:pt x="51371" y="452117"/>
                </a:moveTo>
                <a:lnTo>
                  <a:pt x="47091" y="459399"/>
                </a:lnTo>
                <a:lnTo>
                  <a:pt x="55600" y="459428"/>
                </a:lnTo>
                <a:lnTo>
                  <a:pt x="51371" y="452117"/>
                </a:lnTo>
                <a:close/>
              </a:path>
              <a:path w="103504" h="471804">
                <a:moveTo>
                  <a:pt x="56336" y="443670"/>
                </a:moveTo>
                <a:lnTo>
                  <a:pt x="51371" y="452117"/>
                </a:lnTo>
                <a:lnTo>
                  <a:pt x="55600" y="459428"/>
                </a:lnTo>
                <a:lnTo>
                  <a:pt x="56282" y="459428"/>
                </a:lnTo>
                <a:lnTo>
                  <a:pt x="56336" y="443670"/>
                </a:lnTo>
                <a:close/>
              </a:path>
              <a:path w="103504" h="471804">
                <a:moveTo>
                  <a:pt x="48018" y="0"/>
                </a:moveTo>
                <a:lnTo>
                  <a:pt x="46486" y="443670"/>
                </a:lnTo>
                <a:lnTo>
                  <a:pt x="51371" y="452117"/>
                </a:lnTo>
                <a:lnTo>
                  <a:pt x="56336" y="443661"/>
                </a:lnTo>
                <a:lnTo>
                  <a:pt x="57873" y="38"/>
                </a:lnTo>
                <a:lnTo>
                  <a:pt x="48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4589" y="771401"/>
            <a:ext cx="45815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Liên kết biểu</a:t>
            </a:r>
            <a:r>
              <a:rPr spc="-135" dirty="0"/>
              <a:t> </a:t>
            </a:r>
            <a:r>
              <a:rPr spc="-20" dirty="0"/>
              <a:t>tượng</a:t>
            </a:r>
          </a:p>
        </p:txBody>
      </p:sp>
      <p:sp>
        <p:nvSpPr>
          <p:cNvPr id="5" name="object 5"/>
          <p:cNvSpPr/>
          <p:nvPr/>
        </p:nvSpPr>
        <p:spPr>
          <a:xfrm>
            <a:off x="2896133" y="2063029"/>
            <a:ext cx="4802701" cy="216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4589" y="4298061"/>
            <a:ext cx="8187690" cy="16205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3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500" spc="-155" dirty="0">
                <a:latin typeface="Arial"/>
                <a:cs typeface="Arial"/>
              </a:rPr>
              <a:t>ln </a:t>
            </a:r>
            <a:r>
              <a:rPr sz="2500" spc="-215" dirty="0">
                <a:latin typeface="Arial"/>
                <a:cs typeface="Arial"/>
              </a:rPr>
              <a:t>-s </a:t>
            </a:r>
            <a:r>
              <a:rPr sz="2500" spc="-150" dirty="0">
                <a:latin typeface="Arial"/>
                <a:cs typeface="Arial"/>
              </a:rPr>
              <a:t>R2/nouveau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R3/lien_symbolique</a:t>
            </a:r>
            <a:endParaRPr sz="2500">
              <a:latin typeface="Arial"/>
              <a:cs typeface="Arial"/>
            </a:endParaRPr>
          </a:p>
          <a:p>
            <a:pPr marL="675005" lvl="1" indent="-282575">
              <a:lnSpc>
                <a:spcPct val="100000"/>
              </a:lnSpc>
              <a:spcBef>
                <a:spcPts val="620"/>
              </a:spcBef>
              <a:buClr>
                <a:srgbClr val="94B6D2"/>
              </a:buClr>
              <a:buSzPct val="66666"/>
              <a:buFont typeface="Arial"/>
              <a:buChar char="¤"/>
              <a:tabLst>
                <a:tab pos="675005" algn="l"/>
              </a:tabLst>
            </a:pPr>
            <a:r>
              <a:rPr sz="2100" spc="-15" dirty="0">
                <a:latin typeface="Times New Roman"/>
                <a:cs typeface="Times New Roman"/>
              </a:rPr>
              <a:t>khi tạo liên kết biểu tượng (tuỳ chọn –s) </a:t>
            </a:r>
            <a:r>
              <a:rPr sz="2100" spc="-20" dirty="0">
                <a:latin typeface="Times New Roman"/>
                <a:cs typeface="Times New Roman"/>
              </a:rPr>
              <a:t>một </a:t>
            </a:r>
            <a:r>
              <a:rPr sz="2100" spc="-15" dirty="0">
                <a:latin typeface="Times New Roman"/>
                <a:cs typeface="Times New Roman"/>
              </a:rPr>
              <a:t>inode </a:t>
            </a:r>
            <a:r>
              <a:rPr sz="2100" spc="-20" dirty="0">
                <a:latin typeface="Times New Roman"/>
                <a:cs typeface="Times New Roman"/>
              </a:rPr>
              <a:t>mới </a:t>
            </a:r>
            <a:r>
              <a:rPr sz="2100" spc="-15" dirty="0">
                <a:latin typeface="Times New Roman"/>
                <a:cs typeface="Times New Roman"/>
              </a:rPr>
              <a:t>được tạo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ra</a:t>
            </a:r>
            <a:endParaRPr sz="2100">
              <a:latin typeface="Times New Roman"/>
              <a:cs typeface="Times New Roman"/>
            </a:endParaRPr>
          </a:p>
          <a:p>
            <a:pPr marL="674370" marR="5080" lvl="1" indent="-282575">
              <a:lnSpc>
                <a:spcPts val="2500"/>
              </a:lnSpc>
              <a:spcBef>
                <a:spcPts val="770"/>
              </a:spcBef>
              <a:buClr>
                <a:srgbClr val="94B6D2"/>
              </a:buClr>
              <a:buSzPct val="66666"/>
              <a:buFont typeface="Arial"/>
              <a:buChar char="¤"/>
              <a:tabLst>
                <a:tab pos="675005" algn="l"/>
              </a:tabLst>
            </a:pPr>
            <a:r>
              <a:rPr sz="2100" spc="-15" dirty="0">
                <a:latin typeface="Times New Roman"/>
                <a:cs typeface="Times New Roman"/>
              </a:rPr>
              <a:t>inode này chứa tên (dạng tuyệt đối hay tương đối) của phần </a:t>
            </a:r>
            <a:r>
              <a:rPr sz="2100" spc="-10" dirty="0">
                <a:latin typeface="Times New Roman"/>
                <a:cs typeface="Times New Roman"/>
              </a:rPr>
              <a:t>tử </a:t>
            </a:r>
            <a:r>
              <a:rPr sz="2100" spc="-15" dirty="0">
                <a:latin typeface="Times New Roman"/>
                <a:cs typeface="Times New Roman"/>
              </a:rPr>
              <a:t>được </a:t>
            </a:r>
            <a:r>
              <a:rPr sz="2100" spc="-20" dirty="0">
                <a:latin typeface="Times New Roman"/>
                <a:cs typeface="Times New Roman"/>
              </a:rPr>
              <a:t>trỏ  </a:t>
            </a:r>
            <a:r>
              <a:rPr sz="2100" spc="-15" dirty="0">
                <a:latin typeface="Times New Roman"/>
                <a:cs typeface="Times New Roman"/>
              </a:rPr>
              <a:t>tới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098" y="1609013"/>
            <a:ext cx="8314954" cy="3552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5815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Liên kết biểu</a:t>
            </a:r>
            <a:r>
              <a:rPr spc="-135" dirty="0"/>
              <a:t> </a:t>
            </a:r>
            <a:r>
              <a:rPr spc="-20" dirty="0"/>
              <a:t>tượng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53146"/>
            <a:ext cx="552450" cy="236854"/>
          </a:xfrm>
          <a:custGeom>
            <a:avLst/>
            <a:gdLst/>
            <a:ahLst/>
            <a:cxnLst/>
            <a:rect l="l" t="t" r="r" b="b"/>
            <a:pathLst>
              <a:path w="552450" h="236855">
                <a:moveTo>
                  <a:pt x="551920" y="0"/>
                </a:moveTo>
                <a:lnTo>
                  <a:pt x="0" y="0"/>
                </a:lnTo>
                <a:lnTo>
                  <a:pt x="0" y="236639"/>
                </a:lnTo>
                <a:lnTo>
                  <a:pt x="551920" y="236639"/>
                </a:lnTo>
                <a:lnTo>
                  <a:pt x="551920" y="0"/>
                </a:lnTo>
                <a:close/>
              </a:path>
            </a:pathLst>
          </a:custGeom>
          <a:solidFill>
            <a:srgbClr val="DD8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0655" y="1553146"/>
            <a:ext cx="8850630" cy="236854"/>
          </a:xfrm>
          <a:custGeom>
            <a:avLst/>
            <a:gdLst/>
            <a:ahLst/>
            <a:cxnLst/>
            <a:rect l="l" t="t" r="r" b="b"/>
            <a:pathLst>
              <a:path w="8850630" h="236855">
                <a:moveTo>
                  <a:pt x="8850444" y="0"/>
                </a:moveTo>
                <a:lnTo>
                  <a:pt x="0" y="0"/>
                </a:lnTo>
                <a:lnTo>
                  <a:pt x="0" y="236639"/>
                </a:lnTo>
                <a:lnTo>
                  <a:pt x="8850444" y="236639"/>
                </a:lnTo>
                <a:lnTo>
                  <a:pt x="8850444" y="0"/>
                </a:lnTo>
                <a:close/>
              </a:path>
            </a:pathLst>
          </a:custGeom>
          <a:solidFill>
            <a:srgbClr val="94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31140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Mounting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9185" y="6764966"/>
            <a:ext cx="840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775F55"/>
                </a:solidFill>
                <a:latin typeface="Arial"/>
                <a:cs typeface="Arial"/>
              </a:rPr>
              <a:t>3/27/2010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5454" y="6764966"/>
            <a:ext cx="3356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775F55"/>
                </a:solidFill>
                <a:latin typeface="Arial"/>
                <a:cs typeface="Arial"/>
              </a:rPr>
              <a:t>Các </a:t>
            </a:r>
            <a:r>
              <a:rPr sz="1400" spc="5" dirty="0">
                <a:solidFill>
                  <a:srgbClr val="775F55"/>
                </a:solidFill>
                <a:latin typeface="Arial"/>
                <a:cs typeface="Arial"/>
              </a:rPr>
              <a:t>hệ </a:t>
            </a:r>
            <a:r>
              <a:rPr sz="1400" spc="10" dirty="0">
                <a:solidFill>
                  <a:srgbClr val="775F55"/>
                </a:solidFill>
                <a:latin typeface="Arial"/>
                <a:cs typeface="Arial"/>
              </a:rPr>
              <a:t>phân </a:t>
            </a:r>
            <a:r>
              <a:rPr sz="1400" spc="5" dirty="0">
                <a:solidFill>
                  <a:srgbClr val="775F55"/>
                </a:solidFill>
                <a:latin typeface="Arial"/>
                <a:cs typeface="Arial"/>
              </a:rPr>
              <a:t>tán </a:t>
            </a:r>
            <a:r>
              <a:rPr sz="1400" spc="-5" dirty="0">
                <a:solidFill>
                  <a:srgbClr val="775F55"/>
                </a:solidFill>
                <a:latin typeface="Arial"/>
                <a:cs typeface="Arial"/>
              </a:rPr>
              <a:t>@ </a:t>
            </a:r>
            <a:r>
              <a:rPr sz="1400" spc="15" dirty="0">
                <a:solidFill>
                  <a:srgbClr val="775F55"/>
                </a:solidFill>
                <a:latin typeface="Arial"/>
                <a:cs typeface="Arial"/>
              </a:rPr>
              <a:t>Hà Quốc </a:t>
            </a:r>
            <a:r>
              <a:rPr sz="1400" dirty="0">
                <a:solidFill>
                  <a:srgbClr val="775F55"/>
                </a:solidFill>
                <a:latin typeface="Arial"/>
                <a:cs typeface="Arial"/>
              </a:rPr>
              <a:t>Trung</a:t>
            </a:r>
            <a:r>
              <a:rPr sz="1400" spc="195" dirty="0">
                <a:solidFill>
                  <a:srgbClr val="775F55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5F55"/>
                </a:solidFill>
                <a:latin typeface="Arial"/>
                <a:cs typeface="Arial"/>
              </a:rPr>
              <a:t>2010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562" y="1904332"/>
            <a:ext cx="7521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Ánh xạ không </a:t>
            </a:r>
            <a:r>
              <a:rPr sz="3000" spc="-5" dirty="0">
                <a:latin typeface="Times New Roman"/>
                <a:cs typeface="Times New Roman"/>
              </a:rPr>
              <a:t>gian tên </a:t>
            </a:r>
            <a:r>
              <a:rPr sz="3000" dirty="0">
                <a:latin typeface="Times New Roman"/>
                <a:cs typeface="Times New Roman"/>
              </a:rPr>
              <a:t>vào </a:t>
            </a:r>
            <a:r>
              <a:rPr sz="3000" spc="-5" dirty="0">
                <a:latin typeface="Times New Roman"/>
                <a:cs typeface="Times New Roman"/>
              </a:rPr>
              <a:t>một </a:t>
            </a: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  </a:t>
            </a:r>
            <a:r>
              <a:rPr sz="3000" dirty="0">
                <a:latin typeface="Times New Roman"/>
                <a:cs typeface="Times New Roman"/>
              </a:rPr>
              <a:t>khác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1467688"/>
            <a:ext cx="9461500" cy="5773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99821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Tách biệt dịch </a:t>
            </a:r>
            <a:r>
              <a:rPr spc="-15" dirty="0"/>
              <a:t>vụ và vị</a:t>
            </a:r>
            <a:r>
              <a:rPr spc="-190" dirty="0"/>
              <a:t> </a:t>
            </a:r>
            <a:r>
              <a:rPr spc="-15" dirty="0"/>
              <a:t>trí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295343" y="4581550"/>
            <a:ext cx="1942464" cy="1425575"/>
            <a:chOff x="4295343" y="4581550"/>
            <a:chExt cx="1942464" cy="1425575"/>
          </a:xfrm>
        </p:grpSpPr>
        <p:sp>
          <p:nvSpPr>
            <p:cNvPr id="7" name="object 7"/>
            <p:cNvSpPr/>
            <p:nvPr/>
          </p:nvSpPr>
          <p:spPr>
            <a:xfrm>
              <a:off x="4305503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5503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4"/>
                  </a:moveTo>
                  <a:lnTo>
                    <a:pt x="1521" y="662668"/>
                  </a:lnTo>
                  <a:lnTo>
                    <a:pt x="6030" y="623386"/>
                  </a:lnTo>
                  <a:lnTo>
                    <a:pt x="13447" y="584746"/>
                  </a:lnTo>
                  <a:lnTo>
                    <a:pt x="23689" y="546808"/>
                  </a:lnTo>
                  <a:lnTo>
                    <a:pt x="36677" y="509632"/>
                  </a:lnTo>
                  <a:lnTo>
                    <a:pt x="52328" y="473276"/>
                  </a:lnTo>
                  <a:lnTo>
                    <a:pt x="70562" y="437800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0"/>
                  </a:lnTo>
                  <a:lnTo>
                    <a:pt x="1869543" y="473276"/>
                  </a:lnTo>
                  <a:lnTo>
                    <a:pt x="1885195" y="509632"/>
                  </a:lnTo>
                  <a:lnTo>
                    <a:pt x="1898182" y="546808"/>
                  </a:lnTo>
                  <a:lnTo>
                    <a:pt x="1908425" y="584746"/>
                  </a:lnTo>
                  <a:lnTo>
                    <a:pt x="1915841" y="623386"/>
                  </a:lnTo>
                  <a:lnTo>
                    <a:pt x="1920351" y="662668"/>
                  </a:lnTo>
                  <a:lnTo>
                    <a:pt x="1921872" y="702534"/>
                  </a:lnTo>
                  <a:lnTo>
                    <a:pt x="1920351" y="742400"/>
                  </a:lnTo>
                  <a:lnTo>
                    <a:pt x="1915841" y="781683"/>
                  </a:lnTo>
                  <a:lnTo>
                    <a:pt x="1908425" y="820322"/>
                  </a:lnTo>
                  <a:lnTo>
                    <a:pt x="1898182" y="858260"/>
                  </a:lnTo>
                  <a:lnTo>
                    <a:pt x="1885195" y="895437"/>
                  </a:lnTo>
                  <a:lnTo>
                    <a:pt x="1869543" y="931792"/>
                  </a:lnTo>
                  <a:lnTo>
                    <a:pt x="1851309" y="967268"/>
                  </a:lnTo>
                  <a:lnTo>
                    <a:pt x="1830574" y="1001805"/>
                  </a:lnTo>
                  <a:lnTo>
                    <a:pt x="1807418" y="1035342"/>
                  </a:lnTo>
                  <a:lnTo>
                    <a:pt x="1781922" y="1067822"/>
                  </a:lnTo>
                  <a:lnTo>
                    <a:pt x="1754169" y="1099185"/>
                  </a:lnTo>
                  <a:lnTo>
                    <a:pt x="1724238" y="1129371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1"/>
                  </a:lnTo>
                  <a:lnTo>
                    <a:pt x="167702" y="1099185"/>
                  </a:lnTo>
                  <a:lnTo>
                    <a:pt x="139948" y="1067822"/>
                  </a:lnTo>
                  <a:lnTo>
                    <a:pt x="114453" y="1035342"/>
                  </a:lnTo>
                  <a:lnTo>
                    <a:pt x="91297" y="1001805"/>
                  </a:lnTo>
                  <a:lnTo>
                    <a:pt x="70562" y="967268"/>
                  </a:lnTo>
                  <a:lnTo>
                    <a:pt x="52328" y="931792"/>
                  </a:lnTo>
                  <a:lnTo>
                    <a:pt x="36677" y="895437"/>
                  </a:lnTo>
                  <a:lnTo>
                    <a:pt x="23689" y="858260"/>
                  </a:lnTo>
                  <a:lnTo>
                    <a:pt x="13447" y="820322"/>
                  </a:lnTo>
                  <a:lnTo>
                    <a:pt x="6030" y="781683"/>
                  </a:lnTo>
                  <a:lnTo>
                    <a:pt x="1521" y="742400"/>
                  </a:lnTo>
                  <a:lnTo>
                    <a:pt x="0" y="702534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81676" y="4953907"/>
            <a:ext cx="7721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3664" marR="5080" indent="-101600">
              <a:lnSpc>
                <a:spcPts val="2500"/>
              </a:lnSpc>
              <a:spcBef>
                <a:spcPts val="200"/>
              </a:spcBef>
            </a:pPr>
            <a:r>
              <a:rPr sz="2100" b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4215" y="4581550"/>
            <a:ext cx="1942464" cy="1425575"/>
            <a:chOff x="7104215" y="4581550"/>
            <a:chExt cx="1942464" cy="1425575"/>
          </a:xfrm>
        </p:grpSpPr>
        <p:sp>
          <p:nvSpPr>
            <p:cNvPr id="11" name="object 11"/>
            <p:cNvSpPr/>
            <p:nvPr/>
          </p:nvSpPr>
          <p:spPr>
            <a:xfrm>
              <a:off x="7114375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2" y="1403965"/>
                  </a:lnTo>
                  <a:lnTo>
                    <a:pt x="1069194" y="1400668"/>
                  </a:lnTo>
                  <a:lnTo>
                    <a:pt x="1122047" y="1395245"/>
                  </a:lnTo>
                  <a:lnTo>
                    <a:pt x="1173940" y="1387757"/>
                  </a:lnTo>
                  <a:lnTo>
                    <a:pt x="1224791" y="1378262"/>
                  </a:lnTo>
                  <a:lnTo>
                    <a:pt x="1274519" y="1366819"/>
                  </a:lnTo>
                  <a:lnTo>
                    <a:pt x="1323044" y="1353488"/>
                  </a:lnTo>
                  <a:lnTo>
                    <a:pt x="1370284" y="1338328"/>
                  </a:lnTo>
                  <a:lnTo>
                    <a:pt x="1416158" y="1321399"/>
                  </a:lnTo>
                  <a:lnTo>
                    <a:pt x="1460585" y="1302759"/>
                  </a:lnTo>
                  <a:lnTo>
                    <a:pt x="1503484" y="1282469"/>
                  </a:lnTo>
                  <a:lnTo>
                    <a:pt x="1544774" y="1260586"/>
                  </a:lnTo>
                  <a:lnTo>
                    <a:pt x="1584373" y="1237172"/>
                  </a:lnTo>
                  <a:lnTo>
                    <a:pt x="1622201" y="1212284"/>
                  </a:lnTo>
                  <a:lnTo>
                    <a:pt x="1658176" y="1185983"/>
                  </a:lnTo>
                  <a:lnTo>
                    <a:pt x="1692218" y="1158327"/>
                  </a:lnTo>
                  <a:lnTo>
                    <a:pt x="1724244" y="1129376"/>
                  </a:lnTo>
                  <a:lnTo>
                    <a:pt x="1754175" y="1099190"/>
                  </a:lnTo>
                  <a:lnTo>
                    <a:pt x="1781928" y="1067827"/>
                  </a:lnTo>
                  <a:lnTo>
                    <a:pt x="1807424" y="1035346"/>
                  </a:lnTo>
                  <a:lnTo>
                    <a:pt x="1830580" y="1001808"/>
                  </a:lnTo>
                  <a:lnTo>
                    <a:pt x="1851315" y="967272"/>
                  </a:lnTo>
                  <a:lnTo>
                    <a:pt x="1869549" y="931796"/>
                  </a:lnTo>
                  <a:lnTo>
                    <a:pt x="1885200" y="895440"/>
                  </a:lnTo>
                  <a:lnTo>
                    <a:pt x="1898188" y="858264"/>
                  </a:lnTo>
                  <a:lnTo>
                    <a:pt x="1908431" y="820326"/>
                  </a:lnTo>
                  <a:lnTo>
                    <a:pt x="1915847" y="781686"/>
                  </a:lnTo>
                  <a:lnTo>
                    <a:pt x="1920357" y="742404"/>
                  </a:lnTo>
                  <a:lnTo>
                    <a:pt x="1921878" y="702538"/>
                  </a:lnTo>
                  <a:lnTo>
                    <a:pt x="1920357" y="662672"/>
                  </a:lnTo>
                  <a:lnTo>
                    <a:pt x="1915847" y="623390"/>
                  </a:lnTo>
                  <a:lnTo>
                    <a:pt x="1908431" y="584750"/>
                  </a:lnTo>
                  <a:lnTo>
                    <a:pt x="1898188" y="546813"/>
                  </a:lnTo>
                  <a:lnTo>
                    <a:pt x="1885200" y="509636"/>
                  </a:lnTo>
                  <a:lnTo>
                    <a:pt x="1869549" y="473280"/>
                  </a:lnTo>
                  <a:lnTo>
                    <a:pt x="1851315" y="437804"/>
                  </a:lnTo>
                  <a:lnTo>
                    <a:pt x="1830580" y="403268"/>
                  </a:lnTo>
                  <a:lnTo>
                    <a:pt x="1807424" y="369730"/>
                  </a:lnTo>
                  <a:lnTo>
                    <a:pt x="1781928" y="337249"/>
                  </a:lnTo>
                  <a:lnTo>
                    <a:pt x="1754175" y="305886"/>
                  </a:lnTo>
                  <a:lnTo>
                    <a:pt x="1724244" y="275700"/>
                  </a:lnTo>
                  <a:lnTo>
                    <a:pt x="1692218" y="246749"/>
                  </a:lnTo>
                  <a:lnTo>
                    <a:pt x="1658176" y="219093"/>
                  </a:lnTo>
                  <a:lnTo>
                    <a:pt x="1622201" y="192792"/>
                  </a:lnTo>
                  <a:lnTo>
                    <a:pt x="1584373" y="167904"/>
                  </a:lnTo>
                  <a:lnTo>
                    <a:pt x="1544774" y="144490"/>
                  </a:lnTo>
                  <a:lnTo>
                    <a:pt x="1503484" y="122608"/>
                  </a:lnTo>
                  <a:lnTo>
                    <a:pt x="1460585" y="102317"/>
                  </a:lnTo>
                  <a:lnTo>
                    <a:pt x="1416158" y="83677"/>
                  </a:lnTo>
                  <a:lnTo>
                    <a:pt x="1370284" y="66748"/>
                  </a:lnTo>
                  <a:lnTo>
                    <a:pt x="1323044" y="51588"/>
                  </a:lnTo>
                  <a:lnTo>
                    <a:pt x="1274519" y="38257"/>
                  </a:lnTo>
                  <a:lnTo>
                    <a:pt x="1224791" y="26814"/>
                  </a:lnTo>
                  <a:lnTo>
                    <a:pt x="1173940" y="17319"/>
                  </a:lnTo>
                  <a:lnTo>
                    <a:pt x="1122047" y="9831"/>
                  </a:lnTo>
                  <a:lnTo>
                    <a:pt x="1069194" y="4409"/>
                  </a:lnTo>
                  <a:lnTo>
                    <a:pt x="1015462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4375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4"/>
                  </a:moveTo>
                  <a:lnTo>
                    <a:pt x="1521" y="662668"/>
                  </a:lnTo>
                  <a:lnTo>
                    <a:pt x="6030" y="623386"/>
                  </a:lnTo>
                  <a:lnTo>
                    <a:pt x="13447" y="584746"/>
                  </a:lnTo>
                  <a:lnTo>
                    <a:pt x="23689" y="546808"/>
                  </a:lnTo>
                  <a:lnTo>
                    <a:pt x="36677" y="509632"/>
                  </a:lnTo>
                  <a:lnTo>
                    <a:pt x="52328" y="473276"/>
                  </a:lnTo>
                  <a:lnTo>
                    <a:pt x="70562" y="437800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0"/>
                  </a:lnTo>
                  <a:lnTo>
                    <a:pt x="1869543" y="473276"/>
                  </a:lnTo>
                  <a:lnTo>
                    <a:pt x="1885195" y="509632"/>
                  </a:lnTo>
                  <a:lnTo>
                    <a:pt x="1898182" y="546808"/>
                  </a:lnTo>
                  <a:lnTo>
                    <a:pt x="1908425" y="584746"/>
                  </a:lnTo>
                  <a:lnTo>
                    <a:pt x="1915841" y="623386"/>
                  </a:lnTo>
                  <a:lnTo>
                    <a:pt x="1920351" y="662668"/>
                  </a:lnTo>
                  <a:lnTo>
                    <a:pt x="1921872" y="702534"/>
                  </a:lnTo>
                  <a:lnTo>
                    <a:pt x="1920351" y="742400"/>
                  </a:lnTo>
                  <a:lnTo>
                    <a:pt x="1915841" y="781683"/>
                  </a:lnTo>
                  <a:lnTo>
                    <a:pt x="1908425" y="820322"/>
                  </a:lnTo>
                  <a:lnTo>
                    <a:pt x="1898182" y="858260"/>
                  </a:lnTo>
                  <a:lnTo>
                    <a:pt x="1885195" y="895437"/>
                  </a:lnTo>
                  <a:lnTo>
                    <a:pt x="1869543" y="931792"/>
                  </a:lnTo>
                  <a:lnTo>
                    <a:pt x="1851309" y="967268"/>
                  </a:lnTo>
                  <a:lnTo>
                    <a:pt x="1830574" y="1001805"/>
                  </a:lnTo>
                  <a:lnTo>
                    <a:pt x="1807418" y="1035342"/>
                  </a:lnTo>
                  <a:lnTo>
                    <a:pt x="1781922" y="1067822"/>
                  </a:lnTo>
                  <a:lnTo>
                    <a:pt x="1754169" y="1099185"/>
                  </a:lnTo>
                  <a:lnTo>
                    <a:pt x="1724238" y="1129371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1"/>
                  </a:lnTo>
                  <a:lnTo>
                    <a:pt x="167702" y="1099185"/>
                  </a:lnTo>
                  <a:lnTo>
                    <a:pt x="139948" y="1067822"/>
                  </a:lnTo>
                  <a:lnTo>
                    <a:pt x="114453" y="1035342"/>
                  </a:lnTo>
                  <a:lnTo>
                    <a:pt x="91297" y="1001805"/>
                  </a:lnTo>
                  <a:lnTo>
                    <a:pt x="70562" y="967268"/>
                  </a:lnTo>
                  <a:lnTo>
                    <a:pt x="52328" y="931792"/>
                  </a:lnTo>
                  <a:lnTo>
                    <a:pt x="36677" y="895437"/>
                  </a:lnTo>
                  <a:lnTo>
                    <a:pt x="23689" y="858260"/>
                  </a:lnTo>
                  <a:lnTo>
                    <a:pt x="13447" y="820322"/>
                  </a:lnTo>
                  <a:lnTo>
                    <a:pt x="6030" y="781683"/>
                  </a:lnTo>
                  <a:lnTo>
                    <a:pt x="1521" y="742400"/>
                  </a:lnTo>
                  <a:lnTo>
                    <a:pt x="0" y="702534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90561" y="4953907"/>
            <a:ext cx="7721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3664" marR="5080" indent="-101600">
              <a:lnSpc>
                <a:spcPts val="2500"/>
              </a:lnSpc>
              <a:spcBef>
                <a:spcPts val="200"/>
              </a:spcBef>
            </a:pPr>
            <a:r>
              <a:rPr sz="2100" b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34286" y="4581550"/>
            <a:ext cx="1942464" cy="1425575"/>
            <a:chOff x="1634286" y="4581550"/>
            <a:chExt cx="1942464" cy="1425575"/>
          </a:xfrm>
        </p:grpSpPr>
        <p:sp>
          <p:nvSpPr>
            <p:cNvPr id="15" name="object 15"/>
            <p:cNvSpPr/>
            <p:nvPr/>
          </p:nvSpPr>
          <p:spPr>
            <a:xfrm>
              <a:off x="1644446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4446" y="4591710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4"/>
                  </a:moveTo>
                  <a:lnTo>
                    <a:pt x="1521" y="662668"/>
                  </a:lnTo>
                  <a:lnTo>
                    <a:pt x="6030" y="623386"/>
                  </a:lnTo>
                  <a:lnTo>
                    <a:pt x="13447" y="584746"/>
                  </a:lnTo>
                  <a:lnTo>
                    <a:pt x="23689" y="546808"/>
                  </a:lnTo>
                  <a:lnTo>
                    <a:pt x="36677" y="509632"/>
                  </a:lnTo>
                  <a:lnTo>
                    <a:pt x="52328" y="473276"/>
                  </a:lnTo>
                  <a:lnTo>
                    <a:pt x="70562" y="437800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0"/>
                  </a:lnTo>
                  <a:lnTo>
                    <a:pt x="1869543" y="473276"/>
                  </a:lnTo>
                  <a:lnTo>
                    <a:pt x="1885195" y="509632"/>
                  </a:lnTo>
                  <a:lnTo>
                    <a:pt x="1898182" y="546808"/>
                  </a:lnTo>
                  <a:lnTo>
                    <a:pt x="1908425" y="584746"/>
                  </a:lnTo>
                  <a:lnTo>
                    <a:pt x="1915841" y="623386"/>
                  </a:lnTo>
                  <a:lnTo>
                    <a:pt x="1920351" y="662668"/>
                  </a:lnTo>
                  <a:lnTo>
                    <a:pt x="1921872" y="702534"/>
                  </a:lnTo>
                  <a:lnTo>
                    <a:pt x="1920351" y="742400"/>
                  </a:lnTo>
                  <a:lnTo>
                    <a:pt x="1915841" y="781683"/>
                  </a:lnTo>
                  <a:lnTo>
                    <a:pt x="1908425" y="820322"/>
                  </a:lnTo>
                  <a:lnTo>
                    <a:pt x="1898182" y="858260"/>
                  </a:lnTo>
                  <a:lnTo>
                    <a:pt x="1885195" y="895437"/>
                  </a:lnTo>
                  <a:lnTo>
                    <a:pt x="1869543" y="931792"/>
                  </a:lnTo>
                  <a:lnTo>
                    <a:pt x="1851309" y="967268"/>
                  </a:lnTo>
                  <a:lnTo>
                    <a:pt x="1830574" y="1001805"/>
                  </a:lnTo>
                  <a:lnTo>
                    <a:pt x="1807418" y="1035342"/>
                  </a:lnTo>
                  <a:lnTo>
                    <a:pt x="1781922" y="1067822"/>
                  </a:lnTo>
                  <a:lnTo>
                    <a:pt x="1754169" y="1099185"/>
                  </a:lnTo>
                  <a:lnTo>
                    <a:pt x="1724238" y="1129371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1"/>
                  </a:lnTo>
                  <a:lnTo>
                    <a:pt x="167702" y="1099185"/>
                  </a:lnTo>
                  <a:lnTo>
                    <a:pt x="139948" y="1067822"/>
                  </a:lnTo>
                  <a:lnTo>
                    <a:pt x="114453" y="1035342"/>
                  </a:lnTo>
                  <a:lnTo>
                    <a:pt x="91297" y="1001805"/>
                  </a:lnTo>
                  <a:lnTo>
                    <a:pt x="70562" y="967268"/>
                  </a:lnTo>
                  <a:lnTo>
                    <a:pt x="52328" y="931792"/>
                  </a:lnTo>
                  <a:lnTo>
                    <a:pt x="36677" y="895437"/>
                  </a:lnTo>
                  <a:lnTo>
                    <a:pt x="23689" y="858260"/>
                  </a:lnTo>
                  <a:lnTo>
                    <a:pt x="13447" y="820322"/>
                  </a:lnTo>
                  <a:lnTo>
                    <a:pt x="6030" y="781683"/>
                  </a:lnTo>
                  <a:lnTo>
                    <a:pt x="1521" y="742400"/>
                  </a:lnTo>
                  <a:lnTo>
                    <a:pt x="0" y="702534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20633" y="4953907"/>
            <a:ext cx="7721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13664" marR="5080" indent="-101600">
              <a:lnSpc>
                <a:spcPts val="2500"/>
              </a:lnSpc>
              <a:spcBef>
                <a:spcPts val="200"/>
              </a:spcBef>
            </a:pPr>
            <a:r>
              <a:rPr sz="2100" b="1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Point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44446" y="2595029"/>
            <a:ext cx="1940558" cy="1423707"/>
            <a:chOff x="1644446" y="2595029"/>
            <a:chExt cx="1940558" cy="1423707"/>
          </a:xfrm>
        </p:grpSpPr>
        <p:sp>
          <p:nvSpPr>
            <p:cNvPr id="19" name="object 19"/>
            <p:cNvSpPr/>
            <p:nvPr/>
          </p:nvSpPr>
          <p:spPr>
            <a:xfrm>
              <a:off x="1662859" y="2613481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4446" y="2595029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5"/>
                  </a:moveTo>
                  <a:lnTo>
                    <a:pt x="1521" y="662669"/>
                  </a:lnTo>
                  <a:lnTo>
                    <a:pt x="6030" y="623386"/>
                  </a:lnTo>
                  <a:lnTo>
                    <a:pt x="13447" y="584747"/>
                  </a:lnTo>
                  <a:lnTo>
                    <a:pt x="23689" y="546809"/>
                  </a:lnTo>
                  <a:lnTo>
                    <a:pt x="36677" y="509632"/>
                  </a:lnTo>
                  <a:lnTo>
                    <a:pt x="52328" y="473277"/>
                  </a:lnTo>
                  <a:lnTo>
                    <a:pt x="70562" y="437801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1"/>
                  </a:lnTo>
                  <a:lnTo>
                    <a:pt x="1869543" y="473277"/>
                  </a:lnTo>
                  <a:lnTo>
                    <a:pt x="1885195" y="509632"/>
                  </a:lnTo>
                  <a:lnTo>
                    <a:pt x="1898182" y="546809"/>
                  </a:lnTo>
                  <a:lnTo>
                    <a:pt x="1908425" y="584747"/>
                  </a:lnTo>
                  <a:lnTo>
                    <a:pt x="1915841" y="623386"/>
                  </a:lnTo>
                  <a:lnTo>
                    <a:pt x="1920351" y="662669"/>
                  </a:lnTo>
                  <a:lnTo>
                    <a:pt x="1921872" y="702535"/>
                  </a:lnTo>
                  <a:lnTo>
                    <a:pt x="1920351" y="742401"/>
                  </a:lnTo>
                  <a:lnTo>
                    <a:pt x="1915841" y="781683"/>
                  </a:lnTo>
                  <a:lnTo>
                    <a:pt x="1908425" y="820323"/>
                  </a:lnTo>
                  <a:lnTo>
                    <a:pt x="1898182" y="858261"/>
                  </a:lnTo>
                  <a:lnTo>
                    <a:pt x="1885195" y="895437"/>
                  </a:lnTo>
                  <a:lnTo>
                    <a:pt x="1869543" y="931793"/>
                  </a:lnTo>
                  <a:lnTo>
                    <a:pt x="1851309" y="967269"/>
                  </a:lnTo>
                  <a:lnTo>
                    <a:pt x="1830574" y="1001805"/>
                  </a:lnTo>
                  <a:lnTo>
                    <a:pt x="1807418" y="1035343"/>
                  </a:lnTo>
                  <a:lnTo>
                    <a:pt x="1781922" y="1067823"/>
                  </a:lnTo>
                  <a:lnTo>
                    <a:pt x="1754169" y="1099185"/>
                  </a:lnTo>
                  <a:lnTo>
                    <a:pt x="1724238" y="1129372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2"/>
                  </a:lnTo>
                  <a:lnTo>
                    <a:pt x="167702" y="1099185"/>
                  </a:lnTo>
                  <a:lnTo>
                    <a:pt x="139948" y="1067823"/>
                  </a:lnTo>
                  <a:lnTo>
                    <a:pt x="114453" y="1035343"/>
                  </a:lnTo>
                  <a:lnTo>
                    <a:pt x="91297" y="1001805"/>
                  </a:lnTo>
                  <a:lnTo>
                    <a:pt x="70562" y="967269"/>
                  </a:lnTo>
                  <a:lnTo>
                    <a:pt x="52328" y="931793"/>
                  </a:lnTo>
                  <a:lnTo>
                    <a:pt x="36677" y="895437"/>
                  </a:lnTo>
                  <a:lnTo>
                    <a:pt x="23689" y="858261"/>
                  </a:lnTo>
                  <a:lnTo>
                    <a:pt x="13447" y="820323"/>
                  </a:lnTo>
                  <a:lnTo>
                    <a:pt x="6030" y="781683"/>
                  </a:lnTo>
                  <a:lnTo>
                    <a:pt x="1521" y="742401"/>
                  </a:lnTo>
                  <a:lnTo>
                    <a:pt x="0" y="70253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74352" y="3143070"/>
            <a:ext cx="119114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mtClean="0">
                <a:solidFill>
                  <a:schemeClr val="bg1"/>
                </a:solidFill>
                <a:latin typeface="Trebuchet MS"/>
                <a:cs typeface="Trebuchet MS"/>
              </a:rPr>
              <a:t>Entity</a:t>
            </a:r>
            <a:endParaRPr sz="21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29827" y="4149653"/>
            <a:ext cx="1905" cy="370205"/>
          </a:xfrm>
          <a:custGeom>
            <a:avLst/>
            <a:gdLst/>
            <a:ahLst/>
            <a:cxnLst/>
            <a:rect l="l" t="t" r="r" b="b"/>
            <a:pathLst>
              <a:path w="1905" h="370204">
                <a:moveTo>
                  <a:pt x="0" y="369755"/>
                </a:moveTo>
                <a:lnTo>
                  <a:pt x="1642" y="0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4784" y="4075704"/>
            <a:ext cx="1905" cy="518159"/>
          </a:xfrm>
          <a:custGeom>
            <a:avLst/>
            <a:gdLst/>
            <a:ahLst/>
            <a:cxnLst/>
            <a:rect l="l" t="t" r="r" b="b"/>
            <a:pathLst>
              <a:path w="1904" h="518160">
                <a:moveTo>
                  <a:pt x="0" y="517656"/>
                </a:moveTo>
                <a:lnTo>
                  <a:pt x="1643" y="0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5320" y="4001740"/>
            <a:ext cx="1905" cy="591820"/>
          </a:xfrm>
          <a:custGeom>
            <a:avLst/>
            <a:gdLst/>
            <a:ahLst/>
            <a:cxnLst/>
            <a:rect l="l" t="t" r="r" b="b"/>
            <a:pathLst>
              <a:path w="1904" h="591820">
                <a:moveTo>
                  <a:pt x="0" y="591608"/>
                </a:moveTo>
                <a:lnTo>
                  <a:pt x="1642" y="0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66201" y="6366536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75"/>
              </a:spcBef>
            </a:pP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1171" y="6366536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75"/>
              </a:spcBef>
            </a:pP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3970" y="6366536"/>
            <a:ext cx="1330960" cy="739775"/>
          </a:xfrm>
          <a:prstGeom prst="rect">
            <a:avLst/>
          </a:prstGeom>
          <a:solidFill>
            <a:srgbClr val="00B0F0"/>
          </a:solidFill>
          <a:ln w="19718">
            <a:solidFill>
              <a:srgbClr val="6B859A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575"/>
              </a:spcBef>
            </a:pPr>
            <a:r>
              <a:rPr sz="2100" spc="-160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31461" y="5996787"/>
            <a:ext cx="74295" cy="370205"/>
          </a:xfrm>
          <a:custGeom>
            <a:avLst/>
            <a:gdLst/>
            <a:ahLst/>
            <a:cxnLst/>
            <a:rect l="l" t="t" r="r" b="b"/>
            <a:pathLst>
              <a:path w="74294" h="370204">
                <a:moveTo>
                  <a:pt x="73918" y="0"/>
                </a:moveTo>
                <a:lnTo>
                  <a:pt x="0" y="369755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4792" y="5998425"/>
            <a:ext cx="1905" cy="370205"/>
          </a:xfrm>
          <a:custGeom>
            <a:avLst/>
            <a:gdLst/>
            <a:ahLst/>
            <a:cxnLst/>
            <a:rect l="l" t="t" r="r" b="b"/>
            <a:pathLst>
              <a:path w="1904" h="370204">
                <a:moveTo>
                  <a:pt x="1643" y="0"/>
                </a:moveTo>
                <a:lnTo>
                  <a:pt x="0" y="369754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5320" y="5996787"/>
            <a:ext cx="74295" cy="370205"/>
          </a:xfrm>
          <a:custGeom>
            <a:avLst/>
            <a:gdLst/>
            <a:ahLst/>
            <a:cxnLst/>
            <a:rect l="l" t="t" r="r" b="b"/>
            <a:pathLst>
              <a:path w="74295" h="370204">
                <a:moveTo>
                  <a:pt x="0" y="0"/>
                </a:moveTo>
                <a:lnTo>
                  <a:pt x="73917" y="369755"/>
                </a:lnTo>
              </a:path>
            </a:pathLst>
          </a:custGeom>
          <a:ln w="10351">
            <a:solidFill>
              <a:srgbClr val="94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18"/>
          <p:cNvGrpSpPr/>
          <p:nvPr/>
        </p:nvGrpSpPr>
        <p:grpSpPr>
          <a:xfrm>
            <a:off x="4324667" y="2577071"/>
            <a:ext cx="1940558" cy="1423707"/>
            <a:chOff x="1644446" y="2595029"/>
            <a:chExt cx="1940558" cy="1423707"/>
          </a:xfrm>
        </p:grpSpPr>
        <p:sp>
          <p:nvSpPr>
            <p:cNvPr id="34" name="object 19"/>
            <p:cNvSpPr/>
            <p:nvPr/>
          </p:nvSpPr>
          <p:spPr>
            <a:xfrm>
              <a:off x="1662859" y="2613481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0"/>
            <p:cNvSpPr/>
            <p:nvPr/>
          </p:nvSpPr>
          <p:spPr>
            <a:xfrm>
              <a:off x="1644446" y="2595029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5"/>
                  </a:moveTo>
                  <a:lnTo>
                    <a:pt x="1521" y="662669"/>
                  </a:lnTo>
                  <a:lnTo>
                    <a:pt x="6030" y="623386"/>
                  </a:lnTo>
                  <a:lnTo>
                    <a:pt x="13447" y="584747"/>
                  </a:lnTo>
                  <a:lnTo>
                    <a:pt x="23689" y="546809"/>
                  </a:lnTo>
                  <a:lnTo>
                    <a:pt x="36677" y="509632"/>
                  </a:lnTo>
                  <a:lnTo>
                    <a:pt x="52328" y="473277"/>
                  </a:lnTo>
                  <a:lnTo>
                    <a:pt x="70562" y="437801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1"/>
                  </a:lnTo>
                  <a:lnTo>
                    <a:pt x="1869543" y="473277"/>
                  </a:lnTo>
                  <a:lnTo>
                    <a:pt x="1885195" y="509632"/>
                  </a:lnTo>
                  <a:lnTo>
                    <a:pt x="1898182" y="546809"/>
                  </a:lnTo>
                  <a:lnTo>
                    <a:pt x="1908425" y="584747"/>
                  </a:lnTo>
                  <a:lnTo>
                    <a:pt x="1915841" y="623386"/>
                  </a:lnTo>
                  <a:lnTo>
                    <a:pt x="1920351" y="662669"/>
                  </a:lnTo>
                  <a:lnTo>
                    <a:pt x="1921872" y="702535"/>
                  </a:lnTo>
                  <a:lnTo>
                    <a:pt x="1920351" y="742401"/>
                  </a:lnTo>
                  <a:lnTo>
                    <a:pt x="1915841" y="781683"/>
                  </a:lnTo>
                  <a:lnTo>
                    <a:pt x="1908425" y="820323"/>
                  </a:lnTo>
                  <a:lnTo>
                    <a:pt x="1898182" y="858261"/>
                  </a:lnTo>
                  <a:lnTo>
                    <a:pt x="1885195" y="895437"/>
                  </a:lnTo>
                  <a:lnTo>
                    <a:pt x="1869543" y="931793"/>
                  </a:lnTo>
                  <a:lnTo>
                    <a:pt x="1851309" y="967269"/>
                  </a:lnTo>
                  <a:lnTo>
                    <a:pt x="1830574" y="1001805"/>
                  </a:lnTo>
                  <a:lnTo>
                    <a:pt x="1807418" y="1035343"/>
                  </a:lnTo>
                  <a:lnTo>
                    <a:pt x="1781922" y="1067823"/>
                  </a:lnTo>
                  <a:lnTo>
                    <a:pt x="1754169" y="1099185"/>
                  </a:lnTo>
                  <a:lnTo>
                    <a:pt x="1724238" y="1129372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2"/>
                  </a:lnTo>
                  <a:lnTo>
                    <a:pt x="167702" y="1099185"/>
                  </a:lnTo>
                  <a:lnTo>
                    <a:pt x="139948" y="1067823"/>
                  </a:lnTo>
                  <a:lnTo>
                    <a:pt x="114453" y="1035343"/>
                  </a:lnTo>
                  <a:lnTo>
                    <a:pt x="91297" y="1001805"/>
                  </a:lnTo>
                  <a:lnTo>
                    <a:pt x="70562" y="967269"/>
                  </a:lnTo>
                  <a:lnTo>
                    <a:pt x="52328" y="931793"/>
                  </a:lnTo>
                  <a:lnTo>
                    <a:pt x="36677" y="895437"/>
                  </a:lnTo>
                  <a:lnTo>
                    <a:pt x="23689" y="858261"/>
                  </a:lnTo>
                  <a:lnTo>
                    <a:pt x="13447" y="820323"/>
                  </a:lnTo>
                  <a:lnTo>
                    <a:pt x="6030" y="781683"/>
                  </a:lnTo>
                  <a:lnTo>
                    <a:pt x="1521" y="742401"/>
                  </a:lnTo>
                  <a:lnTo>
                    <a:pt x="0" y="70253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8"/>
          <p:cNvGrpSpPr/>
          <p:nvPr/>
        </p:nvGrpSpPr>
        <p:grpSpPr>
          <a:xfrm>
            <a:off x="7114375" y="2550567"/>
            <a:ext cx="1940558" cy="1423707"/>
            <a:chOff x="1644446" y="2595029"/>
            <a:chExt cx="1940558" cy="1423707"/>
          </a:xfrm>
        </p:grpSpPr>
        <p:sp>
          <p:nvSpPr>
            <p:cNvPr id="37" name="object 19"/>
            <p:cNvSpPr/>
            <p:nvPr/>
          </p:nvSpPr>
          <p:spPr>
            <a:xfrm>
              <a:off x="1662859" y="2613481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960932" y="0"/>
                  </a:moveTo>
                  <a:lnTo>
                    <a:pt x="906403" y="1112"/>
                  </a:lnTo>
                  <a:lnTo>
                    <a:pt x="852673" y="4409"/>
                  </a:lnTo>
                  <a:lnTo>
                    <a:pt x="799821" y="9831"/>
                  </a:lnTo>
                  <a:lnTo>
                    <a:pt x="747929" y="17319"/>
                  </a:lnTo>
                  <a:lnTo>
                    <a:pt x="697079" y="26814"/>
                  </a:lnTo>
                  <a:lnTo>
                    <a:pt x="647352" y="38257"/>
                  </a:lnTo>
                  <a:lnTo>
                    <a:pt x="598828" y="51588"/>
                  </a:lnTo>
                  <a:lnTo>
                    <a:pt x="551588" y="66748"/>
                  </a:lnTo>
                  <a:lnTo>
                    <a:pt x="505715" y="83677"/>
                  </a:lnTo>
                  <a:lnTo>
                    <a:pt x="461288" y="102317"/>
                  </a:lnTo>
                  <a:lnTo>
                    <a:pt x="418390" y="122608"/>
                  </a:lnTo>
                  <a:lnTo>
                    <a:pt x="377101" y="144490"/>
                  </a:lnTo>
                  <a:lnTo>
                    <a:pt x="337502" y="167904"/>
                  </a:lnTo>
                  <a:lnTo>
                    <a:pt x="299675" y="192792"/>
                  </a:lnTo>
                  <a:lnTo>
                    <a:pt x="263700" y="219093"/>
                  </a:lnTo>
                  <a:lnTo>
                    <a:pt x="229659" y="246749"/>
                  </a:lnTo>
                  <a:lnTo>
                    <a:pt x="197632" y="275700"/>
                  </a:lnTo>
                  <a:lnTo>
                    <a:pt x="167702" y="305886"/>
                  </a:lnTo>
                  <a:lnTo>
                    <a:pt x="139949" y="337249"/>
                  </a:lnTo>
                  <a:lnTo>
                    <a:pt x="114453" y="369730"/>
                  </a:lnTo>
                  <a:lnTo>
                    <a:pt x="91297" y="403268"/>
                  </a:lnTo>
                  <a:lnTo>
                    <a:pt x="70562" y="437804"/>
                  </a:lnTo>
                  <a:lnTo>
                    <a:pt x="52328" y="473280"/>
                  </a:lnTo>
                  <a:lnTo>
                    <a:pt x="36677" y="509636"/>
                  </a:lnTo>
                  <a:lnTo>
                    <a:pt x="23689" y="546813"/>
                  </a:lnTo>
                  <a:lnTo>
                    <a:pt x="13447" y="584750"/>
                  </a:lnTo>
                  <a:lnTo>
                    <a:pt x="6030" y="623390"/>
                  </a:lnTo>
                  <a:lnTo>
                    <a:pt x="1521" y="662672"/>
                  </a:lnTo>
                  <a:lnTo>
                    <a:pt x="0" y="702538"/>
                  </a:lnTo>
                  <a:lnTo>
                    <a:pt x="1521" y="742404"/>
                  </a:lnTo>
                  <a:lnTo>
                    <a:pt x="6030" y="781686"/>
                  </a:lnTo>
                  <a:lnTo>
                    <a:pt x="13447" y="820326"/>
                  </a:lnTo>
                  <a:lnTo>
                    <a:pt x="23689" y="858264"/>
                  </a:lnTo>
                  <a:lnTo>
                    <a:pt x="36677" y="895440"/>
                  </a:lnTo>
                  <a:lnTo>
                    <a:pt x="52328" y="931796"/>
                  </a:lnTo>
                  <a:lnTo>
                    <a:pt x="70562" y="967272"/>
                  </a:lnTo>
                  <a:lnTo>
                    <a:pt x="91297" y="1001808"/>
                  </a:lnTo>
                  <a:lnTo>
                    <a:pt x="114453" y="1035346"/>
                  </a:lnTo>
                  <a:lnTo>
                    <a:pt x="139949" y="1067827"/>
                  </a:lnTo>
                  <a:lnTo>
                    <a:pt x="167702" y="1099190"/>
                  </a:lnTo>
                  <a:lnTo>
                    <a:pt x="197632" y="1129376"/>
                  </a:lnTo>
                  <a:lnTo>
                    <a:pt x="229659" y="1158327"/>
                  </a:lnTo>
                  <a:lnTo>
                    <a:pt x="263700" y="1185983"/>
                  </a:lnTo>
                  <a:lnTo>
                    <a:pt x="299675" y="1212284"/>
                  </a:lnTo>
                  <a:lnTo>
                    <a:pt x="337502" y="1237172"/>
                  </a:lnTo>
                  <a:lnTo>
                    <a:pt x="377101" y="1260586"/>
                  </a:lnTo>
                  <a:lnTo>
                    <a:pt x="418390" y="1282469"/>
                  </a:lnTo>
                  <a:lnTo>
                    <a:pt x="461288" y="1302759"/>
                  </a:lnTo>
                  <a:lnTo>
                    <a:pt x="505715" y="1321399"/>
                  </a:lnTo>
                  <a:lnTo>
                    <a:pt x="551588" y="1338328"/>
                  </a:lnTo>
                  <a:lnTo>
                    <a:pt x="598828" y="1353488"/>
                  </a:lnTo>
                  <a:lnTo>
                    <a:pt x="647352" y="1366819"/>
                  </a:lnTo>
                  <a:lnTo>
                    <a:pt x="697079" y="1378262"/>
                  </a:lnTo>
                  <a:lnTo>
                    <a:pt x="747929" y="1387757"/>
                  </a:lnTo>
                  <a:lnTo>
                    <a:pt x="799821" y="1395245"/>
                  </a:lnTo>
                  <a:lnTo>
                    <a:pt x="852673" y="1400668"/>
                  </a:lnTo>
                  <a:lnTo>
                    <a:pt x="906403" y="1403965"/>
                  </a:lnTo>
                  <a:lnTo>
                    <a:pt x="960932" y="1405077"/>
                  </a:lnTo>
                  <a:lnTo>
                    <a:pt x="1015461" y="1403965"/>
                  </a:lnTo>
                  <a:lnTo>
                    <a:pt x="1069192" y="1400668"/>
                  </a:lnTo>
                  <a:lnTo>
                    <a:pt x="1122044" y="1395245"/>
                  </a:lnTo>
                  <a:lnTo>
                    <a:pt x="1173935" y="1387757"/>
                  </a:lnTo>
                  <a:lnTo>
                    <a:pt x="1224785" y="1378262"/>
                  </a:lnTo>
                  <a:lnTo>
                    <a:pt x="1274513" y="1366819"/>
                  </a:lnTo>
                  <a:lnTo>
                    <a:pt x="1323037" y="1353488"/>
                  </a:lnTo>
                  <a:lnTo>
                    <a:pt x="1370276" y="1338328"/>
                  </a:lnTo>
                  <a:lnTo>
                    <a:pt x="1416150" y="1321399"/>
                  </a:lnTo>
                  <a:lnTo>
                    <a:pt x="1460576" y="1302759"/>
                  </a:lnTo>
                  <a:lnTo>
                    <a:pt x="1503475" y="1282469"/>
                  </a:lnTo>
                  <a:lnTo>
                    <a:pt x="1544764" y="1260586"/>
                  </a:lnTo>
                  <a:lnTo>
                    <a:pt x="1584363" y="1237172"/>
                  </a:lnTo>
                  <a:lnTo>
                    <a:pt x="1622190" y="1212284"/>
                  </a:lnTo>
                  <a:lnTo>
                    <a:pt x="1658165" y="1185983"/>
                  </a:lnTo>
                  <a:lnTo>
                    <a:pt x="1692206" y="1158327"/>
                  </a:lnTo>
                  <a:lnTo>
                    <a:pt x="1724232" y="1129376"/>
                  </a:lnTo>
                  <a:lnTo>
                    <a:pt x="1754163" y="1099190"/>
                  </a:lnTo>
                  <a:lnTo>
                    <a:pt x="1781916" y="1067827"/>
                  </a:lnTo>
                  <a:lnTo>
                    <a:pt x="1807411" y="1035346"/>
                  </a:lnTo>
                  <a:lnTo>
                    <a:pt x="1830567" y="1001808"/>
                  </a:lnTo>
                  <a:lnTo>
                    <a:pt x="1851303" y="967272"/>
                  </a:lnTo>
                  <a:lnTo>
                    <a:pt x="1869537" y="931796"/>
                  </a:lnTo>
                  <a:lnTo>
                    <a:pt x="1885188" y="895440"/>
                  </a:lnTo>
                  <a:lnTo>
                    <a:pt x="1898175" y="858264"/>
                  </a:lnTo>
                  <a:lnTo>
                    <a:pt x="1908418" y="820326"/>
                  </a:lnTo>
                  <a:lnTo>
                    <a:pt x="1915834" y="781686"/>
                  </a:lnTo>
                  <a:lnTo>
                    <a:pt x="1920344" y="742404"/>
                  </a:lnTo>
                  <a:lnTo>
                    <a:pt x="1921865" y="702538"/>
                  </a:lnTo>
                  <a:lnTo>
                    <a:pt x="1920344" y="662672"/>
                  </a:lnTo>
                  <a:lnTo>
                    <a:pt x="1915834" y="623390"/>
                  </a:lnTo>
                  <a:lnTo>
                    <a:pt x="1908418" y="584750"/>
                  </a:lnTo>
                  <a:lnTo>
                    <a:pt x="1898175" y="546813"/>
                  </a:lnTo>
                  <a:lnTo>
                    <a:pt x="1885188" y="509636"/>
                  </a:lnTo>
                  <a:lnTo>
                    <a:pt x="1869537" y="473280"/>
                  </a:lnTo>
                  <a:lnTo>
                    <a:pt x="1851303" y="437804"/>
                  </a:lnTo>
                  <a:lnTo>
                    <a:pt x="1830567" y="403268"/>
                  </a:lnTo>
                  <a:lnTo>
                    <a:pt x="1807411" y="369730"/>
                  </a:lnTo>
                  <a:lnTo>
                    <a:pt x="1781916" y="337249"/>
                  </a:lnTo>
                  <a:lnTo>
                    <a:pt x="1754163" y="305886"/>
                  </a:lnTo>
                  <a:lnTo>
                    <a:pt x="1724232" y="275700"/>
                  </a:lnTo>
                  <a:lnTo>
                    <a:pt x="1692206" y="246749"/>
                  </a:lnTo>
                  <a:lnTo>
                    <a:pt x="1658165" y="219093"/>
                  </a:lnTo>
                  <a:lnTo>
                    <a:pt x="1622190" y="192792"/>
                  </a:lnTo>
                  <a:lnTo>
                    <a:pt x="1584363" y="167904"/>
                  </a:lnTo>
                  <a:lnTo>
                    <a:pt x="1544764" y="144490"/>
                  </a:lnTo>
                  <a:lnTo>
                    <a:pt x="1503475" y="122608"/>
                  </a:lnTo>
                  <a:lnTo>
                    <a:pt x="1460576" y="102317"/>
                  </a:lnTo>
                  <a:lnTo>
                    <a:pt x="1416150" y="83677"/>
                  </a:lnTo>
                  <a:lnTo>
                    <a:pt x="1370276" y="66748"/>
                  </a:lnTo>
                  <a:lnTo>
                    <a:pt x="1323037" y="51588"/>
                  </a:lnTo>
                  <a:lnTo>
                    <a:pt x="1274513" y="38257"/>
                  </a:lnTo>
                  <a:lnTo>
                    <a:pt x="1224785" y="26814"/>
                  </a:lnTo>
                  <a:lnTo>
                    <a:pt x="1173935" y="17319"/>
                  </a:lnTo>
                  <a:lnTo>
                    <a:pt x="1122044" y="9831"/>
                  </a:lnTo>
                  <a:lnTo>
                    <a:pt x="1069192" y="4409"/>
                  </a:lnTo>
                  <a:lnTo>
                    <a:pt x="1015461" y="1112"/>
                  </a:lnTo>
                  <a:lnTo>
                    <a:pt x="960932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0"/>
            <p:cNvSpPr/>
            <p:nvPr/>
          </p:nvSpPr>
          <p:spPr>
            <a:xfrm>
              <a:off x="1644446" y="2595029"/>
              <a:ext cx="1922145" cy="1405255"/>
            </a:xfrm>
            <a:custGeom>
              <a:avLst/>
              <a:gdLst/>
              <a:ahLst/>
              <a:cxnLst/>
              <a:rect l="l" t="t" r="r" b="b"/>
              <a:pathLst>
                <a:path w="1922145" h="1405254">
                  <a:moveTo>
                    <a:pt x="0" y="702535"/>
                  </a:moveTo>
                  <a:lnTo>
                    <a:pt x="1521" y="662669"/>
                  </a:lnTo>
                  <a:lnTo>
                    <a:pt x="6030" y="623386"/>
                  </a:lnTo>
                  <a:lnTo>
                    <a:pt x="13447" y="584747"/>
                  </a:lnTo>
                  <a:lnTo>
                    <a:pt x="23689" y="546809"/>
                  </a:lnTo>
                  <a:lnTo>
                    <a:pt x="36677" y="509632"/>
                  </a:lnTo>
                  <a:lnTo>
                    <a:pt x="52328" y="473277"/>
                  </a:lnTo>
                  <a:lnTo>
                    <a:pt x="70562" y="437801"/>
                  </a:lnTo>
                  <a:lnTo>
                    <a:pt x="91297" y="403264"/>
                  </a:lnTo>
                  <a:lnTo>
                    <a:pt x="114453" y="369726"/>
                  </a:lnTo>
                  <a:lnTo>
                    <a:pt x="139948" y="337246"/>
                  </a:lnTo>
                  <a:lnTo>
                    <a:pt x="167702" y="305883"/>
                  </a:lnTo>
                  <a:lnTo>
                    <a:pt x="197632" y="275697"/>
                  </a:lnTo>
                  <a:lnTo>
                    <a:pt x="229658" y="246746"/>
                  </a:lnTo>
                  <a:lnTo>
                    <a:pt x="263700" y="219091"/>
                  </a:lnTo>
                  <a:lnTo>
                    <a:pt x="299674" y="192790"/>
                  </a:lnTo>
                  <a:lnTo>
                    <a:pt x="337502" y="167902"/>
                  </a:lnTo>
                  <a:lnTo>
                    <a:pt x="377101" y="144488"/>
                  </a:lnTo>
                  <a:lnTo>
                    <a:pt x="418390" y="122606"/>
                  </a:lnTo>
                  <a:lnTo>
                    <a:pt x="461288" y="102316"/>
                  </a:lnTo>
                  <a:lnTo>
                    <a:pt x="505715" y="83676"/>
                  </a:lnTo>
                  <a:lnTo>
                    <a:pt x="551588" y="66747"/>
                  </a:lnTo>
                  <a:lnTo>
                    <a:pt x="598828" y="51587"/>
                  </a:lnTo>
                  <a:lnTo>
                    <a:pt x="647352" y="38257"/>
                  </a:lnTo>
                  <a:lnTo>
                    <a:pt x="697080" y="26814"/>
                  </a:lnTo>
                  <a:lnTo>
                    <a:pt x="747930" y="17319"/>
                  </a:lnTo>
                  <a:lnTo>
                    <a:pt x="799822" y="9831"/>
                  </a:lnTo>
                  <a:lnTo>
                    <a:pt x="852674" y="4408"/>
                  </a:lnTo>
                  <a:lnTo>
                    <a:pt x="906405" y="1112"/>
                  </a:lnTo>
                  <a:lnTo>
                    <a:pt x="960934" y="0"/>
                  </a:lnTo>
                  <a:lnTo>
                    <a:pt x="1015463" y="1112"/>
                  </a:lnTo>
                  <a:lnTo>
                    <a:pt x="1069194" y="4408"/>
                  </a:lnTo>
                  <a:lnTo>
                    <a:pt x="1122046" y="9831"/>
                  </a:lnTo>
                  <a:lnTo>
                    <a:pt x="1173938" y="17319"/>
                  </a:lnTo>
                  <a:lnTo>
                    <a:pt x="1224788" y="26814"/>
                  </a:lnTo>
                  <a:lnTo>
                    <a:pt x="1274516" y="38257"/>
                  </a:lnTo>
                  <a:lnTo>
                    <a:pt x="1323041" y="51587"/>
                  </a:lnTo>
                  <a:lnTo>
                    <a:pt x="1370280" y="66747"/>
                  </a:lnTo>
                  <a:lnTo>
                    <a:pt x="1416154" y="83676"/>
                  </a:lnTo>
                  <a:lnTo>
                    <a:pt x="1460581" y="102316"/>
                  </a:lnTo>
                  <a:lnTo>
                    <a:pt x="1503479" y="122606"/>
                  </a:lnTo>
                  <a:lnTo>
                    <a:pt x="1544769" y="144488"/>
                  </a:lnTo>
                  <a:lnTo>
                    <a:pt x="1584368" y="167902"/>
                  </a:lnTo>
                  <a:lnTo>
                    <a:pt x="1622195" y="192790"/>
                  </a:lnTo>
                  <a:lnTo>
                    <a:pt x="1658170" y="219091"/>
                  </a:lnTo>
                  <a:lnTo>
                    <a:pt x="1692212" y="246746"/>
                  </a:lnTo>
                  <a:lnTo>
                    <a:pt x="1724238" y="275697"/>
                  </a:lnTo>
                  <a:lnTo>
                    <a:pt x="1754169" y="305883"/>
                  </a:lnTo>
                  <a:lnTo>
                    <a:pt x="1781922" y="337246"/>
                  </a:lnTo>
                  <a:lnTo>
                    <a:pt x="1807418" y="369726"/>
                  </a:lnTo>
                  <a:lnTo>
                    <a:pt x="1830574" y="403264"/>
                  </a:lnTo>
                  <a:lnTo>
                    <a:pt x="1851309" y="437801"/>
                  </a:lnTo>
                  <a:lnTo>
                    <a:pt x="1869543" y="473277"/>
                  </a:lnTo>
                  <a:lnTo>
                    <a:pt x="1885195" y="509632"/>
                  </a:lnTo>
                  <a:lnTo>
                    <a:pt x="1898182" y="546809"/>
                  </a:lnTo>
                  <a:lnTo>
                    <a:pt x="1908425" y="584747"/>
                  </a:lnTo>
                  <a:lnTo>
                    <a:pt x="1915841" y="623386"/>
                  </a:lnTo>
                  <a:lnTo>
                    <a:pt x="1920351" y="662669"/>
                  </a:lnTo>
                  <a:lnTo>
                    <a:pt x="1921872" y="702535"/>
                  </a:lnTo>
                  <a:lnTo>
                    <a:pt x="1920351" y="742401"/>
                  </a:lnTo>
                  <a:lnTo>
                    <a:pt x="1915841" y="781683"/>
                  </a:lnTo>
                  <a:lnTo>
                    <a:pt x="1908425" y="820323"/>
                  </a:lnTo>
                  <a:lnTo>
                    <a:pt x="1898182" y="858261"/>
                  </a:lnTo>
                  <a:lnTo>
                    <a:pt x="1885195" y="895437"/>
                  </a:lnTo>
                  <a:lnTo>
                    <a:pt x="1869543" y="931793"/>
                  </a:lnTo>
                  <a:lnTo>
                    <a:pt x="1851309" y="967269"/>
                  </a:lnTo>
                  <a:lnTo>
                    <a:pt x="1830574" y="1001805"/>
                  </a:lnTo>
                  <a:lnTo>
                    <a:pt x="1807418" y="1035343"/>
                  </a:lnTo>
                  <a:lnTo>
                    <a:pt x="1781922" y="1067823"/>
                  </a:lnTo>
                  <a:lnTo>
                    <a:pt x="1754169" y="1099185"/>
                  </a:lnTo>
                  <a:lnTo>
                    <a:pt x="1724238" y="1129372"/>
                  </a:lnTo>
                  <a:lnTo>
                    <a:pt x="1692212" y="1158322"/>
                  </a:lnTo>
                  <a:lnTo>
                    <a:pt x="1658170" y="1185977"/>
                  </a:lnTo>
                  <a:lnTo>
                    <a:pt x="1622195" y="1212278"/>
                  </a:lnTo>
                  <a:lnTo>
                    <a:pt x="1584368" y="1237165"/>
                  </a:lnTo>
                  <a:lnTo>
                    <a:pt x="1544769" y="1260579"/>
                  </a:lnTo>
                  <a:lnTo>
                    <a:pt x="1503479" y="1282461"/>
                  </a:lnTo>
                  <a:lnTo>
                    <a:pt x="1460581" y="1302751"/>
                  </a:lnTo>
                  <a:lnTo>
                    <a:pt x="1416154" y="1321390"/>
                  </a:lnTo>
                  <a:lnTo>
                    <a:pt x="1370280" y="1338319"/>
                  </a:lnTo>
                  <a:lnTo>
                    <a:pt x="1323041" y="1353479"/>
                  </a:lnTo>
                  <a:lnTo>
                    <a:pt x="1274516" y="1366809"/>
                  </a:lnTo>
                  <a:lnTo>
                    <a:pt x="1224788" y="1378252"/>
                  </a:lnTo>
                  <a:lnTo>
                    <a:pt x="1173938" y="1387747"/>
                  </a:lnTo>
                  <a:lnTo>
                    <a:pt x="1122046" y="1395235"/>
                  </a:lnTo>
                  <a:lnTo>
                    <a:pt x="1069194" y="1400657"/>
                  </a:lnTo>
                  <a:lnTo>
                    <a:pt x="1015463" y="1403954"/>
                  </a:lnTo>
                  <a:lnTo>
                    <a:pt x="960934" y="1405066"/>
                  </a:lnTo>
                  <a:lnTo>
                    <a:pt x="906405" y="1403954"/>
                  </a:lnTo>
                  <a:lnTo>
                    <a:pt x="852674" y="1400657"/>
                  </a:lnTo>
                  <a:lnTo>
                    <a:pt x="799822" y="1395235"/>
                  </a:lnTo>
                  <a:lnTo>
                    <a:pt x="747930" y="1387747"/>
                  </a:lnTo>
                  <a:lnTo>
                    <a:pt x="697080" y="1378252"/>
                  </a:lnTo>
                  <a:lnTo>
                    <a:pt x="647352" y="1366809"/>
                  </a:lnTo>
                  <a:lnTo>
                    <a:pt x="598828" y="1353479"/>
                  </a:lnTo>
                  <a:lnTo>
                    <a:pt x="551588" y="1338319"/>
                  </a:lnTo>
                  <a:lnTo>
                    <a:pt x="505715" y="1321390"/>
                  </a:lnTo>
                  <a:lnTo>
                    <a:pt x="461288" y="1302751"/>
                  </a:lnTo>
                  <a:lnTo>
                    <a:pt x="418390" y="1282461"/>
                  </a:lnTo>
                  <a:lnTo>
                    <a:pt x="377101" y="1260579"/>
                  </a:lnTo>
                  <a:lnTo>
                    <a:pt x="337502" y="1237165"/>
                  </a:lnTo>
                  <a:lnTo>
                    <a:pt x="299674" y="1212278"/>
                  </a:lnTo>
                  <a:lnTo>
                    <a:pt x="263700" y="1185977"/>
                  </a:lnTo>
                  <a:lnTo>
                    <a:pt x="229658" y="1158322"/>
                  </a:lnTo>
                  <a:lnTo>
                    <a:pt x="197632" y="1129372"/>
                  </a:lnTo>
                  <a:lnTo>
                    <a:pt x="167702" y="1099185"/>
                  </a:lnTo>
                  <a:lnTo>
                    <a:pt x="139948" y="1067823"/>
                  </a:lnTo>
                  <a:lnTo>
                    <a:pt x="114453" y="1035343"/>
                  </a:lnTo>
                  <a:lnTo>
                    <a:pt x="91297" y="1001805"/>
                  </a:lnTo>
                  <a:lnTo>
                    <a:pt x="70562" y="967269"/>
                  </a:lnTo>
                  <a:lnTo>
                    <a:pt x="52328" y="931793"/>
                  </a:lnTo>
                  <a:lnTo>
                    <a:pt x="36677" y="895437"/>
                  </a:lnTo>
                  <a:lnTo>
                    <a:pt x="23689" y="858261"/>
                  </a:lnTo>
                  <a:lnTo>
                    <a:pt x="13447" y="820323"/>
                  </a:lnTo>
                  <a:lnTo>
                    <a:pt x="6030" y="781683"/>
                  </a:lnTo>
                  <a:lnTo>
                    <a:pt x="1521" y="742401"/>
                  </a:lnTo>
                  <a:lnTo>
                    <a:pt x="0" y="70253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3"/>
          <p:cNvSpPr txBox="1"/>
          <p:nvPr/>
        </p:nvSpPr>
        <p:spPr>
          <a:xfrm>
            <a:off x="4690165" y="3003871"/>
            <a:ext cx="119114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mtClean="0">
                <a:solidFill>
                  <a:schemeClr val="bg1"/>
                </a:solidFill>
                <a:latin typeface="Trebuchet MS"/>
                <a:cs typeface="Trebuchet MS"/>
              </a:rPr>
              <a:t>Entity</a:t>
            </a:r>
            <a:endParaRPr sz="21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0" name="object 23"/>
          <p:cNvSpPr txBox="1"/>
          <p:nvPr/>
        </p:nvSpPr>
        <p:spPr>
          <a:xfrm>
            <a:off x="7483970" y="3003871"/>
            <a:ext cx="119114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mtClean="0">
                <a:solidFill>
                  <a:schemeClr val="bg1"/>
                </a:solidFill>
                <a:latin typeface="Trebuchet MS"/>
                <a:cs typeface="Trebuchet MS"/>
              </a:rPr>
              <a:t>Entity</a:t>
            </a:r>
            <a:endParaRPr sz="21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3880" y="1617230"/>
            <a:ext cx="7243953" cy="5142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0097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</a:t>
            </a:r>
            <a:r>
              <a:rPr spc="-25" dirty="0"/>
              <a:t>e</a:t>
            </a:r>
            <a:r>
              <a:rPr spc="-105" dirty="0"/>
              <a:t>r</a:t>
            </a:r>
            <a:r>
              <a:rPr spc="-25" dirty="0"/>
              <a:t>g</a:t>
            </a:r>
            <a:r>
              <a:rPr spc="-10" dirty="0"/>
              <a:t>i</a:t>
            </a:r>
            <a:r>
              <a:rPr spc="-25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72542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Dịch </a:t>
            </a:r>
            <a:r>
              <a:rPr spc="-15" dirty="0"/>
              <a:t>vụ</a:t>
            </a:r>
            <a:r>
              <a:rPr spc="-125" dirty="0"/>
              <a:t> </a:t>
            </a:r>
            <a:r>
              <a:rPr spc="-15" dirty="0"/>
              <a:t>tên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4632"/>
            <a:ext cx="6061075" cy="36582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Chức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năng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Đăng </a:t>
            </a:r>
            <a:r>
              <a:rPr sz="2700" spc="-5" dirty="0">
                <a:latin typeface="Times New Roman"/>
                <a:cs typeface="Times New Roman"/>
              </a:rPr>
              <a:t>ký, loại bỏ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định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danh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Phân giải các định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danh</a:t>
            </a:r>
            <a:endParaRPr sz="27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Tìm kiếm </a:t>
            </a:r>
            <a:r>
              <a:rPr sz="2700" spc="-10" dirty="0">
                <a:latin typeface="Times New Roman"/>
                <a:cs typeface="Times New Roman"/>
              </a:rPr>
              <a:t>các </a:t>
            </a:r>
            <a:r>
              <a:rPr sz="2700" spc="-5" dirty="0">
                <a:latin typeface="Times New Roman"/>
                <a:cs typeface="Times New Roman"/>
              </a:rPr>
              <a:t>định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danh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chất</a:t>
            </a:r>
            <a:endParaRPr sz="30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Phân </a:t>
            </a:r>
            <a:r>
              <a:rPr sz="2700" spc="-5" dirty="0">
                <a:latin typeface="Times New Roman"/>
                <a:cs typeface="Times New Roman"/>
              </a:rPr>
              <a:t>tán </a:t>
            </a:r>
            <a:r>
              <a:rPr sz="2700" spc="-10" dirty="0">
                <a:latin typeface="Times New Roman"/>
                <a:cs typeface="Times New Roman"/>
              </a:rPr>
              <a:t>trên nhiều máy chủ khác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nhau</a:t>
            </a:r>
            <a:endParaRPr sz="27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5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Cần phân </a:t>
            </a:r>
            <a:r>
              <a:rPr sz="3000" spc="-5" dirty="0">
                <a:latin typeface="Times New Roman"/>
                <a:cs typeface="Times New Roman"/>
              </a:rPr>
              <a:t>tán </a:t>
            </a: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tên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6165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Phân </a:t>
            </a:r>
            <a:r>
              <a:rPr spc="-15" dirty="0"/>
              <a:t>tán </a:t>
            </a:r>
            <a:r>
              <a:rPr spc="-20" dirty="0"/>
              <a:t>không gian</a:t>
            </a:r>
            <a:r>
              <a:rPr spc="-180" dirty="0"/>
              <a:t> </a:t>
            </a:r>
            <a:r>
              <a:rPr spc="-15" dirty="0"/>
              <a:t>tên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562" y="1800903"/>
            <a:ext cx="5311140" cy="27990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Phân </a:t>
            </a:r>
            <a:r>
              <a:rPr sz="3000" dirty="0">
                <a:latin typeface="Times New Roman"/>
                <a:cs typeface="Times New Roman"/>
              </a:rPr>
              <a:t>cấp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Mức toàn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thể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Mức </a:t>
            </a:r>
            <a:r>
              <a:rPr sz="3000" dirty="0">
                <a:latin typeface="Times New Roman"/>
                <a:cs typeface="Times New Roman"/>
              </a:rPr>
              <a:t>quản </a:t>
            </a:r>
            <a:r>
              <a:rPr sz="3000" spc="-10" dirty="0">
                <a:latin typeface="Times New Roman"/>
                <a:cs typeface="Times New Roman"/>
              </a:rPr>
              <a:t>trị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Mức </a:t>
            </a:r>
            <a:r>
              <a:rPr sz="3000" dirty="0">
                <a:latin typeface="Times New Roman"/>
                <a:cs typeface="Times New Roman"/>
              </a:rPr>
              <a:t>quản</a:t>
            </a:r>
            <a:r>
              <a:rPr sz="3000" spc="-5" dirty="0">
                <a:latin typeface="Times New Roman"/>
                <a:cs typeface="Times New Roman"/>
              </a:rPr>
              <a:t> lý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Yêu cầu về </a:t>
            </a:r>
            <a:r>
              <a:rPr sz="3000" spc="-5" dirty="0">
                <a:latin typeface="Times New Roman"/>
                <a:cs typeface="Times New Roman"/>
              </a:rPr>
              <a:t>hiệu </a:t>
            </a:r>
            <a:r>
              <a:rPr sz="3000" dirty="0">
                <a:latin typeface="Times New Roman"/>
                <a:cs typeface="Times New Roman"/>
              </a:rPr>
              <a:t>năng khác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nhau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561657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Phân </a:t>
            </a:r>
            <a:r>
              <a:rPr spc="-15" dirty="0"/>
              <a:t>tán </a:t>
            </a:r>
            <a:r>
              <a:rPr spc="-20" dirty="0"/>
              <a:t>không gian</a:t>
            </a:r>
            <a:r>
              <a:rPr spc="-180" dirty="0"/>
              <a:t> </a:t>
            </a:r>
            <a:r>
              <a:rPr spc="-15" dirty="0"/>
              <a:t>tên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271" y="1500555"/>
            <a:ext cx="8500564" cy="582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232" y="672393"/>
            <a:ext cx="45967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5" dirty="0"/>
              <a:t>Phân tán không gian</a:t>
            </a:r>
            <a:r>
              <a:rPr sz="3700" spc="-20" dirty="0"/>
              <a:t> </a:t>
            </a:r>
            <a:r>
              <a:rPr sz="3700" spc="5" dirty="0"/>
              <a:t>tên</a:t>
            </a:r>
            <a:endParaRPr sz="3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0080" y="1914682"/>
          <a:ext cx="8040369" cy="5276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b="1" spc="-15" dirty="0">
                          <a:latin typeface="Arial"/>
                          <a:cs typeface="Arial"/>
                        </a:rPr>
                        <a:t>Item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b="1" spc="-60" dirty="0">
                          <a:latin typeface="Arial"/>
                          <a:cs typeface="Arial"/>
                        </a:rPr>
                        <a:t>Toàn</a:t>
                      </a:r>
                      <a:r>
                        <a:rPr sz="17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25" dirty="0">
                          <a:latin typeface="Arial"/>
                          <a:cs typeface="Arial"/>
                        </a:rPr>
                        <a:t>cục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Quản</a:t>
                      </a:r>
                      <a:r>
                        <a:rPr sz="17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5" dirty="0">
                          <a:latin typeface="Arial"/>
                          <a:cs typeface="Arial"/>
                        </a:rPr>
                        <a:t>lý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Quản</a:t>
                      </a:r>
                      <a:r>
                        <a:rPr sz="17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trị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Phạm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vi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địa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lý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Địa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cầu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Nước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/tổ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lớn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Tổ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35" dirty="0">
                          <a:latin typeface="Arial"/>
                          <a:cs typeface="Arial"/>
                        </a:rPr>
                        <a:t>nhỏ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/Thành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viên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Số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lượng nút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(servers)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Ít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(a-m)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84455" algn="just">
                        <a:lnSpc>
                          <a:spcPct val="98200"/>
                        </a:lnSpc>
                        <a:spcBef>
                          <a:spcPts val="31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Nhiều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(số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nước, 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số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tổ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chức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toàn 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cầu)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Rất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nhiều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Thời gian đáp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ứng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-40" dirty="0">
                          <a:latin typeface="Arial"/>
                          <a:cs typeface="Arial"/>
                        </a:rPr>
                        <a:t>ms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Tức</a:t>
                      </a:r>
                      <a:r>
                        <a:rPr sz="17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khắc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Phổ biến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thay</a:t>
                      </a:r>
                      <a:r>
                        <a:rPr sz="17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35" dirty="0">
                          <a:latin typeface="Arial"/>
                          <a:cs typeface="Arial"/>
                        </a:rPr>
                        <a:t>đổi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Chậm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Ngay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Immediate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Số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lượng bản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sao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Nhiều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Không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có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hoặc</a:t>
                      </a:r>
                      <a:r>
                        <a:rPr sz="17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ít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Không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có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Bộ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đệm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trên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client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Có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Có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Có/Không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309710" y="1781568"/>
            <a:ext cx="6504774" cy="518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78638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Ví dụ:</a:t>
            </a:r>
            <a:r>
              <a:rPr spc="-125" dirty="0"/>
              <a:t> </a:t>
            </a:r>
            <a:r>
              <a:rPr spc="-40" dirty="0"/>
              <a:t>DNS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5801" y="1544771"/>
            <a:ext cx="200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742" y="7111445"/>
            <a:ext cx="13265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[source: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wikipedia.org]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3913504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Cơ </a:t>
            </a:r>
            <a:r>
              <a:rPr spc="-20" dirty="0"/>
              <a:t>chế của</a:t>
            </a:r>
            <a:r>
              <a:rPr spc="-145" dirty="0"/>
              <a:t> </a:t>
            </a:r>
            <a:r>
              <a:rPr spc="-30" dirty="0"/>
              <a:t>DNS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2815" y="2077377"/>
            <a:ext cx="4952504" cy="4239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384" y="7111445"/>
            <a:ext cx="16764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latin typeface="Arial"/>
                <a:cs typeface="Arial"/>
              </a:rPr>
              <a:t>[source: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howstuffworks.com]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0777"/>
              </p:ext>
            </p:extLst>
          </p:nvPr>
        </p:nvGraphicFramePr>
        <p:xfrm>
          <a:off x="1162050" y="1949450"/>
          <a:ext cx="8847454" cy="5355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3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8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4B6D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94B6D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639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750"/>
                        </a:lnSpc>
                        <a:tabLst>
                          <a:tab pos="742950" algn="l"/>
                        </a:tabLst>
                      </a:pPr>
                      <a:r>
                        <a:rPr sz="1700" b="1" spc="-60" dirty="0">
                          <a:latin typeface="Arial"/>
                          <a:cs typeface="Arial"/>
                        </a:rPr>
                        <a:t>Type	</a:t>
                      </a:r>
                      <a:r>
                        <a:rPr sz="1700" b="1" spc="-35" dirty="0">
                          <a:latin typeface="Arial"/>
                          <a:cs typeface="Arial"/>
                        </a:rPr>
                        <a:t>of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4615">
                        <a:lnSpc>
                          <a:spcPts val="2014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record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750"/>
                        </a:lnSpc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Associate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014"/>
                        </a:lnSpc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7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20" dirty="0">
                          <a:latin typeface="Arial"/>
                          <a:cs typeface="Arial"/>
                        </a:rPr>
                        <a:t>entity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700" b="1" spc="-25" dirty="0">
                          <a:latin typeface="Arial"/>
                          <a:cs typeface="Arial"/>
                        </a:rPr>
                        <a:t>Description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SOA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Zone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Holds information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represented</a:t>
                      </a:r>
                      <a:r>
                        <a:rPr sz="17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zone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Host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Contains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IP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host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node</a:t>
                      </a:r>
                      <a:r>
                        <a:rPr sz="17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represents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700" spc="-40" dirty="0">
                          <a:latin typeface="Arial"/>
                          <a:cs typeface="Arial"/>
                        </a:rPr>
                        <a:t>MX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Domain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0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5090">
                        <a:lnSpc>
                          <a:spcPts val="1989"/>
                        </a:lnSpc>
                        <a:spcBef>
                          <a:spcPts val="384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Refers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mail server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handle mail addressed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this  </a:t>
                      </a:r>
                      <a:r>
                        <a:rPr sz="1700" spc="-35" dirty="0">
                          <a:latin typeface="Arial"/>
                          <a:cs typeface="Arial"/>
                        </a:rPr>
                        <a:t>node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8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2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spc="-40" dirty="0">
                          <a:latin typeface="Arial"/>
                          <a:cs typeface="Arial"/>
                        </a:rPr>
                        <a:t>SRV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Domain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Refers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server handling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7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service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9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45" dirty="0">
                          <a:latin typeface="Arial"/>
                          <a:cs typeface="Arial"/>
                        </a:rPr>
                        <a:t>NS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Zone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4455">
                        <a:lnSpc>
                          <a:spcPts val="2020"/>
                        </a:lnSpc>
                        <a:spcBef>
                          <a:spcPts val="35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Refers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name server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implements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represented  zone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5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700" spc="-35" dirty="0">
                          <a:latin typeface="Arial"/>
                          <a:cs typeface="Arial"/>
                        </a:rPr>
                        <a:t>CNAME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Node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4455">
                        <a:lnSpc>
                          <a:spcPts val="1989"/>
                        </a:lnSpc>
                        <a:spcBef>
                          <a:spcPts val="39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Symbolic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link with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primary name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represented  </a:t>
                      </a:r>
                      <a:r>
                        <a:rPr sz="1700" spc="-35" dirty="0">
                          <a:latin typeface="Arial"/>
                          <a:cs typeface="Arial"/>
                        </a:rPr>
                        <a:t>node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PTR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Host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Contains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canonical name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host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2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30" dirty="0">
                          <a:latin typeface="Arial"/>
                          <a:cs typeface="Arial"/>
                        </a:rPr>
                        <a:t>HINFO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Host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Holds information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host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node</a:t>
                      </a:r>
                      <a:r>
                        <a:rPr sz="1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represents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2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TXT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7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kind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Contains any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entity-specific 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information considered</a:t>
                      </a:r>
                      <a:r>
                        <a:rPr sz="1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useful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8232" y="672393"/>
            <a:ext cx="503110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0" dirty="0"/>
              <a:t>Một </a:t>
            </a:r>
            <a:r>
              <a:rPr sz="3700" dirty="0"/>
              <a:t>số </a:t>
            </a:r>
            <a:r>
              <a:rPr sz="3700" spc="5" dirty="0"/>
              <a:t>bản ghi quan</a:t>
            </a:r>
            <a:r>
              <a:rPr sz="3700" spc="-15" dirty="0"/>
              <a:t> </a:t>
            </a:r>
            <a:r>
              <a:rPr sz="3700" spc="5" dirty="0"/>
              <a:t>trọng</a:t>
            </a:r>
            <a:endParaRPr sz="3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132905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Ví</a:t>
            </a:r>
            <a:r>
              <a:rPr spc="-120" dirty="0"/>
              <a:t> </a:t>
            </a:r>
            <a:r>
              <a:rPr spc="-15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5500" y="349250"/>
            <a:ext cx="6278092" cy="709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45300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Định</a:t>
            </a:r>
            <a:r>
              <a:rPr spc="-130" dirty="0"/>
              <a:t> </a:t>
            </a:r>
            <a:r>
              <a:rPr spc="-20" dirty="0"/>
              <a:t>danh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5562" y="1800903"/>
            <a:ext cx="7625080" cy="16929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1 </a:t>
            </a: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danh chỉ đến </a:t>
            </a:r>
            <a:r>
              <a:rPr sz="3000" spc="-5" dirty="0">
                <a:latin typeface="Times New Roman"/>
                <a:cs typeface="Times New Roman"/>
              </a:rPr>
              <a:t>nhiều </a:t>
            </a:r>
            <a:r>
              <a:rPr sz="3000" dirty="0">
                <a:latin typeface="Times New Roman"/>
                <a:cs typeface="Times New Roman"/>
              </a:rPr>
              <a:t>nhất 1 </a:t>
            </a:r>
            <a:r>
              <a:rPr sz="3000" spc="-5" dirty="0">
                <a:latin typeface="Times New Roman"/>
                <a:cs typeface="Times New Roman"/>
              </a:rPr>
              <a:t>thực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thể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Mỗi thực thể </a:t>
            </a:r>
            <a:r>
              <a:rPr sz="3000" dirty="0">
                <a:latin typeface="Times New Roman"/>
                <a:cs typeface="Times New Roman"/>
              </a:rPr>
              <a:t>chỉ được xác </a:t>
            </a: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bởi 1 </a:t>
            </a:r>
            <a:r>
              <a:rPr sz="3000" spc="-5" dirty="0">
                <a:latin typeface="Times New Roman"/>
                <a:cs typeface="Times New Roman"/>
              </a:rPr>
              <a:t>định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danh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spc="-5" dirty="0">
                <a:latin typeface="Times New Roman"/>
                <a:cs typeface="Times New Roman"/>
              </a:rPr>
              <a:t>Một định </a:t>
            </a:r>
            <a:r>
              <a:rPr sz="3000" dirty="0">
                <a:latin typeface="Times New Roman"/>
                <a:cs typeface="Times New Roman"/>
              </a:rPr>
              <a:t>danh </a:t>
            </a:r>
            <a:r>
              <a:rPr sz="3000" spc="-5" dirty="0">
                <a:latin typeface="Times New Roman"/>
                <a:cs typeface="Times New Roman"/>
              </a:rPr>
              <a:t>mãi mãi </a:t>
            </a:r>
            <a:r>
              <a:rPr sz="3000" dirty="0">
                <a:latin typeface="Times New Roman"/>
                <a:cs typeface="Times New Roman"/>
              </a:rPr>
              <a:t>chỉ </a:t>
            </a:r>
            <a:r>
              <a:rPr sz="3000" spc="-5" dirty="0">
                <a:latin typeface="Times New Roman"/>
                <a:cs typeface="Times New Roman"/>
              </a:rPr>
              <a:t>trỏ </a:t>
            </a:r>
            <a:r>
              <a:rPr sz="3000" dirty="0">
                <a:latin typeface="Times New Roman"/>
                <a:cs typeface="Times New Roman"/>
              </a:rPr>
              <a:t>đến 1 </a:t>
            </a:r>
            <a:r>
              <a:rPr sz="3000" spc="-5" dirty="0">
                <a:latin typeface="Times New Roman"/>
                <a:cs typeface="Times New Roman"/>
              </a:rPr>
              <a:t>thực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thể.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418632"/>
            <a:ext cx="85169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Phân giải </a:t>
            </a:r>
            <a:r>
              <a:rPr sz="3200" i="1" spc="-15" dirty="0"/>
              <a:t>tên </a:t>
            </a:r>
            <a:r>
              <a:rPr sz="3200" dirty="0"/>
              <a:t>&amp; </a:t>
            </a:r>
            <a:r>
              <a:rPr sz="3200" i="1" spc="-15" dirty="0"/>
              <a:t>định </a:t>
            </a:r>
            <a:r>
              <a:rPr sz="3200" i="1" spc="-20"/>
              <a:t>danh</a:t>
            </a:r>
            <a:r>
              <a:rPr sz="3200" i="1" spc="-220"/>
              <a:t> </a:t>
            </a:r>
            <a:r>
              <a:rPr sz="3200" spc="-20" smtClean="0"/>
              <a:t>thành</a:t>
            </a:r>
            <a:r>
              <a:rPr lang="en-US" sz="3200" spc="-20" smtClean="0"/>
              <a:t> </a:t>
            </a:r>
            <a:r>
              <a:rPr sz="3200" i="1" spc="-15" smtClean="0"/>
              <a:t>địa</a:t>
            </a:r>
            <a:r>
              <a:rPr sz="3200" i="1" spc="-45" smtClean="0"/>
              <a:t> </a:t>
            </a:r>
            <a:r>
              <a:rPr sz="3200" i="1" spc="-25" dirty="0"/>
              <a:t>chỉ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5562" y="1800903"/>
            <a:ext cx="7959725" cy="417067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Bảng ánh xạ </a:t>
            </a:r>
            <a:r>
              <a:rPr sz="3000" spc="-5" dirty="0">
                <a:latin typeface="Times New Roman"/>
                <a:cs typeface="Times New Roman"/>
              </a:rPr>
              <a:t>tập trung </a:t>
            </a:r>
            <a:r>
              <a:rPr sz="3000" i="1" spc="-5" dirty="0">
                <a:latin typeface="Times New Roman"/>
                <a:cs typeface="Times New Roman"/>
              </a:rPr>
              <a:t>tên</a:t>
            </a:r>
            <a:r>
              <a:rPr sz="3000" spc="-5" dirty="0">
                <a:latin typeface="Times New Roman"/>
                <a:cs typeface="Times New Roman"/>
              </a:rPr>
              <a:t>-</a:t>
            </a:r>
            <a:r>
              <a:rPr sz="3000" i="1" spc="-5" dirty="0">
                <a:latin typeface="Times New Roman"/>
                <a:cs typeface="Times New Roman"/>
              </a:rPr>
              <a:t>địa</a:t>
            </a:r>
            <a:r>
              <a:rPr sz="3000" i="1" spc="-2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chỉ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dirty="0">
                <a:latin typeface="Times New Roman"/>
                <a:cs typeface="Times New Roman"/>
              </a:rPr>
              <a:t>Vấn đề: không phù hợp với hệ </a:t>
            </a:r>
            <a:r>
              <a:rPr sz="3000" spc="-5" dirty="0">
                <a:latin typeface="Times New Roman"/>
                <a:cs typeface="Times New Roman"/>
              </a:rPr>
              <a:t>thống mạng </a:t>
            </a:r>
            <a:r>
              <a:rPr sz="3000" dirty="0">
                <a:latin typeface="Times New Roman"/>
                <a:cs typeface="Times New Roman"/>
              </a:rPr>
              <a:t>cỡ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lớn</a:t>
            </a:r>
            <a:endParaRPr sz="30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</a:tabLst>
            </a:pPr>
            <a:r>
              <a:rPr sz="3000" b="1" dirty="0">
                <a:latin typeface="Times New Roman"/>
                <a:cs typeface="Times New Roman"/>
              </a:rPr>
              <a:t>Các hệ </a:t>
            </a:r>
            <a:r>
              <a:rPr sz="3000" b="1" spc="-5" dirty="0">
                <a:latin typeface="Times New Roman"/>
                <a:cs typeface="Times New Roman"/>
              </a:rPr>
              <a:t>thống </a:t>
            </a:r>
            <a:r>
              <a:rPr sz="3000" b="1" dirty="0">
                <a:latin typeface="Times New Roman"/>
                <a:cs typeface="Times New Roman"/>
              </a:rPr>
              <a:t>phân </a:t>
            </a:r>
            <a:r>
              <a:rPr sz="3000" b="1" spc="-5" dirty="0">
                <a:latin typeface="Times New Roman"/>
                <a:cs typeface="Times New Roman"/>
              </a:rPr>
              <a:t>giải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tên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"/>
            </a:pPr>
            <a:endParaRPr sz="44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buClr>
                <a:srgbClr val="DD8047"/>
              </a:buClr>
              <a:buSzPct val="58620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900" spc="-5" dirty="0">
                <a:latin typeface="Times New Roman"/>
                <a:cs typeface="Times New Roman"/>
              </a:rPr>
              <a:t>Yêu </a:t>
            </a:r>
            <a:r>
              <a:rPr sz="2900" spc="-10" dirty="0">
                <a:latin typeface="Times New Roman"/>
                <a:cs typeface="Times New Roman"/>
              </a:rPr>
              <a:t>cầu </a:t>
            </a:r>
            <a:r>
              <a:rPr sz="2900" spc="-5" dirty="0">
                <a:latin typeface="Times New Roman"/>
                <a:cs typeface="Times New Roman"/>
              </a:rPr>
              <a:t>của dịch vụ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tên</a:t>
            </a:r>
            <a:endParaRPr sz="29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735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Qui mô: </a:t>
            </a:r>
            <a:r>
              <a:rPr sz="2500" spc="-5" dirty="0">
                <a:latin typeface="Times New Roman"/>
                <a:cs typeface="Times New Roman"/>
              </a:rPr>
              <a:t>vô </a:t>
            </a:r>
            <a:r>
              <a:rPr sz="2500" spc="-10" dirty="0">
                <a:latin typeface="Times New Roman"/>
                <a:cs typeface="Times New Roman"/>
              </a:rPr>
              <a:t>hạn </a:t>
            </a:r>
            <a:r>
              <a:rPr sz="2500" spc="-5" dirty="0">
                <a:latin typeface="Times New Roman"/>
                <a:cs typeface="Times New Roman"/>
              </a:rPr>
              <a:t>về </a:t>
            </a:r>
            <a:r>
              <a:rPr sz="2500" spc="-10" dirty="0">
                <a:latin typeface="Times New Roman"/>
                <a:cs typeface="Times New Roman"/>
              </a:rPr>
              <a:t>tên </a:t>
            </a:r>
            <a:r>
              <a:rPr sz="2500" spc="-5" dirty="0">
                <a:latin typeface="Times New Roman"/>
                <a:cs typeface="Times New Roman"/>
              </a:rPr>
              <a:t>và </a:t>
            </a:r>
            <a:r>
              <a:rPr sz="2500" spc="-10" dirty="0">
                <a:latin typeface="Times New Roman"/>
                <a:cs typeface="Times New Roman"/>
              </a:rPr>
              <a:t>miền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tên</a:t>
            </a:r>
            <a:endParaRPr sz="25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Bền vững: chịu được các thay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đổi</a:t>
            </a:r>
            <a:endParaRPr sz="25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Sẵn sàng, chịu lỗi, chịu </a:t>
            </a:r>
            <a:r>
              <a:rPr sz="2500" spc="-5" dirty="0">
                <a:latin typeface="Times New Roman"/>
                <a:cs typeface="Times New Roman"/>
              </a:rPr>
              <a:t>rủi ro </a:t>
            </a:r>
            <a:r>
              <a:rPr sz="2500" spc="-10" dirty="0">
                <a:latin typeface="Times New Roman"/>
                <a:cs typeface="Times New Roman"/>
              </a:rPr>
              <a:t>bảo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mật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495" y="3028882"/>
            <a:ext cx="833119" cy="521334"/>
            <a:chOff x="821495" y="3028882"/>
            <a:chExt cx="833119" cy="521334"/>
          </a:xfrm>
        </p:grpSpPr>
        <p:sp>
          <p:nvSpPr>
            <p:cNvPr id="9" name="object 9"/>
            <p:cNvSpPr/>
            <p:nvPr/>
          </p:nvSpPr>
          <p:spPr>
            <a:xfrm>
              <a:off x="831354" y="3038741"/>
              <a:ext cx="813435" cy="501650"/>
            </a:xfrm>
            <a:custGeom>
              <a:avLst/>
              <a:gdLst/>
              <a:ahLst/>
              <a:cxnLst/>
              <a:rect l="l" t="t" r="r" b="b"/>
              <a:pathLst>
                <a:path w="813435" h="501650">
                  <a:moveTo>
                    <a:pt x="562597" y="0"/>
                  </a:moveTo>
                  <a:lnTo>
                    <a:pt x="562597" y="125310"/>
                  </a:lnTo>
                  <a:lnTo>
                    <a:pt x="0" y="125310"/>
                  </a:lnTo>
                  <a:lnTo>
                    <a:pt x="0" y="375919"/>
                  </a:lnTo>
                  <a:lnTo>
                    <a:pt x="562597" y="375919"/>
                  </a:lnTo>
                  <a:lnTo>
                    <a:pt x="562597" y="501218"/>
                  </a:lnTo>
                  <a:lnTo>
                    <a:pt x="813092" y="250609"/>
                  </a:lnTo>
                  <a:lnTo>
                    <a:pt x="562597" y="0"/>
                  </a:lnTo>
                  <a:close/>
                </a:path>
              </a:pathLst>
            </a:custGeom>
            <a:solidFill>
              <a:srgbClr val="94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1354" y="3038741"/>
              <a:ext cx="813435" cy="501650"/>
            </a:xfrm>
            <a:custGeom>
              <a:avLst/>
              <a:gdLst/>
              <a:ahLst/>
              <a:cxnLst/>
              <a:rect l="l" t="t" r="r" b="b"/>
              <a:pathLst>
                <a:path w="813435" h="501650">
                  <a:moveTo>
                    <a:pt x="0" y="125305"/>
                  </a:moveTo>
                  <a:lnTo>
                    <a:pt x="562598" y="125305"/>
                  </a:lnTo>
                  <a:lnTo>
                    <a:pt x="562598" y="0"/>
                  </a:lnTo>
                  <a:lnTo>
                    <a:pt x="813097" y="250611"/>
                  </a:lnTo>
                  <a:lnTo>
                    <a:pt x="562598" y="501223"/>
                  </a:lnTo>
                  <a:lnTo>
                    <a:pt x="562598" y="375917"/>
                  </a:lnTo>
                  <a:lnTo>
                    <a:pt x="0" y="375917"/>
                  </a:lnTo>
                  <a:lnTo>
                    <a:pt x="0" y="125305"/>
                  </a:lnTo>
                  <a:close/>
                </a:path>
              </a:pathLst>
            </a:custGeom>
            <a:ln w="19717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450469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URI, URL </a:t>
            </a:r>
            <a:r>
              <a:rPr spc="-15" dirty="0"/>
              <a:t>và</a:t>
            </a:r>
            <a:r>
              <a:rPr spc="-310" dirty="0"/>
              <a:t> </a:t>
            </a:r>
            <a:r>
              <a:rPr spc="-25" dirty="0"/>
              <a:t>URN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5562" y="1816966"/>
            <a:ext cx="8157209" cy="447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800" spc="-5" smtClean="0">
                <a:latin typeface="Times New Roman"/>
                <a:cs typeface="Times New Roman"/>
              </a:rPr>
              <a:t>URI</a:t>
            </a:r>
            <a:r>
              <a:rPr lang="en-US" sz="2800" spc="-5" smtClean="0">
                <a:latin typeface="Times New Roman"/>
                <a:cs typeface="Times New Roman"/>
              </a:rPr>
              <a:t> (Uniform Resource Identifier)</a:t>
            </a:r>
            <a:endParaRPr sz="2800">
              <a:latin typeface="Times New Roman"/>
              <a:cs typeface="Times New Roman"/>
            </a:endParaRPr>
          </a:p>
          <a:p>
            <a:pPr marL="675005" marR="5080" lvl="1" indent="-282575">
              <a:lnSpc>
                <a:spcPts val="2400"/>
              </a:lnSpc>
              <a:spcBef>
                <a:spcPts val="615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Xâu các </a:t>
            </a:r>
            <a:r>
              <a:rPr sz="2500" spc="-5" dirty="0">
                <a:latin typeface="Times New Roman"/>
                <a:cs typeface="Times New Roman"/>
              </a:rPr>
              <a:t>ký tự </a:t>
            </a:r>
            <a:r>
              <a:rPr sz="2500" spc="-5">
                <a:latin typeface="Times New Roman"/>
                <a:cs typeface="Times New Roman"/>
              </a:rPr>
              <a:t>để </a:t>
            </a:r>
            <a:r>
              <a:rPr lang="en-US" sz="2500" spc="-10" smtClean="0">
                <a:latin typeface="Times New Roman"/>
                <a:cs typeface="Times New Roman"/>
              </a:rPr>
              <a:t>xác định</a:t>
            </a:r>
            <a:r>
              <a:rPr sz="2500" spc="-10" smtClean="0">
                <a:latin typeface="Times New Roman"/>
                <a:cs typeface="Times New Roman"/>
              </a:rPr>
              <a:t> </a:t>
            </a:r>
            <a:r>
              <a:rPr sz="2500" spc="-10">
                <a:latin typeface="Times New Roman"/>
                <a:cs typeface="Times New Roman"/>
              </a:rPr>
              <a:t>tên </a:t>
            </a:r>
            <a:r>
              <a:rPr lang="en-US" sz="2500" spc="-10" smtClean="0">
                <a:latin typeface="Times New Roman"/>
                <a:cs typeface="Times New Roman"/>
              </a:rPr>
              <a:t>hoặc</a:t>
            </a:r>
            <a:r>
              <a:rPr sz="2500" spc="-10" smtClean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tài nguyên. </a:t>
            </a:r>
            <a:r>
              <a:rPr sz="2500" spc="-5" dirty="0">
                <a:latin typeface="Times New Roman"/>
                <a:cs typeface="Times New Roman"/>
              </a:rPr>
              <a:t>Với sự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biểu  diễn tài nguyên trong </a:t>
            </a:r>
            <a:r>
              <a:rPr sz="2500" dirty="0">
                <a:latin typeface="Times New Roman"/>
                <a:cs typeface="Times New Roman"/>
              </a:rPr>
              <a:t>1 </a:t>
            </a:r>
            <a:r>
              <a:rPr sz="2500" spc="-10" dirty="0">
                <a:latin typeface="Times New Roman"/>
                <a:cs typeface="Times New Roman"/>
              </a:rPr>
              <a:t>mạng, </a:t>
            </a:r>
            <a:r>
              <a:rPr sz="2500" spc="-5" dirty="0">
                <a:latin typeface="Times New Roman"/>
                <a:cs typeface="Times New Roman"/>
              </a:rPr>
              <a:t>với </a:t>
            </a:r>
            <a:r>
              <a:rPr sz="2500" spc="-10" dirty="0">
                <a:latin typeface="Times New Roman"/>
                <a:cs typeface="Times New Roman"/>
              </a:rPr>
              <a:t>các giao thức cụ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thể.</a:t>
            </a:r>
            <a:endParaRPr sz="2500">
              <a:latin typeface="Times New Roman"/>
              <a:cs typeface="Times New Roman"/>
            </a:endParaRPr>
          </a:p>
          <a:p>
            <a:pPr marL="675005">
              <a:lnSpc>
                <a:spcPts val="2420"/>
              </a:lnSpc>
            </a:pPr>
            <a:r>
              <a:rPr sz="2500" spc="-10" dirty="0">
                <a:latin typeface="Times New Roman"/>
                <a:cs typeface="Times New Roman"/>
              </a:rPr>
              <a:t>Được phân loại như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URL hoặc</a:t>
            </a:r>
            <a:r>
              <a:rPr sz="2500" spc="-1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URN.</a:t>
            </a:r>
            <a:endParaRPr sz="2500">
              <a:latin typeface="Times New Roman"/>
              <a:cs typeface="Times New Roman"/>
            </a:endParaRPr>
          </a:p>
          <a:p>
            <a:pPr marL="675005" marR="80645" lvl="1" indent="-282575">
              <a:lnSpc>
                <a:spcPts val="2400"/>
              </a:lnSpc>
              <a:spcBef>
                <a:spcPts val="70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dirty="0">
                <a:latin typeface="Times New Roman"/>
                <a:cs typeface="Times New Roman"/>
              </a:rPr>
              <a:t>5 </a:t>
            </a:r>
            <a:r>
              <a:rPr sz="2500" spc="-10" dirty="0">
                <a:latin typeface="Times New Roman"/>
                <a:cs typeface="Times New Roman"/>
              </a:rPr>
              <a:t>phần: scheme </a:t>
            </a:r>
            <a:r>
              <a:rPr sz="2500" spc="-5" dirty="0">
                <a:latin typeface="Times New Roman"/>
                <a:cs typeface="Times New Roman"/>
              </a:rPr>
              <a:t>(sự </a:t>
            </a:r>
            <a:r>
              <a:rPr sz="2500" spc="-10" dirty="0">
                <a:latin typeface="Times New Roman"/>
                <a:cs typeface="Times New Roman"/>
              </a:rPr>
              <a:t>xếp đặt), </a:t>
            </a:r>
            <a:r>
              <a:rPr sz="2500" spc="-15" dirty="0">
                <a:latin typeface="Times New Roman"/>
                <a:cs typeface="Times New Roman"/>
              </a:rPr>
              <a:t>authority </a:t>
            </a:r>
            <a:r>
              <a:rPr sz="2500" spc="-10" dirty="0">
                <a:latin typeface="Times New Roman"/>
                <a:cs typeface="Times New Roman"/>
              </a:rPr>
              <a:t>(nhà cung  </a:t>
            </a:r>
            <a:r>
              <a:rPr sz="2500" spc="-15" dirty="0">
                <a:latin typeface="Times New Roman"/>
                <a:cs typeface="Times New Roman"/>
              </a:rPr>
              <a:t>cấp),path </a:t>
            </a:r>
            <a:r>
              <a:rPr sz="2500" spc="-10" dirty="0">
                <a:latin typeface="Times New Roman"/>
                <a:cs typeface="Times New Roman"/>
              </a:rPr>
              <a:t>(đường dẫn), query (truy vấn) </a:t>
            </a:r>
            <a:r>
              <a:rPr sz="2500" spc="-5" dirty="0">
                <a:latin typeface="Times New Roman"/>
                <a:cs typeface="Times New Roman"/>
              </a:rPr>
              <a:t>và </a:t>
            </a:r>
            <a:r>
              <a:rPr sz="2500" spc="-10" dirty="0">
                <a:latin typeface="Times New Roman"/>
                <a:cs typeface="Times New Roman"/>
              </a:rPr>
              <a:t>fragment (phân  mảnh)</a:t>
            </a:r>
            <a:endParaRPr sz="2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4B6D2"/>
              </a:buClr>
              <a:buFont typeface="Arial"/>
              <a:buChar char="¤"/>
            </a:pPr>
            <a:endParaRPr sz="26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buClr>
                <a:srgbClr val="DD8047"/>
              </a:buClr>
              <a:buSzPct val="60714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800" spc="-5" dirty="0">
                <a:latin typeface="Times New Roman"/>
                <a:cs typeface="Times New Roman"/>
              </a:rPr>
              <a:t>URN:</a:t>
            </a:r>
            <a:endParaRPr sz="2800">
              <a:latin typeface="Times New Roman"/>
              <a:cs typeface="Times New Roman"/>
            </a:endParaRPr>
          </a:p>
          <a:p>
            <a:pPr marL="392430">
              <a:lnSpc>
                <a:spcPct val="100000"/>
              </a:lnSpc>
              <a:spcBef>
                <a:spcPts val="35"/>
              </a:spcBef>
            </a:pPr>
            <a:r>
              <a:rPr sz="1700" spc="565" dirty="0">
                <a:solidFill>
                  <a:srgbClr val="94B6D2"/>
                </a:solidFill>
                <a:latin typeface="Arial"/>
                <a:cs typeface="Arial"/>
              </a:rPr>
              <a:t>¤ </a:t>
            </a:r>
            <a:r>
              <a:rPr sz="2500" spc="-10" dirty="0">
                <a:latin typeface="Times New Roman"/>
                <a:cs typeface="Times New Roman"/>
              </a:rPr>
              <a:t>Chỉ </a:t>
            </a:r>
            <a:r>
              <a:rPr sz="2500" spc="-5" dirty="0">
                <a:latin typeface="Times New Roman"/>
                <a:cs typeface="Times New Roman"/>
              </a:rPr>
              <a:t>số </a:t>
            </a:r>
            <a:r>
              <a:rPr sz="2500" spc="-10" dirty="0">
                <a:latin typeface="Times New Roman"/>
                <a:cs typeface="Times New Roman"/>
              </a:rPr>
              <a:t>ISBN 0486275574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(run:isbn:0-486-27557-4)</a:t>
            </a:r>
            <a:endParaRPr sz="25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10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2900" algn="l"/>
                <a:tab pos="343535" algn="l"/>
              </a:tabLst>
            </a:pPr>
            <a:r>
              <a:rPr sz="2800" spc="-5" smtClean="0">
                <a:latin typeface="Times New Roman"/>
                <a:cs typeface="Times New Roman"/>
              </a:rPr>
              <a:t>URL</a:t>
            </a:r>
            <a:r>
              <a:rPr lang="en-US" sz="2800" spc="-5" smtClean="0">
                <a:latin typeface="Times New Roman"/>
                <a:cs typeface="Times New Roman"/>
              </a:rPr>
              <a:t> (Uniform Resource Locator)</a:t>
            </a:r>
            <a:endParaRPr sz="2800">
              <a:latin typeface="Times New Roman"/>
              <a:cs typeface="Times New Roman"/>
            </a:endParaRPr>
          </a:p>
          <a:p>
            <a:pPr marL="675005" lvl="1" indent="-282575">
              <a:lnSpc>
                <a:spcPct val="100000"/>
              </a:lnSpc>
              <a:spcBef>
                <a:spcPts val="35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file:///home/username/RomeoAndJuliet.pdf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3701" y="4001752"/>
            <a:ext cx="5425579" cy="938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5562" y="588521"/>
            <a:ext cx="219710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Nội</a:t>
            </a:r>
            <a:r>
              <a:rPr spc="-105" dirty="0"/>
              <a:t> </a:t>
            </a:r>
            <a:r>
              <a:rPr spc="-20" dirty="0"/>
              <a:t>dung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5801" y="1544771"/>
            <a:ext cx="200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5562" y="1800903"/>
            <a:ext cx="4674870" cy="22504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Tên, </a:t>
            </a: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danh, và </a:t>
            </a:r>
            <a:r>
              <a:rPr sz="3000" spc="-5" dirty="0">
                <a:latin typeface="Times New Roman"/>
                <a:cs typeface="Times New Roman"/>
              </a:rPr>
              <a:t>địa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chỉ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Không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gian tên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phẳng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tên </a:t>
            </a:r>
            <a:r>
              <a:rPr sz="3000" dirty="0">
                <a:latin typeface="Times New Roman"/>
                <a:cs typeface="Times New Roman"/>
              </a:rPr>
              <a:t>có cấu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trúc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AutoNum type="arabicPeriod"/>
              <a:tabLst>
                <a:tab pos="544830" algn="l"/>
                <a:tab pos="545465" algn="l"/>
              </a:tabLst>
            </a:pPr>
            <a:r>
              <a:rPr sz="3000" spc="-5" dirty="0">
                <a:latin typeface="Times New Roman"/>
                <a:cs typeface="Times New Roman"/>
              </a:rPr>
              <a:t>Định </a:t>
            </a:r>
            <a:r>
              <a:rPr sz="3000" dirty="0">
                <a:latin typeface="Times New Roman"/>
                <a:cs typeface="Times New Roman"/>
              </a:rPr>
              <a:t>danh </a:t>
            </a:r>
            <a:r>
              <a:rPr sz="3000" spc="-5" dirty="0">
                <a:latin typeface="Times New Roman"/>
                <a:cs typeface="Times New Roman"/>
              </a:rPr>
              <a:t>theo thuộc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tính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1869</Words>
  <Application>Microsoft Office PowerPoint</Application>
  <PresentationFormat>Custom</PresentationFormat>
  <Paragraphs>398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PowerPoint Presentation</vt:lpstr>
      <vt:lpstr>Nội dung</vt:lpstr>
      <vt:lpstr>Thực thể &amp; tên</vt:lpstr>
      <vt:lpstr>Thực thể, Access Point</vt:lpstr>
      <vt:lpstr>Tách biệt dịch vụ và vị trí</vt:lpstr>
      <vt:lpstr>Định danh</vt:lpstr>
      <vt:lpstr>Phân giải tên &amp; định danh thành địa chỉ</vt:lpstr>
      <vt:lpstr>URI, URL và URN</vt:lpstr>
      <vt:lpstr>Nội dung</vt:lpstr>
      <vt:lpstr>2. Không gian tên phẳng</vt:lpstr>
      <vt:lpstr>2.1. Khái niệm</vt:lpstr>
      <vt:lpstr>2.2. Các giải pháp thông thường</vt:lpstr>
      <vt:lpstr>2.2.1. Quảng bá/thông báo nhóm</vt:lpstr>
      <vt:lpstr>2.2.1. Quảng bá/thông báo nhóm</vt:lpstr>
      <vt:lpstr>VD: ARP – Address Resolution Protocol</vt:lpstr>
      <vt:lpstr>ARP-Spoofing</vt:lpstr>
      <vt:lpstr>2.2.2. Chuyển tiếp con trỏ (Forwarding  pointer)</vt:lpstr>
      <vt:lpstr>Cơ chế hoạt động</vt:lpstr>
      <vt:lpstr>Tái định hướng con trỏ</vt:lpstr>
      <vt:lpstr>Vấn đề</vt:lpstr>
      <vt:lpstr>2.3. Giải pháp Home-based</vt:lpstr>
      <vt:lpstr>Vấn đề về qui mô</vt:lpstr>
      <vt:lpstr>2.4. Giải pháp sử dụng hàm băm phân  tán</vt:lpstr>
      <vt:lpstr>Bảng băm phân tán</vt:lpstr>
      <vt:lpstr>2.5. Giải pháp phân cấp</vt:lpstr>
      <vt:lpstr>Giải pháp phân cấp</vt:lpstr>
      <vt:lpstr>Thực thể có 2 địa chỉ</vt:lpstr>
      <vt:lpstr>Tìm kiếm</vt:lpstr>
      <vt:lpstr>Cập nhật</vt:lpstr>
      <vt:lpstr>Bộ đệm</vt:lpstr>
      <vt:lpstr>Loại bỏ các tên không sử dụng</vt:lpstr>
      <vt:lpstr>Đối tượng không được tham chiếu</vt:lpstr>
      <vt:lpstr>Tham chiếu lẫn nhau</vt:lpstr>
      <vt:lpstr>Nội dung</vt:lpstr>
      <vt:lpstr>Không gian tên có cấu trúc</vt:lpstr>
      <vt:lpstr>Không gian tên có cấu trúc</vt:lpstr>
      <vt:lpstr>Không gian tên (UNIX)</vt:lpstr>
      <vt:lpstr>Nội dung của tệp thư mục</vt:lpstr>
      <vt:lpstr>Phân giải tên</vt:lpstr>
      <vt:lpstr>Inode, soft link and hard link</vt:lpstr>
      <vt:lpstr>Thư mục</vt:lpstr>
      <vt:lpstr>Inode, soft link and hard link  (cont.)</vt:lpstr>
      <vt:lpstr>Liên kết vật lý (cont.)</vt:lpstr>
      <vt:lpstr>Liên kết vật lý (cont.)</vt:lpstr>
      <vt:lpstr>Liên kết vật lý (cont.)</vt:lpstr>
      <vt:lpstr>Inode, soft link and hard link (cont.)</vt:lpstr>
      <vt:lpstr>Liên kết biểu tượng</vt:lpstr>
      <vt:lpstr>Liên kết biểu tượng</vt:lpstr>
      <vt:lpstr>Mounting</vt:lpstr>
      <vt:lpstr>Merging</vt:lpstr>
      <vt:lpstr>Dịch vụ tên</vt:lpstr>
      <vt:lpstr>Phân tán không gian tên</vt:lpstr>
      <vt:lpstr>Phân tán không gian tên</vt:lpstr>
      <vt:lpstr>Phân tán không gian tên</vt:lpstr>
      <vt:lpstr>Ví dụ: DNS</vt:lpstr>
      <vt:lpstr>Cơ chế của DNS</vt:lpstr>
      <vt:lpstr>Một số bản ghi quan trọng</vt:lpstr>
      <vt:lpstr>Ví dụ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 _ PC</cp:lastModifiedBy>
  <cp:revision>9</cp:revision>
  <dcterms:created xsi:type="dcterms:W3CDTF">2021-02-23T15:56:36Z</dcterms:created>
  <dcterms:modified xsi:type="dcterms:W3CDTF">2021-03-24T09:24:42Z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