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53"/>
  </p:notesMasterIdLst>
  <p:sldIdLst>
    <p:sldId id="404" r:id="rId3"/>
    <p:sldId id="257" r:id="rId4"/>
    <p:sldId id="405" r:id="rId5"/>
    <p:sldId id="450" r:id="rId6"/>
    <p:sldId id="421" r:id="rId7"/>
    <p:sldId id="409" r:id="rId8"/>
    <p:sldId id="410" r:id="rId9"/>
    <p:sldId id="411" r:id="rId10"/>
    <p:sldId id="412" r:id="rId11"/>
    <p:sldId id="451" r:id="rId12"/>
    <p:sldId id="420" r:id="rId13"/>
    <p:sldId id="408" r:id="rId14"/>
    <p:sldId id="422" r:id="rId15"/>
    <p:sldId id="424" r:id="rId16"/>
    <p:sldId id="406" r:id="rId17"/>
    <p:sldId id="407" r:id="rId18"/>
    <p:sldId id="452" r:id="rId19"/>
    <p:sldId id="427" r:id="rId20"/>
    <p:sldId id="416" r:id="rId21"/>
    <p:sldId id="418" r:id="rId22"/>
    <p:sldId id="419" r:id="rId23"/>
    <p:sldId id="413" r:id="rId24"/>
    <p:sldId id="414" r:id="rId25"/>
    <p:sldId id="415" r:id="rId26"/>
    <p:sldId id="453" r:id="rId27"/>
    <p:sldId id="426" r:id="rId28"/>
    <p:sldId id="425" r:id="rId29"/>
    <p:sldId id="455" r:id="rId30"/>
    <p:sldId id="454" r:id="rId31"/>
    <p:sldId id="432" r:id="rId32"/>
    <p:sldId id="441" r:id="rId33"/>
    <p:sldId id="433" r:id="rId34"/>
    <p:sldId id="434" r:id="rId35"/>
    <p:sldId id="435" r:id="rId36"/>
    <p:sldId id="430" r:id="rId37"/>
    <p:sldId id="436" r:id="rId38"/>
    <p:sldId id="437" r:id="rId39"/>
    <p:sldId id="438" r:id="rId40"/>
    <p:sldId id="439" r:id="rId41"/>
    <p:sldId id="440" r:id="rId42"/>
    <p:sldId id="442" r:id="rId43"/>
    <p:sldId id="443" r:id="rId44"/>
    <p:sldId id="456" r:id="rId45"/>
    <p:sldId id="444" r:id="rId46"/>
    <p:sldId id="446" r:id="rId47"/>
    <p:sldId id="445" r:id="rId48"/>
    <p:sldId id="448" r:id="rId49"/>
    <p:sldId id="447" r:id="rId50"/>
    <p:sldId id="449" r:id="rId51"/>
    <p:sldId id="393" r:id="rId5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56DD595C-E43A-4D10-818D-7965F597DD43}" v="68" dt="2023-10-20T04:38:46.299"/>
    <p1510:client id="{75BB0323-0B89-46E6-9FF5-064121209B15}" v="7" dt="2023-09-16T10:19:18.943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E07B9685-5A37-4A97-880C-EB79A1BA2E04}" v="360" dt="2023-08-16T17:35:18.186"/>
    <p1510:client id="{F077D0EA-C2B9-4BB7-B815-13DA4F31E4CE}" v="2" dt="2023-08-21T16:30:5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75BB0323-0B89-46E6-9FF5-064121209B15}"/>
    <pc:docChg chg="modSld">
      <pc:chgData name="tien tran" userId="f5c0b7c74de91c7e" providerId="Windows Live" clId="Web-{75BB0323-0B89-46E6-9FF5-064121209B15}" dt="2023-09-16T10:19:18.943" v="5" actId="20577"/>
      <pc:docMkLst>
        <pc:docMk/>
      </pc:docMkLst>
      <pc:sldChg chg="modSp">
        <pc:chgData name="tien tran" userId="f5c0b7c74de91c7e" providerId="Windows Live" clId="Web-{75BB0323-0B89-46E6-9FF5-064121209B15}" dt="2023-09-16T10:19:18.943" v="5" actId="20577"/>
        <pc:sldMkLst>
          <pc:docMk/>
          <pc:sldMk cId="4286422194" sldId="448"/>
        </pc:sldMkLst>
        <pc:spChg chg="mod">
          <ac:chgData name="tien tran" userId="f5c0b7c74de91c7e" providerId="Windows Live" clId="Web-{75BB0323-0B89-46E6-9FF5-064121209B15}" dt="2023-09-16T10:19:18.943" v="5" actId="20577"/>
          <ac:spMkLst>
            <pc:docMk/>
            <pc:sldMk cId="4286422194" sldId="448"/>
            <ac:spMk id="2" creationId="{347A96BF-5001-BA73-76C9-52A1D6AC9CD8}"/>
          </ac:spMkLst>
        </pc:sp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56DD595C-E43A-4D10-818D-7965F597DD43}"/>
    <pc:docChg chg="modSld">
      <pc:chgData name="tien tran" userId="f5c0b7c74de91c7e" providerId="Windows Live" clId="Web-{56DD595C-E43A-4D10-818D-7965F597DD43}" dt="2023-10-20T04:38:45.408" v="258"/>
      <pc:docMkLst>
        <pc:docMk/>
      </pc:docMkLst>
      <pc:sldChg chg="modNotes">
        <pc:chgData name="tien tran" userId="f5c0b7c74de91c7e" providerId="Windows Live" clId="Web-{56DD595C-E43A-4D10-818D-7965F597DD43}" dt="2023-10-20T03:49:33.409" v="3"/>
        <pc:sldMkLst>
          <pc:docMk/>
          <pc:sldMk cId="788580868" sldId="405"/>
        </pc:sldMkLst>
      </pc:sldChg>
      <pc:sldChg chg="modNotes">
        <pc:chgData name="tien tran" userId="f5c0b7c74de91c7e" providerId="Windows Live" clId="Web-{56DD595C-E43A-4D10-818D-7965F597DD43}" dt="2023-10-20T03:55:39.999" v="26"/>
        <pc:sldMkLst>
          <pc:docMk/>
          <pc:sldMk cId="361998908" sldId="406"/>
        </pc:sldMkLst>
      </pc:sldChg>
      <pc:sldChg chg="modNotes">
        <pc:chgData name="tien tran" userId="f5c0b7c74de91c7e" providerId="Windows Live" clId="Web-{56DD595C-E43A-4D10-818D-7965F597DD43}" dt="2023-10-20T04:03:10.810" v="30"/>
        <pc:sldMkLst>
          <pc:docMk/>
          <pc:sldMk cId="3292852088" sldId="407"/>
        </pc:sldMkLst>
      </pc:sldChg>
      <pc:sldChg chg="modNotes">
        <pc:chgData name="tien tran" userId="f5c0b7c74de91c7e" providerId="Windows Live" clId="Web-{56DD595C-E43A-4D10-818D-7965F597DD43}" dt="2023-10-20T03:54:10.058" v="13"/>
        <pc:sldMkLst>
          <pc:docMk/>
          <pc:sldMk cId="2239394117" sldId="408"/>
        </pc:sldMkLst>
      </pc:sldChg>
      <pc:sldChg chg="modNotes">
        <pc:chgData name="tien tran" userId="f5c0b7c74de91c7e" providerId="Windows Live" clId="Web-{56DD595C-E43A-4D10-818D-7965F597DD43}" dt="2023-10-20T03:49:56.238" v="5"/>
        <pc:sldMkLst>
          <pc:docMk/>
          <pc:sldMk cId="3738171676" sldId="409"/>
        </pc:sldMkLst>
      </pc:sldChg>
      <pc:sldChg chg="modNotes">
        <pc:chgData name="tien tran" userId="f5c0b7c74de91c7e" providerId="Windows Live" clId="Web-{56DD595C-E43A-4D10-818D-7965F597DD43}" dt="2023-10-20T03:50:15.348" v="7"/>
        <pc:sldMkLst>
          <pc:docMk/>
          <pc:sldMk cId="1783580257" sldId="410"/>
        </pc:sldMkLst>
      </pc:sldChg>
      <pc:sldChg chg="modNotes">
        <pc:chgData name="tien tran" userId="f5c0b7c74de91c7e" providerId="Windows Live" clId="Web-{56DD595C-E43A-4D10-818D-7965F597DD43}" dt="2023-10-20T03:50:34.051" v="9"/>
        <pc:sldMkLst>
          <pc:docMk/>
          <pc:sldMk cId="4015652039" sldId="411"/>
        </pc:sldMkLst>
      </pc:sldChg>
      <pc:sldChg chg="modNotes">
        <pc:chgData name="tien tran" userId="f5c0b7c74de91c7e" providerId="Windows Live" clId="Web-{56DD595C-E43A-4D10-818D-7965F597DD43}" dt="2023-10-20T03:50:56.458" v="11"/>
        <pc:sldMkLst>
          <pc:docMk/>
          <pc:sldMk cId="2754218045" sldId="412"/>
        </pc:sldMkLst>
      </pc:sldChg>
      <pc:sldChg chg="modNotes">
        <pc:chgData name="tien tran" userId="f5c0b7c74de91c7e" providerId="Windows Live" clId="Web-{56DD595C-E43A-4D10-818D-7965F597DD43}" dt="2023-10-20T04:06:42.848" v="36"/>
        <pc:sldMkLst>
          <pc:docMk/>
          <pc:sldMk cId="3380452050" sldId="413"/>
        </pc:sldMkLst>
      </pc:sldChg>
      <pc:sldChg chg="modNotes">
        <pc:chgData name="tien tran" userId="f5c0b7c74de91c7e" providerId="Windows Live" clId="Web-{56DD595C-E43A-4D10-818D-7965F597DD43}" dt="2023-10-20T04:06:52.176" v="38"/>
        <pc:sldMkLst>
          <pc:docMk/>
          <pc:sldMk cId="1588177861" sldId="414"/>
        </pc:sldMkLst>
      </pc:sldChg>
      <pc:sldChg chg="modSp modNotes">
        <pc:chgData name="tien tran" userId="f5c0b7c74de91c7e" providerId="Windows Live" clId="Web-{56DD595C-E43A-4D10-818D-7965F597DD43}" dt="2023-10-20T04:07:03.676" v="43"/>
        <pc:sldMkLst>
          <pc:docMk/>
          <pc:sldMk cId="2467981480" sldId="415"/>
        </pc:sldMkLst>
        <pc:spChg chg="mod">
          <ac:chgData name="tien tran" userId="f5c0b7c74de91c7e" providerId="Windows Live" clId="Web-{56DD595C-E43A-4D10-818D-7965F597DD43}" dt="2023-10-20T04:07:01.692" v="41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modNotes">
        <pc:chgData name="tien tran" userId="f5c0b7c74de91c7e" providerId="Windows Live" clId="Web-{56DD595C-E43A-4D10-818D-7965F597DD43}" dt="2023-10-20T04:04:38.781" v="32"/>
        <pc:sldMkLst>
          <pc:docMk/>
          <pc:sldMk cId="2695520643" sldId="418"/>
        </pc:sldMkLst>
      </pc:sldChg>
      <pc:sldChg chg="modNotes">
        <pc:chgData name="tien tran" userId="f5c0b7c74de91c7e" providerId="Windows Live" clId="Web-{56DD595C-E43A-4D10-818D-7965F597DD43}" dt="2023-10-20T04:06:29.644" v="34"/>
        <pc:sldMkLst>
          <pc:docMk/>
          <pc:sldMk cId="1563615205" sldId="419"/>
        </pc:sldMkLst>
      </pc:sldChg>
      <pc:sldChg chg="modNotes">
        <pc:chgData name="tien tran" userId="f5c0b7c74de91c7e" providerId="Windows Live" clId="Web-{56DD595C-E43A-4D10-818D-7965F597DD43}" dt="2023-10-20T03:54:25.137" v="15"/>
        <pc:sldMkLst>
          <pc:docMk/>
          <pc:sldMk cId="30854190" sldId="422"/>
        </pc:sldMkLst>
      </pc:sldChg>
      <pc:sldChg chg="modSp modNotes">
        <pc:chgData name="tien tran" userId="f5c0b7c74de91c7e" providerId="Windows Live" clId="Web-{56DD595C-E43A-4D10-818D-7965F597DD43}" dt="2023-10-20T03:55:21.701" v="24"/>
        <pc:sldMkLst>
          <pc:docMk/>
          <pc:sldMk cId="4020267919" sldId="424"/>
        </pc:sldMkLst>
        <pc:spChg chg="mod">
          <ac:chgData name="tien tran" userId="f5c0b7c74de91c7e" providerId="Windows Live" clId="Web-{56DD595C-E43A-4D10-818D-7965F597DD43}" dt="2023-10-20T03:54:55.685" v="19" actId="14100"/>
          <ac:spMkLst>
            <pc:docMk/>
            <pc:sldMk cId="4020267919" sldId="424"/>
            <ac:spMk id="5" creationId="{AB0F9B9D-4A9D-3CF4-92AE-544BCEE7BD89}"/>
          </ac:spMkLst>
        </pc:spChg>
      </pc:sldChg>
      <pc:sldChg chg="modNotes">
        <pc:chgData name="tien tran" userId="f5c0b7c74de91c7e" providerId="Windows Live" clId="Web-{56DD595C-E43A-4D10-818D-7965F597DD43}" dt="2023-10-20T04:09:31.681" v="49"/>
        <pc:sldMkLst>
          <pc:docMk/>
          <pc:sldMk cId="2597662326" sldId="425"/>
        </pc:sldMkLst>
      </pc:sldChg>
      <pc:sldChg chg="modNotes">
        <pc:chgData name="tien tran" userId="f5c0b7c74de91c7e" providerId="Windows Live" clId="Web-{56DD595C-E43A-4D10-818D-7965F597DD43}" dt="2023-10-20T04:16:37.757" v="120"/>
        <pc:sldMkLst>
          <pc:docMk/>
          <pc:sldMk cId="1683571702" sldId="430"/>
        </pc:sldMkLst>
      </pc:sldChg>
      <pc:sldChg chg="modNotes">
        <pc:chgData name="tien tran" userId="f5c0b7c74de91c7e" providerId="Windows Live" clId="Web-{56DD595C-E43A-4D10-818D-7965F597DD43}" dt="2023-10-20T04:10:53.434" v="54"/>
        <pc:sldMkLst>
          <pc:docMk/>
          <pc:sldMk cId="3559656086" sldId="432"/>
        </pc:sldMkLst>
      </pc:sldChg>
      <pc:sldChg chg="modNotes">
        <pc:chgData name="tien tran" userId="f5c0b7c74de91c7e" providerId="Windows Live" clId="Web-{56DD595C-E43A-4D10-818D-7965F597DD43}" dt="2023-10-20T04:15:19.536" v="97"/>
        <pc:sldMkLst>
          <pc:docMk/>
          <pc:sldMk cId="125576511" sldId="433"/>
        </pc:sldMkLst>
      </pc:sldChg>
      <pc:sldChg chg="modNotes">
        <pc:chgData name="tien tran" userId="f5c0b7c74de91c7e" providerId="Windows Live" clId="Web-{56DD595C-E43A-4D10-818D-7965F597DD43}" dt="2023-10-20T04:15:49.474" v="105"/>
        <pc:sldMkLst>
          <pc:docMk/>
          <pc:sldMk cId="2644579994" sldId="434"/>
        </pc:sldMkLst>
      </pc:sldChg>
      <pc:sldChg chg="modNotes">
        <pc:chgData name="tien tran" userId="f5c0b7c74de91c7e" providerId="Windows Live" clId="Web-{56DD595C-E43A-4D10-818D-7965F597DD43}" dt="2023-10-20T04:16:13.022" v="110"/>
        <pc:sldMkLst>
          <pc:docMk/>
          <pc:sldMk cId="2010329098" sldId="435"/>
        </pc:sldMkLst>
      </pc:sldChg>
      <pc:sldChg chg="modNotes">
        <pc:chgData name="tien tran" userId="f5c0b7c74de91c7e" providerId="Windows Live" clId="Web-{56DD595C-E43A-4D10-818D-7965F597DD43}" dt="2023-10-20T04:16:52.554" v="122"/>
        <pc:sldMkLst>
          <pc:docMk/>
          <pc:sldMk cId="444600122" sldId="436"/>
        </pc:sldMkLst>
      </pc:sldChg>
      <pc:sldChg chg="modNotes">
        <pc:chgData name="tien tran" userId="f5c0b7c74de91c7e" providerId="Windows Live" clId="Web-{56DD595C-E43A-4D10-818D-7965F597DD43}" dt="2023-10-20T04:17:10.008" v="126"/>
        <pc:sldMkLst>
          <pc:docMk/>
          <pc:sldMk cId="196675871" sldId="437"/>
        </pc:sldMkLst>
      </pc:sldChg>
      <pc:sldChg chg="modSp modNotes">
        <pc:chgData name="tien tran" userId="f5c0b7c74de91c7e" providerId="Windows Live" clId="Web-{56DD595C-E43A-4D10-818D-7965F597DD43}" dt="2023-10-20T04:17:28.977" v="132"/>
        <pc:sldMkLst>
          <pc:docMk/>
          <pc:sldMk cId="1006214557" sldId="438"/>
        </pc:sldMkLst>
        <pc:spChg chg="mod">
          <ac:chgData name="tien tran" userId="f5c0b7c74de91c7e" providerId="Windows Live" clId="Web-{56DD595C-E43A-4D10-818D-7965F597DD43}" dt="2023-10-20T04:17:25.009" v="129" actId="20577"/>
          <ac:spMkLst>
            <pc:docMk/>
            <pc:sldMk cId="1006214557" sldId="438"/>
            <ac:spMk id="2" creationId="{A58DFA71-7BA7-7DB7-2704-E310C4995A55}"/>
          </ac:spMkLst>
        </pc:spChg>
      </pc:sldChg>
      <pc:sldChg chg="modNotes">
        <pc:chgData name="tien tran" userId="f5c0b7c74de91c7e" providerId="Windows Live" clId="Web-{56DD595C-E43A-4D10-818D-7965F597DD43}" dt="2023-10-20T04:17:52.306" v="134"/>
        <pc:sldMkLst>
          <pc:docMk/>
          <pc:sldMk cId="848631912" sldId="439"/>
        </pc:sldMkLst>
      </pc:sldChg>
      <pc:sldChg chg="modNotes">
        <pc:chgData name="tien tran" userId="f5c0b7c74de91c7e" providerId="Windows Live" clId="Web-{56DD595C-E43A-4D10-818D-7965F597DD43}" dt="2023-10-20T04:18:10.291" v="136"/>
        <pc:sldMkLst>
          <pc:docMk/>
          <pc:sldMk cId="4282555646" sldId="440"/>
        </pc:sldMkLst>
      </pc:sldChg>
      <pc:sldChg chg="modNotes">
        <pc:chgData name="tien tran" userId="f5c0b7c74de91c7e" providerId="Windows Live" clId="Web-{56DD595C-E43A-4D10-818D-7965F597DD43}" dt="2023-10-20T04:12:43.750" v="91"/>
        <pc:sldMkLst>
          <pc:docMk/>
          <pc:sldMk cId="1650393867" sldId="441"/>
        </pc:sldMkLst>
      </pc:sldChg>
      <pc:sldChg chg="modNotes">
        <pc:chgData name="tien tran" userId="f5c0b7c74de91c7e" providerId="Windows Live" clId="Web-{56DD595C-E43A-4D10-818D-7965F597DD43}" dt="2023-10-20T04:23:38.427" v="141"/>
        <pc:sldMkLst>
          <pc:docMk/>
          <pc:sldMk cId="1018085788" sldId="442"/>
        </pc:sldMkLst>
      </pc:sldChg>
      <pc:sldChg chg="modNotes">
        <pc:chgData name="tien tran" userId="f5c0b7c74de91c7e" providerId="Windows Live" clId="Web-{56DD595C-E43A-4D10-818D-7965F597DD43}" dt="2023-10-20T04:26:47.808" v="143"/>
        <pc:sldMkLst>
          <pc:docMk/>
          <pc:sldMk cId="4091185753" sldId="443"/>
        </pc:sldMkLst>
      </pc:sldChg>
      <pc:sldChg chg="modNotes">
        <pc:chgData name="tien tran" userId="f5c0b7c74de91c7e" providerId="Windows Live" clId="Web-{56DD595C-E43A-4D10-818D-7965F597DD43}" dt="2023-10-20T04:28:19.311" v="236"/>
        <pc:sldMkLst>
          <pc:docMk/>
          <pc:sldMk cId="601684727" sldId="445"/>
        </pc:sldMkLst>
      </pc:sldChg>
      <pc:sldChg chg="modNotes">
        <pc:chgData name="tien tran" userId="f5c0b7c74de91c7e" providerId="Windows Live" clId="Web-{56DD595C-E43A-4D10-818D-7965F597DD43}" dt="2023-10-20T04:27:09.777" v="145"/>
        <pc:sldMkLst>
          <pc:docMk/>
          <pc:sldMk cId="2534106606" sldId="446"/>
        </pc:sldMkLst>
      </pc:sldChg>
      <pc:sldChg chg="modSp modNotes">
        <pc:chgData name="tien tran" userId="f5c0b7c74de91c7e" providerId="Windows Live" clId="Web-{56DD595C-E43A-4D10-818D-7965F597DD43}" dt="2023-10-20T04:38:45.408" v="258"/>
        <pc:sldMkLst>
          <pc:docMk/>
          <pc:sldMk cId="4286422194" sldId="448"/>
        </pc:sldMkLst>
        <pc:picChg chg="mod">
          <ac:chgData name="tien tran" userId="f5c0b7c74de91c7e" providerId="Windows Live" clId="Web-{56DD595C-E43A-4D10-818D-7965F597DD43}" dt="2023-10-20T04:28:27.748" v="238" actId="1076"/>
          <ac:picMkLst>
            <pc:docMk/>
            <pc:sldMk cId="4286422194" sldId="448"/>
            <ac:picMk id="5" creationId="{6572D483-F2D3-6B56-B19C-EF35E4E6AFBD}"/>
          </ac:picMkLst>
        </pc:pic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RSA &amp; ECC)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Cặp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(Mã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minh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xuống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Không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đối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xứng</a:t>
            </a:r>
            <a:r>
              <a:rPr lang="en-US">
                <a:latin typeface="Arial"/>
                <a:cs typeface="Arial"/>
              </a:rPr>
              <a:t> (cặp khóa RSA &amp; ECC) : 2 chìa khóa khác nhau: 1 chìa dùng để mã hóa, và 1 chìa dùng dể mã hóa.</a:t>
            </a:r>
          </a:p>
          <a:p>
            <a:r>
              <a:rPr lang="en-US" dirty="0">
                <a:latin typeface="Arial"/>
                <a:cs typeface="Arial"/>
              </a:rPr>
              <a:t>2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Public key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private key.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https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private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publickey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: private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public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thuât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RSA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ECC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7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SSL –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kém</a:t>
            </a:r>
            <a:r>
              <a:rPr lang="en-US" dirty="0">
                <a:latin typeface="Arial"/>
                <a:cs typeface="Arial"/>
              </a:rPr>
              <a:t> (SSL)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ngẫu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SSL (</a:t>
            </a:r>
            <a:r>
              <a:rPr lang="en-US" dirty="0" err="1">
                <a:latin typeface="Arial"/>
                <a:cs typeface="Arial"/>
              </a:rPr>
              <a:t>chứng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79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SSL – </a:t>
            </a:r>
            <a:r>
              <a:rPr lang="en-US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endParaRPr lang="en-US" dirty="0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1. client </a:t>
            </a:r>
            <a:r>
              <a:rPr lang="en-US" err="1">
                <a:latin typeface="Arial"/>
                <a:cs typeface="Arial"/>
              </a:rPr>
              <a:t>gửi</a:t>
            </a:r>
            <a:r>
              <a:rPr lang="en-US">
                <a:latin typeface="Arial"/>
                <a:cs typeface="Arial"/>
              </a:rPr>
              <a:t> bản tin xin chào tới server</a:t>
            </a:r>
          </a:p>
          <a:p>
            <a:r>
              <a:rPr lang="en-US">
                <a:latin typeface="Arial"/>
                <a:cs typeface="Arial"/>
              </a:rPr>
              <a:t>2. server </a:t>
            </a:r>
            <a:r>
              <a:rPr lang="en-US" err="1">
                <a:latin typeface="Arial"/>
                <a:cs typeface="Arial"/>
              </a:rPr>
              <a:t>gửi</a:t>
            </a:r>
            <a:r>
              <a:rPr lang="en-US">
                <a:latin typeface="Arial"/>
                <a:cs typeface="Arial"/>
              </a:rPr>
              <a:t> phản hồi  publickey file  tới client </a:t>
            </a:r>
          </a:p>
          <a:p>
            <a:r>
              <a:rPr lang="en-US" dirty="0">
                <a:latin typeface="Arial"/>
                <a:cs typeface="Arial"/>
              </a:rPr>
              <a:t>3. client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publickey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minh</a:t>
            </a:r>
            <a:r>
              <a:rPr lang="en-US" dirty="0">
                <a:latin typeface="Arial"/>
                <a:cs typeface="Arial"/>
              </a:rPr>
              <a:t> public key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?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chain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RootCA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IntermediateCA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duyệt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chain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r>
              <a:rPr lang="en-US" dirty="0">
                <a:latin typeface="Arial"/>
                <a:cs typeface="Arial"/>
              </a:rPr>
              <a:t>4.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client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1 key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(symmetric)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server. Key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publickey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vừa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ý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biệt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key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5. Server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minh</a:t>
            </a:r>
            <a:r>
              <a:rPr lang="en-US" dirty="0">
                <a:latin typeface="Arial"/>
                <a:cs typeface="Arial"/>
              </a:rPr>
              <a:t> key client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/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(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mTLS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minh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- option)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6. Server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privatekey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key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symetric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client </a:t>
            </a:r>
            <a:r>
              <a:rPr lang="en-US" dirty="0" err="1">
                <a:latin typeface="Arial"/>
                <a:cs typeface="Arial"/>
              </a:rPr>
              <a:t>vừa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7.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client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qua key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symetric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key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( ban </a:t>
            </a:r>
            <a:r>
              <a:rPr lang="en-US" dirty="0" err="1">
                <a:latin typeface="Arial"/>
                <a:cs typeface="Arial"/>
              </a:rPr>
              <a:t>dầu</a:t>
            </a:r>
            <a:r>
              <a:rPr lang="en-US" dirty="0">
                <a:latin typeface="Arial"/>
                <a:cs typeface="Arial"/>
              </a:rPr>
              <a:t>).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key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ban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symetric</a:t>
            </a:r>
            <a:r>
              <a:rPr lang="en-US" dirty="0">
                <a:latin typeface="Arial"/>
                <a:cs typeface="Arial"/>
              </a:rPr>
              <a:t>) 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91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hash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mình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2 file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1 hash.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2 file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( </a:t>
            </a: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61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hash 1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( MD5) hay SHA 1 256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512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64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Hàm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băm</a:t>
            </a:r>
            <a:r>
              <a:rPr lang="en-US">
                <a:latin typeface="Arial"/>
                <a:cs typeface="Arial"/>
              </a:rPr>
              <a:t> MD5 được sử dụng rộng rãi (RFC 1321)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128 bit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dirty="0" err="1">
                <a:latin typeface="Arial"/>
                <a:cs typeface="Arial"/>
              </a:rPr>
              <a:t>bước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chuỗi</a:t>
            </a:r>
            <a:r>
              <a:rPr lang="en-US" dirty="0">
                <a:latin typeface="Arial"/>
                <a:cs typeface="Arial"/>
              </a:rPr>
              <a:t> 128 bit x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ý,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điệp</a:t>
            </a:r>
            <a:r>
              <a:rPr lang="en-US" dirty="0">
                <a:latin typeface="Arial"/>
                <a:cs typeface="Arial"/>
              </a:rPr>
              <a:t> m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r>
              <a:rPr lang="en-US" dirty="0">
                <a:latin typeface="Arial"/>
                <a:cs typeface="Arial"/>
              </a:rPr>
              <a:t> MD5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x.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SHA-1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Tiêu </a:t>
            </a:r>
            <a:r>
              <a:rPr lang="en-US" dirty="0" err="1">
                <a:latin typeface="Arial"/>
                <a:cs typeface="Arial"/>
              </a:rPr>
              <a:t>chuẩn</a:t>
            </a:r>
            <a:r>
              <a:rPr lang="en-US" dirty="0">
                <a:latin typeface="Arial"/>
                <a:cs typeface="Arial"/>
              </a:rPr>
              <a:t> Hoa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[NIST, FIPS PUB 180-1]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Thông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tắt</a:t>
            </a:r>
            <a:r>
              <a:rPr lang="en-US" dirty="0">
                <a:latin typeface="Arial"/>
                <a:cs typeface="Arial"/>
              </a:rPr>
              <a:t> 160-bit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96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phát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triển</a:t>
            </a:r>
            <a:r>
              <a:rPr lang="en-US">
                <a:latin typeface="Arial"/>
                <a:cs typeface="Arial"/>
              </a:rPr>
              <a:t> bởi Ron Rivest vào năm 1991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r>
              <a:rPr lang="en-US" dirty="0">
                <a:latin typeface="Arial"/>
                <a:cs typeface="Arial"/>
              </a:rPr>
              <a:t> 128 bit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cuộc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Marc Stevens, Arjen Lenstra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Benne de Weger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rõ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ý P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Q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hậu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</a:t>
            </a:r>
            <a:r>
              <a:rPr lang="en-US" dirty="0">
                <a:latin typeface="Arial"/>
                <a:cs typeface="Arial"/>
              </a:rPr>
              <a:t> S1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S2 </a:t>
            </a:r>
            <a:r>
              <a:rPr lang="en-US" dirty="0" err="1">
                <a:latin typeface="Arial"/>
                <a:cs typeface="Arial"/>
              </a:rPr>
              <a:t>sao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P||S1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Q||S2 </a:t>
            </a:r>
            <a:r>
              <a:rPr lang="en-US" dirty="0" err="1">
                <a:latin typeface="Arial"/>
                <a:cs typeface="Arial"/>
              </a:rPr>
              <a:t>xung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MD5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250 </a:t>
            </a:r>
            <a:r>
              <a:rPr lang="en-US" dirty="0" err="1">
                <a:latin typeface="Arial"/>
                <a:cs typeface="Arial"/>
              </a:rPr>
              <a:t>đánh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PDF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r>
              <a:rPr lang="en-US" dirty="0">
                <a:latin typeface="Arial"/>
                <a:cs typeface="Arial"/>
              </a:rPr>
              <a:t> MD5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phát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triển</a:t>
            </a:r>
            <a:r>
              <a:rPr lang="en-US">
                <a:latin typeface="Arial"/>
                <a:cs typeface="Arial"/>
              </a:rPr>
              <a:t> bởi Ron Rivest vào năm 1991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Sử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hàm</a:t>
            </a:r>
            <a:r>
              <a:rPr lang="en-US">
                <a:latin typeface="Arial"/>
                <a:cs typeface="Arial"/>
              </a:rPr>
              <a:t> băm giá trị 128 bit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Marc Stevens, Arjen Lenstra </a:t>
            </a:r>
            <a:r>
              <a:rPr lang="en-US" dirty="0" err="1"/>
              <a:t>và</a:t>
            </a:r>
            <a:r>
              <a:rPr lang="en-US" dirty="0"/>
              <a:t> Benne de Weger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Q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S1 </a:t>
            </a:r>
            <a:r>
              <a:rPr lang="en-US" dirty="0" err="1"/>
              <a:t>và</a:t>
            </a:r>
            <a:r>
              <a:rPr lang="en-US" dirty="0"/>
              <a:t> S2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P||S1 </a:t>
            </a:r>
            <a:r>
              <a:rPr lang="en-US" dirty="0" err="1"/>
              <a:t>và</a:t>
            </a:r>
            <a:r>
              <a:rPr lang="en-US" dirty="0"/>
              <a:t> Q||S2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MD5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250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PDF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MD5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693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ký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minh</a:t>
            </a:r>
            <a:endParaRPr lang="vi-VN" dirty="0" err="1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Không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đối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xứng</a:t>
            </a:r>
            <a:r>
              <a:rPr lang="en-US">
                <a:latin typeface="Arial"/>
                <a:cs typeface="Arial"/>
              </a:rPr>
              <a:t> (cặp khóa RSA &amp; ECC) : 2 chìa khóa khác nhau: 1 chìa dùng để mã hóa, và 1 chìa dùng dể mã hóa.</a:t>
            </a:r>
          </a:p>
          <a:p>
            <a:r>
              <a:rPr lang="en-US">
                <a:latin typeface="Arial"/>
                <a:cs typeface="Arial"/>
              </a:rPr>
              <a:t>2 </a:t>
            </a:r>
            <a:r>
              <a:rPr lang="en-US" err="1">
                <a:latin typeface="Arial"/>
                <a:cs typeface="Arial"/>
              </a:rPr>
              <a:t>chìa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khóa</a:t>
            </a:r>
            <a:r>
              <a:rPr lang="en-US">
                <a:latin typeface="Arial"/>
                <a:cs typeface="Arial"/>
              </a:rPr>
              <a:t> là Public key và private key. tùy mục dích sử dụng: như https thì private key dùng dể giải mã, và publickey dùng dể mã hóa</a:t>
            </a:r>
          </a:p>
          <a:p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chữ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kí</a:t>
            </a:r>
            <a:r>
              <a:rPr lang="en-US">
                <a:latin typeface="Arial"/>
                <a:cs typeface="Arial"/>
              </a:rPr>
              <a:t> số thì ngược lại: private key dùng dể mã hóa và public key dùng dể giải mã</a:t>
            </a:r>
          </a:p>
          <a:p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thuât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RSA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ECC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2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b="1" dirty="0" err="1">
                <a:latin typeface="Arial"/>
                <a:cs typeface="Arial"/>
              </a:rPr>
              <a:t>Network</a:t>
            </a:r>
            <a:r>
              <a:rPr lang="vi-VN" b="1" dirty="0">
                <a:latin typeface="Arial"/>
                <a:cs typeface="Arial"/>
              </a:rPr>
              <a:t> </a:t>
            </a:r>
            <a:r>
              <a:rPr lang="vi-VN" b="1" dirty="0" err="1">
                <a:latin typeface="Arial"/>
                <a:cs typeface="Arial"/>
              </a:rPr>
              <a:t>Firewall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Bảo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khỏi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Cho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qua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Firewall hoạt động ở layer 3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4. 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. Firewall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3,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TCP/UDP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4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Layer 3 : IP Blocking</a:t>
            </a:r>
            <a:endParaRPr lang="vi-VN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Layer 4:  TCP/UDP Blocking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50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lỗ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service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service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khỏi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subnet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firewall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inbound.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22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inbound. DNS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53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outbound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lọc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9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Danh </a:t>
            </a:r>
            <a:r>
              <a:rPr lang="en-US" dirty="0" err="1">
                <a:latin typeface="Arial"/>
                <a:cs typeface="Arial"/>
              </a:rPr>
              <a:t>sách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(ACL)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Danh </a:t>
            </a:r>
            <a:r>
              <a:rPr lang="en-US" dirty="0" err="1">
                <a:latin typeface="Arial"/>
                <a:cs typeface="Arial"/>
              </a:rPr>
              <a:t>sách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Tiêu </a:t>
            </a:r>
            <a:r>
              <a:rPr lang="en-US" dirty="0" err="1">
                <a:latin typeface="Arial"/>
                <a:cs typeface="Arial"/>
              </a:rPr>
              <a:t>chí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Internet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Transport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ACL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Cú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99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Đánh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giá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quy</a:t>
            </a:r>
            <a:r>
              <a:rPr lang="en-US">
                <a:latin typeface="Arial"/>
                <a:cs typeface="Arial"/>
              </a:rPr>
              <a:t> tắc</a:t>
            </a:r>
            <a:endParaRPr lang="vi-VN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Các </a:t>
            </a:r>
            <a:r>
              <a:rPr lang="en-US" err="1">
                <a:latin typeface="Arial"/>
                <a:cs typeface="Arial"/>
              </a:rPr>
              <a:t>quy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tắc</a:t>
            </a:r>
            <a:r>
              <a:rPr lang="en-US">
                <a:latin typeface="Arial"/>
                <a:cs typeface="Arial"/>
              </a:rPr>
              <a:t> được đánh giá theo thứ tự từ trên xuống dưới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Khi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còn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qua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lọc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406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Gói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phần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mềm</a:t>
            </a:r>
            <a:r>
              <a:rPr lang="en-US">
                <a:latin typeface="Arial"/>
                <a:cs typeface="Arial"/>
              </a:rPr>
              <a:t> tường lửa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Chuỗi</a:t>
            </a:r>
            <a:r>
              <a:rPr lang="en-US" dirty="0">
                <a:latin typeface="Arial"/>
                <a:cs typeface="Arial"/>
              </a:rPr>
              <a:t> IP &amp;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IP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kèm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linux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SELinux</a:t>
            </a:r>
            <a:r>
              <a:rPr lang="en-US" dirty="0">
                <a:latin typeface="Arial"/>
                <a:cs typeface="Arial"/>
              </a:rPr>
              <a:t> (Linux 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–NSA)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kèm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Linux Fedora, RedHat </a:t>
            </a:r>
            <a:endParaRPr lang="vi-VN" dirty="0"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74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Tiêu </a:t>
            </a:r>
            <a:r>
              <a:rPr lang="en-US" err="1">
                <a:latin typeface="Arial"/>
                <a:cs typeface="Arial"/>
              </a:rPr>
              <a:t>chí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quy</a:t>
            </a:r>
            <a:r>
              <a:rPr lang="en-US">
                <a:latin typeface="Arial"/>
                <a:cs typeface="Arial"/>
              </a:rPr>
              <a:t> tắc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ACL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>
                <a:latin typeface="Arial"/>
                <a:cs typeface="Arial"/>
              </a:rPr>
              <a:t> lọc theo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TCP/UDP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ACL </a:t>
            </a:r>
            <a:r>
              <a:rPr lang="en-US" dirty="0" err="1">
                <a:latin typeface="Arial"/>
                <a:cs typeface="Arial"/>
              </a:rPr>
              <a:t>nâng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Trạng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TCP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…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05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err="1">
                <a:latin typeface="Arial"/>
                <a:cs typeface="Arial"/>
              </a:rPr>
              <a:t>Software</a:t>
            </a:r>
            <a:r>
              <a:rPr lang="vi-VN" b="1">
                <a:latin typeface="Arial"/>
                <a:cs typeface="Arial"/>
              </a:rPr>
              <a:t> </a:t>
            </a:r>
            <a:r>
              <a:rPr lang="vi-VN" b="1" err="1">
                <a:latin typeface="Arial"/>
                <a:cs typeface="Arial"/>
              </a:rPr>
              <a:t>Firewalls</a:t>
            </a:r>
          </a:p>
          <a:p>
            <a:r>
              <a:rPr lang="vi-VN"/>
              <a:t>Chạy như một dịch vụ trên máy chủ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Tích hợp vào ngăn xếp mạng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Cho phép ứng dụng lọc lưu lượng mạng 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Nhiều hệ điều hành bao gồm tường lửa dựa trên phần mềm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/>
              <a:t>Tường lửa Windows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 err="1">
                <a:latin typeface="Arial"/>
                <a:cs typeface="Arial"/>
              </a:rPr>
              <a:t>iptables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Linux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Các sản phẩm tường lửa cũng có sẵn dưới dạng ứng dụng độc lập hoặc được tích hợp vào bộ bảo mật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Nhiều bộ định tuyến cũng có khả năng tường lửa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804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Hardware</a:t>
            </a:r>
            <a:r>
              <a:rPr lang="vi-VN" b="1" dirty="0"/>
              <a:t> </a:t>
            </a:r>
            <a:r>
              <a:rPr lang="vi-VN" b="1" dirty="0" err="1"/>
              <a:t>Firewalls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bổ</a:t>
            </a:r>
            <a:r>
              <a:rPr lang="en-US" dirty="0">
                <a:latin typeface="Arial"/>
                <a:cs typeface="Arial"/>
              </a:rPr>
              <a:t> sung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so </a:t>
            </a:r>
            <a:r>
              <a:rPr lang="en-US" dirty="0" err="1">
                <a:latin typeface="Arial"/>
                <a:cs typeface="Arial"/>
              </a:rPr>
              <a:t>sánh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hưởng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Thường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ở chu vi </a:t>
            </a:r>
            <a:r>
              <a:rPr lang="en-US" dirty="0" err="1">
                <a:latin typeface="Arial"/>
                <a:cs typeface="Arial"/>
              </a:rPr>
              <a:t>mạng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50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?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1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lửa: Phía trước bộ định tuyến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việc tắt lưu lượng truy cập vào tường lửa dành cho cổng 80 trên máy chủ ở phía bên trái trong hai trường hợp?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chủ trên mạng 8.55.221.0 mới có thể truy cập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9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cơ</a:t>
            </a:r>
            <a:r>
              <a:rPr lang="en-US">
                <a:latin typeface="Arial"/>
                <a:cs typeface="Arial"/>
              </a:rPr>
              <a:t> bản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SSL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Thuật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web (WAF)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15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Bài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tập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nhỏ</a:t>
            </a:r>
            <a:r>
              <a:rPr lang="en-US">
                <a:latin typeface="Arial"/>
                <a:cs typeface="Arial"/>
              </a:rPr>
              <a:t>:</a:t>
            </a:r>
            <a:endParaRPr lang="vi-VN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Đầu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bài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r>
              <a:rPr lang="en-US" err="1">
                <a:latin typeface="Arial"/>
                <a:cs typeface="Arial"/>
              </a:rPr>
              <a:t>máy</a:t>
            </a:r>
            <a:r>
              <a:rPr lang="en-US">
                <a:latin typeface="Arial"/>
                <a:cs typeface="Arial"/>
              </a:rPr>
              <a:t> 10.10.10.8 : có quyền quy cập tất cả chiều inbound trên cổng 80, không chặn gì cả</a:t>
            </a:r>
          </a:p>
          <a:p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10.10.10.16: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inbound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53,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</a:p>
          <a:p>
            <a:r>
              <a:rPr lang="en-US" dirty="0" err="1"/>
              <a:t>máy</a:t>
            </a:r>
            <a:r>
              <a:rPr lang="en-US" dirty="0"/>
              <a:t> 10.10.10.32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share ổ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SMB.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share ổ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server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internet </a:t>
            </a:r>
            <a:r>
              <a:rPr lang="en-US" dirty="0" err="1"/>
              <a:t>chiều</a:t>
            </a:r>
            <a:r>
              <a:rPr lang="en-US" dirty="0"/>
              <a:t> inbound.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IP 7.7.7.7 </a:t>
            </a:r>
            <a:r>
              <a:rPr lang="en-US" dirty="0" err="1"/>
              <a:t>va</a:t>
            </a:r>
            <a:r>
              <a:rPr lang="en-US" dirty="0"/>
              <a:t> 8.8.8.8 </a:t>
            </a:r>
            <a:r>
              <a:rPr lang="en-US" dirty="0" err="1"/>
              <a:t>vào</a:t>
            </a:r>
            <a:r>
              <a:rPr lang="en-US" dirty="0"/>
              <a:t> blacklist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338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1 2: drop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package inbound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IP 7.7.7.7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8.8.8.8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server 10.10.10.8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dong 3: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 inbound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 IP 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server 10.10.10.8.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rule </a:t>
            </a: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1 2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4 5 6: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1 2 3;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53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UDP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7: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rule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81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Tường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lửa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ứng</a:t>
            </a:r>
            <a:r>
              <a:rPr lang="en-US">
                <a:latin typeface="Arial"/>
                <a:cs typeface="Arial"/>
              </a:rPr>
              <a:t> dụng web là gì?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web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OSI 7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web.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nhằm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web.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Vai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khỏi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(service in)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rỉ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(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710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ổn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hỏng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sai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chéo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huỳnh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b="1" dirty="0" err="1">
                <a:latin typeface="Arial"/>
                <a:cs typeface="Arial"/>
              </a:rPr>
              <a:t>Top</a:t>
            </a:r>
            <a:r>
              <a:rPr lang="vi-VN" b="1" dirty="0">
                <a:latin typeface="Arial"/>
                <a:cs typeface="Arial"/>
              </a:rPr>
              <a:t> 10 OWASP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dây là top 10 </a:t>
            </a:r>
            <a:r>
              <a:rPr lang="en-US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qua coding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hổng</a:t>
            </a:r>
            <a:r>
              <a:rPr lang="en-US" dirty="0">
                <a:latin typeface="Arial"/>
                <a:cs typeface="Arial"/>
              </a:rPr>
              <a:t> An </a:t>
            </a:r>
            <a:r>
              <a:rPr lang="en-US" err="1">
                <a:latin typeface="Arial"/>
                <a:cs typeface="Arial"/>
              </a:rPr>
              <a:t>ninh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mật</a:t>
            </a:r>
            <a:r>
              <a:rPr lang="en-US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Ghi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biết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Mũi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tiêm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35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IDS/IPS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10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dọa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OWASP,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web (WAF)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! </a:t>
            </a:r>
            <a:endParaRPr lang="vi-VN"/>
          </a:p>
          <a:p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A1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A10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80/443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public,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Firewall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3/4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IP:port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protocol.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firewall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WAF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layer 7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chặn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top 10 </a:t>
            </a:r>
            <a:r>
              <a:rPr lang="en-US" dirty="0" err="1">
                <a:latin typeface="Arial"/>
                <a:cs typeface="Arial"/>
              </a:rPr>
              <a:t>oswasp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4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gì?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trộn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tin.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"Mã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"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Trở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Rmvtu</a:t>
            </a:r>
            <a:r>
              <a:rPr lang="en-US" dirty="0">
                <a:latin typeface="Arial"/>
                <a:cs typeface="Arial"/>
              </a:rPr>
              <a:t>[</a:t>
            </a:r>
            <a:r>
              <a:rPr lang="en-US" dirty="0" err="1">
                <a:latin typeface="Arial"/>
                <a:cs typeface="Arial"/>
              </a:rPr>
              <a:t>yopm</a:t>
            </a:r>
            <a:r>
              <a:rPr lang="en-US" dirty="0">
                <a:latin typeface="Arial"/>
                <a:cs typeface="Arial"/>
              </a:rPr>
              <a:t> dhqht3w 3qtq </a:t>
            </a:r>
            <a:r>
              <a:rPr lang="en-US" dirty="0" err="1">
                <a:latin typeface="Arial"/>
                <a:cs typeface="Arial"/>
              </a:rPr>
              <a:t>isem</a:t>
            </a:r>
            <a:r>
              <a:rPr lang="en-US" dirty="0">
                <a:latin typeface="Arial"/>
                <a:cs typeface="Arial"/>
              </a:rPr>
              <a:t> ze </a:t>
            </a:r>
            <a:r>
              <a:rPr lang="en-US" dirty="0" err="1">
                <a:latin typeface="Arial"/>
                <a:cs typeface="Arial"/>
              </a:rPr>
              <a:t>mrxephlebl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oermzq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  …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CHỈ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35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so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trộn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“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r>
              <a:rPr lang="en-US" dirty="0">
                <a:latin typeface="Arial"/>
                <a:cs typeface="Arial"/>
              </a:rPr>
              <a:t>”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vệ</a:t>
            </a:r>
            <a:r>
              <a:rPr lang="en-US" dirty="0">
                <a:latin typeface="Arial"/>
                <a:cs typeface="Arial"/>
              </a:rPr>
              <a:t> - ai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khẩu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thẩm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ban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67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Lớp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mã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hóa</a:t>
            </a:r>
            <a:endParaRPr lang="vi-VN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Trong </a:t>
            </a:r>
            <a:r>
              <a:rPr lang="en-US" err="1">
                <a:latin typeface="Arial"/>
                <a:cs typeface="Arial"/>
              </a:rPr>
              <a:t>thực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tế</a:t>
            </a:r>
            <a:r>
              <a:rPr lang="en-US">
                <a:latin typeface="Arial"/>
                <a:cs typeface="Arial"/>
              </a:rPr>
              <a:t>, mã hóa có thể xảy ra ở các lớp khác nhau của ngăn xếp mạng: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đầu</a:t>
            </a:r>
            <a:r>
              <a:rPr lang="en-US">
                <a:latin typeface="Arial"/>
                <a:cs typeface="Arial"/>
              </a:rPr>
              <a:t> cuối diễn ra trong các ứng dụng.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>
                <a:latin typeface="Arial"/>
                <a:cs typeface="Arial"/>
              </a:rPr>
              <a:t> SSL diễn ra ở lớp vận chuyển.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Mã </a:t>
            </a:r>
            <a:r>
              <a:rPr lang="en-US" err="1">
                <a:latin typeface="Arial"/>
                <a:cs typeface="Arial"/>
              </a:rPr>
              <a:t>hóa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IPSec</a:t>
            </a:r>
            <a:r>
              <a:rPr lang="en-US">
                <a:latin typeface="Arial"/>
                <a:cs typeface="Arial"/>
              </a:rPr>
              <a:t> diễn ra ở lớp mạng.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Mã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diễn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phím</a:t>
            </a:r>
            <a:r>
              <a:rPr lang="en-US" dirty="0">
                <a:latin typeface="Arial"/>
                <a:cs typeface="Arial"/>
              </a:rPr>
              <a:t> AES-256) : 1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.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AES - 256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RSA &amp; ECC) : 2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: 1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Public key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private key.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https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private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publickey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: private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public key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thuât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RSA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ECC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6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phím</a:t>
            </a:r>
            <a:r>
              <a:rPr lang="en-US" dirty="0">
                <a:latin typeface="Arial"/>
                <a:cs typeface="Arial"/>
              </a:rPr>
              <a:t> AES-256) : 1 </a:t>
            </a:r>
            <a:r>
              <a:rPr lang="en-US" dirty="0" err="1">
                <a:latin typeface="Arial"/>
                <a:cs typeface="Arial"/>
              </a:rPr>
              <a:t>chìa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.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AES - 256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Calibri"/>
                <a:cs typeface="Arial"/>
              </a:rPr>
              <a:t>Security 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SSL Encryption</a:t>
            </a:r>
            <a:endParaRPr lang="en-US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57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80582-49CE-EB1D-ABC5-76CE9694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SSL </a:t>
            </a:r>
            <a:r>
              <a:rPr lang="vi-VN" dirty="0" err="1"/>
              <a:t>Encryption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94027C-B020-C11F-B2EA-D0278BC9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3602A3-4BE1-4DA4-B8C9-7E8C11F00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8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701A80-3067-5475-9309-14E7BEA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Encryption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AC1937-F0C6-4ACA-D2CF-934FEC70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Symmetric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(AES-256 </a:t>
            </a:r>
            <a:r>
              <a:rPr lang="vi-VN" dirty="0" err="1">
                <a:latin typeface="Arial"/>
                <a:cs typeface="Arial"/>
              </a:rPr>
              <a:t>keys</a:t>
            </a:r>
            <a:r>
              <a:rPr lang="vi-VN" dirty="0">
                <a:latin typeface="Arial"/>
                <a:cs typeface="Arial"/>
              </a:rPr>
              <a:t>) </a:t>
            </a:r>
            <a:endParaRPr lang="vi-VN" dirty="0"/>
          </a:p>
          <a:p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Asymmetric</a:t>
            </a:r>
            <a:r>
              <a:rPr lang="vi-VN" dirty="0">
                <a:latin typeface="Arial"/>
                <a:cs typeface="Arial"/>
              </a:rPr>
              <a:t> (RSA &amp; ECC 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pairs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lvl="1"/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85FA44-9E50-D89D-4D87-2E3720A52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3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221EBF-B8FF-14FD-6A6A-CC87E1DC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Encryption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2639EF-547D-5427-B078-044F0D78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Symmetric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vi-VN" dirty="0">
                <a:latin typeface="Arial"/>
                <a:cs typeface="Arial"/>
              </a:rPr>
              <a:t>(AES-256 </a:t>
            </a:r>
            <a:r>
              <a:rPr lang="vi-VN" dirty="0" err="1">
                <a:latin typeface="Arial"/>
                <a:cs typeface="Arial"/>
              </a:rPr>
              <a:t>keys</a:t>
            </a:r>
            <a:r>
              <a:rPr lang="vi-VN" dirty="0">
                <a:latin typeface="Arial"/>
                <a:cs typeface="Arial"/>
              </a:rPr>
              <a:t>) </a:t>
            </a:r>
          </a:p>
          <a:p>
            <a:pPr lvl="1"/>
            <a:r>
              <a:rPr lang="vi-VN" dirty="0" err="1"/>
              <a:t>Single</a:t>
            </a:r>
            <a:r>
              <a:rPr lang="vi-VN" dirty="0"/>
              <a:t> </a:t>
            </a:r>
            <a:r>
              <a:rPr lang="vi-VN" dirty="0" err="1"/>
              <a:t>encryption</a:t>
            </a:r>
            <a:r>
              <a:rPr lang="vi-VN" dirty="0"/>
              <a:t> </a:t>
            </a:r>
            <a:r>
              <a:rPr lang="vi-VN" dirty="0" err="1"/>
              <a:t>key</a:t>
            </a:r>
            <a:r>
              <a:rPr lang="vi-VN" dirty="0"/>
              <a:t> </a:t>
            </a:r>
            <a:r>
              <a:rPr lang="vi-VN" dirty="0" err="1"/>
              <a:t>that</a:t>
            </a:r>
            <a:r>
              <a:rPr lang="vi-VN" dirty="0"/>
              <a:t> </a:t>
            </a:r>
            <a:r>
              <a:rPr lang="vi-VN" dirty="0" err="1"/>
              <a:t>is</a:t>
            </a:r>
            <a:r>
              <a:rPr lang="vi-VN" dirty="0"/>
              <a:t> </a:t>
            </a:r>
            <a:r>
              <a:rPr lang="vi-VN" dirty="0" err="1"/>
              <a:t>used</a:t>
            </a:r>
            <a:r>
              <a:rPr lang="vi-VN" dirty="0"/>
              <a:t> to </a:t>
            </a:r>
            <a:r>
              <a:rPr lang="vi-VN" dirty="0" err="1"/>
              <a:t>Encrypt</a:t>
            </a:r>
            <a:r>
              <a:rPr lang="vi-VN" dirty="0"/>
              <a:t> </a:t>
            </a:r>
            <a:r>
              <a:rPr lang="vi-VN" dirty="0" err="1"/>
              <a:t>and</a:t>
            </a:r>
            <a:r>
              <a:rPr lang="vi-VN" dirty="0"/>
              <a:t> </a:t>
            </a:r>
            <a:r>
              <a:rPr lang="vi-VN" dirty="0" err="1"/>
              <a:t>Decrypt</a:t>
            </a:r>
            <a:r>
              <a:rPr lang="vi-VN" dirty="0"/>
              <a:t> 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942931-C10B-9031-A8FD-BC1C77DD9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6" name="Hình ảnh 5" descr="Ảnh có chứa ảnh chụp màn hình, màu đen, Phông chữ, thiết kế&#10;&#10;Mô tả được tự động tạo">
            <a:extLst>
              <a:ext uri="{FF2B5EF4-FFF2-40B4-BE49-F238E27FC236}">
                <a16:creationId xmlns:a16="http://schemas.microsoft.com/office/drawing/2014/main" id="{1AE685B9-9556-B2DB-A020-857F0241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28" y="2069608"/>
            <a:ext cx="7847162" cy="39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5EBCC3-2FCA-E8A1-5B65-B5AAB036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Encryption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07F29-ADB7-CF3C-216F-0B24AA4F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49" y="1066800"/>
            <a:ext cx="12025222" cy="4351338"/>
          </a:xfrm>
        </p:spPr>
        <p:txBody>
          <a:bodyPr/>
          <a:lstStyle/>
          <a:p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Asymmetric</a:t>
            </a:r>
            <a:r>
              <a:rPr lang="vi-VN" dirty="0">
                <a:latin typeface="Arial"/>
                <a:cs typeface="Arial"/>
              </a:rPr>
              <a:t> (RSA &amp; ECC 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pairs</a:t>
            </a:r>
            <a:r>
              <a:rPr lang="vi-VN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Encrypt</a:t>
            </a:r>
            <a:r>
              <a:rPr lang="vi-VN" dirty="0">
                <a:latin typeface="Arial"/>
                <a:cs typeface="Arial"/>
              </a:rPr>
              <a:t>) 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Private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Decrypt</a:t>
            </a:r>
            <a:r>
              <a:rPr lang="vi-VN" dirty="0">
                <a:latin typeface="Arial"/>
                <a:cs typeface="Arial"/>
              </a:rPr>
              <a:t>) </a:t>
            </a:r>
            <a:r>
              <a:rPr lang="vi-VN" dirty="0" err="1">
                <a:latin typeface="Arial"/>
                <a:cs typeface="Arial"/>
              </a:rPr>
              <a:t>pair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Encrypt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Decrypt</a:t>
            </a:r>
            <a:r>
              <a:rPr lang="vi-VN" dirty="0">
                <a:latin typeface="Arial"/>
                <a:cs typeface="Arial"/>
              </a:rPr>
              <a:t>, 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Sign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Verify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operations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/>
              <a:t>The </a:t>
            </a:r>
            <a:r>
              <a:rPr lang="vi-VN" dirty="0" err="1"/>
              <a:t>public</a:t>
            </a:r>
            <a:r>
              <a:rPr lang="vi-VN" dirty="0"/>
              <a:t> </a:t>
            </a:r>
            <a:r>
              <a:rPr lang="vi-VN" dirty="0" err="1"/>
              <a:t>key</a:t>
            </a:r>
            <a:r>
              <a:rPr lang="vi-VN" dirty="0"/>
              <a:t> </a:t>
            </a:r>
            <a:r>
              <a:rPr lang="vi-VN" dirty="0" err="1"/>
              <a:t>is</a:t>
            </a:r>
            <a:r>
              <a:rPr lang="vi-VN" dirty="0"/>
              <a:t> </a:t>
            </a:r>
            <a:r>
              <a:rPr lang="vi-VN" dirty="0" err="1"/>
              <a:t>downloadable</a:t>
            </a:r>
            <a:r>
              <a:rPr lang="vi-VN" dirty="0"/>
              <a:t>, </a:t>
            </a:r>
            <a:r>
              <a:rPr lang="vi-VN" dirty="0" err="1"/>
              <a:t>but</a:t>
            </a:r>
            <a:r>
              <a:rPr lang="vi-VN" dirty="0"/>
              <a:t> </a:t>
            </a:r>
            <a:r>
              <a:rPr lang="vi-VN" dirty="0" err="1"/>
              <a:t>you</a:t>
            </a:r>
            <a:r>
              <a:rPr lang="vi-VN" dirty="0"/>
              <a:t> </a:t>
            </a:r>
            <a:r>
              <a:rPr lang="vi-VN" dirty="0" err="1"/>
              <a:t>can’t</a:t>
            </a:r>
            <a:r>
              <a:rPr lang="vi-VN" dirty="0"/>
              <a:t> </a:t>
            </a:r>
            <a:r>
              <a:rPr lang="vi-VN" dirty="0" err="1"/>
              <a:t>access</a:t>
            </a:r>
            <a:r>
              <a:rPr lang="vi-VN" dirty="0"/>
              <a:t> the </a:t>
            </a:r>
            <a:r>
              <a:rPr lang="vi-VN" dirty="0" err="1"/>
              <a:t>Private</a:t>
            </a:r>
            <a:r>
              <a:rPr lang="vi-VN" dirty="0"/>
              <a:t> </a:t>
            </a:r>
            <a:r>
              <a:rPr lang="vi-VN" dirty="0" err="1"/>
              <a:t>Key</a:t>
            </a:r>
            <a:r>
              <a:rPr lang="vi-VN" dirty="0"/>
              <a:t> </a:t>
            </a:r>
            <a:r>
              <a:rPr lang="vi-VN" dirty="0" err="1"/>
              <a:t>unencrypted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005AEB-ECD2-0F3F-DAA2-DA4B5010E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2AD38A70-6B05-1586-9514-37A257F4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68" y="3055796"/>
            <a:ext cx="6337539" cy="3176183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B0F9B9D-4A9D-3CF4-92AE-544BCEE7BD89}"/>
              </a:ext>
            </a:extLst>
          </p:cNvPr>
          <p:cNvSpPr txBox="1"/>
          <p:nvPr/>
        </p:nvSpPr>
        <p:spPr>
          <a:xfrm>
            <a:off x="308975" y="3137770"/>
            <a:ext cx="2795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(Encryption,SSL,Hash,Digital Signing)</a:t>
            </a:r>
          </a:p>
        </p:txBody>
      </p:sp>
    </p:spTree>
    <p:extLst>
      <p:ext uri="{BB962C8B-B14F-4D97-AF65-F5344CB8AC3E}">
        <p14:creationId xmlns:p14="http://schemas.microsoft.com/office/powerpoint/2010/main" val="402026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489262-B088-9482-E62B-89C63622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SSL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dirty="0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works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1248C3-A048-C3BE-E4BD-2994DF10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Asymmetric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expensive</a:t>
            </a:r>
            <a:r>
              <a:rPr lang="vi-VN" dirty="0">
                <a:latin typeface="Arial"/>
                <a:cs typeface="Arial"/>
              </a:rPr>
              <a:t> (SSL)</a:t>
            </a:r>
          </a:p>
          <a:p>
            <a:r>
              <a:rPr lang="vi-VN" dirty="0" err="1">
                <a:latin typeface="Arial"/>
                <a:cs typeface="Arial"/>
              </a:rPr>
              <a:t>Symmetric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cheaper</a:t>
            </a:r>
          </a:p>
          <a:p>
            <a:r>
              <a:rPr lang="vi-VN" dirty="0" err="1">
                <a:latin typeface="Arial"/>
                <a:cs typeface="Arial"/>
              </a:rPr>
              <a:t>Asymmetric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handshake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exchange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per-client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random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symmetric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key</a:t>
            </a:r>
          </a:p>
          <a:p>
            <a:r>
              <a:rPr lang="vi-VN" dirty="0" err="1">
                <a:latin typeface="Arial"/>
                <a:cs typeface="Arial"/>
              </a:rPr>
              <a:t>Possibility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sending</a:t>
            </a:r>
            <a:r>
              <a:rPr lang="vi-VN" dirty="0">
                <a:latin typeface="Arial"/>
                <a:cs typeface="Arial"/>
              </a:rPr>
              <a:t> an SSL </a:t>
            </a:r>
            <a:r>
              <a:rPr lang="vi-VN" dirty="0" err="1">
                <a:latin typeface="Arial"/>
                <a:cs typeface="Arial"/>
              </a:rPr>
              <a:t>certificate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well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two-way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certificate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B0A86F-8067-75EA-4E56-BD9FA53A9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9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489262-B088-9482-E62B-89C63622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SSL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dirty="0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works</a:t>
            </a:r>
            <a:endParaRPr lang="vi-VN" dirty="0" err="1"/>
          </a:p>
        </p:txBody>
      </p:sp>
      <p:pic>
        <p:nvPicPr>
          <p:cNvPr id="5" name="Chỗ dành sẵn cho Nội dung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E217815C-E976-4943-CD5A-A771C320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9711" y="1109933"/>
            <a:ext cx="8788215" cy="509896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B0A86F-8067-75EA-4E56-BD9FA53A9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85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Hash Function Algorithms</a:t>
            </a:r>
            <a:endParaRPr lang="en-US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9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82B6E1-93C9-38B0-0FE5-14108162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Hash</a:t>
            </a:r>
            <a:r>
              <a:rPr lang="vi-VN" dirty="0"/>
              <a:t> </a:t>
            </a:r>
            <a:r>
              <a:rPr lang="vi-VN" dirty="0" err="1"/>
              <a:t>Function</a:t>
            </a:r>
            <a:r>
              <a:rPr lang="vi-VN" dirty="0"/>
              <a:t> </a:t>
            </a:r>
            <a:r>
              <a:rPr lang="vi-VN" dirty="0" err="1"/>
              <a:t>Algorithms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01C686-EA1C-3B7A-B966-5E86E58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B81623-4FE2-2EDC-3324-B939C6891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74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E8594-9ECD-26A6-637B-855BEBCD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Hash</a:t>
            </a:r>
            <a:r>
              <a:rPr lang="vi-VN" dirty="0"/>
              <a:t> </a:t>
            </a:r>
            <a:r>
              <a:rPr lang="vi-VN" dirty="0" err="1"/>
              <a:t>Function</a:t>
            </a:r>
            <a:r>
              <a:rPr lang="vi-VN" dirty="0"/>
              <a:t> </a:t>
            </a:r>
            <a:r>
              <a:rPr lang="vi-VN" dirty="0" err="1"/>
              <a:t>Algorithms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4E88DF-57EF-5A1E-6721-BB531E5D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Mã hóa 1 chiều, thuật toán không có chiều giải mã ngược lại 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DEA8A2-464B-6993-0C96-55C4385E5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5" name="Hình ảnh 4" descr="Ảnh có chứa văn bản, biểu đồ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81096B73-370E-7589-E5E2-E8C99AA5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6" y="1709051"/>
            <a:ext cx="6898256" cy="38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293946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bảo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mật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dirty="0" err="1">
                <a:latin typeface="Arial"/>
                <a:cs typeface="Arial"/>
              </a:rPr>
              <a:t>Encryption,SSL,Hash,Digital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>
                <a:latin typeface="Arial"/>
                <a:cs typeface="Arial"/>
              </a:rPr>
              <a:t>Signing)</a:t>
            </a: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Thực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cài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hình</a:t>
            </a:r>
            <a:r>
              <a:rPr lang="en-US" sz="2400" dirty="0">
                <a:latin typeface="Arial"/>
                <a:cs typeface="Arial"/>
              </a:rPr>
              <a:t> Iptables/</a:t>
            </a:r>
            <a:r>
              <a:rPr lang="en-US" sz="2400" dirty="0" err="1">
                <a:latin typeface="Arial"/>
                <a:cs typeface="Arial"/>
              </a:rPr>
              <a:t>Firewalld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Tìm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hiểu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về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kiến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cơ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bản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về</a:t>
            </a:r>
            <a:r>
              <a:rPr lang="en-US" sz="2400" dirty="0">
                <a:latin typeface="Arial"/>
                <a:cs typeface="Arial"/>
              </a:rPr>
              <a:t> Network Firewall 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 WAF</a:t>
            </a:r>
            <a:endParaRPr 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AA95FB1A-05E6-3D8B-2F4C-2C84FE27E9B0}"/>
              </a:ext>
            </a:extLst>
          </p:cNvPr>
          <p:cNvSpPr txBox="1">
            <a:spLocks/>
          </p:cNvSpPr>
          <p:nvPr/>
        </p:nvSpPr>
        <p:spPr bwMode="auto">
          <a:xfrm>
            <a:off x="294736" y="937404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vi-VN" dirty="0">
                <a:latin typeface="Arial"/>
                <a:cs typeface="Arial"/>
              </a:rPr>
              <a:t>Xác nhận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 ban đầu và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nhận được là cùng 1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.</a:t>
            </a:r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1505C4-244F-F434-36D5-B8CDB52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Hash</a:t>
            </a:r>
            <a:r>
              <a:rPr lang="vi-VN" dirty="0"/>
              <a:t> </a:t>
            </a:r>
            <a:r>
              <a:rPr lang="vi-VN" dirty="0" err="1"/>
              <a:t>Function</a:t>
            </a:r>
            <a:r>
              <a:rPr lang="vi-VN" dirty="0"/>
              <a:t> </a:t>
            </a:r>
            <a:r>
              <a:rPr lang="vi-VN" dirty="0" err="1"/>
              <a:t>Algorithms</a:t>
            </a:r>
          </a:p>
        </p:txBody>
      </p:sp>
      <p:pic>
        <p:nvPicPr>
          <p:cNvPr id="5" name="Chỗ dành sẵn cho Nội dung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616D3929-8CE8-019D-0B0E-18766CC7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1719" y="1570008"/>
            <a:ext cx="8011670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B8ECCA-E467-D0A7-D469-2C6DAA97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52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D29CB1-0732-D4A8-FDEE-8D392710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Hash</a:t>
            </a:r>
            <a:r>
              <a:rPr lang="vi-VN" dirty="0"/>
              <a:t> </a:t>
            </a:r>
            <a:r>
              <a:rPr lang="vi-VN" dirty="0" err="1"/>
              <a:t>Function</a:t>
            </a:r>
            <a:r>
              <a:rPr lang="vi-VN" dirty="0"/>
              <a:t> </a:t>
            </a:r>
            <a:r>
              <a:rPr lang="vi-VN" dirty="0" err="1"/>
              <a:t>Algorithms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92D0C0-2E95-7861-497A-19FA8DAE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MD5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SHA (1, 256, 512)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44CA78-CCEC-0322-F9F6-516D46545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5" name="Hình ảnh 4" descr="Ảnh có chứa văn bản, đồ điện tử, ảnh chụp màn hình, màn hình&#10;&#10;Mô tả được tự động tạo">
            <a:extLst>
              <a:ext uri="{FF2B5EF4-FFF2-40B4-BE49-F238E27FC236}">
                <a16:creationId xmlns:a16="http://schemas.microsoft.com/office/drawing/2014/main" id="{4C07A4AB-ABE6-34EB-8395-30878A58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0" y="3241871"/>
            <a:ext cx="4364917" cy="2383187"/>
          </a:xfrm>
          <a:prstGeom prst="rect">
            <a:avLst/>
          </a:prstGeom>
        </p:spPr>
      </p:pic>
      <p:pic>
        <p:nvPicPr>
          <p:cNvPr id="6" name="Hình ảnh 5" descr="Ảnh có chứa văn bản, số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AD58C9F3-424D-CA8A-5124-42EAD2255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40" y="1072448"/>
            <a:ext cx="5446143" cy="51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5EA309-1B25-19ED-B69A-F84BA192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Function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Algorithms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9300E3-EDC3-6FD7-8271-45C49E4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MD5 </a:t>
            </a:r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function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widely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(RFC 1321)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computes</a:t>
            </a:r>
            <a:r>
              <a:rPr lang="vi-VN" dirty="0">
                <a:latin typeface="Arial"/>
                <a:cs typeface="Arial"/>
              </a:rPr>
              <a:t> 128-bit </a:t>
            </a:r>
            <a:r>
              <a:rPr lang="vi-VN" err="1">
                <a:latin typeface="Arial"/>
                <a:cs typeface="Arial"/>
              </a:rPr>
              <a:t>message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digest</a:t>
            </a:r>
            <a:r>
              <a:rPr lang="vi-VN" dirty="0">
                <a:latin typeface="Arial"/>
                <a:cs typeface="Arial"/>
              </a:rPr>
              <a:t> in 4-step </a:t>
            </a:r>
            <a:r>
              <a:rPr lang="vi-VN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. 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arbitrary</a:t>
            </a:r>
            <a:r>
              <a:rPr lang="vi-VN" dirty="0">
                <a:latin typeface="Arial"/>
                <a:cs typeface="Arial"/>
              </a:rPr>
              <a:t> 128-bit </a:t>
            </a:r>
            <a:r>
              <a:rPr lang="vi-VN" err="1">
                <a:latin typeface="Arial"/>
                <a:cs typeface="Arial"/>
              </a:rPr>
              <a:t>string</a:t>
            </a:r>
            <a:r>
              <a:rPr lang="vi-VN" dirty="0">
                <a:latin typeface="Arial"/>
                <a:cs typeface="Arial"/>
              </a:rPr>
              <a:t> x, </a:t>
            </a:r>
            <a:r>
              <a:rPr lang="vi-VN" err="1">
                <a:latin typeface="Arial"/>
                <a:cs typeface="Arial"/>
              </a:rPr>
              <a:t>appears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difficult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construct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msg</a:t>
            </a:r>
            <a:r>
              <a:rPr lang="vi-VN" dirty="0">
                <a:latin typeface="Arial"/>
                <a:cs typeface="Arial"/>
              </a:rPr>
              <a:t> m </a:t>
            </a:r>
            <a:r>
              <a:rPr lang="vi-VN" err="1">
                <a:latin typeface="Arial"/>
                <a:cs typeface="Arial"/>
              </a:rPr>
              <a:t>whose</a:t>
            </a:r>
            <a:r>
              <a:rPr lang="vi-VN" dirty="0">
                <a:latin typeface="Arial"/>
                <a:cs typeface="Arial"/>
              </a:rPr>
              <a:t> MD5 </a:t>
            </a:r>
            <a:r>
              <a:rPr lang="vi-VN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equal</a:t>
            </a:r>
            <a:r>
              <a:rPr lang="vi-VN" dirty="0">
                <a:latin typeface="Arial"/>
                <a:cs typeface="Arial"/>
              </a:rPr>
              <a:t> to x.</a:t>
            </a:r>
          </a:p>
          <a:p>
            <a:r>
              <a:rPr lang="vi-VN" dirty="0">
                <a:latin typeface="Arial"/>
                <a:cs typeface="Arial"/>
              </a:rPr>
              <a:t>SHA-1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also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dirty="0">
                <a:latin typeface="Arial"/>
                <a:cs typeface="Arial"/>
              </a:rPr>
              <a:t>US </a:t>
            </a:r>
            <a:r>
              <a:rPr lang="vi-VN" err="1">
                <a:latin typeface="Arial"/>
                <a:cs typeface="Arial"/>
              </a:rPr>
              <a:t>standard</a:t>
            </a:r>
            <a:r>
              <a:rPr lang="vi-VN" dirty="0">
                <a:latin typeface="Arial"/>
                <a:cs typeface="Arial"/>
              </a:rPr>
              <a:t> [NIST, FIPS PUB 180-1]</a:t>
            </a:r>
          </a:p>
          <a:p>
            <a:pPr lvl="1"/>
            <a:r>
              <a:rPr lang="vi-VN" dirty="0">
                <a:latin typeface="Arial"/>
                <a:cs typeface="Arial"/>
              </a:rPr>
              <a:t>160-bit </a:t>
            </a:r>
            <a:r>
              <a:rPr lang="vi-VN" err="1">
                <a:latin typeface="Arial"/>
                <a:cs typeface="Arial"/>
              </a:rPr>
              <a:t>message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digest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There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many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functions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but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them</a:t>
            </a:r>
            <a:r>
              <a:rPr lang="vi-VN" dirty="0">
                <a:latin typeface="Arial"/>
                <a:cs typeface="Arial"/>
              </a:rPr>
              <a:t> do </a:t>
            </a:r>
            <a:r>
              <a:rPr lang="vi-VN" dirty="0" err="1">
                <a:latin typeface="Arial"/>
                <a:cs typeface="Arial"/>
              </a:rPr>
              <a:t>not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satisfy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cryptographic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function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requirements</a:t>
            </a:r>
          </a:p>
          <a:p>
            <a:pPr lvl="1"/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checksum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FB031-132B-BA49-302B-294D18860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45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C2BF78-C0CF-8C42-315A-A47A3081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Message-Digest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Algorithm</a:t>
            </a:r>
            <a:r>
              <a:rPr lang="vi-VN" dirty="0">
                <a:latin typeface="Arial"/>
                <a:cs typeface="Arial"/>
              </a:rPr>
              <a:t> 5 (MD5)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94D78E-C139-8312-BA5C-FE6166B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651411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Developed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Rivest</a:t>
            </a:r>
            <a:r>
              <a:rPr lang="vi-VN" dirty="0">
                <a:latin typeface="Arial"/>
                <a:cs typeface="Arial"/>
              </a:rPr>
              <a:t> in 1991</a:t>
            </a:r>
          </a:p>
          <a:p>
            <a:r>
              <a:rPr lang="vi-VN" dirty="0" err="1">
                <a:latin typeface="Arial"/>
                <a:cs typeface="Arial"/>
              </a:rPr>
              <a:t>Uses</a:t>
            </a:r>
            <a:r>
              <a:rPr lang="vi-VN" dirty="0">
                <a:latin typeface="Arial"/>
                <a:cs typeface="Arial"/>
              </a:rPr>
              <a:t> 128-bit </a:t>
            </a:r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values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Still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widely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in </a:t>
            </a:r>
            <a:r>
              <a:rPr lang="vi-VN" dirty="0" err="1">
                <a:latin typeface="Arial"/>
                <a:cs typeface="Arial"/>
              </a:rPr>
              <a:t>legacy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although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considered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insecure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Various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severe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vulnerabilities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discovered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Chosen-prefix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collisions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attacks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found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Marc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Stevens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Arjen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Lenstra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Benne</a:t>
            </a:r>
            <a:r>
              <a:rPr lang="vi-VN" dirty="0">
                <a:latin typeface="Arial"/>
                <a:cs typeface="Arial"/>
              </a:rPr>
              <a:t> de </a:t>
            </a:r>
            <a:r>
              <a:rPr lang="vi-VN" dirty="0" err="1">
                <a:latin typeface="Arial"/>
                <a:cs typeface="Arial"/>
              </a:rPr>
              <a:t>Weger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Start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two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arbitrary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plaintexts</a:t>
            </a:r>
            <a:r>
              <a:rPr lang="vi-VN" dirty="0">
                <a:latin typeface="Arial"/>
                <a:cs typeface="Arial"/>
              </a:rPr>
              <a:t> P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Q</a:t>
            </a:r>
          </a:p>
          <a:p>
            <a:pPr lvl="1"/>
            <a:r>
              <a:rPr lang="vi-VN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compute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suffixes</a:t>
            </a:r>
            <a:r>
              <a:rPr lang="vi-VN" dirty="0">
                <a:latin typeface="Arial"/>
                <a:cs typeface="Arial"/>
              </a:rPr>
              <a:t> S1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S2 </a:t>
            </a:r>
            <a:r>
              <a:rPr lang="vi-VN" err="1">
                <a:latin typeface="Arial"/>
                <a:cs typeface="Arial"/>
              </a:rPr>
              <a:t>such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P||S1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Q||S2 </a:t>
            </a:r>
            <a:r>
              <a:rPr lang="vi-VN" err="1">
                <a:latin typeface="Arial"/>
                <a:cs typeface="Arial"/>
              </a:rPr>
              <a:t>collide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under</a:t>
            </a:r>
            <a:r>
              <a:rPr lang="vi-VN" dirty="0">
                <a:latin typeface="Arial"/>
                <a:cs typeface="Arial"/>
              </a:rPr>
              <a:t> MD5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making</a:t>
            </a:r>
            <a:r>
              <a:rPr lang="vi-VN" dirty="0">
                <a:latin typeface="Arial"/>
                <a:cs typeface="Arial"/>
              </a:rPr>
              <a:t> 250 </a:t>
            </a:r>
            <a:r>
              <a:rPr lang="vi-VN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evaluations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Using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approach</a:t>
            </a:r>
            <a:r>
              <a:rPr lang="vi-VN" dirty="0">
                <a:latin typeface="Arial"/>
                <a:cs typeface="Arial"/>
              </a:rPr>
              <a:t>, a </a:t>
            </a:r>
            <a:r>
              <a:rPr lang="vi-VN" err="1">
                <a:latin typeface="Arial"/>
                <a:cs typeface="Arial"/>
              </a:rPr>
              <a:t>pair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different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executable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PDF </a:t>
            </a:r>
            <a:r>
              <a:rPr lang="vi-VN" err="1">
                <a:latin typeface="Arial"/>
                <a:cs typeface="Arial"/>
              </a:rPr>
              <a:t>documents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same</a:t>
            </a:r>
            <a:r>
              <a:rPr lang="vi-VN" dirty="0">
                <a:latin typeface="Arial"/>
                <a:cs typeface="Arial"/>
              </a:rPr>
              <a:t> MD5 </a:t>
            </a:r>
            <a:r>
              <a:rPr lang="vi-VN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can be </a:t>
            </a:r>
            <a:r>
              <a:rPr lang="vi-VN" err="1">
                <a:latin typeface="Arial"/>
                <a:cs typeface="Arial"/>
              </a:rPr>
              <a:t>computed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FDEF3CD-8B28-DC31-90EF-64CFB6AC4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17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843A7-535F-AA30-A768-92468B7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Secure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Hash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Algorithm</a:t>
            </a:r>
            <a:r>
              <a:rPr lang="vi-VN" dirty="0">
                <a:latin typeface="Arial"/>
                <a:cs typeface="Arial"/>
              </a:rPr>
              <a:t> (SHA)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0C81CA-201C-E895-AB81-841D98A1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Developed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NSA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approved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federal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standard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NIST</a:t>
            </a:r>
            <a:endParaRPr lang="vi-VN"/>
          </a:p>
          <a:p>
            <a:r>
              <a:rPr lang="vi-VN" dirty="0">
                <a:latin typeface="Arial"/>
                <a:cs typeface="Arial"/>
              </a:rPr>
              <a:t>SHA-0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SHA-1 (1993)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160-bits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Considered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insecure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Still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found</a:t>
            </a:r>
            <a:r>
              <a:rPr lang="vi-VN" dirty="0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legacy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applications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Vulnerabilities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severe</a:t>
            </a:r>
            <a:r>
              <a:rPr lang="vi-VN" dirty="0">
                <a:latin typeface="Arial"/>
                <a:cs typeface="Arial"/>
              </a:rPr>
              <a:t> than </a:t>
            </a:r>
            <a:r>
              <a:rPr lang="vi-VN" err="1">
                <a:latin typeface="Arial"/>
                <a:cs typeface="Arial"/>
              </a:rPr>
              <a:t>those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MD5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SHA-2 </a:t>
            </a:r>
            <a:r>
              <a:rPr lang="vi-VN" err="1">
                <a:latin typeface="Arial"/>
                <a:cs typeface="Arial"/>
              </a:rPr>
              <a:t>family</a:t>
            </a:r>
            <a:r>
              <a:rPr lang="vi-VN" dirty="0">
                <a:latin typeface="Arial"/>
                <a:cs typeface="Arial"/>
              </a:rPr>
              <a:t> (2002)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256 </a:t>
            </a:r>
            <a:r>
              <a:rPr lang="vi-VN" err="1">
                <a:latin typeface="Arial"/>
                <a:cs typeface="Arial"/>
              </a:rPr>
              <a:t>bits</a:t>
            </a:r>
            <a:r>
              <a:rPr lang="vi-VN" dirty="0">
                <a:latin typeface="Arial"/>
                <a:cs typeface="Arial"/>
              </a:rPr>
              <a:t> (SHA-256)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512 </a:t>
            </a:r>
            <a:r>
              <a:rPr lang="vi-VN" err="1">
                <a:latin typeface="Arial"/>
                <a:cs typeface="Arial"/>
              </a:rPr>
              <a:t>bits</a:t>
            </a:r>
            <a:r>
              <a:rPr lang="vi-VN" dirty="0">
                <a:latin typeface="Arial"/>
                <a:cs typeface="Arial"/>
              </a:rPr>
              <a:t> (SHA-512)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Still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considered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despite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published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attack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techniques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competition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SHA-3 </a:t>
            </a:r>
            <a:r>
              <a:rPr lang="vi-VN" err="1">
                <a:latin typeface="Arial"/>
                <a:cs typeface="Arial"/>
              </a:rPr>
              <a:t>announced</a:t>
            </a:r>
            <a:r>
              <a:rPr lang="vi-VN" dirty="0">
                <a:latin typeface="Arial"/>
                <a:cs typeface="Arial"/>
              </a:rPr>
              <a:t> in 2007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CAED36-C6E4-DEB3-94BF-07088FEAE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8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Digital Signing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76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8173A2-FCD3-3A64-7F15-70B8BB1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Digital</a:t>
            </a:r>
            <a:r>
              <a:rPr lang="vi-VN" dirty="0"/>
              <a:t> </a:t>
            </a:r>
            <a:r>
              <a:rPr lang="vi-VN" dirty="0" err="1"/>
              <a:t>Signing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E9A3B1-961D-16D3-2656-F92D6E2C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754D27-A166-B38E-F55D-95CCE3948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037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F1ADDD-23E6-00D5-84EE-A53A8D57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Digital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Signing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773E64-578F-7191-D686-DE44E96F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Private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encription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sign</a:t>
            </a:r>
          </a:p>
          <a:p>
            <a:r>
              <a:rPr lang="vi-VN" dirty="0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decription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verified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67A7FC-0783-CF2D-3747-1F4BB3DF0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5" name="Hình ảnh 4" descr="Ảnh có chứa văn bản, biểu đồ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B34A286B-C229-593B-EDBE-D1FFD0C0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11" y="2255580"/>
            <a:ext cx="7374658" cy="38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78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C2CB6B-B408-8B4C-A78D-A2D4F530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Firewall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EAA438-C917-474D-92C2-3EB4643C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7551B9-221A-F738-B9E9-95C4543E9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02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EB7DCC-4650-BD86-A9F4-9F90395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8F3E32-B49F-A6FF-71FE-178BC534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Application, device, or set of devices designed to permit or deny network transmissions based upon a set of criteria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Used to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Protect networks from unauthorized access 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Permitting legitimate communications to pass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Can be implemented as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Software application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Specialized hardware devices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B78387-3371-34BA-EC28-BD6A6AE6D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377E9BF8-9B2C-22BC-A15C-A39F0CAE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82" y="2785816"/>
            <a:ext cx="3772929" cy="29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6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C9B361-0F94-D08D-A0C8-0C4CFBC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in OSI </a:t>
            </a:r>
            <a:r>
              <a:rPr lang="vi-VN" dirty="0" err="1">
                <a:latin typeface="Arial"/>
                <a:cs typeface="Arial"/>
              </a:rPr>
              <a:t>Layer</a:t>
            </a:r>
            <a:endParaRPr lang="vi-VN" dirty="0" err="1"/>
          </a:p>
        </p:txBody>
      </p:sp>
      <p:pic>
        <p:nvPicPr>
          <p:cNvPr id="5" name="Chỗ dành sẵn cho Nội dung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FF2736AD-78C2-2F3E-60B3-56D2DDF77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5212" y="1293341"/>
            <a:ext cx="2551769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1D5711F-FD24-8690-5F38-20C28F992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2C7047C6-76E5-3AE9-0237-7F04471E14C8}"/>
              </a:ext>
            </a:extLst>
          </p:cNvPr>
          <p:cNvSpPr txBox="1">
            <a:spLocks/>
          </p:cNvSpPr>
          <p:nvPr/>
        </p:nvSpPr>
        <p:spPr bwMode="auto">
          <a:xfrm>
            <a:off x="494270" y="1066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Layer 3 : IP Blocking</a:t>
            </a:r>
            <a:endParaRPr lang="vi-VN" dirty="0"/>
          </a:p>
          <a:p>
            <a:pPr defTabSz="914400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Layer 4:  TCP/UDP Blocking</a:t>
            </a:r>
            <a:endParaRPr lang="en-US" dirty="0"/>
          </a:p>
          <a:p>
            <a:pPr defTabSz="914400"/>
            <a:endParaRPr lang="vi-VN" dirty="0"/>
          </a:p>
        </p:txBody>
      </p:sp>
      <p:pic>
        <p:nvPicPr>
          <p:cNvPr id="3" name="Hình ảnh 2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4993FACC-0AC5-BEE5-F1B4-CF640A37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81" y="3724102"/>
            <a:ext cx="2743200" cy="1695796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biểu đồ, Song song&#10;&#10;Mô tả được tự động tạo">
            <a:extLst>
              <a:ext uri="{FF2B5EF4-FFF2-40B4-BE49-F238E27FC236}">
                <a16:creationId xmlns:a16="http://schemas.microsoft.com/office/drawing/2014/main" id="{F9D1E14E-F832-5B9F-7B0D-2AB77265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43" y="3837372"/>
            <a:ext cx="2743200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EB7DCC-4650-BD86-A9F4-9F90395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Firewall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8F3E32-B49F-A6FF-71FE-178BC534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Vulnerabilities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Associated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These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Services</a:t>
            </a:r>
            <a:r>
              <a:rPr lang="vi-VN" dirty="0">
                <a:latin typeface="Arial"/>
                <a:cs typeface="Arial"/>
              </a:rPr>
              <a:t>?</a:t>
            </a:r>
          </a:p>
          <a:p>
            <a:endParaRPr lang="vi-VN" dirty="0"/>
          </a:p>
          <a:p>
            <a:endParaRPr lang="vi-VN" dirty="0"/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using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:</a:t>
            </a:r>
            <a:endParaRPr lang="vi-VN"/>
          </a:p>
          <a:p>
            <a:pPr lvl="1"/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disable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throwing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out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packets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whose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source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destination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number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err="1">
                <a:latin typeface="Arial"/>
                <a:cs typeface="Arial"/>
              </a:rPr>
              <a:t>Because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operating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some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packets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throws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others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called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filtering</a:t>
            </a:r>
            <a:r>
              <a:rPr lang="vi-VN" dirty="0">
                <a:latin typeface="Arial"/>
                <a:cs typeface="Arial"/>
              </a:rPr>
              <a:t>.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B78387-3371-34BA-EC28-BD6A6AE6D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5" name="Hình ảnh 4" descr="C:\Users\snyder\Desktop\Vulnerable Services.png">
            <a:extLst>
              <a:ext uri="{FF2B5EF4-FFF2-40B4-BE49-F238E27FC236}">
                <a16:creationId xmlns:a16="http://schemas.microsoft.com/office/drawing/2014/main" id="{E98CBFC8-D3C2-C8EC-5636-8B7EEDA7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75" y="1577506"/>
            <a:ext cx="6275172" cy="14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20F802-5CC3-BB69-4C17-24099B5E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Access </a:t>
            </a:r>
            <a:r>
              <a:rPr lang="vi-VN" dirty="0" err="1">
                <a:latin typeface="Arial"/>
                <a:cs typeface="Arial"/>
              </a:rPr>
              <a:t>Control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Lists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ACLs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18B4CA-F7D8-24CF-4574-4E2DB9D8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List of criteria used to determine whether to allow or reject network traffic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Criteria referred to as </a:t>
            </a:r>
            <a:r>
              <a:rPr lang="en-US" i="1" dirty="0">
                <a:latin typeface="Arial"/>
                <a:cs typeface="Arial"/>
              </a:rPr>
              <a:t>rules</a:t>
            </a:r>
            <a:endParaRPr lang="en-US" dirty="0">
              <a:latin typeface="Arial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Host reads Internet and Transport layers of received packets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Looks for criteria that matches ACL rules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Rule syntax varies by vendor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Underlying features provided are the same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90D40F-21F9-0D03-CC8A-AC4E742A6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579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A05A0D-42D7-A332-C63C-D03E7C86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Rule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Evaluation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25B48F-5C3D-6922-EAFC-43AD1BA6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Rules are evaluated in order from top to bottom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Once a packet meets a rule’s criteria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The prescribed action is taken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Remaining rules are ignored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Process is repeated for every packet received</a:t>
            </a:r>
          </a:p>
          <a:p>
            <a:pPr>
              <a:spcAft>
                <a:spcPts val="0"/>
              </a:spcAft>
            </a:pPr>
            <a:r>
              <a:rPr lang="en-US" i="1" u="sng" dirty="0">
                <a:latin typeface="Arial"/>
                <a:cs typeface="Arial"/>
              </a:rPr>
              <a:t>The packets are being filtered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EFBA1F-7B8B-9D7D-FCEF-5C165CF6B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332E654-8B2F-3489-8A53-94447221E6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3838" y="4030362"/>
            <a:ext cx="6172199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0329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32AA2D-15BC-DA23-5CF0-2885081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Packages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A49CA5-F22D-01A5-EA97-207E7327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IP </a:t>
            </a:r>
            <a:r>
              <a:rPr lang="vi-VN" dirty="0" err="1">
                <a:latin typeface="Arial"/>
                <a:cs typeface="Arial"/>
              </a:rPr>
              <a:t>Chains</a:t>
            </a:r>
            <a:r>
              <a:rPr lang="vi-VN" dirty="0">
                <a:latin typeface="Arial"/>
                <a:cs typeface="Arial"/>
              </a:rPr>
              <a:t> &amp; IP </a:t>
            </a:r>
            <a:r>
              <a:rPr lang="vi-VN" dirty="0" err="1">
                <a:latin typeface="Arial"/>
                <a:cs typeface="Arial"/>
              </a:rPr>
              <a:t>Tables</a:t>
            </a:r>
          </a:p>
          <a:p>
            <a:pPr lvl="1"/>
            <a:r>
              <a:rPr lang="vi-VN" err="1">
                <a:latin typeface="Arial"/>
                <a:cs typeface="Arial"/>
              </a:rPr>
              <a:t>Comes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most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distributions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SELinux</a:t>
            </a:r>
            <a:r>
              <a:rPr lang="vi-VN" dirty="0">
                <a:latin typeface="Arial"/>
                <a:cs typeface="Arial"/>
              </a:rPr>
              <a:t>  (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Enabled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 –NSA)</a:t>
            </a:r>
          </a:p>
          <a:p>
            <a:pPr lvl="1"/>
            <a:r>
              <a:rPr lang="vi-VN" err="1">
                <a:latin typeface="Arial"/>
                <a:cs typeface="Arial"/>
              </a:rPr>
              <a:t>Comes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some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distributions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Fedora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RedHat</a:t>
            </a:r>
            <a:endParaRPr lang="vi-VN">
              <a:latin typeface="Arial"/>
              <a:cs typeface="Arial"/>
            </a:endParaRPr>
          </a:p>
          <a:p>
            <a:pPr marL="0" indent="0">
              <a:buNone/>
            </a:pP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CB2B8B9-78CB-821C-99F4-4544986D9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571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93DD97-24B3-EAEE-5FBD-DE59EAB8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Rule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Criteria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3A6F73-8CAB-3762-58F8-03C53A29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ACLs can filter by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IP address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TCP/UDP port number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Protocol type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More advanced ACLs can filter by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Rate of traffic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TCP connection state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Application Layer content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And others…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F8BED4-3CE6-1A2D-5B41-5BC9B79B3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600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46EFBD-58B1-7ABC-5492-F7286167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10DB4F-7720-CDEE-387F-1A2C2F44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Runs as a service on a host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Integrated into the network stack</a:t>
            </a:r>
          </a:p>
          <a:p>
            <a:pPr lvl="2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Allows application to filter network traffic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Many operating system include software-based firewalls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Windows Firewall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Linux iptables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Firewall products also available as standalone applications or integrated into security suites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Many routers also have firewall capability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8CF534-EF0D-DB18-BCA6-17A219E94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8DFA71-7BA7-7DB7-2704-E310C49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Hardware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Firewalls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2F3352-33AF-AF89-E8DF-3C1A3AEB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Packet filtering requires additional overhead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Packets must be dissected and compared against defined rules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Can significantly affect network performance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Implement the firewall as a single, specialized device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Usually placed at the network perimeter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18E354-4C02-FFB8-7356-C9FF1CD6C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982BBE8-A2B7-C0AF-2978-ED195D87B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94452"/>
            <a:ext cx="1952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49DDF35-659E-2B38-7BA1-3EB51AD2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677745"/>
            <a:ext cx="2626866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D42CBCB-7A5B-754F-6176-1625602C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65837"/>
            <a:ext cx="22860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14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673D09-B4DA-4747-DC6F-36D82332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Placement</a:t>
            </a:r>
            <a:r>
              <a:rPr lang="vi-VN" dirty="0">
                <a:latin typeface="Arial"/>
                <a:cs typeface="Arial"/>
              </a:rPr>
              <a:t>: In </a:t>
            </a:r>
            <a:r>
              <a:rPr lang="vi-VN" dirty="0" err="1">
                <a:latin typeface="Arial"/>
                <a:cs typeface="Arial"/>
              </a:rPr>
              <a:t>Front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Host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5287A4-1181-FAD1-BA42-ADA24BFC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Effects of turning off traffic into the firewall bound for port 80 on the host to the far left in the two scenarios?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No other hosts will be able to access the webserver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226C93-E341-CEFB-95BF-395D891FF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" name="Hình ảnh 4" descr="C:\Users\snyder\Desktop\firewallCase0.png">
            <a:extLst>
              <a:ext uri="{FF2B5EF4-FFF2-40B4-BE49-F238E27FC236}">
                <a16:creationId xmlns:a16="http://schemas.microsoft.com/office/drawing/2014/main" id="{A8C93160-14E5-FBF6-B35F-12EA739D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86" y="2077222"/>
            <a:ext cx="8571470" cy="3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3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Encryption Basic</a:t>
            </a:r>
            <a:endParaRPr lang="vi-VN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latin typeface="Arial"/>
                <a:cs typeface="Arial"/>
              </a:rPr>
              <a:t>Web Application Firewall (WAF)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9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4CEC4-3502-B492-CECB-6C1849BA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Placement</a:t>
            </a:r>
            <a:r>
              <a:rPr lang="vi-VN" dirty="0">
                <a:latin typeface="Arial"/>
                <a:cs typeface="Arial"/>
              </a:rPr>
              <a:t>: In </a:t>
            </a:r>
            <a:r>
              <a:rPr lang="vi-VN" dirty="0" err="1">
                <a:latin typeface="Arial"/>
                <a:cs typeface="Arial"/>
              </a:rPr>
              <a:t>Front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Router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3061F9-7E42-5962-B6ED-51408829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Effects of turning off traffic into the firewall bound for port 80 on the host to the far left in the two scenarios?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cs typeface="Arial"/>
              </a:rPr>
              <a:t>Only hosts on the 8.55.221.0 network will be able to access the webserver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61D7CAB-1E0F-2067-3E36-F688F5AD1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5" name="Hình ảnh 4" descr="C:\Users\snyder\Desktop\firewallCase1.png">
            <a:extLst>
              <a:ext uri="{FF2B5EF4-FFF2-40B4-BE49-F238E27FC236}">
                <a16:creationId xmlns:a16="http://schemas.microsoft.com/office/drawing/2014/main" id="{FB64B2F2-D437-2687-CD22-332FBF15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40" y="2212008"/>
            <a:ext cx="7809470" cy="35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5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F4E7F3-B811-8B2F-19FA-40B5BCD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Exercise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3C19B4-643A-E192-0639-CB21AF70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784DF9-4D0B-82D8-95BE-13066DD8A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02D05052-BAD8-2BB3-B693-F257F567AFA3}"/>
              </a:ext>
            </a:extLst>
          </p:cNvPr>
          <p:cNvSpPr txBox="1"/>
          <p:nvPr/>
        </p:nvSpPr>
        <p:spPr>
          <a:xfrm>
            <a:off x="4962654" y="1354256"/>
            <a:ext cx="1714500" cy="75741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alibri"/>
                <a:cs typeface="Calibri"/>
              </a:rPr>
              <a:t>10.10.10.8</a:t>
            </a:r>
          </a:p>
          <a:p>
            <a:r>
              <a:rPr lang="en-US" sz="1700" dirty="0">
                <a:latin typeface="Calibri"/>
                <a:cs typeface="Calibri"/>
              </a:rPr>
              <a:t>HTTP Server</a:t>
            </a:r>
          </a:p>
          <a:p>
            <a:r>
              <a:rPr lang="en-US" sz="1100" dirty="0">
                <a:latin typeface="Calibri"/>
                <a:cs typeface="Calibri"/>
              </a:rPr>
              <a:t>(Must be accessible to all)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88BBB829-71BC-08B9-6C4D-40B6EDD112DC}"/>
              </a:ext>
            </a:extLst>
          </p:cNvPr>
          <p:cNvSpPr txBox="1"/>
          <p:nvPr/>
        </p:nvSpPr>
        <p:spPr>
          <a:xfrm>
            <a:off x="4962654" y="3417013"/>
            <a:ext cx="1714500" cy="75741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alibri"/>
                <a:cs typeface="Calibri"/>
              </a:rPr>
              <a:t>10.10.10.16</a:t>
            </a:r>
          </a:p>
          <a:p>
            <a:r>
              <a:rPr lang="en-US" sz="1700" dirty="0">
                <a:latin typeface="Calibri"/>
                <a:cs typeface="Calibri"/>
              </a:rPr>
              <a:t>DNS Server</a:t>
            </a:r>
          </a:p>
          <a:p>
            <a:r>
              <a:rPr lang="en-US" sz="1100" dirty="0">
                <a:latin typeface="Calibri"/>
                <a:cs typeface="Calibri"/>
              </a:rPr>
              <a:t>(Must be accessible to all)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4AB3AAE6-E57F-5C68-DE42-CBE5ED9A035A}"/>
              </a:ext>
            </a:extLst>
          </p:cNvPr>
          <p:cNvSpPr txBox="1"/>
          <p:nvPr/>
        </p:nvSpPr>
        <p:spPr>
          <a:xfrm>
            <a:off x="4855497" y="5479771"/>
            <a:ext cx="1821656" cy="75741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alibri"/>
                <a:cs typeface="Calibri"/>
              </a:rPr>
              <a:t>10.10.10.32</a:t>
            </a:r>
          </a:p>
          <a:p>
            <a:r>
              <a:rPr lang="en-US" sz="1700" dirty="0">
                <a:latin typeface="Calibri"/>
                <a:cs typeface="Calibri"/>
              </a:rPr>
              <a:t>SMB Server</a:t>
            </a:r>
          </a:p>
          <a:p>
            <a:r>
              <a:rPr lang="en-US" sz="1100" dirty="0">
                <a:latin typeface="Calibri"/>
                <a:cs typeface="Calibri"/>
              </a:rPr>
              <a:t>(No external access allowed)</a:t>
            </a: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6D58B82F-59E4-B327-E814-CA2F48D479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0091" y="2854443"/>
            <a:ext cx="2089547" cy="1166259"/>
          </a:xfrm>
          <a:prstGeom prst="rect">
            <a:avLst/>
          </a:prstGeom>
        </p:spPr>
      </p:pic>
      <p:cxnSp>
        <p:nvCxnSpPr>
          <p:cNvPr id="35" name="Elbow Connector 12">
            <a:extLst>
              <a:ext uri="{FF2B5EF4-FFF2-40B4-BE49-F238E27FC236}">
                <a16:creationId xmlns:a16="http://schemas.microsoft.com/office/drawing/2014/main" id="{EEA35A6D-25A9-5CE5-C977-94EF4C97B886}"/>
              </a:ext>
            </a:extLst>
          </p:cNvPr>
          <p:cNvCxnSpPr>
            <a:cxnSpLocks/>
          </p:cNvCxnSpPr>
          <p:nvPr/>
        </p:nvCxnSpPr>
        <p:spPr>
          <a:xfrm>
            <a:off x="6677154" y="1732965"/>
            <a:ext cx="642937" cy="17046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4">
            <a:extLst>
              <a:ext uri="{FF2B5EF4-FFF2-40B4-BE49-F238E27FC236}">
                <a16:creationId xmlns:a16="http://schemas.microsoft.com/office/drawing/2014/main" id="{2C43E8B6-1306-EED0-6F5E-E49BDE457169}"/>
              </a:ext>
            </a:extLst>
          </p:cNvPr>
          <p:cNvCxnSpPr>
            <a:cxnSpLocks/>
          </p:cNvCxnSpPr>
          <p:nvPr/>
        </p:nvCxnSpPr>
        <p:spPr>
          <a:xfrm flipV="1">
            <a:off x="6677154" y="3437573"/>
            <a:ext cx="642937" cy="3581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6">
            <a:extLst>
              <a:ext uri="{FF2B5EF4-FFF2-40B4-BE49-F238E27FC236}">
                <a16:creationId xmlns:a16="http://schemas.microsoft.com/office/drawing/2014/main" id="{19CAC0FA-40C3-33BA-6DAA-7F599038C2BD}"/>
              </a:ext>
            </a:extLst>
          </p:cNvPr>
          <p:cNvCxnSpPr>
            <a:cxnSpLocks/>
          </p:cNvCxnSpPr>
          <p:nvPr/>
        </p:nvCxnSpPr>
        <p:spPr>
          <a:xfrm flipV="1">
            <a:off x="6677153" y="3437573"/>
            <a:ext cx="642938" cy="24209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loud 34">
            <a:extLst>
              <a:ext uri="{FF2B5EF4-FFF2-40B4-BE49-F238E27FC236}">
                <a16:creationId xmlns:a16="http://schemas.microsoft.com/office/drawing/2014/main" id="{F8D1987C-FAA3-91B6-21A3-1D2583304327}"/>
              </a:ext>
            </a:extLst>
          </p:cNvPr>
          <p:cNvSpPr/>
          <p:nvPr/>
        </p:nvSpPr>
        <p:spPr>
          <a:xfrm>
            <a:off x="9146156" y="827404"/>
            <a:ext cx="2357438" cy="166092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9" name="Straight Connector 39">
            <a:extLst>
              <a:ext uri="{FF2B5EF4-FFF2-40B4-BE49-F238E27FC236}">
                <a16:creationId xmlns:a16="http://schemas.microsoft.com/office/drawing/2014/main" id="{FF7EE060-ABF8-C902-9DF6-522F45343B7B}"/>
              </a:ext>
            </a:extLst>
          </p:cNvPr>
          <p:cNvCxnSpPr>
            <a:cxnSpLocks/>
          </p:cNvCxnSpPr>
          <p:nvPr/>
        </p:nvCxnSpPr>
        <p:spPr>
          <a:xfrm flipV="1">
            <a:off x="8364865" y="1722145"/>
            <a:ext cx="781292" cy="1132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49">
            <a:extLst>
              <a:ext uri="{FF2B5EF4-FFF2-40B4-BE49-F238E27FC236}">
                <a16:creationId xmlns:a16="http://schemas.microsoft.com/office/drawing/2014/main" id="{ED516136-3CBC-4B1B-2237-ECD91BC58F53}"/>
              </a:ext>
            </a:extLst>
          </p:cNvPr>
          <p:cNvSpPr/>
          <p:nvPr/>
        </p:nvSpPr>
        <p:spPr>
          <a:xfrm>
            <a:off x="9570373" y="2683126"/>
            <a:ext cx="1938666" cy="1111360"/>
          </a:xfrm>
          <a:prstGeom prst="rect">
            <a:avLst/>
          </a:prstGeom>
        </p:spPr>
        <p:txBody>
          <a:bodyPr wrap="none" lIns="64291" tIns="32146" rIns="64291" bIns="3214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Calibri"/>
                <a:cs typeface="Calibri"/>
              </a:rPr>
              <a:t>IP addresses</a:t>
            </a:r>
          </a:p>
          <a:p>
            <a:r>
              <a:rPr lang="en-US" sz="1700" dirty="0">
                <a:latin typeface="Calibri"/>
                <a:cs typeface="Calibri"/>
              </a:rPr>
              <a:t>7.7.7.7 and 8.8.8.8</a:t>
            </a:r>
          </a:p>
          <a:p>
            <a:r>
              <a:rPr lang="en-US" sz="1700" dirty="0">
                <a:latin typeface="Calibri"/>
                <a:cs typeface="Calibri"/>
              </a:rPr>
              <a:t>Must not be able to</a:t>
            </a:r>
            <a:br>
              <a:rPr lang="en-US" sz="1700" dirty="0">
                <a:latin typeface="Calibri"/>
                <a:cs typeface="Calibri"/>
              </a:rPr>
            </a:br>
            <a:r>
              <a:rPr lang="en-US" sz="1700" dirty="0">
                <a:latin typeface="Calibri"/>
                <a:cs typeface="Calibri"/>
              </a:rPr>
              <a:t>access your network</a:t>
            </a:r>
          </a:p>
        </p:txBody>
      </p:sp>
      <p:pic>
        <p:nvPicPr>
          <p:cNvPr id="41" name="Hình ảnh 40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55CC1BB2-A2F7-DEAE-9D0B-32F89329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962" y="1085211"/>
            <a:ext cx="1297792" cy="1308044"/>
          </a:xfrm>
          <a:prstGeom prst="rect">
            <a:avLst/>
          </a:prstGeom>
        </p:spPr>
      </p:pic>
      <p:pic>
        <p:nvPicPr>
          <p:cNvPr id="42" name="Hình ảnh 41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D070281B-54E5-1490-88B2-E34A8409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961" y="3135435"/>
            <a:ext cx="1297792" cy="1308044"/>
          </a:xfrm>
          <a:prstGeom prst="rect">
            <a:avLst/>
          </a:prstGeom>
        </p:spPr>
      </p:pic>
      <p:pic>
        <p:nvPicPr>
          <p:cNvPr id="43" name="Hình ảnh 42" descr="Ảnh có chứa màu đen, bóng tối&#10;&#10;Mô tả được tự động tạo">
            <a:extLst>
              <a:ext uri="{FF2B5EF4-FFF2-40B4-BE49-F238E27FC236}">
                <a16:creationId xmlns:a16="http://schemas.microsoft.com/office/drawing/2014/main" id="{395C328D-F447-1162-AC80-C3FA9F57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17" y="5175408"/>
            <a:ext cx="1297792" cy="13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85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7E0BF3-5D33-8DBB-5D68-C1564C03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>
                <a:solidFill>
                  <a:srgbClr val="007ABF"/>
                </a:solidFill>
                <a:latin typeface="Arial"/>
              </a:rPr>
              <a:t>Firewall Exercise</a:t>
            </a:r>
            <a:r>
              <a:rPr lang="vi-VN" sz="3200">
                <a:solidFill>
                  <a:srgbClr val="007ABF"/>
                </a:solidFill>
                <a:latin typeface="Arial"/>
                <a:ea typeface="Arial"/>
                <a:cs typeface="Arial"/>
              </a:rPr>
              <a:t>​</a:t>
            </a:r>
            <a:endParaRPr lang="vi-VN"/>
          </a:p>
        </p:txBody>
      </p:sp>
      <p:pic>
        <p:nvPicPr>
          <p:cNvPr id="5" name="Chỗ dành sẵn cho Nội dung 4" descr="C:\Users\snyder\Desktop\firewallExSolution.png">
            <a:extLst>
              <a:ext uri="{FF2B5EF4-FFF2-40B4-BE49-F238E27FC236}">
                <a16:creationId xmlns:a16="http://schemas.microsoft.com/office/drawing/2014/main" id="{87E74578-E788-0F01-AA40-B62CF4A0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467" y="912341"/>
            <a:ext cx="9941422" cy="530898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D918DF-338C-0EC1-2495-4527E5744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185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Encryption Basic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SSL Encryption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Hash Function Algorithms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Digital Signing</a:t>
            </a:r>
            <a:endParaRPr lang="en-US" dirty="0"/>
          </a:p>
          <a:p>
            <a:r>
              <a:rPr lang="en-US" sz="2400" dirty="0">
                <a:latin typeface="Arial"/>
                <a:cs typeface="Arial"/>
              </a:rPr>
              <a:t>Network Firewall</a:t>
            </a: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Web Application Firewall (WAF)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291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AD11DE-B02C-ADD8-119F-497CC5AC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 (WAF)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13D7FC-44A1-F106-72A7-3370E514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78E6B9-1243-0122-8511-5B21F8C23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84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076AEC-EB43-FA4E-D896-882109BC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What is a Web Application Firewall?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DD1273-5A93-31D0-5DF4-79B78234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executes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analysis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OSI 7 </a:t>
            </a:r>
            <a:r>
              <a:rPr lang="vi-VN" dirty="0" err="1">
                <a:latin typeface="Arial"/>
                <a:cs typeface="Arial"/>
              </a:rPr>
              <a:t>layer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between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messages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.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protects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against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attacks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aimed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applications</a:t>
            </a:r>
            <a:r>
              <a:rPr lang="vi-VN" dirty="0">
                <a:latin typeface="Arial"/>
                <a:cs typeface="Arial"/>
              </a:rPr>
              <a:t>.</a:t>
            </a:r>
            <a:endParaRPr lang="vi-VN" dirty="0"/>
          </a:p>
          <a:p>
            <a:r>
              <a:rPr lang="vi-VN" dirty="0" err="1">
                <a:latin typeface="Arial"/>
                <a:cs typeface="Arial"/>
              </a:rPr>
              <a:t>Roles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protects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external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attacks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 in)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protects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against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leakage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important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information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62536A9-11EF-CAB1-9B25-47B33284B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thiết kế&#10;&#10;Mô tả được tự động tạo">
            <a:extLst>
              <a:ext uri="{FF2B5EF4-FFF2-40B4-BE49-F238E27FC236}">
                <a16:creationId xmlns:a16="http://schemas.microsoft.com/office/drawing/2014/main" id="{BBF376E7-DA04-FFF2-7C79-69484F7B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72" y="3886135"/>
            <a:ext cx="4133334" cy="23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0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B43BD-1876-4C11-F3AF-8DE7BF9D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10 OWASP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A47A5E-628C-2B17-2C31-22C4575C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400" dirty="0" err="1">
                <a:latin typeface="Arial"/>
                <a:cs typeface="Arial"/>
              </a:rPr>
              <a:t>Unstable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Data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Exposure</a:t>
            </a:r>
            <a:endParaRPr lang="vi-VN" sz="1400" dirty="0" err="1">
              <a:solidFill>
                <a:srgbClr val="15171A"/>
              </a:solidFill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Collapsed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Authentication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External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Entities</a:t>
            </a:r>
            <a:endParaRPr lang="vi-VN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Broken</a:t>
            </a:r>
            <a:r>
              <a:rPr lang="vi-VN" sz="1400" dirty="0">
                <a:latin typeface="Arial"/>
                <a:cs typeface="Arial"/>
              </a:rPr>
              <a:t> Access </a:t>
            </a:r>
            <a:r>
              <a:rPr lang="vi-VN" sz="1400" dirty="0" err="1">
                <a:latin typeface="Arial"/>
                <a:cs typeface="Arial"/>
              </a:rPr>
              <a:t>Control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Security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Misconfiguration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Cross-site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Scripting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Insecure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Deserialization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Insufficient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Logging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and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Monitoring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Using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Components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with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Known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Vulnerabilities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1400" dirty="0" err="1">
                <a:latin typeface="Arial"/>
                <a:cs typeface="Arial"/>
              </a:rPr>
              <a:t>Injection</a:t>
            </a:r>
            <a:endParaRPr lang="vi-VN" dirty="0" err="1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6B0125-589B-3657-5CE6-D025ECBF8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0314696A-EBF5-BE1D-DD5A-4E396FAF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35" y="1216021"/>
            <a:ext cx="7531443" cy="45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84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7A96BF-5001-BA73-76C9-52A1D6AC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 10 OWASP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860333-E1D6-C57F-350D-8F27277C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IDS/IPS </a:t>
            </a:r>
            <a:r>
              <a:rPr lang="vi-VN" dirty="0" err="1">
                <a:latin typeface="Arial"/>
                <a:cs typeface="Arial"/>
              </a:rPr>
              <a:t>cannot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protect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against</a:t>
            </a:r>
            <a:r>
              <a:rPr lang="vi-VN" dirty="0">
                <a:latin typeface="Arial"/>
                <a:cs typeface="Arial"/>
              </a:rPr>
              <a:t> the OWASP </a:t>
            </a:r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10 </a:t>
            </a:r>
            <a:r>
              <a:rPr lang="vi-VN" dirty="0" err="1">
                <a:latin typeface="Arial"/>
                <a:cs typeface="Arial"/>
              </a:rPr>
              <a:t>Threats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but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</a:t>
            </a:r>
            <a:r>
              <a:rPr lang="vi-VN" dirty="0">
                <a:latin typeface="Arial"/>
                <a:cs typeface="Arial"/>
              </a:rPr>
              <a:t> (WAF) can!</a:t>
            </a:r>
          </a:p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E4802C-C41A-B7C8-0930-1DEBD16D7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5" name="Hình ảnh 4" descr="Ảnh có chứa văn bản, ảnh chụp màn hình, số, Nhiều màu sắc&#10;&#10;Mô tả được tự động tạo">
            <a:extLst>
              <a:ext uri="{FF2B5EF4-FFF2-40B4-BE49-F238E27FC236}">
                <a16:creationId xmlns:a16="http://schemas.microsoft.com/office/drawing/2014/main" id="{6572D483-F2D3-6B56-B19C-EF35E4E6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19" y="2253484"/>
            <a:ext cx="8324334" cy="3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22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663E5E-11CC-F143-2473-D6981440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WAF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EFE3F3-8BB3-2038-52CC-D027EF71A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8" name="Chỗ dành sẵn cho Nội dung 7" descr="Ảnh có chứa văn bản, biểu đồ, Phông chữ, ảnh chụp màn hình&#10;&#10;Mô tả được tự động tạo">
            <a:extLst>
              <a:ext uri="{FF2B5EF4-FFF2-40B4-BE49-F238E27FC236}">
                <a16:creationId xmlns:a16="http://schemas.microsoft.com/office/drawing/2014/main" id="{518AF0F2-7DBE-2052-1BC9-15BD0414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36" y="1367975"/>
            <a:ext cx="10048360" cy="4346231"/>
          </a:xfrm>
        </p:spPr>
      </p:pic>
    </p:spTree>
    <p:extLst>
      <p:ext uri="{BB962C8B-B14F-4D97-AF65-F5344CB8AC3E}">
        <p14:creationId xmlns:p14="http://schemas.microsoft.com/office/powerpoint/2010/main" val="4046604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AEDB5-023C-038B-EC85-023FA7E2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Comparing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Firewalls</a:t>
            </a:r>
            <a:r>
              <a:rPr lang="vi-VN" dirty="0">
                <a:latin typeface="Arial"/>
                <a:cs typeface="Arial"/>
              </a:rPr>
              <a:t>, IDS/IPS,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WAFs</a:t>
            </a:r>
            <a:endParaRPr lang="vi-VN" dirty="0" err="1"/>
          </a:p>
        </p:txBody>
      </p:sp>
      <p:pic>
        <p:nvPicPr>
          <p:cNvPr id="5" name="Chỗ dành sẵn cho Nội dung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168FA443-FCDB-6A6E-3435-9830F354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05" y="1178891"/>
            <a:ext cx="7867650" cy="167640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7907895-B72B-E961-39A4-D397586EA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6" name="Hình ảnh 5" descr="Ảnh có chứa văn bản, ảnh chụp màn hình, Nhiều màu sắc, Phông chữ&#10;&#10;Mô tả được tự động tạo">
            <a:extLst>
              <a:ext uri="{FF2B5EF4-FFF2-40B4-BE49-F238E27FC236}">
                <a16:creationId xmlns:a16="http://schemas.microsoft.com/office/drawing/2014/main" id="{4B55BCC1-1A97-6776-A855-9ED004F0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1" y="3064342"/>
            <a:ext cx="6944497" cy="30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F4D6A5-4FEA-2054-0FB9-BAD25FE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Basic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DE0F07D-FB9A-D8D2-A5D2-6041CAD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44965B-CF08-B39A-45E4-497F8D4F2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7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665563-019F-2324-350A-8C8F035A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?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2AC8BC-5495-D2F3-DA4D-F20C7F62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scrambles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information</a:t>
            </a:r>
            <a:r>
              <a:rPr lang="vi-VN" dirty="0">
                <a:latin typeface="Arial"/>
                <a:cs typeface="Arial"/>
              </a:rPr>
              <a:t>. 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changes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information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readable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something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not</a:t>
            </a:r>
            <a:r>
              <a:rPr lang="vi-VN" dirty="0">
                <a:latin typeface="Arial"/>
                <a:cs typeface="Arial"/>
              </a:rPr>
              <a:t> be </a:t>
            </a:r>
            <a:r>
              <a:rPr lang="vi-VN" dirty="0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unless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have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.  </a:t>
            </a:r>
          </a:p>
          <a:p>
            <a:endParaRPr lang="vi-VN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dirty="0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 "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changes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data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into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an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unreadable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format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"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dirty="0" err="1">
                <a:latin typeface="Arial"/>
                <a:cs typeface="Arial"/>
              </a:rPr>
              <a:t>Becomes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something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Rmvtu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[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yopm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dhqht3w 3qtq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isem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ze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mrxephlebl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oermzq</a:t>
            </a: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…so </a:t>
            </a:r>
            <a:r>
              <a:rPr lang="vi-VN" b="1" dirty="0">
                <a:latin typeface="Arial"/>
                <a:cs typeface="Arial"/>
              </a:rPr>
              <a:t>ONLY </a:t>
            </a:r>
            <a:r>
              <a:rPr lang="vi-VN" dirty="0">
                <a:latin typeface="Arial"/>
                <a:cs typeface="Arial"/>
              </a:rPr>
              <a:t>the </a:t>
            </a:r>
            <a:r>
              <a:rPr lang="vi-VN" dirty="0" err="1">
                <a:latin typeface="Arial"/>
                <a:cs typeface="Arial"/>
              </a:rPr>
              <a:t>person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decryption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key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     </a:t>
            </a:r>
            <a:r>
              <a:rPr lang="vi-VN" dirty="0" err="1">
                <a:latin typeface="Arial"/>
                <a:cs typeface="Arial"/>
              </a:rPr>
              <a:t>password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information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F90254-6A16-4F29-5705-093379A2E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7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EFD7C-321E-A48C-9ABD-42584B5A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. </a:t>
            </a:r>
            <a:r>
              <a:rPr lang="vi-VN" dirty="0" err="1">
                <a:latin typeface="Arial"/>
                <a:cs typeface="Arial"/>
              </a:rPr>
              <a:t>Passwords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603130-0EB7-24DE-4B51-2C3F3D1F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Having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password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necessarily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mean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something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encrypted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err="1">
                <a:latin typeface="Arial"/>
                <a:cs typeface="Arial"/>
              </a:rPr>
              <a:t>Passwords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themselves</a:t>
            </a:r>
            <a:r>
              <a:rPr lang="vi-VN" dirty="0">
                <a:latin typeface="Arial"/>
                <a:cs typeface="Arial"/>
              </a:rPr>
              <a:t> do </a:t>
            </a:r>
            <a:r>
              <a:rPr lang="vi-VN" err="1">
                <a:latin typeface="Arial"/>
                <a:cs typeface="Arial"/>
              </a:rPr>
              <a:t>not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scramble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information</a:t>
            </a:r>
            <a:r>
              <a:rPr lang="vi-VN" dirty="0">
                <a:latin typeface="Arial"/>
                <a:cs typeface="Arial"/>
              </a:rPr>
              <a:t>. </a:t>
            </a:r>
            <a:endParaRPr lang="vi-VN" dirty="0"/>
          </a:p>
          <a:p>
            <a:r>
              <a:rPr lang="vi-VN" dirty="0" err="1">
                <a:latin typeface="Arial"/>
                <a:cs typeface="Arial"/>
              </a:rPr>
              <a:t>If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something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only</a:t>
            </a:r>
            <a:r>
              <a:rPr lang="vi-VN" dirty="0">
                <a:latin typeface="Arial"/>
                <a:cs typeface="Arial"/>
              </a:rPr>
              <a:t> “</a:t>
            </a:r>
            <a:r>
              <a:rPr lang="vi-VN" dirty="0" err="1">
                <a:latin typeface="Arial"/>
                <a:cs typeface="Arial"/>
              </a:rPr>
              <a:t>password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protected</a:t>
            </a:r>
            <a:r>
              <a:rPr lang="vi-VN" dirty="0">
                <a:latin typeface="Arial"/>
                <a:cs typeface="Arial"/>
              </a:rPr>
              <a:t>,”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enough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protection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dirty="0" err="1">
                <a:latin typeface="Arial"/>
                <a:cs typeface="Arial"/>
              </a:rPr>
              <a:t>someone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could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bypass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password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information</a:t>
            </a:r>
            <a:r>
              <a:rPr lang="vi-VN" dirty="0">
                <a:latin typeface="Arial"/>
                <a:cs typeface="Arial"/>
              </a:rPr>
              <a:t>.  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B344206-A9A5-3DA6-27B6-50065B668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5" name="Hình ảnh 4" descr="Ảnh có chứa chim cánh cụt, phim hoạt hình, tác phẩm nghệ thuật&#10;&#10;Mô tả được tự động tạo">
            <a:extLst>
              <a:ext uri="{FF2B5EF4-FFF2-40B4-BE49-F238E27FC236}">
                <a16:creationId xmlns:a16="http://schemas.microsoft.com/office/drawing/2014/main" id="{9E3BAF68-F60A-5B0A-8530-7A401FD5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36" y="3670400"/>
            <a:ext cx="6395049" cy="23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2796D8-833A-3135-43A8-849E318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Decryption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72ADB8-7E8A-8FB3-69C7-CD71897C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conversion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into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form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called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ciphertext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cannot</a:t>
            </a:r>
            <a:r>
              <a:rPr lang="vi-VN" dirty="0">
                <a:latin typeface="Arial"/>
                <a:cs typeface="Arial"/>
              </a:rPr>
              <a:t> be </a:t>
            </a:r>
            <a:r>
              <a:rPr lang="vi-VN" err="1">
                <a:latin typeface="Arial"/>
                <a:cs typeface="Arial"/>
              </a:rPr>
              <a:t>easily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understood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unauthorized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people</a:t>
            </a:r>
            <a:r>
              <a:rPr lang="vi-VN" dirty="0">
                <a:latin typeface="Arial"/>
                <a:cs typeface="Arial"/>
              </a:rPr>
              <a:t>.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Decryption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converting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encrypted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original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form</a:t>
            </a:r>
            <a:r>
              <a:rPr lang="vi-VN" dirty="0">
                <a:latin typeface="Arial"/>
                <a:cs typeface="Arial"/>
              </a:rPr>
              <a:t>, so </a:t>
            </a:r>
            <a:r>
              <a:rPr lang="vi-VN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can be </a:t>
            </a:r>
            <a:r>
              <a:rPr lang="vi-VN" err="1">
                <a:latin typeface="Arial"/>
                <a:cs typeface="Arial"/>
              </a:rPr>
              <a:t>understood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351FF2-7D58-ECCD-5162-221FB44DA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8F198641-286A-1E57-CBBE-6961E5DF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18" y="3389922"/>
            <a:ext cx="4719233" cy="26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6EBF37-9AFE-A1B3-168E-BAD9474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Layers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Encryption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32A10C-D228-D450-C5E9-88E92391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  <a:p>
            <a:r>
              <a:rPr lang="vi-VN" dirty="0">
                <a:latin typeface="Arial"/>
                <a:cs typeface="Arial"/>
              </a:rPr>
              <a:t>In </a:t>
            </a:r>
            <a:r>
              <a:rPr lang="vi-VN" dirty="0" err="1">
                <a:latin typeface="Arial"/>
                <a:cs typeface="Arial"/>
              </a:rPr>
              <a:t>reality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happen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different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layers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  <a:r>
              <a:rPr lang="vi-VN" dirty="0">
                <a:latin typeface="Arial"/>
                <a:cs typeface="Arial"/>
              </a:rPr>
              <a:t>: </a:t>
            </a:r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-to-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happens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applications</a:t>
            </a:r>
            <a:r>
              <a:rPr lang="vi-VN" dirty="0">
                <a:latin typeface="Arial"/>
                <a:cs typeface="Arial"/>
              </a:rPr>
              <a:t>.</a:t>
            </a:r>
            <a:endParaRPr lang="vi-VN" dirty="0"/>
          </a:p>
          <a:p>
            <a:pPr lvl="1"/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SSL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takes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transport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layer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IPSec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takes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layer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Layer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2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encryption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takes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link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layer</a:t>
            </a:r>
            <a:r>
              <a:rPr lang="vi-VN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DDE1D24-7D65-0FEE-68DB-FDF653CD4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8" name="Hình ảnh 7" descr="Ảnh có chứa văn bản, ảnh chụp màn hình, Nhiều màu sắc, Phông chữ&#10;&#10;Mô tả được tự động tạo">
            <a:extLst>
              <a:ext uri="{FF2B5EF4-FFF2-40B4-BE49-F238E27FC236}">
                <a16:creationId xmlns:a16="http://schemas.microsoft.com/office/drawing/2014/main" id="{84BC1A66-13DB-FB6A-4C37-276F51AF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76" y="2451113"/>
            <a:ext cx="3763992" cy="35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804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50</Slides>
  <Notes>34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50</vt:i4>
      </vt:variant>
    </vt:vector>
  </HeadingPairs>
  <TitlesOfParts>
    <vt:vector size="52" baseType="lpstr">
      <vt:lpstr>Blends</vt:lpstr>
      <vt:lpstr>Alizarin</vt:lpstr>
      <vt:lpstr>Bản trình bày PowerPoint</vt:lpstr>
      <vt:lpstr>Mục đích bài học</vt:lpstr>
      <vt:lpstr>Mục Lục</vt:lpstr>
      <vt:lpstr>Mục Lục</vt:lpstr>
      <vt:lpstr>Encryption Basic</vt:lpstr>
      <vt:lpstr>What is Encryption?</vt:lpstr>
      <vt:lpstr>Encryption vs. Passwords</vt:lpstr>
      <vt:lpstr>Encryption and Decryption </vt:lpstr>
      <vt:lpstr>Layers Encryption</vt:lpstr>
      <vt:lpstr>Mục Lục</vt:lpstr>
      <vt:lpstr>SSL Encryption</vt:lpstr>
      <vt:lpstr>Encryption</vt:lpstr>
      <vt:lpstr>Encryption</vt:lpstr>
      <vt:lpstr>Encryption</vt:lpstr>
      <vt:lpstr>SSL Encryption – How it works</vt:lpstr>
      <vt:lpstr>SSL Encryption – How it works</vt:lpstr>
      <vt:lpstr>Mục Lục</vt:lpstr>
      <vt:lpstr>Hash Function Algorithms</vt:lpstr>
      <vt:lpstr>Hash Function Algorithms</vt:lpstr>
      <vt:lpstr>Hash Function Algorithms</vt:lpstr>
      <vt:lpstr>Hash Function Algorithms</vt:lpstr>
      <vt:lpstr>Hash Function Algorithms</vt:lpstr>
      <vt:lpstr>Message-Digest Algorithm 5 (MD5)</vt:lpstr>
      <vt:lpstr>Secure Hash Algorithm (SHA)</vt:lpstr>
      <vt:lpstr>Mục Lục</vt:lpstr>
      <vt:lpstr>Digital Signing</vt:lpstr>
      <vt:lpstr>Digital Signing</vt:lpstr>
      <vt:lpstr>Mục Lục</vt:lpstr>
      <vt:lpstr>Network Firewall</vt:lpstr>
      <vt:lpstr>Network Firewall</vt:lpstr>
      <vt:lpstr>Firewall in OSI Layer</vt:lpstr>
      <vt:lpstr>Firewall</vt:lpstr>
      <vt:lpstr>Access Control Lists (ACLs)</vt:lpstr>
      <vt:lpstr>Rule Evaluation</vt:lpstr>
      <vt:lpstr>Firewall Software Packages</vt:lpstr>
      <vt:lpstr>Rule Criteria</vt:lpstr>
      <vt:lpstr>Software Firewalls</vt:lpstr>
      <vt:lpstr>Hardware Firewalls</vt:lpstr>
      <vt:lpstr>Firewall Placement: In Front of the Host</vt:lpstr>
      <vt:lpstr>Firewall Placement: In Front of the Router</vt:lpstr>
      <vt:lpstr>Firewall Exercise</vt:lpstr>
      <vt:lpstr>Firewall Exercise​</vt:lpstr>
      <vt:lpstr>Mục Lục</vt:lpstr>
      <vt:lpstr>Web Application Firewall (WAF)</vt:lpstr>
      <vt:lpstr>What is a Web Application Firewall?</vt:lpstr>
      <vt:lpstr>Top 10 OWASP</vt:lpstr>
      <vt:lpstr>Top 10 OWASP</vt:lpstr>
      <vt:lpstr>WAF vs Network Firewall</vt:lpstr>
      <vt:lpstr>Comparing Network Firewalls, IDS/IPS, and WAFs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1098</cp:revision>
  <cp:lastPrinted>1601-01-01T00:00:00Z</cp:lastPrinted>
  <dcterms:created xsi:type="dcterms:W3CDTF">2005-08-06T12:02:07Z</dcterms:created>
  <dcterms:modified xsi:type="dcterms:W3CDTF">2023-10-20T04:38:54Z</dcterms:modified>
</cp:coreProperties>
</file>