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0"/>
  </p:notesMasterIdLst>
  <p:sldIdLst>
    <p:sldId id="404" r:id="rId2"/>
    <p:sldId id="257" r:id="rId3"/>
    <p:sldId id="405" r:id="rId4"/>
    <p:sldId id="406" r:id="rId5"/>
    <p:sldId id="408" r:id="rId6"/>
    <p:sldId id="407" r:id="rId7"/>
    <p:sldId id="409" r:id="rId8"/>
    <p:sldId id="410" r:id="rId9"/>
    <p:sldId id="416" r:id="rId10"/>
    <p:sldId id="415" r:id="rId11"/>
    <p:sldId id="411" r:id="rId12"/>
    <p:sldId id="412" r:id="rId13"/>
    <p:sldId id="418" r:id="rId14"/>
    <p:sldId id="417" r:id="rId15"/>
    <p:sldId id="413" r:id="rId16"/>
    <p:sldId id="414" r:id="rId17"/>
    <p:sldId id="420" r:id="rId18"/>
    <p:sldId id="393"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1E8EF9DC-5EA4-425E-9953-1ABDFB2097F3}" v="277" dt="2023-08-04T15:18:07.729"/>
    <p1510:client id="{F4F411D2-4BDA-42A9-A13C-BBCB705E8F52}" v="1" dt="2023-10-20T08:07:23.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1" autoAdjust="0"/>
    <p:restoredTop sz="70664" autoAdjust="0"/>
  </p:normalViewPr>
  <p:slideViewPr>
    <p:cSldViewPr>
      <p:cViewPr varScale="1">
        <p:scale>
          <a:sx n="52" d="100"/>
          <a:sy n="52" d="100"/>
        </p:scale>
        <p:origin x="1236"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F4F411D2-4BDA-42A9-A13C-BBCB705E8F52}"/>
    <pc:docChg chg="modSld">
      <pc:chgData name="tien tran" userId="f5c0b7c74de91c7e" providerId="Windows Live" clId="Web-{F4F411D2-4BDA-42A9-A13C-BBCB705E8F52}" dt="2023-10-20T08:07:20.869" v="1"/>
      <pc:docMkLst>
        <pc:docMk/>
      </pc:docMkLst>
      <pc:sldChg chg="modNotes">
        <pc:chgData name="tien tran" userId="f5c0b7c74de91c7e" providerId="Windows Live" clId="Web-{F4F411D2-4BDA-42A9-A13C-BBCB705E8F52}" dt="2023-10-20T08:07:20.869" v="1"/>
        <pc:sldMkLst>
          <pc:docMk/>
          <pc:sldMk cId="779155834" sldId="405"/>
        </pc:sldMkLst>
      </pc:sld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0" i="0" kern="1200" dirty="0">
                <a:solidFill>
                  <a:schemeClr val="tx1"/>
                </a:solidFill>
                <a:effectLst/>
                <a:latin typeface="Arial" panose="020B0604020202020204" pitchFamily="34" charset="0"/>
                <a:ea typeface="+mn-ea"/>
                <a:cs typeface="+mn-cs"/>
              </a:rPr>
              <a:t>Docker</a:t>
            </a:r>
            <a:r>
              <a:rPr kumimoji="1" lang="en-US" sz="1200" b="0" i="0" kern="1200" baseline="0" dirty="0">
                <a:solidFill>
                  <a:schemeClr val="tx1"/>
                </a:solidFill>
                <a:effectLst/>
                <a:latin typeface="Arial" panose="020B0604020202020204" pitchFamily="34" charset="0"/>
                <a:ea typeface="+mn-ea"/>
                <a:cs typeface="+mn-cs"/>
              </a:rPr>
              <a:t> image –a : </a:t>
            </a:r>
            <a:r>
              <a:rPr kumimoji="1" lang="vi-VN" sz="1200" b="0" i="0" kern="1200" dirty="0">
                <a:solidFill>
                  <a:schemeClr val="tx1"/>
                </a:solidFill>
                <a:effectLst/>
                <a:latin typeface="Arial" panose="020B0604020202020204" pitchFamily="34" charset="0"/>
                <a:ea typeface="+mn-ea"/>
                <a:cs typeface="+mn-cs"/>
              </a:rPr>
              <a:t>có </a:t>
            </a:r>
            <a:r>
              <a:rPr kumimoji="1" lang="en-US" sz="1200" b="0" i="0" kern="1200" dirty="0" err="1">
                <a:solidFill>
                  <a:schemeClr val="tx1"/>
                </a:solidFill>
                <a:effectLst/>
                <a:latin typeface="Arial" panose="020B0604020202020204" pitchFamily="34" charset="0"/>
                <a:ea typeface="+mn-ea"/>
                <a:cs typeface="+mn-cs"/>
              </a:rPr>
              <a:t>thể</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xuất</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hiện</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i</a:t>
            </a:r>
            <a:r>
              <a:rPr kumimoji="1" lang="vi-VN" sz="1200" b="0" i="0" kern="1200" dirty="0">
                <a:solidFill>
                  <a:schemeClr val="tx1"/>
                </a:solidFill>
                <a:effectLst/>
                <a:latin typeface="Arial" panose="020B0604020202020204" pitchFamily="34" charset="0"/>
                <a:ea typeface="+mn-ea"/>
                <a:cs typeface="+mn-cs"/>
              </a:rPr>
              <a:t>mage </a:t>
            </a:r>
            <a:r>
              <a:rPr lang="vi-VN" dirty="0"/>
              <a:t>&lt;none&gt;</a:t>
            </a:r>
            <a:r>
              <a:rPr kumimoji="1" lang="vi-VN" sz="1200" b="0" i="0" kern="1200" dirty="0">
                <a:solidFill>
                  <a:schemeClr val="tx1"/>
                </a:solidFill>
                <a:effectLst/>
                <a:latin typeface="Arial" panose="020B0604020202020204" pitchFamily="34" charset="0"/>
                <a:ea typeface="+mn-ea"/>
                <a:cs typeface="+mn-cs"/>
              </a:rPr>
              <a:t> được liệt kê, đó là các images không có tag hoặc name. Điều này thường xảy ra khi bạn xóa một container mà không xóa image tương ứng, hoặc khi bạn tạo một image mà không đặt tag cho nó.</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Lệnh </a:t>
            </a:r>
            <a:r>
              <a:rPr lang="vi-VN" dirty="0"/>
              <a:t>docker build</a:t>
            </a:r>
            <a:r>
              <a:rPr kumimoji="1" lang="vi-VN" sz="1200" b="0" i="0" kern="1200" dirty="0">
                <a:solidFill>
                  <a:schemeClr val="tx1"/>
                </a:solidFill>
                <a:effectLst/>
                <a:latin typeface="Arial" panose="020B0604020202020204" pitchFamily="34" charset="0"/>
                <a:ea typeface="+mn-ea"/>
                <a:cs typeface="+mn-cs"/>
              </a:rPr>
              <a:t> được sử dụng để xây dựng một image Docker từ một Dockerfile. Dưới đây là cách sử dụng lệnh này và các tùy chọn chính:</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11</a:t>
            </a:fld>
            <a:endParaRPr lang="en-US" altLang="en-US"/>
          </a:p>
        </p:txBody>
      </p:sp>
    </p:spTree>
    <p:extLst>
      <p:ext uri="{BB962C8B-B14F-4D97-AF65-F5344CB8AC3E}">
        <p14:creationId xmlns:p14="http://schemas.microsoft.com/office/powerpoint/2010/main" val="2496503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Docker Compose là một công cụ giúp quản lý và triển khai các ứng dụng đa-container dễ dàng bằng cách sử dụng tệp cấu hình được gọi là "docker-compose.yml". Với Docker Compose, bạn có thể định nghĩa và cấu hình nhiều container khác nhau trong một ứng dụng và sau đó triển khai và quản lý chúng bằng một lệnh đơn giản.</a:t>
            </a:r>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Với Docker Compose, việc triển khai và quản lý các ứng dụng phức tạp dựa trên Docker trở nên dễ dàng hơn và hiệu quả hơn, giúp đơn giản hóa quy trình phát triển và triển khai ứng dụng.</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12</a:t>
            </a:fld>
            <a:endParaRPr lang="en-US" altLang="en-US"/>
          </a:p>
        </p:txBody>
      </p:sp>
    </p:spTree>
    <p:extLst>
      <p:ext uri="{BB962C8B-B14F-4D97-AF65-F5344CB8AC3E}">
        <p14:creationId xmlns:p14="http://schemas.microsoft.com/office/powerpoint/2010/main" val="265089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Tạo một tệp cấu hình Docker Compose (thường là docker-compose.yml) cho ứng dụng của bạn. Trong tệp này, bạn sẽ định nghĩa các container, hình ảnh, thiết lập mạng, và các cấu hình khác cho ứng dụng của mình. Dưới đây là một ví dụ đơn giản về một tệp docker-compose.yml:</a:t>
            </a:r>
          </a:p>
          <a:p>
            <a:br>
              <a:rPr kumimoji="1" lang="vi-VN" sz="1200" kern="1200" dirty="0">
                <a:solidFill>
                  <a:schemeClr val="tx1"/>
                </a:solidFill>
                <a:effectLst/>
                <a:latin typeface="Arial" panose="020B0604020202020204"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13</a:t>
            </a:fld>
            <a:endParaRPr lang="en-US" altLang="en-US"/>
          </a:p>
        </p:txBody>
      </p:sp>
    </p:spTree>
    <p:extLst>
      <p:ext uri="{BB962C8B-B14F-4D97-AF65-F5344CB8AC3E}">
        <p14:creationId xmlns:p14="http://schemas.microsoft.com/office/powerpoint/2010/main" val="3465567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Docker Compose là một công cụ giúp quản lý và triển khai các ứng dụng đa-container dễ dàng bằng cách sử dụng tệp cấu hình được gọi là "docker-compose.yml". Với Docker Compose, bạn có thể định nghĩa và cấu hình nhiều container khác nhau trong một ứng dụng và sau đó triển khai và quản lý chúng bằng một lệnh đơn giản.</a:t>
            </a:r>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Với Docker Compose, việc triển khai và quản lý các ứng dụng phức tạp dựa trên Docker trở nên dễ dàng hơn và hiệu quả hơn, giúp đơn giản hóa quy trình phát triển và triển khai ứng dụng.</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14</a:t>
            </a:fld>
            <a:endParaRPr lang="en-US" altLang="en-US"/>
          </a:p>
        </p:txBody>
      </p:sp>
    </p:spTree>
    <p:extLst>
      <p:ext uri="{BB962C8B-B14F-4D97-AF65-F5344CB8AC3E}">
        <p14:creationId xmlns:p14="http://schemas.microsoft.com/office/powerpoint/2010/main" val="8325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Docker Swarm là một công cụ quản lý và triển khai ứng dụng dựa trên Docker trong môi trường máy chủ đám mây hoặc hệ thống phân tán. Nó là một phần của Docker và được sử dụng để quản lý việc triển khai các ứng dụng được đóng gói trong các container trên một cụm máy chủ.</a:t>
            </a:r>
          </a:p>
          <a:p>
            <a:r>
              <a:rPr kumimoji="1" lang="vi-VN" sz="1200" b="0" i="0" kern="1200" dirty="0">
                <a:solidFill>
                  <a:schemeClr val="tx1"/>
                </a:solidFill>
                <a:effectLst/>
                <a:latin typeface="Arial" panose="020B0604020202020204" pitchFamily="34" charset="0"/>
                <a:ea typeface="+mn-ea"/>
                <a:cs typeface="+mn-cs"/>
              </a:rPr>
              <a:t>Các khái niệm và tính năng quan trọng của Docker Swarm bao gồm:</a:t>
            </a:r>
          </a:p>
          <a:p>
            <a:r>
              <a:rPr kumimoji="1" lang="vi-VN" sz="1200" b="1" i="0" kern="1200" dirty="0">
                <a:solidFill>
                  <a:schemeClr val="tx1"/>
                </a:solidFill>
                <a:effectLst/>
                <a:latin typeface="Arial" panose="020B0604020202020204" pitchFamily="34" charset="0"/>
                <a:ea typeface="+mn-ea"/>
                <a:cs typeface="+mn-cs"/>
              </a:rPr>
              <a:t>Node</a:t>
            </a:r>
            <a:r>
              <a:rPr kumimoji="1" lang="vi-VN" sz="1200" b="0" i="0" kern="1200" dirty="0">
                <a:solidFill>
                  <a:schemeClr val="tx1"/>
                </a:solidFill>
                <a:effectLst/>
                <a:latin typeface="Arial" panose="020B0604020202020204" pitchFamily="34" charset="0"/>
                <a:ea typeface="+mn-ea"/>
                <a:cs typeface="+mn-cs"/>
              </a:rPr>
              <a:t>: Đây là các máy chủ tham gia vào cụm Docker Swarm. Node có thể là máy chủ vật lý hoặc máy chủ ảo.</a:t>
            </a:r>
          </a:p>
          <a:p>
            <a:r>
              <a:rPr kumimoji="1" lang="vi-VN" sz="1200" b="1" i="0" kern="1200" dirty="0">
                <a:solidFill>
                  <a:schemeClr val="tx1"/>
                </a:solidFill>
                <a:effectLst/>
                <a:latin typeface="Arial" panose="020B0604020202020204" pitchFamily="34" charset="0"/>
                <a:ea typeface="+mn-ea"/>
                <a:cs typeface="+mn-cs"/>
              </a:rPr>
              <a:t>Manager Node</a:t>
            </a:r>
            <a:r>
              <a:rPr kumimoji="1" lang="vi-VN" sz="1200" b="0" i="0" kern="1200" dirty="0">
                <a:solidFill>
                  <a:schemeClr val="tx1"/>
                </a:solidFill>
                <a:effectLst/>
                <a:latin typeface="Arial" panose="020B0604020202020204" pitchFamily="34" charset="0"/>
                <a:ea typeface="+mn-ea"/>
                <a:cs typeface="+mn-cs"/>
              </a:rPr>
              <a:t>: Manager Node là máy chủ quản lý cụm Docker Swarm. Một cụm Swarm có ít nhất một Manager Node để quản lý các node khác. Manager Nodes có quyền quản lý và điều phối các container trên cụm.</a:t>
            </a:r>
          </a:p>
          <a:p>
            <a:r>
              <a:rPr kumimoji="1" lang="vi-VN" sz="1200" b="1" i="0" kern="1200" dirty="0">
                <a:solidFill>
                  <a:schemeClr val="tx1"/>
                </a:solidFill>
                <a:effectLst/>
                <a:latin typeface="Arial" panose="020B0604020202020204" pitchFamily="34" charset="0"/>
                <a:ea typeface="+mn-ea"/>
                <a:cs typeface="+mn-cs"/>
              </a:rPr>
              <a:t>Worker Node</a:t>
            </a:r>
            <a:r>
              <a:rPr kumimoji="1" lang="vi-VN" sz="1200" b="0" i="0" kern="1200" dirty="0">
                <a:solidFill>
                  <a:schemeClr val="tx1"/>
                </a:solidFill>
                <a:effectLst/>
                <a:latin typeface="Arial" panose="020B0604020202020204" pitchFamily="34" charset="0"/>
                <a:ea typeface="+mn-ea"/>
                <a:cs typeface="+mn-cs"/>
              </a:rPr>
              <a:t>: Worker Node là máy chủ thực hiện chạy các container được triển khai bởi Manager Node. Chúng không tham gia quá trình quản lý cụm.</a:t>
            </a:r>
          </a:p>
          <a:p>
            <a:r>
              <a:rPr kumimoji="1" lang="vi-VN" sz="1200" b="1" i="0" kern="1200" dirty="0">
                <a:solidFill>
                  <a:schemeClr val="tx1"/>
                </a:solidFill>
                <a:effectLst/>
                <a:latin typeface="Arial" panose="020B0604020202020204" pitchFamily="34" charset="0"/>
                <a:ea typeface="+mn-ea"/>
                <a:cs typeface="+mn-cs"/>
              </a:rPr>
              <a:t>Service</a:t>
            </a:r>
            <a:r>
              <a:rPr kumimoji="1" lang="vi-VN" sz="1200" b="0" i="0" kern="1200" dirty="0">
                <a:solidFill>
                  <a:schemeClr val="tx1"/>
                </a:solidFill>
                <a:effectLst/>
                <a:latin typeface="Arial" panose="020B0604020202020204" pitchFamily="34" charset="0"/>
                <a:ea typeface="+mn-ea"/>
                <a:cs typeface="+mn-cs"/>
              </a:rPr>
              <a:t>: Service trong Docker Swarm là một tập hợp các container được triển khai và quản lý cùng nhau. Service định nghĩa cách các container hoạt động cùng nhau và cách chúng được phân bố trên các node.</a:t>
            </a:r>
          </a:p>
          <a:p>
            <a:r>
              <a:rPr kumimoji="1" lang="vi-VN" sz="1200" b="1" i="0" kern="1200" dirty="0">
                <a:solidFill>
                  <a:schemeClr val="tx1"/>
                </a:solidFill>
                <a:effectLst/>
                <a:latin typeface="Arial" panose="020B0604020202020204" pitchFamily="34" charset="0"/>
                <a:ea typeface="+mn-ea"/>
                <a:cs typeface="+mn-cs"/>
              </a:rPr>
              <a:t>Replicas</a:t>
            </a:r>
            <a:r>
              <a:rPr kumimoji="1" lang="vi-VN" sz="1200" b="0" i="0" kern="1200" dirty="0">
                <a:solidFill>
                  <a:schemeClr val="tx1"/>
                </a:solidFill>
                <a:effectLst/>
                <a:latin typeface="Arial" panose="020B0604020202020204" pitchFamily="34" charset="0"/>
                <a:ea typeface="+mn-ea"/>
                <a:cs typeface="+mn-cs"/>
              </a:rPr>
              <a:t>: Replicas là số lượng bản sao của một service mà bạn muốn triển khai trên cụm. Docker Swarm sẽ tự động phân phối các bản sao này đều đặn trên các worker nodes.</a:t>
            </a:r>
          </a:p>
          <a:p>
            <a:r>
              <a:rPr kumimoji="1" lang="vi-VN" sz="1200" b="1" i="0" kern="1200" dirty="0">
                <a:solidFill>
                  <a:schemeClr val="tx1"/>
                </a:solidFill>
                <a:effectLst/>
                <a:latin typeface="Arial" panose="020B0604020202020204" pitchFamily="34" charset="0"/>
                <a:ea typeface="+mn-ea"/>
                <a:cs typeface="+mn-cs"/>
              </a:rPr>
              <a:t>Stack</a:t>
            </a:r>
            <a:r>
              <a:rPr kumimoji="1" lang="vi-VN" sz="1200" b="0" i="0" kern="1200" dirty="0">
                <a:solidFill>
                  <a:schemeClr val="tx1"/>
                </a:solidFill>
                <a:effectLst/>
                <a:latin typeface="Arial" panose="020B0604020202020204" pitchFamily="34" charset="0"/>
                <a:ea typeface="+mn-ea"/>
                <a:cs typeface="+mn-cs"/>
              </a:rPr>
              <a:t>: Stack là một tập hợp các dịch vụ và cài đặt liên quan của chúng bằng cách sử dụng một tệp YAML để định nghĩa. Stack cho phép triển khai và quản lý nhiều dịch vụ cùng một lúc.</a:t>
            </a:r>
          </a:p>
          <a:p>
            <a:r>
              <a:rPr kumimoji="1" lang="vi-VN" sz="1200" b="0" i="0" kern="1200" dirty="0">
                <a:solidFill>
                  <a:schemeClr val="tx1"/>
                </a:solidFill>
                <a:effectLst/>
                <a:latin typeface="Arial" panose="020B0604020202020204" pitchFamily="34" charset="0"/>
                <a:ea typeface="+mn-ea"/>
                <a:cs typeface="+mn-cs"/>
              </a:rPr>
              <a:t>Docker Swarm cung cấp tính năng dễ sử dụng cho việc triển khai và quản lý các ứng dụng dựa trên Docker trong môi trường có nhiều máy chủ. Nó giúp tối ưu hóa việc phân phối các container trên các node khác nhau, tăng tính sẵn sàng và cung cấp các dịch vụ với độ tin cậy cao. Docker Swarm cũng có khả năng tự động phục hồi khi một node gặp sự cố, đảm bảo ứng dụng luôn hoạt động.</a:t>
            </a:r>
            <a:endParaRPr kumimoji="1" lang="en-US" sz="1200" b="0" i="0" kern="1200" dirty="0">
              <a:solidFill>
                <a:schemeClr val="tx1"/>
              </a:solidFill>
              <a:effectLst/>
              <a:latin typeface="Arial" panose="020B0604020202020204" pitchFamily="34" charset="0"/>
              <a:ea typeface="+mn-ea"/>
              <a:cs typeface="+mn-cs"/>
            </a:endParaRPr>
          </a:p>
          <a:p>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Cân Bằng Tải</a:t>
            </a:r>
            <a:r>
              <a:rPr kumimoji="1" lang="vi-VN" sz="1200" b="0" i="0" kern="1200" dirty="0">
                <a:solidFill>
                  <a:schemeClr val="tx1"/>
                </a:solidFill>
                <a:effectLst/>
                <a:latin typeface="Arial" panose="020B0604020202020204" pitchFamily="34" charset="0"/>
                <a:ea typeface="+mn-ea"/>
                <a:cs typeface="+mn-cs"/>
              </a:rPr>
              <a:t>: Swarm tự động cân bằng lượng yêu cầu đến các bản sao của một dịch vụ, đảm bảo sự phân phối hiệu quả của lưu lượng.</a:t>
            </a:r>
          </a:p>
          <a:p>
            <a:r>
              <a:rPr kumimoji="1" lang="vi-VN" sz="1200" b="1" i="0" kern="1200" dirty="0">
                <a:solidFill>
                  <a:schemeClr val="tx1"/>
                </a:solidFill>
                <a:effectLst/>
                <a:latin typeface="Arial" panose="020B0604020202020204" pitchFamily="34" charset="0"/>
                <a:ea typeface="+mn-ea"/>
                <a:cs typeface="+mn-cs"/>
              </a:rPr>
              <a:t>Tăng Quy Mô</a:t>
            </a:r>
            <a:r>
              <a:rPr kumimoji="1" lang="vi-VN" sz="1200" b="0" i="0" kern="1200" dirty="0">
                <a:solidFill>
                  <a:schemeClr val="tx1"/>
                </a:solidFill>
                <a:effectLst/>
                <a:latin typeface="Arial" panose="020B0604020202020204" pitchFamily="34" charset="0"/>
                <a:ea typeface="+mn-ea"/>
                <a:cs typeface="+mn-cs"/>
              </a:rPr>
              <a:t>: Bạn có thể dễ dàng mở rộng hoặc thu nhỏ dịch vụ bằng cách điều chỉnh số lượng bản sao, giúp ứng dụng xử lý các khối lượng công việc lớn hơn.</a:t>
            </a:r>
          </a:p>
          <a:p>
            <a:r>
              <a:rPr kumimoji="1" lang="vi-VN" sz="1200" b="1" i="0" kern="1200" dirty="0">
                <a:solidFill>
                  <a:schemeClr val="tx1"/>
                </a:solidFill>
                <a:effectLst/>
                <a:latin typeface="Arial" panose="020B0604020202020204" pitchFamily="34" charset="0"/>
                <a:ea typeface="+mn-ea"/>
                <a:cs typeface="+mn-cs"/>
              </a:rPr>
              <a:t>Cập Nhật Cuộn</a:t>
            </a:r>
            <a:r>
              <a:rPr kumimoji="1" lang="vi-VN" sz="1200" b="0" i="0" kern="1200" dirty="0">
                <a:solidFill>
                  <a:schemeClr val="tx1"/>
                </a:solidFill>
                <a:effectLst/>
                <a:latin typeface="Arial" panose="020B0604020202020204" pitchFamily="34" charset="0"/>
                <a:ea typeface="+mn-ea"/>
                <a:cs typeface="+mn-cs"/>
              </a:rPr>
              <a:t>: Docker Swarm hỗ trợ cập nhật cuộn, cho phép bạn cập nhật một dịch vụ một bản sao tại một thời điểm để giảm thiểu thời gian ngừng hoạt động.</a:t>
            </a:r>
          </a:p>
          <a:p>
            <a:r>
              <a:rPr kumimoji="1" lang="vi-VN" sz="1200" b="1" i="0" kern="1200" dirty="0">
                <a:solidFill>
                  <a:schemeClr val="tx1"/>
                </a:solidFill>
                <a:effectLst/>
                <a:latin typeface="Arial" panose="020B0604020202020204" pitchFamily="34" charset="0"/>
                <a:ea typeface="+mn-ea"/>
                <a:cs typeface="+mn-cs"/>
              </a:rPr>
              <a:t>Sẵn Sàng Cao</a:t>
            </a:r>
            <a:r>
              <a:rPr kumimoji="1" lang="vi-VN" sz="1200" b="0" i="0" kern="1200" dirty="0">
                <a:solidFill>
                  <a:schemeClr val="tx1"/>
                </a:solidFill>
                <a:effectLst/>
                <a:latin typeface="Arial" panose="020B0604020202020204" pitchFamily="34" charset="0"/>
                <a:ea typeface="+mn-ea"/>
                <a:cs typeface="+mn-cs"/>
              </a:rPr>
              <a:t>: Các nút quản lý có thể được cấu hình để đảm bảo tính sẵn sàng cao, đảm bảo Swarm vẫn hoạt động ngay cả khi một nút quản lý gặp sự cố.</a:t>
            </a:r>
          </a:p>
          <a:p>
            <a:r>
              <a:rPr kumimoji="1" lang="vi-VN" sz="1200" b="1" i="0" kern="1200" dirty="0">
                <a:solidFill>
                  <a:schemeClr val="tx1"/>
                </a:solidFill>
                <a:effectLst/>
                <a:latin typeface="Arial" panose="020B0604020202020204" pitchFamily="34" charset="0"/>
                <a:ea typeface="+mn-ea"/>
                <a:cs typeface="+mn-cs"/>
              </a:rPr>
              <a:t>Bảo Mật</a:t>
            </a:r>
            <a:r>
              <a:rPr kumimoji="1" lang="vi-VN" sz="1200" b="0" i="0" kern="1200" dirty="0">
                <a:solidFill>
                  <a:schemeClr val="tx1"/>
                </a:solidFill>
                <a:effectLst/>
                <a:latin typeface="Arial" panose="020B0604020202020204" pitchFamily="34" charset="0"/>
                <a:ea typeface="+mn-ea"/>
                <a:cs typeface="+mn-cs"/>
              </a:rPr>
              <a:t>: Docker Swarm cung cấp các tính năng bảo mật tích hợp, như xác thực TLS tương tác giữa các nút.</a:t>
            </a:r>
          </a:p>
          <a:p>
            <a:r>
              <a:rPr kumimoji="1" lang="vi-VN" sz="1200" b="1" i="0" kern="1200" dirty="0">
                <a:solidFill>
                  <a:schemeClr val="tx1"/>
                </a:solidFill>
                <a:effectLst/>
                <a:latin typeface="Arial" panose="020B0604020202020204" pitchFamily="34" charset="0"/>
                <a:ea typeface="+mn-ea"/>
                <a:cs typeface="+mn-cs"/>
              </a:rPr>
              <a:t>Dễ Sử Dụng</a:t>
            </a:r>
            <a:r>
              <a:rPr kumimoji="1" lang="vi-VN" sz="1200" b="0" i="0" kern="1200" dirty="0">
                <a:solidFill>
                  <a:schemeClr val="tx1"/>
                </a:solidFill>
                <a:effectLst/>
                <a:latin typeface="Arial" panose="020B0604020202020204" pitchFamily="34" charset="0"/>
                <a:ea typeface="+mn-ea"/>
                <a:cs typeface="+mn-cs"/>
              </a:rPr>
              <a:t>: Swarm được thiết kế để thân thiện với người dùng và tích hợp một cách mượt mà vào luồng làm việc Docker hiện có.</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15</a:t>
            </a:fld>
            <a:endParaRPr lang="en-US" altLang="en-US"/>
          </a:p>
        </p:txBody>
      </p:sp>
    </p:spTree>
    <p:extLst>
      <p:ext uri="{BB962C8B-B14F-4D97-AF65-F5344CB8AC3E}">
        <p14:creationId xmlns:p14="http://schemas.microsoft.com/office/powerpoint/2010/main" val="748087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b="1" i="0" kern="1200" dirty="0">
                <a:solidFill>
                  <a:schemeClr val="tx1"/>
                </a:solidFill>
                <a:effectLst/>
                <a:latin typeface="Arial" panose="020B0604020202020204" pitchFamily="34" charset="0"/>
                <a:ea typeface="+mn-ea"/>
                <a:cs typeface="+mn-cs"/>
              </a:rPr>
              <a:t>Initialize a Swarm</a:t>
            </a:r>
            <a:r>
              <a:rPr kumimoji="1" lang="en-US" sz="1200" b="0" i="0" kern="1200" dirty="0">
                <a:solidFill>
                  <a:schemeClr val="tx1"/>
                </a:solidFill>
                <a:effectLst/>
                <a:latin typeface="Arial" panose="020B0604020202020204" pitchFamily="34" charset="0"/>
                <a:ea typeface="+mn-ea"/>
                <a:cs typeface="+mn-cs"/>
              </a:rPr>
              <a:t>: To start using Docker Swarm, you first need to initialize it on a manager node using the </a:t>
            </a:r>
            <a:r>
              <a:rPr lang="en-US" dirty="0" err="1"/>
              <a:t>docker</a:t>
            </a:r>
            <a:r>
              <a:rPr lang="en-US" dirty="0"/>
              <a:t> swarm </a:t>
            </a:r>
            <a:r>
              <a:rPr lang="en-US" dirty="0" err="1"/>
              <a:t>init</a:t>
            </a:r>
            <a:r>
              <a:rPr kumimoji="1" lang="en-US" sz="1200" b="0" i="0" kern="1200" dirty="0">
                <a:solidFill>
                  <a:schemeClr val="tx1"/>
                </a:solidFill>
                <a:effectLst/>
                <a:latin typeface="Arial" panose="020B0604020202020204" pitchFamily="34" charset="0"/>
                <a:ea typeface="+mn-ea"/>
                <a:cs typeface="+mn-cs"/>
              </a:rPr>
              <a:t> command. This command creates a new Swarm or joins an existing one.</a:t>
            </a:r>
          </a:p>
          <a:p>
            <a:r>
              <a:rPr kumimoji="1" lang="en-US" sz="1200" b="1" i="0" kern="1200" dirty="0">
                <a:solidFill>
                  <a:schemeClr val="tx1"/>
                </a:solidFill>
                <a:effectLst/>
                <a:latin typeface="Arial" panose="020B0604020202020204" pitchFamily="34" charset="0"/>
                <a:ea typeface="+mn-ea"/>
                <a:cs typeface="+mn-cs"/>
              </a:rPr>
              <a:t>Add Worker Nodes</a:t>
            </a:r>
            <a:r>
              <a:rPr kumimoji="1" lang="en-US" sz="1200" b="0" i="0" kern="1200" dirty="0">
                <a:solidFill>
                  <a:schemeClr val="tx1"/>
                </a:solidFill>
                <a:effectLst/>
                <a:latin typeface="Arial" panose="020B0604020202020204" pitchFamily="34" charset="0"/>
                <a:ea typeface="+mn-ea"/>
                <a:cs typeface="+mn-cs"/>
              </a:rPr>
              <a:t>: Worker nodes are where your application containers run. You can add worker nodes to your Swarm using the </a:t>
            </a:r>
            <a:r>
              <a:rPr lang="en-US" dirty="0" err="1"/>
              <a:t>docker</a:t>
            </a:r>
            <a:r>
              <a:rPr lang="en-US" dirty="0"/>
              <a:t> swarm join</a:t>
            </a:r>
            <a:r>
              <a:rPr kumimoji="1" lang="en-US" sz="1200" b="0" i="0" kern="1200" dirty="0">
                <a:solidFill>
                  <a:schemeClr val="tx1"/>
                </a:solidFill>
                <a:effectLst/>
                <a:latin typeface="Arial" panose="020B0604020202020204" pitchFamily="34" charset="0"/>
                <a:ea typeface="+mn-ea"/>
                <a:cs typeface="+mn-cs"/>
              </a:rPr>
              <a:t> command. This command provides a token generated during Swarm initialization.</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16</a:t>
            </a:fld>
            <a:endParaRPr lang="en-US" altLang="en-US"/>
          </a:p>
        </p:txBody>
      </p:sp>
    </p:spTree>
    <p:extLst>
      <p:ext uri="{BB962C8B-B14F-4D97-AF65-F5344CB8AC3E}">
        <p14:creationId xmlns:p14="http://schemas.microsoft.com/office/powerpoint/2010/main" val="546664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bài</a:t>
            </a:r>
            <a:r>
              <a:rPr lang="en-US">
                <a:latin typeface="Arial"/>
                <a:cs typeface="Arial"/>
              </a:rPr>
              <a:t> học: </a:t>
            </a:r>
            <a:endParaRPr lang="vi-VN"/>
          </a:p>
          <a:p>
            <a:r>
              <a:rPr lang="en-US" dirty="0">
                <a:latin typeface="Arial"/>
                <a:cs typeface="Arial"/>
              </a:rPr>
              <a:t> </a:t>
            </a:r>
          </a:p>
          <a:p>
            <a:r>
              <a:rPr lang="en-US" dirty="0" err="1">
                <a:latin typeface="Arial"/>
                <a:cs typeface="Arial"/>
              </a:rPr>
              <a:t>Hiểu</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về</a:t>
            </a:r>
            <a:r>
              <a:rPr lang="en-US" dirty="0">
                <a:latin typeface="Arial"/>
                <a:cs typeface="Arial"/>
              </a:rPr>
              <a:t> Container, Docker </a:t>
            </a:r>
            <a:r>
              <a:rPr lang="en-US" dirty="0" err="1">
                <a:latin typeface="Arial"/>
                <a:cs typeface="Arial"/>
              </a:rPr>
              <a:t>và</a:t>
            </a:r>
            <a:r>
              <a:rPr lang="en-US" dirty="0">
                <a:latin typeface="Arial"/>
                <a:cs typeface="Arial"/>
              </a:rPr>
              <a:t> Docker.</a:t>
            </a:r>
          </a:p>
          <a:p>
            <a:r>
              <a:rPr lang="en-US" dirty="0">
                <a:latin typeface="Arial"/>
                <a:cs typeface="Arial"/>
              </a:rPr>
              <a:t> </a:t>
            </a:r>
          </a:p>
          <a:p>
            <a:r>
              <a:rPr lang="en-US" dirty="0" err="1"/>
              <a:t>Hiểu</a:t>
            </a:r>
            <a:r>
              <a:rPr lang="en-US" dirty="0"/>
              <a:t> </a:t>
            </a:r>
            <a:r>
              <a:rPr lang="en-US" dirty="0" err="1"/>
              <a:t>hình</a:t>
            </a:r>
            <a:r>
              <a:rPr lang="en-US" dirty="0"/>
              <a:t> </a:t>
            </a:r>
            <a:r>
              <a:rPr lang="en-US" dirty="0" err="1"/>
              <a:t>ảnh</a:t>
            </a:r>
            <a:r>
              <a:rPr lang="en-US" dirty="0"/>
              <a:t> container </a:t>
            </a:r>
            <a:r>
              <a:rPr lang="en-US" dirty="0" err="1"/>
              <a:t>và</a:t>
            </a:r>
            <a:r>
              <a:rPr lang="en-US" dirty="0"/>
              <a:t> Docker </a:t>
            </a:r>
          </a:p>
          <a:p>
            <a:r>
              <a:rPr lang="en-US" dirty="0">
                <a:latin typeface="Arial"/>
                <a:cs typeface="Arial"/>
              </a:rPr>
              <a:t> </a:t>
            </a:r>
          </a:p>
          <a:p>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Docker </a:t>
            </a:r>
            <a:r>
              <a:rPr lang="en-US" dirty="0" err="1"/>
              <a:t>soạn</a:t>
            </a:r>
            <a:r>
              <a:rPr lang="en-US" dirty="0"/>
              <a:t> </a:t>
            </a:r>
            <a:r>
              <a:rPr lang="en-US" dirty="0" err="1"/>
              <a:t>thư</a:t>
            </a:r>
          </a:p>
          <a:p>
            <a:r>
              <a:rPr lang="en-US" dirty="0">
                <a:latin typeface="Arial"/>
                <a:cs typeface="Arial"/>
              </a:rPr>
              <a:t> </a:t>
            </a:r>
          </a:p>
          <a:p>
            <a:r>
              <a:rPr lang="en-US" dirty="0" err="1"/>
              <a:t>Hiểu</a:t>
            </a:r>
            <a:r>
              <a:rPr lang="en-US" dirty="0"/>
              <a:t> </a:t>
            </a:r>
            <a:r>
              <a:rPr lang="en-US" dirty="0" err="1"/>
              <a:t>cách</a:t>
            </a:r>
            <a:r>
              <a:rPr lang="en-US" dirty="0"/>
              <a:t> </a:t>
            </a:r>
            <a:r>
              <a:rPr lang="en-US" dirty="0" err="1"/>
              <a:t>sử</a:t>
            </a:r>
            <a:r>
              <a:rPr lang="en-US" dirty="0"/>
              <a:t> </a:t>
            </a:r>
            <a:r>
              <a:rPr lang="en-US" dirty="0" err="1"/>
              <a:t>dụng</a:t>
            </a:r>
            <a:r>
              <a:rPr lang="en-US" dirty="0"/>
              <a:t> Docker </a:t>
            </a:r>
            <a:r>
              <a:rPr lang="en-US" dirty="0" err="1"/>
              <a:t>bầy</a:t>
            </a:r>
            <a:r>
              <a:rPr lang="en-US" dirty="0"/>
              <a:t> </a:t>
            </a:r>
            <a:r>
              <a:rPr lang="en-US" dirty="0" err="1"/>
              <a:t>đàn</a:t>
            </a:r>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3</a:t>
            </a:fld>
            <a:endParaRPr lang="en-US" altLang="en-US"/>
          </a:p>
        </p:txBody>
      </p:sp>
    </p:spTree>
    <p:extLst>
      <p:ext uri="{BB962C8B-B14F-4D97-AF65-F5344CB8AC3E}">
        <p14:creationId xmlns:p14="http://schemas.microsoft.com/office/powerpoint/2010/main" val="89407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Container (hoặc Docker container) là một đối tượng phần mềm đóng gói tất cả các yêu cầu để chạy ứng dụng, bao gồm mã nguồn, thư viện, biến môi trường</a:t>
            </a:r>
            <a:r>
              <a:rPr kumimoji="1" lang="en-US" sz="1200" b="0" i="0" kern="1200" dirty="0">
                <a:solidFill>
                  <a:schemeClr val="tx1"/>
                </a:solidFill>
                <a:effectLst/>
                <a:latin typeface="Arial" panose="020B0604020202020204" pitchFamily="34" charset="0"/>
                <a:ea typeface="+mn-ea"/>
                <a:cs typeface="+mn-cs"/>
              </a:rPr>
              <a:t>…</a:t>
            </a:r>
            <a:r>
              <a:rPr kumimoji="1" lang="vi-VN" sz="1200" b="0" i="0" kern="1200" dirty="0">
                <a:solidFill>
                  <a:schemeClr val="tx1"/>
                </a:solidFill>
                <a:effectLst/>
                <a:latin typeface="Arial" panose="020B0604020202020204" pitchFamily="34" charset="0"/>
                <a:ea typeface="+mn-ea"/>
                <a:cs typeface="+mn-cs"/>
              </a:rPr>
              <a:t> v</a:t>
            </a:r>
            <a:r>
              <a:rPr kumimoji="1" lang="en-US" sz="1200" b="0" i="0" kern="1200" dirty="0" err="1">
                <a:solidFill>
                  <a:schemeClr val="tx1"/>
                </a:solidFill>
                <a:effectLst/>
                <a:latin typeface="Arial" panose="020B0604020202020204" pitchFamily="34" charset="0"/>
                <a:ea typeface="+mn-ea"/>
                <a:cs typeface="+mn-cs"/>
              </a:rPr>
              <a:t>ào</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một</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đối</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tượng</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duy</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nhất</a:t>
            </a:r>
            <a:r>
              <a:rPr kumimoji="1" lang="vi-VN" sz="1200" b="0" i="0" kern="1200" dirty="0">
                <a:solidFill>
                  <a:schemeClr val="tx1"/>
                </a:solidFill>
                <a:effectLst/>
                <a:latin typeface="Arial" panose="020B0604020202020204" pitchFamily="34" charset="0"/>
                <a:ea typeface="+mn-ea"/>
                <a:cs typeface="+mn-cs"/>
              </a:rPr>
              <a:t>. Containers cung cấp một cách để đóng gói và triển khai ứng dụng một cách đáng tin cậy và có tính di động, đảm bảo rằng ứng dụng sẽ hoạt động một cách đồng nhất trên nhiều môi trường khác nhau, bao gồm máy tính cá nhân, máy chủ ảo, máy chủ đám mây và nhiều hệ điều hành khác nhau.</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Docker cho phép bạn đóng gói một ứng dụng và tất cả các phần cần thiết của nó, bao gồm mã nguồn, thư viện, biến môi trường và cài đặt hệ thống vào một container độc lập. Container này có thể chạy trên bất kỳ máy tính hoặc môi trường nào hỗ trợ Docker, mà không cần phải lo lắng về sự khác biệt trong hệ điều hành hoặc cài đặt.</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Docker đã thay đổi cách phát triển và triển khai ứng dụng. Nó cung cấp tính di động, tính nhất quán và đảm bảo rằng ứng dụng sẽ hoạt động như mong muốn trên mọi môi trường. Docker cũng đã đóng góp vào sự phát triển của các khái niệm như DevOps và Continuous Integration/Continuous Deployment (CI/CD) bằng cách tạo ra một môi trường thống nhất cho việc phát triển và triển khai ứng dụng.</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4</a:t>
            </a:fld>
            <a:endParaRPr lang="en-US" altLang="en-US"/>
          </a:p>
        </p:txBody>
      </p:sp>
    </p:spTree>
    <p:extLst>
      <p:ext uri="{BB962C8B-B14F-4D97-AF65-F5344CB8AC3E}">
        <p14:creationId xmlns:p14="http://schemas.microsoft.com/office/powerpoint/2010/main" val="279351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Container (hoặc Docker container) là một đối tượng phần mềm đóng gói tất cả các yêu cầu để chạy ứng dụng, bao gồm mã nguồn, thư viện, biến môi trường</a:t>
            </a:r>
            <a:r>
              <a:rPr kumimoji="1" lang="en-US" sz="1200" b="0" i="0" kern="1200" dirty="0">
                <a:solidFill>
                  <a:schemeClr val="tx1"/>
                </a:solidFill>
                <a:effectLst/>
                <a:latin typeface="Arial" panose="020B0604020202020204" pitchFamily="34" charset="0"/>
                <a:ea typeface="+mn-ea"/>
                <a:cs typeface="+mn-cs"/>
              </a:rPr>
              <a:t>…</a:t>
            </a:r>
            <a:r>
              <a:rPr kumimoji="1" lang="vi-VN" sz="1200" b="0" i="0" kern="1200" dirty="0">
                <a:solidFill>
                  <a:schemeClr val="tx1"/>
                </a:solidFill>
                <a:effectLst/>
                <a:latin typeface="Arial" panose="020B0604020202020204" pitchFamily="34" charset="0"/>
                <a:ea typeface="+mn-ea"/>
                <a:cs typeface="+mn-cs"/>
              </a:rPr>
              <a:t> v</a:t>
            </a:r>
            <a:r>
              <a:rPr kumimoji="1" lang="en-US" sz="1200" b="0" i="0" kern="1200" dirty="0" err="1">
                <a:solidFill>
                  <a:schemeClr val="tx1"/>
                </a:solidFill>
                <a:effectLst/>
                <a:latin typeface="Arial" panose="020B0604020202020204" pitchFamily="34" charset="0"/>
                <a:ea typeface="+mn-ea"/>
                <a:cs typeface="+mn-cs"/>
              </a:rPr>
              <a:t>ào</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một</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đối</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tượng</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duy</a:t>
            </a:r>
            <a:r>
              <a:rPr kumimoji="1" lang="en-US" sz="1200" b="0" i="0" kern="1200" baseline="0" dirty="0">
                <a:solidFill>
                  <a:schemeClr val="tx1"/>
                </a:solidFill>
                <a:effectLst/>
                <a:latin typeface="Arial" panose="020B0604020202020204" pitchFamily="34" charset="0"/>
                <a:ea typeface="+mn-ea"/>
                <a:cs typeface="+mn-cs"/>
              </a:rPr>
              <a:t> </a:t>
            </a:r>
            <a:r>
              <a:rPr kumimoji="1" lang="en-US" sz="1200" b="0" i="0" kern="1200" baseline="0" dirty="0" err="1">
                <a:solidFill>
                  <a:schemeClr val="tx1"/>
                </a:solidFill>
                <a:effectLst/>
                <a:latin typeface="Arial" panose="020B0604020202020204" pitchFamily="34" charset="0"/>
                <a:ea typeface="+mn-ea"/>
                <a:cs typeface="+mn-cs"/>
              </a:rPr>
              <a:t>nhất</a:t>
            </a:r>
            <a:r>
              <a:rPr kumimoji="1" lang="vi-VN" sz="1200" b="0" i="0" kern="1200" dirty="0">
                <a:solidFill>
                  <a:schemeClr val="tx1"/>
                </a:solidFill>
                <a:effectLst/>
                <a:latin typeface="Arial" panose="020B0604020202020204" pitchFamily="34" charset="0"/>
                <a:ea typeface="+mn-ea"/>
                <a:cs typeface="+mn-cs"/>
              </a:rPr>
              <a:t>. Containers cung cấp một cách để đóng gói và triển khai ứng dụng một cách đáng tin cậy và có tính di động, đảm bảo rằng ứng dụng sẽ hoạt động một cách đồng nhất trên nhiều môi trường khác nhau, bao gồm máy tính cá nhân, máy chủ ảo, máy chủ đám mây và nhiều hệ điều hành khác nhau.</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Docker cho phép bạn đóng gói một ứng dụng và tất cả các phần cần thiết của nó, bao gồm mã nguồn, thư viện, biến môi trường và cài đặt hệ thống vào một container độc lập. Container này có thể chạy trên bất kỳ máy tính hoặc môi trường nào hỗ trợ Docker, mà không cần phải lo lắng về sự khác biệt trong hệ điều hành hoặc cài đặt.</a:t>
            </a:r>
            <a:endParaRPr kumimoji="1" lang="en-US" sz="1200" b="0" i="0" kern="1200" dirty="0">
              <a:solidFill>
                <a:schemeClr val="tx1"/>
              </a:solidFill>
              <a:effectLst/>
              <a:latin typeface="Arial" panose="020B0604020202020204" pitchFamily="34" charset="0"/>
              <a:ea typeface="+mn-ea"/>
              <a:cs typeface="+mn-cs"/>
            </a:endParaRPr>
          </a:p>
          <a:p>
            <a:endParaRPr kumimoji="1" lang="en-US" sz="1200" b="0" i="0" kern="1200" dirty="0">
              <a:solidFill>
                <a:schemeClr val="tx1"/>
              </a:solidFill>
              <a:effectLst/>
              <a:latin typeface="Arial" panose="020B0604020202020204" pitchFamily="34" charset="0"/>
              <a:ea typeface="+mn-ea"/>
              <a:cs typeface="+mn-cs"/>
            </a:endParaRPr>
          </a:p>
          <a:p>
            <a:r>
              <a:rPr kumimoji="1" lang="vi-VN" sz="1200" b="0" i="0" kern="1200" dirty="0">
                <a:solidFill>
                  <a:schemeClr val="tx1"/>
                </a:solidFill>
                <a:effectLst/>
                <a:latin typeface="Arial" panose="020B0604020202020204" pitchFamily="34" charset="0"/>
                <a:ea typeface="+mn-ea"/>
                <a:cs typeface="+mn-cs"/>
              </a:rPr>
              <a:t>Docker đã thay đổi cách phát triển và triển khai ứng dụng. Nó cung cấp tính di động, tính nhất quán và đảm bảo rằng ứng dụng sẽ hoạt động như mong muốn trên mọi môi trường. Docker cũng đã đóng góp vào sự phát triển của các khái niệm như DevOps và Continuous Integration/Continuous Deployment (CI/CD) bằng cách tạo ra một môi trường thống nhất cho việc phát triển và triển khai ứng dụng.</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5</a:t>
            </a:fld>
            <a:endParaRPr lang="en-US" altLang="en-US"/>
          </a:p>
        </p:txBody>
      </p:sp>
    </p:spTree>
    <p:extLst>
      <p:ext uri="{BB962C8B-B14F-4D97-AF65-F5344CB8AC3E}">
        <p14:creationId xmlns:p14="http://schemas.microsoft.com/office/powerpoint/2010/main" val="403489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Docker Container có nhiều ưu điểm so với các hệ thống ảo hóa khác, đặc biệt là trong ngữ cảnh triển khai ứng dụng và quản lý môi trường phát triển. Dưới đây là một số ưu điểm quan trọng của Docker Container:</a:t>
            </a:r>
          </a:p>
          <a:p>
            <a:r>
              <a:rPr kumimoji="1" lang="vi-VN" sz="1200" b="1" i="0" kern="1200" dirty="0">
                <a:solidFill>
                  <a:schemeClr val="tx1"/>
                </a:solidFill>
                <a:effectLst/>
                <a:latin typeface="Arial" panose="020B0604020202020204" pitchFamily="34" charset="0"/>
                <a:ea typeface="+mn-ea"/>
                <a:cs typeface="+mn-cs"/>
              </a:rPr>
              <a:t>Khả năng Di Động</a:t>
            </a:r>
            <a:r>
              <a:rPr kumimoji="1" lang="vi-VN" sz="1200" b="0" i="0" kern="1200" dirty="0">
                <a:solidFill>
                  <a:schemeClr val="tx1"/>
                </a:solidFill>
                <a:effectLst/>
                <a:latin typeface="Arial" panose="020B0604020202020204" pitchFamily="34" charset="0"/>
                <a:ea typeface="+mn-ea"/>
                <a:cs typeface="+mn-cs"/>
              </a:rPr>
              <a:t>: Docker container có thể chạy trên bất kỳ máy chủ hoặc môi trường nào hỗ trợ Docker, mà không cần lo lắng về sự khác biệt về hệ điều hành hoặc cấu hình. Điều này tạo ra tính di động và khả năng triển khai đa nền tảng.</a:t>
            </a:r>
          </a:p>
          <a:p>
            <a:r>
              <a:rPr kumimoji="1" lang="vi-VN" sz="1200" b="1" i="0" kern="1200" dirty="0">
                <a:solidFill>
                  <a:schemeClr val="tx1"/>
                </a:solidFill>
                <a:effectLst/>
                <a:latin typeface="Arial" panose="020B0604020202020204" pitchFamily="34" charset="0"/>
                <a:ea typeface="+mn-ea"/>
                <a:cs typeface="+mn-cs"/>
              </a:rPr>
              <a:t>Khả năng Tách Biệt</a:t>
            </a:r>
            <a:r>
              <a:rPr kumimoji="1" lang="vi-VN" sz="1200" b="0" i="0" kern="1200" dirty="0">
                <a:solidFill>
                  <a:schemeClr val="tx1"/>
                </a:solidFill>
                <a:effectLst/>
                <a:latin typeface="Arial" panose="020B0604020202020204" pitchFamily="34" charset="0"/>
                <a:ea typeface="+mn-ea"/>
                <a:cs typeface="+mn-cs"/>
              </a:rPr>
              <a:t>: Mỗi Docker container chạy độc lập với các container khác và hệ thống máy tính chủ. Điều này giúp ngăn cản sự xung đột giữa các ứng dụng và cải thiện tính an toàn.</a:t>
            </a:r>
          </a:p>
          <a:p>
            <a:r>
              <a:rPr kumimoji="1" lang="vi-VN" sz="1200" b="1" i="0" kern="1200" dirty="0">
                <a:solidFill>
                  <a:schemeClr val="tx1"/>
                </a:solidFill>
                <a:effectLst/>
                <a:latin typeface="Arial" panose="020B0604020202020204" pitchFamily="34" charset="0"/>
                <a:ea typeface="+mn-ea"/>
                <a:cs typeface="+mn-cs"/>
              </a:rPr>
              <a:t>Khả năng Scale Dễ Dàng</a:t>
            </a:r>
            <a:r>
              <a:rPr kumimoji="1" lang="vi-VN" sz="1200" b="0" i="0" kern="1200" dirty="0">
                <a:solidFill>
                  <a:schemeClr val="tx1"/>
                </a:solidFill>
                <a:effectLst/>
                <a:latin typeface="Arial" panose="020B0604020202020204" pitchFamily="34" charset="0"/>
                <a:ea typeface="+mn-ea"/>
                <a:cs typeface="+mn-cs"/>
              </a:rPr>
              <a:t>: Docker giúp bạn dễ dàng mở rộng và thu hẹp các ứng dụng bằng cách tạo hoặc loại bỏ các container. Việc điều chỉnh khả năng chịu tải trở nên dễ dàng hơn.</a:t>
            </a:r>
          </a:p>
          <a:p>
            <a:r>
              <a:rPr kumimoji="1" lang="vi-VN" sz="1200" b="1" i="0" kern="1200" dirty="0">
                <a:solidFill>
                  <a:schemeClr val="tx1"/>
                </a:solidFill>
                <a:effectLst/>
                <a:latin typeface="Arial" panose="020B0604020202020204" pitchFamily="34" charset="0"/>
                <a:ea typeface="+mn-ea"/>
                <a:cs typeface="+mn-cs"/>
              </a:rPr>
              <a:t>Tiết Kiệm Tài Nguyên</a:t>
            </a:r>
            <a:r>
              <a:rPr kumimoji="1" lang="vi-VN" sz="1200" b="0" i="0" kern="1200" dirty="0">
                <a:solidFill>
                  <a:schemeClr val="tx1"/>
                </a:solidFill>
                <a:effectLst/>
                <a:latin typeface="Arial" panose="020B0604020202020204" pitchFamily="34" charset="0"/>
                <a:ea typeface="+mn-ea"/>
                <a:cs typeface="+mn-cs"/>
              </a:rPr>
              <a:t>: Các container Docker sử dụng ít tài nguyên hơn so với các máy ảo truyền thống do không cần hệ điều hành riêng biệt cho mỗi container.</a:t>
            </a:r>
          </a:p>
          <a:p>
            <a:r>
              <a:rPr kumimoji="1" lang="vi-VN" sz="1200" b="1" i="0" kern="1200" dirty="0">
                <a:solidFill>
                  <a:schemeClr val="tx1"/>
                </a:solidFill>
                <a:effectLst/>
                <a:latin typeface="Arial" panose="020B0604020202020204" pitchFamily="34" charset="0"/>
                <a:ea typeface="+mn-ea"/>
                <a:cs typeface="+mn-cs"/>
              </a:rPr>
              <a:t>Tích Hợp Dễ Dàng</a:t>
            </a:r>
            <a:r>
              <a:rPr kumimoji="1" lang="vi-VN" sz="1200" b="0" i="0" kern="1200" dirty="0">
                <a:solidFill>
                  <a:schemeClr val="tx1"/>
                </a:solidFill>
                <a:effectLst/>
                <a:latin typeface="Arial" panose="020B0604020202020204" pitchFamily="34" charset="0"/>
                <a:ea typeface="+mn-ea"/>
                <a:cs typeface="+mn-cs"/>
              </a:rPr>
              <a:t>: Docker cho phép bạn dễ dàng tích hợp các dịch vụ bên ngoài vào các ứng dụng của bạn thông qua việc sử dụng các image có sẵn.</a:t>
            </a:r>
          </a:p>
          <a:p>
            <a:r>
              <a:rPr kumimoji="1" lang="vi-VN" sz="1200" b="1" i="0" kern="1200" dirty="0">
                <a:solidFill>
                  <a:schemeClr val="tx1"/>
                </a:solidFill>
                <a:effectLst/>
                <a:latin typeface="Arial" panose="020B0604020202020204" pitchFamily="34" charset="0"/>
                <a:ea typeface="+mn-ea"/>
                <a:cs typeface="+mn-cs"/>
              </a:rPr>
              <a:t>Tạo Ảnh Tùy Chỉnh</a:t>
            </a:r>
            <a:r>
              <a:rPr kumimoji="1" lang="vi-VN" sz="1200" b="0" i="0" kern="1200" dirty="0">
                <a:solidFill>
                  <a:schemeClr val="tx1"/>
                </a:solidFill>
                <a:effectLst/>
                <a:latin typeface="Arial" panose="020B0604020202020204" pitchFamily="34" charset="0"/>
                <a:ea typeface="+mn-ea"/>
                <a:cs typeface="+mn-cs"/>
              </a:rPr>
              <a:t>: Bạn có thể tạo các image Docker tùy chỉnh cho các ứng dụng của bạn, cho phép bạn duy trì sự nhất quán giữa môi trường phát triển và triển khai.</a:t>
            </a:r>
          </a:p>
          <a:p>
            <a:r>
              <a:rPr kumimoji="1" lang="vi-VN" sz="1200" b="1" i="0" kern="1200" dirty="0">
                <a:solidFill>
                  <a:schemeClr val="tx1"/>
                </a:solidFill>
                <a:effectLst/>
                <a:latin typeface="Arial" panose="020B0604020202020204" pitchFamily="34" charset="0"/>
                <a:ea typeface="+mn-ea"/>
                <a:cs typeface="+mn-cs"/>
              </a:rPr>
              <a:t>Quản Lý Phiên Bản</a:t>
            </a:r>
            <a:r>
              <a:rPr kumimoji="1" lang="vi-VN" sz="1200" b="0" i="0" kern="1200" dirty="0">
                <a:solidFill>
                  <a:schemeClr val="tx1"/>
                </a:solidFill>
                <a:effectLst/>
                <a:latin typeface="Arial" panose="020B0604020202020204" pitchFamily="34" charset="0"/>
                <a:ea typeface="+mn-ea"/>
                <a:cs typeface="+mn-cs"/>
              </a:rPr>
              <a:t>: Docker cho phép bạn quản lý các phiên bản của ứng dụng của bạn thông qua việc tạo image khác nhau cho mỗi phiên bản. Điều này rất hữu ích trong quá trình phát triển và triển khai.</a:t>
            </a:r>
          </a:p>
          <a:p>
            <a:r>
              <a:rPr kumimoji="1" lang="vi-VN" sz="1200" b="1" i="0" kern="1200" dirty="0">
                <a:solidFill>
                  <a:schemeClr val="tx1"/>
                </a:solidFill>
                <a:effectLst/>
                <a:latin typeface="Arial" panose="020B0604020202020204" pitchFamily="34" charset="0"/>
                <a:ea typeface="+mn-ea"/>
                <a:cs typeface="+mn-cs"/>
              </a:rPr>
              <a:t>Tích Hợp Với Công Cụ Khác</a:t>
            </a:r>
            <a:r>
              <a:rPr kumimoji="1" lang="vi-VN" sz="1200" b="0" i="0" kern="1200" dirty="0">
                <a:solidFill>
                  <a:schemeClr val="tx1"/>
                </a:solidFill>
                <a:effectLst/>
                <a:latin typeface="Arial" panose="020B0604020202020204" pitchFamily="34" charset="0"/>
                <a:ea typeface="+mn-ea"/>
                <a:cs typeface="+mn-cs"/>
              </a:rPr>
              <a:t>: Docker tích hợp tốt với nhiều công cụ quản lý và triển khai như Kubernetes, Docker Compose và nhiều hệ thống CI/CD.</a:t>
            </a:r>
          </a:p>
          <a:p>
            <a:r>
              <a:rPr kumimoji="1" lang="vi-VN" sz="1200" b="1" i="0" kern="1200" dirty="0">
                <a:solidFill>
                  <a:schemeClr val="tx1"/>
                </a:solidFill>
                <a:effectLst/>
                <a:latin typeface="Arial" panose="020B0604020202020204" pitchFamily="34" charset="0"/>
                <a:ea typeface="+mn-ea"/>
                <a:cs typeface="+mn-cs"/>
              </a:rPr>
              <a:t>Cộng Đồng Lớn</a:t>
            </a:r>
            <a:r>
              <a:rPr kumimoji="1" lang="vi-VN" sz="1200" b="0" i="0" kern="1200" dirty="0">
                <a:solidFill>
                  <a:schemeClr val="tx1"/>
                </a:solidFill>
                <a:effectLst/>
                <a:latin typeface="Arial" panose="020B0604020202020204" pitchFamily="34" charset="0"/>
                <a:ea typeface="+mn-ea"/>
                <a:cs typeface="+mn-cs"/>
              </a:rPr>
              <a:t>: Docker có một cộng đồng người dùng rất lớn và sự hỗ trợ chất lượng từ cộng đồng là một ưu điểm quan trọng.</a:t>
            </a:r>
          </a:p>
          <a:p>
            <a:r>
              <a:rPr kumimoji="1" lang="vi-VN" sz="1200" b="0" i="0" kern="1200" dirty="0">
                <a:solidFill>
                  <a:schemeClr val="tx1"/>
                </a:solidFill>
                <a:effectLst/>
                <a:latin typeface="Arial" panose="020B0604020202020204" pitchFamily="34" charset="0"/>
                <a:ea typeface="+mn-ea"/>
                <a:cs typeface="+mn-cs"/>
              </a:rPr>
              <a:t>Tóm lại, Docker Container mang lại tính di động, khả năng tách biệt, khả năng quản lý tài nguyên tốt, tích hợp dễ dàng và nhiều ưu điểm khác, làm cho nó trở thành một công nghệ ảo hóa phổ biến trong việc triển khai và quản lý ứng dụng ngày nay.</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6</a:t>
            </a:fld>
            <a:endParaRPr lang="en-US" altLang="en-US"/>
          </a:p>
        </p:txBody>
      </p:sp>
    </p:spTree>
    <p:extLst>
      <p:ext uri="{BB962C8B-B14F-4D97-AF65-F5344CB8AC3E}">
        <p14:creationId xmlns:p14="http://schemas.microsoft.com/office/powerpoint/2010/main" val="238417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run dung</a:t>
            </a:r>
            <a:r>
              <a:rPr lang="en-US" baseline="0" dirty="0"/>
              <a:t> </a:t>
            </a:r>
            <a:r>
              <a:rPr lang="en-US" baseline="0" dirty="0" err="1"/>
              <a:t>để</a:t>
            </a:r>
            <a:r>
              <a:rPr lang="en-US" baseline="0" dirty="0"/>
              <a:t> </a:t>
            </a:r>
            <a:r>
              <a:rPr lang="en-US" baseline="0" dirty="0" err="1"/>
              <a:t>khởi</a:t>
            </a:r>
            <a:r>
              <a:rPr lang="en-US" baseline="0" dirty="0"/>
              <a:t> </a:t>
            </a:r>
            <a:r>
              <a:rPr lang="en-US" baseline="0" dirty="0" err="1"/>
              <a:t>tọa</a:t>
            </a:r>
            <a:r>
              <a:rPr lang="en-US" baseline="0" dirty="0"/>
              <a:t> 1 container </a:t>
            </a:r>
            <a:r>
              <a:rPr lang="en-US" baseline="0" dirty="0" err="1"/>
              <a:t>nới</a:t>
            </a:r>
            <a:r>
              <a:rPr lang="en-US" baseline="0" dirty="0"/>
              <a:t> </a:t>
            </a:r>
            <a:r>
              <a:rPr lang="en-US" baseline="0" dirty="0" err="1"/>
              <a:t>với</a:t>
            </a:r>
            <a:r>
              <a:rPr lang="en-US" baseline="0" dirty="0"/>
              <a:t> </a:t>
            </a:r>
            <a:r>
              <a:rPr lang="en-US" baseline="0" dirty="0" err="1"/>
              <a:t>các</a:t>
            </a:r>
            <a:r>
              <a:rPr lang="en-US" baseline="0" dirty="0"/>
              <a:t> opt </a:t>
            </a:r>
            <a:r>
              <a:rPr lang="en-US" baseline="0" dirty="0" err="1"/>
              <a:t>ví</a:t>
            </a:r>
            <a:r>
              <a:rPr lang="en-US" baseline="0" dirty="0"/>
              <a:t> </a:t>
            </a:r>
            <a:r>
              <a:rPr lang="en-US" baseline="0" dirty="0" err="1"/>
              <a:t>dụ</a:t>
            </a:r>
            <a:r>
              <a:rPr lang="en-US" baseline="0" dirty="0"/>
              <a:t>: -it = </a:t>
            </a:r>
            <a:r>
              <a:rPr lang="en-US" baseline="0" dirty="0" err="1"/>
              <a:t>chạy</a:t>
            </a:r>
            <a:r>
              <a:rPr lang="en-US" baseline="0" dirty="0"/>
              <a:t> container </a:t>
            </a:r>
            <a:r>
              <a:rPr lang="en-US" baseline="0" dirty="0" err="1"/>
              <a:t>với</a:t>
            </a:r>
            <a:r>
              <a:rPr lang="en-US" baseline="0" dirty="0"/>
              <a:t> </a:t>
            </a:r>
            <a:r>
              <a:rPr lang="en-US" baseline="0" dirty="0" err="1"/>
              <a:t>cấu</a:t>
            </a:r>
            <a:r>
              <a:rPr lang="en-US" baseline="0" dirty="0"/>
              <a:t> </a:t>
            </a:r>
            <a:r>
              <a:rPr lang="en-US" baseline="0" dirty="0" err="1"/>
              <a:t>lệnh</a:t>
            </a:r>
            <a:r>
              <a:rPr lang="en-US" baseline="0" dirty="0"/>
              <a:t>  ; -d = </a:t>
            </a:r>
            <a:r>
              <a:rPr lang="en-US" baseline="0" dirty="0" err="1"/>
              <a:t>để</a:t>
            </a:r>
            <a:r>
              <a:rPr lang="en-US" baseline="0" dirty="0"/>
              <a:t> </a:t>
            </a:r>
            <a:r>
              <a:rPr lang="en-US" baseline="0" dirty="0" err="1"/>
              <a:t>chạy</a:t>
            </a:r>
            <a:r>
              <a:rPr lang="en-US" baseline="0" dirty="0"/>
              <a:t> container </a:t>
            </a:r>
            <a:r>
              <a:rPr lang="en-US" baseline="0" dirty="0" err="1"/>
              <a:t>dưới</a:t>
            </a:r>
            <a:r>
              <a:rPr lang="en-US" baseline="0" dirty="0"/>
              <a:t> </a:t>
            </a:r>
            <a:r>
              <a:rPr lang="en-US" baseline="0" dirty="0" err="1"/>
              <a:t>nền</a:t>
            </a:r>
            <a:r>
              <a:rPr lang="en-US" baseline="0" dirty="0"/>
              <a:t>, --name = </a:t>
            </a:r>
            <a:r>
              <a:rPr lang="en-US" baseline="0" dirty="0" err="1"/>
              <a:t>để</a:t>
            </a:r>
            <a:r>
              <a:rPr lang="en-US" baseline="0" dirty="0"/>
              <a:t> </a:t>
            </a:r>
            <a:r>
              <a:rPr lang="en-US" baseline="0" dirty="0" err="1"/>
              <a:t>dặt</a:t>
            </a:r>
            <a:r>
              <a:rPr lang="en-US" baseline="0" dirty="0"/>
              <a:t> </a:t>
            </a:r>
            <a:r>
              <a:rPr lang="en-US" baseline="0" dirty="0" err="1"/>
              <a:t>tên</a:t>
            </a:r>
            <a:r>
              <a:rPr lang="en-US" baseline="0" dirty="0"/>
              <a:t> </a:t>
            </a:r>
            <a:r>
              <a:rPr lang="en-US" baseline="0" dirty="0" err="1"/>
              <a:t>cho</a:t>
            </a:r>
            <a:r>
              <a:rPr lang="en-US" baseline="0" dirty="0"/>
              <a:t> container ; </a:t>
            </a:r>
            <a:r>
              <a:rPr lang="en-US" baseline="0" dirty="0" err="1"/>
              <a:t>ubuntu</a:t>
            </a:r>
            <a:r>
              <a:rPr lang="en-US" baseline="0" dirty="0"/>
              <a:t> = image </a:t>
            </a:r>
            <a:r>
              <a:rPr lang="en-US" baseline="0" dirty="0" err="1"/>
              <a:t>cài</a:t>
            </a:r>
            <a:r>
              <a:rPr lang="en-US" baseline="0" dirty="0"/>
              <a:t> </a:t>
            </a:r>
            <a:r>
              <a:rPr lang="en-US" baseline="0" dirty="0" err="1"/>
              <a:t>đặt</a:t>
            </a:r>
            <a:r>
              <a:rPr lang="en-US" baseline="0" dirty="0"/>
              <a:t> </a:t>
            </a:r>
            <a:r>
              <a:rPr lang="en-US" baseline="0" dirty="0" err="1"/>
              <a:t>cho</a:t>
            </a:r>
            <a:r>
              <a:rPr lang="en-US" baseline="0" dirty="0"/>
              <a:t> container; /bin/bash = </a:t>
            </a:r>
            <a:r>
              <a:rPr lang="en-US" baseline="0" dirty="0" err="1"/>
              <a:t>câu</a:t>
            </a:r>
            <a:r>
              <a:rPr lang="en-US" baseline="0" dirty="0"/>
              <a:t> </a:t>
            </a:r>
            <a:r>
              <a:rPr lang="en-US" baseline="0" dirty="0" err="1"/>
              <a:t>lệnh</a:t>
            </a:r>
            <a:r>
              <a:rPr lang="en-US" baseline="0" dirty="0"/>
              <a:t> </a:t>
            </a:r>
            <a:r>
              <a:rPr lang="en-US" baseline="0" dirty="0" err="1"/>
              <a:t>sử</a:t>
            </a:r>
            <a:r>
              <a:rPr lang="en-US" baseline="0" dirty="0"/>
              <a:t> </a:t>
            </a:r>
            <a:r>
              <a:rPr lang="en-US" baseline="0" dirty="0" err="1"/>
              <a:t>dụng</a:t>
            </a:r>
            <a:r>
              <a:rPr lang="en-US" baseline="0" dirty="0"/>
              <a:t> </a:t>
            </a:r>
            <a:r>
              <a:rPr lang="en-US" baseline="0" dirty="0" err="1"/>
              <a:t>với</a:t>
            </a:r>
            <a:r>
              <a:rPr lang="en-US" baseline="0" dirty="0"/>
              <a:t> -it</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8</a:t>
            </a:fld>
            <a:endParaRPr lang="en-US" altLang="en-US"/>
          </a:p>
        </p:txBody>
      </p:sp>
    </p:spTree>
    <p:extLst>
      <p:ext uri="{BB962C8B-B14F-4D97-AF65-F5344CB8AC3E}">
        <p14:creationId xmlns:p14="http://schemas.microsoft.com/office/powerpoint/2010/main" val="1641399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--force</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Buộc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xóa</a:t>
            </a:r>
            <a:r>
              <a:rPr kumimoji="1" lang="en-US" sz="1200" b="0" i="0" kern="1200" dirty="0">
                <a:solidFill>
                  <a:schemeClr val="tx1"/>
                </a:solidFill>
                <a:effectLst/>
                <a:latin typeface="Arial" panose="020B0604020202020204" pitchFamily="34" charset="0"/>
                <a:ea typeface="+mn-ea"/>
                <a:cs typeface="+mn-cs"/>
              </a:rPr>
              <a:t> container </a:t>
            </a:r>
            <a:r>
              <a:rPr kumimoji="1" lang="en-US" sz="1200" b="0" i="0" kern="1200" dirty="0" err="1">
                <a:solidFill>
                  <a:schemeClr val="tx1"/>
                </a:solidFill>
                <a:effectLst/>
                <a:latin typeface="Arial" panose="020B0604020202020204" pitchFamily="34" charset="0"/>
                <a:ea typeface="+mn-ea"/>
                <a:cs typeface="+mn-cs"/>
              </a:rPr>
              <a:t>ngay</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cả</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nó</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đang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chạy</a:t>
            </a:r>
            <a:r>
              <a:rPr kumimoji="1" lang="en-US" sz="1200" b="0" i="0" kern="1200" dirty="0">
                <a:solidFill>
                  <a:schemeClr val="tx1"/>
                </a:solidFill>
                <a:effectLst/>
                <a:latin typeface="Arial" panose="020B0604020202020204" pitchFamily="34" charset="0"/>
                <a:ea typeface="+mn-ea"/>
                <a:cs typeface="+mn-cs"/>
              </a:rPr>
              <a:t>.</a:t>
            </a:r>
          </a:p>
          <a:p>
            <a:r>
              <a:rPr kumimoji="1" lang="vi-VN" sz="1200" b="0" i="0" kern="1200" dirty="0">
                <a:solidFill>
                  <a:schemeClr val="tx1"/>
                </a:solidFill>
                <a:effectLst/>
                <a:latin typeface="Arial" panose="020B0604020202020204" pitchFamily="34" charset="0"/>
                <a:ea typeface="+mn-ea"/>
                <a:cs typeface="+mn-cs"/>
              </a:rPr>
              <a:t>CONTAINER trong các ví dụ là tên hoặc ID của container bạn muốn xóa.</a:t>
            </a:r>
          </a:p>
          <a:p>
            <a:r>
              <a:rPr kumimoji="1" lang="vi-VN" sz="1200" b="0" i="0" kern="1200" dirty="0">
                <a:solidFill>
                  <a:schemeClr val="tx1"/>
                </a:solidFill>
                <a:effectLst/>
                <a:latin typeface="Arial" panose="020B0604020202020204" pitchFamily="34" charset="0"/>
                <a:ea typeface="+mn-ea"/>
                <a:cs typeface="+mn-cs"/>
              </a:rPr>
              <a:t>Bạn cũng có thể sử dụng các tùy chọn bổ sung để điều chỉnh hành vi của lệnh, như -f để buộc xóa container đang chạy hoặc -v để xóa các volumes liên kết với container.</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9</a:t>
            </a:fld>
            <a:endParaRPr lang="en-US" altLang="en-US"/>
          </a:p>
        </p:txBody>
      </p:sp>
    </p:spTree>
    <p:extLst>
      <p:ext uri="{BB962C8B-B14F-4D97-AF65-F5344CB8AC3E}">
        <p14:creationId xmlns:p14="http://schemas.microsoft.com/office/powerpoint/2010/main" val="43400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 </a:t>
            </a:r>
            <a:r>
              <a:rPr lang="en-US" dirty="0" err="1"/>
              <a:t>để</a:t>
            </a:r>
            <a:r>
              <a:rPr lang="en-US" baseline="0" dirty="0"/>
              <a:t> </a:t>
            </a:r>
            <a:r>
              <a:rPr lang="en-US" baseline="0" dirty="0" err="1"/>
              <a:t>theo</a:t>
            </a:r>
            <a:r>
              <a:rPr lang="en-US" baseline="0" dirty="0"/>
              <a:t> </a:t>
            </a:r>
            <a:r>
              <a:rPr lang="en-US" baseline="0" dirty="0" err="1"/>
              <a:t>dõi</a:t>
            </a:r>
            <a:r>
              <a:rPr lang="en-US" baseline="0" dirty="0"/>
              <a:t> </a:t>
            </a:r>
            <a:r>
              <a:rPr lang="en-US" baseline="0" dirty="0" err="1"/>
              <a:t>realtime</a:t>
            </a:r>
            <a:endParaRPr lang="en-US" baseline="0" dirty="0"/>
          </a:p>
          <a:p>
            <a:r>
              <a:rPr kumimoji="1" lang="en-US" sz="1200" b="0" i="0" kern="1200" dirty="0" err="1">
                <a:solidFill>
                  <a:schemeClr val="tx1"/>
                </a:solidFill>
                <a:effectLst/>
                <a:latin typeface="Arial" panose="020B0604020202020204" pitchFamily="34" charset="0"/>
                <a:ea typeface="+mn-ea"/>
                <a:cs typeface="+mn-cs"/>
              </a:rPr>
              <a:t>Để</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hiển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thị</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chỉ</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một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phần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cụ</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thể</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thông</a:t>
            </a:r>
            <a:r>
              <a:rPr kumimoji="1" lang="en-US" sz="1200" b="0" i="0" kern="1200" dirty="0">
                <a:solidFill>
                  <a:schemeClr val="tx1"/>
                </a:solidFill>
                <a:effectLst/>
                <a:latin typeface="Arial" panose="020B0604020202020204" pitchFamily="34" charset="0"/>
                <a:ea typeface="+mn-ea"/>
                <a:cs typeface="+mn-cs"/>
              </a:rPr>
              <a:t> tin, </a:t>
            </a:r>
            <a:r>
              <a:rPr kumimoji="1" lang="en-US" sz="1200" b="0" i="0" kern="1200" dirty="0" err="1">
                <a:solidFill>
                  <a:schemeClr val="tx1"/>
                </a:solidFill>
                <a:effectLst/>
                <a:latin typeface="Arial" panose="020B0604020202020204" pitchFamily="34" charset="0"/>
                <a:ea typeface="+mn-ea"/>
                <a:cs typeface="+mn-cs"/>
              </a:rPr>
              <a:t>bạn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có</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thể</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sử</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dụng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tùy</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chọn</a:t>
            </a:r>
            <a:r>
              <a:rPr kumimoji="1" lang="en-US" sz="1200" b="0" i="0" kern="1200" dirty="0">
                <a:solidFill>
                  <a:schemeClr val="tx1"/>
                </a:solidFill>
                <a:effectLst/>
                <a:latin typeface="Arial" panose="020B0604020202020204" pitchFamily="34" charset="0"/>
                <a:ea typeface="+mn-ea"/>
                <a:cs typeface="+mn-cs"/>
              </a:rPr>
              <a:t> </a:t>
            </a:r>
            <a:r>
              <a:rPr lang="en-US" dirty="0"/>
              <a:t>--format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Ví</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dụ</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để</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xem</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chỉ</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tên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của</a:t>
            </a:r>
            <a:r>
              <a:rPr kumimoji="1" lang="en-US" sz="1200" b="0" i="0" kern="1200" dirty="0">
                <a:solidFill>
                  <a:schemeClr val="tx1"/>
                </a:solidFill>
                <a:effectLst/>
                <a:latin typeface="Arial" panose="020B0604020202020204" pitchFamily="34" charset="0"/>
                <a:ea typeface="+mn-ea"/>
                <a:cs typeface="+mn-cs"/>
              </a:rPr>
              <a:t> container </a:t>
            </a:r>
            <a:r>
              <a:rPr lang="en-US" dirty="0" err="1"/>
              <a:t>my_container</a:t>
            </a:r>
            <a:r>
              <a:rPr kumimoji="1" lang="en-US" sz="1200" b="0" i="0" kern="1200" dirty="0">
                <a:solidFill>
                  <a:schemeClr val="tx1"/>
                </a:solidFill>
                <a:effectLst/>
                <a:latin typeface="Arial" panose="020B0604020202020204" pitchFamily="34" charset="0"/>
                <a:ea typeface="+mn-ea"/>
                <a:cs typeface="+mn-cs"/>
              </a:rPr>
              <a:t>, </a:t>
            </a:r>
          </a:p>
          <a:p>
            <a:r>
              <a:rPr kumimoji="1" lang="en-US" sz="1200" b="0" i="0" kern="1200" dirty="0" err="1">
                <a:solidFill>
                  <a:schemeClr val="tx1"/>
                </a:solidFill>
                <a:effectLst/>
                <a:latin typeface="Arial" panose="020B0604020202020204" pitchFamily="34" charset="0"/>
                <a:ea typeface="+mn-ea"/>
                <a:cs typeface="+mn-cs"/>
              </a:rPr>
              <a:t>Lệnh</a:t>
            </a:r>
            <a:r>
              <a:rPr kumimoji="1" lang="en-US" sz="1200" b="0" i="0" kern="1200" dirty="0">
                <a:solidFill>
                  <a:schemeClr val="tx1"/>
                </a:solidFill>
                <a:effectLst/>
                <a:latin typeface="Arial" panose="020B0604020202020204" pitchFamily="34" charset="0"/>
                <a:ea typeface="+mn-ea"/>
                <a:cs typeface="+mn-cs"/>
              </a:rPr>
              <a:t> </a:t>
            </a:r>
            <a:r>
              <a:rPr lang="en-US" dirty="0" err="1"/>
              <a:t>docker</a:t>
            </a:r>
            <a:r>
              <a:rPr lang="en-US" dirty="0"/>
              <a:t> inspect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rất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hữu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ích</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khi</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bạn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cần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truy</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cập</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thông</a:t>
            </a:r>
            <a:r>
              <a:rPr kumimoji="1" lang="en-US" sz="1200" b="0" i="0" kern="1200" dirty="0">
                <a:solidFill>
                  <a:schemeClr val="tx1"/>
                </a:solidFill>
                <a:effectLst/>
                <a:latin typeface="Arial" panose="020B0604020202020204" pitchFamily="34" charset="0"/>
                <a:ea typeface="+mn-ea"/>
                <a:cs typeface="+mn-cs"/>
              </a:rPr>
              <a:t> tin chi </a:t>
            </a:r>
            <a:r>
              <a:rPr kumimoji="1" lang="en-US" sz="1200" b="0" i="0" kern="1200" dirty="0" err="1">
                <a:solidFill>
                  <a:schemeClr val="tx1"/>
                </a:solidFill>
                <a:effectLst/>
                <a:latin typeface="Arial" panose="020B0604020202020204" pitchFamily="34" charset="0"/>
                <a:ea typeface="+mn-ea"/>
                <a:cs typeface="+mn-cs"/>
              </a:rPr>
              <a:t>tiết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về</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các</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phần</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tử</a:t>
            </a:r>
            <a:r>
              <a:rPr kumimoji="1" lang="en-US" sz="1200" b="0" i="0" kern="1200" dirty="0">
                <a:solidFill>
                  <a:schemeClr val="tx1"/>
                </a:solidFill>
                <a:effectLst/>
                <a:latin typeface="Arial" panose="020B0604020202020204" pitchFamily="34" charset="0"/>
                <a:ea typeface="+mn-ea"/>
                <a:cs typeface="+mn-cs"/>
              </a:rPr>
              <a:t> Docker </a:t>
            </a:r>
            <a:r>
              <a:rPr kumimoji="1" lang="en-US" sz="1200" b="0" i="0" kern="1200" dirty="0" err="1">
                <a:solidFill>
                  <a:schemeClr val="tx1"/>
                </a:solidFill>
                <a:effectLst/>
                <a:latin typeface="Arial" panose="020B0604020202020204" pitchFamily="34" charset="0"/>
                <a:ea typeface="+mn-ea"/>
                <a:cs typeface="+mn-cs"/>
              </a:rPr>
              <a:t>để</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xem</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cấu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hình</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thiết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lập</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thậm</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chí</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là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thông</a:t>
            </a:r>
            <a:r>
              <a:rPr kumimoji="1" lang="en-US" sz="1200" b="0" i="0" kern="1200" dirty="0">
                <a:solidFill>
                  <a:schemeClr val="tx1"/>
                </a:solidFill>
                <a:effectLst/>
                <a:latin typeface="Arial" panose="020B0604020202020204" pitchFamily="34" charset="0"/>
                <a:ea typeface="+mn-ea"/>
                <a:cs typeface="+mn-cs"/>
              </a:rPr>
              <a:t> tin </a:t>
            </a:r>
            <a:r>
              <a:rPr kumimoji="1" lang="en-US" sz="1200" b="0" i="0" kern="1200" dirty="0" err="1">
                <a:solidFill>
                  <a:schemeClr val="tx1"/>
                </a:solidFill>
                <a:effectLst/>
                <a:latin typeface="Arial" panose="020B0604020202020204" pitchFamily="34" charset="0"/>
                <a:ea typeface="+mn-ea"/>
                <a:cs typeface="+mn-cs"/>
              </a:rPr>
              <a:t>về</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mạng</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bảo</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mật</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và</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nhiều</a:t>
            </a:r>
            <a:r>
              <a:rPr kumimoji="1" lang="en-US" sz="1200" b="0" i="0" kern="1200" dirty="0">
                <a:solidFill>
                  <a:schemeClr val="tx1"/>
                </a:solidFill>
                <a:effectLst/>
                <a:latin typeface="Arial" panose="020B0604020202020204" pitchFamily="34" charset="0"/>
                <a:ea typeface="+mn-ea"/>
                <a:cs typeface="+mn-cs"/>
              </a:rPr>
              <a:t> </a:t>
            </a:r>
            <a:r>
              <a:rPr kumimoji="1" lang="en-US" sz="1200" b="0" i="0" kern="1200" dirty="0" err="1">
                <a:solidFill>
                  <a:schemeClr val="tx1"/>
                </a:solidFill>
                <a:effectLst/>
                <a:latin typeface="Arial" panose="020B0604020202020204" pitchFamily="34" charset="0"/>
                <a:ea typeface="+mn-ea"/>
                <a:cs typeface="+mn-cs"/>
              </a:rPr>
              <a:t>thông</a:t>
            </a:r>
            <a:r>
              <a:rPr kumimoji="1" lang="en-US" sz="1200" b="0" i="0" kern="1200" dirty="0">
                <a:solidFill>
                  <a:schemeClr val="tx1"/>
                </a:solidFill>
                <a:effectLst/>
                <a:latin typeface="Arial" panose="020B0604020202020204" pitchFamily="34" charset="0"/>
                <a:ea typeface="+mn-ea"/>
                <a:cs typeface="+mn-cs"/>
              </a:rPr>
              <a:t> tin </a:t>
            </a:r>
            <a:r>
              <a:rPr kumimoji="1" lang="en-US" sz="1200" b="0" i="0" kern="1200" dirty="0" err="1">
                <a:solidFill>
                  <a:schemeClr val="tx1"/>
                </a:solidFill>
                <a:effectLst/>
                <a:latin typeface="Arial" panose="020B0604020202020204" pitchFamily="34" charset="0"/>
                <a:ea typeface="+mn-ea"/>
                <a:cs typeface="+mn-cs"/>
              </a:rPr>
              <a:t>khác</a:t>
            </a:r>
            <a:r>
              <a:rPr kumimoji="1" lang="en-US" sz="1200" b="0" i="0" kern="1200" dirty="0">
                <a:solidFill>
                  <a:schemeClr val="tx1"/>
                </a:solidFill>
                <a:effectLst/>
                <a:latin typeface="Arial" panose="020B0604020202020204" pitchFamily="34" charset="0"/>
                <a:ea typeface="+mn-ea"/>
                <a:cs typeface="+mn-cs"/>
              </a:rPr>
              <a:t>.</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10</a:t>
            </a:fld>
            <a:endParaRPr lang="en-US" altLang="en-US"/>
          </a:p>
        </p:txBody>
      </p:sp>
    </p:spTree>
    <p:extLst>
      <p:ext uri="{BB962C8B-B14F-4D97-AF65-F5344CB8AC3E}">
        <p14:creationId xmlns:p14="http://schemas.microsoft.com/office/powerpoint/2010/main" val="3583730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dirty="0"/>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dirty="0"/>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dirty="0"/>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dirty="0"/>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dirty="0"/>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dirty="0">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dirty="0">
                <a:solidFill>
                  <a:srgbClr val="007ABF"/>
                </a:solidFill>
                <a:latin typeface="Arial"/>
                <a:ea typeface="+mj-ea"/>
                <a:cs typeface="Arial"/>
              </a:rPr>
              <a:t>Docker Container</a:t>
            </a:r>
            <a:endParaRPr lang="en-US" sz="5000" dirty="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Manage Docker Containers</a:t>
            </a:r>
          </a:p>
        </p:txBody>
      </p:sp>
      <p:sp>
        <p:nvSpPr>
          <p:cNvPr id="3" name="Content Placeholder 2"/>
          <p:cNvSpPr>
            <a:spLocks noGrp="1"/>
          </p:cNvSpPr>
          <p:nvPr>
            <p:ph idx="1"/>
          </p:nvPr>
        </p:nvSpPr>
        <p:spPr/>
        <p:txBody>
          <a:bodyPr/>
          <a:lstStyle/>
          <a:p>
            <a:r>
              <a:rPr lang="en-US" dirty="0"/>
              <a:t>Docker logs </a:t>
            </a:r>
            <a:r>
              <a:rPr lang="en-US" i="1" dirty="0"/>
              <a:t># show container logs</a:t>
            </a:r>
          </a:p>
          <a:p>
            <a:pPr lvl="1"/>
            <a:r>
              <a:rPr lang="en-US" dirty="0" err="1"/>
              <a:t>docker</a:t>
            </a:r>
            <a:r>
              <a:rPr lang="en-US" dirty="0"/>
              <a:t> logs [OPTIONS] CONTAINER</a:t>
            </a:r>
          </a:p>
          <a:p>
            <a:pPr lvl="1"/>
            <a:r>
              <a:rPr lang="en-US" dirty="0"/>
              <a:t>EX: </a:t>
            </a:r>
            <a:r>
              <a:rPr lang="en-US" sz="2000" i="1" dirty="0" err="1"/>
              <a:t>docker</a:t>
            </a:r>
            <a:r>
              <a:rPr lang="en-US" sz="2000" i="1" dirty="0"/>
              <a:t> logs -f </a:t>
            </a:r>
            <a:r>
              <a:rPr lang="en-US" sz="2000" i="1" dirty="0" err="1"/>
              <a:t>my_container</a:t>
            </a:r>
            <a:endParaRPr lang="en-US" sz="2000" i="1" dirty="0"/>
          </a:p>
          <a:p>
            <a:pPr marL="914400" lvl="2" indent="0">
              <a:buNone/>
            </a:pPr>
            <a:r>
              <a:rPr lang="en-US" i="1" dirty="0"/>
              <a:t>     </a:t>
            </a:r>
            <a:r>
              <a:rPr lang="de-DE" i="1" dirty="0"/>
              <a:t>docker logs --since 2022-01-01T00:00:00 web_app</a:t>
            </a:r>
          </a:p>
          <a:p>
            <a:pPr marL="914400" lvl="2" indent="0">
              <a:buNone/>
            </a:pPr>
            <a:endParaRPr lang="en-US" dirty="0"/>
          </a:p>
          <a:p>
            <a:r>
              <a:rPr lang="en-US" dirty="0"/>
              <a:t>Docker inspect </a:t>
            </a:r>
            <a:r>
              <a:rPr lang="en-US" i="1" dirty="0"/>
              <a:t># show details about a specific container</a:t>
            </a:r>
          </a:p>
          <a:p>
            <a:pPr lvl="1"/>
            <a:r>
              <a:rPr lang="en-US" dirty="0" err="1"/>
              <a:t>docker</a:t>
            </a:r>
            <a:r>
              <a:rPr lang="en-US" dirty="0"/>
              <a:t> inspect [OPTIONS] NAME|ID [NAME|ID...]</a:t>
            </a:r>
          </a:p>
          <a:p>
            <a:pPr lvl="1"/>
            <a:r>
              <a:rPr lang="en-US" dirty="0"/>
              <a:t>EX: </a:t>
            </a:r>
            <a:r>
              <a:rPr lang="en-US" sz="2000" i="1" dirty="0" err="1"/>
              <a:t>docker</a:t>
            </a:r>
            <a:r>
              <a:rPr lang="en-US" sz="2000" i="1" dirty="0"/>
              <a:t> inspect </a:t>
            </a:r>
            <a:r>
              <a:rPr lang="en-US" sz="2000" i="1" dirty="0" err="1"/>
              <a:t>my_container</a:t>
            </a:r>
            <a:endParaRPr lang="en-US" i="1" dirty="0"/>
          </a:p>
          <a:p>
            <a:pPr marL="914400" lvl="2" indent="0">
              <a:buNone/>
            </a:pPr>
            <a:r>
              <a:rPr lang="en-US" i="1" dirty="0"/>
              <a:t>     </a:t>
            </a:r>
            <a:r>
              <a:rPr lang="en-US" i="1" dirty="0" err="1"/>
              <a:t>docker</a:t>
            </a:r>
            <a:r>
              <a:rPr lang="en-US" i="1" dirty="0"/>
              <a:t> inspect --format '{{.Name}}' </a:t>
            </a:r>
            <a:r>
              <a:rPr lang="en-US" i="1" dirty="0" err="1"/>
              <a:t>my_container</a:t>
            </a:r>
            <a:endParaRPr lang="en-US" i="1" dirty="0"/>
          </a:p>
          <a:p>
            <a:pPr marL="914400" lvl="2"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10</a:t>
            </a:fld>
            <a:endParaRPr lang="en-US" altLang="en-US"/>
          </a:p>
        </p:txBody>
      </p:sp>
    </p:spTree>
    <p:extLst>
      <p:ext uri="{BB962C8B-B14F-4D97-AF65-F5344CB8AC3E}">
        <p14:creationId xmlns:p14="http://schemas.microsoft.com/office/powerpoint/2010/main" val="292312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Manage Docker images	</a:t>
            </a:r>
          </a:p>
        </p:txBody>
      </p:sp>
      <p:sp>
        <p:nvSpPr>
          <p:cNvPr id="3" name="Content Placeholder 2"/>
          <p:cNvSpPr>
            <a:spLocks noGrp="1"/>
          </p:cNvSpPr>
          <p:nvPr>
            <p:ph idx="1"/>
          </p:nvPr>
        </p:nvSpPr>
        <p:spPr>
          <a:xfrm>
            <a:off x="457200" y="773112"/>
            <a:ext cx="10515600" cy="5475287"/>
          </a:xfrm>
        </p:spPr>
        <p:txBody>
          <a:bodyPr/>
          <a:lstStyle/>
          <a:p>
            <a:r>
              <a:rPr lang="en-US" sz="2400" dirty="0"/>
              <a:t>Docker images </a:t>
            </a:r>
            <a:r>
              <a:rPr lang="en-US" sz="2400" i="1" dirty="0"/>
              <a:t># List all images</a:t>
            </a:r>
          </a:p>
          <a:p>
            <a:pPr lvl="1"/>
            <a:r>
              <a:rPr lang="en-US" sz="2000" dirty="0"/>
              <a:t>EX: </a:t>
            </a:r>
            <a:r>
              <a:rPr lang="en-US" sz="1800" i="1" dirty="0" err="1"/>
              <a:t>docker</a:t>
            </a:r>
            <a:r>
              <a:rPr lang="en-US" sz="1800" i="1" dirty="0"/>
              <a:t> images</a:t>
            </a:r>
            <a:endParaRPr lang="en-US" sz="2000" i="1" dirty="0"/>
          </a:p>
          <a:p>
            <a:pPr marL="914400" lvl="2" indent="0">
              <a:buNone/>
            </a:pPr>
            <a:r>
              <a:rPr lang="en-US" sz="1800" i="1" dirty="0"/>
              <a:t>     </a:t>
            </a:r>
            <a:r>
              <a:rPr lang="en-US" sz="1800" i="1" dirty="0" err="1"/>
              <a:t>docker</a:t>
            </a:r>
            <a:r>
              <a:rPr lang="en-US" sz="1800" i="1" dirty="0"/>
              <a:t> images -a</a:t>
            </a:r>
          </a:p>
          <a:p>
            <a:r>
              <a:rPr lang="en-US" sz="2400" dirty="0"/>
              <a:t>Docker pull </a:t>
            </a:r>
            <a:r>
              <a:rPr lang="en-US" sz="2400" i="1" dirty="0"/>
              <a:t># download an image to local</a:t>
            </a:r>
          </a:p>
          <a:p>
            <a:pPr lvl="1"/>
            <a:r>
              <a:rPr lang="en-US" sz="2000" dirty="0" err="1"/>
              <a:t>docker</a:t>
            </a:r>
            <a:r>
              <a:rPr lang="en-US" sz="2000" dirty="0"/>
              <a:t> pull &lt;</a:t>
            </a:r>
            <a:r>
              <a:rPr lang="en-US" sz="2000" dirty="0" err="1"/>
              <a:t>image_name</a:t>
            </a:r>
            <a:r>
              <a:rPr lang="en-US" sz="2000" dirty="0"/>
              <a:t>&gt;:&lt;tag&gt;</a:t>
            </a:r>
          </a:p>
          <a:p>
            <a:pPr lvl="1"/>
            <a:r>
              <a:rPr lang="en-US" sz="2000" dirty="0"/>
              <a:t>EX: </a:t>
            </a:r>
            <a:r>
              <a:rPr lang="en-US" sz="1800" i="1" dirty="0" err="1"/>
              <a:t>docker</a:t>
            </a:r>
            <a:r>
              <a:rPr lang="en-US" sz="1800" i="1" dirty="0"/>
              <a:t> pull </a:t>
            </a:r>
            <a:r>
              <a:rPr lang="en-US" sz="1800" i="1" dirty="0" err="1"/>
              <a:t>nginx:latest</a:t>
            </a:r>
            <a:endParaRPr lang="en-US" sz="1800" i="1" dirty="0"/>
          </a:p>
          <a:p>
            <a:pPr marL="914400" lvl="2" indent="0">
              <a:buNone/>
            </a:pPr>
            <a:r>
              <a:rPr lang="en-US" sz="1800" i="1" dirty="0"/>
              <a:t>     </a:t>
            </a:r>
            <a:r>
              <a:rPr lang="en-US" sz="1800" i="1" dirty="0" err="1"/>
              <a:t>docker</a:t>
            </a:r>
            <a:r>
              <a:rPr lang="en-US" sz="1800" i="1" dirty="0"/>
              <a:t> pull </a:t>
            </a:r>
            <a:r>
              <a:rPr lang="en-US" sz="1800" i="1" dirty="0" err="1"/>
              <a:t>ubuntu</a:t>
            </a:r>
            <a:endParaRPr lang="en-US" sz="1800" i="1" dirty="0"/>
          </a:p>
          <a:p>
            <a:r>
              <a:rPr lang="en-US" sz="2400" dirty="0"/>
              <a:t>Docker </a:t>
            </a:r>
            <a:r>
              <a:rPr lang="en-US" sz="2400" dirty="0" err="1"/>
              <a:t>rmi</a:t>
            </a:r>
            <a:r>
              <a:rPr lang="en-US" sz="2400" dirty="0"/>
              <a:t> </a:t>
            </a:r>
            <a:r>
              <a:rPr lang="en-US" sz="2400" i="1" dirty="0"/>
              <a:t># remote an image that does not use</a:t>
            </a:r>
          </a:p>
          <a:p>
            <a:pPr lvl="1"/>
            <a:r>
              <a:rPr lang="en-US" sz="2000" dirty="0" err="1"/>
              <a:t>docker</a:t>
            </a:r>
            <a:r>
              <a:rPr lang="en-US" sz="2000" dirty="0"/>
              <a:t> </a:t>
            </a:r>
            <a:r>
              <a:rPr lang="en-US" sz="2000" dirty="0" err="1"/>
              <a:t>rmi</a:t>
            </a:r>
            <a:r>
              <a:rPr lang="en-US" sz="2000" dirty="0"/>
              <a:t> &lt;</a:t>
            </a:r>
            <a:r>
              <a:rPr lang="en-US" sz="2000" dirty="0" err="1"/>
              <a:t>image_name</a:t>
            </a:r>
            <a:r>
              <a:rPr lang="en-US" sz="2000" dirty="0"/>
              <a:t>&gt;:&lt;tag&gt;</a:t>
            </a:r>
          </a:p>
          <a:p>
            <a:pPr lvl="1"/>
            <a:r>
              <a:rPr lang="en-US" sz="2000" dirty="0"/>
              <a:t>EX: </a:t>
            </a:r>
            <a:r>
              <a:rPr lang="en-US" sz="1800" i="1" dirty="0" err="1"/>
              <a:t>docker</a:t>
            </a:r>
            <a:r>
              <a:rPr lang="en-US" sz="1800" i="1" dirty="0"/>
              <a:t> </a:t>
            </a:r>
            <a:r>
              <a:rPr lang="en-US" sz="1800" i="1" dirty="0" err="1"/>
              <a:t>rmi</a:t>
            </a:r>
            <a:r>
              <a:rPr lang="en-US" sz="1800" i="1" dirty="0"/>
              <a:t> </a:t>
            </a:r>
            <a:r>
              <a:rPr lang="en-US" sz="1800" i="1" dirty="0" err="1"/>
              <a:t>ubuntu</a:t>
            </a:r>
            <a:endParaRPr lang="en-US" sz="1800" i="1" dirty="0"/>
          </a:p>
          <a:p>
            <a:pPr marL="914400" lvl="2" indent="0">
              <a:buNone/>
            </a:pPr>
            <a:r>
              <a:rPr lang="en-US" sz="1800" i="1" dirty="0"/>
              <a:t>     </a:t>
            </a:r>
            <a:r>
              <a:rPr lang="en-US" sz="1800" i="1" dirty="0" err="1"/>
              <a:t>docker</a:t>
            </a:r>
            <a:r>
              <a:rPr lang="en-US" sz="1800" i="1" dirty="0"/>
              <a:t> image prune</a:t>
            </a:r>
          </a:p>
          <a:p>
            <a:r>
              <a:rPr lang="en-US" sz="2400" dirty="0"/>
              <a:t>Docker build # build an image from </a:t>
            </a:r>
            <a:r>
              <a:rPr lang="en-US" sz="2400" dirty="0" err="1"/>
              <a:t>docker</a:t>
            </a:r>
            <a:r>
              <a:rPr lang="en-US" sz="2400" dirty="0"/>
              <a:t>-file</a:t>
            </a:r>
          </a:p>
          <a:p>
            <a:pPr lvl="1"/>
            <a:r>
              <a:rPr lang="de-DE" sz="2000" dirty="0"/>
              <a:t>docker build -t &lt;image_name&gt;:&lt;tag&gt; &lt;đường_dẫn_đến_Dockerfile&gt;</a:t>
            </a:r>
          </a:p>
          <a:p>
            <a:pPr lvl="1"/>
            <a:r>
              <a:rPr lang="en-US" sz="2000" dirty="0"/>
              <a:t>EX: </a:t>
            </a:r>
            <a:r>
              <a:rPr lang="en-US" sz="2000" i="1" dirty="0" err="1"/>
              <a:t>docker</a:t>
            </a:r>
            <a:r>
              <a:rPr lang="en-US" sz="2000" i="1" dirty="0"/>
              <a:t> build -t mywebapp:1.0 --build-</a:t>
            </a:r>
            <a:r>
              <a:rPr lang="en-US" sz="2000" i="1" dirty="0" err="1"/>
              <a:t>arg</a:t>
            </a:r>
            <a:r>
              <a:rPr lang="en-US" sz="2000" i="1" dirty="0"/>
              <a:t> APP_VERSION=1.0 /path/to/</a:t>
            </a:r>
            <a:r>
              <a:rPr lang="en-US" sz="2000" i="1" dirty="0" err="1"/>
              <a:t>Dockerfile</a:t>
            </a:r>
            <a:endParaRPr lang="en-US" i="1" dirty="0"/>
          </a:p>
          <a:p>
            <a:pPr lvl="1"/>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11</a:t>
            </a:fld>
            <a:endParaRPr lang="en-US" altLang="en-US"/>
          </a:p>
        </p:txBody>
      </p:sp>
    </p:spTree>
    <p:extLst>
      <p:ext uri="{BB962C8B-B14F-4D97-AF65-F5344CB8AC3E}">
        <p14:creationId xmlns:p14="http://schemas.microsoft.com/office/powerpoint/2010/main" val="3317654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Docker Compose </a:t>
            </a:r>
          </a:p>
        </p:txBody>
      </p:sp>
      <p:sp>
        <p:nvSpPr>
          <p:cNvPr id="3" name="Content Placeholder 2"/>
          <p:cNvSpPr>
            <a:spLocks noGrp="1"/>
          </p:cNvSpPr>
          <p:nvPr>
            <p:ph idx="1"/>
          </p:nvPr>
        </p:nvSpPr>
        <p:spPr/>
        <p:txBody>
          <a:bodyPr/>
          <a:lstStyle/>
          <a:p>
            <a:pPr marL="514350" indent="-514350">
              <a:buAutoNum type="arabicPeriod"/>
            </a:pPr>
            <a:r>
              <a:rPr lang="en-US" dirty="0"/>
              <a:t>What is Docker compose ?</a:t>
            </a:r>
          </a:p>
          <a:p>
            <a:pPr lvl="1">
              <a:buFont typeface="Wingdings" panose="05000000000000000000" pitchFamily="2" charset="2"/>
              <a:buChar char="ü"/>
            </a:pPr>
            <a:r>
              <a:rPr lang="vi-VN" dirty="0"/>
              <a:t>Docker Compose là một công cụ giúp quản lý và triển khai các ứng dụng đa-container dễ dàng bằng cách sử dụng tệp cấu hình được gọi là "docker-compose.yml“</a:t>
            </a:r>
            <a:endParaRPr lang="en-US" dirty="0"/>
          </a:p>
          <a:p>
            <a:pPr lvl="1">
              <a:buFont typeface="Wingdings" panose="05000000000000000000" pitchFamily="2" charset="2"/>
              <a:buChar char="ü"/>
            </a:pPr>
            <a:r>
              <a:rPr lang="en-US" dirty="0"/>
              <a:t>Check if </a:t>
            </a:r>
            <a:r>
              <a:rPr lang="en-US" dirty="0" err="1"/>
              <a:t>docker</a:t>
            </a:r>
            <a:r>
              <a:rPr lang="en-US" dirty="0"/>
              <a:t> compose was installed</a:t>
            </a:r>
          </a:p>
          <a:p>
            <a:pPr marL="914400" lvl="2" indent="0">
              <a:buNone/>
            </a:pPr>
            <a:r>
              <a:rPr lang="en-US" dirty="0" err="1"/>
              <a:t>docker</a:t>
            </a:r>
            <a:r>
              <a:rPr lang="en-US" dirty="0"/>
              <a:t>-compose --version</a:t>
            </a:r>
          </a:p>
          <a:p>
            <a:pPr marL="914400" lvl="2" indent="0">
              <a:buNone/>
            </a:pPr>
            <a:r>
              <a:rPr lang="en-US" dirty="0" err="1"/>
              <a:t>docker</a:t>
            </a:r>
            <a:r>
              <a:rPr lang="en-US" dirty="0"/>
              <a:t>-compose --help</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12</a:t>
            </a:fld>
            <a:endParaRPr lang="en-US" altLang="en-US"/>
          </a:p>
        </p:txBody>
      </p:sp>
    </p:spTree>
    <p:extLst>
      <p:ext uri="{BB962C8B-B14F-4D97-AF65-F5344CB8AC3E}">
        <p14:creationId xmlns:p14="http://schemas.microsoft.com/office/powerpoint/2010/main" val="28328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Docker Compose </a:t>
            </a:r>
          </a:p>
        </p:txBody>
      </p:sp>
      <p:sp>
        <p:nvSpPr>
          <p:cNvPr id="3" name="Content Placeholder 2"/>
          <p:cNvSpPr>
            <a:spLocks noGrp="1"/>
          </p:cNvSpPr>
          <p:nvPr>
            <p:ph idx="1"/>
          </p:nvPr>
        </p:nvSpPr>
        <p:spPr/>
        <p:txBody>
          <a:bodyPr/>
          <a:lstStyle/>
          <a:p>
            <a:pPr marL="0" indent="0">
              <a:buNone/>
            </a:pPr>
            <a:r>
              <a:rPr lang="en-US" dirty="0"/>
              <a:t>2. File </a:t>
            </a:r>
            <a:r>
              <a:rPr lang="en-US" dirty="0" err="1"/>
              <a:t>docker-compose.yml</a:t>
            </a:r>
            <a:endParaRPr lang="en-US" dirty="0"/>
          </a:p>
          <a:p>
            <a:pPr marL="914400" lvl="2" indent="0">
              <a:buNone/>
            </a:pPr>
            <a:r>
              <a:rPr lang="en-US" dirty="0"/>
              <a:t>version: '3'</a:t>
            </a:r>
          </a:p>
          <a:p>
            <a:pPr marL="914400" lvl="2" indent="0">
              <a:buNone/>
            </a:pPr>
            <a:r>
              <a:rPr lang="en-US" dirty="0"/>
              <a:t>services:</a:t>
            </a:r>
          </a:p>
          <a:p>
            <a:pPr marL="914400" lvl="2" indent="0">
              <a:buNone/>
            </a:pPr>
            <a:r>
              <a:rPr lang="en-US" dirty="0"/>
              <a:t>  web:</a:t>
            </a:r>
          </a:p>
          <a:p>
            <a:pPr marL="914400" lvl="2" indent="0">
              <a:buNone/>
            </a:pPr>
            <a:r>
              <a:rPr lang="en-US" dirty="0"/>
              <a:t>    image: </a:t>
            </a:r>
            <a:r>
              <a:rPr lang="en-US" dirty="0" err="1"/>
              <a:t>nginx:latest</a:t>
            </a:r>
            <a:endParaRPr lang="en-US" dirty="0"/>
          </a:p>
          <a:p>
            <a:pPr marL="914400" lvl="2" indent="0">
              <a:buNone/>
            </a:pPr>
            <a:r>
              <a:rPr lang="en-US" dirty="0"/>
              <a:t>    ports:</a:t>
            </a:r>
          </a:p>
          <a:p>
            <a:pPr marL="914400" lvl="2" indent="0">
              <a:buNone/>
            </a:pPr>
            <a:r>
              <a:rPr lang="en-US" dirty="0"/>
              <a:t>      - "80:80"</a:t>
            </a:r>
          </a:p>
          <a:p>
            <a:pPr marL="914400" lvl="2" indent="0">
              <a:buNone/>
            </a:pPr>
            <a:r>
              <a:rPr lang="en-US" dirty="0"/>
              <a:t>  </a:t>
            </a:r>
            <a:r>
              <a:rPr lang="en-US" dirty="0" err="1"/>
              <a:t>db</a:t>
            </a:r>
            <a:r>
              <a:rPr lang="en-US" dirty="0"/>
              <a:t>:</a:t>
            </a:r>
          </a:p>
          <a:p>
            <a:pPr marL="914400" lvl="2" indent="0">
              <a:buNone/>
            </a:pPr>
            <a:r>
              <a:rPr lang="en-US" dirty="0"/>
              <a:t>    image: mysql:5.7</a:t>
            </a:r>
          </a:p>
          <a:p>
            <a:pPr marL="914400" lvl="2" indent="0">
              <a:buNone/>
            </a:pPr>
            <a:r>
              <a:rPr lang="en-US" dirty="0"/>
              <a:t>    environment:</a:t>
            </a:r>
          </a:p>
          <a:p>
            <a:pPr marL="914400" lvl="2" indent="0">
              <a:buNone/>
            </a:pPr>
            <a:r>
              <a:rPr lang="en-US" dirty="0"/>
              <a:t>      MYSQL_ROOT_PASSWORD: example</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13</a:t>
            </a:fld>
            <a:endParaRPr lang="en-US" altLang="en-US"/>
          </a:p>
        </p:txBody>
      </p:sp>
    </p:spTree>
    <p:extLst>
      <p:ext uri="{BB962C8B-B14F-4D97-AF65-F5344CB8AC3E}">
        <p14:creationId xmlns:p14="http://schemas.microsoft.com/office/powerpoint/2010/main" val="307325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Docker Compose </a:t>
            </a:r>
          </a:p>
        </p:txBody>
      </p:sp>
      <p:sp>
        <p:nvSpPr>
          <p:cNvPr id="3" name="Content Placeholder 2"/>
          <p:cNvSpPr>
            <a:spLocks noGrp="1"/>
          </p:cNvSpPr>
          <p:nvPr>
            <p:ph idx="1"/>
          </p:nvPr>
        </p:nvSpPr>
        <p:spPr/>
        <p:txBody>
          <a:bodyPr/>
          <a:lstStyle/>
          <a:p>
            <a:pPr marL="0" indent="0">
              <a:buNone/>
            </a:pPr>
            <a:r>
              <a:rPr lang="en-US" dirty="0"/>
              <a:t>3. Manage with Docker compose</a:t>
            </a:r>
          </a:p>
          <a:p>
            <a:pPr marL="457200" lvl="1" indent="0">
              <a:buNone/>
            </a:pPr>
            <a:r>
              <a:rPr lang="en-US" dirty="0" err="1"/>
              <a:t>docker</a:t>
            </a:r>
            <a:r>
              <a:rPr lang="en-US" dirty="0"/>
              <a:t>-compose up       </a:t>
            </a:r>
            <a:r>
              <a:rPr lang="en-US" i="1" dirty="0"/>
              <a:t>#start service</a:t>
            </a:r>
          </a:p>
          <a:p>
            <a:pPr marL="457200" lvl="1" indent="0">
              <a:buNone/>
            </a:pPr>
            <a:r>
              <a:rPr lang="en-US" dirty="0" err="1"/>
              <a:t>docker</a:t>
            </a:r>
            <a:r>
              <a:rPr lang="en-US" dirty="0"/>
              <a:t>-compose down  </a:t>
            </a:r>
            <a:r>
              <a:rPr lang="en-US" i="1" dirty="0"/>
              <a:t>#stop and remove service</a:t>
            </a:r>
          </a:p>
          <a:p>
            <a:pPr marL="457200" lvl="1" indent="0">
              <a:buNone/>
            </a:pPr>
            <a:r>
              <a:rPr lang="en-US" dirty="0" err="1"/>
              <a:t>docker</a:t>
            </a:r>
            <a:r>
              <a:rPr lang="en-US" dirty="0"/>
              <a:t>-compose </a:t>
            </a:r>
            <a:r>
              <a:rPr lang="en-US" dirty="0" err="1"/>
              <a:t>ps</a:t>
            </a:r>
            <a:r>
              <a:rPr lang="en-US" dirty="0"/>
              <a:t>       </a:t>
            </a:r>
            <a:r>
              <a:rPr lang="en-US" i="1" dirty="0"/>
              <a:t>#list container with status</a:t>
            </a:r>
          </a:p>
          <a:p>
            <a:pPr marL="457200" lvl="1" indent="0">
              <a:buNone/>
            </a:pPr>
            <a:r>
              <a:rPr lang="en-US" dirty="0" err="1"/>
              <a:t>docker</a:t>
            </a:r>
            <a:r>
              <a:rPr lang="en-US" dirty="0"/>
              <a:t>-compose logs    </a:t>
            </a:r>
            <a:r>
              <a:rPr lang="en-US" i="1" dirty="0"/>
              <a:t>#View logs</a:t>
            </a:r>
          </a:p>
          <a:p>
            <a:pPr marL="457200" lvl="1" indent="0">
              <a:buNone/>
            </a:pPr>
            <a:r>
              <a:rPr lang="en-US" dirty="0" err="1"/>
              <a:t>docker</a:t>
            </a:r>
            <a:r>
              <a:rPr lang="en-US" dirty="0"/>
              <a:t>-compose exec web bash  </a:t>
            </a:r>
            <a:r>
              <a:rPr lang="en-US" i="1" dirty="0"/>
              <a:t>#use bash command with container “web”</a:t>
            </a:r>
          </a:p>
          <a:p>
            <a:pPr marL="457200" lvl="1" indent="0">
              <a:buNone/>
            </a:pPr>
            <a:r>
              <a:rPr lang="en-US" dirty="0" err="1"/>
              <a:t>docker</a:t>
            </a:r>
            <a:r>
              <a:rPr lang="en-US" dirty="0"/>
              <a:t>-compose up –build  </a:t>
            </a:r>
            <a:r>
              <a:rPr lang="en-US" i="1" dirty="0"/>
              <a:t>#re-deploy service with new change in “</a:t>
            </a:r>
            <a:r>
              <a:rPr lang="en-US" i="1" dirty="0" err="1"/>
              <a:t>docker-compose.yml</a:t>
            </a:r>
            <a:r>
              <a:rPr lang="en-US" i="1" dirty="0"/>
              <a:t>”</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14</a:t>
            </a:fld>
            <a:endParaRPr lang="en-US" altLang="en-US"/>
          </a:p>
        </p:txBody>
      </p:sp>
    </p:spTree>
    <p:extLst>
      <p:ext uri="{BB962C8B-B14F-4D97-AF65-F5344CB8AC3E}">
        <p14:creationId xmlns:p14="http://schemas.microsoft.com/office/powerpoint/2010/main" val="237331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Docker swarm</a:t>
            </a:r>
          </a:p>
        </p:txBody>
      </p:sp>
      <p:sp>
        <p:nvSpPr>
          <p:cNvPr id="3" name="Content Placeholder 2"/>
          <p:cNvSpPr>
            <a:spLocks noGrp="1"/>
          </p:cNvSpPr>
          <p:nvPr>
            <p:ph idx="1"/>
          </p:nvPr>
        </p:nvSpPr>
        <p:spPr/>
        <p:txBody>
          <a:bodyPr/>
          <a:lstStyle/>
          <a:p>
            <a:pPr marL="0" indent="0">
              <a:buNone/>
            </a:pPr>
            <a:r>
              <a:rPr lang="en-US" dirty="0"/>
              <a:t>1. What is Docker swarm ?</a:t>
            </a:r>
          </a:p>
          <a:p>
            <a:pPr marL="0" indent="0">
              <a:buNone/>
            </a:pPr>
            <a:r>
              <a:rPr lang="en-US" dirty="0"/>
              <a:t>	- Docker Swarm is a native clustering and orchestration solution provided by Docker, Inc. It's used to create and manage a swarm of Docker nodes, allowing you to deploy and manage containers at scale</a:t>
            </a:r>
          </a:p>
          <a:p>
            <a:pPr marL="0" indent="0">
              <a:buNone/>
            </a:pPr>
            <a:r>
              <a:rPr lang="en-US" dirty="0"/>
              <a:t>2. Benefit of Docker swarm:</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15</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2680380120"/>
              </p:ext>
            </p:extLst>
          </p:nvPr>
        </p:nvGraphicFramePr>
        <p:xfrm>
          <a:off x="1422400" y="3962400"/>
          <a:ext cx="8128000" cy="11125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546213569"/>
                    </a:ext>
                  </a:extLst>
                </a:gridCol>
                <a:gridCol w="4064000">
                  <a:extLst>
                    <a:ext uri="{9D8B030D-6E8A-4147-A177-3AD203B41FA5}">
                      <a16:colId xmlns:a16="http://schemas.microsoft.com/office/drawing/2014/main" val="1456864139"/>
                    </a:ext>
                  </a:extLst>
                </a:gridCol>
              </a:tblGrid>
              <a:tr h="370840">
                <a:tc>
                  <a:txBody>
                    <a:bodyPr/>
                    <a:lstStyle/>
                    <a:p>
                      <a:pPr algn="ctr"/>
                      <a:r>
                        <a:rPr lang="en-US" b="1" dirty="0">
                          <a:solidFill>
                            <a:schemeClr val="tx1"/>
                          </a:solidFill>
                        </a:rPr>
                        <a:t>Load balancing</a:t>
                      </a:r>
                    </a:p>
                  </a:txBody>
                  <a:tcPr>
                    <a:solidFill>
                      <a:schemeClr val="accent1">
                        <a:lumMod val="20000"/>
                        <a:lumOff val="80000"/>
                      </a:schemeClr>
                    </a:solidFill>
                  </a:tcPr>
                </a:tc>
                <a:tc>
                  <a:txBody>
                    <a:bodyPr/>
                    <a:lstStyle/>
                    <a:p>
                      <a:pPr algn="ctr"/>
                      <a:r>
                        <a:rPr lang="en-US" b="1" dirty="0">
                          <a:solidFill>
                            <a:schemeClr val="tx1"/>
                          </a:solidFill>
                        </a:rPr>
                        <a:t>Scaling</a:t>
                      </a:r>
                    </a:p>
                  </a:txBody>
                  <a:tcPr>
                    <a:solidFill>
                      <a:schemeClr val="accent1">
                        <a:lumMod val="20000"/>
                        <a:lumOff val="80000"/>
                      </a:schemeClr>
                    </a:solidFill>
                  </a:tcPr>
                </a:tc>
                <a:extLst>
                  <a:ext uri="{0D108BD9-81ED-4DB2-BD59-A6C34878D82A}">
                    <a16:rowId xmlns:a16="http://schemas.microsoft.com/office/drawing/2014/main" val="1375734104"/>
                  </a:ext>
                </a:extLst>
              </a:tr>
              <a:tr h="370840">
                <a:tc>
                  <a:txBody>
                    <a:bodyPr/>
                    <a:lstStyle/>
                    <a:p>
                      <a:pPr algn="ctr"/>
                      <a:r>
                        <a:rPr lang="en-US" b="1" dirty="0">
                          <a:solidFill>
                            <a:schemeClr val="tx1"/>
                          </a:solidFill>
                        </a:rPr>
                        <a:t>Rolling Updates</a:t>
                      </a:r>
                    </a:p>
                  </a:txBody>
                  <a:tcPr/>
                </a:tc>
                <a:tc>
                  <a:txBody>
                    <a:bodyPr/>
                    <a:lstStyle/>
                    <a:p>
                      <a:pPr algn="ctr"/>
                      <a:r>
                        <a:rPr lang="en-US" b="1" dirty="0">
                          <a:solidFill>
                            <a:schemeClr val="tx1"/>
                          </a:solidFill>
                        </a:rPr>
                        <a:t>High Availability</a:t>
                      </a:r>
                    </a:p>
                  </a:txBody>
                  <a:tcPr/>
                </a:tc>
                <a:extLst>
                  <a:ext uri="{0D108BD9-81ED-4DB2-BD59-A6C34878D82A}">
                    <a16:rowId xmlns:a16="http://schemas.microsoft.com/office/drawing/2014/main" val="3617883161"/>
                  </a:ext>
                </a:extLst>
              </a:tr>
              <a:tr h="370840">
                <a:tc>
                  <a:txBody>
                    <a:bodyPr/>
                    <a:lstStyle/>
                    <a:p>
                      <a:pPr algn="ctr"/>
                      <a:r>
                        <a:rPr lang="en-US" b="1" dirty="0">
                          <a:solidFill>
                            <a:schemeClr val="tx1"/>
                          </a:solidFill>
                        </a:rPr>
                        <a:t>Security</a:t>
                      </a:r>
                    </a:p>
                  </a:txBody>
                  <a:tcPr/>
                </a:tc>
                <a:tc>
                  <a:txBody>
                    <a:bodyPr/>
                    <a:lstStyle/>
                    <a:p>
                      <a:pPr algn="ctr"/>
                      <a:r>
                        <a:rPr lang="en-US" b="1" dirty="0">
                          <a:solidFill>
                            <a:schemeClr val="tx1"/>
                          </a:solidFill>
                        </a:rPr>
                        <a:t>Ease of</a:t>
                      </a:r>
                      <a:r>
                        <a:rPr lang="en-US" b="1" baseline="0" dirty="0">
                          <a:solidFill>
                            <a:schemeClr val="tx1"/>
                          </a:solidFill>
                        </a:rPr>
                        <a:t> Use</a:t>
                      </a:r>
                      <a:endParaRPr lang="en-US" b="1" dirty="0">
                        <a:solidFill>
                          <a:schemeClr val="tx1"/>
                        </a:solidFill>
                      </a:endParaRPr>
                    </a:p>
                  </a:txBody>
                  <a:tcPr/>
                </a:tc>
                <a:extLst>
                  <a:ext uri="{0D108BD9-81ED-4DB2-BD59-A6C34878D82A}">
                    <a16:rowId xmlns:a16="http://schemas.microsoft.com/office/drawing/2014/main" val="478614528"/>
                  </a:ext>
                </a:extLst>
              </a:tr>
            </a:tbl>
          </a:graphicData>
        </a:graphic>
      </p:graphicFrame>
    </p:spTree>
    <p:extLst>
      <p:ext uri="{BB962C8B-B14F-4D97-AF65-F5344CB8AC3E}">
        <p14:creationId xmlns:p14="http://schemas.microsoft.com/office/powerpoint/2010/main" val="267034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Docker swarm</a:t>
            </a:r>
          </a:p>
        </p:txBody>
      </p:sp>
      <p:sp>
        <p:nvSpPr>
          <p:cNvPr id="3" name="Content Placeholder 2"/>
          <p:cNvSpPr>
            <a:spLocks noGrp="1"/>
          </p:cNvSpPr>
          <p:nvPr>
            <p:ph idx="1"/>
          </p:nvPr>
        </p:nvSpPr>
        <p:spPr>
          <a:xfrm>
            <a:off x="247650" y="868363"/>
            <a:ext cx="10515600" cy="5380037"/>
          </a:xfrm>
        </p:spPr>
        <p:txBody>
          <a:bodyPr/>
          <a:lstStyle/>
          <a:p>
            <a:pPr marL="0" indent="0">
              <a:buNone/>
            </a:pPr>
            <a:r>
              <a:rPr lang="en-US" dirty="0"/>
              <a:t>3. Basic commands in Docker swarm</a:t>
            </a:r>
          </a:p>
          <a:p>
            <a:pPr>
              <a:buFontTx/>
              <a:buChar char="-"/>
            </a:pPr>
            <a:r>
              <a:rPr lang="en-US" dirty="0"/>
              <a:t>Create and join Docker swarm</a:t>
            </a:r>
          </a:p>
          <a:p>
            <a:pPr lvl="1"/>
            <a:r>
              <a:rPr lang="en-US" dirty="0" err="1"/>
              <a:t>docker</a:t>
            </a:r>
            <a:r>
              <a:rPr lang="en-US" dirty="0"/>
              <a:t> swarm </a:t>
            </a:r>
            <a:r>
              <a:rPr lang="en-US" dirty="0" err="1"/>
              <a:t>init</a:t>
            </a:r>
            <a:r>
              <a:rPr lang="en-US" dirty="0"/>
              <a:t>   </a:t>
            </a:r>
            <a:r>
              <a:rPr lang="en-US" i="1" dirty="0"/>
              <a:t># Initialize a Swarm</a:t>
            </a:r>
          </a:p>
          <a:p>
            <a:pPr lvl="1"/>
            <a:r>
              <a:rPr lang="en-US" dirty="0" err="1"/>
              <a:t>docker</a:t>
            </a:r>
            <a:r>
              <a:rPr lang="en-US" dirty="0"/>
              <a:t> swarm join  </a:t>
            </a:r>
            <a:r>
              <a:rPr lang="en-US" i="1" dirty="0"/>
              <a:t># Add </a:t>
            </a:r>
            <a:r>
              <a:rPr lang="en-US" i="1" dirty="0" err="1"/>
              <a:t>woker</a:t>
            </a:r>
            <a:r>
              <a:rPr lang="en-US" i="1" dirty="0"/>
              <a:t> nodes</a:t>
            </a:r>
          </a:p>
          <a:p>
            <a:pPr>
              <a:buFontTx/>
              <a:buChar char="-"/>
            </a:pPr>
            <a:r>
              <a:rPr lang="en-US" dirty="0"/>
              <a:t>Manage nodes in Docker swarm</a:t>
            </a:r>
          </a:p>
          <a:p>
            <a:pPr lvl="1"/>
            <a:r>
              <a:rPr lang="en-US" dirty="0" err="1"/>
              <a:t>docker</a:t>
            </a:r>
            <a:r>
              <a:rPr lang="en-US" dirty="0"/>
              <a:t> node ls  </a:t>
            </a:r>
            <a:r>
              <a:rPr lang="en-US" i="1" dirty="0"/>
              <a:t># list nodes </a:t>
            </a:r>
          </a:p>
          <a:p>
            <a:pPr lvl="1"/>
            <a:r>
              <a:rPr lang="en-US" dirty="0" err="1"/>
              <a:t>docker</a:t>
            </a:r>
            <a:r>
              <a:rPr lang="en-US" dirty="0"/>
              <a:t> node inspect  </a:t>
            </a:r>
            <a:r>
              <a:rPr lang="en-US" i="1" dirty="0"/>
              <a:t># view details about a specific node</a:t>
            </a:r>
          </a:p>
          <a:p>
            <a:pPr lvl="1"/>
            <a:r>
              <a:rPr lang="en-US" dirty="0" err="1"/>
              <a:t>docker</a:t>
            </a:r>
            <a:r>
              <a:rPr lang="en-US" dirty="0"/>
              <a:t> node promote </a:t>
            </a:r>
            <a:r>
              <a:rPr lang="en-US" i="1" dirty="0"/>
              <a:t># promote a node to manager node</a:t>
            </a:r>
          </a:p>
          <a:p>
            <a:pPr lvl="1"/>
            <a:r>
              <a:rPr lang="en-US" dirty="0" err="1"/>
              <a:t>docker</a:t>
            </a:r>
            <a:r>
              <a:rPr lang="en-US" dirty="0"/>
              <a:t> swarm leave  </a:t>
            </a:r>
            <a:r>
              <a:rPr lang="en-US" i="1" dirty="0"/>
              <a:t># use on the node to be removed</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16</a:t>
            </a:fld>
            <a:endParaRPr lang="en-US" altLang="en-US"/>
          </a:p>
        </p:txBody>
      </p:sp>
    </p:spTree>
    <p:extLst>
      <p:ext uri="{BB962C8B-B14F-4D97-AF65-F5344CB8AC3E}">
        <p14:creationId xmlns:p14="http://schemas.microsoft.com/office/powerpoint/2010/main" val="2495906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 Docker swarm</a:t>
            </a:r>
          </a:p>
        </p:txBody>
      </p:sp>
      <p:sp>
        <p:nvSpPr>
          <p:cNvPr id="3" name="Content Placeholder 2"/>
          <p:cNvSpPr>
            <a:spLocks noGrp="1"/>
          </p:cNvSpPr>
          <p:nvPr>
            <p:ph idx="1"/>
          </p:nvPr>
        </p:nvSpPr>
        <p:spPr>
          <a:xfrm>
            <a:off x="381000" y="914400"/>
            <a:ext cx="10515600" cy="5334000"/>
          </a:xfrm>
        </p:spPr>
        <p:txBody>
          <a:bodyPr/>
          <a:lstStyle/>
          <a:p>
            <a:pPr marL="0" indent="0">
              <a:buNone/>
            </a:pPr>
            <a:r>
              <a:rPr lang="en-US" dirty="0"/>
              <a:t>3. Basic commands in Docker swarm</a:t>
            </a:r>
          </a:p>
          <a:p>
            <a:r>
              <a:rPr lang="en-US" sz="2400" dirty="0" err="1"/>
              <a:t>docker</a:t>
            </a:r>
            <a:r>
              <a:rPr lang="en-US" sz="2400" dirty="0"/>
              <a:t> service create --name my-web-app -p 80:80 </a:t>
            </a:r>
            <a:r>
              <a:rPr lang="en-US" sz="2400" dirty="0" err="1"/>
              <a:t>nginx</a:t>
            </a:r>
            <a:r>
              <a:rPr lang="en-US" sz="2400" dirty="0"/>
              <a:t>  </a:t>
            </a:r>
            <a:r>
              <a:rPr lang="en-US" sz="2400" i="1" dirty="0"/>
              <a:t>#  creates a service named my-web-app running the Nginx web server with port 80</a:t>
            </a:r>
          </a:p>
          <a:p>
            <a:r>
              <a:rPr lang="en-US" sz="2400" dirty="0" err="1"/>
              <a:t>docker</a:t>
            </a:r>
            <a:r>
              <a:rPr lang="en-US" sz="2400" dirty="0"/>
              <a:t> service ls  </a:t>
            </a:r>
            <a:r>
              <a:rPr lang="en-US" sz="2400" i="1" dirty="0"/>
              <a:t>#  list all the services in your Docker Swarm</a:t>
            </a:r>
          </a:p>
          <a:p>
            <a:r>
              <a:rPr lang="en-US" sz="2400" dirty="0" err="1"/>
              <a:t>docker</a:t>
            </a:r>
            <a:r>
              <a:rPr lang="en-US" sz="2400" dirty="0"/>
              <a:t> service inspect &lt;service-name&gt;  </a:t>
            </a:r>
            <a:r>
              <a:rPr lang="en-US" sz="2400" i="1" dirty="0"/>
              <a:t>#  inspect the details of a specific service</a:t>
            </a:r>
          </a:p>
          <a:p>
            <a:r>
              <a:rPr lang="en-US" sz="2400" dirty="0" err="1"/>
              <a:t>docker</a:t>
            </a:r>
            <a:r>
              <a:rPr lang="en-US" sz="2400" dirty="0"/>
              <a:t> service scale &lt;service-name&gt;=&lt;replica-count&gt;  </a:t>
            </a:r>
            <a:r>
              <a:rPr lang="en-US" sz="2400" i="1" dirty="0"/>
              <a:t># scale a service up or down</a:t>
            </a:r>
          </a:p>
          <a:p>
            <a:r>
              <a:rPr lang="en-US" sz="2400" dirty="0" err="1"/>
              <a:t>docker</a:t>
            </a:r>
            <a:r>
              <a:rPr lang="en-US" sz="2400" dirty="0"/>
              <a:t> service update --image </a:t>
            </a:r>
            <a:r>
              <a:rPr lang="en-US" sz="2400" dirty="0" err="1"/>
              <a:t>new-image:tag</a:t>
            </a:r>
            <a:r>
              <a:rPr lang="en-US" sz="2400" dirty="0"/>
              <a:t> &lt;service-name&gt;  </a:t>
            </a:r>
            <a:r>
              <a:rPr lang="en-US" sz="2400" i="1" dirty="0"/>
              <a:t># update the configuration of a service</a:t>
            </a:r>
          </a:p>
          <a:p>
            <a:r>
              <a:rPr lang="en-US" sz="2400" dirty="0" err="1"/>
              <a:t>docker</a:t>
            </a:r>
            <a:r>
              <a:rPr lang="en-US" sz="2400" dirty="0"/>
              <a:t> service </a:t>
            </a:r>
            <a:r>
              <a:rPr lang="en-US" sz="2400" dirty="0" err="1"/>
              <a:t>rm</a:t>
            </a:r>
            <a:r>
              <a:rPr lang="en-US" sz="2400" dirty="0"/>
              <a:t> &lt;service-name&gt; </a:t>
            </a:r>
            <a:r>
              <a:rPr lang="en-US" sz="2400" i="1" dirty="0"/>
              <a:t># remove a service from the Swarm</a:t>
            </a:r>
            <a:endParaRPr lang="en-US" i="1" dirty="0"/>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17</a:t>
            </a:fld>
            <a:endParaRPr lang="en-US" altLang="en-US"/>
          </a:p>
        </p:txBody>
      </p:sp>
    </p:spTree>
    <p:extLst>
      <p:ext uri="{BB962C8B-B14F-4D97-AF65-F5344CB8AC3E}">
        <p14:creationId xmlns:p14="http://schemas.microsoft.com/office/powerpoint/2010/main" val="1953542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dirty="0"/>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dirty="0">
                <a:latin typeface="Arial"/>
                <a:cs typeface="Arial"/>
              </a:rPr>
              <a:t>Thank You</a:t>
            </a:r>
            <a:endParaRPr lang="vi-VN" dirty="0"/>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18</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lục</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514350" indent="-514350" eaLnBrk="1" fontAlgn="auto" hangingPunct="1">
              <a:lnSpc>
                <a:spcPct val="150000"/>
              </a:lnSpc>
              <a:spcAft>
                <a:spcPts val="0"/>
              </a:spcAft>
              <a:buAutoNum type="romanUcPeriod"/>
              <a:defRPr/>
            </a:pPr>
            <a:r>
              <a:rPr lang="en-US" altLang="en-US" sz="2400" dirty="0"/>
              <a:t>Introduce about Docker and Container</a:t>
            </a:r>
          </a:p>
          <a:p>
            <a:pPr marL="514350" indent="-514350" eaLnBrk="1" fontAlgn="auto" hangingPunct="1">
              <a:lnSpc>
                <a:spcPct val="150000"/>
              </a:lnSpc>
              <a:spcAft>
                <a:spcPts val="0"/>
              </a:spcAft>
              <a:buAutoNum type="romanUcPeriod"/>
              <a:defRPr/>
            </a:pPr>
            <a:r>
              <a:rPr lang="en-US" altLang="en-US" sz="2400" dirty="0"/>
              <a:t>Install Docker</a:t>
            </a:r>
          </a:p>
          <a:p>
            <a:pPr marL="514350" indent="-514350" eaLnBrk="1" fontAlgn="auto" hangingPunct="1">
              <a:lnSpc>
                <a:spcPct val="150000"/>
              </a:lnSpc>
              <a:spcAft>
                <a:spcPts val="0"/>
              </a:spcAft>
              <a:buAutoNum type="romanUcPeriod"/>
              <a:defRPr/>
            </a:pPr>
            <a:r>
              <a:rPr lang="en-US" altLang="en-US" sz="2400" dirty="0"/>
              <a:t>Manage Docker Containers</a:t>
            </a:r>
          </a:p>
          <a:p>
            <a:pPr marL="514350" indent="-514350" eaLnBrk="1" fontAlgn="auto" hangingPunct="1">
              <a:lnSpc>
                <a:spcPct val="150000"/>
              </a:lnSpc>
              <a:spcAft>
                <a:spcPts val="0"/>
              </a:spcAft>
              <a:buAutoNum type="romanUcPeriod"/>
              <a:defRPr/>
            </a:pPr>
            <a:r>
              <a:rPr lang="en-US" altLang="en-US" sz="2400" dirty="0"/>
              <a:t>Manage Docker Images</a:t>
            </a:r>
          </a:p>
          <a:p>
            <a:pPr marL="514350" indent="-514350" eaLnBrk="1" fontAlgn="auto" hangingPunct="1">
              <a:lnSpc>
                <a:spcPct val="150000"/>
              </a:lnSpc>
              <a:spcAft>
                <a:spcPts val="0"/>
              </a:spcAft>
              <a:buAutoNum type="romanUcPeriod"/>
              <a:defRPr/>
            </a:pPr>
            <a:r>
              <a:rPr lang="en-US" altLang="en-US" sz="2400" dirty="0"/>
              <a:t>Docker compose</a:t>
            </a:r>
          </a:p>
          <a:p>
            <a:pPr marL="514350" indent="-514350" eaLnBrk="1" fontAlgn="auto" hangingPunct="1">
              <a:lnSpc>
                <a:spcPct val="150000"/>
              </a:lnSpc>
              <a:spcAft>
                <a:spcPts val="0"/>
              </a:spcAft>
              <a:buAutoNum type="romanUcPeriod"/>
              <a:defRPr/>
            </a:pPr>
            <a:r>
              <a:rPr lang="en-US" altLang="en-US" sz="2400" dirty="0"/>
              <a:t>Docker Swarm</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0467">
                                            <p:txEl>
                                              <p:pRg st="5" end="5"/>
                                            </p:txEl>
                                          </p:spTgt>
                                        </p:tgtEl>
                                        <p:attrNameLst>
                                          <p:attrName>style.visibility</p:attrName>
                                        </p:attrNameLst>
                                      </p:cBhvr>
                                      <p:to>
                                        <p:strVal val="visible"/>
                                      </p:to>
                                    </p:set>
                                    <p:anim calcmode="lin" valueType="num">
                                      <p:cBhvr additive="base">
                                        <p:cTn id="37" dur="500" fill="hold"/>
                                        <p:tgtEl>
                                          <p:spTgt spid="1904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04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6087"/>
            <a:ext cx="10515600" cy="544513"/>
          </a:xfrm>
        </p:spPr>
        <p:txBody>
          <a:bodyPr/>
          <a:lstStyle/>
          <a:p>
            <a:r>
              <a:rPr lang="en-US" altLang="en-US" dirty="0"/>
              <a:t>I. Introduce about Docker and Container</a:t>
            </a:r>
            <a:br>
              <a:rPr lang="en-US" alt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Lesson purpose:</a:t>
            </a:r>
          </a:p>
          <a:p>
            <a:pPr lvl="1"/>
            <a:r>
              <a:rPr lang="en-US" dirty="0"/>
              <a:t>Understand the definition of Containers, Docker and Docker swarm</a:t>
            </a:r>
          </a:p>
          <a:p>
            <a:pPr lvl="1"/>
            <a:r>
              <a:rPr lang="en-US" dirty="0"/>
              <a:t>Understand Container and Docker Images </a:t>
            </a:r>
          </a:p>
          <a:p>
            <a:pPr lvl="1"/>
            <a:r>
              <a:rPr lang="en-US" dirty="0"/>
              <a:t>Understand how to use Docker compose</a:t>
            </a:r>
          </a:p>
          <a:p>
            <a:pPr lvl="1"/>
            <a:r>
              <a:rPr lang="en-US" dirty="0"/>
              <a:t>Understand how to use Docker swarm</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3</a:t>
            </a:fld>
            <a:endParaRPr lang="en-US" altLang="en-US"/>
          </a:p>
        </p:txBody>
      </p:sp>
    </p:spTree>
    <p:extLst>
      <p:ext uri="{BB962C8B-B14F-4D97-AF65-F5344CB8AC3E}">
        <p14:creationId xmlns:p14="http://schemas.microsoft.com/office/powerpoint/2010/main" val="77915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6087"/>
            <a:ext cx="10515600" cy="544513"/>
          </a:xfrm>
        </p:spPr>
        <p:txBody>
          <a:bodyPr/>
          <a:lstStyle/>
          <a:p>
            <a:r>
              <a:rPr lang="en-US" altLang="en-US" dirty="0"/>
              <a:t>I. Introduce about Docker and Container</a:t>
            </a:r>
            <a:br>
              <a:rPr lang="en-US" altLang="en-US" dirty="0"/>
            </a:br>
            <a:endParaRPr lang="en-US" dirty="0"/>
          </a:p>
        </p:txBody>
      </p:sp>
      <p:sp>
        <p:nvSpPr>
          <p:cNvPr id="3" name="Content Placeholder 2"/>
          <p:cNvSpPr>
            <a:spLocks noGrp="1"/>
          </p:cNvSpPr>
          <p:nvPr>
            <p:ph idx="1"/>
          </p:nvPr>
        </p:nvSpPr>
        <p:spPr>
          <a:xfrm>
            <a:off x="10886" y="990600"/>
            <a:ext cx="10515600" cy="4351338"/>
          </a:xfrm>
        </p:spPr>
        <p:txBody>
          <a:bodyPr/>
          <a:lstStyle/>
          <a:p>
            <a:pPr marL="457200" lvl="1" indent="0">
              <a:buNone/>
            </a:pPr>
            <a:r>
              <a:rPr lang="en-US" dirty="0"/>
              <a:t>2. Definition of Containers</a:t>
            </a:r>
          </a:p>
          <a:p>
            <a:pPr lvl="1">
              <a:buFontTx/>
              <a:buChar char="-"/>
            </a:pPr>
            <a:r>
              <a:rPr lang="en-US" dirty="0"/>
              <a:t>A container (or Docker container) is a software object that encapsulates all the requirements to run an application, including source code, libraries, environment variables, and system settings</a:t>
            </a:r>
          </a:p>
          <a:p>
            <a:pPr lvl="1">
              <a:buFontTx/>
              <a:buChar char="-"/>
            </a:pPr>
            <a:endParaRPr lang="en-US" dirty="0"/>
          </a:p>
          <a:p>
            <a:pPr marL="457200" lvl="1" indent="0">
              <a:buNone/>
            </a:pPr>
            <a:r>
              <a:rPr lang="en-US" dirty="0"/>
              <a:t>3. Definition of Docker</a:t>
            </a:r>
          </a:p>
          <a:p>
            <a:pPr lvl="1">
              <a:buFontTx/>
              <a:buChar char="-"/>
            </a:pPr>
            <a:r>
              <a:rPr lang="en-US" dirty="0"/>
              <a:t>Docker is a leading virtualization platform for creating, deploying, and managing containerized applications..</a:t>
            </a:r>
          </a:p>
          <a:p>
            <a:pPr marL="457200" lvl="1"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4</a:t>
            </a:fld>
            <a:endParaRPr lang="en-US" altLang="en-US"/>
          </a:p>
        </p:txBody>
      </p:sp>
    </p:spTree>
    <p:extLst>
      <p:ext uri="{BB962C8B-B14F-4D97-AF65-F5344CB8AC3E}">
        <p14:creationId xmlns:p14="http://schemas.microsoft.com/office/powerpoint/2010/main" val="3710667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6087"/>
            <a:ext cx="10515600" cy="544513"/>
          </a:xfrm>
        </p:spPr>
        <p:txBody>
          <a:bodyPr/>
          <a:lstStyle/>
          <a:p>
            <a:r>
              <a:rPr lang="en-US" altLang="en-US" dirty="0"/>
              <a:t>I. Introduce about Docker and Container</a:t>
            </a:r>
            <a:br>
              <a:rPr lang="en-US" altLang="en-US" dirty="0"/>
            </a:b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5</a:t>
            </a:fld>
            <a:endParaRPr lang="en-US" altLang="en-US"/>
          </a:p>
        </p:txBody>
      </p:sp>
      <p:pic>
        <p:nvPicPr>
          <p:cNvPr id="1026" name="Picture 2" descr="https://images.viblo.asia/full/2c96bdb9-e9b9-434b-9c0a-874b927d3f4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02" y="770469"/>
            <a:ext cx="5824764" cy="34205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257801" y="838200"/>
            <a:ext cx="6400800" cy="3308746"/>
          </a:xfrm>
          <a:prstGeom prst="rect">
            <a:avLst/>
          </a:prstGeom>
        </p:spPr>
      </p:pic>
    </p:spTree>
    <p:extLst>
      <p:ext uri="{BB962C8B-B14F-4D97-AF65-F5344CB8AC3E}">
        <p14:creationId xmlns:p14="http://schemas.microsoft.com/office/powerpoint/2010/main" val="2500828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46087"/>
            <a:ext cx="10515600" cy="544513"/>
          </a:xfrm>
        </p:spPr>
        <p:txBody>
          <a:bodyPr/>
          <a:lstStyle/>
          <a:p>
            <a:r>
              <a:rPr lang="en-US" altLang="en-US" dirty="0"/>
              <a:t>I. Introduce about Docker and Container</a:t>
            </a:r>
            <a:br>
              <a:rPr lang="en-US" altLang="en-US" dirty="0"/>
            </a:br>
            <a:endParaRPr lang="en-US" dirty="0"/>
          </a:p>
        </p:txBody>
      </p:sp>
      <p:sp>
        <p:nvSpPr>
          <p:cNvPr id="3" name="Content Placeholder 2"/>
          <p:cNvSpPr>
            <a:spLocks noGrp="1"/>
          </p:cNvSpPr>
          <p:nvPr>
            <p:ph idx="1"/>
          </p:nvPr>
        </p:nvSpPr>
        <p:spPr>
          <a:xfrm>
            <a:off x="-15551" y="990600"/>
            <a:ext cx="10515600" cy="4351338"/>
          </a:xfrm>
        </p:spPr>
        <p:txBody>
          <a:bodyPr/>
          <a:lstStyle/>
          <a:p>
            <a:pPr marL="457200" lvl="1" indent="0">
              <a:buNone/>
            </a:pPr>
            <a:r>
              <a:rPr lang="en-US" dirty="0"/>
              <a:t>4. Advantages of Docker:</a:t>
            </a:r>
          </a:p>
          <a:p>
            <a:pPr lvl="1">
              <a:buFontTx/>
              <a:buChar char="-"/>
            </a:pPr>
            <a:r>
              <a:rPr lang="en-US" dirty="0"/>
              <a:t>Portability</a:t>
            </a:r>
          </a:p>
          <a:p>
            <a:pPr lvl="1">
              <a:buFontTx/>
              <a:buChar char="-"/>
            </a:pPr>
            <a:r>
              <a:rPr lang="en-US" dirty="0"/>
              <a:t>Ability to separate and save resources</a:t>
            </a:r>
          </a:p>
          <a:p>
            <a:pPr lvl="1">
              <a:buFontTx/>
              <a:buChar char="-"/>
            </a:pPr>
            <a:r>
              <a:rPr lang="en-US" dirty="0"/>
              <a:t>Ability to scale easily</a:t>
            </a:r>
          </a:p>
          <a:p>
            <a:pPr lvl="1">
              <a:buFontTx/>
              <a:buChar char="-"/>
            </a:pPr>
            <a:r>
              <a:rPr lang="en-US" dirty="0"/>
              <a:t>Create custom images, manage versions easily</a:t>
            </a:r>
          </a:p>
          <a:p>
            <a:pPr lvl="1">
              <a:buFontTx/>
              <a:buChar char="-"/>
            </a:pPr>
            <a:r>
              <a:rPr lang="en-US" dirty="0"/>
              <a:t>Can integrate with various deployment and management tools in the CI/CD pipeline</a:t>
            </a:r>
          </a:p>
          <a:p>
            <a:pPr lvl="1">
              <a:buFontTx/>
              <a:buChar char="-"/>
            </a:pPr>
            <a:r>
              <a:rPr lang="en-US" dirty="0"/>
              <a:t>There is great support from the growing community</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6</a:t>
            </a:fld>
            <a:endParaRPr lang="en-US" altLang="en-US"/>
          </a:p>
        </p:txBody>
      </p:sp>
    </p:spTree>
    <p:extLst>
      <p:ext uri="{BB962C8B-B14F-4D97-AF65-F5344CB8AC3E}">
        <p14:creationId xmlns:p14="http://schemas.microsoft.com/office/powerpoint/2010/main" val="2385489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Install Docker</a:t>
            </a:r>
          </a:p>
        </p:txBody>
      </p:sp>
      <p:sp>
        <p:nvSpPr>
          <p:cNvPr id="3" name="Content Placeholder 2"/>
          <p:cNvSpPr>
            <a:spLocks noGrp="1"/>
          </p:cNvSpPr>
          <p:nvPr>
            <p:ph idx="1"/>
          </p:nvPr>
        </p:nvSpPr>
        <p:spPr/>
        <p:txBody>
          <a:bodyPr/>
          <a:lstStyle/>
          <a:p>
            <a:r>
              <a:rPr lang="en-US" dirty="0"/>
              <a:t>Install Docker</a:t>
            </a:r>
          </a:p>
          <a:p>
            <a:pPr lvl="1"/>
            <a:r>
              <a:rPr lang="en-US" dirty="0" err="1"/>
              <a:t>sudo</a:t>
            </a:r>
            <a:r>
              <a:rPr lang="en-US" dirty="0"/>
              <a:t> apt-get -y install </a:t>
            </a:r>
            <a:r>
              <a:rPr lang="en-US" dirty="0" err="1"/>
              <a:t>docker-ce</a:t>
            </a:r>
            <a:r>
              <a:rPr lang="en-US" dirty="0"/>
              <a:t> </a:t>
            </a:r>
            <a:r>
              <a:rPr lang="en-US" dirty="0" err="1"/>
              <a:t>docker</a:t>
            </a:r>
            <a:r>
              <a:rPr lang="en-US" dirty="0"/>
              <a:t>-</a:t>
            </a:r>
            <a:r>
              <a:rPr lang="en-US" dirty="0" err="1"/>
              <a:t>ce</a:t>
            </a:r>
            <a:r>
              <a:rPr lang="en-US" dirty="0"/>
              <a:t>-cli containerd.io </a:t>
            </a:r>
            <a:r>
              <a:rPr lang="en-US" dirty="0" err="1"/>
              <a:t>docker</a:t>
            </a:r>
            <a:r>
              <a:rPr lang="en-US" dirty="0"/>
              <a:t>-compose-plugin</a:t>
            </a:r>
          </a:p>
          <a:p>
            <a:r>
              <a:rPr lang="en-US" dirty="0"/>
              <a:t>Check Docker version</a:t>
            </a:r>
          </a:p>
          <a:p>
            <a:pPr lvl="1"/>
            <a:r>
              <a:rPr lang="en-US" dirty="0"/>
              <a:t>Docker --version</a:t>
            </a:r>
          </a:p>
          <a:p>
            <a:r>
              <a:rPr lang="en-US" dirty="0"/>
              <a:t>Configure </a:t>
            </a:r>
            <a:r>
              <a:rPr lang="en-US" dirty="0" err="1"/>
              <a:t>sudo</a:t>
            </a:r>
            <a:r>
              <a:rPr lang="en-US" dirty="0"/>
              <a:t> </a:t>
            </a:r>
            <a:r>
              <a:rPr lang="en-US" dirty="0" err="1"/>
              <a:t>cho</a:t>
            </a:r>
            <a:r>
              <a:rPr lang="en-US" dirty="0"/>
              <a:t> Docker</a:t>
            </a:r>
          </a:p>
          <a:p>
            <a:pPr lvl="1"/>
            <a:r>
              <a:rPr lang="en-US" dirty="0" err="1"/>
              <a:t>Sudo</a:t>
            </a:r>
            <a:r>
              <a:rPr lang="en-US" dirty="0"/>
              <a:t> </a:t>
            </a:r>
            <a:r>
              <a:rPr lang="en-US" dirty="0" err="1"/>
              <a:t>usermod</a:t>
            </a:r>
            <a:r>
              <a:rPr lang="en-US" dirty="0"/>
              <a:t> –</a:t>
            </a:r>
            <a:r>
              <a:rPr lang="en-US" dirty="0" err="1"/>
              <a:t>aG</a:t>
            </a:r>
            <a:r>
              <a:rPr lang="en-US" dirty="0"/>
              <a:t> </a:t>
            </a:r>
            <a:r>
              <a:rPr lang="en-US" dirty="0" err="1"/>
              <a:t>docker</a:t>
            </a:r>
            <a:r>
              <a:rPr lang="en-US" dirty="0"/>
              <a:t> </a:t>
            </a:r>
            <a:r>
              <a:rPr lang="en-US" dirty="0" err="1"/>
              <a:t>hains</a:t>
            </a: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7</a:t>
            </a:fld>
            <a:endParaRPr lang="en-US" altLang="en-US"/>
          </a:p>
        </p:txBody>
      </p:sp>
    </p:spTree>
    <p:extLst>
      <p:ext uri="{BB962C8B-B14F-4D97-AF65-F5344CB8AC3E}">
        <p14:creationId xmlns:p14="http://schemas.microsoft.com/office/powerpoint/2010/main" val="2778060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Manage Docker Containers</a:t>
            </a:r>
          </a:p>
        </p:txBody>
      </p:sp>
      <p:sp>
        <p:nvSpPr>
          <p:cNvPr id="3" name="Content Placeholder 2"/>
          <p:cNvSpPr>
            <a:spLocks noGrp="1"/>
          </p:cNvSpPr>
          <p:nvPr>
            <p:ph idx="1"/>
          </p:nvPr>
        </p:nvSpPr>
        <p:spPr>
          <a:xfrm>
            <a:off x="381000" y="1066800"/>
            <a:ext cx="10515600" cy="4876800"/>
          </a:xfrm>
        </p:spPr>
        <p:txBody>
          <a:bodyPr/>
          <a:lstStyle/>
          <a:p>
            <a:r>
              <a:rPr lang="en-US" dirty="0"/>
              <a:t>Docker run </a:t>
            </a:r>
            <a:r>
              <a:rPr lang="en-US" i="1" dirty="0"/>
              <a:t># create new container</a:t>
            </a:r>
          </a:p>
          <a:p>
            <a:pPr lvl="1"/>
            <a:r>
              <a:rPr lang="en-US" dirty="0" err="1"/>
              <a:t>docker</a:t>
            </a:r>
            <a:r>
              <a:rPr lang="en-US" dirty="0"/>
              <a:t> run [</a:t>
            </a:r>
            <a:r>
              <a:rPr lang="en-US" dirty="0" err="1"/>
              <a:t>optiong</a:t>
            </a:r>
            <a:r>
              <a:rPr lang="en-US" dirty="0"/>
              <a:t>] [</a:t>
            </a:r>
            <a:r>
              <a:rPr lang="en-US" dirty="0" err="1"/>
              <a:t>image_name</a:t>
            </a:r>
            <a:r>
              <a:rPr lang="en-US" dirty="0"/>
              <a:t>] [command]</a:t>
            </a:r>
          </a:p>
          <a:p>
            <a:pPr lvl="1"/>
            <a:r>
              <a:rPr lang="en-US" dirty="0"/>
              <a:t>EX: </a:t>
            </a:r>
            <a:r>
              <a:rPr lang="en-US" sz="2000" i="1" dirty="0" err="1"/>
              <a:t>docker</a:t>
            </a:r>
            <a:r>
              <a:rPr lang="en-US" sz="2000" i="1" dirty="0"/>
              <a:t> run -it -d --name </a:t>
            </a:r>
            <a:r>
              <a:rPr lang="en-US" sz="2000" i="1" dirty="0" err="1"/>
              <a:t>vti_docker</a:t>
            </a:r>
            <a:r>
              <a:rPr lang="en-US" sz="2000" i="1" dirty="0"/>
              <a:t> </a:t>
            </a:r>
            <a:r>
              <a:rPr lang="en-US" sz="2000" i="1" dirty="0" err="1"/>
              <a:t>ubuntu</a:t>
            </a:r>
            <a:r>
              <a:rPr lang="en-US" sz="2000" i="1" dirty="0"/>
              <a:t> /bin/bash</a:t>
            </a:r>
          </a:p>
          <a:p>
            <a:pPr marL="914400" lvl="2" indent="0">
              <a:buNone/>
            </a:pPr>
            <a:r>
              <a:rPr lang="en-US" dirty="0"/>
              <a:t>     </a:t>
            </a:r>
            <a:r>
              <a:rPr lang="en-US" i="1" dirty="0" err="1"/>
              <a:t>docker</a:t>
            </a:r>
            <a:r>
              <a:rPr lang="en-US" i="1" dirty="0"/>
              <a:t> run -d -p 8080:80 </a:t>
            </a:r>
            <a:r>
              <a:rPr lang="en-US" i="1" dirty="0" err="1"/>
              <a:t>httpd</a:t>
            </a:r>
            <a:endParaRPr lang="en-US" i="1" dirty="0"/>
          </a:p>
          <a:p>
            <a:r>
              <a:rPr lang="en-US" dirty="0"/>
              <a:t>Docker </a:t>
            </a:r>
            <a:r>
              <a:rPr lang="en-US" dirty="0" err="1"/>
              <a:t>ps</a:t>
            </a:r>
            <a:r>
              <a:rPr lang="en-US" dirty="0"/>
              <a:t> </a:t>
            </a:r>
            <a:r>
              <a:rPr lang="en-US" i="1" dirty="0"/>
              <a:t># list container</a:t>
            </a:r>
          </a:p>
          <a:p>
            <a:pPr lvl="1"/>
            <a:r>
              <a:rPr lang="en-US" dirty="0" err="1"/>
              <a:t>docker</a:t>
            </a:r>
            <a:r>
              <a:rPr lang="en-US" dirty="0"/>
              <a:t> </a:t>
            </a:r>
            <a:r>
              <a:rPr lang="en-US" dirty="0" err="1"/>
              <a:t>ps</a:t>
            </a:r>
            <a:r>
              <a:rPr lang="en-US" dirty="0"/>
              <a:t> [option]</a:t>
            </a:r>
          </a:p>
          <a:p>
            <a:pPr lvl="1"/>
            <a:r>
              <a:rPr lang="en-US" dirty="0" err="1"/>
              <a:t>docker</a:t>
            </a:r>
            <a:r>
              <a:rPr lang="en-US" dirty="0"/>
              <a:t> </a:t>
            </a:r>
            <a:r>
              <a:rPr lang="en-US" dirty="0" err="1"/>
              <a:t>ps</a:t>
            </a:r>
            <a:r>
              <a:rPr lang="en-US" dirty="0"/>
              <a:t> -a</a:t>
            </a:r>
          </a:p>
          <a:p>
            <a:r>
              <a:rPr lang="en-US" dirty="0"/>
              <a:t>Docker start/stop/restart </a:t>
            </a:r>
            <a:r>
              <a:rPr lang="en-US" i="1" dirty="0"/>
              <a:t># start, stop or restart a container</a:t>
            </a:r>
          </a:p>
          <a:p>
            <a:pPr lvl="1"/>
            <a:r>
              <a:rPr lang="en-US" dirty="0" err="1"/>
              <a:t>docker</a:t>
            </a:r>
            <a:r>
              <a:rPr lang="en-US" dirty="0"/>
              <a:t> stop </a:t>
            </a:r>
            <a:r>
              <a:rPr lang="en-US" dirty="0" err="1"/>
              <a:t>vti_docker</a:t>
            </a:r>
            <a:endParaRPr lang="en-US" dirty="0"/>
          </a:p>
          <a:p>
            <a:pPr lvl="1"/>
            <a:r>
              <a:rPr lang="en-US" dirty="0" err="1"/>
              <a:t>docker</a:t>
            </a:r>
            <a:r>
              <a:rPr lang="en-US" dirty="0"/>
              <a:t> start </a:t>
            </a:r>
            <a:r>
              <a:rPr lang="en-US" dirty="0" err="1"/>
              <a:t>vti_docker</a:t>
            </a:r>
            <a:endParaRPr lang="en-US" dirty="0"/>
          </a:p>
          <a:p>
            <a:pPr lvl="1"/>
            <a:r>
              <a:rPr lang="en-US" dirty="0" err="1"/>
              <a:t>docker</a:t>
            </a:r>
            <a:r>
              <a:rPr lang="en-US" dirty="0"/>
              <a:t> </a:t>
            </a:r>
            <a:r>
              <a:rPr lang="en-US" dirty="0" err="1"/>
              <a:t>resart</a:t>
            </a:r>
            <a:r>
              <a:rPr lang="en-US" dirty="0"/>
              <a:t> </a:t>
            </a:r>
            <a:r>
              <a:rPr lang="en-US" dirty="0" err="1"/>
              <a:t>vti_docker</a:t>
            </a:r>
            <a:endParaRPr lang="en-US" dirty="0"/>
          </a:p>
          <a:p>
            <a:pPr lvl="1"/>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8</a:t>
            </a:fld>
            <a:endParaRPr lang="en-US" altLang="en-US"/>
          </a:p>
        </p:txBody>
      </p:sp>
    </p:spTree>
    <p:extLst>
      <p:ext uri="{BB962C8B-B14F-4D97-AF65-F5344CB8AC3E}">
        <p14:creationId xmlns:p14="http://schemas.microsoft.com/office/powerpoint/2010/main" val="119010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Manage Docker Containers</a:t>
            </a:r>
          </a:p>
        </p:txBody>
      </p:sp>
      <p:sp>
        <p:nvSpPr>
          <p:cNvPr id="3" name="Content Placeholder 2"/>
          <p:cNvSpPr>
            <a:spLocks noGrp="1"/>
          </p:cNvSpPr>
          <p:nvPr>
            <p:ph idx="1"/>
          </p:nvPr>
        </p:nvSpPr>
        <p:spPr>
          <a:xfrm>
            <a:off x="381000" y="780370"/>
            <a:ext cx="10515600" cy="5105400"/>
          </a:xfrm>
        </p:spPr>
        <p:txBody>
          <a:bodyPr/>
          <a:lstStyle/>
          <a:p>
            <a:r>
              <a:rPr lang="en-US" sz="2400" dirty="0"/>
              <a:t>Docker </a:t>
            </a:r>
            <a:r>
              <a:rPr lang="en-US" sz="2400" dirty="0" err="1"/>
              <a:t>rm</a:t>
            </a:r>
            <a:r>
              <a:rPr lang="en-US" sz="2400" dirty="0"/>
              <a:t> </a:t>
            </a:r>
            <a:r>
              <a:rPr lang="en-US" sz="2400" i="1" dirty="0"/>
              <a:t># remove a container </a:t>
            </a:r>
          </a:p>
          <a:p>
            <a:pPr lvl="1"/>
            <a:r>
              <a:rPr lang="fr-FR" sz="2000" dirty="0"/>
              <a:t>docker </a:t>
            </a:r>
            <a:r>
              <a:rPr lang="fr-FR" sz="2000" dirty="0" err="1"/>
              <a:t>rm</a:t>
            </a:r>
            <a:r>
              <a:rPr lang="fr-FR" sz="2000" dirty="0"/>
              <a:t> [OPTIONS] CONTAINER [CONTAINER...]</a:t>
            </a:r>
          </a:p>
          <a:p>
            <a:pPr lvl="1"/>
            <a:r>
              <a:rPr lang="en-US" sz="2000" dirty="0"/>
              <a:t>EX:  </a:t>
            </a:r>
            <a:r>
              <a:rPr lang="en-US" sz="1800" i="1" dirty="0" err="1"/>
              <a:t>docker</a:t>
            </a:r>
            <a:r>
              <a:rPr lang="en-US" sz="1800" i="1" dirty="0"/>
              <a:t> </a:t>
            </a:r>
            <a:r>
              <a:rPr lang="en-US" sz="1800" i="1" dirty="0" err="1"/>
              <a:t>rm</a:t>
            </a:r>
            <a:r>
              <a:rPr lang="en-US" sz="1800" i="1" dirty="0"/>
              <a:t> -f </a:t>
            </a:r>
            <a:r>
              <a:rPr lang="en-US" sz="1800" i="1" dirty="0" err="1"/>
              <a:t>vti_docker</a:t>
            </a:r>
            <a:endParaRPr lang="en-US" sz="2000" i="1" dirty="0"/>
          </a:p>
          <a:p>
            <a:pPr marL="914400" lvl="2" indent="0">
              <a:buNone/>
            </a:pPr>
            <a:r>
              <a:rPr lang="en-US" sz="1800" dirty="0"/>
              <a:t>      </a:t>
            </a:r>
            <a:r>
              <a:rPr lang="en-US" sz="1800" i="1" dirty="0" err="1"/>
              <a:t>docker</a:t>
            </a:r>
            <a:r>
              <a:rPr lang="en-US" sz="1800" i="1" dirty="0"/>
              <a:t> </a:t>
            </a:r>
            <a:r>
              <a:rPr lang="en-US" sz="1800" i="1" dirty="0" err="1"/>
              <a:t>rm</a:t>
            </a:r>
            <a:r>
              <a:rPr lang="en-US" sz="1800" i="1" dirty="0"/>
              <a:t> vti_docker01 vti_docker02 vti_docker03 </a:t>
            </a:r>
          </a:p>
          <a:p>
            <a:r>
              <a:rPr lang="en-US" sz="2400" dirty="0"/>
              <a:t>Docker exec </a:t>
            </a:r>
            <a:r>
              <a:rPr lang="en-US" sz="2400" i="1" dirty="0"/>
              <a:t># run a command in a specific container</a:t>
            </a:r>
          </a:p>
          <a:p>
            <a:pPr lvl="1"/>
            <a:r>
              <a:rPr lang="en-US" sz="2000" dirty="0" err="1"/>
              <a:t>docker</a:t>
            </a:r>
            <a:r>
              <a:rPr lang="en-US" sz="2000" dirty="0"/>
              <a:t> exec [OPTIONS] CONTAINER COMMAND [ARG...]</a:t>
            </a:r>
          </a:p>
          <a:p>
            <a:pPr lvl="1"/>
            <a:r>
              <a:rPr lang="en-US" sz="2000" dirty="0"/>
              <a:t>EX: </a:t>
            </a:r>
            <a:r>
              <a:rPr lang="en-US" sz="1800" i="1" dirty="0" err="1"/>
              <a:t>docker</a:t>
            </a:r>
            <a:r>
              <a:rPr lang="en-US" sz="1800" i="1" dirty="0"/>
              <a:t> exec </a:t>
            </a:r>
            <a:r>
              <a:rPr lang="en-US" sz="1800" i="1" dirty="0" err="1"/>
              <a:t>my_container</a:t>
            </a:r>
            <a:r>
              <a:rPr lang="en-US" sz="1800" i="1" dirty="0"/>
              <a:t> ls /path/to/directory</a:t>
            </a:r>
          </a:p>
          <a:p>
            <a:pPr marL="914400" lvl="2" indent="0">
              <a:buNone/>
            </a:pPr>
            <a:r>
              <a:rPr lang="en-US" sz="1800" dirty="0"/>
              <a:t>     </a:t>
            </a:r>
            <a:r>
              <a:rPr lang="en-US" sz="1800" i="1" dirty="0" err="1"/>
              <a:t>docker</a:t>
            </a:r>
            <a:r>
              <a:rPr lang="en-US" sz="1800" i="1" dirty="0"/>
              <a:t> exec -it </a:t>
            </a:r>
            <a:r>
              <a:rPr lang="en-US" sz="1800" i="1" dirty="0" err="1"/>
              <a:t>my_container</a:t>
            </a:r>
            <a:r>
              <a:rPr lang="en-US" sz="1800" i="1" dirty="0"/>
              <a:t> /bin/bash</a:t>
            </a:r>
          </a:p>
          <a:p>
            <a:pPr marL="914400" lvl="2" indent="0">
              <a:buNone/>
            </a:pPr>
            <a:r>
              <a:rPr lang="en-US" sz="1800" i="1" dirty="0"/>
              <a:t>     </a:t>
            </a:r>
            <a:r>
              <a:rPr lang="en-US" sz="1800" i="1" dirty="0" err="1"/>
              <a:t>docker</a:t>
            </a:r>
            <a:r>
              <a:rPr lang="en-US" sz="1800" i="1" dirty="0"/>
              <a:t> exec </a:t>
            </a:r>
            <a:r>
              <a:rPr lang="en-US" sz="1800" i="1" dirty="0" err="1"/>
              <a:t>my_container</a:t>
            </a:r>
            <a:r>
              <a:rPr lang="en-US" sz="1800" i="1" dirty="0"/>
              <a:t> apt-get install -y </a:t>
            </a:r>
            <a:r>
              <a:rPr lang="en-US" sz="1800" i="1" dirty="0" err="1"/>
              <a:t>iputils</a:t>
            </a:r>
            <a:r>
              <a:rPr lang="en-US" sz="1800" i="1" dirty="0"/>
              <a:t>-ping</a:t>
            </a:r>
          </a:p>
          <a:p>
            <a:r>
              <a:rPr lang="en-US" sz="2400" dirty="0"/>
              <a:t>Docker stats </a:t>
            </a:r>
            <a:r>
              <a:rPr lang="en-US" sz="2400" i="1" dirty="0"/>
              <a:t># show status of a specific container</a:t>
            </a:r>
          </a:p>
          <a:p>
            <a:pPr lvl="1"/>
            <a:r>
              <a:rPr lang="en-US" sz="2000" dirty="0" err="1"/>
              <a:t>docker</a:t>
            </a:r>
            <a:r>
              <a:rPr lang="en-US" sz="2000" dirty="0"/>
              <a:t> stats [OPTIONS] [CONTAINER...]</a:t>
            </a:r>
          </a:p>
          <a:p>
            <a:pPr lvl="1"/>
            <a:r>
              <a:rPr lang="en-US" sz="2000" dirty="0"/>
              <a:t>EX: </a:t>
            </a:r>
            <a:r>
              <a:rPr lang="en-US" sz="2000" dirty="0" err="1"/>
              <a:t>docker</a:t>
            </a:r>
            <a:r>
              <a:rPr lang="en-US" sz="2000" dirty="0"/>
              <a:t> stats –a</a:t>
            </a:r>
          </a:p>
          <a:p>
            <a:pPr marL="914400" lvl="2" indent="0">
              <a:buNone/>
            </a:pPr>
            <a:r>
              <a:rPr lang="en-US" sz="1800" dirty="0"/>
              <a:t>     </a:t>
            </a:r>
            <a:r>
              <a:rPr lang="en-US" sz="1800" dirty="0" err="1"/>
              <a:t>docker</a:t>
            </a:r>
            <a:r>
              <a:rPr lang="en-US" sz="1800" dirty="0"/>
              <a:t> stats --format "Container: {{ .Name }} CPU: {{ .</a:t>
            </a:r>
            <a:r>
              <a:rPr lang="en-US" sz="1800" dirty="0" err="1"/>
              <a:t>CPUPerc</a:t>
            </a:r>
            <a:r>
              <a:rPr lang="en-US" sz="1800" dirty="0"/>
              <a:t> }} MEM: {{ .</a:t>
            </a:r>
            <a:r>
              <a:rPr lang="en-US" sz="1800" dirty="0" err="1"/>
              <a:t>MemPerc</a:t>
            </a:r>
            <a:r>
              <a:rPr lang="en-US" sz="1800" dirty="0"/>
              <a:t> }</a:t>
            </a:r>
          </a:p>
          <a:p>
            <a:pPr marL="914400" lvl="2" indent="0">
              <a:buNone/>
            </a:pPr>
            <a:r>
              <a:rPr lang="en-US" sz="1800" dirty="0"/>
              <a:t>-&gt; Container: </a:t>
            </a:r>
            <a:r>
              <a:rPr lang="en-US" sz="1800" dirty="0" err="1"/>
              <a:t>my_container</a:t>
            </a:r>
            <a:r>
              <a:rPr lang="en-US" sz="1800" dirty="0"/>
              <a:t> CPU: 0.25% MEM: 3.21%</a:t>
            </a:r>
          </a:p>
          <a:p>
            <a:pPr marL="914400" lvl="2" indent="0">
              <a:buNone/>
            </a:pPr>
            <a:endParaRPr lang="en-US" sz="1800" dirty="0"/>
          </a:p>
          <a:p>
            <a:endParaRPr lang="en-US" sz="2400"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9</a:t>
            </a:fld>
            <a:endParaRPr lang="en-US" altLang="en-US"/>
          </a:p>
        </p:txBody>
      </p:sp>
    </p:spTree>
    <p:extLst>
      <p:ext uri="{BB962C8B-B14F-4D97-AF65-F5344CB8AC3E}">
        <p14:creationId xmlns:p14="http://schemas.microsoft.com/office/powerpoint/2010/main" val="1433277769"/>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2985</TotalTime>
  <Words>3263</Words>
  <Application>Microsoft Office PowerPoint</Application>
  <PresentationFormat>Màn hình rộng</PresentationFormat>
  <Paragraphs>234</Paragraphs>
  <Slides>18</Slides>
  <Notes>15</Notes>
  <HiddenSlides>0</HiddenSlides>
  <MMClips>0</MMClips>
  <ScaleCrop>false</ScaleCrop>
  <HeadingPairs>
    <vt:vector size="4" baseType="variant">
      <vt:variant>
        <vt:lpstr>Chủ đề</vt:lpstr>
      </vt:variant>
      <vt:variant>
        <vt:i4>1</vt:i4>
      </vt:variant>
      <vt:variant>
        <vt:lpstr>Tiêu đề Bản chiếu</vt:lpstr>
      </vt:variant>
      <vt:variant>
        <vt:i4>18</vt:i4>
      </vt:variant>
    </vt:vector>
  </HeadingPairs>
  <TitlesOfParts>
    <vt:vector size="19" baseType="lpstr">
      <vt:lpstr>Blends</vt:lpstr>
      <vt:lpstr>Bản trình bày PowerPoint</vt:lpstr>
      <vt:lpstr>Mục lục</vt:lpstr>
      <vt:lpstr>I. Introduce about Docker and Container </vt:lpstr>
      <vt:lpstr>I. Introduce about Docker and Container </vt:lpstr>
      <vt:lpstr>I. Introduce about Docker and Container </vt:lpstr>
      <vt:lpstr>I. Introduce about Docker and Container </vt:lpstr>
      <vt:lpstr>II. Install Docker</vt:lpstr>
      <vt:lpstr>III. Manage Docker Containers</vt:lpstr>
      <vt:lpstr>III. Manage Docker Containers</vt:lpstr>
      <vt:lpstr>III. Manage Docker Containers</vt:lpstr>
      <vt:lpstr>IV. Manage Docker images </vt:lpstr>
      <vt:lpstr>V. Docker Compose </vt:lpstr>
      <vt:lpstr>V. Docker Compose </vt:lpstr>
      <vt:lpstr>V. Docker Compose </vt:lpstr>
      <vt:lpstr>VI. Docker swarm</vt:lpstr>
      <vt:lpstr>VI. Docker swarm</vt:lpstr>
      <vt:lpstr>VI. Docker swarm</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lastModifiedBy>Admin</cp:lastModifiedBy>
  <cp:revision>511</cp:revision>
  <cp:lastPrinted>1601-01-01T00:00:00Z</cp:lastPrinted>
  <dcterms:created xsi:type="dcterms:W3CDTF">2005-08-06T12:02:07Z</dcterms:created>
  <dcterms:modified xsi:type="dcterms:W3CDTF">2023-10-20T08:07:30Z</dcterms:modified>
</cp:coreProperties>
</file>