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8"/>
  </p:notesMasterIdLst>
  <p:sldIdLst>
    <p:sldId id="404" r:id="rId2"/>
    <p:sldId id="257" r:id="rId3"/>
    <p:sldId id="408" r:id="rId4"/>
    <p:sldId id="474" r:id="rId5"/>
    <p:sldId id="475" r:id="rId6"/>
    <p:sldId id="442" r:id="rId7"/>
    <p:sldId id="443" r:id="rId8"/>
    <p:sldId id="479" r:id="rId9"/>
    <p:sldId id="444" r:id="rId10"/>
    <p:sldId id="445" r:id="rId11"/>
    <p:sldId id="446" r:id="rId12"/>
    <p:sldId id="447" r:id="rId13"/>
    <p:sldId id="448" r:id="rId14"/>
    <p:sldId id="477" r:id="rId15"/>
    <p:sldId id="476" r:id="rId16"/>
    <p:sldId id="449" r:id="rId17"/>
    <p:sldId id="450" r:id="rId18"/>
    <p:sldId id="454" r:id="rId19"/>
    <p:sldId id="451" r:id="rId20"/>
    <p:sldId id="453" r:id="rId21"/>
    <p:sldId id="435" r:id="rId22"/>
    <p:sldId id="455" r:id="rId23"/>
    <p:sldId id="456" r:id="rId24"/>
    <p:sldId id="457" r:id="rId25"/>
    <p:sldId id="452" r:id="rId26"/>
    <p:sldId id="458" r:id="rId27"/>
    <p:sldId id="459" r:id="rId28"/>
    <p:sldId id="461" r:id="rId29"/>
    <p:sldId id="460" r:id="rId30"/>
    <p:sldId id="464" r:id="rId31"/>
    <p:sldId id="463" r:id="rId32"/>
    <p:sldId id="434" r:id="rId33"/>
    <p:sldId id="433" r:id="rId34"/>
    <p:sldId id="437" r:id="rId35"/>
    <p:sldId id="478" r:id="rId36"/>
    <p:sldId id="462" r:id="rId37"/>
    <p:sldId id="439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393" r:id="rId4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1E8EF9DC-5EA4-425E-9953-1ABDFB2097F3}" v="277" dt="2023-08-04T15:18:07.729"/>
    <p1510:client id="{865B6130-B390-4B21-9D0E-2CB8F4A8F58E}" v="86" dt="2023-08-16T09:05:17.732"/>
    <p1510:client id="{A1417D89-5671-4CC6-AA32-6782580E67BF}" v="627" dt="2023-08-12T03:27:20.764"/>
    <p1510:client id="{A44A8A2B-26F0-4566-AD1C-5749E4A192F3}" v="304" dt="2023-08-11T16:58:37.691"/>
    <p1510:client id="{C87F1B67-D235-4A5A-905F-6CAB256D1915}" v="2" dt="2023-10-19T04:20:15.219"/>
    <p1510:client id="{D15DC498-EE4A-40E4-B29F-9389025554B4}" v="619" dt="2023-08-10T10:18:45.718"/>
    <p1510:client id="{F12C73E4-E94E-4AE0-A1D0-9F1B7609A7F6}" v="44" dt="2023-10-19T07:27:25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865B6130-B390-4B21-9D0E-2CB8F4A8F58E}"/>
    <pc:docChg chg="addSld modSld">
      <pc:chgData name="tien tran" userId="f5c0b7c74de91c7e" providerId="Windows Live" clId="Web-{865B6130-B390-4B21-9D0E-2CB8F4A8F58E}" dt="2023-08-16T09:05:14.889" v="84" actId="20577"/>
      <pc:docMkLst>
        <pc:docMk/>
      </pc:docMkLst>
      <pc:sldChg chg="modSp add replId">
        <pc:chgData name="tien tran" userId="f5c0b7c74de91c7e" providerId="Windows Live" clId="Web-{865B6130-B390-4B21-9D0E-2CB8F4A8F58E}" dt="2023-08-16T09:05:14.889" v="84" actId="20577"/>
        <pc:sldMkLst>
          <pc:docMk/>
          <pc:sldMk cId="1169462280" sldId="479"/>
        </pc:sldMkLst>
        <pc:spChg chg="mod">
          <ac:chgData name="tien tran" userId="f5c0b7c74de91c7e" providerId="Windows Live" clId="Web-{865B6130-B390-4B21-9D0E-2CB8F4A8F58E}" dt="2023-08-16T09:05:14.889" v="84" actId="20577"/>
          <ac:spMkLst>
            <pc:docMk/>
            <pc:sldMk cId="1169462280" sldId="479"/>
            <ac:spMk id="3" creationId="{4CAF9704-50E6-0539-918A-67DC075BDE1E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F12C73E4-E94E-4AE0-A1D0-9F1B7609A7F6}"/>
    <pc:docChg chg="modSld">
      <pc:chgData name="tien tran" userId="f5c0b7c74de91c7e" providerId="Windows Live" clId="Web-{F12C73E4-E94E-4AE0-A1D0-9F1B7609A7F6}" dt="2023-10-19T07:30:51.865" v="896"/>
      <pc:docMkLst>
        <pc:docMk/>
      </pc:docMkLst>
      <pc:sldChg chg="modNotes">
        <pc:chgData name="tien tran" userId="f5c0b7c74de91c7e" providerId="Windows Live" clId="Web-{F12C73E4-E94E-4AE0-A1D0-9F1B7609A7F6}" dt="2023-10-19T07:15:46.726" v="852"/>
        <pc:sldMkLst>
          <pc:docMk/>
          <pc:sldMk cId="3729329251" sldId="433"/>
        </pc:sldMkLst>
      </pc:sldChg>
      <pc:sldChg chg="modNotes">
        <pc:chgData name="tien tran" userId="f5c0b7c74de91c7e" providerId="Windows Live" clId="Web-{F12C73E4-E94E-4AE0-A1D0-9F1B7609A7F6}" dt="2023-10-19T06:59:08.967" v="845"/>
        <pc:sldMkLst>
          <pc:docMk/>
          <pc:sldMk cId="3101371877" sldId="434"/>
        </pc:sldMkLst>
      </pc:sldChg>
      <pc:sldChg chg="modNotes">
        <pc:chgData name="tien tran" userId="f5c0b7c74de91c7e" providerId="Windows Live" clId="Web-{F12C73E4-E94E-4AE0-A1D0-9F1B7609A7F6}" dt="2023-10-19T04:56:22.525" v="531"/>
        <pc:sldMkLst>
          <pc:docMk/>
          <pc:sldMk cId="2338905664" sldId="435"/>
        </pc:sldMkLst>
      </pc:sldChg>
      <pc:sldChg chg="modNotes">
        <pc:chgData name="tien tran" userId="f5c0b7c74de91c7e" providerId="Windows Live" clId="Web-{F12C73E4-E94E-4AE0-A1D0-9F1B7609A7F6}" dt="2023-10-19T07:16:25.805" v="857"/>
        <pc:sldMkLst>
          <pc:docMk/>
          <pc:sldMk cId="3101003691" sldId="437"/>
        </pc:sldMkLst>
      </pc:sldChg>
      <pc:sldChg chg="modNotes">
        <pc:chgData name="tien tran" userId="f5c0b7c74de91c7e" providerId="Windows Live" clId="Web-{F12C73E4-E94E-4AE0-A1D0-9F1B7609A7F6}" dt="2023-10-19T07:21:14.846" v="864"/>
        <pc:sldMkLst>
          <pc:docMk/>
          <pc:sldMk cId="3484366298" sldId="439"/>
        </pc:sldMkLst>
      </pc:sldChg>
      <pc:sldChg chg="modNotes">
        <pc:chgData name="tien tran" userId="f5c0b7c74de91c7e" providerId="Windows Live" clId="Web-{F12C73E4-E94E-4AE0-A1D0-9F1B7609A7F6}" dt="2023-10-19T04:30:27.111" v="1"/>
        <pc:sldMkLst>
          <pc:docMk/>
          <pc:sldMk cId="1813781525" sldId="447"/>
        </pc:sldMkLst>
      </pc:sldChg>
      <pc:sldChg chg="modNotes">
        <pc:chgData name="tien tran" userId="f5c0b7c74de91c7e" providerId="Windows Live" clId="Web-{F12C73E4-E94E-4AE0-A1D0-9F1B7609A7F6}" dt="2023-10-19T04:38:50.926" v="148"/>
        <pc:sldMkLst>
          <pc:docMk/>
          <pc:sldMk cId="3418892251" sldId="449"/>
        </pc:sldMkLst>
      </pc:sldChg>
      <pc:sldChg chg="modNotes">
        <pc:chgData name="tien tran" userId="f5c0b7c74de91c7e" providerId="Windows Live" clId="Web-{F12C73E4-E94E-4AE0-A1D0-9F1B7609A7F6}" dt="2023-10-19T04:39:24.364" v="183"/>
        <pc:sldMkLst>
          <pc:docMk/>
          <pc:sldMk cId="2960016461" sldId="450"/>
        </pc:sldMkLst>
      </pc:sldChg>
      <pc:sldChg chg="addSp delSp modSp modNotes">
        <pc:chgData name="tien tran" userId="f5c0b7c74de91c7e" providerId="Windows Live" clId="Web-{F12C73E4-E94E-4AE0-A1D0-9F1B7609A7F6}" dt="2023-10-19T04:54:15.630" v="284" actId="14100"/>
        <pc:sldMkLst>
          <pc:docMk/>
          <pc:sldMk cId="3782154446" sldId="451"/>
        </pc:sldMkLst>
        <pc:picChg chg="add del mod">
          <ac:chgData name="tien tran" userId="f5c0b7c74de91c7e" providerId="Windows Live" clId="Web-{F12C73E4-E94E-4AE0-A1D0-9F1B7609A7F6}" dt="2023-10-19T04:54:10.786" v="282"/>
          <ac:picMkLst>
            <pc:docMk/>
            <pc:sldMk cId="3782154446" sldId="451"/>
            <ac:picMk id="5" creationId="{9D959D3D-D06F-B78C-B935-95B613157B2A}"/>
          </ac:picMkLst>
        </pc:picChg>
        <pc:picChg chg="add mod">
          <ac:chgData name="tien tran" userId="f5c0b7c74de91c7e" providerId="Windows Live" clId="Web-{F12C73E4-E94E-4AE0-A1D0-9F1B7609A7F6}" dt="2023-10-19T04:54:15.630" v="284" actId="14100"/>
          <ac:picMkLst>
            <pc:docMk/>
            <pc:sldMk cId="3782154446" sldId="451"/>
            <ac:picMk id="6" creationId="{5DADBEFD-C32D-EA10-EF15-C5B6BD63EEFE}"/>
          </ac:picMkLst>
        </pc:picChg>
      </pc:sldChg>
      <pc:sldChg chg="modNotes">
        <pc:chgData name="tien tran" userId="f5c0b7c74de91c7e" providerId="Windows Live" clId="Web-{F12C73E4-E94E-4AE0-A1D0-9F1B7609A7F6}" dt="2023-10-19T06:48:18.897" v="669"/>
        <pc:sldMkLst>
          <pc:docMk/>
          <pc:sldMk cId="2205607508" sldId="452"/>
        </pc:sldMkLst>
      </pc:sldChg>
      <pc:sldChg chg="modNotes">
        <pc:chgData name="tien tran" userId="f5c0b7c74de91c7e" providerId="Windows Live" clId="Web-{F12C73E4-E94E-4AE0-A1D0-9F1B7609A7F6}" dt="2023-10-19T04:56:53.354" v="609"/>
        <pc:sldMkLst>
          <pc:docMk/>
          <pc:sldMk cId="4278724821" sldId="453"/>
        </pc:sldMkLst>
      </pc:sldChg>
      <pc:sldChg chg="modNotes">
        <pc:chgData name="tien tran" userId="f5c0b7c74de91c7e" providerId="Windows Live" clId="Web-{F12C73E4-E94E-4AE0-A1D0-9F1B7609A7F6}" dt="2023-10-19T04:55:01.959" v="345"/>
        <pc:sldMkLst>
          <pc:docMk/>
          <pc:sldMk cId="462244606" sldId="455"/>
        </pc:sldMkLst>
      </pc:sldChg>
      <pc:sldChg chg="modNotes">
        <pc:chgData name="tien tran" userId="f5c0b7c74de91c7e" providerId="Windows Live" clId="Web-{F12C73E4-E94E-4AE0-A1D0-9F1B7609A7F6}" dt="2023-10-19T06:46:21.080" v="625"/>
        <pc:sldMkLst>
          <pc:docMk/>
          <pc:sldMk cId="2490307678" sldId="456"/>
        </pc:sldMkLst>
      </pc:sldChg>
      <pc:sldChg chg="modNotes">
        <pc:chgData name="tien tran" userId="f5c0b7c74de91c7e" providerId="Windows Live" clId="Web-{F12C73E4-E94E-4AE0-A1D0-9F1B7609A7F6}" dt="2023-10-19T06:47:11.301" v="659"/>
        <pc:sldMkLst>
          <pc:docMk/>
          <pc:sldMk cId="2453985259" sldId="457"/>
        </pc:sldMkLst>
      </pc:sldChg>
      <pc:sldChg chg="modNotes">
        <pc:chgData name="tien tran" userId="f5c0b7c74de91c7e" providerId="Windows Live" clId="Web-{F12C73E4-E94E-4AE0-A1D0-9F1B7609A7F6}" dt="2023-10-19T06:49:27.775" v="671"/>
        <pc:sldMkLst>
          <pc:docMk/>
          <pc:sldMk cId="1691876928" sldId="458"/>
        </pc:sldMkLst>
      </pc:sldChg>
      <pc:sldChg chg="modNotes">
        <pc:chgData name="tien tran" userId="f5c0b7c74de91c7e" providerId="Windows Live" clId="Web-{F12C73E4-E94E-4AE0-A1D0-9F1B7609A7F6}" dt="2023-10-19T06:51:53.389" v="778"/>
        <pc:sldMkLst>
          <pc:docMk/>
          <pc:sldMk cId="1592320012" sldId="459"/>
        </pc:sldMkLst>
      </pc:sldChg>
      <pc:sldChg chg="modNotes">
        <pc:chgData name="tien tran" userId="f5c0b7c74de91c7e" providerId="Windows Live" clId="Web-{F12C73E4-E94E-4AE0-A1D0-9F1B7609A7F6}" dt="2023-10-19T06:52:40.250" v="804"/>
        <pc:sldMkLst>
          <pc:docMk/>
          <pc:sldMk cId="4272214377" sldId="460"/>
        </pc:sldMkLst>
      </pc:sldChg>
      <pc:sldChg chg="modNotes">
        <pc:chgData name="tien tran" userId="f5c0b7c74de91c7e" providerId="Windows Live" clId="Web-{F12C73E4-E94E-4AE0-A1D0-9F1B7609A7F6}" dt="2023-10-19T06:51:45.451" v="776"/>
        <pc:sldMkLst>
          <pc:docMk/>
          <pc:sldMk cId="506047178" sldId="461"/>
        </pc:sldMkLst>
      </pc:sldChg>
      <pc:sldChg chg="modNotes">
        <pc:chgData name="tien tran" userId="f5c0b7c74de91c7e" providerId="Windows Live" clId="Web-{F12C73E4-E94E-4AE0-A1D0-9F1B7609A7F6}" dt="2023-10-19T07:20:37.720" v="862"/>
        <pc:sldMkLst>
          <pc:docMk/>
          <pc:sldMk cId="3053965576" sldId="462"/>
        </pc:sldMkLst>
      </pc:sldChg>
      <pc:sldChg chg="modNotes">
        <pc:chgData name="tien tran" userId="f5c0b7c74de91c7e" providerId="Windows Live" clId="Web-{F12C73E4-E94E-4AE0-A1D0-9F1B7609A7F6}" dt="2023-10-19T06:56:31.446" v="843"/>
        <pc:sldMkLst>
          <pc:docMk/>
          <pc:sldMk cId="2855095161" sldId="463"/>
        </pc:sldMkLst>
      </pc:sldChg>
      <pc:sldChg chg="modNotes">
        <pc:chgData name="tien tran" userId="f5c0b7c74de91c7e" providerId="Windows Live" clId="Web-{F12C73E4-E94E-4AE0-A1D0-9F1B7609A7F6}" dt="2023-10-19T06:53:11.861" v="831"/>
        <pc:sldMkLst>
          <pc:docMk/>
          <pc:sldMk cId="3314620272" sldId="464"/>
        </pc:sldMkLst>
      </pc:sldChg>
      <pc:sldChg chg="modNotes">
        <pc:chgData name="tien tran" userId="f5c0b7c74de91c7e" providerId="Windows Live" clId="Web-{F12C73E4-E94E-4AE0-A1D0-9F1B7609A7F6}" dt="2023-10-19T07:21:26.659" v="876"/>
        <pc:sldMkLst>
          <pc:docMk/>
          <pc:sldMk cId="2372846115" sldId="465"/>
        </pc:sldMkLst>
      </pc:sldChg>
      <pc:sldChg chg="modNotes">
        <pc:chgData name="tien tran" userId="f5c0b7c74de91c7e" providerId="Windows Live" clId="Web-{F12C73E4-E94E-4AE0-A1D0-9F1B7609A7F6}" dt="2023-10-19T07:22:17.520" v="878"/>
        <pc:sldMkLst>
          <pc:docMk/>
          <pc:sldMk cId="3801038533" sldId="466"/>
        </pc:sldMkLst>
      </pc:sldChg>
      <pc:sldChg chg="modNotes">
        <pc:chgData name="tien tran" userId="f5c0b7c74de91c7e" providerId="Windows Live" clId="Web-{F12C73E4-E94E-4AE0-A1D0-9F1B7609A7F6}" dt="2023-10-19T07:23:32.304" v="880"/>
        <pc:sldMkLst>
          <pc:docMk/>
          <pc:sldMk cId="3937768751" sldId="467"/>
        </pc:sldMkLst>
      </pc:sldChg>
      <pc:sldChg chg="modNotes">
        <pc:chgData name="tien tran" userId="f5c0b7c74de91c7e" providerId="Windows Live" clId="Web-{F12C73E4-E94E-4AE0-A1D0-9F1B7609A7F6}" dt="2023-10-19T07:24:09.758" v="886"/>
        <pc:sldMkLst>
          <pc:docMk/>
          <pc:sldMk cId="1562207590" sldId="468"/>
        </pc:sldMkLst>
      </pc:sldChg>
      <pc:sldChg chg="modNotes">
        <pc:chgData name="tien tran" userId="f5c0b7c74de91c7e" providerId="Windows Live" clId="Web-{F12C73E4-E94E-4AE0-A1D0-9F1B7609A7F6}" dt="2023-10-19T07:25:30.979" v="888"/>
        <pc:sldMkLst>
          <pc:docMk/>
          <pc:sldMk cId="842645735" sldId="469"/>
        </pc:sldMkLst>
      </pc:sldChg>
      <pc:sldChg chg="modNotes">
        <pc:chgData name="tien tran" userId="f5c0b7c74de91c7e" providerId="Windows Live" clId="Web-{F12C73E4-E94E-4AE0-A1D0-9F1B7609A7F6}" dt="2023-10-19T07:27:22.827" v="893"/>
        <pc:sldMkLst>
          <pc:docMk/>
          <pc:sldMk cId="784413137" sldId="470"/>
        </pc:sldMkLst>
      </pc:sldChg>
      <pc:sldChg chg="modNotes">
        <pc:chgData name="tien tran" userId="f5c0b7c74de91c7e" providerId="Windows Live" clId="Web-{F12C73E4-E94E-4AE0-A1D0-9F1B7609A7F6}" dt="2023-10-19T07:28:44.423" v="895"/>
        <pc:sldMkLst>
          <pc:docMk/>
          <pc:sldMk cId="3113586915" sldId="471"/>
        </pc:sldMkLst>
      </pc:sldChg>
      <pc:sldChg chg="modNotes">
        <pc:chgData name="tien tran" userId="f5c0b7c74de91c7e" providerId="Windows Live" clId="Web-{F12C73E4-E94E-4AE0-A1D0-9F1B7609A7F6}" dt="2023-10-19T07:30:51.865" v="896"/>
        <pc:sldMkLst>
          <pc:docMk/>
          <pc:sldMk cId="2919658375" sldId="472"/>
        </pc:sldMkLst>
      </pc:sldChg>
      <pc:sldChg chg="modNotes">
        <pc:chgData name="tien tran" userId="f5c0b7c74de91c7e" providerId="Windows Live" clId="Web-{F12C73E4-E94E-4AE0-A1D0-9F1B7609A7F6}" dt="2023-10-19T04:38:37.816" v="111"/>
        <pc:sldMkLst>
          <pc:docMk/>
          <pc:sldMk cId="2612855592" sldId="476"/>
        </pc:sldMkLst>
      </pc:sldChg>
      <pc:sldChg chg="modNotes">
        <pc:chgData name="tien tran" userId="f5c0b7c74de91c7e" providerId="Windows Live" clId="Web-{F12C73E4-E94E-4AE0-A1D0-9F1B7609A7F6}" dt="2023-10-19T04:38:02.189" v="56"/>
        <pc:sldMkLst>
          <pc:docMk/>
          <pc:sldMk cId="1664006776" sldId="477"/>
        </pc:sldMkLst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C87F1B67-D235-4A5A-905F-6CAB256D1915}"/>
    <pc:docChg chg="modSld">
      <pc:chgData name="tien tran" userId="f5c0b7c74de91c7e" providerId="Windows Live" clId="Web-{C87F1B67-D235-4A5A-905F-6CAB256D1915}" dt="2023-10-19T04:29:15.981" v="489"/>
      <pc:docMkLst>
        <pc:docMk/>
      </pc:docMkLst>
      <pc:sldChg chg="modNotes">
        <pc:chgData name="tien tran" userId="f5c0b7c74de91c7e" providerId="Windows Live" clId="Web-{C87F1B67-D235-4A5A-905F-6CAB256D1915}" dt="2023-10-19T04:29:15.981" v="489"/>
        <pc:sldMkLst>
          <pc:docMk/>
          <pc:sldMk cId="1813781525" sldId="447"/>
        </pc:sldMkLst>
      </pc:sldChg>
      <pc:sldChg chg="modNotes">
        <pc:chgData name="tien tran" userId="f5c0b7c74de91c7e" providerId="Windows Live" clId="Web-{C87F1B67-D235-4A5A-905F-6CAB256D1915}" dt="2023-10-19T04:19:21.171" v="1"/>
        <pc:sldMkLst>
          <pc:docMk/>
          <pc:sldMk cId="777188218" sldId="474"/>
        </pc:sldMkLst>
      </pc:sldChg>
      <pc:sldChg chg="modNotes">
        <pc:chgData name="tien tran" userId="f5c0b7c74de91c7e" providerId="Windows Live" clId="Web-{C87F1B67-D235-4A5A-905F-6CAB256D1915}" dt="2023-10-19T04:20:12.782" v="81"/>
        <pc:sldMkLst>
          <pc:docMk/>
          <pc:sldMk cId="1653844099" sldId="475"/>
        </pc:sldMkLst>
      </pc:sldChg>
      <pc:sldChg chg="modNotes">
        <pc:chgData name="tien tran" userId="f5c0b7c74de91c7e" providerId="Windows Live" clId="Web-{C87F1B67-D235-4A5A-905F-6CAB256D1915}" dt="2023-10-19T04:27:25.463" v="307"/>
        <pc:sldMkLst>
          <pc:docMk/>
          <pc:sldMk cId="1169462280" sldId="479"/>
        </pc:sldMkLst>
      </pc:sld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hi%E1%BB%81u_d%C3%A0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xem</a:t>
            </a:r>
            <a:r>
              <a:rPr lang="en-US">
                <a:latin typeface="Calibri"/>
                <a:cs typeface="Calibri"/>
              </a:rPr>
              <a:t> IP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máy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chủ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23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lệnh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xem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ip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máy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endParaRPr lang="vi-VN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39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Giải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thích</a:t>
            </a:r>
            <a:r>
              <a:rPr lang="en-US">
                <a:latin typeface="Calibri"/>
                <a:cs typeface="Calibri"/>
              </a:rPr>
              <a:t> ý </a:t>
            </a:r>
            <a:r>
              <a:rPr lang="en-US" err="1">
                <a:latin typeface="Calibri"/>
                <a:cs typeface="Calibri"/>
              </a:rPr>
              <a:t>nghĩa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thành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domain:</a:t>
            </a:r>
          </a:p>
          <a:p>
            <a:r>
              <a:rPr lang="en-US">
                <a:latin typeface="Calibri"/>
                <a:cs typeface="Calibri"/>
              </a:rPr>
              <a:t>Subdomain, domain, </a:t>
            </a:r>
            <a:r>
              <a:rPr lang="en-US" err="1">
                <a:latin typeface="Calibri"/>
                <a:cs typeface="Calibri"/>
              </a:rPr>
              <a:t>tld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fqdn</a:t>
            </a:r>
            <a:r>
              <a:rPr lang="en-US">
                <a:latin typeface="Calibri"/>
                <a:cs typeface="Calibri"/>
              </a:rPr>
              <a:t> 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52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xem</a:t>
            </a:r>
            <a:r>
              <a:rPr lang="en-US">
                <a:latin typeface="Calibri"/>
                <a:cs typeface="Calibri"/>
              </a:rPr>
              <a:t> hostname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máy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tính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gì</a:t>
            </a:r>
            <a:r>
              <a:rPr lang="en-US">
                <a:latin typeface="Calibri"/>
                <a:cs typeface="Calibri"/>
              </a:rPr>
              <a:t> ta </a:t>
            </a:r>
            <a:r>
              <a:rPr lang="en-US" err="1">
                <a:latin typeface="Calibri"/>
                <a:cs typeface="Calibri"/>
              </a:rPr>
              <a:t>dùng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: hostname </a:t>
            </a:r>
            <a:r>
              <a:rPr lang="en-US" err="1">
                <a:latin typeface="Calibri"/>
                <a:cs typeface="Calibri"/>
              </a:rPr>
              <a:t>hoăc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uname</a:t>
            </a:r>
            <a:r>
              <a:rPr lang="en-US">
                <a:latin typeface="Calibri"/>
                <a:cs typeface="Calibri"/>
              </a:rPr>
              <a:t>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54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Hostname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OS hostname.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tên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của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máy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chủ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nó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giúp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máy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chủ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khác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nhau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nói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chuyện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với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nhau</a:t>
            </a:r>
            <a:r>
              <a:rPr lang="en-US">
                <a:latin typeface="Calibri"/>
                <a:cs typeface="Calibri"/>
              </a:rPr>
              <a:t> qua hostname </a:t>
            </a:r>
            <a:r>
              <a:rPr lang="en-US" err="1">
                <a:latin typeface="Calibri"/>
                <a:cs typeface="Calibri"/>
              </a:rPr>
              <a:t>thay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vì</a:t>
            </a:r>
            <a:r>
              <a:rPr lang="en-US">
                <a:latin typeface="Calibri"/>
                <a:cs typeface="Calibri"/>
              </a:rPr>
              <a:t> IP.</a:t>
            </a:r>
          </a:p>
          <a:p>
            <a:r>
              <a:rPr lang="en-US" err="1">
                <a:latin typeface="Calibri"/>
                <a:cs typeface="Calibri"/>
              </a:rPr>
              <a:t>Cấu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hình</a:t>
            </a:r>
            <a:r>
              <a:rPr lang="en-US">
                <a:latin typeface="Calibri"/>
                <a:cs typeface="Calibri"/>
              </a:rPr>
              <a:t> hostname </a:t>
            </a:r>
            <a:r>
              <a:rPr lang="en-US" err="1">
                <a:latin typeface="Calibri"/>
                <a:cs typeface="Calibri"/>
              </a:rPr>
              <a:t>tại</a:t>
            </a:r>
            <a:r>
              <a:rPr lang="en-US">
                <a:latin typeface="Calibri"/>
                <a:cs typeface="Calibri"/>
              </a:rPr>
              <a:t> /</a:t>
            </a:r>
            <a:r>
              <a:rPr lang="en-US" err="1">
                <a:latin typeface="Calibri"/>
                <a:cs typeface="Calibri"/>
              </a:rPr>
              <a:t>etc</a:t>
            </a:r>
            <a:r>
              <a:rPr lang="en-US">
                <a:latin typeface="Calibri"/>
                <a:cs typeface="Calibri"/>
              </a:rPr>
              <a:t>/host </a:t>
            </a:r>
            <a:r>
              <a:rPr lang="en-US" err="1">
                <a:latin typeface="Calibri"/>
                <a:cs typeface="Calibri"/>
              </a:rPr>
              <a:t>hoặc</a:t>
            </a:r>
            <a:r>
              <a:rPr lang="en-US">
                <a:latin typeface="Calibri"/>
                <a:cs typeface="Calibri"/>
              </a:rPr>
              <a:t> /</a:t>
            </a:r>
            <a:r>
              <a:rPr lang="en-US" err="1">
                <a:latin typeface="Calibri"/>
                <a:cs typeface="Calibri"/>
              </a:rPr>
              <a:t>etc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sysconfig</a:t>
            </a:r>
            <a:r>
              <a:rPr lang="en-US">
                <a:latin typeface="Calibri"/>
                <a:cs typeface="Calibri"/>
              </a:rPr>
              <a:t>/network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54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dùng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 host or dig </a:t>
            </a:r>
            <a:r>
              <a:rPr lang="en-US" err="1">
                <a:latin typeface="Calibri"/>
                <a:cs typeface="Calibri"/>
              </a:rPr>
              <a:t>dể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domain </a:t>
            </a:r>
            <a:r>
              <a:rPr lang="en-US" err="1">
                <a:latin typeface="Calibri"/>
                <a:cs typeface="Calibri"/>
              </a:rPr>
              <a:t>ra</a:t>
            </a:r>
            <a:r>
              <a:rPr lang="en-US">
                <a:latin typeface="Calibri"/>
                <a:cs typeface="Calibri"/>
              </a:rPr>
              <a:t> IP </a:t>
            </a: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63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/</a:t>
            </a:r>
            <a:r>
              <a:rPr lang="en-US" dirty="0" err="1">
                <a:latin typeface="Calibri"/>
                <a:cs typeface="Calibri"/>
              </a:rPr>
              <a:t>etc</a:t>
            </a:r>
            <a:r>
              <a:rPr lang="en-US" dirty="0">
                <a:latin typeface="Calibri"/>
                <a:cs typeface="Calibri"/>
              </a:rPr>
              <a:t>/hosts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domain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qua OS hostname 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5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Khi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dịch</a:t>
            </a:r>
            <a:r>
              <a:rPr lang="en-US">
                <a:latin typeface="Arial"/>
                <a:cs typeface="Arial"/>
              </a:rPr>
              <a:t> vụ khởi động, nó sẽ tự liên kết với một cổng.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1 - 1.023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: 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22 - SSH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25 - SMTP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80 - HTTP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143-IMAP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389-LDAP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443 - HTTPS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43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http https </a:t>
            </a:r>
            <a:r>
              <a:rPr lang="en-US" dirty="0" err="1">
                <a:latin typeface="Arial"/>
                <a:cs typeface="Arial"/>
              </a:rPr>
              <a:t>ssh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94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Giao </a:t>
            </a:r>
            <a:r>
              <a:rPr lang="en-US" err="1">
                <a:latin typeface="Arial"/>
                <a:cs typeface="Arial"/>
              </a:rPr>
              <a:t>thức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cấu</a:t>
            </a:r>
            <a:r>
              <a:rPr lang="en-US">
                <a:latin typeface="Arial"/>
                <a:cs typeface="Arial"/>
              </a:rPr>
              <a:t> hình máy chủ động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DHCP </a:t>
            </a:r>
            <a:r>
              <a:rPr lang="en-US" dirty="0" err="1">
                <a:latin typeface="Arial"/>
                <a:cs typeface="Arial"/>
              </a:rPr>
              <a:t>gán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DHCP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DNS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"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"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DHCP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DHCP. (1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, 1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, 1 </a:t>
            </a:r>
            <a:r>
              <a:rPr lang="en-US" dirty="0" err="1">
                <a:latin typeface="Arial"/>
                <a:cs typeface="Arial"/>
              </a:rPr>
              <a:t>tuần</a:t>
            </a:r>
            <a:r>
              <a:rPr lang="en-US" dirty="0">
                <a:latin typeface="Arial"/>
                <a:cs typeface="Arial"/>
              </a:rPr>
              <a:t>, v.v.)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thuê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tục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IP.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, IP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DHCP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17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Centos/</a:t>
            </a:r>
            <a:r>
              <a:rPr lang="en-US" dirty="0" err="1">
                <a:latin typeface="Arial"/>
                <a:cs typeface="Arial"/>
              </a:rPr>
              <a:t>redhat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DHCP ta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 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sysconfig</a:t>
            </a:r>
            <a:r>
              <a:rPr lang="en-US" dirty="0">
                <a:latin typeface="Arial"/>
                <a:cs typeface="Arial"/>
              </a:rPr>
              <a:t>/network-scripts/ifcfg-enp5s2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   BOOTPROTO=</a:t>
            </a:r>
            <a:r>
              <a:rPr lang="en-US" dirty="0" err="1">
                <a:latin typeface="Arial"/>
                <a:cs typeface="Arial"/>
              </a:rPr>
              <a:t>dhcp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143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ubuntu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DHCP ta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 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/network/interfaces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iface</a:t>
            </a:r>
            <a:r>
              <a:rPr lang="en-US" dirty="0">
                <a:latin typeface="Arial"/>
                <a:cs typeface="Arial"/>
              </a:rPr>
              <a:t> eth0 </a:t>
            </a:r>
            <a:r>
              <a:rPr lang="en-US" dirty="0" err="1">
                <a:latin typeface="Arial"/>
                <a:cs typeface="Arial"/>
              </a:rPr>
              <a:t>inet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dhcp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031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với Centos/</a:t>
            </a:r>
            <a:r>
              <a:rPr lang="en-US" dirty="0" err="1">
                <a:latin typeface="Arial"/>
                <a:cs typeface="Arial"/>
              </a:rPr>
              <a:t>redhat</a:t>
            </a:r>
            <a:r>
              <a:rPr lang="en-US" dirty="0">
                <a:latin typeface="Arial"/>
                <a:cs typeface="Arial"/>
              </a:rPr>
              <a:t> : 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tĩnh</a:t>
            </a:r>
            <a:r>
              <a:rPr lang="en-US" dirty="0">
                <a:latin typeface="Arial"/>
                <a:cs typeface="Arial"/>
              </a:rPr>
              <a:t> (static) ta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 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sysconfig</a:t>
            </a:r>
            <a:r>
              <a:rPr lang="en-US" dirty="0">
                <a:latin typeface="Arial"/>
                <a:cs typeface="Arial"/>
              </a:rPr>
              <a:t>/network-scripts/ifcfg-eth0 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   BOOTPROTO=static 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0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ubuntu 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tĩnh</a:t>
            </a:r>
            <a:r>
              <a:rPr lang="en-US" dirty="0">
                <a:latin typeface="Arial"/>
                <a:cs typeface="Arial"/>
              </a:rPr>
              <a:t> ( static) ta 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 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/network/interfaces 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iface</a:t>
            </a:r>
            <a:r>
              <a:rPr lang="en-US" dirty="0">
                <a:latin typeface="Arial"/>
                <a:cs typeface="Arial"/>
              </a:rPr>
              <a:t> eth0 </a:t>
            </a:r>
            <a:r>
              <a:rPr lang="en-US" dirty="0" err="1">
                <a:latin typeface="Arial"/>
                <a:cs typeface="Arial"/>
              </a:rPr>
              <a:t>inet</a:t>
            </a:r>
            <a:r>
              <a:rPr lang="en-US" dirty="0">
                <a:latin typeface="Arial"/>
                <a:cs typeface="Arial"/>
              </a:rPr>
              <a:t> static </a:t>
            </a:r>
            <a:endParaRPr lang="en-US" dirty="0">
              <a:cs typeface="Arial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64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file config.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gõ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shell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74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1 server bao </a:t>
            </a:r>
            <a:r>
              <a:rPr lang="en-US" dirty="0" err="1">
                <a:latin typeface="Arial"/>
                <a:cs typeface="Arial"/>
              </a:rPr>
              <a:t>gồm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interface network(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),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ifup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ifdown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1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1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restart network ( bao </a:t>
            </a:r>
            <a:r>
              <a:rPr lang="en-US" dirty="0" err="1">
                <a:latin typeface="Arial"/>
                <a:cs typeface="Arial"/>
              </a:rPr>
              <a:t>gồm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770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1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tuyến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gateway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gateway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network</a:t>
            </a:r>
            <a:endParaRPr lang="vi-VN" dirty="0">
              <a:latin typeface="Arial"/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1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gateway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gateway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1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 ( destination)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 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routing.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tuyến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routting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destination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gateway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card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44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network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280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72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network </a:t>
            </a:r>
            <a:r>
              <a:rPr lang="en-US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, ta </a:t>
            </a:r>
            <a:r>
              <a:rPr lang="en-US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debug </a:t>
            </a:r>
            <a:r>
              <a:rPr lang="en-US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pPr marL="469900" indent="-336550">
              <a:spcBef>
                <a:spcPts val="3055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/>
              <a:t>ping</a:t>
            </a:r>
          </a:p>
          <a:p>
            <a:pPr marL="469900" indent="-336550">
              <a:spcBef>
                <a:spcPts val="3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traceroute / </a:t>
            </a:r>
            <a:r>
              <a:rPr lang="en-US" err="1">
                <a:latin typeface="Arial"/>
                <a:cs typeface="Arial"/>
              </a:rPr>
              <a:t>tracepath</a:t>
            </a:r>
            <a:endParaRPr lang="en-US">
              <a:latin typeface="Arial"/>
              <a:cs typeface="Arial"/>
            </a:endParaRPr>
          </a:p>
          <a:p>
            <a:pPr marL="469900" indent="-336550">
              <a:spcBef>
                <a:spcPts val="3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/>
              <a:t>netstat</a:t>
            </a:r>
          </a:p>
          <a:p>
            <a:pPr marL="469900" indent="-336550">
              <a:spcBef>
                <a:spcPts val="3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 dirty="0" err="1">
                <a:latin typeface="Arial"/>
                <a:cs typeface="Arial"/>
              </a:rPr>
              <a:t>tcpdump</a:t>
            </a:r>
            <a:endParaRPr lang="en-US">
              <a:latin typeface="Arial"/>
              <a:cs typeface="Arial"/>
            </a:endParaRPr>
          </a:p>
          <a:p>
            <a:pPr marL="469900" indent="-336550">
              <a:spcBef>
                <a:spcPts val="3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 dirty="0"/>
              <a:t>telnet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4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8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Internet. </a:t>
            </a:r>
            <a:r>
              <a:rPr lang="en-US" dirty="0" err="1">
                <a:latin typeface="Arial"/>
                <a:cs typeface="Arial"/>
              </a:rPr>
              <a:t>Đột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trang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Vẽ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liệt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kê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699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câu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lệnh</a:t>
            </a:r>
            <a:r>
              <a:rPr lang="en-US" dirty="0">
                <a:latin typeface="Calibri"/>
                <a:ea typeface="Calibri"/>
                <a:cs typeface="Calibri"/>
              </a:rPr>
              <a:t> ping </a:t>
            </a:r>
            <a:r>
              <a:rPr lang="en-US" dirty="0" err="1">
                <a:latin typeface="Calibri"/>
                <a:ea typeface="Calibri"/>
                <a:cs typeface="Calibri"/>
              </a:rPr>
              <a:t>và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ví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dụ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10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ý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ping: </a:t>
            </a:r>
            <a:r>
              <a:rPr lang="en-US" dirty="0" err="1">
                <a:latin typeface="Arial"/>
                <a:cs typeface="Arial"/>
              </a:rPr>
              <a:t>ttl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time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9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traceroute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tracepath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ý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456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netstat và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option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/>
          </a:p>
          <a:p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-n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địa chỉ số và cổng.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-</a:t>
            </a:r>
            <a:r>
              <a:rPr lang="en-US" err="1">
                <a:latin typeface="Arial"/>
                <a:cs typeface="Arial"/>
              </a:rPr>
              <a:t>i</a:t>
            </a:r>
            <a:r>
              <a:rPr lang="en-US">
                <a:latin typeface="Arial"/>
                <a:cs typeface="Arial"/>
              </a:rPr>
              <a:t>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danh sách các giao diện mạng.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-r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bảng lộ trình. (netstat -rn)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-p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PID và chương trình được sử dụng.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-l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ổ cắm nghe. (netstat -nlp)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-t </a:t>
            </a:r>
            <a:r>
              <a:rPr lang="en-US" err="1">
                <a:latin typeface="Arial"/>
                <a:cs typeface="Arial"/>
              </a:rPr>
              <a:t>Giới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hạn</a:t>
            </a:r>
            <a:r>
              <a:rPr lang="en-US">
                <a:latin typeface="Arial"/>
                <a:cs typeface="Arial"/>
              </a:rPr>
              <a:t> đầu ra ở TCP (netstat -ntlp)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-u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ở UDP (netstat -</a:t>
            </a:r>
            <a:r>
              <a:rPr lang="en-US" dirty="0" err="1">
                <a:latin typeface="Arial"/>
                <a:cs typeface="Arial"/>
              </a:rPr>
              <a:t>nulp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365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lệnh netstat -i ; netstat -rn ; netstat -ntlp ; </a:t>
            </a:r>
            <a:endParaRPr lang="vi-VN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khác nhau và đọc các chỉ số kết quả đầu ra và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62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wireshare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window;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linux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tcpdump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capture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tin. </a:t>
            </a:r>
            <a:endParaRPr lang="vi-VN" dirty="0"/>
          </a:p>
          <a:p>
            <a:r>
              <a:rPr lang="en-US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 TCP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err="1">
                <a:latin typeface="Arial"/>
                <a:cs typeface="Arial"/>
              </a:rPr>
              <a:t>tcpdump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option </a:t>
            </a:r>
            <a:r>
              <a:rPr lang="en-US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 </a:t>
            </a:r>
          </a:p>
          <a:p>
            <a:r>
              <a:rPr lang="en-US">
                <a:latin typeface="Arial"/>
                <a:cs typeface="Arial"/>
              </a:rPr>
              <a:t>-n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địa chỉ số và cổng.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-A Hiển </a:t>
            </a:r>
            <a:r>
              <a:rPr lang="en-US" err="1">
                <a:latin typeface="Arial"/>
                <a:cs typeface="Arial"/>
              </a:rPr>
              <a:t>thị</a:t>
            </a:r>
            <a:r>
              <a:rPr lang="en-US">
                <a:latin typeface="Arial"/>
                <a:cs typeface="Arial"/>
              </a:rPr>
              <a:t> đầu ra ASCII (văn bản).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-v </a:t>
            </a:r>
            <a:r>
              <a:rPr lang="en-US" err="1">
                <a:latin typeface="Arial"/>
                <a:cs typeface="Arial"/>
              </a:rPr>
              <a:t>Chế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</a:t>
            </a:r>
            <a:r>
              <a:rPr lang="en-US">
                <a:latin typeface="Arial"/>
                <a:cs typeface="Arial"/>
              </a:rPr>
              <a:t> dài dòng. Tạo ra nhiều sản lượng hơn.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err="1">
                <a:latin typeface="Arial"/>
                <a:cs typeface="Arial"/>
              </a:rPr>
              <a:t>vvv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941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lênh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tcpdump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r>
              <a:rPr lang="en-US" dirty="0">
                <a:latin typeface="Arial"/>
                <a:cs typeface="Arial"/>
              </a:rPr>
              <a:t> ý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tin: </a:t>
            </a:r>
            <a:r>
              <a:rPr lang="en-US" dirty="0" err="1">
                <a:latin typeface="Arial"/>
                <a:cs typeface="Arial"/>
              </a:rPr>
              <a:t>dịa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dích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tin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698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lệnh telnet cho phép chúng ta kiểm tra 1 cổng phía server có được mở hay không?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- nếu được mở ta có thể truy cập được dịch vụ qua cổng đó</a:t>
            </a:r>
            <a:endParaRPr lang="vi-VN"/>
          </a:p>
          <a:p>
            <a:r>
              <a:rPr lang="en-US"/>
              <a:t>- nếu không được mở ta cần kiểm tra: network có thông không(ping); dịch vụ trên server có chạy không( service running); cổng đó trên server có mở không( netstat -anp | grep port); firewall có chặn nó không( ufw or firewalld có chạy không)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9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Mạng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cơ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bản</a:t>
            </a:r>
            <a:endParaRPr lang="vi-VN" err="1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Lệnh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mạng</a:t>
            </a:r>
            <a:r>
              <a:rPr lang="en-US">
                <a:latin typeface="Arial"/>
                <a:cs typeface="Arial"/>
              </a:rPr>
              <a:t> Linux </a:t>
            </a:r>
            <a:endParaRPr lang="en-US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Khắc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phục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sự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cố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mạng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19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Các </a:t>
            </a:r>
            <a:r>
              <a:rPr lang="en-US" err="1">
                <a:latin typeface="Calibri"/>
                <a:cs typeface="Calibri"/>
              </a:rPr>
              <a:t>kiến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thức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bản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về</a:t>
            </a:r>
            <a:r>
              <a:rPr lang="en-US">
                <a:latin typeface="Calibri"/>
                <a:cs typeface="Calibri"/>
              </a:rPr>
              <a:t> network </a:t>
            </a:r>
            <a:r>
              <a:rPr lang="en-US" err="1">
                <a:latin typeface="Calibri"/>
                <a:cs typeface="Calibri"/>
              </a:rPr>
              <a:t>cần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nắm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rõ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marL="348615" indent="-336550">
              <a:spcBef>
                <a:spcPts val="10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TCP/IP</a:t>
            </a:r>
          </a:p>
          <a:p>
            <a:pPr marL="348615" indent="-336550">
              <a:spcBef>
                <a:spcPts val="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Classful networks</a:t>
            </a:r>
          </a:p>
          <a:p>
            <a:pPr marL="348615" indent="-336550">
              <a:spcBef>
                <a:spcPts val="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Subnet masks</a:t>
            </a:r>
          </a:p>
          <a:p>
            <a:pPr marL="348615" indent="-336550">
              <a:spcBef>
                <a:spcPts val="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Broadcast addresses</a:t>
            </a:r>
          </a:p>
          <a:p>
            <a:pPr marL="348615" indent="-336550">
              <a:spcBef>
                <a:spcPts val="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>
                <a:latin typeface="Arial"/>
                <a:cs typeface="Arial"/>
              </a:rPr>
              <a:t>CIDR</a:t>
            </a:r>
          </a:p>
          <a:p>
            <a:pPr marL="348615" indent="-336550">
              <a:spcBef>
                <a:spcPts val="0"/>
              </a:spcBef>
              <a:spcAft>
                <a:spcPts val="0"/>
              </a:spcAft>
              <a:buFont typeface="Times New Roman,Serif"/>
              <a:buChar char="●"/>
            </a:pPr>
            <a:r>
              <a:rPr lang="en-US"/>
              <a:t>Private address space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43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chia </a:t>
            </a:r>
            <a:r>
              <a:rPr lang="en-US" err="1">
                <a:latin typeface="Calibri"/>
                <a:cs typeface="Calibri"/>
              </a:rPr>
              <a:t>làm</a:t>
            </a:r>
            <a:r>
              <a:rPr lang="en-US">
                <a:latin typeface="Calibri"/>
                <a:cs typeface="Calibri"/>
              </a:rPr>
              <a:t> 2 </a:t>
            </a:r>
            <a:r>
              <a:rPr lang="en-US" err="1">
                <a:latin typeface="Calibri"/>
                <a:cs typeface="Calibri"/>
              </a:rPr>
              <a:t>loại</a:t>
            </a:r>
            <a:r>
              <a:rPr lang="en-US">
                <a:latin typeface="Calibri"/>
                <a:cs typeface="Calibri"/>
              </a:rPr>
              <a:t> ipv4 </a:t>
            </a:r>
            <a:r>
              <a:rPr lang="en-US" err="1">
                <a:latin typeface="Calibri"/>
                <a:cs typeface="Calibri"/>
              </a:rPr>
              <a:t>và</a:t>
            </a:r>
            <a:r>
              <a:rPr lang="en-US">
                <a:latin typeface="Calibri"/>
                <a:cs typeface="Calibri"/>
              </a:rPr>
              <a:t> ipv6: </a:t>
            </a:r>
          </a:p>
          <a:p>
            <a:r>
              <a:rPr lang="en-US">
                <a:latin typeface="Calibri"/>
                <a:cs typeface="Calibri"/>
              </a:rPr>
              <a:t>ipv4 chia </a:t>
            </a:r>
            <a:r>
              <a:rPr lang="en-US" err="1">
                <a:latin typeface="Calibri"/>
                <a:cs typeface="Calibri"/>
              </a:rPr>
              <a:t>làm</a:t>
            </a:r>
            <a:r>
              <a:rPr lang="en-US">
                <a:latin typeface="Calibri"/>
                <a:cs typeface="Calibri"/>
              </a:rPr>
              <a:t> 2 </a:t>
            </a:r>
            <a:r>
              <a:rPr lang="en-US" err="1">
                <a:latin typeface="Calibri"/>
                <a:cs typeface="Calibri"/>
              </a:rPr>
              <a:t>loại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ip</a:t>
            </a:r>
            <a:r>
              <a:rPr lang="en-US">
                <a:latin typeface="Calibri"/>
                <a:cs typeface="Calibri"/>
              </a:rPr>
              <a:t> private </a:t>
            </a:r>
            <a:r>
              <a:rPr lang="en-US" err="1">
                <a:latin typeface="Calibri"/>
                <a:cs typeface="Calibri"/>
              </a:rPr>
              <a:t>và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ip</a:t>
            </a:r>
            <a:r>
              <a:rPr lang="en-US">
                <a:latin typeface="Calibri"/>
                <a:cs typeface="Calibri"/>
              </a:rPr>
              <a:t> public. </a:t>
            </a:r>
            <a:r>
              <a:rPr lang="en-US" err="1">
                <a:latin typeface="Calibri"/>
                <a:cs typeface="Calibri"/>
              </a:rPr>
              <a:t>có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tổng</a:t>
            </a:r>
            <a:r>
              <a:rPr lang="en-US">
                <a:latin typeface="Calibri"/>
                <a:cs typeface="Calibri"/>
              </a:rPr>
              <a:t> là 4.3 </a:t>
            </a:r>
            <a:r>
              <a:rPr lang="en-US" err="1">
                <a:latin typeface="Calibri"/>
                <a:cs typeface="Calibri"/>
              </a:rPr>
              <a:t>tỉ</a:t>
            </a:r>
            <a:r>
              <a:rPr lang="en-US">
                <a:latin typeface="Calibri"/>
                <a:cs typeface="Calibri"/>
              </a:rPr>
              <a:t> ipv4 </a:t>
            </a:r>
          </a:p>
          <a:p>
            <a:r>
              <a:rPr lang="en-US" err="1">
                <a:latin typeface="Calibri"/>
                <a:cs typeface="Calibri"/>
              </a:rPr>
              <a:t>ip</a:t>
            </a:r>
            <a:r>
              <a:rPr lang="en-US">
                <a:latin typeface="Calibri"/>
                <a:cs typeface="Calibri"/>
              </a:rPr>
              <a:t> 4 private </a:t>
            </a:r>
            <a:r>
              <a:rPr lang="en-US" err="1">
                <a:latin typeface="Calibri"/>
                <a:cs typeface="Calibri"/>
              </a:rPr>
              <a:t>có</a:t>
            </a:r>
            <a:r>
              <a:rPr lang="en-US">
                <a:latin typeface="Calibri"/>
                <a:cs typeface="Calibri"/>
              </a:rPr>
              <a:t> 3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ngoài</a:t>
            </a:r>
            <a:r>
              <a:rPr lang="en-US">
                <a:latin typeface="Calibri"/>
                <a:cs typeface="Calibri"/>
              </a:rPr>
              <a:t> 3 </a:t>
            </a:r>
            <a:r>
              <a:rPr lang="en-US" err="1">
                <a:latin typeface="Calibri"/>
                <a:cs typeface="Calibri"/>
              </a:rPr>
              <a:t>đaải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Ipv4 public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Riêng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với</a:t>
            </a:r>
            <a:r>
              <a:rPr lang="en-US">
                <a:latin typeface="Calibri"/>
                <a:cs typeface="Calibri"/>
              </a:rPr>
              <a:t> ipv6 </a:t>
            </a:r>
            <a:r>
              <a:rPr lang="en-US" err="1">
                <a:latin typeface="Calibri"/>
                <a:cs typeface="Calibri"/>
              </a:rPr>
              <a:t>toàn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bộ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public, do </a:t>
            </a:r>
            <a:r>
              <a:rPr lang="en-US" err="1">
                <a:latin typeface="Calibri"/>
                <a:cs typeface="Calibri"/>
              </a:rPr>
              <a:t>số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lượng</a:t>
            </a:r>
            <a:r>
              <a:rPr lang="en-US">
                <a:latin typeface="Calibri"/>
                <a:cs typeface="Calibri"/>
              </a:rPr>
              <a:t> ipipv6 </a:t>
            </a:r>
            <a:r>
              <a:rPr lang="en-US" err="1">
                <a:latin typeface="Calibri"/>
                <a:cs typeface="Calibri"/>
              </a:rPr>
              <a:t>rất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lớn</a:t>
            </a:r>
            <a:r>
              <a:rPr lang="en-US">
                <a:latin typeface="Calibri"/>
                <a:cs typeface="Calibri"/>
              </a:rPr>
              <a:t>. 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128 </a:t>
            </a:r>
            <a:r>
              <a:rPr lang="en-US" err="1">
                <a:latin typeface="Arial"/>
                <a:cs typeface="Arial"/>
              </a:rPr>
              <a:t>bít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Arial"/>
                <a:hlinkClick r:id="rId3"/>
              </a:rPr>
              <a:t>chiều dài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không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gian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địa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chỉ</a:t>
            </a:r>
            <a:r>
              <a:rPr lang="en-US">
                <a:latin typeface="Arial"/>
                <a:cs typeface="Arial"/>
              </a:rPr>
              <a:t> IPv6 </a:t>
            </a:r>
            <a:r>
              <a:rPr lang="en-US" err="1">
                <a:latin typeface="Arial"/>
                <a:cs typeface="Arial"/>
              </a:rPr>
              <a:t>gồm</a:t>
            </a:r>
            <a:r>
              <a:rPr lang="en-US">
                <a:latin typeface="Arial"/>
                <a:cs typeface="Arial"/>
              </a:rPr>
              <a:t> 2128 </a:t>
            </a:r>
            <a:r>
              <a:rPr lang="en-US" err="1">
                <a:latin typeface="Arial"/>
                <a:cs typeface="Arial"/>
              </a:rPr>
              <a:t>địa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chỉ</a:t>
            </a:r>
            <a:r>
              <a:rPr lang="en-US">
                <a:latin typeface="Arial"/>
                <a:cs typeface="Arial"/>
              </a:rPr>
              <a:t>,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3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CIDR 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 1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to. </a:t>
            </a:r>
            <a:r>
              <a:rPr lang="en-US" err="1">
                <a:latin typeface="Calibri"/>
                <a:cs typeface="Calibri"/>
              </a:rPr>
              <a:t>việc</a:t>
            </a:r>
            <a:r>
              <a:rPr lang="en-US">
                <a:latin typeface="Calibri"/>
                <a:cs typeface="Calibri"/>
              </a:rPr>
              <a:t> chia </a:t>
            </a:r>
            <a:r>
              <a:rPr lang="en-US" err="1">
                <a:latin typeface="Calibri"/>
                <a:cs typeface="Calibri"/>
              </a:rPr>
              <a:t>nhỏ</a:t>
            </a:r>
            <a:r>
              <a:rPr lang="en-US">
                <a:latin typeface="Calibri"/>
                <a:cs typeface="Calibri"/>
              </a:rPr>
              <a:t> CIDR </a:t>
            </a:r>
            <a:r>
              <a:rPr lang="en-US" err="1">
                <a:latin typeface="Calibri"/>
                <a:cs typeface="Calibri"/>
              </a:rPr>
              <a:t>thành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nhỏ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mục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đích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lập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chúng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ngoài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thì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cần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tìm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dến</a:t>
            </a:r>
            <a:r>
              <a:rPr lang="en-US">
                <a:latin typeface="Calibri"/>
                <a:cs typeface="Calibri"/>
              </a:rPr>
              <a:t> gateway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từ</a:t>
            </a:r>
            <a:r>
              <a:rPr lang="en-US">
                <a:latin typeface="Arial"/>
                <a:cs typeface="Arial"/>
              </a:rPr>
              <a:t> gateway </a:t>
            </a:r>
            <a:r>
              <a:rPr lang="en-US" err="1">
                <a:latin typeface="Arial"/>
                <a:cs typeface="Arial"/>
              </a:rPr>
              <a:t>sẽ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định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tuyến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tìm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đến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những</a:t>
            </a:r>
            <a:r>
              <a:rPr lang="en-US">
                <a:latin typeface="Arial"/>
                <a:cs typeface="Arial"/>
              </a:rPr>
              <a:t> gateway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những</a:t>
            </a:r>
            <a:r>
              <a:rPr lang="en-US">
                <a:latin typeface="Arial"/>
                <a:cs typeface="Arial"/>
              </a:rPr>
              <a:t> subnet/CIDR khác.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cơ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bản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mạng</a:t>
            </a:r>
            <a:r>
              <a:rPr lang="en-US">
                <a:latin typeface="Calibri"/>
                <a:cs typeface="Calibri"/>
              </a:rPr>
              <a:t> network 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linux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20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lệnh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xem</a:t>
            </a:r>
            <a:r>
              <a:rPr lang="en-US">
                <a:latin typeface="Calibri"/>
                <a:cs typeface="Calibri"/>
              </a:rPr>
              <a:t> IP, </a:t>
            </a:r>
            <a:r>
              <a:rPr lang="en-US" err="1">
                <a:latin typeface="Calibri"/>
                <a:cs typeface="Calibri"/>
              </a:rPr>
              <a:t>xem</a:t>
            </a:r>
            <a:r>
              <a:rPr lang="en-US">
                <a:latin typeface="Calibri"/>
                <a:cs typeface="Calibri"/>
              </a:rPr>
              <a:t> hostname, </a:t>
            </a:r>
            <a:r>
              <a:rPr lang="en-US" err="1">
                <a:latin typeface="Calibri"/>
                <a:cs typeface="Calibri"/>
              </a:rPr>
              <a:t>xem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dns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phân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dải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tên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miền</a:t>
            </a:r>
            <a:r>
              <a:rPr lang="en-US">
                <a:latin typeface="Calibri"/>
                <a:cs typeface="Calibri"/>
              </a:rPr>
              <a:t>.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39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trainingacademy.com/?utm_source=slideshow&amp;utm_medium=slideshow&amp;utm_campaign=slidesho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company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ea typeface="+mn-lt"/>
                <a:cs typeface="Arial"/>
              </a:rPr>
              <a:t>Networking</a:t>
            </a:r>
            <a:endParaRPr lang="vi-VN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ED341-3D20-F4EA-4461-562DD86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Subnet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Masks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graphicFrame>
        <p:nvGraphicFramePr>
          <p:cNvPr id="12" name="Chỗ dành sẵn cho Nội dung 11">
            <a:extLst>
              <a:ext uri="{FF2B5EF4-FFF2-40B4-BE49-F238E27FC236}">
                <a16:creationId xmlns:a16="http://schemas.microsoft.com/office/drawing/2014/main" id="{217C2C2E-54D1-7E85-295D-1AF345BA48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10515600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325151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85785905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Class​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Subnet Mask​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4748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255.0.0.0​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7733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255.255.0.0​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7020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000">
                          <a:effectLst/>
                        </a:rPr>
                        <a:t>255.255.255.0​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94700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193F67D-48AE-699B-3F97-547AAF1A4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7" name="Bảng 16">
            <a:extLst>
              <a:ext uri="{FF2B5EF4-FFF2-40B4-BE49-F238E27FC236}">
                <a16:creationId xmlns:a16="http://schemas.microsoft.com/office/drawing/2014/main" id="{B52A87FD-5A46-39B6-5B93-D7CE8885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72681"/>
              </p:ext>
            </p:extLst>
          </p:nvPr>
        </p:nvGraphicFramePr>
        <p:xfrm>
          <a:off x="3840462" y="4309020"/>
          <a:ext cx="3590925" cy="125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53303287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335564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3662554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239844137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255​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255​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042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183​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194​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46​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31​</a:t>
                      </a:r>
                      <a:endParaRPr lang="en-US">
                        <a:effectLst/>
                      </a:endParaRPr>
                    </a:p>
                    <a:p>
                      <a:pPr algn="r" fontAlgn="base"/>
                      <a:r>
                        <a:rPr lang="en-US" sz="1700">
                          <a:effectLst/>
                          <a:hlinkClick r:id="rId2"/>
                        </a:rPr>
                        <a:t> </a:t>
                      </a:r>
                      <a:r>
                        <a:rPr lang="en-US" sz="1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7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9AEFE-6C4B-8519-5B75-1166AF13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Broadcast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Addresses</a:t>
            </a:r>
            <a:endParaRPr lang="vi-VN" err="1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36191D4F-FA0F-0F0B-273A-03846B7A5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50071"/>
              </p:ext>
            </p:extLst>
          </p:nvPr>
        </p:nvGraphicFramePr>
        <p:xfrm>
          <a:off x="381000" y="1066800"/>
          <a:ext cx="10515597" cy="375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46">
                  <a:extLst>
                    <a:ext uri="{9D8B030D-6E8A-4147-A177-3AD203B41FA5}">
                      <a16:colId xmlns:a16="http://schemas.microsoft.com/office/drawing/2014/main" val="1065186562"/>
                    </a:ext>
                  </a:extLst>
                </a:gridCol>
                <a:gridCol w="2652189">
                  <a:extLst>
                    <a:ext uri="{9D8B030D-6E8A-4147-A177-3AD203B41FA5}">
                      <a16:colId xmlns:a16="http://schemas.microsoft.com/office/drawing/2014/main" val="617376541"/>
                    </a:ext>
                  </a:extLst>
                </a:gridCol>
                <a:gridCol w="2815010">
                  <a:extLst>
                    <a:ext uri="{9D8B030D-6E8A-4147-A177-3AD203B41FA5}">
                      <a16:colId xmlns:a16="http://schemas.microsoft.com/office/drawing/2014/main" val="2291763307"/>
                    </a:ext>
                  </a:extLst>
                </a:gridCol>
                <a:gridCol w="3187652">
                  <a:extLst>
                    <a:ext uri="{9D8B030D-6E8A-4147-A177-3AD203B41FA5}">
                      <a16:colId xmlns:a16="http://schemas.microsoft.com/office/drawing/2014/main" val="263812437"/>
                    </a:ext>
                  </a:extLst>
                </a:gridCol>
              </a:tblGrid>
              <a:tr h="9390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Class​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Network​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Subnet Mask​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Broadcast​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42884"/>
                  </a:ext>
                </a:extLst>
              </a:tr>
              <a:tr h="9390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17.0.0.0​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255.0.0.0​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17.255.255.255​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828150"/>
                  </a:ext>
                </a:extLst>
              </a:tr>
              <a:tr h="9390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183.194.0.0​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255.255.0.0​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183.194.255.255​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348087"/>
                  </a:ext>
                </a:extLst>
              </a:tr>
              <a:tr h="9390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199.83.131.0​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255.255.255.0​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199.83.131.255​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068328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EFDFBE-4DFB-003E-29BB-B0428FE7F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42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1EF78F-FD56-7E21-0BD9-54EAEC6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Classless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Inter-Domain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Routing</a:t>
            </a:r>
            <a:r>
              <a:rPr lang="vi-VN">
                <a:latin typeface="Arial"/>
                <a:cs typeface="Arial"/>
              </a:rPr>
              <a:t> / CIDR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B60651-8527-1FF8-481E-DF2B7066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/>
              <a:t>IP: 121.67.198.94</a:t>
            </a:r>
            <a:endParaRPr lang="vi-VN"/>
          </a:p>
          <a:p>
            <a:pPr marL="811530" lvl="1" indent="-342900">
              <a:lnSpc>
                <a:spcPts val="2865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Class A network: 121.0.0.0</a:t>
            </a:r>
          </a:p>
          <a:p>
            <a:pPr marL="811530" lvl="1" indent="-34290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Class A subnet: 255.0.0.0</a:t>
            </a:r>
          </a:p>
          <a:p>
            <a:pPr marL="811530" lvl="1" indent="-34290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Class A broadcast: 121.255.255.255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IP: 121.67.198.94 Subnet: 255.255.255.0</a:t>
            </a:r>
          </a:p>
          <a:p>
            <a:pPr marL="811530" lvl="1" indent="-342900">
              <a:lnSpc>
                <a:spcPts val="2865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CIDR network: 121.67.198.0</a:t>
            </a:r>
          </a:p>
          <a:p>
            <a:pPr marL="811530" lvl="1" indent="-34290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CIDR subnet: 255.255.255.0</a:t>
            </a:r>
          </a:p>
          <a:p>
            <a:pPr marL="811530" lvl="1" indent="-342900">
              <a:lnSpc>
                <a:spcPts val="2865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CIDR broadcast: 121.67.198.255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E6EBF69-625B-D55B-3DC5-E6E4BF70D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8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7013EA-FCEF-DE5F-7275-D0C5296A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Reserved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Private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Space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965C8EF7-44B4-571F-2137-DC44E1A18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622840"/>
              </p:ext>
            </p:extLst>
          </p:nvPr>
        </p:nvGraphicFramePr>
        <p:xfrm>
          <a:off x="381000" y="1066800"/>
          <a:ext cx="10515599" cy="402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97">
                  <a:extLst>
                    <a:ext uri="{9D8B030D-6E8A-4147-A177-3AD203B41FA5}">
                      <a16:colId xmlns:a16="http://schemas.microsoft.com/office/drawing/2014/main" val="1566382205"/>
                    </a:ext>
                  </a:extLst>
                </a:gridCol>
                <a:gridCol w="4373657">
                  <a:extLst>
                    <a:ext uri="{9D8B030D-6E8A-4147-A177-3AD203B41FA5}">
                      <a16:colId xmlns:a16="http://schemas.microsoft.com/office/drawing/2014/main" val="1701029142"/>
                    </a:ext>
                  </a:extLst>
                </a:gridCol>
                <a:gridCol w="4853045">
                  <a:extLst>
                    <a:ext uri="{9D8B030D-6E8A-4147-A177-3AD203B41FA5}">
                      <a16:colId xmlns:a16="http://schemas.microsoft.com/office/drawing/2014/main" val="2153975013"/>
                    </a:ext>
                  </a:extLst>
                </a:gridCol>
              </a:tblGrid>
              <a:tr h="10027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Class​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Range​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Private Address Space​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61542"/>
                  </a:ext>
                </a:extLst>
              </a:tr>
              <a:tr h="10027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1.0.0.0 - 127.255.255.255​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10.0.0.0 - 10.255.255.255​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345568"/>
                  </a:ext>
                </a:extLst>
              </a:tr>
              <a:tr h="10125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128.0.0.0 - 191.255.255.255​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172.16.0.0 - 172.31.255.255​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48848"/>
                  </a:ext>
                </a:extLst>
              </a:tr>
              <a:tr h="10027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192.0.0.0 - 233.255.255.255​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</a:rPr>
                        <a:t>192.168.0.0 - 192.168.255.255​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766263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0FC36A-A92D-E43A-1AAA-4DD5CB5DE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02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/>
                <a:cs typeface="Arial"/>
              </a:rPr>
              <a:t>TOPIC</a:t>
            </a:r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latin typeface="Arial"/>
                <a:cs typeface="Arial"/>
              </a:rPr>
              <a:t>Basic Networking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>
                <a:solidFill>
                  <a:srgbClr val="007ABF"/>
                </a:solidFill>
                <a:latin typeface="Arial"/>
                <a:cs typeface="Arial"/>
              </a:rPr>
              <a:t>Command Networking 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/>
                <a:cs typeface="Arial"/>
              </a:rPr>
              <a:t>Troubleshooting Networking Issue</a:t>
            </a:r>
            <a:endParaRPr lang="en-US" altLang="en-US" sz="2400" err="1">
              <a:solidFill>
                <a:srgbClr val="000000"/>
              </a:solidFill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6033D6-9A38-15FD-312F-43142A19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Command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Linux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58FA46-C795-316A-0C60-668A38D4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Determining your IP address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err="1">
                <a:latin typeface="Arial"/>
                <a:cs typeface="Arial"/>
              </a:rPr>
              <a:t>ip</a:t>
            </a:r>
            <a:r>
              <a:rPr lang="en-US" sz="3000">
                <a:latin typeface="Arial"/>
                <a:cs typeface="Arial"/>
              </a:rPr>
              <a:t> and </a:t>
            </a:r>
            <a:r>
              <a:rPr lang="en-US" sz="3000" err="1">
                <a:latin typeface="Arial"/>
                <a:cs typeface="Arial"/>
              </a:rPr>
              <a:t>ifconfig</a:t>
            </a:r>
            <a:r>
              <a:rPr lang="en-US" sz="3000">
                <a:latin typeface="Arial"/>
                <a:cs typeface="Arial"/>
              </a:rPr>
              <a:t> utilities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hostnames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DNS and name resolution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/hosts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nsswitch.conf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015AB1-EF6D-A815-3B40-4B295F7F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5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ED439F-6E5C-3CEE-FBD1-D5A4F3F0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Determining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 IP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FB7DA0-7A96-7F84-BB84-F8FE908C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885" indent="-33782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har char="●"/>
            </a:pPr>
            <a:r>
              <a:rPr lang="en-US" sz="3000" err="1">
                <a:latin typeface="Courier New"/>
                <a:cs typeface="Courier New"/>
              </a:rPr>
              <a:t>ip</a:t>
            </a:r>
            <a:r>
              <a:rPr lang="en-US" sz="3000">
                <a:latin typeface="Courier New"/>
                <a:cs typeface="Courier New"/>
              </a:rPr>
              <a:t> address</a:t>
            </a:r>
          </a:p>
          <a:p>
            <a:pPr marL="807085" lvl="1" indent="-337820">
              <a:lnSpc>
                <a:spcPts val="2865"/>
              </a:lnSpc>
              <a:spcBef>
                <a:spcPts val="25"/>
              </a:spcBef>
              <a:spcAft>
                <a:spcPts val="0"/>
              </a:spcAft>
              <a:buChar char="○"/>
            </a:pPr>
            <a:r>
              <a:rPr lang="en-US" err="1">
                <a:latin typeface="Courier New"/>
                <a:cs typeface="Courier New"/>
              </a:rPr>
              <a:t>ip</a:t>
            </a:r>
            <a:r>
              <a:rPr lang="en-US">
                <a:latin typeface="Courier New"/>
                <a:cs typeface="Courier New"/>
              </a:rPr>
              <a:t> </a:t>
            </a:r>
            <a:r>
              <a:rPr lang="en-US" err="1">
                <a:latin typeface="Courier New"/>
                <a:cs typeface="Courier New"/>
              </a:rPr>
              <a:t>addr</a:t>
            </a:r>
          </a:p>
          <a:p>
            <a:pPr marL="807085" lvl="1" indent="-337820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US" err="1">
                <a:latin typeface="Courier New"/>
                <a:cs typeface="Courier New"/>
              </a:rPr>
              <a:t>ip</a:t>
            </a:r>
            <a:r>
              <a:rPr lang="en-US">
                <a:latin typeface="Courier New"/>
                <a:cs typeface="Courier New"/>
              </a:rPr>
              <a:t> a</a:t>
            </a:r>
          </a:p>
          <a:p>
            <a:pPr marL="807085" lvl="1" indent="-337820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US" err="1">
                <a:latin typeface="Courier New"/>
                <a:cs typeface="Courier New"/>
              </a:rPr>
              <a:t>ip</a:t>
            </a:r>
            <a:r>
              <a:rPr lang="en-US">
                <a:latin typeface="Courier New"/>
                <a:cs typeface="Courier New"/>
              </a:rPr>
              <a:t> address show </a:t>
            </a:r>
            <a:r>
              <a:rPr lang="en-US">
                <a:latin typeface="Arial"/>
                <a:cs typeface="Arial"/>
              </a:rPr>
              <a:t>or </a:t>
            </a:r>
            <a:r>
              <a:rPr lang="en-US" err="1">
                <a:latin typeface="Courier New"/>
                <a:cs typeface="Courier New"/>
              </a:rPr>
              <a:t>ip</a:t>
            </a:r>
            <a:r>
              <a:rPr lang="en-US">
                <a:latin typeface="Courier New"/>
                <a:cs typeface="Courier New"/>
              </a:rPr>
              <a:t> a s</a:t>
            </a:r>
          </a:p>
          <a:p>
            <a:pPr marL="349885" indent="-33782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har char="●"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D0D9AE-CF69-7394-3BD8-6BBC70BBA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D4DC917B-9704-64DE-8367-A112426E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2764238"/>
            <a:ext cx="6078748" cy="351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ED439F-6E5C-3CEE-FBD1-D5A4F3F0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Determining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 IP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FB7DA0-7A96-7F84-BB84-F8FE908C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/>
              <a:buChar char="•"/>
            </a:pPr>
            <a:r>
              <a:rPr lang="en-US" sz="3000" err="1">
                <a:latin typeface="Courier New"/>
                <a:cs typeface="Courier New"/>
              </a:rPr>
              <a:t>ifconfig</a:t>
            </a:r>
            <a:endParaRPr lang="vi-VN" err="1"/>
          </a:p>
          <a:p>
            <a:pPr marL="349885" indent="-33782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har char="●"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D0D9AE-CF69-7394-3BD8-6BBC70BBA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tài liệu&#10;&#10;Mô tả được tự động tạo">
            <a:extLst>
              <a:ext uri="{FF2B5EF4-FFF2-40B4-BE49-F238E27FC236}">
                <a16:creationId xmlns:a16="http://schemas.microsoft.com/office/drawing/2014/main" id="{56F19943-3792-A412-8ABA-8109C8CB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8" y="1708745"/>
            <a:ext cx="7545236" cy="45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4E4975-B9F2-1259-F034-84EB852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hostnames</a:t>
            </a:r>
            <a:r>
              <a:rPr lang="vi-VN">
                <a:latin typeface="Arial"/>
                <a:cs typeface="Arial"/>
              </a:rPr>
              <a:t>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03F122-D0B8-7D20-1541-2D1CD71B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human-readable name for an IP address</a:t>
            </a:r>
            <a:endParaRPr lang="vi-VN"/>
          </a:p>
          <a:p>
            <a:pPr marL="811530" lvl="1" indent="-34290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webprod01 = 10.109.155.174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E2F68F-B7F4-459A-E1F4-CD6D81640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10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A61B36-EB5C-490D-BAEC-80D784F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DNS </a:t>
            </a:r>
            <a:r>
              <a:rPr lang="vi-VN" err="1">
                <a:latin typeface="Arial"/>
                <a:cs typeface="Arial"/>
              </a:rPr>
              <a:t>hostnames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3D2CD3-C04A-97B6-0861-F0D66A05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/>
              <a:t>FQDN = fully qualified domain name</a:t>
            </a:r>
            <a:endParaRPr lang="vi-VN"/>
          </a:p>
          <a:p>
            <a:pPr marL="811530" lvl="1" indent="-342900">
              <a:lnSpc>
                <a:spcPts val="2855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webprod01.mycompany.com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TLD</a:t>
            </a:r>
          </a:p>
          <a:p>
            <a:pPr marL="811530" lvl="1" indent="-342900">
              <a:lnSpc>
                <a:spcPts val="2855"/>
              </a:lnSpc>
              <a:spcBef>
                <a:spcPts val="2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.com, </a:t>
            </a:r>
            <a:r>
              <a:rPr lang="en-US" err="1">
                <a:latin typeface="Arial"/>
                <a:cs typeface="Arial"/>
              </a:rPr>
              <a:t>.net</a:t>
            </a:r>
            <a:r>
              <a:rPr lang="en-US">
                <a:latin typeface="Arial"/>
                <a:cs typeface="Arial"/>
              </a:rPr>
              <a:t>, .org, etc.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Domains</a:t>
            </a:r>
          </a:p>
          <a:p>
            <a:pPr marL="811530" lvl="1" indent="-342900">
              <a:lnSpc>
                <a:spcPts val="2855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below (to the left of) TLD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sub-domain</a:t>
            </a:r>
          </a:p>
          <a:p>
            <a:pPr marL="811530" lvl="1" indent="-34290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below (to the left of) the domain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9A5698-6601-CD5A-4774-B21427A9E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6" name="Hình ảnh 5" descr="What is a Top-Level Domain (TLD)?">
            <a:extLst>
              <a:ext uri="{FF2B5EF4-FFF2-40B4-BE49-F238E27FC236}">
                <a16:creationId xmlns:a16="http://schemas.microsoft.com/office/drawing/2014/main" id="{5DADBEFD-C32D-EA10-EF15-C5B6BD63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2" y="1952523"/>
            <a:ext cx="6623752" cy="21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Tìm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hiểu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kiến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thức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cơ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bản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 network </a:t>
            </a:r>
            <a:r>
              <a:rPr lang="en-US" altLang="en-US" sz="2400" err="1">
                <a:latin typeface="Arial"/>
                <a:cs typeface="Arial"/>
              </a:rPr>
              <a:t>trong</a:t>
            </a:r>
            <a:r>
              <a:rPr lang="en-US" altLang="en-US" sz="2400">
                <a:latin typeface="Arial"/>
                <a:cs typeface="Arial"/>
              </a:rPr>
              <a:t> 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Thực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hành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thành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thạo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các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câu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lệnh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 network</a:t>
            </a:r>
            <a:endParaRPr lang="en-US" altLang="en-US" sz="240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Thực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hành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các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xử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lý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sự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cố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liên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quan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đến</a:t>
            </a:r>
            <a:r>
              <a:rPr lang="en-US" altLang="en-US" sz="2400">
                <a:latin typeface="Arial"/>
                <a:cs typeface="Arial"/>
              </a:rPr>
              <a:t> Network</a:t>
            </a:r>
            <a:endParaRPr lang="en-US" altLang="en-US" sz="240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28C51-3870-06E1-65A4-2647023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Displaying</a:t>
            </a:r>
            <a:r>
              <a:rPr lang="vi-VN">
                <a:latin typeface="Arial"/>
                <a:cs typeface="Arial"/>
              </a:rPr>
              <a:t> the </a:t>
            </a:r>
            <a:r>
              <a:rPr lang="vi-VN" err="1">
                <a:latin typeface="Arial"/>
                <a:cs typeface="Arial"/>
              </a:rPr>
              <a:t>hostname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3DB1A5-2ED6-B1C3-EF28-34D51CE5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2881630">
              <a:lnSpc>
                <a:spcPct val="1167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$ hostname  webprod01</a:t>
            </a:r>
          </a:p>
          <a:p>
            <a:pPr marR="2889885">
              <a:lnSpc>
                <a:spcPts val="42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$ </a:t>
            </a:r>
            <a:r>
              <a:rPr lang="en-US" sz="3000" err="1">
                <a:latin typeface="Arial"/>
                <a:cs typeface="Arial"/>
              </a:rPr>
              <a:t>uname</a:t>
            </a:r>
            <a:r>
              <a:rPr lang="en-US" sz="3000">
                <a:latin typeface="Arial"/>
                <a:cs typeface="Arial"/>
              </a:rPr>
              <a:t> -n  webprod01</a:t>
            </a:r>
          </a:p>
          <a:p>
            <a:pPr marR="508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$ hostname -f  webprod01.mycompany.com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D657DA-3CA9-9494-4193-076508395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72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C24EE8-B8D8-8FB4-FBA8-26095F08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Configuring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Hostname</a:t>
            </a:r>
            <a:endParaRPr lang="en-US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BB1D75-6CCA-9CCD-607A-B624EEEA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err="1">
                <a:latin typeface="Arial"/>
                <a:cs typeface="Arial"/>
              </a:rPr>
              <a:t>Temporarily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set</a:t>
            </a:r>
            <a:r>
              <a:rPr lang="vi-VN" sz="3200">
                <a:latin typeface="Arial"/>
                <a:cs typeface="Arial"/>
              </a:rPr>
              <a:t>: </a:t>
            </a:r>
            <a:r>
              <a:rPr lang="vi-VN" sz="3200" b="1" err="1">
                <a:latin typeface="Courier New"/>
                <a:cs typeface="Courier New"/>
              </a:rPr>
              <a:t>hostname</a:t>
            </a:r>
            <a:r>
              <a:rPr lang="vi-VN" sz="3200" b="1">
                <a:latin typeface="Courier New"/>
                <a:cs typeface="Courier New"/>
              </a:rPr>
              <a:t> </a:t>
            </a:r>
            <a:r>
              <a:rPr lang="vi-VN" sz="3200" b="1" i="1" u="sng" err="1">
                <a:latin typeface="Courier New"/>
                <a:cs typeface="Courier New"/>
              </a:rPr>
              <a:t>hostname</a:t>
            </a:r>
            <a:endParaRPr lang="vi-VN"/>
          </a:p>
          <a:p>
            <a:r>
              <a:rPr lang="vi-VN" sz="3200" err="1">
                <a:latin typeface="Arial"/>
                <a:cs typeface="Arial"/>
              </a:rPr>
              <a:t>Automatically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set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at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boot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time</a:t>
            </a:r>
            <a:r>
              <a:rPr lang="vi-VN" sz="3200">
                <a:latin typeface="Arial"/>
                <a:cs typeface="Arial"/>
              </a:rPr>
              <a:t>: </a:t>
            </a:r>
            <a:r>
              <a:rPr lang="vi-VN" sz="3200" err="1">
                <a:latin typeface="Arial"/>
                <a:cs typeface="Arial"/>
              </a:rPr>
              <a:t>edit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etc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sysconfig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network</a:t>
            </a:r>
            <a:r>
              <a:rPr lang="vi-VN" sz="3200">
                <a:latin typeface="Arial"/>
                <a:cs typeface="Arial"/>
              </a:rPr>
              <a:t>,</a:t>
            </a:r>
            <a:r>
              <a:rPr lang="vi-VN" sz="3200" b="1" i="1">
                <a:latin typeface="Arial"/>
                <a:cs typeface="Arial"/>
              </a:rPr>
              <a:t> /</a:t>
            </a:r>
            <a:r>
              <a:rPr lang="vi-VN" sz="3200" b="1" i="1" err="1">
                <a:latin typeface="Arial"/>
                <a:cs typeface="Arial"/>
              </a:rPr>
              <a:t>etc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hostname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or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etc</a:t>
            </a:r>
            <a:r>
              <a:rPr lang="vi-VN" sz="3200" b="1" i="1">
                <a:latin typeface="Arial"/>
                <a:cs typeface="Arial"/>
              </a:rPr>
              <a:t>/HOSTNAME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D03830-B9CE-79C5-A8CA-FD2E4E567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7E0FD4-2ADA-CAD7-0025-28CC830A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Resolving</a:t>
            </a:r>
            <a:r>
              <a:rPr lang="vi-VN"/>
              <a:t> DNS </a:t>
            </a:r>
            <a:r>
              <a:rPr lang="vi-VN" err="1"/>
              <a:t>Names</a:t>
            </a:r>
            <a:r>
              <a:rPr lang="vi-VN"/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4FB708-626B-42A3-0B8A-7575CF6B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host</a:t>
            </a:r>
          </a:p>
          <a:p>
            <a:pPr marL="4699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Dig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>
              <a:latin typeface="Arial"/>
              <a:cs typeface="Arial"/>
            </a:endParaRPr>
          </a:p>
          <a:p>
            <a:pPr marL="0" marR="5080" indent="0">
              <a:lnSpc>
                <a:spcPct val="1198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$ host 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www.mycompany.com </a:t>
            </a:r>
          </a:p>
          <a:p>
            <a:pPr marL="0" marR="5080" indent="0">
              <a:lnSpc>
                <a:spcPct val="1198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webprod01.mycompany.com has address 1.2.1.6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$ host 1.2.1.6</a:t>
            </a:r>
          </a:p>
          <a:p>
            <a:pPr marL="0" marR="553720" indent="0">
              <a:lnSpc>
                <a:spcPts val="285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6.1.2.1.in-addr.arpa domain name pointer  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www.mycompany.com.</a:t>
            </a:r>
            <a:endParaRPr lang="en-US" sz="240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$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DC7E2E-C63F-A1AC-2311-A2B5AE9C5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24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398E8A-AA72-2A8B-F3E4-FEDB6D0B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 /</a:t>
            </a:r>
            <a:r>
              <a:rPr lang="vi-VN" err="1">
                <a:latin typeface="Arial"/>
                <a:cs typeface="Arial"/>
              </a:rPr>
              <a:t>etc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hosts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7CAB0B-F8E0-A551-80BB-FB7B1F8A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133826" cy="4351338"/>
          </a:xfrm>
        </p:spPr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Format:</a:t>
            </a:r>
            <a:endParaRPr lang="vi-VN"/>
          </a:p>
          <a:p>
            <a:pPr marL="811530" lvl="1" indent="-342900">
              <a:lnSpc>
                <a:spcPts val="2865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IP FQDN alias(es)</a:t>
            </a:r>
          </a:p>
          <a:p>
            <a:pPr marL="811530" lvl="1" indent="-34290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10.11.12.13 webprod02.mycorp.com webprod02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Now you can refer to the host by name.</a:t>
            </a:r>
          </a:p>
          <a:p>
            <a:pPr marL="811530" lvl="1" indent="-342900">
              <a:lnSpc>
                <a:spcPts val="2855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webprod02.mycorp.com OR webprod02</a:t>
            </a:r>
          </a:p>
          <a:p>
            <a:pPr marL="469265" marR="197485" indent="-457200">
              <a:lnSpc>
                <a:spcPts val="36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/hosts is local to your </a:t>
            </a:r>
            <a:r>
              <a:rPr lang="en-US" sz="3000" err="1">
                <a:latin typeface="Arial"/>
                <a:cs typeface="Arial"/>
              </a:rPr>
              <a:t>linux</a:t>
            </a:r>
            <a:r>
              <a:rPr lang="en-US" sz="3000">
                <a:latin typeface="Arial"/>
                <a:cs typeface="Arial"/>
              </a:rPr>
              <a:t> system. It  does not propagate to the rest of the  network.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9D4EBF-F9E9-4C4F-AA95-7DA84D763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" name="Hình ảnh 4" descr="Ảnh có chứa văn bản, Phông chữ, ảnh chụp màn hình, màu trắng&#10;&#10;Mô tả được tự động tạo">
            <a:extLst>
              <a:ext uri="{FF2B5EF4-FFF2-40B4-BE49-F238E27FC236}">
                <a16:creationId xmlns:a16="http://schemas.microsoft.com/office/drawing/2014/main" id="{4409F675-6475-1791-23E6-D139256A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4285381"/>
            <a:ext cx="7545237" cy="19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46FEFE-5C2A-76E4-7335-8E3D5153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Ports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DF6050-4490-3D0E-F7A2-CECC548B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When a service starts it binds itself to a port.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Ports 1 - 1,023 are well-known ports.</a:t>
            </a:r>
          </a:p>
          <a:p>
            <a:pPr marL="805815" lvl="1" indent="-337185">
              <a:lnSpc>
                <a:spcPts val="2865"/>
              </a:lnSpc>
              <a:spcBef>
                <a:spcPts val="25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22 - SSH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25 - SMTP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80 - HTTP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143 - IMAP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389 - LDAP</a:t>
            </a:r>
          </a:p>
          <a:p>
            <a:pPr marL="805815" lvl="1" indent="-337185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>
                <a:latin typeface="Arial"/>
                <a:cs typeface="Arial"/>
              </a:rPr>
              <a:t>443 - HTTPS</a:t>
            </a:r>
          </a:p>
          <a:p>
            <a:endParaRPr lang="vi-VN">
              <a:solidFill>
                <a:srgbClr val="000000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09103C-0F3A-F3B4-8BCD-F0E7D21DE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9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DECE27-60A8-CE58-55D3-4994F0A5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etc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services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D4EF66-A4F6-0075-D020-6F4E3DC9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Maps port names to port numbers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F6D213A-0A13-7C66-A39F-74108899F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0221D8A2-170B-EC27-6653-CF6D6ADB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47717"/>
              </p:ext>
            </p:extLst>
          </p:nvPr>
        </p:nvGraphicFramePr>
        <p:xfrm>
          <a:off x="907965" y="2107047"/>
          <a:ext cx="7558107" cy="206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32">
                  <a:extLst>
                    <a:ext uri="{9D8B030D-6E8A-4147-A177-3AD203B41FA5}">
                      <a16:colId xmlns:a16="http://schemas.microsoft.com/office/drawing/2014/main" val="226915930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070998133"/>
                    </a:ext>
                  </a:extLst>
                </a:gridCol>
                <a:gridCol w="425444">
                  <a:extLst>
                    <a:ext uri="{9D8B030D-6E8A-4147-A177-3AD203B41FA5}">
                      <a16:colId xmlns:a16="http://schemas.microsoft.com/office/drawing/2014/main" val="3159168676"/>
                    </a:ext>
                  </a:extLst>
                </a:gridCol>
                <a:gridCol w="4544511">
                  <a:extLst>
                    <a:ext uri="{9D8B030D-6E8A-4147-A177-3AD203B41FA5}">
                      <a16:colId xmlns:a16="http://schemas.microsoft.com/office/drawing/2014/main" val="2730764673"/>
                    </a:ext>
                  </a:extLst>
                </a:gridCol>
              </a:tblGrid>
              <a:tr h="3733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ssh​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22/tcp​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2000">
                          <a:effectLst/>
                        </a:rPr>
                        <a:t>#​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SSH Remote Login Protocol​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61267"/>
                  </a:ext>
                </a:extLst>
              </a:tr>
              <a:tr h="4254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smtp​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25/tcp​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2000">
                          <a:effectLst/>
                        </a:rPr>
                        <a:t>#​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SMTP​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89605"/>
                  </a:ext>
                </a:extLst>
              </a:tr>
              <a:tr h="4254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https​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80/tcp​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2000">
                          <a:effectLst/>
                        </a:rPr>
                        <a:t>#​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http​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39447"/>
                  </a:ext>
                </a:extLst>
              </a:tr>
              <a:tr h="4254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ldap​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389/tcp​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2000">
                          <a:effectLst/>
                        </a:rPr>
                        <a:t>#​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LDAP​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53910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https​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443/tcp​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2000">
                          <a:effectLst/>
                        </a:rPr>
                        <a:t>#​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>
                          <a:effectLst/>
                        </a:rPr>
                        <a:t>http protocol over TLS/SSL​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2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0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72BC1A-0928-08B6-3C1C-173FA36C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DHCP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80EFD-739F-C881-2022-86CF6227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0961298" cy="4351338"/>
          </a:xfrm>
        </p:spPr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Dynamic Host Configuration Protocol</a:t>
            </a:r>
            <a:endParaRPr lang="vi-VN"/>
          </a:p>
          <a:p>
            <a:pPr marL="469265" marR="508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DHCP servers assign IP address to DHCP  clients</a:t>
            </a:r>
          </a:p>
          <a:p>
            <a:pPr marL="805815" lvl="1" indent="-337185">
              <a:lnSpc>
                <a:spcPts val="2865"/>
              </a:lnSpc>
              <a:spcBef>
                <a:spcPts val="2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IP Address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netmask</a:t>
            </a:r>
          </a:p>
          <a:p>
            <a:pPr marL="805815" lvl="1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gateway</a:t>
            </a:r>
          </a:p>
          <a:p>
            <a:pPr marL="805815" lvl="1" indent="-337185">
              <a:lnSpc>
                <a:spcPts val="2865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DNS servers</a:t>
            </a:r>
          </a:p>
          <a:p>
            <a:pPr marL="469265" marR="120078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Each IP is "leased" from the pool of IP  addresses the DHCP server manages.</a:t>
            </a:r>
          </a:p>
          <a:p>
            <a:pPr marL="812165" marR="706755" lvl="1" indent="-342900">
              <a:lnSpc>
                <a:spcPct val="105000"/>
              </a:lnSpc>
              <a:spcBef>
                <a:spcPts val="45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The lease expiration time is configurable on the  DHCP server. (1hr, 1day, 1 week, etc.)</a:t>
            </a:r>
          </a:p>
          <a:p>
            <a:pPr marL="805815" lvl="1" indent="-337185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The client must renew the lease if it wants to keep</a:t>
            </a:r>
          </a:p>
          <a:p>
            <a:pPr marL="800100" marR="5080" indent="-342900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</a:pPr>
            <a:r>
              <a:rPr lang="en-US" sz="2400">
                <a:latin typeface="Arial"/>
                <a:cs typeface="Arial"/>
              </a:rPr>
              <a:t>using the IP address. If no renewal is received, the IP  is available to other DHCP clients.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D3C369-03D1-FDED-3CC8-C1055BBC3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87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245C5D-D141-4ECB-0D5D-23F524C5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Configuring</a:t>
            </a:r>
            <a:r>
              <a:rPr lang="vi-VN">
                <a:latin typeface="Arial"/>
                <a:cs typeface="Arial"/>
              </a:rPr>
              <a:t> a DHCP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- RHEL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79A5E7-F792-F403-02AF-5948567F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err="1">
                <a:latin typeface="Courier New"/>
                <a:cs typeface="Courier New"/>
              </a:rPr>
              <a:t>ifconfig</a:t>
            </a:r>
            <a:r>
              <a:rPr lang="en-US" sz="3000">
                <a:latin typeface="Courier New"/>
                <a:cs typeface="Courier New"/>
              </a:rPr>
              <a:t> -a </a:t>
            </a:r>
            <a:r>
              <a:rPr lang="en-US" sz="3000">
                <a:latin typeface="Arial"/>
                <a:cs typeface="Arial"/>
              </a:rPr>
              <a:t>or </a:t>
            </a:r>
            <a:r>
              <a:rPr lang="en-US" sz="3000" err="1">
                <a:latin typeface="Courier New"/>
                <a:cs typeface="Courier New"/>
              </a:rPr>
              <a:t>ip</a:t>
            </a:r>
            <a:r>
              <a:rPr lang="en-US" sz="3000">
                <a:latin typeface="Courier New"/>
                <a:cs typeface="Courier New"/>
              </a:rPr>
              <a:t> link</a:t>
            </a:r>
          </a:p>
          <a:p>
            <a:pPr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lang="en-US"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sysconfig</a:t>
            </a:r>
            <a:r>
              <a:rPr lang="en-US" sz="3000">
                <a:latin typeface="Arial"/>
                <a:cs typeface="Arial"/>
              </a:rPr>
              <a:t>/network-scripts/</a:t>
            </a:r>
            <a:r>
              <a:rPr lang="en-US" sz="3000" err="1">
                <a:latin typeface="Arial"/>
                <a:cs typeface="Arial"/>
              </a:rPr>
              <a:t>ifcfg</a:t>
            </a:r>
            <a:r>
              <a:rPr lang="en-US" sz="3000">
                <a:latin typeface="Arial"/>
                <a:cs typeface="Arial"/>
              </a:rPr>
              <a:t>-DEVICE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sysconfig</a:t>
            </a:r>
            <a:r>
              <a:rPr lang="en-US" sz="3000">
                <a:latin typeface="Arial"/>
                <a:cs typeface="Arial"/>
              </a:rPr>
              <a:t>/network-scripts/ifcfg-eth0</a:t>
            </a:r>
          </a:p>
          <a:p>
            <a:pPr marR="142240">
              <a:lnSpc>
                <a:spcPts val="42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sysconfig</a:t>
            </a:r>
            <a:r>
              <a:rPr lang="en-US" sz="3000">
                <a:latin typeface="Arial"/>
                <a:cs typeface="Arial"/>
              </a:rPr>
              <a:t>/network-scripts/ifcfg-enp5s2  BOOTPROTO=</a:t>
            </a:r>
            <a:r>
              <a:rPr lang="en-US" sz="3000" err="1">
                <a:latin typeface="Arial"/>
                <a:cs typeface="Arial"/>
              </a:rPr>
              <a:t>dhcp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FC47BC5-BE8D-19D1-6327-95FD4E58E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320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02CEC2-E004-A794-7DE3-246B52FE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Configuring</a:t>
            </a:r>
            <a:r>
              <a:rPr lang="vi-VN">
                <a:latin typeface="Arial"/>
                <a:cs typeface="Arial"/>
              </a:rPr>
              <a:t> a DHCP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- </a:t>
            </a:r>
            <a:r>
              <a:rPr lang="vi-VN" err="1">
                <a:latin typeface="Arial"/>
                <a:cs typeface="Arial"/>
              </a:rPr>
              <a:t>Ubuntu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7B8C26-4C84-2A54-F960-0BD908D3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Courier New"/>
                <a:cs typeface="Courier New"/>
              </a:rPr>
              <a:t>/</a:t>
            </a:r>
            <a:r>
              <a:rPr lang="en-US" sz="3000" err="1">
                <a:latin typeface="Courier New"/>
                <a:cs typeface="Courier New"/>
              </a:rPr>
              <a:t>etc</a:t>
            </a:r>
            <a:r>
              <a:rPr lang="en-US" sz="3000">
                <a:latin typeface="Courier New"/>
                <a:cs typeface="Courier New"/>
              </a:rPr>
              <a:t>/network/interfaces</a:t>
            </a:r>
          </a:p>
          <a:p>
            <a:pPr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lang="en-US" sz="420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cs typeface="Courier New"/>
              </a:rPr>
              <a:t>auto eth0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err="1">
                <a:latin typeface="Courier New"/>
                <a:cs typeface="Courier New"/>
              </a:rPr>
              <a:t>iface</a:t>
            </a:r>
            <a:r>
              <a:rPr lang="en-US" sz="3000">
                <a:latin typeface="Courier New"/>
                <a:cs typeface="Courier New"/>
              </a:rPr>
              <a:t> eth0 </a:t>
            </a:r>
            <a:r>
              <a:rPr lang="en-US" sz="3000" err="1">
                <a:latin typeface="Courier New"/>
                <a:cs typeface="Courier New"/>
              </a:rPr>
              <a:t>inet</a:t>
            </a:r>
            <a:r>
              <a:rPr lang="en-US" sz="3000">
                <a:latin typeface="Courier New"/>
                <a:cs typeface="Courier New"/>
              </a:rPr>
              <a:t> </a:t>
            </a:r>
            <a:r>
              <a:rPr lang="en-US" sz="3000" err="1">
                <a:latin typeface="Courier New"/>
                <a:cs typeface="Courier New"/>
              </a:rPr>
              <a:t>dhcp</a:t>
            </a:r>
            <a:endParaRPr lang="en-US" sz="3000">
              <a:latin typeface="Courier New"/>
              <a:cs typeface="Courier New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CE034B-D0A5-314C-9300-3F3B233C3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04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0F398-DB1A-98FB-3BA6-5BF922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Assigning</a:t>
            </a:r>
            <a:r>
              <a:rPr lang="vi-VN">
                <a:latin typeface="Arial"/>
                <a:cs typeface="Arial"/>
              </a:rPr>
              <a:t> a </a:t>
            </a:r>
            <a:r>
              <a:rPr lang="vi-VN" err="1">
                <a:latin typeface="Arial"/>
                <a:cs typeface="Arial"/>
              </a:rPr>
              <a:t>Static</a:t>
            </a:r>
            <a:r>
              <a:rPr lang="vi-VN">
                <a:latin typeface="Arial"/>
                <a:cs typeface="Arial"/>
              </a:rPr>
              <a:t> IP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- RHEL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42C76E-3F1D-E84E-659E-F1C4A867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sysconfig</a:t>
            </a:r>
            <a:r>
              <a:rPr lang="en-US" sz="3000">
                <a:latin typeface="Arial"/>
                <a:cs typeface="Arial"/>
              </a:rPr>
              <a:t>/network-scripts/ifcfg-eth0</a:t>
            </a:r>
          </a:p>
          <a:p>
            <a:pPr marL="0" indent="0">
              <a:lnSpc>
                <a:spcPts val="2630"/>
              </a:lnSpc>
              <a:spcBef>
                <a:spcPts val="265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DEVICE=eth0</a:t>
            </a:r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BOOTPROTO=static  </a:t>
            </a:r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IPADDR=10.109.155.174  </a:t>
            </a:r>
            <a:endParaRPr lang="en-US"/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NETMASK=255.255.255.0  </a:t>
            </a:r>
            <a:endParaRPr lang="en-US"/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NETWORK=10.109.155.0  </a:t>
            </a:r>
            <a:endParaRPr lang="en-US"/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BROADCAST=10.109.155.255  </a:t>
            </a:r>
            <a:endParaRPr lang="en-US"/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GATEWAY=10.109.155.1  </a:t>
            </a:r>
            <a:endParaRPr lang="en-US"/>
          </a:p>
          <a:p>
            <a:pPr marL="0" marR="2906395" indent="0">
              <a:lnSpc>
                <a:spcPts val="263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cs typeface="Courier New"/>
              </a:rPr>
              <a:t>ONBOOT=yes</a:t>
            </a:r>
            <a:endParaRPr lang="en-US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CBB3E6-9AA1-EF85-FA84-DD41937A0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21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/>
                <a:cs typeface="Arial"/>
              </a:rPr>
              <a:t>TOPIC</a:t>
            </a:r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latin typeface="Arial"/>
                <a:cs typeface="Arial"/>
              </a:rPr>
              <a:t>Basic Networking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>
                <a:latin typeface="Arial"/>
                <a:cs typeface="Arial"/>
              </a:rPr>
              <a:t>Command Networking 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/>
                <a:cs typeface="Arial"/>
              </a:rPr>
              <a:t>Troubleshooting Networking Issue</a:t>
            </a:r>
            <a:endParaRPr lang="en-US" altLang="en-US" sz="2400" err="1">
              <a:solidFill>
                <a:srgbClr val="000000"/>
              </a:solidFill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0F398-DB1A-98FB-3BA6-5BF922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Assigning</a:t>
            </a:r>
            <a:r>
              <a:rPr lang="vi-VN">
                <a:latin typeface="Arial"/>
                <a:cs typeface="Arial"/>
              </a:rPr>
              <a:t> a </a:t>
            </a:r>
            <a:r>
              <a:rPr lang="vi-VN" err="1">
                <a:latin typeface="Arial"/>
                <a:cs typeface="Arial"/>
              </a:rPr>
              <a:t>Static</a:t>
            </a:r>
            <a:r>
              <a:rPr lang="vi-VN">
                <a:latin typeface="Arial"/>
                <a:cs typeface="Arial"/>
              </a:rPr>
              <a:t> IP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- </a:t>
            </a:r>
            <a:r>
              <a:rPr lang="vi-VN" err="1">
                <a:latin typeface="Arial"/>
                <a:cs typeface="Arial"/>
              </a:rPr>
              <a:t>Ubuntu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42C76E-3F1D-E84E-659E-F1C4A867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/</a:t>
            </a:r>
            <a:r>
              <a:rPr lang="en-US" sz="3000" err="1">
                <a:latin typeface="Arial"/>
                <a:cs typeface="Arial"/>
              </a:rPr>
              <a:t>etc</a:t>
            </a:r>
            <a:r>
              <a:rPr lang="en-US" sz="3000">
                <a:latin typeface="Arial"/>
                <a:cs typeface="Arial"/>
              </a:rPr>
              <a:t>/network/interfaces</a:t>
            </a:r>
          </a:p>
          <a:p>
            <a:pPr>
              <a:lnSpc>
                <a:spcPct val="100000"/>
              </a:lnSpc>
              <a:spcBef>
                <a:spcPts val="55"/>
              </a:spcBef>
              <a:spcAft>
                <a:spcPts val="0"/>
              </a:spcAft>
            </a:pPr>
            <a:endParaRPr lang="en-US" sz="40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auto eth0</a:t>
            </a: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 err="1">
                <a:latin typeface="Courier New"/>
                <a:cs typeface="Courier New"/>
              </a:rPr>
              <a:t>iface</a:t>
            </a:r>
            <a:r>
              <a:rPr lang="en-US" sz="2400">
                <a:latin typeface="Courier New"/>
                <a:cs typeface="Courier New"/>
              </a:rPr>
              <a:t> eth0 </a:t>
            </a:r>
            <a:r>
              <a:rPr lang="en-US" sz="2400" err="1">
                <a:latin typeface="Courier New"/>
                <a:cs typeface="Courier New"/>
              </a:rPr>
              <a:t>inet</a:t>
            </a:r>
            <a:r>
              <a:rPr lang="en-US" sz="2400">
                <a:latin typeface="Courier New"/>
                <a:cs typeface="Courier New"/>
              </a:rPr>
              <a:t> static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CBB3E6-9AA1-EF85-FA84-DD41937A0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E84FC6A0-8E5A-E2A9-DF4E-966EF02A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35949"/>
              </p:ext>
            </p:extLst>
          </p:nvPr>
        </p:nvGraphicFramePr>
        <p:xfrm>
          <a:off x="766172" y="3575433"/>
          <a:ext cx="4563656" cy="140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72">
                  <a:extLst>
                    <a:ext uri="{9D8B030D-6E8A-4147-A177-3AD203B41FA5}">
                      <a16:colId xmlns:a16="http://schemas.microsoft.com/office/drawing/2014/main" val="2237696876"/>
                    </a:ext>
                  </a:extLst>
                </a:gridCol>
                <a:gridCol w="2996584">
                  <a:extLst>
                    <a:ext uri="{9D8B030D-6E8A-4147-A177-3AD203B41FA5}">
                      <a16:colId xmlns:a16="http://schemas.microsoft.com/office/drawing/2014/main" val="2783832528"/>
                    </a:ext>
                  </a:extLst>
                </a:gridCol>
              </a:tblGrid>
              <a:tr h="4374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address​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10.109.155.174​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21928"/>
                  </a:ext>
                </a:extLst>
              </a:tr>
              <a:tr h="48926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netmask​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255.255.255.0​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14806"/>
                  </a:ext>
                </a:extLst>
              </a:tr>
              <a:tr h="4374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gateway​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effectLst/>
                        </a:rPr>
                        <a:t>10.109.155.1​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62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0F398-DB1A-98FB-3BA6-5BF922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Manually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Assigning</a:t>
            </a:r>
            <a:r>
              <a:rPr lang="vi-VN">
                <a:latin typeface="Arial"/>
                <a:cs typeface="Arial"/>
              </a:rPr>
              <a:t> an IP 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42C76E-3F1D-E84E-659E-F1C4A867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Format:</a:t>
            </a:r>
            <a:endParaRPr lang="vi-VN"/>
          </a:p>
          <a:p>
            <a:pPr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 sz="2100">
                <a:latin typeface="Courier New"/>
                <a:cs typeface="Courier New"/>
              </a:rPr>
              <a:t>ip address add IP[/NETMASK] dev NETWORK_DEVICE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err="1">
                <a:latin typeface="Courier New"/>
                <a:cs typeface="Courier New"/>
              </a:rPr>
              <a:t>ip</a:t>
            </a:r>
            <a:r>
              <a:rPr lang="en-US" sz="2100">
                <a:latin typeface="Courier New"/>
                <a:cs typeface="Courier New"/>
              </a:rPr>
              <a:t> address add 10.11.12.13 dev eth0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>
                <a:latin typeface="Courier New"/>
                <a:cs typeface="Courier New"/>
              </a:rPr>
              <a:t>ip address add 10.11.12.13/255.255.225.0 dev eth0  </a:t>
            </a:r>
            <a:r>
              <a:rPr lang="en-US" sz="2100" err="1">
                <a:latin typeface="Courier New"/>
                <a:cs typeface="Courier New"/>
              </a:rPr>
              <a:t>ip</a:t>
            </a:r>
            <a:r>
              <a:rPr lang="en-US" sz="2100">
                <a:latin typeface="Courier New"/>
                <a:cs typeface="Courier New"/>
              </a:rPr>
              <a:t> link set eth0 up</a:t>
            </a:r>
            <a:endParaRPr lang="en-US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CBB3E6-9AA1-EF85-FA84-DD41937A0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09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A7D6B1-F23D-FEBD-BC6C-C27AA41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ifup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ifdown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commands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BE5BFF-79BB-52C8-4CB4-41B57526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err="1">
                <a:latin typeface="Arial"/>
                <a:cs typeface="Arial"/>
              </a:rPr>
              <a:t>Useful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for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verifying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network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settings</a:t>
            </a:r>
            <a:r>
              <a:rPr lang="vi-VN" sz="320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vi-VN" sz="3200" b="1" err="1">
                <a:latin typeface="Courier New"/>
                <a:cs typeface="Courier New"/>
              </a:rPr>
              <a:t>ifup</a:t>
            </a:r>
            <a:r>
              <a:rPr lang="vi-VN" sz="3200" b="1">
                <a:latin typeface="Courier New"/>
                <a:cs typeface="Courier New"/>
              </a:rPr>
              <a:t> </a:t>
            </a:r>
            <a:r>
              <a:rPr lang="vi-VN" sz="3200" b="1" u="sng" err="1">
                <a:latin typeface="Courier New"/>
                <a:cs typeface="Courier New"/>
              </a:rPr>
              <a:t>iface</a:t>
            </a:r>
            <a:r>
              <a:rPr lang="vi-VN" sz="3200">
                <a:latin typeface="Arial"/>
                <a:cs typeface="Arial"/>
              </a:rPr>
              <a:t>: </a:t>
            </a:r>
            <a:r>
              <a:rPr lang="vi-VN" sz="3200" err="1">
                <a:latin typeface="Arial"/>
                <a:cs typeface="Arial"/>
              </a:rPr>
              <a:t>bring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interfaces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up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and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configure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it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with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paramaters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read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from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etc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sysconfig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network-scripts</a:t>
            </a:r>
            <a:r>
              <a:rPr lang="vi-VN" sz="3200" b="1" i="1">
                <a:latin typeface="Arial"/>
                <a:cs typeface="Arial"/>
              </a:rPr>
              <a:t>/</a:t>
            </a:r>
            <a:r>
              <a:rPr lang="vi-VN" sz="3200" b="1" i="1" err="1">
                <a:latin typeface="Arial"/>
                <a:cs typeface="Arial"/>
              </a:rPr>
              <a:t>ifcfg-eth</a:t>
            </a:r>
            <a:r>
              <a:rPr lang="vi-VN" sz="3200" b="1" i="1" u="sng" err="1">
                <a:latin typeface="Arial"/>
                <a:cs typeface="Arial"/>
              </a:rPr>
              <a:t>X</a:t>
            </a:r>
            <a:endParaRPr lang="vi-VN">
              <a:latin typeface="Arial"/>
              <a:cs typeface="Arial"/>
            </a:endParaRPr>
          </a:p>
          <a:p>
            <a:r>
              <a:rPr lang="vi-VN" sz="3200" b="1" err="1">
                <a:latin typeface="Courier New"/>
                <a:cs typeface="Courier New"/>
              </a:rPr>
              <a:t>ifdown</a:t>
            </a:r>
            <a:r>
              <a:rPr lang="vi-VN" sz="3200" b="1">
                <a:latin typeface="Courier New"/>
                <a:cs typeface="Courier New"/>
              </a:rPr>
              <a:t> </a:t>
            </a:r>
            <a:r>
              <a:rPr lang="vi-VN" sz="3200" b="1" u="sng" err="1">
                <a:latin typeface="Courier New"/>
                <a:cs typeface="Courier New"/>
              </a:rPr>
              <a:t>iface</a:t>
            </a:r>
            <a:r>
              <a:rPr lang="vi-VN" sz="3200">
                <a:latin typeface="Arial"/>
                <a:cs typeface="Arial"/>
              </a:rPr>
              <a:t>: </a:t>
            </a:r>
            <a:r>
              <a:rPr lang="vi-VN" sz="3200" err="1">
                <a:latin typeface="Arial"/>
                <a:cs typeface="Arial"/>
              </a:rPr>
              <a:t>bring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interface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down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5DCBAE-E2B5-D816-BF2F-A025C7F7C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371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57742E-7801-7204-FB1C-EC61754B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Configuring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Routing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F81D7E-56AD-BF1E-9D53-AA6DAA3E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Routing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b="1" i="1">
                <a:latin typeface="Arial"/>
                <a:cs typeface="Arial"/>
              </a:rPr>
              <a:t>/</a:t>
            </a:r>
            <a:r>
              <a:rPr lang="vi-VN" b="1" i="1" err="1">
                <a:latin typeface="Arial"/>
                <a:cs typeface="Arial"/>
              </a:rPr>
              <a:t>etc</a:t>
            </a:r>
            <a:r>
              <a:rPr lang="vi-VN" b="1" i="1">
                <a:latin typeface="Arial"/>
                <a:cs typeface="Arial"/>
              </a:rPr>
              <a:t>/</a:t>
            </a:r>
            <a:r>
              <a:rPr lang="vi-VN" b="1" i="1" err="1">
                <a:latin typeface="Arial"/>
                <a:cs typeface="Arial"/>
              </a:rPr>
              <a:t>sysconfig</a:t>
            </a:r>
            <a:r>
              <a:rPr lang="vi-VN" b="1" i="1">
                <a:latin typeface="Arial"/>
                <a:cs typeface="Arial"/>
              </a:rPr>
              <a:t>/</a:t>
            </a:r>
            <a:r>
              <a:rPr lang="vi-VN" b="1" i="1" err="1">
                <a:latin typeface="Arial"/>
                <a:cs typeface="Arial"/>
              </a:rPr>
              <a:t>network</a:t>
            </a:r>
            <a:r>
              <a:rPr lang="vi-VN" b="1" i="1">
                <a:latin typeface="Arial"/>
                <a:cs typeface="Arial"/>
              </a:rPr>
              <a:t>/</a:t>
            </a:r>
            <a:r>
              <a:rPr lang="vi-VN" b="1" i="1" err="1">
                <a:latin typeface="Arial"/>
                <a:cs typeface="Arial"/>
              </a:rPr>
              <a:t>routes</a:t>
            </a:r>
            <a:endParaRPr lang="vi-VN">
              <a:latin typeface="Arial"/>
              <a:cs typeface="Arial"/>
            </a:endParaRPr>
          </a:p>
          <a:p>
            <a:r>
              <a:rPr lang="vi-VN" b="1" i="1" err="1">
                <a:latin typeface="Arial"/>
                <a:cs typeface="Arial"/>
              </a:rPr>
              <a:t>route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command</a:t>
            </a:r>
            <a:r>
              <a:rPr lang="vi-VN">
                <a:latin typeface="Arial"/>
                <a:cs typeface="Arial"/>
              </a:rPr>
              <a:t>:</a:t>
            </a:r>
            <a:br>
              <a:rPr lang="vi-VN"/>
            </a:br>
            <a:r>
              <a:rPr lang="vi-VN" err="1">
                <a:latin typeface="Arial"/>
                <a:cs typeface="Arial"/>
              </a:rPr>
              <a:t>route</a:t>
            </a:r>
            <a:r>
              <a:rPr lang="vi-VN">
                <a:latin typeface="Arial"/>
                <a:cs typeface="Arial"/>
              </a:rPr>
              <a:t> {</a:t>
            </a:r>
            <a:r>
              <a:rPr lang="vi-VN" err="1">
                <a:latin typeface="Arial"/>
                <a:cs typeface="Arial"/>
              </a:rPr>
              <a:t>add</a:t>
            </a:r>
            <a:r>
              <a:rPr lang="vi-VN">
                <a:latin typeface="Arial"/>
                <a:cs typeface="Arial"/>
              </a:rPr>
              <a:t> | </a:t>
            </a:r>
            <a:r>
              <a:rPr lang="vi-VN" err="1">
                <a:latin typeface="Arial"/>
                <a:cs typeface="Arial"/>
              </a:rPr>
              <a:t>del</a:t>
            </a:r>
            <a:r>
              <a:rPr lang="vi-VN">
                <a:latin typeface="Arial"/>
                <a:cs typeface="Arial"/>
              </a:rPr>
              <a:t>} [-</a:t>
            </a:r>
            <a:r>
              <a:rPr lang="vi-VN" err="1">
                <a:latin typeface="Arial"/>
                <a:cs typeface="Arial"/>
              </a:rPr>
              <a:t>net</a:t>
            </a:r>
            <a:r>
              <a:rPr lang="vi-VN">
                <a:latin typeface="Arial"/>
                <a:cs typeface="Arial"/>
              </a:rPr>
              <a:t> | -</a:t>
            </a:r>
            <a:r>
              <a:rPr lang="vi-VN" err="1">
                <a:latin typeface="Arial"/>
                <a:cs typeface="Arial"/>
              </a:rPr>
              <a:t>host</a:t>
            </a:r>
            <a:r>
              <a:rPr lang="vi-VN">
                <a:latin typeface="Arial"/>
                <a:cs typeface="Arial"/>
              </a:rPr>
              <a:t>] </a:t>
            </a:r>
            <a:r>
              <a:rPr lang="vi-VN" b="1" i="1" u="sng" err="1">
                <a:latin typeface="Courier New"/>
                <a:cs typeface="Courier New"/>
              </a:rPr>
              <a:t>target</a:t>
            </a:r>
            <a:r>
              <a:rPr lang="vi-VN" b="1">
                <a:latin typeface="Courier New"/>
                <a:cs typeface="Courier New"/>
              </a:rPr>
              <a:t> [</a:t>
            </a:r>
            <a:r>
              <a:rPr lang="vi-VN" b="1" err="1">
                <a:latin typeface="Courier New"/>
                <a:cs typeface="Courier New"/>
              </a:rPr>
              <a:t>netmask</a:t>
            </a:r>
            <a:r>
              <a:rPr lang="vi-VN" b="1">
                <a:latin typeface="Courier New"/>
                <a:cs typeface="Courier New"/>
              </a:rPr>
              <a:t> </a:t>
            </a:r>
            <a:r>
              <a:rPr lang="vi-VN" b="1" i="1" u="sng" err="1">
                <a:latin typeface="Courier New"/>
                <a:cs typeface="Courier New"/>
              </a:rPr>
              <a:t>mask</a:t>
            </a:r>
            <a:r>
              <a:rPr lang="vi-VN" b="1">
                <a:latin typeface="Courier New"/>
                <a:cs typeface="Courier New"/>
              </a:rPr>
              <a:t>] [</a:t>
            </a:r>
            <a:r>
              <a:rPr lang="vi-VN" b="1" err="1">
                <a:latin typeface="Courier New"/>
                <a:cs typeface="Courier New"/>
              </a:rPr>
              <a:t>gw</a:t>
            </a:r>
            <a:r>
              <a:rPr lang="vi-VN" b="1">
                <a:latin typeface="Courier New"/>
                <a:cs typeface="Courier New"/>
              </a:rPr>
              <a:t> </a:t>
            </a:r>
            <a:r>
              <a:rPr lang="vi-VN" b="1" i="1" u="sng" err="1">
                <a:latin typeface="Courier New"/>
                <a:cs typeface="Courier New"/>
              </a:rPr>
              <a:t>gw</a:t>
            </a:r>
            <a:r>
              <a:rPr lang="vi-VN" b="1">
                <a:latin typeface="Courier New"/>
                <a:cs typeface="Courier New"/>
              </a:rPr>
              <a:t>] [</a:t>
            </a:r>
            <a:r>
              <a:rPr lang="vi-VN" b="1" err="1">
                <a:latin typeface="Courier New"/>
                <a:cs typeface="Courier New"/>
              </a:rPr>
              <a:t>reject</a:t>
            </a:r>
            <a:r>
              <a:rPr lang="vi-VN" b="1">
                <a:latin typeface="Courier New"/>
                <a:cs typeface="Courier New"/>
              </a:rPr>
              <a:t>] [[</a:t>
            </a:r>
            <a:r>
              <a:rPr lang="vi-VN" b="1" err="1">
                <a:latin typeface="Courier New"/>
                <a:cs typeface="Courier New"/>
              </a:rPr>
              <a:t>dev</a:t>
            </a:r>
            <a:r>
              <a:rPr lang="vi-VN" b="1">
                <a:latin typeface="Courier New"/>
                <a:cs typeface="Courier New"/>
              </a:rPr>
              <a:t>] </a:t>
            </a:r>
            <a:r>
              <a:rPr lang="vi-VN" b="1" i="1" u="sng" err="1">
                <a:latin typeface="Courier New"/>
                <a:cs typeface="Courier New"/>
              </a:rPr>
              <a:t>iface</a:t>
            </a:r>
            <a:r>
              <a:rPr lang="vi-VN" b="1">
                <a:latin typeface="Courier New"/>
                <a:cs typeface="Courier New"/>
              </a:rPr>
              <a:t>]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Example</a:t>
            </a:r>
            <a:r>
              <a:rPr lang="vi-VN">
                <a:latin typeface="Arial"/>
                <a:cs typeface="Arial"/>
              </a:rPr>
              <a:t>:</a:t>
            </a:r>
            <a:br>
              <a:rPr lang="vi-VN"/>
            </a:br>
            <a:r>
              <a:rPr lang="vi-VN" err="1">
                <a:latin typeface="Arial"/>
                <a:cs typeface="Arial"/>
              </a:rPr>
              <a:t>route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add</a:t>
            </a:r>
            <a:r>
              <a:rPr lang="vi-VN">
                <a:latin typeface="Arial"/>
                <a:cs typeface="Arial"/>
              </a:rPr>
              <a:t> –</a:t>
            </a:r>
            <a:r>
              <a:rPr lang="vi-VN" err="1">
                <a:latin typeface="Arial"/>
                <a:cs typeface="Arial"/>
              </a:rPr>
              <a:t>net</a:t>
            </a:r>
            <a:r>
              <a:rPr lang="vi-VN">
                <a:latin typeface="Arial"/>
                <a:cs typeface="Arial"/>
              </a:rPr>
              <a:t> 172.20.0.0 </a:t>
            </a:r>
            <a:r>
              <a:rPr lang="vi-VN" err="1">
                <a:latin typeface="Arial"/>
                <a:cs typeface="Arial"/>
              </a:rPr>
              <a:t>netmask</a:t>
            </a:r>
            <a:r>
              <a:rPr lang="vi-VN">
                <a:latin typeface="Arial"/>
                <a:cs typeface="Arial"/>
              </a:rPr>
              <a:t> 255.255.255.0 </a:t>
            </a:r>
            <a:r>
              <a:rPr lang="vi-VN" err="1">
                <a:latin typeface="Arial"/>
                <a:cs typeface="Arial"/>
              </a:rPr>
              <a:t>gw</a:t>
            </a:r>
            <a:r>
              <a:rPr lang="vi-VN">
                <a:latin typeface="Arial"/>
                <a:cs typeface="Arial"/>
              </a:rPr>
              <a:t> 172.21.1.1</a:t>
            </a:r>
          </a:p>
          <a:p>
            <a:r>
              <a:rPr lang="vi-VN" err="1">
                <a:latin typeface="Arial"/>
                <a:cs typeface="Arial"/>
              </a:rPr>
              <a:t>Enable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packet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forwarding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router</a:t>
            </a:r>
            <a:r>
              <a:rPr lang="vi-VN">
                <a:latin typeface="Arial"/>
                <a:cs typeface="Arial"/>
              </a:rPr>
              <a:t>): </a:t>
            </a:r>
            <a:br>
              <a:rPr lang="vi-VN"/>
            </a:br>
            <a:r>
              <a:rPr lang="vi-VN">
                <a:latin typeface="Arial"/>
                <a:cs typeface="Arial"/>
              </a:rPr>
              <a:t># </a:t>
            </a:r>
            <a:r>
              <a:rPr lang="vi-VN" err="1">
                <a:latin typeface="Arial"/>
                <a:cs typeface="Arial"/>
              </a:rPr>
              <a:t>echo</a:t>
            </a:r>
            <a:r>
              <a:rPr lang="vi-VN">
                <a:latin typeface="Arial"/>
                <a:cs typeface="Arial"/>
              </a:rPr>
              <a:t> “1” &gt; </a:t>
            </a:r>
            <a:r>
              <a:rPr lang="vi-VN" err="1">
                <a:latin typeface="Arial"/>
                <a:cs typeface="Arial"/>
              </a:rPr>
              <a:t>proc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sys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net</a:t>
            </a:r>
            <a:r>
              <a:rPr lang="vi-VN">
                <a:latin typeface="Arial"/>
                <a:cs typeface="Arial"/>
              </a:rPr>
              <a:t>/ipv4/</a:t>
            </a:r>
            <a:r>
              <a:rPr lang="vi-VN" err="1">
                <a:latin typeface="Arial"/>
                <a:cs typeface="Arial"/>
              </a:rPr>
              <a:t>ip_forward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F74A20E-ADE1-60DA-8A86-44F2C30F2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2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65FAB-AF51-AF2A-0E27-90124A4E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Linux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Summary</a:t>
            </a:r>
            <a:endParaRPr lang="vi-VN" err="1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0B58C2F5-C412-048C-7E07-513E4FB48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13356"/>
              </p:ext>
            </p:extLst>
          </p:nvPr>
        </p:nvGraphicFramePr>
        <p:xfrm>
          <a:off x="296334" y="681096"/>
          <a:ext cx="11428140" cy="573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55">
                  <a:extLst>
                    <a:ext uri="{9D8B030D-6E8A-4147-A177-3AD203B41FA5}">
                      <a16:colId xmlns:a16="http://schemas.microsoft.com/office/drawing/2014/main" val="2868416277"/>
                    </a:ext>
                  </a:extLst>
                </a:gridCol>
                <a:gridCol w="4139259">
                  <a:extLst>
                    <a:ext uri="{9D8B030D-6E8A-4147-A177-3AD203B41FA5}">
                      <a16:colId xmlns:a16="http://schemas.microsoft.com/office/drawing/2014/main" val="1539635934"/>
                    </a:ext>
                  </a:extLst>
                </a:gridCol>
                <a:gridCol w="3421477">
                  <a:extLst>
                    <a:ext uri="{9D8B030D-6E8A-4147-A177-3AD203B41FA5}">
                      <a16:colId xmlns:a16="http://schemas.microsoft.com/office/drawing/2014/main" val="779625363"/>
                    </a:ext>
                  </a:extLst>
                </a:gridCol>
                <a:gridCol w="1637849">
                  <a:extLst>
                    <a:ext uri="{9D8B030D-6E8A-4147-A177-3AD203B41FA5}">
                      <a16:colId xmlns:a16="http://schemas.microsoft.com/office/drawing/2014/main" val="3259652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u="none" strike="noStrike" err="1">
                          <a:effectLst/>
                        </a:rPr>
                        <a:t>Parameter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u="none" strike="noStrike" err="1">
                          <a:effectLst/>
                        </a:rPr>
                        <a:t>Dynamic</a:t>
                      </a:r>
                      <a:r>
                        <a:rPr lang="vi-VN" sz="1600" u="none" strike="noStrike">
                          <a:effectLst/>
                        </a:rPr>
                        <a:t> </a:t>
                      </a:r>
                      <a:r>
                        <a:rPr lang="vi-VN" sz="1600" u="none" strike="noStrike" err="1">
                          <a:effectLst/>
                        </a:rPr>
                        <a:t>Configuration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u="none" strike="noStrike" err="1">
                          <a:effectLst/>
                        </a:rPr>
                        <a:t>Static</a:t>
                      </a:r>
                      <a:r>
                        <a:rPr lang="vi-VN" sz="1600" u="none" strike="noStrike">
                          <a:effectLst/>
                        </a:rPr>
                        <a:t> </a:t>
                      </a:r>
                      <a:r>
                        <a:rPr lang="vi-VN" sz="1600" u="none" strike="noStrike" err="1">
                          <a:effectLst/>
                        </a:rPr>
                        <a:t>Configuration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u="none" strike="noStrike" err="1">
                          <a:effectLst/>
                        </a:rPr>
                        <a:t>Verify</a:t>
                      </a:r>
                      <a:r>
                        <a:rPr lang="vi-VN" sz="1600" u="none" strike="noStrike">
                          <a:effectLst/>
                        </a:rPr>
                        <a:t>/</a:t>
                      </a:r>
                      <a:r>
                        <a:rPr lang="vi-VN" sz="1600" u="none" strike="noStrike" err="1">
                          <a:effectLst/>
                        </a:rPr>
                        <a:t>Monitor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259627114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Host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Name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hostname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hostname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sysconfig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network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HOSTNAME=</a:t>
                      </a:r>
                      <a:r>
                        <a:rPr lang="vi-VN" sz="1400" u="sng" err="1">
                          <a:effectLst/>
                        </a:rPr>
                        <a:t>hostname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hosts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127.0.0.1 </a:t>
                      </a:r>
                      <a:r>
                        <a:rPr lang="vi-VN" sz="1400" u="none" strike="noStrike" err="1">
                          <a:effectLst/>
                        </a:rPr>
                        <a:t>localhost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hostname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hostname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661408363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IP </a:t>
                      </a:r>
                      <a:r>
                        <a:rPr lang="vi-VN" sz="1400" u="none" strike="noStrike" err="1">
                          <a:effectLst/>
                        </a:rPr>
                        <a:t>Address</a:t>
                      </a:r>
                      <a:r>
                        <a:rPr lang="vi-VN" sz="1400" u="none" strike="noStrike">
                          <a:effectLst/>
                        </a:rPr>
                        <a:t> &amp; </a:t>
                      </a:r>
                      <a:r>
                        <a:rPr lang="vi-VN" sz="1400" u="none" strike="noStrike" err="1">
                          <a:effectLst/>
                        </a:rPr>
                        <a:t>Netmask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IP_Address</a:t>
                      </a:r>
                      <a:r>
                        <a:rPr lang="vi-VN" sz="1400" u="sng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netmask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Netmask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sysconfig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network-scripts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ifcfg-eth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IPADDR=</a:t>
                      </a:r>
                      <a:r>
                        <a:rPr lang="vi-VN" sz="1400" u="sng" err="1">
                          <a:effectLst/>
                        </a:rPr>
                        <a:t>IP_Adress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NETMASK=</a:t>
                      </a:r>
                      <a:r>
                        <a:rPr lang="vi-VN" sz="1400" u="sng" err="1">
                          <a:effectLst/>
                        </a:rPr>
                        <a:t>Netmask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ping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50224308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Virtual</a:t>
                      </a:r>
                      <a:r>
                        <a:rPr lang="vi-VN" sz="1400" u="none" strike="noStrike">
                          <a:effectLst/>
                        </a:rPr>
                        <a:t> IP </a:t>
                      </a:r>
                      <a:r>
                        <a:rPr lang="vi-VN" sz="1400" u="none" strike="noStrike" err="1">
                          <a:effectLst/>
                        </a:rPr>
                        <a:t>Address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 err="1">
                          <a:effectLst/>
                        </a:rPr>
                        <a:t>:</a:t>
                      </a:r>
                      <a:r>
                        <a:rPr lang="vi-VN" sz="1400" u="sng" err="1">
                          <a:effectLst/>
                        </a:rPr>
                        <a:t>Y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IP_Address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netmask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Netmask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sysconfig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network-scripts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ifcfg-eth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 err="1">
                          <a:effectLst/>
                        </a:rPr>
                        <a:t>:</a:t>
                      </a:r>
                      <a:r>
                        <a:rPr lang="vi-VN" sz="1400" u="sng" err="1">
                          <a:effectLst/>
                        </a:rPr>
                        <a:t>Y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79979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MAC </a:t>
                      </a:r>
                      <a:r>
                        <a:rPr lang="vi-VN" sz="1400" u="none" strike="noStrike" err="1">
                          <a:effectLst/>
                        </a:rPr>
                        <a:t>Address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down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hw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>
                          <a:effectLst/>
                        </a:rPr>
                        <a:t>MACADDR</a:t>
                      </a:r>
                      <a:endParaRPr lang="vi-VN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up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sysconfig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network-scripts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ifcfg-eth</a:t>
                      </a:r>
                      <a:r>
                        <a:rPr lang="vi-VN" sz="1400" u="sng" err="1">
                          <a:effectLst/>
                        </a:rPr>
                        <a:t>X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HWADDR=</a:t>
                      </a:r>
                      <a:r>
                        <a:rPr lang="vi-VN" sz="1400" u="sng">
                          <a:effectLst/>
                        </a:rPr>
                        <a:t>MAC_ADDRESS</a:t>
                      </a:r>
                      <a:endParaRPr lang="vi-VN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ifconfig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arp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arpwatch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3996795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Default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Gateway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route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add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default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gw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>
                          <a:effectLst/>
                        </a:rPr>
                        <a:t>GATEWAY</a:t>
                      </a:r>
                      <a:endParaRPr lang="vi-VN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sysconfig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network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GATEWAY=</a:t>
                      </a:r>
                      <a:r>
                        <a:rPr lang="vi-VN" sz="1400" u="sng" err="1">
                          <a:effectLst/>
                        </a:rPr>
                        <a:t>Gateway_IP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netstat</a:t>
                      </a:r>
                      <a:r>
                        <a:rPr lang="vi-VN" sz="1400" u="none" strike="noStrike">
                          <a:effectLst/>
                        </a:rPr>
                        <a:t> -r</a:t>
                      </a:r>
                      <a:endParaRPr lang="vi-VN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route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traceroute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33462364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Routing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</a:t>
                      </a:r>
                      <a:r>
                        <a:rPr lang="vi-VN" sz="1400" u="none" strike="noStrike" err="1">
                          <a:effectLst/>
                        </a:rPr>
                        <a:t>route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add</a:t>
                      </a:r>
                      <a:r>
                        <a:rPr lang="vi-VN" sz="1400" u="none" strike="noStrike">
                          <a:effectLst/>
                        </a:rPr>
                        <a:t> [-</a:t>
                      </a:r>
                      <a:r>
                        <a:rPr lang="vi-VN" sz="1400" u="none" strike="noStrike" err="1">
                          <a:effectLst/>
                        </a:rPr>
                        <a:t>net</a:t>
                      </a:r>
                      <a:r>
                        <a:rPr lang="vi-VN" sz="1400" u="none" strike="noStrike">
                          <a:effectLst/>
                        </a:rPr>
                        <a:t>|-</a:t>
                      </a:r>
                      <a:r>
                        <a:rPr lang="vi-VN" sz="1400" u="none" strike="noStrike" err="1">
                          <a:effectLst/>
                        </a:rPr>
                        <a:t>host</a:t>
                      </a:r>
                      <a:r>
                        <a:rPr lang="vi-VN" sz="1400" u="none" strike="noStrike">
                          <a:effectLst/>
                        </a:rPr>
                        <a:t>] </a:t>
                      </a:r>
                      <a:r>
                        <a:rPr lang="vi-VN" sz="1400" u="sng" err="1">
                          <a:effectLst/>
                        </a:rPr>
                        <a:t>Target_IP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gw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sng" err="1">
                          <a:effectLst/>
                        </a:rPr>
                        <a:t>Gateway_IP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Add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route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command</a:t>
                      </a:r>
                      <a:r>
                        <a:rPr lang="vi-VN" sz="1400" u="none" strike="noStrike">
                          <a:effectLst/>
                        </a:rPr>
                        <a:t> to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rc.local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1957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DNS Server</a:t>
                      </a:r>
                      <a:endParaRPr lang="vi-VN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resolv.conf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nameserver</a:t>
                      </a:r>
                      <a:r>
                        <a:rPr lang="vi-VN" sz="1400" u="none" strike="noStrike">
                          <a:effectLst/>
                        </a:rPr>
                        <a:t>   </a:t>
                      </a:r>
                      <a:r>
                        <a:rPr lang="vi-VN" sz="1400" u="sng">
                          <a:effectLst/>
                        </a:rPr>
                        <a:t>DNS_SERVER_IP</a:t>
                      </a:r>
                      <a:endParaRPr lang="vi-VN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nslookup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host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dig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29079514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 err="1">
                          <a:effectLst/>
                        </a:rPr>
                        <a:t>Local</a:t>
                      </a:r>
                      <a:r>
                        <a:rPr lang="vi-VN" sz="1400" u="none" strike="noStrike">
                          <a:effectLst/>
                        </a:rPr>
                        <a:t> </a:t>
                      </a:r>
                      <a:r>
                        <a:rPr lang="vi-VN" sz="1400" u="none" strike="noStrike" err="1">
                          <a:effectLst/>
                        </a:rPr>
                        <a:t>resolve</a:t>
                      </a:r>
                      <a:endParaRPr lang="vi-VN" err="1">
                        <a:effectLst/>
                      </a:endParaRPr>
                    </a:p>
                  </a:txBody>
                  <a:tcPr marL="95250" marR="95250" marT="47625" marB="47625" anchor="ctr"/>
                </a:tc>
                <a:tc grid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none" strike="noStrike">
                          <a:effectLst/>
                        </a:rPr>
                        <a:t># vi /</a:t>
                      </a:r>
                      <a:r>
                        <a:rPr lang="vi-VN" sz="1400" u="none" strike="noStrike" err="1">
                          <a:effectLst/>
                        </a:rPr>
                        <a:t>etc</a:t>
                      </a:r>
                      <a:r>
                        <a:rPr lang="vi-VN" sz="1400" u="none" strike="noStrike">
                          <a:effectLst/>
                        </a:rPr>
                        <a:t>/</a:t>
                      </a:r>
                      <a:r>
                        <a:rPr lang="vi-VN" sz="1400" u="none" strike="noStrike" err="1">
                          <a:effectLst/>
                        </a:rPr>
                        <a:t>hosts</a:t>
                      </a:r>
                      <a:endParaRPr lang="vi-VN" err="1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u="sng" err="1">
                          <a:effectLst/>
                        </a:rPr>
                        <a:t>IP_Address</a:t>
                      </a:r>
                      <a:r>
                        <a:rPr lang="vi-VN" sz="1400" u="none" strike="noStrike">
                          <a:effectLst/>
                        </a:rPr>
                        <a:t>   </a:t>
                      </a:r>
                      <a:r>
                        <a:rPr lang="vi-VN" sz="1400" u="sng">
                          <a:effectLst/>
                        </a:rPr>
                        <a:t>Hostname1</a:t>
                      </a:r>
                      <a:r>
                        <a:rPr lang="vi-VN" sz="1400" u="none" strike="noStrike">
                          <a:effectLst/>
                        </a:rPr>
                        <a:t>  </a:t>
                      </a:r>
                      <a:r>
                        <a:rPr lang="vi-VN" sz="1400" u="sng">
                          <a:effectLst/>
                        </a:rPr>
                        <a:t>Hostname2</a:t>
                      </a:r>
                      <a:r>
                        <a:rPr lang="vi-VN" sz="1400" u="none" strike="noStrike">
                          <a:effectLst/>
                        </a:rPr>
                        <a:t>   </a:t>
                      </a:r>
                      <a:r>
                        <a:rPr lang="vi-VN" sz="1400" u="sng">
                          <a:effectLst/>
                        </a:rPr>
                        <a:t>…</a:t>
                      </a:r>
                      <a:endParaRPr lang="vi-VN">
                        <a:effectLst/>
                      </a:endParaRPr>
                    </a:p>
                  </a:txBody>
                  <a:tcPr marL="95250" marR="95250" marT="47625" marB="47625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77618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83D407-F022-69A4-FEB0-22B759EEB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0D81DE6-6EEC-588C-2D23-4BAE710222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/>
                <a:cs typeface="Arial"/>
              </a:rPr>
              <a:t>TOPIC</a:t>
            </a:r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latin typeface="Arial"/>
                <a:cs typeface="Arial"/>
              </a:rPr>
              <a:t>Basic Networking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>
                <a:latin typeface="Arial"/>
                <a:cs typeface="Arial"/>
              </a:rPr>
              <a:t>Command Networking 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b="1">
                <a:solidFill>
                  <a:srgbClr val="007ABF"/>
                </a:solidFill>
                <a:latin typeface="Arial"/>
                <a:cs typeface="Arial"/>
              </a:rPr>
              <a:t>Troubleshooting Networking Issue</a:t>
            </a:r>
            <a:endParaRPr lang="en-US" altLang="en-US" sz="2400" b="1" err="1">
              <a:solidFill>
                <a:srgbClr val="007ABF"/>
              </a:solidFill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0F398-DB1A-98FB-3BA6-5BF9226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Troubleshooting</a:t>
            </a:r>
            <a:r>
              <a:rPr lang="vi-VN"/>
              <a:t> </a:t>
            </a:r>
            <a:r>
              <a:rPr lang="vi-VN" err="1"/>
              <a:t>Networking</a:t>
            </a:r>
            <a:r>
              <a:rPr lang="vi-VN"/>
              <a:t> </a:t>
            </a:r>
            <a:r>
              <a:rPr lang="vi-VN" err="1"/>
              <a:t>Issue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42C76E-3F1D-E84E-659E-F1C4A867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336550">
              <a:lnSpc>
                <a:spcPct val="100000"/>
              </a:lnSpc>
              <a:spcBef>
                <a:spcPts val="3055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600"/>
              <a:t>ping</a:t>
            </a:r>
          </a:p>
          <a:p>
            <a:pPr marL="469900" indent="-33655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600">
                <a:latin typeface="Arial"/>
                <a:cs typeface="Arial"/>
              </a:rPr>
              <a:t>traceroute / </a:t>
            </a:r>
            <a:r>
              <a:rPr lang="en-US" sz="3600" err="1">
                <a:latin typeface="Arial"/>
                <a:cs typeface="Arial"/>
              </a:rPr>
              <a:t>tracepath</a:t>
            </a:r>
          </a:p>
          <a:p>
            <a:pPr marL="469900" indent="-33655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600">
                <a:latin typeface="Arial"/>
                <a:cs typeface="Arial"/>
              </a:rPr>
              <a:t>netstat</a:t>
            </a:r>
          </a:p>
          <a:p>
            <a:pPr marL="469900" indent="-33655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600" err="1">
                <a:latin typeface="Arial"/>
                <a:cs typeface="Arial"/>
              </a:rPr>
              <a:t>tcpdump</a:t>
            </a:r>
          </a:p>
          <a:p>
            <a:pPr marL="469900" indent="-33655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600"/>
              <a:t>telnet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CBB3E6-9AA1-EF85-FA84-DD41937A0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965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695BC0-7088-BEB4-2A64-91ABB90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Troubleshooting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Issue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D4A3ED-2C6A-121C-04ED-8417E33A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err="1">
                <a:latin typeface="Arial"/>
                <a:cs typeface="Arial"/>
              </a:rPr>
              <a:t>Example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of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Problem</a:t>
            </a:r>
            <a:r>
              <a:rPr lang="vi-VN" sz="3200">
                <a:latin typeface="Arial"/>
                <a:cs typeface="Arial"/>
              </a:rPr>
              <a:t>: </a:t>
            </a:r>
            <a:br>
              <a:rPr lang="vi-VN" sz="3200"/>
            </a:br>
            <a:r>
              <a:rPr lang="vi-VN" sz="3200" err="1">
                <a:latin typeface="Arial"/>
                <a:cs typeface="Arial"/>
              </a:rPr>
              <a:t>Your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machine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is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connected</a:t>
            </a:r>
            <a:r>
              <a:rPr lang="vi-VN" sz="3200">
                <a:latin typeface="Arial"/>
                <a:cs typeface="Arial"/>
              </a:rPr>
              <a:t> to the </a:t>
            </a:r>
            <a:r>
              <a:rPr lang="vi-VN" sz="3200" err="1">
                <a:latin typeface="Arial"/>
                <a:cs typeface="Arial"/>
              </a:rPr>
              <a:t>Internet</a:t>
            </a:r>
            <a:r>
              <a:rPr lang="vi-VN" sz="3200">
                <a:latin typeface="Arial"/>
                <a:cs typeface="Arial"/>
              </a:rPr>
              <a:t>. </a:t>
            </a:r>
            <a:r>
              <a:rPr lang="vi-VN" sz="3200" err="1">
                <a:latin typeface="Arial"/>
                <a:cs typeface="Arial"/>
              </a:rPr>
              <a:t>Suddenly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you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can't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view</a:t>
            </a:r>
            <a:r>
              <a:rPr lang="vi-VN" sz="3200">
                <a:latin typeface="Arial"/>
                <a:cs typeface="Arial"/>
              </a:rPr>
              <a:t> a </a:t>
            </a:r>
            <a:r>
              <a:rPr lang="vi-VN" sz="3200" err="1">
                <a:latin typeface="Arial"/>
                <a:cs typeface="Arial"/>
              </a:rPr>
              <a:t>web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page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anymore</a:t>
            </a:r>
            <a:endParaRPr lang="vi-VN">
              <a:latin typeface="Arial"/>
              <a:cs typeface="Arial"/>
            </a:endParaRPr>
          </a:p>
          <a:p>
            <a:r>
              <a:rPr lang="vi-VN" sz="3200" err="1">
                <a:latin typeface="Arial"/>
                <a:cs typeface="Arial"/>
              </a:rPr>
              <a:t>First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thing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first</a:t>
            </a:r>
            <a:r>
              <a:rPr lang="vi-VN" sz="3200">
                <a:latin typeface="Arial"/>
                <a:cs typeface="Arial"/>
              </a:rPr>
              <a:t>: </a:t>
            </a:r>
            <a:r>
              <a:rPr lang="vi-VN" sz="3200" err="1">
                <a:latin typeface="Arial"/>
                <a:cs typeface="Arial"/>
              </a:rPr>
              <a:t>Draw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out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your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connection</a:t>
            </a:r>
            <a:r>
              <a:rPr lang="vi-VN" sz="3200">
                <a:latin typeface="Arial"/>
                <a:cs typeface="Arial"/>
              </a:rPr>
              <a:t>, </a:t>
            </a:r>
            <a:r>
              <a:rPr lang="vi-VN" sz="3200" err="1">
                <a:latin typeface="Arial"/>
                <a:cs typeface="Arial"/>
              </a:rPr>
              <a:t>list</a:t>
            </a:r>
            <a:r>
              <a:rPr lang="vi-VN" sz="3200">
                <a:latin typeface="Arial"/>
                <a:cs typeface="Arial"/>
              </a:rPr>
              <a:t> the </a:t>
            </a:r>
            <a:r>
              <a:rPr lang="vi-VN" sz="3200" err="1">
                <a:latin typeface="Arial"/>
                <a:cs typeface="Arial"/>
              </a:rPr>
              <a:t>components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that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are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involved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A31F1F-A651-9A9C-D487-3A6FDFBDE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6" name="Hình ảnh 5" descr="Ảnh có chứa biểu đồ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2E631124-C992-A2D6-3C69-E11D2571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9" y="3402189"/>
            <a:ext cx="5438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6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44E8D-6272-AA6C-850B-CC799EB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Testing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Connectivity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Ping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47B44D-15FB-22E3-3239-74E7BF16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Format:</a:t>
            </a:r>
          </a:p>
          <a:p>
            <a:pPr lvl="1" indent="-33718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>
                <a:latin typeface="Courier New"/>
                <a:cs typeface="Courier New"/>
              </a:rPr>
              <a:t>ping HOST</a:t>
            </a:r>
          </a:p>
          <a:p>
            <a:pPr lvl="1" indent="-33718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>
                <a:latin typeface="Courier New"/>
                <a:cs typeface="Courier New"/>
              </a:rPr>
              <a:t>ping -c COUNT HOST</a:t>
            </a:r>
          </a:p>
          <a:p>
            <a:pPr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lang="en-US"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Example:</a:t>
            </a:r>
          </a:p>
          <a:p>
            <a:pPr lvl="1" indent="-33718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>
                <a:latin typeface="Courier New"/>
                <a:cs typeface="Courier New"/>
              </a:rPr>
              <a:t>ping -c 3 google.com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0A06B1-8A9D-E756-3E7A-15E0118EA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846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44E8D-6272-AA6C-850B-CC799EB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Testing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Connectivity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Ping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pic>
        <p:nvPicPr>
          <p:cNvPr id="5" name="Chỗ dành sẵn cho Nội dung 4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D5663B49-922F-1DAB-F1BF-D01B2E4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617" y="1386891"/>
            <a:ext cx="6191250" cy="276225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0A06B1-8A9D-E756-3E7A-15E0118EA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đại số&#10;&#10;Mô tả được tự động tạo">
            <a:extLst>
              <a:ext uri="{FF2B5EF4-FFF2-40B4-BE49-F238E27FC236}">
                <a16:creationId xmlns:a16="http://schemas.microsoft.com/office/drawing/2014/main" id="{8C616509-70A5-C5E0-8400-D5CDFB6C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947" y="1391884"/>
            <a:ext cx="6423802" cy="29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/>
                <a:cs typeface="Arial"/>
              </a:rPr>
              <a:t>TOPIC</a:t>
            </a:r>
            <a:endParaRPr lang="en-US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b="1">
                <a:solidFill>
                  <a:srgbClr val="007ABF"/>
                </a:solidFill>
                <a:latin typeface="Arial"/>
                <a:cs typeface="Arial"/>
              </a:rPr>
              <a:t>Basic Networking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>
                <a:latin typeface="Arial"/>
                <a:cs typeface="Arial"/>
              </a:rPr>
              <a:t>Command Networking 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/>
                <a:cs typeface="Arial"/>
              </a:rPr>
              <a:t>Troubleshooting Networking Issue</a:t>
            </a:r>
            <a:endParaRPr lang="en-US" altLang="en-US" sz="2400" err="1">
              <a:solidFill>
                <a:srgbClr val="000000"/>
              </a:solidFill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44E8D-6272-AA6C-850B-CC799EB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Testing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Connectivity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Traceroute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Tracepath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0A06B1-8A9D-E756-3E7A-15E0118EA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8" name="Chỗ dành sẵn cho Nội dung 7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A94A608E-F1D7-ABAD-1592-F350E038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7" y="1253361"/>
            <a:ext cx="6210300" cy="2971800"/>
          </a:xfrm>
        </p:spPr>
      </p:pic>
      <p:pic>
        <p:nvPicPr>
          <p:cNvPr id="9" name="Hình ảnh 8" descr="Ảnh có chứa văn bản, Phông chữ, ảnh chụp màn hình, màu trắng&#10;&#10;Mô tả được tự động tạo">
            <a:extLst>
              <a:ext uri="{FF2B5EF4-FFF2-40B4-BE49-F238E27FC236}">
                <a16:creationId xmlns:a16="http://schemas.microsoft.com/office/drawing/2014/main" id="{960A4917-48A4-B3C3-4683-1D39526D7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513" y="1256237"/>
            <a:ext cx="5633049" cy="23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8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DD957D-4589-8C1B-BEC4-330B455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 </a:t>
            </a:r>
            <a:r>
              <a:rPr lang="vi-VN" err="1">
                <a:latin typeface="Arial"/>
                <a:cs typeface="Arial"/>
              </a:rPr>
              <a:t>netstat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Command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8C2CAE-073F-B3D6-05A3-63F966C9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-n Display numerical addresses and ports.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</a:t>
            </a:r>
            <a:r>
              <a:rPr lang="en-US" sz="2900" err="1">
                <a:latin typeface="Arial"/>
                <a:cs typeface="Arial"/>
              </a:rPr>
              <a:t>i</a:t>
            </a:r>
            <a:r>
              <a:rPr lang="en-US" sz="2900">
                <a:latin typeface="Arial"/>
                <a:cs typeface="Arial"/>
              </a:rPr>
              <a:t> Displays a list of network interfaces.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-r Displays the route table. (netstat -</a:t>
            </a:r>
            <a:r>
              <a:rPr lang="en-US" sz="2900" err="1">
                <a:latin typeface="Arial"/>
                <a:cs typeface="Arial"/>
              </a:rPr>
              <a:t>rn</a:t>
            </a:r>
            <a:r>
              <a:rPr lang="en-US" sz="290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-p Display the PID and program used.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-l Display listening sockets. (netstat -</a:t>
            </a:r>
            <a:r>
              <a:rPr lang="en-US" sz="2900" err="1">
                <a:latin typeface="Arial"/>
                <a:cs typeface="Arial"/>
              </a:rPr>
              <a:t>nlp</a:t>
            </a:r>
            <a:r>
              <a:rPr lang="en-US" sz="290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-t Limit the output to TCP (netstat -</a:t>
            </a:r>
            <a:r>
              <a:rPr lang="en-US" sz="2900" err="1">
                <a:latin typeface="Arial"/>
                <a:cs typeface="Arial"/>
              </a:rPr>
              <a:t>ntlp</a:t>
            </a:r>
            <a:r>
              <a:rPr lang="en-US" sz="290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900">
                <a:latin typeface="Arial"/>
                <a:cs typeface="Arial"/>
              </a:rPr>
              <a:t>-u Limit the output to UDP (netstat -</a:t>
            </a:r>
            <a:r>
              <a:rPr lang="en-US" sz="2900" err="1">
                <a:latin typeface="Arial"/>
                <a:cs typeface="Arial"/>
              </a:rPr>
              <a:t>nulp</a:t>
            </a:r>
            <a:r>
              <a:rPr lang="en-US" sz="2900">
                <a:latin typeface="Arial"/>
                <a:cs typeface="Arial"/>
              </a:rPr>
              <a:t>)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53B2C7-1A94-7BCB-5285-466DC3B61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207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DD957D-4589-8C1B-BEC4-330B455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 </a:t>
            </a:r>
            <a:r>
              <a:rPr lang="vi-VN" err="1">
                <a:latin typeface="Arial"/>
                <a:cs typeface="Arial"/>
              </a:rPr>
              <a:t>netstat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Command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pic>
        <p:nvPicPr>
          <p:cNvPr id="5" name="Chỗ dành sẵn cho Nội dung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20A7C6E9-AE72-7543-F836-BC493962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805" y="903449"/>
            <a:ext cx="9126746" cy="503747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53B2C7-1A94-7BCB-5285-466DC3B61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45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97BA7A-FAF8-F965-AF57-CF6319AF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Packet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sniffing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tcpdump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861A2F-EF5E-FC42-1CD8-A97BE83D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err="1">
                <a:latin typeface="Arial"/>
                <a:cs typeface="Arial"/>
              </a:rPr>
              <a:t>tcpdump</a:t>
            </a:r>
          </a:p>
          <a:p>
            <a:pPr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lang="en-US" sz="40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cs typeface="Arial"/>
              </a:rPr>
              <a:t>-n Display numerical addresses and ports.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cs typeface="Arial"/>
              </a:rPr>
              <a:t>-A Display ASCII (text) output.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cs typeface="Arial"/>
              </a:rPr>
              <a:t>-v Verbose mode. Produce more output.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cs typeface="Arial"/>
              </a:rPr>
              <a:t>-</a:t>
            </a:r>
            <a:r>
              <a:rPr lang="en-US" sz="3000" err="1">
                <a:latin typeface="Arial"/>
                <a:cs typeface="Arial"/>
              </a:rPr>
              <a:t>vvv</a:t>
            </a:r>
            <a:r>
              <a:rPr lang="en-US" sz="3000">
                <a:latin typeface="Arial"/>
                <a:cs typeface="Arial"/>
              </a:rPr>
              <a:t> Even more verbose output.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3908EB-5751-62CD-984B-2196BD4E1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413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97BA7A-FAF8-F965-AF57-CF6319AF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Packet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sniffing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tcpdump</a:t>
            </a:r>
            <a:r>
              <a:rPr lang="vi-VN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861A2F-EF5E-FC42-1CD8-A97BE83D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endParaRPr lang="en-US" sz="3000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3908EB-5751-62CD-984B-2196BD4E1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5" name="Hình ảnh 4" descr="Ảnh có chứa văn bản, Phông chữ, ảnh chụp màn hình, tài liệu&#10;&#10;Mô tả được tự động tạo">
            <a:extLst>
              <a:ext uri="{FF2B5EF4-FFF2-40B4-BE49-F238E27FC236}">
                <a16:creationId xmlns:a16="http://schemas.microsoft.com/office/drawing/2014/main" id="{06F6616A-0535-2CA0-E072-FB8DE547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1021621"/>
            <a:ext cx="10636369" cy="50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6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08B8B9-6330-9FB6-B9A3-9B2BEE7B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 </a:t>
            </a:r>
            <a:r>
              <a:rPr lang="vi-VN" err="1">
                <a:latin typeface="Arial"/>
                <a:cs typeface="Arial"/>
              </a:rPr>
              <a:t>telnet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Command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A7C5E6-5EF2-F8BF-C723-7C31E683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telnet</a:t>
            </a:r>
            <a:r>
              <a:rPr lang="vi-VN">
                <a:latin typeface="Arial"/>
                <a:cs typeface="Arial"/>
              </a:rPr>
              <a:t> HOST_OR_IP PORT_NUMBER</a:t>
            </a:r>
          </a:p>
          <a:p>
            <a:endParaRPr lang="vi-VN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$ </a:t>
            </a:r>
            <a:r>
              <a:rPr lang="vi-VN" err="1">
                <a:latin typeface="Arial"/>
                <a:cs typeface="Arial"/>
              </a:rPr>
              <a:t>telnet</a:t>
            </a:r>
            <a:r>
              <a:rPr lang="vi-VN">
                <a:latin typeface="Arial"/>
                <a:cs typeface="Arial"/>
              </a:rPr>
              <a:t> google.com 80  </a:t>
            </a:r>
            <a:r>
              <a:rPr lang="vi-VN" err="1">
                <a:latin typeface="Arial"/>
                <a:cs typeface="Arial"/>
              </a:rPr>
              <a:t>Trying</a:t>
            </a:r>
            <a:r>
              <a:rPr lang="vi-VN">
                <a:latin typeface="Arial"/>
                <a:cs typeface="Arial"/>
              </a:rPr>
              <a:t> 216.58.2.7...</a:t>
            </a:r>
          </a:p>
          <a:p>
            <a:pPr marL="0" indent="0">
              <a:buNone/>
            </a:pPr>
            <a:r>
              <a:rPr lang="vi-VN" err="1">
                <a:latin typeface="Arial"/>
                <a:cs typeface="Arial"/>
              </a:rPr>
              <a:t>Connected</a:t>
            </a:r>
            <a:r>
              <a:rPr lang="vi-VN">
                <a:latin typeface="Arial"/>
                <a:cs typeface="Arial"/>
              </a:rPr>
              <a:t> to google.com.  </a:t>
            </a:r>
            <a:r>
              <a:rPr lang="vi-VN" err="1">
                <a:latin typeface="Arial"/>
                <a:cs typeface="Arial"/>
              </a:rPr>
              <a:t>Escape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character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'^]'.  GET /</a:t>
            </a:r>
          </a:p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HTTP/1.0 200 OK</a:t>
            </a:r>
          </a:p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^]</a:t>
            </a:r>
          </a:p>
          <a:p>
            <a:pPr marL="0" indent="0">
              <a:buNone/>
            </a:pPr>
            <a:r>
              <a:rPr lang="vi-VN" err="1">
                <a:latin typeface="Arial"/>
                <a:cs typeface="Arial"/>
              </a:rPr>
              <a:t>telnet</a:t>
            </a:r>
            <a:r>
              <a:rPr lang="vi-VN">
                <a:latin typeface="Arial"/>
                <a:cs typeface="Arial"/>
              </a:rPr>
              <a:t>&gt; </a:t>
            </a:r>
            <a:r>
              <a:rPr lang="vi-VN" err="1">
                <a:latin typeface="Arial"/>
                <a:cs typeface="Arial"/>
              </a:rPr>
              <a:t>quit</a:t>
            </a:r>
            <a:r>
              <a:rPr lang="vi-VN">
                <a:latin typeface="Arial"/>
                <a:cs typeface="Arial"/>
              </a:rPr>
              <a:t>  </a:t>
            </a:r>
            <a:r>
              <a:rPr lang="vi-VN" err="1">
                <a:latin typeface="Arial"/>
                <a:cs typeface="Arial"/>
              </a:rPr>
              <a:t>closed</a:t>
            </a:r>
            <a:r>
              <a:rPr lang="vi-VN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CFB855F-B8EA-062E-9A18-738AF78A7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658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Basic</a:t>
            </a:r>
            <a:r>
              <a:rPr lang="vi-VN"/>
              <a:t> </a:t>
            </a:r>
            <a:r>
              <a:rPr lang="vi-VN" err="1"/>
              <a:t>Networking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TCP/IP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Classful networks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Subnet masks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Broadcast addresses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>
                <a:latin typeface="Arial"/>
                <a:cs typeface="Arial"/>
              </a:rPr>
              <a:t>CIDR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Private address space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4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0B3ADC-D771-725D-C803-C030179D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TCP/IP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3B8F1D-96D6-8CC2-E5CE-D0757328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/>
              <a:t>TCP/IP</a:t>
            </a:r>
            <a:endParaRPr lang="vi-VN"/>
          </a:p>
          <a:p>
            <a:pPr marL="811530" lvl="1" indent="-342900">
              <a:lnSpc>
                <a:spcPts val="2865"/>
              </a:lnSpc>
              <a:spcBef>
                <a:spcPts val="25"/>
              </a:spcBef>
              <a:spcAft>
                <a:spcPts val="0"/>
              </a:spcAft>
            </a:pPr>
            <a:r>
              <a:rPr lang="en-US"/>
              <a:t>Used for network communications</a:t>
            </a:r>
          </a:p>
          <a:p>
            <a:pPr marL="811530" lvl="1" indent="-34290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TCP = Transmission Control Protocol</a:t>
            </a:r>
          </a:p>
          <a:p>
            <a:pPr marL="811530" lvl="1" indent="-34290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IP = Internet Protocol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TCP - controls data exchange</a:t>
            </a:r>
          </a:p>
          <a:p>
            <a:pPr marL="469265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IP - sends data from one device to another</a:t>
            </a:r>
          </a:p>
          <a:p>
            <a:pPr marL="469265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/>
              <a:t>Hosts</a:t>
            </a:r>
          </a:p>
          <a:p>
            <a:pPr marL="811530" lvl="1" indent="-34290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devices on a network that have an IP address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DB5A93-4575-B23A-1FB7-F999850F1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1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370E8D-256E-6C69-2C3F-70A3749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IP 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AF9704-50E6-0539-918A-67DC075B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IP address</a:t>
            </a:r>
            <a:endParaRPr lang="vi-VN">
              <a:latin typeface="Arial"/>
              <a:cs typeface="Arial"/>
            </a:endParaRPr>
          </a:p>
          <a:p>
            <a:pPr marL="811530" lvl="1" indent="-342900">
              <a:lnSpc>
                <a:spcPts val="2855"/>
              </a:lnSpc>
              <a:spcBef>
                <a:spcPts val="2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Example: 199.83.131.186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subnet mask</a:t>
            </a:r>
          </a:p>
          <a:p>
            <a:pPr marL="811530" lvl="1" indent="-342900">
              <a:lnSpc>
                <a:spcPts val="2855"/>
              </a:lnSpc>
              <a:spcBef>
                <a:spcPts val="2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Example: 255.255.255.0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>
                <a:latin typeface="Arial"/>
                <a:cs typeface="Arial"/>
              </a:rPr>
              <a:t>broadcast address</a:t>
            </a:r>
          </a:p>
          <a:p>
            <a:pPr marL="811530" lvl="1" indent="-342900">
              <a:lnSpc>
                <a:spcPts val="2855"/>
              </a:lnSpc>
              <a:spcBef>
                <a:spcPts val="2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Example: 199.83.131.255</a:t>
            </a:r>
          </a:p>
          <a:p>
            <a:pPr marL="469265" indent="-45720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err="1">
                <a:latin typeface="Arial"/>
                <a:cs typeface="Arial"/>
              </a:rPr>
              <a:t>octet.octet.octet.octet</a:t>
            </a:r>
            <a:endParaRPr lang="en-US" sz="3000">
              <a:latin typeface="Arial"/>
              <a:cs typeface="Arial"/>
            </a:endParaRPr>
          </a:p>
          <a:p>
            <a:pPr marL="811530" lvl="1" indent="-34290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octet values can be from 0 to 255</a:t>
            </a: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F3CFA8-4741-8B3A-EDF4-BFE322D08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370E8D-256E-6C69-2C3F-70A3749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IP 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AF9704-50E6-0539-918A-67DC075B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77599" cy="4351338"/>
          </a:xfrm>
        </p:spPr>
        <p:txBody>
          <a:bodyPr/>
          <a:lstStyle/>
          <a:p>
            <a:r>
              <a:rPr lang="en-US" sz="3000">
                <a:latin typeface="Arial"/>
                <a:cs typeface="Arial"/>
              </a:rPr>
              <a:t>Private IPv4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en-US" sz="2600">
                <a:latin typeface="Arial"/>
                <a:cs typeface="Arial"/>
              </a:rPr>
              <a:t>10.0.0.0 – 10.255.255.255 (10.0.0.0/8) &lt;= in big networks</a:t>
            </a:r>
            <a:endParaRPr lang="en-US" sz="2600"/>
          </a:p>
          <a:p>
            <a:pPr lvl="1"/>
            <a:r>
              <a:rPr lang="en-US" sz="2600">
                <a:latin typeface="Arial"/>
                <a:cs typeface="Arial"/>
              </a:rPr>
              <a:t>172.16.0.0 – 172.31.255.255 (172.31.0.0/12)</a:t>
            </a:r>
            <a:endParaRPr lang="en-US" sz="2600"/>
          </a:p>
          <a:p>
            <a:pPr lvl="1"/>
            <a:r>
              <a:rPr lang="en-US" sz="2600">
                <a:latin typeface="Arial"/>
                <a:cs typeface="Arial"/>
              </a:rPr>
              <a:t>192.168.0.0 – 192.168.255.255 (192.168.0.0/16) &lt;= example: home networks</a:t>
            </a:r>
            <a:endParaRPr lang="en-US" sz="2600"/>
          </a:p>
          <a:p>
            <a:r>
              <a:rPr lang="en-US" sz="3000">
                <a:latin typeface="Arial"/>
                <a:cs typeface="Arial"/>
              </a:rPr>
              <a:t>Public IPv4</a:t>
            </a:r>
            <a:endParaRPr lang="en-US"/>
          </a:p>
          <a:p>
            <a:pPr marL="926465" lvl="1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600">
                <a:latin typeface="Arial"/>
                <a:cs typeface="Arial"/>
              </a:rPr>
              <a:t>All the rest</a:t>
            </a:r>
            <a:endParaRPr lang="en-US" sz="2600"/>
          </a:p>
          <a:p>
            <a:r>
              <a:rPr lang="en-US" sz="3000">
                <a:latin typeface="Arial"/>
                <a:cs typeface="Arial"/>
              </a:rPr>
              <a:t>IPv6 in short</a:t>
            </a:r>
          </a:p>
          <a:p>
            <a:pPr lvl="2"/>
            <a:r>
              <a:rPr lang="en-US" sz="2200">
                <a:latin typeface="Arial"/>
                <a:cs typeface="Arial"/>
              </a:rPr>
              <a:t>All IPv6 addresses are public, total 3.4×1038 addresses (vs 4.3 billion IPv4) </a:t>
            </a:r>
          </a:p>
          <a:p>
            <a:pPr lvl="2"/>
            <a:r>
              <a:rPr lang="en-US" sz="2200">
                <a:latin typeface="Arial"/>
                <a:cs typeface="Arial"/>
              </a:rPr>
              <a:t>Example CIDR: 2600:1f18:80c:a900::/56 </a:t>
            </a:r>
            <a:endParaRPr lang="en-US" sz="2200"/>
          </a:p>
          <a:p>
            <a:pPr lvl="2"/>
            <a:r>
              <a:rPr lang="en-US" sz="2200">
                <a:latin typeface="Arial"/>
                <a:cs typeface="Arial"/>
              </a:rPr>
              <a:t>Addresses are “random” and can’t be scanned online (because too many) </a:t>
            </a:r>
            <a:endParaRPr lang="en-US" sz="22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F3CFA8-4741-8B3A-EDF4-BFE322D08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5E82D6-9A05-0B1A-7A95-01F72B4E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Classful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Networks</a:t>
            </a:r>
            <a:endParaRPr lang="vi-VN" err="1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509C829C-8812-D2A8-C303-EF3A5070A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18865"/>
              </p:ext>
            </p:extLst>
          </p:nvPr>
        </p:nvGraphicFramePr>
        <p:xfrm>
          <a:off x="381000" y="1066800"/>
          <a:ext cx="10515599" cy="4048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53">
                  <a:extLst>
                    <a:ext uri="{9D8B030D-6E8A-4147-A177-3AD203B41FA5}">
                      <a16:colId xmlns:a16="http://schemas.microsoft.com/office/drawing/2014/main" val="3910498905"/>
                    </a:ext>
                  </a:extLst>
                </a:gridCol>
                <a:gridCol w="4689643">
                  <a:extLst>
                    <a:ext uri="{9D8B030D-6E8A-4147-A177-3AD203B41FA5}">
                      <a16:colId xmlns:a16="http://schemas.microsoft.com/office/drawing/2014/main" val="1800854696"/>
                    </a:ext>
                  </a:extLst>
                </a:gridCol>
                <a:gridCol w="3505203">
                  <a:extLst>
                    <a:ext uri="{9D8B030D-6E8A-4147-A177-3AD203B41FA5}">
                      <a16:colId xmlns:a16="http://schemas.microsoft.com/office/drawing/2014/main" val="3158835339"/>
                    </a:ext>
                  </a:extLst>
                </a:gridCol>
              </a:tblGrid>
              <a:tr h="101052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Class​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Network​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Hosts Allowed​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187584"/>
                  </a:ext>
                </a:extLst>
              </a:tr>
              <a:tr h="10125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A​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1.0 -&gt; 127.0​</a:t>
                      </a:r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Ex: 17.24.88.9​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16,777,216​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72051"/>
                  </a:ext>
                </a:extLst>
              </a:tr>
              <a:tr h="10125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128.0 -&gt; 191.255​</a:t>
                      </a:r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Ex: 183.194.46.31​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65,536​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465672"/>
                  </a:ext>
                </a:extLst>
              </a:tr>
              <a:tr h="10125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192.0.0 -&gt; 233.255.255​</a:t>
                      </a:r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Ex: 199.83.131.186​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255​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658081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30C370B-2389-E8B8-75CA-C8AB261F2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31592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46</Slides>
  <Notes>38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47" baseType="lpstr">
      <vt:lpstr>Blends</vt:lpstr>
      <vt:lpstr>Bản trình bày PowerPoint</vt:lpstr>
      <vt:lpstr>Mục đích bài học</vt:lpstr>
      <vt:lpstr>TOPIC</vt:lpstr>
      <vt:lpstr>TOPIC</vt:lpstr>
      <vt:lpstr>Basic Networking</vt:lpstr>
      <vt:lpstr>TCP/IP</vt:lpstr>
      <vt:lpstr>IP Networking </vt:lpstr>
      <vt:lpstr>IP Networking </vt:lpstr>
      <vt:lpstr>Classful Networks</vt:lpstr>
      <vt:lpstr>Subnet Masks </vt:lpstr>
      <vt:lpstr>Broadcast Addresses</vt:lpstr>
      <vt:lpstr>Classless Inter-Domain Routing / CIDR </vt:lpstr>
      <vt:lpstr>Reserved Private Address Space </vt:lpstr>
      <vt:lpstr>TOPIC</vt:lpstr>
      <vt:lpstr>Command Networking Linux</vt:lpstr>
      <vt:lpstr>Determining Your IP Address </vt:lpstr>
      <vt:lpstr>Determining Your IP Address </vt:lpstr>
      <vt:lpstr>hostnames </vt:lpstr>
      <vt:lpstr>DNS hostnames </vt:lpstr>
      <vt:lpstr>Displaying the hostname </vt:lpstr>
      <vt:lpstr>Configuring Hostname</vt:lpstr>
      <vt:lpstr>Resolving DNS Names </vt:lpstr>
      <vt:lpstr>The /etc/hosts file </vt:lpstr>
      <vt:lpstr>Network Ports </vt:lpstr>
      <vt:lpstr>/etc/services </vt:lpstr>
      <vt:lpstr>DHCP</vt:lpstr>
      <vt:lpstr>Configuring a DHCP Client - RHEL </vt:lpstr>
      <vt:lpstr>Configuring a DHCP Client - Ubuntu </vt:lpstr>
      <vt:lpstr>Assigning a Static IP Address - RHEL </vt:lpstr>
      <vt:lpstr>Assigning a Static IP Address - Ubuntu </vt:lpstr>
      <vt:lpstr>Manually Assigning an IP Address </vt:lpstr>
      <vt:lpstr>ifup and ifdown commands</vt:lpstr>
      <vt:lpstr>Configuring Routing</vt:lpstr>
      <vt:lpstr>Linux Networking Summary</vt:lpstr>
      <vt:lpstr>TOPIC</vt:lpstr>
      <vt:lpstr>Troubleshooting Networking Issue</vt:lpstr>
      <vt:lpstr>Troubleshooting Networking Issue</vt:lpstr>
      <vt:lpstr>Testing Connectivity with Ping </vt:lpstr>
      <vt:lpstr>Testing Connectivity with Ping </vt:lpstr>
      <vt:lpstr>Testing Connectivity with Traceroute/Tracepath</vt:lpstr>
      <vt:lpstr>The netstat Command </vt:lpstr>
      <vt:lpstr>The netstat Command </vt:lpstr>
      <vt:lpstr>Packet sniffing with tcpdump </vt:lpstr>
      <vt:lpstr>Packet sniffing with tcpdump </vt:lpstr>
      <vt:lpstr>The telnet Command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72</cp:revision>
  <cp:lastPrinted>1601-01-01T00:00:00Z</cp:lastPrinted>
  <dcterms:created xsi:type="dcterms:W3CDTF">2005-08-06T12:02:07Z</dcterms:created>
  <dcterms:modified xsi:type="dcterms:W3CDTF">2023-10-19T07:30:52Z</dcterms:modified>
</cp:coreProperties>
</file>