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30"/>
  </p:notesMasterIdLst>
  <p:sldIdLst>
    <p:sldId id="404" r:id="rId3"/>
    <p:sldId id="257" r:id="rId4"/>
    <p:sldId id="405" r:id="rId5"/>
    <p:sldId id="430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32" r:id="rId14"/>
    <p:sldId id="417" r:id="rId15"/>
    <p:sldId id="418" r:id="rId16"/>
    <p:sldId id="419" r:id="rId17"/>
    <p:sldId id="406" r:id="rId18"/>
    <p:sldId id="420" r:id="rId19"/>
    <p:sldId id="421" r:id="rId20"/>
    <p:sldId id="431" r:id="rId21"/>
    <p:sldId id="408" r:id="rId22"/>
    <p:sldId id="422" r:id="rId23"/>
    <p:sldId id="423" r:id="rId24"/>
    <p:sldId id="424" r:id="rId25"/>
    <p:sldId id="433" r:id="rId26"/>
    <p:sldId id="427" r:id="rId27"/>
    <p:sldId id="429" r:id="rId28"/>
    <p:sldId id="393" r:id="rId2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E8EF9DC-5EA4-425E-9953-1ABDFB2097F3}" v="277" dt="2023-08-04T15:18:07.729"/>
    <p1510:client id="{3AAA18D7-E9B9-4C48-8D46-116428D15A3B}" v="83" dt="2023-08-13T15:23:18.660"/>
    <p1510:client id="{95F3361D-C8B6-4539-9751-C940094FFCF0}" v="418" dt="2023-08-16T10:05:12.850"/>
    <p1510:client id="{9D64138F-CCCA-4C59-B418-8B9B3CD3166D}" v="76" dt="2023-08-17T05:16:57.752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D15DC498-EE4A-40E4-B29F-9389025554B4}" v="619" dt="2023-08-10T10:18:45.718"/>
    <p1510:client id="{E07B9685-5A37-4A97-880C-EB79A1BA2E04}" v="360" dt="2023-08-16T17:35:18.186"/>
    <p1510:client id="{F8C06A77-041D-451F-AECC-62422CBC0FDE}" v="41" dt="2023-10-19T09:34:40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1" autoAdjust="0"/>
    <p:restoredTop sz="90929"/>
  </p:normalViewPr>
  <p:slideViewPr>
    <p:cSldViewPr>
      <p:cViewPr varScale="1">
        <p:scale>
          <a:sx n="109" d="100"/>
          <a:sy n="109" d="100"/>
        </p:scale>
        <p:origin x="2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8C06A77-041D-451F-AECC-62422CBC0FDE}"/>
    <pc:docChg chg="modSld">
      <pc:chgData name="tien tran" userId="f5c0b7c74de91c7e" providerId="Windows Live" clId="Web-{F8C06A77-041D-451F-AECC-62422CBC0FDE}" dt="2023-10-19T09:36:18.941" v="123"/>
      <pc:docMkLst>
        <pc:docMk/>
      </pc:docMkLst>
      <pc:sldChg chg="modNotes">
        <pc:chgData name="tien tran" userId="f5c0b7c74de91c7e" providerId="Windows Live" clId="Web-{F8C06A77-041D-451F-AECC-62422CBC0FDE}" dt="2023-10-19T09:29:41.460" v="20"/>
        <pc:sldMkLst>
          <pc:docMk/>
          <pc:sldMk cId="3809411529" sldId="406"/>
        </pc:sldMkLst>
      </pc:sldChg>
      <pc:sldChg chg="modNotes">
        <pc:chgData name="tien tran" userId="f5c0b7c74de91c7e" providerId="Windows Live" clId="Web-{F8C06A77-041D-451F-AECC-62422CBC0FDE}" dt="2023-10-19T09:31:14.916" v="31"/>
        <pc:sldMkLst>
          <pc:docMk/>
          <pc:sldMk cId="3901513261" sldId="408"/>
        </pc:sldMkLst>
      </pc:sldChg>
      <pc:sldChg chg="modNotes">
        <pc:chgData name="tien tran" userId="f5c0b7c74de91c7e" providerId="Windows Live" clId="Web-{F8C06A77-041D-451F-AECC-62422CBC0FDE}" dt="2023-10-19T09:20:27.348" v="1"/>
        <pc:sldMkLst>
          <pc:docMk/>
          <pc:sldMk cId="2644373391" sldId="410"/>
        </pc:sldMkLst>
      </pc:sldChg>
      <pc:sldChg chg="modNotes">
        <pc:chgData name="tien tran" userId="f5c0b7c74de91c7e" providerId="Windows Live" clId="Web-{F8C06A77-041D-451F-AECC-62422CBC0FDE}" dt="2023-10-19T09:20:43.630" v="3"/>
        <pc:sldMkLst>
          <pc:docMk/>
          <pc:sldMk cId="4218981463" sldId="411"/>
        </pc:sldMkLst>
      </pc:sldChg>
      <pc:sldChg chg="modNotes">
        <pc:chgData name="tien tran" userId="f5c0b7c74de91c7e" providerId="Windows Live" clId="Web-{F8C06A77-041D-451F-AECC-62422CBC0FDE}" dt="2023-10-19T09:26:39.329" v="5"/>
        <pc:sldMkLst>
          <pc:docMk/>
          <pc:sldMk cId="1626651305" sldId="412"/>
        </pc:sldMkLst>
      </pc:sldChg>
      <pc:sldChg chg="modNotes">
        <pc:chgData name="tien tran" userId="f5c0b7c74de91c7e" providerId="Windows Live" clId="Web-{F8C06A77-041D-451F-AECC-62422CBC0FDE}" dt="2023-10-19T09:27:10.299" v="7"/>
        <pc:sldMkLst>
          <pc:docMk/>
          <pc:sldMk cId="2309922409" sldId="413"/>
        </pc:sldMkLst>
      </pc:sldChg>
      <pc:sldChg chg="modNotes">
        <pc:chgData name="tien tran" userId="f5c0b7c74de91c7e" providerId="Windows Live" clId="Web-{F8C06A77-041D-451F-AECC-62422CBC0FDE}" dt="2023-10-19T09:27:38.768" v="9"/>
        <pc:sldMkLst>
          <pc:docMk/>
          <pc:sldMk cId="131171583" sldId="414"/>
        </pc:sldMkLst>
      </pc:sldChg>
      <pc:sldChg chg="modNotes">
        <pc:chgData name="tien tran" userId="f5c0b7c74de91c7e" providerId="Windows Live" clId="Web-{F8C06A77-041D-451F-AECC-62422CBC0FDE}" dt="2023-10-19T09:28:05.582" v="11"/>
        <pc:sldMkLst>
          <pc:docMk/>
          <pc:sldMk cId="3791806459" sldId="415"/>
        </pc:sldMkLst>
      </pc:sldChg>
      <pc:sldChg chg="modNotes">
        <pc:chgData name="tien tran" userId="f5c0b7c74de91c7e" providerId="Windows Live" clId="Web-{F8C06A77-041D-451F-AECC-62422CBC0FDE}" dt="2023-10-19T09:28:26.114" v="13"/>
        <pc:sldMkLst>
          <pc:docMk/>
          <pc:sldMk cId="2641359384" sldId="416"/>
        </pc:sldMkLst>
      </pc:sldChg>
      <pc:sldChg chg="modNotes">
        <pc:chgData name="tien tran" userId="f5c0b7c74de91c7e" providerId="Windows Live" clId="Web-{F8C06A77-041D-451F-AECC-62422CBC0FDE}" dt="2023-10-19T09:28:50.255" v="14"/>
        <pc:sldMkLst>
          <pc:docMk/>
          <pc:sldMk cId="852925712" sldId="417"/>
        </pc:sldMkLst>
      </pc:sldChg>
      <pc:sldChg chg="modNotes">
        <pc:chgData name="tien tran" userId="f5c0b7c74de91c7e" providerId="Windows Live" clId="Web-{F8C06A77-041D-451F-AECC-62422CBC0FDE}" dt="2023-10-19T09:29:07.974" v="16"/>
        <pc:sldMkLst>
          <pc:docMk/>
          <pc:sldMk cId="2456829666" sldId="418"/>
        </pc:sldMkLst>
      </pc:sldChg>
      <pc:sldChg chg="modNotes">
        <pc:chgData name="tien tran" userId="f5c0b7c74de91c7e" providerId="Windows Live" clId="Web-{F8C06A77-041D-451F-AECC-62422CBC0FDE}" dt="2023-10-19T09:29:28.913" v="18"/>
        <pc:sldMkLst>
          <pc:docMk/>
          <pc:sldMk cId="3558047907" sldId="419"/>
        </pc:sldMkLst>
      </pc:sldChg>
      <pc:sldChg chg="modNotes">
        <pc:chgData name="tien tran" userId="f5c0b7c74de91c7e" providerId="Windows Live" clId="Web-{F8C06A77-041D-451F-AECC-62422CBC0FDE}" dt="2023-10-19T09:30:21.039" v="27"/>
        <pc:sldMkLst>
          <pc:docMk/>
          <pc:sldMk cId="3310607425" sldId="420"/>
        </pc:sldMkLst>
      </pc:sldChg>
      <pc:sldChg chg="modNotes">
        <pc:chgData name="tien tran" userId="f5c0b7c74de91c7e" providerId="Windows Live" clId="Web-{F8C06A77-041D-451F-AECC-62422CBC0FDE}" dt="2023-10-19T09:30:46.696" v="29"/>
        <pc:sldMkLst>
          <pc:docMk/>
          <pc:sldMk cId="1213704486" sldId="421"/>
        </pc:sldMkLst>
      </pc:sldChg>
      <pc:sldChg chg="modNotes">
        <pc:chgData name="tien tran" userId="f5c0b7c74de91c7e" providerId="Windows Live" clId="Web-{F8C06A77-041D-451F-AECC-62422CBC0FDE}" dt="2023-10-19T09:32:15.090" v="33"/>
        <pc:sldMkLst>
          <pc:docMk/>
          <pc:sldMk cId="3144263657" sldId="422"/>
        </pc:sldMkLst>
      </pc:sldChg>
      <pc:sldChg chg="modNotes">
        <pc:chgData name="tien tran" userId="f5c0b7c74de91c7e" providerId="Windows Live" clId="Web-{F8C06A77-041D-451F-AECC-62422CBC0FDE}" dt="2023-10-19T09:34:35.376" v="48"/>
        <pc:sldMkLst>
          <pc:docMk/>
          <pc:sldMk cId="2719859703" sldId="423"/>
        </pc:sldMkLst>
      </pc:sldChg>
      <pc:sldChg chg="modNotes">
        <pc:chgData name="tien tran" userId="f5c0b7c74de91c7e" providerId="Windows Live" clId="Web-{F8C06A77-041D-451F-AECC-62422CBC0FDE}" dt="2023-10-19T09:34:46.688" v="55"/>
        <pc:sldMkLst>
          <pc:docMk/>
          <pc:sldMk cId="2792897587" sldId="424"/>
        </pc:sldMkLst>
      </pc:sldChg>
      <pc:sldChg chg="modNotes">
        <pc:chgData name="tien tran" userId="f5c0b7c74de91c7e" providerId="Windows Live" clId="Web-{F8C06A77-041D-451F-AECC-62422CBC0FDE}" dt="2023-10-19T09:35:06.970" v="58"/>
        <pc:sldMkLst>
          <pc:docMk/>
          <pc:sldMk cId="709523244" sldId="427"/>
        </pc:sldMkLst>
      </pc:sldChg>
      <pc:sldChg chg="modNotes">
        <pc:chgData name="tien tran" userId="f5c0b7c74de91c7e" providerId="Windows Live" clId="Web-{F8C06A77-041D-451F-AECC-62422CBC0FDE}" dt="2023-10-19T09:36:18.941" v="123"/>
        <pc:sldMkLst>
          <pc:docMk/>
          <pc:sldMk cId="4200024976" sldId="429"/>
        </pc:sldMkLst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Hardware clock: maintain the time while the computer is turned off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Software clock (system clock): set on system boot to the same as hardware clock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Linux use system clock for most purposes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While the system is running, changes to one of these doesn’t </a:t>
            </a:r>
            <a:r>
              <a:rPr lang="en-US" dirty="0" err="1"/>
              <a:t>effect</a:t>
            </a:r>
            <a:r>
              <a:rPr lang="en-US" dirty="0"/>
              <a:t> the other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System clock is set to UTC or GMT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Hardware clock should be set to UTC too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Timezone</a:t>
            </a:r>
            <a:r>
              <a:rPr lang="en-US" dirty="0"/>
              <a:t> is used when time is displayed to user </a:t>
            </a:r>
            <a:endParaRPr lang="vi-VN" dirty="0"/>
          </a:p>
          <a:p>
            <a:r>
              <a:rPr lang="en-US" dirty="0"/>
              <a:t>Both the hardware and software clock are notoriously unreliable on standard x86 hardware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35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[-u] [</a:t>
            </a:r>
            <a:r>
              <a:rPr lang="en-US" dirty="0" err="1">
                <a:latin typeface="Arial"/>
                <a:cs typeface="Arial"/>
              </a:rPr>
              <a:t>MMDDhhmm</a:t>
            </a:r>
            <a:r>
              <a:rPr lang="en-US" dirty="0">
                <a:latin typeface="Arial"/>
                <a:cs typeface="Arial"/>
              </a:rPr>
              <a:t>[[CC]YY][.ss]]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3h02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27/10/2010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$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102715022010 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BIOS):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[--</a:t>
            </a:r>
            <a:r>
              <a:rPr lang="en-US" dirty="0" err="1">
                <a:latin typeface="Arial"/>
                <a:cs typeface="Arial"/>
              </a:rPr>
              <a:t>utc</a:t>
            </a:r>
            <a:r>
              <a:rPr lang="en-US" dirty="0">
                <a:latin typeface="Arial"/>
                <a:cs typeface="Arial"/>
              </a:rPr>
              <a:t> | --</a:t>
            </a:r>
            <a:r>
              <a:rPr lang="en-US" dirty="0" err="1">
                <a:latin typeface="Arial"/>
                <a:cs typeface="Arial"/>
              </a:rPr>
              <a:t>localtime</a:t>
            </a:r>
            <a:r>
              <a:rPr lang="en-US" dirty="0">
                <a:latin typeface="Arial"/>
                <a:cs typeface="Arial"/>
              </a:rPr>
              <a:t>] --set --date=</a:t>
            </a:r>
            <a:r>
              <a:rPr lang="en-US" dirty="0" err="1">
                <a:latin typeface="Arial"/>
                <a:cs typeface="Arial"/>
              </a:rPr>
              <a:t>newdate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: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hwclock</a:t>
            </a:r>
            <a:r>
              <a:rPr lang="en-US" dirty="0"/>
              <a:t> --</a:t>
            </a:r>
            <a:r>
              <a:rPr lang="en-US" dirty="0" err="1"/>
              <a:t>hctosys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: </a:t>
            </a:r>
            <a:endParaRPr lang="vi-VN" dirty="0"/>
          </a:p>
          <a:p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--</a:t>
            </a:r>
            <a:r>
              <a:rPr lang="en-US" dirty="0" err="1"/>
              <a:t>systohc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8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Giao </a:t>
            </a:r>
            <a:r>
              <a:rPr lang="en-US" err="1">
                <a:latin typeface="Arial"/>
                <a:cs typeface="Arial"/>
              </a:rPr>
              <a:t>thức</a:t>
            </a:r>
            <a:r>
              <a:rPr lang="en-US">
                <a:latin typeface="Arial"/>
                <a:cs typeface="Arial"/>
              </a:rPr>
              <a:t> NTP tạo ra một tầng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bậc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0: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tử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1: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0,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NTP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2…: </a:t>
            </a:r>
            <a:r>
              <a:rPr lang="en-US" dirty="0" err="1">
                <a:latin typeface="Arial"/>
                <a:cs typeface="Arial"/>
              </a:rPr>
              <a:t>lấy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NTP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lường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NTP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ntp.drift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NTP </a:t>
            </a:r>
            <a:r>
              <a:rPr lang="en-US" dirty="0" err="1">
                <a:latin typeface="Arial"/>
                <a:cs typeface="Arial"/>
              </a:rPr>
              <a:t>đầy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ntp.drift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5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(NTP)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NTP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qua Internet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 client-server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NTP bao </a:t>
            </a:r>
            <a:r>
              <a:rPr lang="en-US" dirty="0" err="1">
                <a:latin typeface="Arial"/>
                <a:cs typeface="Arial"/>
              </a:rPr>
              <a:t>gồm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dò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NTP </a:t>
            </a:r>
            <a:r>
              <a:rPr lang="en-US" dirty="0" err="1">
                <a:latin typeface="Arial"/>
                <a:cs typeface="Arial"/>
              </a:rPr>
              <a:t>thu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mẫu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NTP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Các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“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0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NTP (</a:t>
            </a:r>
            <a:r>
              <a:rPr lang="en-US" dirty="0" err="1">
                <a:latin typeface="Arial"/>
                <a:cs typeface="Arial"/>
              </a:rPr>
              <a:t>ntp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ntpd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timesyncd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chronyd</a:t>
            </a:r>
            <a:r>
              <a:rPr lang="en-US" dirty="0">
                <a:latin typeface="Arial"/>
                <a:cs typeface="Arial"/>
              </a:rPr>
              <a:t>...)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Chỉnh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NTP (/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ntp.conf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NTP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init.d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ntpd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minh</a:t>
            </a:r>
            <a:r>
              <a:rPr lang="en-US" dirty="0">
                <a:latin typeface="Arial"/>
                <a:cs typeface="Arial"/>
              </a:rPr>
              <a:t> NTP </a:t>
            </a:r>
            <a:r>
              <a:rPr lang="en-US" err="1">
                <a:latin typeface="Arial"/>
                <a:cs typeface="Arial"/>
              </a:rPr>
              <a:t>đang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err="1">
                <a:latin typeface="Arial"/>
                <a:cs typeface="Arial"/>
              </a:rPr>
              <a:t>Ntpq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err="1">
                <a:latin typeface="Arial"/>
                <a:cs typeface="Arial"/>
              </a:rPr>
              <a:t>ntpq</a:t>
            </a:r>
            <a:r>
              <a:rPr lang="vi-VN" dirty="0">
                <a:latin typeface="Arial"/>
                <a:cs typeface="Arial"/>
              </a:rPr>
              <a:t>&gt; </a:t>
            </a:r>
            <a:r>
              <a:rPr lang="vi-VN" dirty="0" err="1">
                <a:latin typeface="Arial"/>
                <a:cs typeface="Arial"/>
              </a:rPr>
              <a:t>peers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79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Định </a:t>
            </a:r>
            <a:r>
              <a:rPr lang="en-US" err="1">
                <a:latin typeface="Arial"/>
                <a:cs typeface="Arial"/>
              </a:rPr>
              <a:t>cấu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 dịch vụ NTP để tự động khởi động khi khởi động hệ thống.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systemctl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kích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hoạt</a:t>
            </a:r>
            <a:r>
              <a:rPr lang="en-US">
                <a:latin typeface="Arial"/>
                <a:cs typeface="Arial"/>
              </a:rPr>
              <a:t> ntpd.service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Chạy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lệnh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sau</a:t>
            </a:r>
            <a:r>
              <a:rPr lang="en-US">
                <a:latin typeface="Arial"/>
                <a:cs typeface="Arial"/>
              </a:rPr>
              <a:t> để mở tệp cấu hình NTP: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vim /</a:t>
            </a:r>
            <a:r>
              <a:rPr lang="en-US" err="1">
                <a:latin typeface="Arial"/>
                <a:cs typeface="Arial"/>
              </a:rPr>
              <a:t>etc</a:t>
            </a:r>
            <a:r>
              <a:rPr lang="en-US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ntp.conf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thêm</a:t>
            </a:r>
            <a:r>
              <a:rPr lang="en-US">
                <a:latin typeface="Arial"/>
                <a:cs typeface="Arial"/>
              </a:rPr>
              <a:t> dòng: server &lt;địa chỉ IP máy chủ NTP&gt; maxpoll 7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Chạy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lệnh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sau</a:t>
            </a:r>
            <a:r>
              <a:rPr lang="en-US">
                <a:latin typeface="Arial"/>
                <a:cs typeface="Arial"/>
              </a:rPr>
              <a:t> để khởi động lại dịch vụ NTP: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systemctl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khởi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>
                <a:latin typeface="Arial"/>
                <a:cs typeface="Arial"/>
              </a:rPr>
              <a:t> lại ntpd.service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ntpq</a:t>
            </a:r>
            <a:r>
              <a:rPr lang="en-US" dirty="0">
                <a:latin typeface="Arial"/>
                <a:cs typeface="Arial"/>
              </a:rPr>
              <a:t> -p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NTP.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73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Giao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hình máy chủ động (DHCP)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1993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Một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rộng của BOOTP, rất giống với DHCP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với BOOTP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rộng: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bổ tạm thời (“cho thuê”) địa chỉ IP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DHCP có thể thu được tất cả các tham số cấu hình IP cần thiết để hoạt động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DHCP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chế ưu tiên để gán địa chỉ IP động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r>
              <a:rPr lang="en-US" dirty="0"/>
              <a:t>DHCP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BOOTP.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76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PC client request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DNS server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9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DHCP </a:t>
            </a:r>
            <a:r>
              <a:rPr lang="en-US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DHCP DISCOVER : </a:t>
            </a:r>
            <a:endParaRPr lang="vi-VN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DCHP OFFER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DHCP REQUEST 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DCHP RELEASE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vi-VN" dirty="0"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 </a:t>
            </a:r>
            <a:r>
              <a:rPr lang="vi-VN" err="1">
                <a:latin typeface="Arial"/>
                <a:cs typeface="Arial"/>
              </a:rPr>
              <a:t>Discover</a:t>
            </a:r>
            <a:endParaRPr lang="vi-VN" dirty="0" err="1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 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 là một gói được gửi đến DHCP server từ một thiết bị Client khi muốn truy cập mạng để yêu cầu thông tin địa chỉ IP.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>
                <a:latin typeface="Arial"/>
                <a:cs typeface="Arial"/>
              </a:rPr>
              <a:t>DHCP </a:t>
            </a:r>
            <a:r>
              <a:rPr lang="vi-VN" err="1">
                <a:latin typeface="Arial"/>
                <a:cs typeface="Arial"/>
              </a:rPr>
              <a:t>Offer</a:t>
            </a:r>
            <a:endParaRPr lang="vi-VN" dirty="0" err="1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Offer</a:t>
            </a:r>
            <a:r>
              <a:rPr lang="vi-VN" dirty="0">
                <a:latin typeface="Arial"/>
                <a:cs typeface="Arial"/>
              </a:rPr>
              <a:t> là gói tin chứa địa chỉ IP và thông tin cấu hình TCP/IP bổ sung. Nó được DHCP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gửi về cho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sau khi nhận được DHCP </a:t>
            </a:r>
            <a:r>
              <a:rPr lang="vi-VN" dirty="0" err="1">
                <a:latin typeface="Arial"/>
                <a:cs typeface="Arial"/>
              </a:rPr>
              <a:t>Discover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Request</a:t>
            </a:r>
          </a:p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Request</a:t>
            </a:r>
            <a:r>
              <a:rPr lang="vi-VN" dirty="0">
                <a:latin typeface="Arial"/>
                <a:cs typeface="Arial"/>
              </a:rPr>
              <a:t> là gói được DHCP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phản hồi với máy chủ sau khi nhận được DHCP </a:t>
            </a:r>
            <a:r>
              <a:rPr lang="vi-VN" dirty="0" err="1">
                <a:latin typeface="Arial"/>
                <a:cs typeface="Arial"/>
              </a:rPr>
              <a:t>Offer</a:t>
            </a:r>
            <a:r>
              <a:rPr lang="vi-VN" dirty="0">
                <a:latin typeface="Arial"/>
                <a:cs typeface="Arial"/>
              </a:rPr>
              <a:t> để thể hiện sự chấp nhận đối với địa chỉ IP.</a:t>
            </a:r>
          </a:p>
          <a:p>
            <a:r>
              <a:rPr lang="vi-VN" dirty="0"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Release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Là một gói được DHCP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gửi đến một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để giải phóng địa chỉ IP và xóa bất cứ thuê bao nào đang tồn tại.</a:t>
            </a:r>
          </a:p>
          <a:p>
            <a:endParaRPr lang="vi-VN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vi-VN" dirty="0"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vi-VN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94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 4 </a:t>
            </a:r>
            <a:r>
              <a:rPr lang="en-US" err="1">
                <a:latin typeface="Arial"/>
                <a:cs typeface="Arial"/>
              </a:rPr>
              <a:t>quá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trình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dể</a:t>
            </a:r>
            <a:r>
              <a:rPr lang="en-US">
                <a:latin typeface="Arial"/>
                <a:cs typeface="Arial"/>
              </a:rPr>
              <a:t> DHCP </a:t>
            </a:r>
            <a:r>
              <a:rPr lang="en-US" err="1">
                <a:latin typeface="Arial"/>
                <a:cs typeface="Arial"/>
              </a:rPr>
              <a:t>hoạt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động</a:t>
            </a:r>
            <a:r>
              <a:rPr lang="en-US">
                <a:latin typeface="Arial"/>
                <a:cs typeface="Arial"/>
              </a:rPr>
              <a:t>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vi-VN"/>
              <a:t>DHCP DISCOVER : </a:t>
            </a:r>
            <a:endParaRPr lang="vi-VN" dirty="0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vi-VN"/>
              <a:t>DCHP OFFER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vi-VN"/>
              <a:t>DHCP REQUEST 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vi-VN"/>
              <a:t>DCHP RELEASE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endParaRPr lang="vi-VN" dirty="0"/>
          </a:p>
          <a:p>
            <a:r>
              <a:rPr lang="vi-VN">
                <a:latin typeface="Arial"/>
                <a:cs typeface="Arial"/>
              </a:rPr>
              <a:t>DHCP </a:t>
            </a:r>
            <a:r>
              <a:rPr lang="vi-VN" err="1">
                <a:latin typeface="Arial"/>
                <a:cs typeface="Arial"/>
              </a:rPr>
              <a:t>Discover</a:t>
            </a:r>
            <a:endParaRPr lang="vi-VN" dirty="0" err="1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là một gói được gửi đến DHCP 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>
                <a:latin typeface="Arial"/>
                <a:cs typeface="Arial"/>
              </a:rPr>
              <a:t> từ một thiết bị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khi muốn truy cập mạng để yêu cầu thông tin địa chỉ IP.</a:t>
            </a:r>
            <a:endParaRPr lang="en-US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 </a:t>
            </a:r>
            <a:endParaRPr lang="en-US" dirty="0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 </a:t>
            </a:r>
            <a:r>
              <a:rPr lang="vi-VN" err="1">
                <a:latin typeface="Arial"/>
                <a:cs typeface="Arial"/>
              </a:rPr>
              <a:t>Offer</a:t>
            </a:r>
            <a:endParaRPr lang="vi-VN" dirty="0" err="1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 </a:t>
            </a:r>
            <a:r>
              <a:rPr lang="vi-VN" err="1">
                <a:latin typeface="Arial"/>
                <a:cs typeface="Arial"/>
              </a:rPr>
              <a:t>Offer</a:t>
            </a:r>
            <a:r>
              <a:rPr lang="vi-VN">
                <a:latin typeface="Arial"/>
                <a:cs typeface="Arial"/>
              </a:rPr>
              <a:t> là gói tin chứa địa chỉ IP và thông tin cấu hình TCP/IP bổ sung. Nó được DHCP 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>
                <a:latin typeface="Arial"/>
                <a:cs typeface="Arial"/>
              </a:rPr>
              <a:t> gửi về cho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sau khi nhận được DHCP </a:t>
            </a:r>
            <a:r>
              <a:rPr lang="vi-VN" err="1">
                <a:latin typeface="Arial"/>
                <a:cs typeface="Arial"/>
              </a:rPr>
              <a:t>Discover</a:t>
            </a:r>
            <a:r>
              <a:rPr lang="vi-VN">
                <a:latin typeface="Arial"/>
                <a:cs typeface="Arial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 </a:t>
            </a:r>
            <a:endParaRPr lang="en-US" dirty="0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DHCP </a:t>
            </a:r>
            <a:r>
              <a:rPr lang="vi-VN" err="1">
                <a:latin typeface="Arial"/>
                <a:cs typeface="Arial"/>
              </a:rPr>
              <a:t>Request</a:t>
            </a:r>
            <a:endParaRPr lang="en-US" err="1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DHCP </a:t>
            </a:r>
            <a:r>
              <a:rPr lang="vi-VN" dirty="0" err="1">
                <a:latin typeface="Arial"/>
                <a:cs typeface="Arial"/>
              </a:rPr>
              <a:t>Request</a:t>
            </a:r>
            <a:r>
              <a:rPr lang="vi-VN" dirty="0">
                <a:latin typeface="Arial"/>
                <a:cs typeface="Arial"/>
              </a:rPr>
              <a:t> là gói được DHCP 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 phản hồi với máy chủ sau khi nhận được DHCP </a:t>
            </a:r>
            <a:r>
              <a:rPr lang="vi-VN" dirty="0" err="1">
                <a:latin typeface="Arial"/>
                <a:cs typeface="Arial"/>
              </a:rPr>
              <a:t>Offer</a:t>
            </a:r>
            <a:r>
              <a:rPr lang="vi-VN" dirty="0">
                <a:latin typeface="Arial"/>
                <a:cs typeface="Arial"/>
              </a:rPr>
              <a:t> để thể hiện sự chấp nhận đối với địa chỉ IP.</a:t>
            </a:r>
            <a:endParaRPr lang="en-US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 </a:t>
            </a:r>
            <a:endParaRPr lang="en-US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DHCP </a:t>
            </a:r>
            <a:r>
              <a:rPr lang="vi-VN" dirty="0" err="1">
                <a:latin typeface="Arial"/>
                <a:cs typeface="Arial"/>
              </a:rPr>
              <a:t>Release</a:t>
            </a:r>
            <a:endParaRPr lang="en-US" dirty="0" err="1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Là một gói được DHCP 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 gửi đến một 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 để giải phóng địa chỉ IP và xóa bất cứ thuê bao nào đang tồn tại.</a:t>
            </a:r>
            <a:endParaRPr lang="en-US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9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FTP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"Giao thức truyền tệp"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Truyền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tệp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từ</a:t>
            </a:r>
            <a:r>
              <a:rPr lang="en-US">
                <a:latin typeface="Arial"/>
                <a:cs typeface="Arial"/>
              </a:rPr>
              <a:t> máy khách sang máy chủ được gọi là "tải lên" và truyền từ máy chủ sang máy khách được gọi là "tải xuống".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Hai </a:t>
            </a:r>
            <a:r>
              <a:rPr lang="en-US" err="1">
                <a:latin typeface="Arial"/>
                <a:cs typeface="Arial"/>
              </a:rPr>
              <a:t>cổng</a:t>
            </a:r>
            <a:r>
              <a:rPr lang="en-US">
                <a:latin typeface="Arial"/>
                <a:cs typeface="Arial"/>
              </a:rPr>
              <a:t> TCP: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điều</a:t>
            </a:r>
            <a:r>
              <a:rPr lang="en-US">
                <a:latin typeface="Arial"/>
                <a:cs typeface="Arial"/>
              </a:rPr>
              <a:t> khiển (cổng 21)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truyền</a:t>
            </a:r>
            <a:r>
              <a:rPr lang="en-US">
                <a:latin typeface="Arial"/>
                <a:cs typeface="Arial"/>
              </a:rPr>
              <a:t> dữ liệu (cổng 20)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53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FTP (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20,21/TCP)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SFTP - Giao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SSH (</a:t>
            </a: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22/TCP)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Linux: </a:t>
            </a:r>
            <a:r>
              <a:rPr lang="en-US" dirty="0" err="1">
                <a:latin typeface="Arial"/>
                <a:cs typeface="Arial"/>
              </a:rPr>
              <a:t>vsftpd</a:t>
            </a:r>
            <a:r>
              <a:rPr lang="en-US" dirty="0">
                <a:latin typeface="Arial"/>
                <a:cs typeface="Arial"/>
              </a:rPr>
              <a:t> server ;  ftp client/ </a:t>
            </a:r>
            <a:r>
              <a:rPr lang="en-US" dirty="0" err="1">
                <a:latin typeface="Arial"/>
                <a:cs typeface="Arial"/>
              </a:rPr>
              <a:t>filezilla</a:t>
            </a:r>
            <a:r>
              <a:rPr lang="en-US" dirty="0">
                <a:latin typeface="Arial"/>
                <a:cs typeface="Arial"/>
              </a:rPr>
              <a:t> client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dirty="0" err="1">
                <a:latin typeface="Arial"/>
                <a:cs typeface="Arial"/>
              </a:rPr>
              <a:t>Window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FileZilla;  </a:t>
            </a:r>
            <a:r>
              <a:rPr lang="en-US" dirty="0" err="1">
                <a:latin typeface="Arial"/>
                <a:cs typeface="Arial"/>
              </a:rPr>
              <a:t>filezilla</a:t>
            </a:r>
            <a:r>
              <a:rPr lang="en-US" dirty="0">
                <a:latin typeface="Arial"/>
                <a:cs typeface="Arial"/>
              </a:rPr>
              <a:t> client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9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con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  <a:hlinkClick r:id="rId3"/>
              </a:rPr>
              <a:t>www.google.com</a:t>
            </a:r>
            <a:r>
              <a:rPr lang="en-US" dirty="0">
                <a:latin typeface="Arial"/>
                <a:cs typeface="Arial"/>
              </a:rPr>
              <a:t> =&gt; 172.217.18.36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DNS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Internet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DNS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6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Nhà </a:t>
            </a:r>
            <a:r>
              <a:rPr lang="en-US" err="1">
                <a:latin typeface="Arial"/>
                <a:cs typeface="Arial"/>
              </a:rPr>
              <a:t>đăng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ký</a:t>
            </a:r>
            <a:r>
              <a:rPr lang="en-US">
                <a:latin typeface="Arial"/>
                <a:cs typeface="Arial"/>
              </a:rPr>
              <a:t> tên miền: Amazon Route 53, GoDaddy, …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DNS: A, AAAA, CNAME, NS, …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DNS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)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(TLD): .com, .us, .in, .gov, .org, …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2 (SLD): amazon.com, google.com, …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9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DNS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1.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trang</a:t>
            </a:r>
            <a:r>
              <a:rPr lang="en-US" dirty="0">
                <a:latin typeface="Arial"/>
                <a:cs typeface="Arial"/>
              </a:rPr>
              <a:t> web example.com.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2.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 tai local DNS server.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Root DNS server domain,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domain exapmle.com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domain .com.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DNS server </a:t>
            </a:r>
            <a:r>
              <a:rPr lang="en-US" dirty="0" err="1"/>
              <a:t>chứa</a:t>
            </a:r>
            <a:r>
              <a:rPr lang="en-US" dirty="0"/>
              <a:t> .com.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TLD (top level domain) DNS server(</a:t>
            </a:r>
            <a:r>
              <a:rPr lang="en-US" dirty="0" err="1"/>
              <a:t>chứa</a:t>
            </a:r>
            <a:r>
              <a:rPr lang="en-US" dirty="0"/>
              <a:t> .com)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example.com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server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SLD DNS server.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dó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SLD (second lever domain) DNS server.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example.com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IP 9.10.11.12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client. </a:t>
            </a:r>
            <a:endParaRPr lang="vi-VN" dirty="0"/>
          </a:p>
          <a:p>
            <a:r>
              <a:rPr lang="en-US" dirty="0"/>
              <a:t>6.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caching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TTL( time to live)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local DNS Server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87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Each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contains</a:t>
            </a:r>
            <a:r>
              <a:rPr lang="vi-VN" dirty="0">
                <a:latin typeface="Arial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subdomain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 – </a:t>
            </a:r>
            <a:r>
              <a:rPr lang="vi-VN" dirty="0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example.com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Type</a:t>
            </a:r>
            <a:r>
              <a:rPr lang="vi-VN" dirty="0">
                <a:latin typeface="Arial"/>
                <a:cs typeface="Arial"/>
              </a:rPr>
              <a:t> – </a:t>
            </a:r>
            <a:r>
              <a:rPr lang="vi-VN" dirty="0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A 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 AAAA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Value</a:t>
            </a:r>
            <a:r>
              <a:rPr lang="vi-VN" dirty="0">
                <a:latin typeface="Arial"/>
                <a:cs typeface="Arial"/>
              </a:rPr>
              <a:t> – </a:t>
            </a:r>
            <a:r>
              <a:rPr lang="vi-VN" dirty="0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12.34.56.78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Routing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Policy</a:t>
            </a:r>
            <a:r>
              <a:rPr lang="vi-VN" dirty="0">
                <a:latin typeface="Arial"/>
                <a:cs typeface="Arial"/>
              </a:rPr>
              <a:t> – </a:t>
            </a:r>
            <a:r>
              <a:rPr lang="vi-VN" dirty="0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 53 </a:t>
            </a:r>
            <a:r>
              <a:rPr lang="vi-VN" dirty="0" err="1">
                <a:latin typeface="Arial"/>
                <a:cs typeface="Arial"/>
              </a:rPr>
              <a:t>responds</a:t>
            </a:r>
            <a:r>
              <a:rPr lang="vi-VN" dirty="0">
                <a:latin typeface="Arial"/>
                <a:cs typeface="Arial"/>
              </a:rPr>
              <a:t> to </a:t>
            </a:r>
            <a:r>
              <a:rPr lang="vi-VN" dirty="0" err="1">
                <a:latin typeface="Arial"/>
                <a:cs typeface="Arial"/>
              </a:rPr>
              <a:t>queries</a:t>
            </a:r>
            <a:endParaRPr lang="vi-VN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TTL – </a:t>
            </a:r>
            <a:r>
              <a:rPr lang="vi-VN" dirty="0" err="1">
                <a:latin typeface="Arial"/>
                <a:cs typeface="Arial"/>
              </a:rPr>
              <a:t>amount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 the 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cached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 DNS </a:t>
            </a:r>
            <a:r>
              <a:rPr lang="vi-VN" dirty="0" err="1">
                <a:latin typeface="Arial"/>
                <a:cs typeface="Arial"/>
              </a:rPr>
              <a:t>Resolvers</a:t>
            </a:r>
            <a:endParaRPr lang="vi-VN" dirty="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 53 </a:t>
            </a:r>
            <a:r>
              <a:rPr lang="vi-VN" dirty="0" err="1">
                <a:latin typeface="Arial"/>
                <a:cs typeface="Arial"/>
              </a:rPr>
              <a:t>supports</a:t>
            </a:r>
            <a:r>
              <a:rPr lang="vi-VN" dirty="0">
                <a:latin typeface="Arial"/>
                <a:cs typeface="Arial"/>
              </a:rPr>
              <a:t> the </a:t>
            </a:r>
            <a:r>
              <a:rPr lang="vi-VN" dirty="0" err="1">
                <a:latin typeface="Arial"/>
                <a:cs typeface="Arial"/>
              </a:rPr>
              <a:t>following</a:t>
            </a:r>
            <a:r>
              <a:rPr lang="vi-VN" dirty="0">
                <a:latin typeface="Arial"/>
                <a:cs typeface="Arial"/>
              </a:rPr>
              <a:t> DNS 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: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(</a:t>
            </a:r>
            <a:r>
              <a:rPr lang="vi-VN" dirty="0" err="1">
                <a:latin typeface="Arial"/>
                <a:cs typeface="Arial"/>
              </a:rPr>
              <a:t>must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know</a:t>
            </a:r>
            <a:r>
              <a:rPr lang="vi-VN" dirty="0">
                <a:latin typeface="Arial"/>
                <a:cs typeface="Arial"/>
              </a:rPr>
              <a:t>) A / AAAA / CNAME / NS</a:t>
            </a:r>
            <a:endParaRPr lang="en-US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(</a:t>
            </a:r>
            <a:r>
              <a:rPr lang="vi-VN" dirty="0" err="1">
                <a:latin typeface="Arial"/>
                <a:cs typeface="Arial"/>
              </a:rPr>
              <a:t>advanced</a:t>
            </a:r>
            <a:r>
              <a:rPr lang="vi-VN" dirty="0">
                <a:latin typeface="Arial"/>
                <a:cs typeface="Arial"/>
              </a:rPr>
              <a:t>) CAA / DS / MX / NAPTR / PTR / SOA / TXT / SPF / SRV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02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A – </a:t>
            </a:r>
            <a:r>
              <a:rPr lang="en-US" err="1">
                <a:latin typeface="Arial"/>
                <a:cs typeface="Arial"/>
              </a:rPr>
              <a:t>ánh</a:t>
            </a:r>
            <a:r>
              <a:rPr lang="en-US">
                <a:latin typeface="Arial"/>
                <a:cs typeface="Arial"/>
              </a:rPr>
              <a:t> xạ tên máy chủ tới IPv4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AAAA – </a:t>
            </a:r>
            <a:r>
              <a:rPr lang="en-US" dirty="0" err="1">
                <a:latin typeface="Arial"/>
                <a:cs typeface="Arial"/>
              </a:rPr>
              <a:t>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IPv6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CNAME – </a:t>
            </a:r>
            <a:r>
              <a:rPr lang="en-US" dirty="0" err="1">
                <a:latin typeface="Arial"/>
                <a:cs typeface="Arial"/>
              </a:rPr>
              <a:t>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AAAA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CNAME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DNS (Zone Apex)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example.com,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hlinkClick r:id="rId3"/>
              </a:rPr>
              <a:t>www.example.com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NS –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tuyến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67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TTL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24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DNS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TTL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60 </a:t>
            </a:r>
            <a:r>
              <a:rPr lang="en-US" dirty="0" err="1">
                <a:latin typeface="Arial"/>
                <a:cs typeface="Arial"/>
              </a:rPr>
              <a:t>giây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DNS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Dễ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04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LAB -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DNS Server (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Bind9)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Định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DNS (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192.168.1.x mydomain.com)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client point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DNS Server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khách</a:t>
            </a:r>
            <a:r>
              <a:rPr lang="en-US" dirty="0">
                <a:latin typeface="Arial"/>
                <a:cs typeface="Arial"/>
              </a:rPr>
              <a:t> dig/</a:t>
            </a:r>
            <a:r>
              <a:rPr lang="en-US" dirty="0" err="1">
                <a:latin typeface="Arial"/>
                <a:cs typeface="Arial"/>
              </a:rPr>
              <a:t>nslookup</a:t>
            </a:r>
            <a:r>
              <a:rPr lang="en-US" dirty="0">
                <a:latin typeface="Arial"/>
                <a:cs typeface="Arial"/>
              </a:rPr>
              <a:t>/ping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hữu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quyết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0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example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Calibri"/>
                <a:cs typeface="Arial"/>
              </a:rPr>
              <a:t>System Software - Day 1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526797-A95D-C9DF-DA6A-6417C989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DNS </a:t>
            </a:r>
            <a:r>
              <a:rPr lang="vi-VN" dirty="0" err="1">
                <a:latin typeface="Arial"/>
                <a:cs typeface="Arial"/>
              </a:rPr>
              <a:t>Records</a:t>
            </a:r>
            <a:r>
              <a:rPr lang="vi-VN" dirty="0">
                <a:latin typeface="Arial"/>
                <a:cs typeface="Arial"/>
              </a:rPr>
              <a:t> TTL (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Live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CB50BC-9CE9-B07C-516D-904783F8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TTL – </a:t>
            </a:r>
            <a:r>
              <a:rPr lang="vi-VN" dirty="0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24 </a:t>
            </a:r>
            <a:r>
              <a:rPr lang="vi-VN" dirty="0" err="1">
                <a:latin typeface="Arial"/>
                <a:cs typeface="Arial"/>
              </a:rPr>
              <a:t>hr</a:t>
            </a:r>
          </a:p>
          <a:p>
            <a:pPr lvl="1"/>
            <a:r>
              <a:rPr lang="vi-VN" err="1">
                <a:latin typeface="Arial"/>
                <a:cs typeface="Arial"/>
              </a:rPr>
              <a:t>Less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traffic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DNS Server 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Possibly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outdated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records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Low</a:t>
            </a:r>
            <a:r>
              <a:rPr lang="vi-VN" dirty="0">
                <a:latin typeface="Arial"/>
                <a:cs typeface="Arial"/>
              </a:rPr>
              <a:t> TTL – </a:t>
            </a:r>
            <a:r>
              <a:rPr lang="vi-VN" dirty="0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60 </a:t>
            </a:r>
            <a:r>
              <a:rPr lang="vi-VN" dirty="0" err="1">
                <a:latin typeface="Arial"/>
                <a:cs typeface="Arial"/>
              </a:rPr>
              <a:t>sec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lvl="1"/>
            <a:r>
              <a:rPr lang="vi-VN" err="1">
                <a:latin typeface="Arial"/>
                <a:cs typeface="Arial"/>
              </a:rPr>
              <a:t>More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traffic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DNS Server 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Records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outdated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time</a:t>
            </a:r>
            <a:endParaRPr lang="vi-VN" err="1"/>
          </a:p>
          <a:p>
            <a:pPr lvl="1"/>
            <a:r>
              <a:rPr lang="vi-VN" err="1">
                <a:latin typeface="Arial"/>
                <a:cs typeface="Arial"/>
              </a:rPr>
              <a:t>Easy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change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record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CBD7827-6576-0E65-0CFC-A9CE7E048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C9EC0CA1-DF70-B6E9-8250-B8840049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2" y="4079492"/>
            <a:ext cx="5717754" cy="19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F64A6B-7591-C73F-9C6E-4A12421C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Pratice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845F2F8-0A2A-127E-63F1-1C4D7C18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LAB - </a:t>
            </a:r>
            <a:r>
              <a:rPr lang="vi-VN" dirty="0" err="1">
                <a:latin typeface="Arial"/>
                <a:cs typeface="Arial"/>
              </a:rPr>
              <a:t>Assignment</a:t>
            </a:r>
          </a:p>
          <a:p>
            <a:pPr lvl="1"/>
            <a:r>
              <a:rPr lang="vi-VN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DNS Server ( </a:t>
            </a:r>
            <a:r>
              <a:rPr lang="vi-VN" err="1">
                <a:latin typeface="Arial"/>
                <a:cs typeface="Arial"/>
              </a:rPr>
              <a:t>Using</a:t>
            </a:r>
            <a:r>
              <a:rPr lang="vi-VN">
                <a:latin typeface="Arial"/>
                <a:cs typeface="Arial"/>
              </a:rPr>
              <a:t> Bind9 </a:t>
            </a:r>
            <a:r>
              <a:rPr lang="vi-VN" err="1">
                <a:latin typeface="Arial"/>
                <a:cs typeface="Arial"/>
              </a:rPr>
              <a:t>software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DNS Server ( A </a:t>
            </a:r>
            <a:r>
              <a:rPr lang="vi-VN" err="1">
                <a:latin typeface="Arial"/>
                <a:cs typeface="Arial"/>
              </a:rPr>
              <a:t>record</a:t>
            </a:r>
            <a:r>
              <a:rPr lang="vi-VN">
                <a:latin typeface="Arial"/>
                <a:cs typeface="Arial"/>
              </a:rPr>
              <a:t> 192.168.1.x mydomain.com)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Configure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point</a:t>
            </a:r>
            <a:r>
              <a:rPr lang="vi-VN" dirty="0">
                <a:latin typeface="Arial"/>
                <a:cs typeface="Arial"/>
              </a:rPr>
              <a:t> to DNS Server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Using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dig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nslookup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ping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resolved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owner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domain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7C0C2D-384E-82AC-7EA1-CA070176A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5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Mục Lục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DNS Server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NTP Server</a:t>
            </a:r>
          </a:p>
          <a:p>
            <a:r>
              <a:rPr lang="en-US" sz="2400" dirty="0">
                <a:latin typeface="Arial"/>
                <a:cs typeface="Arial"/>
              </a:rPr>
              <a:t>DHCP Server</a:t>
            </a:r>
          </a:p>
          <a:p>
            <a:r>
              <a:rPr lang="en-US" sz="2400" dirty="0">
                <a:latin typeface="Arial"/>
                <a:cs typeface="Arial"/>
              </a:rPr>
              <a:t>FTP 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10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A4E298-E3FD-17A1-5623-3B335D84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Concepts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1E4571-6A74-98A2-006B-1C0AC401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541007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Hardware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maintain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while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computer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turned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off</a:t>
            </a:r>
          </a:p>
          <a:p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): </a:t>
            </a:r>
            <a:r>
              <a:rPr lang="vi-VN" dirty="0" err="1">
                <a:latin typeface="Arial"/>
                <a:cs typeface="Arial"/>
              </a:rPr>
              <a:t>set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boot</a:t>
            </a:r>
            <a:r>
              <a:rPr lang="vi-VN" dirty="0">
                <a:latin typeface="Arial"/>
                <a:cs typeface="Arial"/>
              </a:rPr>
              <a:t> to the </a:t>
            </a:r>
            <a:r>
              <a:rPr lang="vi-VN" dirty="0" err="1">
                <a:latin typeface="Arial"/>
                <a:cs typeface="Arial"/>
              </a:rPr>
              <a:t>same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hardware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</a:p>
          <a:p>
            <a:r>
              <a:rPr lang="vi-VN" dirty="0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purposes</a:t>
            </a:r>
          </a:p>
          <a:p>
            <a:r>
              <a:rPr lang="vi-VN" dirty="0" err="1">
                <a:latin typeface="Arial"/>
                <a:cs typeface="Arial"/>
              </a:rPr>
              <a:t>While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running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changes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these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doesn’t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effect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other</a:t>
            </a:r>
          </a:p>
          <a:p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set</a:t>
            </a:r>
            <a:r>
              <a:rPr lang="vi-VN" dirty="0">
                <a:latin typeface="Arial"/>
                <a:cs typeface="Arial"/>
              </a:rPr>
              <a:t> to UTC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GMT</a:t>
            </a:r>
          </a:p>
          <a:p>
            <a:r>
              <a:rPr lang="vi-VN" dirty="0" err="1">
                <a:latin typeface="Arial"/>
                <a:cs typeface="Arial"/>
              </a:rPr>
              <a:t>Hardware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should</a:t>
            </a:r>
            <a:r>
              <a:rPr lang="vi-VN" dirty="0">
                <a:latin typeface="Arial"/>
                <a:cs typeface="Arial"/>
              </a:rPr>
              <a:t> be </a:t>
            </a:r>
            <a:r>
              <a:rPr lang="vi-VN" dirty="0" err="1">
                <a:latin typeface="Arial"/>
                <a:cs typeface="Arial"/>
              </a:rPr>
              <a:t>set</a:t>
            </a:r>
            <a:r>
              <a:rPr lang="vi-VN" dirty="0">
                <a:latin typeface="Arial"/>
                <a:cs typeface="Arial"/>
              </a:rPr>
              <a:t> to UTC </a:t>
            </a:r>
            <a:r>
              <a:rPr lang="vi-VN" dirty="0" err="1">
                <a:latin typeface="Arial"/>
                <a:cs typeface="Arial"/>
              </a:rPr>
              <a:t>too</a:t>
            </a:r>
          </a:p>
          <a:p>
            <a:r>
              <a:rPr lang="vi-VN" dirty="0" err="1">
                <a:latin typeface="Arial"/>
                <a:cs typeface="Arial"/>
              </a:rPr>
              <a:t>Timezone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displayed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user</a:t>
            </a:r>
          </a:p>
          <a:p>
            <a:r>
              <a:rPr lang="vi-VN" dirty="0" err="1">
                <a:latin typeface="Arial"/>
                <a:cs typeface="Arial"/>
              </a:rPr>
              <a:t>Both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hardware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clock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notoriously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unreliable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standard</a:t>
            </a:r>
            <a:r>
              <a:rPr lang="vi-VN" dirty="0">
                <a:latin typeface="Arial"/>
                <a:cs typeface="Arial"/>
              </a:rPr>
              <a:t> x86 </a:t>
            </a:r>
            <a:r>
              <a:rPr lang="vi-VN" dirty="0" err="1">
                <a:latin typeface="Arial"/>
                <a:cs typeface="Arial"/>
              </a:rPr>
              <a:t>hardware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0E3D5A-DE70-8B89-3506-FB8EBF565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9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7F93BA-54EC-41D4-F6D3-219A7A5E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Manually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Setting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Time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C7D23C-D045-DD7C-CDCB-D743E87C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err="1">
                <a:latin typeface="Arial"/>
                <a:cs typeface="Arial"/>
              </a:rPr>
              <a:t>Setting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software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:</a:t>
            </a:r>
            <a:br>
              <a:rPr lang="vi-VN" sz="3200" dirty="0"/>
            </a:br>
            <a:r>
              <a:rPr lang="vi-VN" sz="3200" err="1">
                <a:latin typeface="Arial"/>
                <a:cs typeface="Arial"/>
              </a:rPr>
              <a:t>date</a:t>
            </a:r>
            <a:r>
              <a:rPr lang="vi-VN" sz="3200" dirty="0">
                <a:latin typeface="Arial"/>
                <a:cs typeface="Arial"/>
              </a:rPr>
              <a:t> [-u] [</a:t>
            </a:r>
            <a:r>
              <a:rPr lang="vi-VN" sz="3200" err="1">
                <a:latin typeface="Arial"/>
                <a:cs typeface="Arial"/>
              </a:rPr>
              <a:t>MMDDhhmm</a:t>
            </a:r>
            <a:r>
              <a:rPr lang="vi-VN" sz="3200" dirty="0">
                <a:latin typeface="Arial"/>
                <a:cs typeface="Arial"/>
              </a:rPr>
              <a:t>[[CC]YY][.</a:t>
            </a:r>
            <a:r>
              <a:rPr lang="vi-VN" sz="3200" err="1">
                <a:latin typeface="Arial"/>
                <a:cs typeface="Arial"/>
              </a:rPr>
              <a:t>ss</a:t>
            </a:r>
            <a:r>
              <a:rPr lang="vi-VN" sz="3200" dirty="0">
                <a:latin typeface="Arial"/>
                <a:cs typeface="Arial"/>
              </a:rPr>
              <a:t>]]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Set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i="1" dirty="0">
                <a:latin typeface="Arial"/>
                <a:cs typeface="Arial"/>
              </a:rPr>
              <a:t>3:02PM, 27/10/2010</a:t>
            </a:r>
            <a:br>
              <a:rPr lang="vi-VN" i="1" dirty="0"/>
            </a:br>
            <a:r>
              <a:rPr lang="vi-VN" i="1" dirty="0">
                <a:latin typeface="Arial"/>
                <a:cs typeface="Arial"/>
              </a:rPr>
              <a:t>$ </a:t>
            </a:r>
            <a:r>
              <a:rPr lang="vi-VN" i="1" err="1">
                <a:latin typeface="Arial"/>
                <a:cs typeface="Arial"/>
              </a:rPr>
              <a:t>date</a:t>
            </a:r>
            <a:r>
              <a:rPr lang="vi-VN" i="1" dirty="0">
                <a:latin typeface="Arial"/>
                <a:cs typeface="Arial"/>
              </a:rPr>
              <a:t> 102715022010</a:t>
            </a:r>
            <a:endParaRPr lang="vi-VN">
              <a:latin typeface="Arial"/>
              <a:cs typeface="Arial"/>
            </a:endParaRPr>
          </a:p>
          <a:p>
            <a:r>
              <a:rPr lang="vi-VN" sz="3200" err="1">
                <a:latin typeface="Arial"/>
                <a:cs typeface="Arial"/>
              </a:rPr>
              <a:t>Setting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hardware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 (</a:t>
            </a:r>
            <a:r>
              <a:rPr lang="vi-VN" sz="3200" err="1">
                <a:latin typeface="Arial"/>
                <a:cs typeface="Arial"/>
              </a:rPr>
              <a:t>other</a:t>
            </a:r>
            <a:r>
              <a:rPr lang="vi-VN" sz="3200" dirty="0">
                <a:latin typeface="Arial"/>
                <a:cs typeface="Arial"/>
              </a:rPr>
              <a:t> than </a:t>
            </a:r>
            <a:r>
              <a:rPr lang="vi-VN" sz="3200" err="1">
                <a:latin typeface="Arial"/>
                <a:cs typeface="Arial"/>
              </a:rPr>
              <a:t>from</a:t>
            </a:r>
            <a:r>
              <a:rPr lang="vi-VN" sz="3200" dirty="0">
                <a:latin typeface="Arial"/>
                <a:cs typeface="Arial"/>
              </a:rPr>
              <a:t> BIOS):</a:t>
            </a:r>
            <a:br>
              <a:rPr lang="vi-VN" sz="3200" dirty="0"/>
            </a:br>
            <a:r>
              <a:rPr lang="vi-VN" sz="3200" err="1">
                <a:latin typeface="Arial"/>
                <a:cs typeface="Arial"/>
              </a:rPr>
              <a:t>hwclock</a:t>
            </a:r>
            <a:r>
              <a:rPr lang="vi-VN" sz="3200" dirty="0">
                <a:latin typeface="Arial"/>
                <a:cs typeface="Arial"/>
              </a:rPr>
              <a:t> [--</a:t>
            </a:r>
            <a:r>
              <a:rPr lang="vi-VN" sz="3200" err="1">
                <a:latin typeface="Arial"/>
                <a:cs typeface="Arial"/>
              </a:rPr>
              <a:t>utc</a:t>
            </a:r>
            <a:r>
              <a:rPr lang="vi-VN" sz="3200" dirty="0">
                <a:latin typeface="Arial"/>
                <a:cs typeface="Arial"/>
              </a:rPr>
              <a:t> | --</a:t>
            </a:r>
            <a:r>
              <a:rPr lang="vi-VN" sz="3200" err="1">
                <a:latin typeface="Arial"/>
                <a:cs typeface="Arial"/>
              </a:rPr>
              <a:t>localtime</a:t>
            </a:r>
            <a:r>
              <a:rPr lang="vi-VN" sz="3200" dirty="0">
                <a:latin typeface="Arial"/>
                <a:cs typeface="Arial"/>
              </a:rPr>
              <a:t>] --</a:t>
            </a:r>
            <a:r>
              <a:rPr lang="vi-VN" sz="3200" err="1">
                <a:latin typeface="Arial"/>
                <a:cs typeface="Arial"/>
              </a:rPr>
              <a:t>set</a:t>
            </a:r>
            <a:r>
              <a:rPr lang="vi-VN" sz="3200" dirty="0">
                <a:latin typeface="Arial"/>
                <a:cs typeface="Arial"/>
              </a:rPr>
              <a:t> --</a:t>
            </a:r>
            <a:r>
              <a:rPr lang="vi-VN" sz="3200" err="1">
                <a:latin typeface="Arial"/>
                <a:cs typeface="Arial"/>
              </a:rPr>
              <a:t>date</a:t>
            </a:r>
            <a:r>
              <a:rPr lang="vi-VN" sz="3200" dirty="0">
                <a:latin typeface="Arial"/>
                <a:cs typeface="Arial"/>
              </a:rPr>
              <a:t>=</a:t>
            </a:r>
            <a:r>
              <a:rPr lang="vi-VN" sz="2400" b="1" u="sng" err="1">
                <a:latin typeface="Arial"/>
                <a:cs typeface="Arial"/>
              </a:rPr>
              <a:t>newdate</a:t>
            </a:r>
            <a:endParaRPr lang="vi-VN">
              <a:latin typeface="Arial"/>
              <a:cs typeface="Arial"/>
            </a:endParaRPr>
          </a:p>
          <a:p>
            <a:r>
              <a:rPr lang="vi-VN" sz="3200" err="1">
                <a:latin typeface="Arial"/>
                <a:cs typeface="Arial"/>
              </a:rPr>
              <a:t>Set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software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based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on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hardware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:</a:t>
            </a:r>
            <a:br>
              <a:rPr lang="vi-VN" sz="3200" dirty="0"/>
            </a:br>
            <a:r>
              <a:rPr lang="vi-VN" sz="3200" err="1">
                <a:latin typeface="Arial"/>
                <a:cs typeface="Arial"/>
              </a:rPr>
              <a:t>hwclock</a:t>
            </a:r>
            <a:r>
              <a:rPr lang="vi-VN" sz="3200" dirty="0">
                <a:latin typeface="Arial"/>
                <a:cs typeface="Arial"/>
              </a:rPr>
              <a:t> --</a:t>
            </a:r>
            <a:r>
              <a:rPr lang="vi-VN" sz="3200" err="1">
                <a:latin typeface="Arial"/>
                <a:cs typeface="Arial"/>
              </a:rPr>
              <a:t>hctosys</a:t>
            </a:r>
            <a:endParaRPr lang="vi-VN">
              <a:latin typeface="Arial"/>
              <a:cs typeface="Arial"/>
            </a:endParaRPr>
          </a:p>
          <a:p>
            <a:r>
              <a:rPr lang="vi-VN" sz="3200" err="1">
                <a:latin typeface="Arial"/>
                <a:cs typeface="Arial"/>
              </a:rPr>
              <a:t>Set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software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based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on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hardware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err="1">
                <a:latin typeface="Arial"/>
                <a:cs typeface="Arial"/>
              </a:rPr>
              <a:t>clock</a:t>
            </a:r>
            <a:r>
              <a:rPr lang="vi-VN" sz="3200" dirty="0">
                <a:latin typeface="Arial"/>
                <a:cs typeface="Arial"/>
              </a:rPr>
              <a:t>:</a:t>
            </a:r>
            <a:br>
              <a:rPr lang="vi-VN" sz="3200" dirty="0"/>
            </a:br>
            <a:r>
              <a:rPr lang="vi-VN" sz="3200" err="1">
                <a:latin typeface="Arial"/>
                <a:cs typeface="Arial"/>
              </a:rPr>
              <a:t>hwclock</a:t>
            </a:r>
            <a:r>
              <a:rPr lang="vi-VN" sz="3200" dirty="0">
                <a:latin typeface="Arial"/>
                <a:cs typeface="Arial"/>
              </a:rPr>
              <a:t> --</a:t>
            </a:r>
            <a:r>
              <a:rPr lang="vi-VN" sz="3200" err="1">
                <a:latin typeface="Arial"/>
                <a:cs typeface="Arial"/>
              </a:rPr>
              <a:t>systohc</a:t>
            </a:r>
            <a:endParaRPr lang="vi-VN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133276-9D4F-D032-BC88-5DE72D702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2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6BDB97-0F40-7F5D-1548-D8E0A376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NTP </a:t>
            </a:r>
            <a:r>
              <a:rPr lang="vi-VN" dirty="0" err="1">
                <a:latin typeface="Arial"/>
                <a:cs typeface="Arial"/>
              </a:rPr>
              <a:t>basics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CB860C-EC8E-5401-5F18-FADDD5D1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NTP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protocol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creates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a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tiered</a:t>
            </a:r>
            <a:br>
              <a:rPr lang="vi-VN" sz="2400" dirty="0"/>
            </a:b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hierarchy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of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time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sources</a:t>
            </a:r>
            <a:endParaRPr lang="vi-VN" dirty="0" err="1">
              <a:latin typeface="Arial"/>
              <a:cs typeface="Arial"/>
            </a:endParaRPr>
          </a:p>
          <a:p>
            <a:pPr lvl="1"/>
            <a:r>
              <a:rPr lang="vi-VN" sz="2000" i="1" dirty="0" err="1">
                <a:solidFill>
                  <a:srgbClr val="000066"/>
                </a:solidFill>
                <a:latin typeface="Arial"/>
                <a:cs typeface="Arial"/>
              </a:rPr>
              <a:t>Stratum</a:t>
            </a:r>
            <a:r>
              <a:rPr lang="vi-VN" sz="2000" i="1" dirty="0">
                <a:solidFill>
                  <a:srgbClr val="000066"/>
                </a:solidFill>
                <a:latin typeface="Arial"/>
                <a:cs typeface="Arial"/>
              </a:rPr>
              <a:t> 0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highly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accurate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br>
              <a:rPr lang="vi-VN" sz="2000" dirty="0"/>
            </a:b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sources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(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atomic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clocks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sz="2000" i="1" dirty="0" err="1">
                <a:solidFill>
                  <a:srgbClr val="000066"/>
                </a:solidFill>
                <a:latin typeface="Arial"/>
                <a:cs typeface="Arial"/>
              </a:rPr>
              <a:t>Stratum</a:t>
            </a:r>
            <a:r>
              <a:rPr lang="vi-VN" sz="2000" i="1" dirty="0">
                <a:solidFill>
                  <a:srgbClr val="000066"/>
                </a:solidFill>
                <a:latin typeface="Arial"/>
                <a:cs typeface="Arial"/>
              </a:rPr>
              <a:t> 1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: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connect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directly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to </a:t>
            </a:r>
            <a:br>
              <a:rPr lang="vi-VN" sz="2000" dirty="0"/>
            </a:b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Stratum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0,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runing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NTP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service</a:t>
            </a:r>
            <a:endParaRPr lang="vi-VN" dirty="0" err="1">
              <a:latin typeface="Arial"/>
              <a:cs typeface="Arial"/>
            </a:endParaRPr>
          </a:p>
          <a:p>
            <a:pPr lvl="1"/>
            <a:r>
              <a:rPr lang="vi-VN" sz="2000" i="1" dirty="0" err="1">
                <a:solidFill>
                  <a:srgbClr val="000066"/>
                </a:solidFill>
                <a:latin typeface="Arial"/>
                <a:cs typeface="Arial"/>
              </a:rPr>
              <a:t>Stratum</a:t>
            </a:r>
            <a:r>
              <a:rPr lang="vi-VN" sz="2000" i="1" dirty="0">
                <a:solidFill>
                  <a:srgbClr val="000066"/>
                </a:solidFill>
                <a:latin typeface="Arial"/>
                <a:cs typeface="Arial"/>
              </a:rPr>
              <a:t> 2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…: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get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from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br>
              <a:rPr lang="vi-VN" sz="2000" dirty="0"/>
            </a:b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upper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Stratum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NTP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works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by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measuring</a:t>
            </a:r>
            <a:br>
              <a:rPr lang="vi-VN" sz="2400" dirty="0"/>
            </a:b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the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round-trip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time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for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packets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br>
              <a:rPr lang="vi-VN" sz="2400" dirty="0"/>
            </a:b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between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the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server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and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the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client</a:t>
            </a:r>
            <a:endParaRPr lang="vi-VN" dirty="0" err="1">
              <a:latin typeface="Arial"/>
              <a:cs typeface="Arial"/>
            </a:endParaRPr>
          </a:p>
          <a:p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NTP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server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program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functions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as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both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a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server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and</a:t>
            </a:r>
            <a:r>
              <a:rPr lang="vi-VN" sz="2400" dirty="0">
                <a:solidFill>
                  <a:srgbClr val="2045AE"/>
                </a:solidFill>
                <a:latin typeface="Arial"/>
                <a:cs typeface="Arial"/>
              </a:rPr>
              <a:t> a </a:t>
            </a:r>
            <a:r>
              <a:rPr lang="vi-VN" sz="2400" dirty="0" err="1">
                <a:solidFill>
                  <a:srgbClr val="2045AE"/>
                </a:solidFill>
                <a:latin typeface="Arial"/>
                <a:cs typeface="Arial"/>
              </a:rPr>
              <a:t>client</a:t>
            </a:r>
            <a:endParaRPr lang="vi-VN" dirty="0" err="1">
              <a:latin typeface="Arial"/>
              <a:cs typeface="Arial"/>
            </a:endParaRPr>
          </a:p>
          <a:p>
            <a:pPr lvl="1"/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the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server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improves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the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accurary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the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system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clock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through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b="1" i="1" dirty="0" err="1">
                <a:solidFill>
                  <a:srgbClr val="000066"/>
                </a:solidFill>
                <a:latin typeface="Arial"/>
                <a:cs typeface="Arial"/>
              </a:rPr>
              <a:t>ntp.drift</a:t>
            </a:r>
            <a:r>
              <a:rPr lang="vi-VN" sz="2000" b="1" i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a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full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NTP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server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periodically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checks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with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its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source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systems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to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keep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the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system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time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set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correctly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and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to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update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the </a:t>
            </a:r>
            <a:r>
              <a:rPr lang="vi-VN" sz="2000" b="1" i="1" dirty="0" err="1">
                <a:solidFill>
                  <a:srgbClr val="000066"/>
                </a:solidFill>
                <a:latin typeface="Arial"/>
                <a:cs typeface="Arial"/>
              </a:rPr>
              <a:t>ntp.drift</a:t>
            </a:r>
            <a:r>
              <a:rPr lang="vi-VN" sz="20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lang="vi-VN" sz="2000" dirty="0" err="1">
                <a:solidFill>
                  <a:srgbClr val="000066"/>
                </a:solidFill>
                <a:latin typeface="Arial"/>
                <a:cs typeface="Arial"/>
              </a:rPr>
              <a:t>file</a:t>
            </a:r>
            <a:endParaRPr lang="vi-VN" dirty="0" err="1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EBAB18-646B-CC07-301B-72095B469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Hình ảnh 4" descr="Ảnh có chứa máy tính, máy tính xách tay, bản phác thảo, biểu đồ&#10;&#10;Mô tả được tự động tạo">
            <a:extLst>
              <a:ext uri="{FF2B5EF4-FFF2-40B4-BE49-F238E27FC236}">
                <a16:creationId xmlns:a16="http://schemas.microsoft.com/office/drawing/2014/main" id="{58B7BA5E-0683-8A53-F16F-6CFDF970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58" y="773818"/>
            <a:ext cx="4171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4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03B3DA-1BB8-6D83-3748-9BB4DA3E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NTP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6A09B8-C1C5-1477-774B-A2B1DE71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Protocol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(NTP)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r>
              <a:rPr lang="vi-VN" dirty="0">
                <a:latin typeface="Arial"/>
                <a:cs typeface="Arial"/>
              </a:rPr>
              <a:t>NTP </a:t>
            </a:r>
            <a:r>
              <a:rPr lang="vi-VN" dirty="0" err="1">
                <a:latin typeface="Arial"/>
                <a:cs typeface="Arial"/>
              </a:rPr>
              <a:t>synchronizes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across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computer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over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Internet</a:t>
            </a:r>
            <a:endParaRPr lang="vi-VN" dirty="0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NTP’s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client-server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architecture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consists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two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steps</a:t>
            </a:r>
            <a:r>
              <a:rPr lang="vi-VN" dirty="0">
                <a:latin typeface="Arial"/>
                <a:cs typeface="Arial"/>
              </a:rPr>
              <a:t>: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Poll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: The NTP 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gathers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samples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Selection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: The “</a:t>
            </a:r>
            <a:r>
              <a:rPr lang="vi-VN" err="1">
                <a:latin typeface="Arial"/>
                <a:cs typeface="Arial"/>
              </a:rPr>
              <a:t>best</a:t>
            </a:r>
            <a:r>
              <a:rPr lang="vi-VN" dirty="0">
                <a:latin typeface="Arial"/>
                <a:cs typeface="Arial"/>
              </a:rPr>
              <a:t>” </a:t>
            </a:r>
            <a:r>
              <a:rPr lang="vi-VN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samples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selected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update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local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clock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A3280-4C36-5FEA-7199-241DDBAA8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đồng hồ, Đồng hồ treo tường&#10;&#10;Mô tả được tự động tạo">
            <a:extLst>
              <a:ext uri="{FF2B5EF4-FFF2-40B4-BE49-F238E27FC236}">
                <a16:creationId xmlns:a16="http://schemas.microsoft.com/office/drawing/2014/main" id="{4F1FCDCE-0006-1ADB-2F92-F43570B3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029" y="3690466"/>
            <a:ext cx="2978385" cy="25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F723F9-2D42-45B2-4F30-E5CDC12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Configuring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dirty="0" err="1">
                <a:latin typeface="Arial"/>
                <a:cs typeface="Arial"/>
              </a:rPr>
              <a:t>Servers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ABF78A-6836-CE41-E771-6F8BD74E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ntp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ntpd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timesyncd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chronyd</a:t>
            </a:r>
            <a:r>
              <a:rPr lang="vi-VN" dirty="0">
                <a:latin typeface="Arial"/>
                <a:cs typeface="Arial"/>
              </a:rPr>
              <a:t> ...)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Edit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NTP’s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configuration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(/</a:t>
            </a:r>
            <a:r>
              <a:rPr lang="vi-VN" dirty="0" err="1">
                <a:latin typeface="Arial"/>
                <a:cs typeface="Arial"/>
              </a:rPr>
              <a:t>etc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ntp.conf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clock.example.com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ntp.pangaea.edu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time.luna.edu</a:t>
            </a:r>
          </a:p>
          <a:p>
            <a:r>
              <a:rPr lang="vi-VN" dirty="0" err="1">
                <a:latin typeface="Arial"/>
                <a:cs typeface="Arial"/>
              </a:rPr>
              <a:t>Start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restart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dirty="0" err="1">
                <a:latin typeface="Arial"/>
                <a:cs typeface="Arial"/>
              </a:rPr>
              <a:t>daemon</a:t>
            </a:r>
            <a:endParaRPr lang="vi-VN" dirty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etc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init.d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ntpd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restart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Verify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working</a:t>
            </a:r>
            <a:r>
              <a:rPr lang="vi-VN" dirty="0">
                <a:latin typeface="Arial"/>
                <a:cs typeface="Arial"/>
              </a:rPr>
              <a:t>: </a:t>
            </a:r>
            <a:endParaRPr lang="vi-VN" dirty="0"/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ntpq</a:t>
            </a:r>
            <a:endParaRPr lang="vi-VN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ntpq</a:t>
            </a:r>
            <a:r>
              <a:rPr lang="vi-VN" dirty="0">
                <a:latin typeface="Arial"/>
                <a:cs typeface="Arial"/>
              </a:rPr>
              <a:t>&gt; </a:t>
            </a:r>
            <a:r>
              <a:rPr lang="vi-VN" err="1">
                <a:latin typeface="Arial"/>
                <a:cs typeface="Arial"/>
              </a:rPr>
              <a:t>peers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51AFBF-9C08-6006-D241-A347D3934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60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13BE7-4A93-0A1E-9CFA-780D28F5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Configuring</a:t>
            </a:r>
            <a:r>
              <a:rPr lang="vi-VN" dirty="0">
                <a:latin typeface="Arial"/>
                <a:cs typeface="Arial"/>
              </a:rPr>
              <a:t> NTP </a:t>
            </a:r>
            <a:r>
              <a:rPr lang="vi-VN" dirty="0" err="1">
                <a:latin typeface="Arial"/>
                <a:cs typeface="Arial"/>
              </a:rPr>
              <a:t>Clients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9ACED5-C095-027D-5359-7B8A46E3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Configure</a:t>
            </a:r>
            <a:r>
              <a:rPr lang="vi-VN" dirty="0">
                <a:latin typeface="Arial"/>
                <a:cs typeface="Arial"/>
              </a:rPr>
              <a:t> the NTP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automatically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upon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startup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systemctl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enable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ntpd.service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Run the </a:t>
            </a:r>
            <a:r>
              <a:rPr lang="vi-VN" dirty="0" err="1">
                <a:latin typeface="Arial"/>
                <a:cs typeface="Arial"/>
              </a:rPr>
              <a:t>following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command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open</a:t>
            </a:r>
            <a:r>
              <a:rPr lang="vi-VN" dirty="0">
                <a:latin typeface="Arial"/>
                <a:cs typeface="Arial"/>
              </a:rPr>
              <a:t> the NTP </a:t>
            </a:r>
            <a:r>
              <a:rPr lang="vi-VN" dirty="0" err="1">
                <a:latin typeface="Arial"/>
                <a:cs typeface="Arial"/>
              </a:rPr>
              <a:t>configuration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vim</a:t>
            </a:r>
            <a:r>
              <a:rPr lang="vi-VN" dirty="0">
                <a:latin typeface="Arial"/>
                <a:cs typeface="Arial"/>
              </a:rPr>
              <a:t> /</a:t>
            </a:r>
            <a:r>
              <a:rPr lang="vi-VN" err="1">
                <a:latin typeface="Arial"/>
                <a:cs typeface="Arial"/>
              </a:rPr>
              <a:t>etc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ntp.conf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line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&lt;NTP </a:t>
            </a:r>
            <a:r>
              <a:rPr lang="vi-VN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IP </a:t>
            </a:r>
            <a:r>
              <a:rPr lang="vi-VN" err="1">
                <a:latin typeface="Arial"/>
                <a:cs typeface="Arial"/>
              </a:rPr>
              <a:t>address</a:t>
            </a:r>
            <a:r>
              <a:rPr lang="vi-VN" dirty="0">
                <a:latin typeface="Arial"/>
                <a:cs typeface="Arial"/>
              </a:rPr>
              <a:t>&gt; </a:t>
            </a:r>
            <a:r>
              <a:rPr lang="vi-VN" err="1">
                <a:latin typeface="Arial"/>
                <a:cs typeface="Arial"/>
              </a:rPr>
              <a:t>maxpoll</a:t>
            </a:r>
            <a:r>
              <a:rPr lang="vi-VN" dirty="0">
                <a:latin typeface="Arial"/>
                <a:cs typeface="Arial"/>
              </a:rPr>
              <a:t> 7</a:t>
            </a:r>
          </a:p>
          <a:p>
            <a:r>
              <a:rPr lang="vi-VN" dirty="0">
                <a:latin typeface="Arial"/>
                <a:cs typeface="Arial"/>
              </a:rPr>
              <a:t>Run the </a:t>
            </a:r>
            <a:r>
              <a:rPr lang="vi-VN" dirty="0" err="1">
                <a:latin typeface="Arial"/>
                <a:cs typeface="Arial"/>
              </a:rPr>
              <a:t>following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command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restart</a:t>
            </a:r>
            <a:r>
              <a:rPr lang="vi-VN" dirty="0">
                <a:latin typeface="Arial"/>
                <a:cs typeface="Arial"/>
              </a:rPr>
              <a:t> the NTP </a:t>
            </a:r>
            <a:r>
              <a:rPr lang="vi-VN" dirty="0" err="1">
                <a:latin typeface="Arial"/>
                <a:cs typeface="Arial"/>
              </a:rPr>
              <a:t>service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vi-VN" err="1">
                <a:latin typeface="Arial"/>
                <a:cs typeface="Arial"/>
              </a:rPr>
              <a:t>systemctl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restart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ntpd.service</a:t>
            </a:r>
            <a:r>
              <a:rPr lang="vi-VN" dirty="0">
                <a:latin typeface="Arial"/>
                <a:cs typeface="Arial"/>
              </a:rPr>
              <a:t>    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Run the </a:t>
            </a:r>
            <a:r>
              <a:rPr lang="vi-VN" dirty="0" err="1">
                <a:latin typeface="Arial"/>
                <a:cs typeface="Arial"/>
              </a:rPr>
              <a:t>ntpq</a:t>
            </a:r>
            <a:r>
              <a:rPr lang="vi-VN" dirty="0">
                <a:latin typeface="Arial"/>
                <a:cs typeface="Arial"/>
              </a:rPr>
              <a:t> -p </a:t>
            </a:r>
            <a:r>
              <a:rPr lang="vi-VN" dirty="0" err="1">
                <a:latin typeface="Arial"/>
                <a:cs typeface="Arial"/>
              </a:rPr>
              <a:t>command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 the NTP </a:t>
            </a:r>
            <a:r>
              <a:rPr lang="vi-VN" dirty="0" err="1">
                <a:latin typeface="Arial"/>
                <a:cs typeface="Arial"/>
              </a:rPr>
              <a:t>running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status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vi-VN" sz="12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E67742-C108-E027-06E6-7552CC338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Hình ảnh 4" descr="Ảnh có chứa văn bản, Phông chữ, ảnh chụp màn hình, hàng&#10;&#10;Mô tả được tự động tạo">
            <a:extLst>
              <a:ext uri="{FF2B5EF4-FFF2-40B4-BE49-F238E27FC236}">
                <a16:creationId xmlns:a16="http://schemas.microsoft.com/office/drawing/2014/main" id="{3914A51E-5127-903B-9810-65179576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4" y="4819208"/>
            <a:ext cx="6741348" cy="7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0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Mục Lục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DNS Server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NTP Server</a:t>
            </a: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DHCP Server</a:t>
            </a:r>
          </a:p>
          <a:p>
            <a:r>
              <a:rPr lang="en-US" sz="2400" dirty="0">
                <a:latin typeface="Arial"/>
                <a:cs typeface="Arial"/>
              </a:rPr>
              <a:t>FTP 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65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 DNS Server, NTP Server</a:t>
            </a: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Thực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cài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hình</a:t>
            </a:r>
            <a:r>
              <a:rPr lang="en-US" sz="2400" dirty="0">
                <a:latin typeface="Arial"/>
                <a:cs typeface="Arial"/>
              </a:rPr>
              <a:t> DNS Server, NTP Server</a:t>
            </a:r>
            <a:endParaRPr lang="en-US" alt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Tìm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hiểu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về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kiến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thức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cơ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bản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về</a:t>
            </a:r>
            <a:r>
              <a:rPr lang="en-US" sz="2400" dirty="0">
                <a:latin typeface="Arial"/>
                <a:cs typeface="Arial"/>
              </a:rPr>
              <a:t> DHCP Server, FTP Server</a:t>
            </a:r>
            <a:endParaRPr lang="en-US" alt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Thực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cài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hình</a:t>
            </a:r>
            <a:r>
              <a:rPr lang="en-US" sz="2400" dirty="0">
                <a:latin typeface="Arial"/>
                <a:cs typeface="Arial"/>
              </a:rPr>
              <a:t> DHCP Server, FTP Server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03B3DA-1BB8-6D83-3748-9BB4DA3E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DHCP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D6A09B8-C1C5-1477-774B-A2B1DE71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2400" b="1" dirty="0">
                <a:latin typeface="Arial"/>
                <a:cs typeface="Arial"/>
              </a:rPr>
              <a:t>Dynamic Host Configuration Protocol (DHCP) </a:t>
            </a:r>
            <a:endParaRPr lang="en-US"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From 1993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An extension of BOOTP, very similar to DHCP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Same port numbers as BOOTP 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Extensions: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latin typeface="Arial"/>
                <a:cs typeface="Arial"/>
              </a:rPr>
              <a:t>Supports temporary allocation (“leases”) of IP addresses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latin typeface="Arial"/>
                <a:cs typeface="Arial"/>
              </a:rPr>
              <a:t>DHCP client can acquire all IP configuration parameters needed to operate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DHCP is the preferred mechanism for dynamic assignment of IP addresses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DHCP can interoperate with BOOTP clients.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A3280-4C36-5FEA-7199-241DDBAA8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13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76FCF1-369E-0A1A-E23B-05A12F85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Interaction</a:t>
            </a:r>
            <a:endParaRPr lang="vi-VN" dirty="0" err="1"/>
          </a:p>
        </p:txBody>
      </p:sp>
      <p:pic>
        <p:nvPicPr>
          <p:cNvPr id="5" name="Chỗ dành sẵn cho Nội dung 4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275D0CF4-77F5-BC34-F7F9-D5962C8B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2327" y="1036785"/>
            <a:ext cx="6216650" cy="238877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DF9ACE-21B3-7B37-2A3E-2C92E564C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6" name="Hình ảnh 5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9EA22ACF-7739-CB96-7939-466524D0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44" y="3506638"/>
            <a:ext cx="6111050" cy="25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E3FCC9-1B10-5037-72E3-9FD752F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Operation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91BC95-4368-24C5-C47B-C6B153F8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DHCP DISCOVER </a:t>
            </a:r>
            <a:endParaRPr lang="vi-VN">
              <a:solidFill>
                <a:srgbClr val="007ABF"/>
              </a:solidFill>
            </a:endParaRPr>
          </a:p>
          <a:p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DCHP OFFER</a:t>
            </a:r>
          </a:p>
          <a:p>
            <a:r>
              <a:rPr lang="vi-VN" dirty="0">
                <a:latin typeface="Arial"/>
                <a:cs typeface="Arial"/>
              </a:rPr>
              <a:t>DHCP REQUEST </a:t>
            </a:r>
          </a:p>
          <a:p>
            <a:r>
              <a:rPr lang="vi-VN" dirty="0">
                <a:latin typeface="Arial"/>
                <a:cs typeface="Arial"/>
              </a:rPr>
              <a:t>DCHP RELEASE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6D47D44-A11A-FAB8-BAF1-CC1042CAA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6" name="Hình ảnh 5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7A72F5BA-4CFE-2F42-E90C-FE033BC3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6" y="956451"/>
            <a:ext cx="5424310" cy="2339245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F4D842A6-2191-4D69-2C4E-66F588D5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92" y="3659256"/>
            <a:ext cx="5706533" cy="2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5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E3FCC9-1B10-5037-72E3-9FD752F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DHCP </a:t>
            </a:r>
            <a:r>
              <a:rPr lang="vi-VN" dirty="0" err="1">
                <a:latin typeface="Arial"/>
                <a:cs typeface="Arial"/>
              </a:rPr>
              <a:t>Operation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91BC95-4368-24C5-C47B-C6B153F8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DHCP DISCOVER </a:t>
            </a:r>
            <a:endParaRPr lang="vi-VN" dirty="0" err="1"/>
          </a:p>
          <a:p>
            <a:r>
              <a:rPr lang="vi-VN" dirty="0">
                <a:latin typeface="Arial"/>
                <a:cs typeface="Arial"/>
              </a:rPr>
              <a:t>DCHP OFFER</a:t>
            </a:r>
          </a:p>
          <a:p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DHCP REQUEST </a:t>
            </a:r>
          </a:p>
          <a:p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DCHP RELEASE</a:t>
            </a:r>
            <a:endParaRPr lang="vi-VN" dirty="0">
              <a:solidFill>
                <a:srgbClr val="007ABF"/>
              </a:solidFill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6D47D44-A11A-FAB8-BAF1-CC1042CAA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8" name="Hình ảnh 7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2830E3DE-E9E1-326D-A431-0218150B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20" y="980352"/>
            <a:ext cx="5574829" cy="2347887"/>
          </a:xfrm>
          <a:prstGeom prst="rect">
            <a:avLst/>
          </a:prstGeom>
        </p:spPr>
      </p:pic>
      <p:pic>
        <p:nvPicPr>
          <p:cNvPr id="9" name="Hình ảnh 8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AC499162-1567-7430-45B9-02B7C830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919" y="3533304"/>
            <a:ext cx="5791200" cy="235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Mục Lục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DNS Server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NTP Server</a:t>
            </a:r>
          </a:p>
          <a:p>
            <a:r>
              <a:rPr lang="en-US" sz="2400" dirty="0">
                <a:latin typeface="Arial"/>
                <a:cs typeface="Arial"/>
              </a:rPr>
              <a:t>DHCP Server</a:t>
            </a: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FTP 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608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59BCFE-21B6-B07D-B08E-F8BAC347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FTP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C8DE30-46F9-B4AB-5855-3E95E4DC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 FTP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"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Transfer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Protocol</a:t>
            </a:r>
            <a:r>
              <a:rPr lang="vi-VN" dirty="0">
                <a:latin typeface="Arial"/>
                <a:cs typeface="Arial"/>
              </a:rPr>
              <a:t>" </a:t>
            </a:r>
            <a:endParaRPr lang="vi-VN" dirty="0"/>
          </a:p>
          <a:p>
            <a:r>
              <a:rPr lang="vi-VN" dirty="0" err="1">
                <a:latin typeface="Arial"/>
                <a:cs typeface="Arial"/>
              </a:rPr>
              <a:t>Transferring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files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computer</a:t>
            </a:r>
            <a:r>
              <a:rPr lang="vi-VN" dirty="0">
                <a:latin typeface="Arial"/>
                <a:cs typeface="Arial"/>
              </a:rPr>
              <a:t> to a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computer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called</a:t>
            </a:r>
            <a:r>
              <a:rPr lang="vi-VN" dirty="0">
                <a:latin typeface="Arial"/>
                <a:cs typeface="Arial"/>
              </a:rPr>
              <a:t> "</a:t>
            </a:r>
            <a:r>
              <a:rPr lang="vi-VN" dirty="0" err="1">
                <a:latin typeface="Arial"/>
                <a:cs typeface="Arial"/>
              </a:rPr>
              <a:t>uploading</a:t>
            </a:r>
            <a:r>
              <a:rPr lang="vi-VN" dirty="0">
                <a:latin typeface="Arial"/>
                <a:cs typeface="Arial"/>
              </a:rPr>
              <a:t>"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transferring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to a </a:t>
            </a:r>
            <a:r>
              <a:rPr lang="vi-VN" dirty="0" err="1">
                <a:latin typeface="Arial"/>
                <a:cs typeface="Arial"/>
              </a:rPr>
              <a:t>client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"</a:t>
            </a:r>
            <a:r>
              <a:rPr lang="vi-VN" dirty="0" err="1">
                <a:latin typeface="Arial"/>
                <a:cs typeface="Arial"/>
              </a:rPr>
              <a:t>downloading</a:t>
            </a:r>
            <a:r>
              <a:rPr lang="vi-VN" dirty="0">
                <a:latin typeface="Arial"/>
                <a:cs typeface="Arial"/>
              </a:rPr>
              <a:t>".</a:t>
            </a:r>
            <a:endParaRPr lang="vi-VN" dirty="0"/>
          </a:p>
          <a:p>
            <a:r>
              <a:rPr lang="vi-VN" dirty="0" err="1">
                <a:latin typeface="Arial"/>
                <a:cs typeface="Arial"/>
              </a:rPr>
              <a:t>Two</a:t>
            </a:r>
            <a:r>
              <a:rPr lang="vi-VN" dirty="0">
                <a:latin typeface="Arial"/>
                <a:cs typeface="Arial"/>
              </a:rPr>
              <a:t> TCP </a:t>
            </a:r>
            <a:r>
              <a:rPr lang="vi-VN" dirty="0" err="1">
                <a:latin typeface="Arial"/>
                <a:cs typeface="Arial"/>
              </a:rPr>
              <a:t>Ports</a:t>
            </a:r>
            <a:r>
              <a:rPr lang="vi-VN" dirty="0">
                <a:latin typeface="Arial"/>
                <a:cs typeface="Arial"/>
              </a:rPr>
              <a:t>:</a:t>
            </a:r>
            <a:endParaRPr lang="vi-VN" dirty="0" err="1"/>
          </a:p>
          <a:p>
            <a:pPr lvl="1"/>
            <a:r>
              <a:rPr lang="vi-VN" dirty="0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control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21) </a:t>
            </a:r>
            <a:endParaRPr lang="vi-VN" dirty="0"/>
          </a:p>
          <a:p>
            <a:pPr lvl="1"/>
            <a:r>
              <a:rPr lang="vi-VN" err="1">
                <a:latin typeface="Arial"/>
                <a:cs typeface="Arial"/>
              </a:rPr>
              <a:t>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transfers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20)</a:t>
            </a:r>
            <a:endParaRPr lang="vi-VN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408F803-001D-D751-246C-0B3246884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6" name="Hình ảnh 5" descr="Ảnh có chứa văn bản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5EF260F7-C14A-7065-90C8-5953DAB3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54" y="2404898"/>
            <a:ext cx="6820929" cy="37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2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DA7CFF-3A35-4D78-6373-28D9BBE0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FTP 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970A72-EEC7-8346-DD48-6E4CE776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Connect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protocol</a:t>
            </a:r>
            <a:r>
              <a:rPr lang="vi-VN" dirty="0">
                <a:latin typeface="Arial"/>
                <a:cs typeface="Arial"/>
              </a:rPr>
              <a:t>: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FTP (</a:t>
            </a:r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20,21/TCP)</a:t>
            </a:r>
          </a:p>
          <a:p>
            <a:pPr lvl="1"/>
            <a:r>
              <a:rPr lang="vi-VN" dirty="0">
                <a:latin typeface="Arial"/>
                <a:cs typeface="Arial"/>
              </a:rPr>
              <a:t>SFTP - 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SSH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Transfer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Protocol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22/TCP)</a:t>
            </a:r>
            <a:endParaRPr lang="vi-VN" dirty="0"/>
          </a:p>
          <a:p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Linux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: 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vsftpd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; 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ftp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client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/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filezilla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client</a:t>
            </a:r>
            <a:endParaRPr lang="vi-VN" dirty="0" err="1">
              <a:solidFill>
                <a:srgbClr val="111111"/>
              </a:solidFill>
            </a:endParaRPr>
          </a:p>
          <a:p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Window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: 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FileZilla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111111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111111"/>
                </a:solidFill>
                <a:latin typeface="Arial"/>
                <a:cs typeface="Arial"/>
              </a:rPr>
              <a:t>; </a:t>
            </a:r>
            <a:r>
              <a:rPr lang="vi-VN" dirty="0" err="1">
                <a:latin typeface="Arial"/>
                <a:cs typeface="Arial"/>
              </a:rPr>
              <a:t>filezilla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client</a:t>
            </a:r>
            <a:endParaRPr lang="vi-VN" dirty="0" err="1"/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4CFF972-2355-A0C0-2BE1-48BEAD786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02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Arial"/>
                <a:cs typeface="Arial"/>
              </a:rPr>
              <a:t>Thank You</a:t>
            </a:r>
            <a:endParaRPr lang="vi-VN" dirty="0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Mục Lục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DNS Server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NTP Server</a:t>
            </a:r>
          </a:p>
          <a:p>
            <a:r>
              <a:rPr lang="en-US" sz="2400" dirty="0">
                <a:latin typeface="Arial"/>
                <a:cs typeface="Arial"/>
              </a:rPr>
              <a:t>DHCP Server</a:t>
            </a:r>
          </a:p>
          <a:p>
            <a:r>
              <a:rPr lang="en-US" sz="2400" dirty="0">
                <a:latin typeface="Arial"/>
                <a:cs typeface="Arial"/>
              </a:rPr>
              <a:t>FTP 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Mục Lục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DNS Server</a:t>
            </a:r>
            <a:endParaRPr lang="vi-VN" sz="2400" dirty="0">
              <a:solidFill>
                <a:srgbClr val="007ABF"/>
              </a:solidFill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NTP Server</a:t>
            </a:r>
          </a:p>
          <a:p>
            <a:r>
              <a:rPr lang="en-US" sz="2400" dirty="0">
                <a:latin typeface="Arial"/>
                <a:cs typeface="Arial"/>
              </a:rPr>
              <a:t>DHCP Server</a:t>
            </a:r>
          </a:p>
          <a:p>
            <a:r>
              <a:rPr lang="en-US" sz="2400" dirty="0">
                <a:latin typeface="Arial"/>
                <a:cs typeface="Arial"/>
              </a:rPr>
              <a:t>FTP Server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52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CF3B86-905E-77C3-86F4-A9525375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DNS?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DBA578-AC0C-5BB3-EC31-9FCC12D1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which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translates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human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friendly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hostnames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into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machine</a:t>
            </a:r>
            <a:r>
              <a:rPr lang="vi-VN" dirty="0">
                <a:latin typeface="Arial"/>
                <a:cs typeface="Arial"/>
              </a:rPr>
              <a:t> IP </a:t>
            </a:r>
            <a:r>
              <a:rPr lang="vi-VN" dirty="0" err="1">
                <a:latin typeface="Arial"/>
                <a:cs typeface="Arial"/>
              </a:rPr>
              <a:t>addresses</a:t>
            </a:r>
          </a:p>
          <a:p>
            <a:r>
              <a:rPr lang="vi-VN" dirty="0">
                <a:latin typeface="Arial"/>
                <a:cs typeface="Arial"/>
                <a:hlinkClick r:id="rId3"/>
              </a:rPr>
              <a:t>www.google.com</a:t>
            </a:r>
            <a:r>
              <a:rPr lang="vi-VN" dirty="0">
                <a:latin typeface="Arial"/>
                <a:cs typeface="Arial"/>
              </a:rPr>
              <a:t> =&gt; 172.217.18.36</a:t>
            </a:r>
          </a:p>
          <a:p>
            <a:r>
              <a:rPr lang="vi-VN" dirty="0">
                <a:latin typeface="Arial"/>
                <a:cs typeface="Arial"/>
              </a:rPr>
              <a:t>DNS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backbone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Internet</a:t>
            </a:r>
          </a:p>
          <a:p>
            <a:r>
              <a:rPr lang="vi-VN">
                <a:latin typeface="Arial"/>
                <a:cs typeface="Arial"/>
              </a:rPr>
              <a:t>DNS </a:t>
            </a:r>
            <a:r>
              <a:rPr lang="vi-VN" err="1">
                <a:latin typeface="Arial"/>
                <a:cs typeface="Arial"/>
              </a:rPr>
              <a:t>uses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hierarchical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naming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structure</a:t>
            </a:r>
            <a:endParaRPr lang="vi-VN" dirty="0" err="1">
              <a:latin typeface="Arial"/>
              <a:cs typeface="Arial"/>
            </a:endParaRPr>
          </a:p>
          <a:p>
            <a:pPr marL="914400" lvl="2" indent="0">
              <a:buNone/>
            </a:pPr>
            <a:r>
              <a:rPr lang="vi-VN" dirty="0">
                <a:latin typeface="Arial"/>
                <a:cs typeface="Arial"/>
              </a:rPr>
              <a:t>.com</a:t>
            </a:r>
          </a:p>
          <a:p>
            <a:pPr marL="914400" lvl="2" indent="0">
              <a:buNone/>
            </a:pPr>
            <a:r>
              <a:rPr lang="vi-VN" dirty="0">
                <a:latin typeface="Arial"/>
                <a:cs typeface="Arial"/>
              </a:rPr>
              <a:t>example.com</a:t>
            </a:r>
          </a:p>
          <a:p>
            <a:pPr marL="914400" lvl="2" indent="0">
              <a:buNone/>
            </a:pPr>
            <a:r>
              <a:rPr lang="vi-VN" dirty="0">
                <a:latin typeface="Arial"/>
                <a:cs typeface="Arial"/>
                <a:hlinkClick r:id="rId4"/>
              </a:rPr>
              <a:t>www.example.com</a:t>
            </a:r>
            <a:endParaRPr lang="vi-VN" dirty="0">
              <a:latin typeface="Arial"/>
              <a:cs typeface="Arial"/>
            </a:endParaRPr>
          </a:p>
          <a:p>
            <a:pPr marL="914400" lvl="2" indent="0">
              <a:buNone/>
            </a:pPr>
            <a:r>
              <a:rPr lang="vi-VN" dirty="0">
                <a:latin typeface="Arial"/>
                <a:cs typeface="Arial"/>
              </a:rPr>
              <a:t>api.example.com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FB55D0A-5D70-6941-1071-394554604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5" name="Hình ảnh 4" descr="Ảnh có chứa văn bản, ảnh chụp màn hình, hàng, biểu đồ&#10;&#10;Mô tả được tự động tạo">
            <a:extLst>
              <a:ext uri="{FF2B5EF4-FFF2-40B4-BE49-F238E27FC236}">
                <a16:creationId xmlns:a16="http://schemas.microsoft.com/office/drawing/2014/main" id="{DB21F779-D5DE-6A6A-35F8-4509DDDE1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97" y="3428352"/>
            <a:ext cx="4861301" cy="27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7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B75A05-3A7A-854E-32CF-63AAB3A7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DNS </a:t>
            </a:r>
            <a:r>
              <a:rPr lang="vi-VN" dirty="0" err="1">
                <a:latin typeface="Arial"/>
                <a:cs typeface="Arial"/>
              </a:rPr>
              <a:t>Terminologies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6A1B97-AFC5-99ED-2607-2CE7018D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Registrar</a:t>
            </a:r>
            <a:r>
              <a:rPr lang="vi-VN" dirty="0">
                <a:latin typeface="Arial"/>
                <a:cs typeface="Arial"/>
              </a:rPr>
              <a:t> : </a:t>
            </a:r>
            <a:r>
              <a:rPr lang="vi-VN" dirty="0" err="1">
                <a:latin typeface="Arial"/>
                <a:cs typeface="Arial"/>
              </a:rPr>
              <a:t>Amazon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 53, </a:t>
            </a:r>
            <a:r>
              <a:rPr lang="vi-VN" dirty="0" err="1">
                <a:latin typeface="Arial"/>
                <a:cs typeface="Arial"/>
              </a:rPr>
              <a:t>GoDaddy</a:t>
            </a:r>
            <a:r>
              <a:rPr lang="vi-VN" dirty="0">
                <a:latin typeface="Arial"/>
                <a:cs typeface="Arial"/>
              </a:rPr>
              <a:t>, …</a:t>
            </a:r>
          </a:p>
          <a:p>
            <a:r>
              <a:rPr lang="vi-VN" dirty="0">
                <a:latin typeface="Arial"/>
                <a:cs typeface="Arial"/>
              </a:rPr>
              <a:t>DNS </a:t>
            </a:r>
            <a:r>
              <a:rPr lang="vi-VN" dirty="0" err="1">
                <a:latin typeface="Arial"/>
                <a:cs typeface="Arial"/>
              </a:rPr>
              <a:t>Records</a:t>
            </a:r>
            <a:r>
              <a:rPr lang="vi-VN" dirty="0">
                <a:latin typeface="Arial"/>
                <a:cs typeface="Arial"/>
              </a:rPr>
              <a:t>: A, AAAA, CNAME, NS, …</a:t>
            </a:r>
          </a:p>
          <a:p>
            <a:r>
              <a:rPr lang="vi-VN" dirty="0" err="1">
                <a:latin typeface="Arial"/>
                <a:cs typeface="Arial"/>
              </a:rPr>
              <a:t>Zone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contains</a:t>
            </a:r>
            <a:r>
              <a:rPr lang="vi-VN" dirty="0">
                <a:latin typeface="Arial"/>
                <a:cs typeface="Arial"/>
              </a:rPr>
              <a:t> DNS </a:t>
            </a:r>
            <a:r>
              <a:rPr lang="vi-VN" dirty="0" err="1">
                <a:latin typeface="Arial"/>
                <a:cs typeface="Arial"/>
              </a:rPr>
              <a:t>records</a:t>
            </a:r>
          </a:p>
          <a:p>
            <a:r>
              <a:rPr lang="vi-VN" dirty="0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Server : </a:t>
            </a:r>
            <a:r>
              <a:rPr lang="vi-VN" dirty="0" err="1">
                <a:latin typeface="Arial"/>
                <a:cs typeface="Arial"/>
              </a:rPr>
              <a:t>resolves</a:t>
            </a:r>
            <a:r>
              <a:rPr lang="vi-VN" dirty="0">
                <a:latin typeface="Arial"/>
                <a:cs typeface="Arial"/>
              </a:rPr>
              <a:t> DNS </a:t>
            </a:r>
            <a:r>
              <a:rPr lang="vi-VN" dirty="0" err="1">
                <a:latin typeface="Arial"/>
                <a:cs typeface="Arial"/>
              </a:rPr>
              <a:t>queries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Authoritative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Non-</a:t>
            </a:r>
            <a:r>
              <a:rPr lang="vi-VN" dirty="0" err="1">
                <a:latin typeface="Arial"/>
                <a:cs typeface="Arial"/>
              </a:rPr>
              <a:t>Authoritative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Level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 (TLD): .com, .</a:t>
            </a:r>
            <a:r>
              <a:rPr lang="vi-VN" dirty="0" err="1">
                <a:latin typeface="Arial"/>
                <a:cs typeface="Arial"/>
              </a:rPr>
              <a:t>us</a:t>
            </a:r>
            <a:r>
              <a:rPr lang="vi-VN" dirty="0">
                <a:latin typeface="Arial"/>
                <a:cs typeface="Arial"/>
              </a:rPr>
              <a:t>, .in, .</a:t>
            </a:r>
            <a:r>
              <a:rPr lang="vi-VN" dirty="0" err="1">
                <a:latin typeface="Arial"/>
                <a:cs typeface="Arial"/>
              </a:rPr>
              <a:t>gov</a:t>
            </a:r>
            <a:r>
              <a:rPr lang="vi-VN" dirty="0">
                <a:latin typeface="Arial"/>
                <a:cs typeface="Arial"/>
              </a:rPr>
              <a:t>, .</a:t>
            </a:r>
            <a:r>
              <a:rPr lang="vi-VN" dirty="0" err="1">
                <a:latin typeface="Arial"/>
                <a:cs typeface="Arial"/>
              </a:rPr>
              <a:t>org</a:t>
            </a:r>
            <a:r>
              <a:rPr lang="vi-VN" dirty="0">
                <a:latin typeface="Arial"/>
                <a:cs typeface="Arial"/>
              </a:rPr>
              <a:t>, …</a:t>
            </a:r>
          </a:p>
          <a:p>
            <a:r>
              <a:rPr lang="vi-VN" dirty="0" err="1">
                <a:latin typeface="Arial"/>
                <a:cs typeface="Arial"/>
              </a:rPr>
              <a:t>Second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Level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 (SLD): amazon.com, google.com,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9C2BC1-B0F5-6A43-8D46-76D649E89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C724BDE0-0150-B3CD-EE71-1DF87CA7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3" y="4477307"/>
            <a:ext cx="4766441" cy="17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8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F0A240-A8D6-5E0F-B603-BBC09029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 DNS Works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155EA63-D377-15A0-6031-D0EBB62FD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8" name="Chỗ dành sẵn cho Nội dung 7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946ADBF7-542A-4AC8-ECC5-035ECA871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1" y="979214"/>
            <a:ext cx="11943791" cy="5341062"/>
          </a:xfrm>
        </p:spPr>
      </p:pic>
    </p:spTree>
    <p:extLst>
      <p:ext uri="{BB962C8B-B14F-4D97-AF65-F5344CB8AC3E}">
        <p14:creationId xmlns:p14="http://schemas.microsoft.com/office/powerpoint/2010/main" val="16266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C504BB-0B06-9BD0-A63C-0A190ADD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DNS Server – </a:t>
            </a:r>
            <a:r>
              <a:rPr lang="vi-VN" dirty="0" err="1">
                <a:latin typeface="Arial"/>
                <a:cs typeface="Arial"/>
              </a:rPr>
              <a:t>Records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D1BD9D-0AF2-9C39-3533-4B7A5279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Each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contains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lvl="1"/>
            <a:r>
              <a:rPr lang="vi-VN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subdomain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example.com</a:t>
            </a:r>
          </a:p>
          <a:p>
            <a:pPr lvl="1"/>
            <a:r>
              <a:rPr lang="vi-VN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A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AAAA</a:t>
            </a:r>
          </a:p>
          <a:p>
            <a:pPr lvl="1"/>
            <a:r>
              <a:rPr lang="vi-VN" err="1">
                <a:latin typeface="Arial"/>
                <a:cs typeface="Arial"/>
              </a:rPr>
              <a:t>Value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e.g</a:t>
            </a:r>
            <a:r>
              <a:rPr lang="vi-VN" dirty="0">
                <a:latin typeface="Arial"/>
                <a:cs typeface="Arial"/>
              </a:rPr>
              <a:t>., 12.34.56.78</a:t>
            </a:r>
          </a:p>
          <a:p>
            <a:pPr lvl="1"/>
            <a:r>
              <a:rPr lang="vi-VN" err="1">
                <a:latin typeface="Arial"/>
                <a:cs typeface="Arial"/>
              </a:rPr>
              <a:t>Routing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Policy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 53 </a:t>
            </a:r>
            <a:r>
              <a:rPr lang="vi-VN" err="1">
                <a:latin typeface="Arial"/>
                <a:cs typeface="Arial"/>
              </a:rPr>
              <a:t>responds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queries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TTL – </a:t>
            </a:r>
            <a:r>
              <a:rPr lang="vi-VN" err="1">
                <a:latin typeface="Arial"/>
                <a:cs typeface="Arial"/>
              </a:rPr>
              <a:t>amount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cached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at</a:t>
            </a:r>
            <a:r>
              <a:rPr lang="vi-VN" dirty="0">
                <a:latin typeface="Arial"/>
                <a:cs typeface="Arial"/>
              </a:rPr>
              <a:t> DNS </a:t>
            </a:r>
            <a:r>
              <a:rPr lang="vi-VN" err="1">
                <a:latin typeface="Arial"/>
                <a:cs typeface="Arial"/>
              </a:rPr>
              <a:t>Resolvers</a:t>
            </a:r>
            <a:endParaRPr lang="vi-VN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 53 </a:t>
            </a:r>
            <a:r>
              <a:rPr lang="vi-VN" dirty="0" err="1">
                <a:latin typeface="Arial"/>
                <a:cs typeface="Arial"/>
              </a:rPr>
              <a:t>supports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following</a:t>
            </a:r>
            <a:r>
              <a:rPr lang="vi-VN" dirty="0">
                <a:latin typeface="Arial"/>
                <a:cs typeface="Arial"/>
              </a:rPr>
              <a:t> DNS 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lvl="1"/>
            <a:r>
              <a:rPr lang="vi-VN" dirty="0">
                <a:latin typeface="Arial"/>
                <a:cs typeface="Arial"/>
              </a:rPr>
              <a:t>(</a:t>
            </a:r>
            <a:r>
              <a:rPr lang="vi-VN" err="1">
                <a:latin typeface="Arial"/>
                <a:cs typeface="Arial"/>
              </a:rPr>
              <a:t>must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know</a:t>
            </a:r>
            <a:r>
              <a:rPr lang="vi-VN" dirty="0">
                <a:latin typeface="Arial"/>
                <a:cs typeface="Arial"/>
              </a:rPr>
              <a:t>) A / AAAA / CNAME / NS</a:t>
            </a:r>
          </a:p>
          <a:p>
            <a:pPr lvl="1"/>
            <a:r>
              <a:rPr lang="vi-VN" dirty="0">
                <a:latin typeface="Arial"/>
                <a:cs typeface="Arial"/>
              </a:rPr>
              <a:t>(</a:t>
            </a:r>
            <a:r>
              <a:rPr lang="vi-VN" err="1">
                <a:latin typeface="Arial"/>
                <a:cs typeface="Arial"/>
              </a:rPr>
              <a:t>advanced</a:t>
            </a:r>
            <a:r>
              <a:rPr lang="vi-VN" dirty="0">
                <a:latin typeface="Arial"/>
                <a:cs typeface="Arial"/>
              </a:rPr>
              <a:t>) CAA / DS / MX / NAPTR / PTR / SOA / TXT / SPF / SRV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AF3A68-616D-0C7A-9A0C-E9A94772C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92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230918-1F2D-47A4-80D2-88FA1F82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DNS Server – </a:t>
            </a:r>
            <a:r>
              <a:rPr lang="vi-VN" dirty="0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Types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579498-C85E-BE63-53AF-D0B67EFB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A – </a:t>
            </a:r>
            <a:r>
              <a:rPr lang="vi-VN" dirty="0" err="1">
                <a:latin typeface="Arial"/>
                <a:cs typeface="Arial"/>
              </a:rPr>
              <a:t>maps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hostname</a:t>
            </a:r>
            <a:r>
              <a:rPr lang="vi-VN" dirty="0">
                <a:latin typeface="Arial"/>
                <a:cs typeface="Arial"/>
              </a:rPr>
              <a:t> to IPv4</a:t>
            </a:r>
          </a:p>
          <a:p>
            <a:r>
              <a:rPr lang="vi-VN" dirty="0">
                <a:latin typeface="Arial"/>
                <a:cs typeface="Arial"/>
              </a:rPr>
              <a:t>AAAA – </a:t>
            </a:r>
            <a:r>
              <a:rPr lang="vi-VN" dirty="0" err="1">
                <a:latin typeface="Arial"/>
                <a:cs typeface="Arial"/>
              </a:rPr>
              <a:t>maps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hostname</a:t>
            </a:r>
            <a:r>
              <a:rPr lang="vi-VN" dirty="0">
                <a:latin typeface="Arial"/>
                <a:cs typeface="Arial"/>
              </a:rPr>
              <a:t> to IPv6</a:t>
            </a:r>
          </a:p>
          <a:p>
            <a:r>
              <a:rPr lang="vi-VN" dirty="0">
                <a:latin typeface="Arial"/>
                <a:cs typeface="Arial"/>
              </a:rPr>
              <a:t>CNAME – </a:t>
            </a:r>
            <a:r>
              <a:rPr lang="vi-VN" dirty="0" err="1">
                <a:latin typeface="Arial"/>
                <a:cs typeface="Arial"/>
              </a:rPr>
              <a:t>maps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hostname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another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hostname</a:t>
            </a:r>
          </a:p>
          <a:p>
            <a:pPr lvl="1"/>
            <a:r>
              <a:rPr lang="vi-VN" dirty="0">
                <a:latin typeface="Arial"/>
                <a:cs typeface="Arial"/>
              </a:rPr>
              <a:t>The </a:t>
            </a:r>
            <a:r>
              <a:rPr lang="vi-VN" err="1">
                <a:latin typeface="Arial"/>
                <a:cs typeface="Arial"/>
              </a:rPr>
              <a:t>target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domain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which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must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have</a:t>
            </a:r>
            <a:r>
              <a:rPr lang="vi-VN" dirty="0">
                <a:latin typeface="Arial"/>
                <a:cs typeface="Arial"/>
              </a:rPr>
              <a:t> an A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AAAA </a:t>
            </a:r>
            <a:r>
              <a:rPr lang="vi-VN" err="1">
                <a:latin typeface="Arial"/>
                <a:cs typeface="Arial"/>
              </a:rPr>
              <a:t>record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Can’t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a CNAME </a:t>
            </a:r>
            <a:r>
              <a:rPr lang="vi-VN" err="1">
                <a:latin typeface="Arial"/>
                <a:cs typeface="Arial"/>
              </a:rPr>
              <a:t>record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node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a DNS </a:t>
            </a:r>
            <a:r>
              <a:rPr lang="vi-VN" err="1">
                <a:latin typeface="Arial"/>
                <a:cs typeface="Arial"/>
              </a:rPr>
              <a:t>namespace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Zone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Apex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can’t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example.com, </a:t>
            </a:r>
            <a:r>
              <a:rPr lang="vi-VN" err="1">
                <a:latin typeface="Arial"/>
                <a:cs typeface="Arial"/>
              </a:rPr>
              <a:t>but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>
                <a:latin typeface="Arial"/>
                <a:cs typeface="Arial"/>
                <a:hlinkClick r:id="rId3"/>
              </a:rPr>
              <a:t>www.example.com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NS – </a:t>
            </a:r>
            <a:r>
              <a:rPr lang="vi-VN" err="1">
                <a:latin typeface="Arial"/>
                <a:cs typeface="Arial"/>
              </a:rPr>
              <a:t>Name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Hosted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Zone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 err="1">
                <a:latin typeface="Arial"/>
                <a:cs typeface="Arial"/>
              </a:rPr>
              <a:t>Control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traffic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routed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domain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3E00C27-7AA3-C856-F712-3CFA53DC7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158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5696</Words>
  <Application>Microsoft Office PowerPoint</Application>
  <PresentationFormat>Màn hình rộng</PresentationFormat>
  <Paragraphs>1052</Paragraphs>
  <Slides>27</Slides>
  <Notes>21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27</vt:i4>
      </vt:variant>
    </vt:vector>
  </HeadingPairs>
  <TitlesOfParts>
    <vt:vector size="29" baseType="lpstr">
      <vt:lpstr>Blends</vt:lpstr>
      <vt:lpstr>Alizarin</vt:lpstr>
      <vt:lpstr>Bản trình bày PowerPoint</vt:lpstr>
      <vt:lpstr>Mục đích bài học</vt:lpstr>
      <vt:lpstr>Mục Lục</vt:lpstr>
      <vt:lpstr>Mục Lục</vt:lpstr>
      <vt:lpstr>What is DNS?</vt:lpstr>
      <vt:lpstr>DNS Terminologies</vt:lpstr>
      <vt:lpstr>How DNS Works</vt:lpstr>
      <vt:lpstr>DNS Server – Records</vt:lpstr>
      <vt:lpstr>DNS Server – Record Types</vt:lpstr>
      <vt:lpstr>DNS Records TTL (Time To Live)</vt:lpstr>
      <vt:lpstr>Pratice</vt:lpstr>
      <vt:lpstr>Mục Lục</vt:lpstr>
      <vt:lpstr>Linux Time Concepts</vt:lpstr>
      <vt:lpstr>Manually Setting the Time</vt:lpstr>
      <vt:lpstr>NTP basics</vt:lpstr>
      <vt:lpstr>NTP Server</vt:lpstr>
      <vt:lpstr>Configuring NTP Servers</vt:lpstr>
      <vt:lpstr>Configuring NTP Clients</vt:lpstr>
      <vt:lpstr>Mục Lục</vt:lpstr>
      <vt:lpstr>DHCP Server</vt:lpstr>
      <vt:lpstr>DHCP Interaction</vt:lpstr>
      <vt:lpstr>DHCP Operation</vt:lpstr>
      <vt:lpstr>DHCP Operation</vt:lpstr>
      <vt:lpstr>Mục Lục</vt:lpstr>
      <vt:lpstr>FTP Server</vt:lpstr>
      <vt:lpstr>FTP Server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lastModifiedBy>word</cp:lastModifiedBy>
  <cp:revision>1714</cp:revision>
  <cp:lastPrinted>1601-01-01T00:00:00Z</cp:lastPrinted>
  <dcterms:created xsi:type="dcterms:W3CDTF">2005-08-06T12:02:07Z</dcterms:created>
  <dcterms:modified xsi:type="dcterms:W3CDTF">2023-10-19T09:36:20Z</dcterms:modified>
</cp:coreProperties>
</file>