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  <p:sldMasterId id="2147484436" r:id="rId5"/>
  </p:sldMasterIdLst>
  <p:notesMasterIdLst>
    <p:notesMasterId r:id="rId15"/>
  </p:notesMasterIdLst>
  <p:handoutMasterIdLst>
    <p:handoutMasterId r:id="rId16"/>
  </p:handoutMasterIdLst>
  <p:sldIdLst>
    <p:sldId id="281" r:id="rId6"/>
    <p:sldId id="432" r:id="rId7"/>
    <p:sldId id="293" r:id="rId8"/>
    <p:sldId id="443" r:id="rId9"/>
    <p:sldId id="446" r:id="rId10"/>
    <p:sldId id="444" r:id="rId11"/>
    <p:sldId id="447" r:id="rId12"/>
    <p:sldId id="442" r:id="rId13"/>
    <p:sldId id="286" r:id="rId14"/>
  </p:sldIdLst>
  <p:sldSz cx="9144000" cy="5143500" type="screen16x9"/>
  <p:notesSz cx="7010400" cy="92964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00"/>
    <a:srgbClr val="007DB8"/>
    <a:srgbClr val="AAAAAA"/>
    <a:srgbClr val="000000"/>
    <a:srgbClr val="444444"/>
    <a:srgbClr val="808080"/>
    <a:srgbClr val="3DC6EF"/>
    <a:srgbClr val="6EA204"/>
    <a:srgbClr val="6E2585"/>
    <a:srgbClr val="3D6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87677" autoAdjust="0"/>
  </p:normalViewPr>
  <p:slideViewPr>
    <p:cSldViewPr snapToGrid="0">
      <p:cViewPr varScale="1">
        <p:scale>
          <a:sx n="87" d="100"/>
          <a:sy n="87" d="100"/>
        </p:scale>
        <p:origin x="710" y="41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-23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5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Mention the Digital and IT Transformation: Modernize, AUTOMATE,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6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Mention the Digital and IT Transformation: Modernize, AUTOMATE,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4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Mention the Digital and IT Transformation: Modernize, AUTOMATE,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26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Mention the Digital and IT Transformation: Modernize, AUTOMATE,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8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Mention the Digital and IT Transformation: Modernize, AUTOMATE,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8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470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78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698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010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293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929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597611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42050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036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77401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9649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113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999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608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693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68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16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916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841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565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50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247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233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1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600"/>
            <a:ext cx="4038600" cy="34290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03998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1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57060"/>
      </p:ext>
    </p:extLst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1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43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400"/>
            <a:ext cx="8458200" cy="31242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rgbClr val="717074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58167"/>
      </p:ext>
    </p:extLst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1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990599"/>
            <a:ext cx="6096000" cy="34290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990600"/>
            <a:ext cx="21336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4051535"/>
      </p:ext>
    </p:extLst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600"/>
            <a:ext cx="8458200" cy="34290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2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50524"/>
      </p:ext>
    </p:extLst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ew Custom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half" idx="15"/>
          </p:nvPr>
        </p:nvSpPr>
        <p:spPr bwMode="gray">
          <a:xfrm>
            <a:off x="366713" y="3435350"/>
            <a:ext cx="3571609" cy="1038225"/>
          </a:xfrm>
          <a:prstGeom prst="roundRect">
            <a:avLst>
              <a:gd name="adj" fmla="val 849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11480" rIns="91440" anchor="t" anchorCtr="0"/>
          <a:lstStyle>
            <a:lvl1pPr marL="91440" indent="-91440">
              <a:buNone/>
              <a:defRPr lang="en-US" sz="1200" dirty="0" smtClean="0">
                <a:solidFill>
                  <a:schemeClr val="bg2"/>
                </a:solidFill>
              </a:defRPr>
            </a:lvl1pPr>
            <a:lvl2pPr>
              <a:defRPr lang="en-US" sz="1800" dirty="0" smtClean="0">
                <a:solidFill>
                  <a:schemeClr val="bg2"/>
                </a:solidFill>
              </a:defRPr>
            </a:lvl2pPr>
            <a:lvl3pPr>
              <a:defRPr lang="en-US" sz="1800" dirty="0" smtClean="0">
                <a:solidFill>
                  <a:schemeClr val="bg2"/>
                </a:solidFill>
              </a:defRPr>
            </a:lvl3pPr>
            <a:lvl4pPr>
              <a:defRPr lang="en-US" dirty="0" smtClean="0">
                <a:solidFill>
                  <a:schemeClr val="bg2"/>
                </a:solidFill>
              </a:defRPr>
            </a:lvl4pPr>
          </a:lstStyle>
          <a:p>
            <a:pPr marL="3175" lvl="0" indent="-3175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152400"/>
            <a:ext cx="8410575" cy="690563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4" y="84296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765503" y="1246188"/>
            <a:ext cx="5011785" cy="1038226"/>
          </a:xfrm>
          <a:prstGeom prst="roundRect">
            <a:avLst>
              <a:gd name="adj" fmla="val 2380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12700">
            <a:gradFill>
              <a:gsLst>
                <a:gs pos="0">
                  <a:schemeClr val="bg2">
                    <a:lumMod val="40000"/>
                    <a:lumOff val="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40" bIns="0" anchor="ctr" anchorCtr="0"/>
          <a:lstStyle>
            <a:lvl1pPr marL="342900" indent="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None/>
              <a:defRPr lang="en-US" sz="12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69913" indent="-112713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05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0010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0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0" indent="-11430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7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66838" indent="-223838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16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 bwMode="gray">
          <a:xfrm>
            <a:off x="3765503" y="2341322"/>
            <a:ext cx="5011785" cy="1036878"/>
          </a:xfrm>
          <a:prstGeom prst="roundRect">
            <a:avLst>
              <a:gd name="adj" fmla="val 2380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12700">
            <a:gradFill>
              <a:gsLst>
                <a:gs pos="0">
                  <a:schemeClr val="bg2">
                    <a:lumMod val="40000"/>
                    <a:lumOff val="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91440" bIns="0" anchor="t" anchorCtr="0"/>
          <a:lstStyle>
            <a:lvl1pPr marL="342900" indent="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None/>
              <a:defRPr lang="en-US" sz="12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69913" indent="-112713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05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0010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0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0" indent="-11430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7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66838" indent="-223838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16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/>
          </p:nvPr>
        </p:nvSpPr>
        <p:spPr bwMode="gray">
          <a:xfrm>
            <a:off x="3765503" y="3435856"/>
            <a:ext cx="5011785" cy="1037720"/>
          </a:xfrm>
          <a:prstGeom prst="roundRect">
            <a:avLst>
              <a:gd name="adj" fmla="val 2380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12700">
            <a:gradFill>
              <a:gsLst>
                <a:gs pos="0">
                  <a:schemeClr val="bg2">
                    <a:lumMod val="40000"/>
                    <a:lumOff val="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40" bIns="0" anchor="ctr"/>
          <a:lstStyle>
            <a:lvl1pPr marL="342900" indent="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None/>
              <a:defRPr lang="en-US" sz="12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69913" indent="-112713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05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0010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0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0" indent="-11430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7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66838" indent="-223838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16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2"/>
          </p:nvPr>
        </p:nvSpPr>
        <p:spPr bwMode="gray">
          <a:xfrm>
            <a:off x="6530638" y="2341322"/>
            <a:ext cx="2246673" cy="1036878"/>
          </a:xfrm>
          <a:prstGeom prst="roundRect">
            <a:avLst>
              <a:gd name="adj" fmla="val 2380"/>
            </a:avLst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91440" bIns="0" anchor="t" anchorCtr="0"/>
          <a:lstStyle>
            <a:lvl1pPr marL="0" indent="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None/>
              <a:defRPr lang="en-US" sz="12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05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0010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0" indent="-11430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10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66838" indent="-223838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16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3"/>
          </p:nvPr>
        </p:nvSpPr>
        <p:spPr bwMode="gray">
          <a:xfrm rot="21179978">
            <a:off x="590019" y="1262758"/>
            <a:ext cx="3082454" cy="19892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isometricRightUp">
              <a:rot lat="2100000" lon="0" rev="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42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75678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3/6/2018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3/6/2018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 userDrawn="1"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97072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900" b="0" kern="12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72006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900" kern="12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367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407" r:id="rId15"/>
    <p:sldLayoutId id="2147484433" r:id="rId16"/>
    <p:sldLayoutId id="2147484434" r:id="rId17"/>
    <p:sldLayoutId id="2147484425" r:id="rId18"/>
    <p:sldLayoutId id="2147484424" r:id="rId19"/>
    <p:sldLayoutId id="2147484423" r:id="rId20"/>
    <p:sldLayoutId id="2147484428" r:id="rId21"/>
    <p:sldLayoutId id="2147484429" r:id="rId22"/>
    <p:sldLayoutId id="2147484430" r:id="rId23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44444"/>
              </a:buClr>
            </a:pPr>
            <a:fld id="{E00CF047-7350-4707-AA1A-E56FA69586CC}" type="datetime1">
              <a:rPr lang="en-US" sz="900" smtClean="0">
                <a:solidFill>
                  <a:srgbClr val="FFFFFF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4444"/>
                </a:buClr>
              </a:pPr>
              <a:t>3/6/2018</a:t>
            </a:fld>
            <a:endParaRPr lang="en-US" sz="900" dirty="0" smtClean="0">
              <a:solidFill>
                <a:srgbClr val="FFFFFF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44444"/>
              </a:buClr>
            </a:pPr>
            <a:fld id="{E00CF047-7350-4707-AA1A-E56FA69586CC}" type="datetime1">
              <a:rPr lang="en-US" sz="900" smtClean="0">
                <a:solidFill>
                  <a:srgbClr val="FFFFFF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4444"/>
                </a:buClr>
              </a:pPr>
              <a:t>3/6/2018</a:t>
            </a:fld>
            <a:endParaRPr lang="en-US" sz="900" dirty="0" smtClean="0">
              <a:solidFill>
                <a:srgbClr val="FFFFFF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444444"/>
              </a:buClr>
            </a:pPr>
            <a:endParaRPr lang="en-US" sz="900" dirty="0" err="1" smtClean="0">
              <a:solidFill>
                <a:srgbClr val="FFFFFF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444444"/>
              </a:buClr>
            </a:pPr>
            <a:endParaRPr lang="en-US" sz="900" dirty="0" err="1" smtClean="0">
              <a:solidFill>
                <a:srgbClr val="FFFFFF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444444"/>
              </a:buClr>
            </a:pPr>
            <a:fld id="{58EC7406-F4CC-4ABF-902E-2AF4E70E5C0F}" type="slidenum">
              <a:rPr lang="en-US" sz="900" smtClean="0">
                <a:solidFill>
                  <a:srgbClr val="FFFFFF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buClr>
                  <a:srgbClr val="444444"/>
                </a:buClr>
              </a:pPr>
              <a:t>‹#›</a:t>
            </a:fld>
            <a:endParaRPr lang="en-US" sz="900" dirty="0" err="1" smtClean="0">
              <a:solidFill>
                <a:srgbClr val="FFFFFF">
                  <a:lumMod val="50000"/>
                  <a:lumOff val="50000"/>
                </a:srgbClr>
              </a:solidFill>
              <a:latin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7072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444444"/>
              </a:buClr>
            </a:pPr>
            <a:endParaRPr lang="en-US" sz="900" dirty="0" smtClean="0">
              <a:solidFill>
                <a:srgbClr val="FFFFFF">
                  <a:lumMod val="50000"/>
                  <a:lumOff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24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  <p:sldLayoutId id="2147484450" r:id="rId14"/>
    <p:sldLayoutId id="2147484451" r:id="rId15"/>
    <p:sldLayoutId id="2147484452" r:id="rId16"/>
    <p:sldLayoutId id="2147484453" r:id="rId17"/>
    <p:sldLayoutId id="2147484454" r:id="rId18"/>
    <p:sldLayoutId id="2147484455" r:id="rId19"/>
    <p:sldLayoutId id="2147484456" r:id="rId20"/>
    <p:sldLayoutId id="2147484457" r:id="rId21"/>
    <p:sldLayoutId id="2147484458" r:id="rId22"/>
    <p:sldLayoutId id="2147484459" r:id="rId23"/>
    <p:sldLayoutId id="2147484460" r:id="rId24"/>
    <p:sldLayoutId id="2147484461" r:id="rId25"/>
    <p:sldLayoutId id="2147484463" r:id="rId26"/>
    <p:sldLayoutId id="2147484464" r:id="rId27"/>
    <p:sldLayoutId id="2147484465" r:id="rId28"/>
    <p:sldLayoutId id="2147484466" r:id="rId29"/>
    <p:sldLayoutId id="2147484467" r:id="rId3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angndu/pig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44688" y="290332"/>
            <a:ext cx="5915466" cy="1661993"/>
          </a:xfrm>
        </p:spPr>
        <p:txBody>
          <a:bodyPr>
            <a:normAutofit/>
          </a:bodyPr>
          <a:lstStyle/>
          <a:p>
            <a:r>
              <a:rPr lang="en-US" dirty="0" smtClean="0"/>
              <a:t>Pi Gate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844689" y="2252133"/>
            <a:ext cx="5200791" cy="135421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00B050"/>
                </a:solidFill>
              </a:rPr>
              <a:t>Pied Piper Program</a:t>
            </a:r>
          </a:p>
          <a:p>
            <a:pPr>
              <a:spcBef>
                <a:spcPts val="0"/>
              </a:spcBef>
            </a:pPr>
            <a:r>
              <a:rPr lang="en-US" b="0" dirty="0"/>
              <a:t>7</a:t>
            </a:r>
            <a:r>
              <a:rPr lang="en-US" b="0" baseline="30000" dirty="0" smtClean="0"/>
              <a:t>th</a:t>
            </a:r>
            <a:r>
              <a:rPr lang="en-US" b="0" dirty="0" smtClean="0"/>
              <a:t> March 2018</a:t>
            </a:r>
          </a:p>
          <a:p>
            <a:r>
              <a:rPr lang="en-US" b="0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DucThang, Nguyen</a:t>
            </a:r>
            <a:endParaRPr lang="en-US" b="0" i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AU" sz="1800" b="0" i="1" dirty="0" smtClean="0">
                <a:solidFill>
                  <a:schemeClr val="tx2">
                    <a:lumMod val="85000"/>
                  </a:schemeClr>
                </a:solidFill>
              </a:rPr>
              <a:t>@</a:t>
            </a:r>
            <a:r>
              <a:rPr lang="en-AU" sz="1800" b="0" i="1" dirty="0" err="1" smtClean="0">
                <a:solidFill>
                  <a:schemeClr val="tx2">
                    <a:lumMod val="85000"/>
                  </a:schemeClr>
                </a:solidFill>
              </a:rPr>
              <a:t>thangndu</a:t>
            </a:r>
            <a:endParaRPr lang="en-US" sz="1800" b="0" i="1" dirty="0">
              <a:solidFill>
                <a:schemeClr val="tx2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792" y="67795"/>
            <a:ext cx="1501097" cy="148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20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Pi Gate System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Automated Gate System (Pi Gate)</a:t>
            </a:r>
          </a:p>
          <a:p>
            <a:pPr lvl="1"/>
            <a:r>
              <a:rPr lang="en-AU" sz="1800" dirty="0" smtClean="0"/>
              <a:t>Automatic detect </a:t>
            </a:r>
            <a:r>
              <a:rPr lang="en-AU" sz="1800" dirty="0"/>
              <a:t>p</a:t>
            </a:r>
            <a:r>
              <a:rPr lang="en-AU" sz="1800" dirty="0" smtClean="0"/>
              <a:t>late </a:t>
            </a:r>
            <a:r>
              <a:rPr lang="en-AU" sz="1800" dirty="0"/>
              <a:t>n</a:t>
            </a:r>
            <a:r>
              <a:rPr lang="en-AU" sz="1800" dirty="0" smtClean="0"/>
              <a:t>umber</a:t>
            </a:r>
          </a:p>
          <a:p>
            <a:pPr lvl="1"/>
            <a:r>
              <a:rPr lang="en-AU" sz="1800" dirty="0" smtClean="0"/>
              <a:t>Automatic display plate number</a:t>
            </a:r>
          </a:p>
          <a:p>
            <a:pPr lvl="1"/>
            <a:r>
              <a:rPr lang="en-AU" sz="1800" dirty="0" smtClean="0"/>
              <a:t>Automatic/manual gate control</a:t>
            </a:r>
          </a:p>
          <a:p>
            <a:pPr lvl="1"/>
            <a:r>
              <a:rPr lang="en-AU" sz="1800" dirty="0" smtClean="0"/>
              <a:t>Automatic alarm system (Light and Sound)</a:t>
            </a:r>
          </a:p>
          <a:p>
            <a:pPr lvl="1"/>
            <a:r>
              <a:rPr lang="en-AU" sz="1800" dirty="0" smtClean="0"/>
              <a:t>Access gate system dashboard anywhere</a:t>
            </a:r>
          </a:p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err="1" smtClean="0"/>
              <a:t>Github</a:t>
            </a:r>
            <a:r>
              <a:rPr lang="en-US" sz="2000" dirty="0" smtClean="0"/>
              <a:t> repository</a:t>
            </a:r>
          </a:p>
          <a:p>
            <a:pPr lvl="1"/>
            <a:r>
              <a:rPr lang="en-AU" sz="1800" dirty="0">
                <a:hlinkClick r:id="rId3"/>
              </a:rPr>
              <a:t>https://github.com/thangndu/pigate</a:t>
            </a:r>
            <a:endParaRPr lang="en-AU" sz="1800" dirty="0"/>
          </a:p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endParaRPr lang="en-US" sz="2000" dirty="0"/>
          </a:p>
          <a:p>
            <a:pPr lvl="1"/>
            <a:endParaRPr lang="en-AU" sz="18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585" y="1280160"/>
            <a:ext cx="3565689" cy="20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549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Bill of </a:t>
            </a:r>
            <a:r>
              <a:rPr lang="en-US" sz="3200" dirty="0" smtClean="0"/>
              <a:t>Materials</a:t>
            </a:r>
            <a:endParaRPr lang="en-US" sz="32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83540089"/>
              </p:ext>
            </p:extLst>
          </p:nvPr>
        </p:nvGraphicFramePr>
        <p:xfrm>
          <a:off x="274638" y="1106488"/>
          <a:ext cx="7954962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77481"/>
                <a:gridCol w="39774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Raspberry PI</a:t>
                      </a:r>
                      <a:r>
                        <a:rPr lang="en-US" baseline="0" dirty="0" smtClean="0"/>
                        <a:t> 3 Model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Raspberry PI Camera 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 Motor (Micro Servo SG90)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LCD 1602 + I2C Interface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LED</a:t>
                      </a:r>
                      <a:r>
                        <a:rPr lang="en-US" baseline="0" dirty="0" smtClean="0"/>
                        <a:t>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Buzzer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Button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00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System Architecture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1159324" y="2087294"/>
            <a:ext cx="3535348" cy="24879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56298" y="2852945"/>
            <a:ext cx="1350973" cy="34498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Distance Sensor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(Car detection)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023143" y="4037600"/>
            <a:ext cx="1560190" cy="34498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Step Motor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(Gate controller)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040873" y="2852945"/>
            <a:ext cx="1560191" cy="34498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Camera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(Plate capture)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040873" y="3443074"/>
            <a:ext cx="1549362" cy="34498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LCD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(Display)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256298" y="4037601"/>
            <a:ext cx="1350973" cy="34498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Button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(Person control)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56298" y="3436484"/>
            <a:ext cx="1350973" cy="34498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LED and Buzzer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(Alarm)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6059872" y="1303909"/>
            <a:ext cx="1354349" cy="548642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2"/>
                </a:solidFill>
              </a:rPr>
              <a:t>AWS </a:t>
            </a:r>
            <a:r>
              <a:rPr lang="en-US" sz="1400" dirty="0" err="1" smtClean="0">
                <a:solidFill>
                  <a:schemeClr val="bg2"/>
                </a:solidFill>
              </a:rPr>
              <a:t>Rekognition</a:t>
            </a:r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4924955" y="2868344"/>
            <a:ext cx="1849811" cy="17068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2"/>
                </a:solidFill>
              </a:rPr>
              <a:t>(Laptop)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5069903" y="3056929"/>
            <a:ext cx="1529287" cy="34498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Boto3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(Plate recognition)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264211" y="3639863"/>
            <a:ext cx="1140667" cy="34498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MQTT Broker</a:t>
            </a:r>
          </a:p>
        </p:txBody>
      </p:sp>
      <p:cxnSp>
        <p:nvCxnSpPr>
          <p:cNvPr id="149" name="Curved Connector 148"/>
          <p:cNvCxnSpPr>
            <a:stCxn id="20" idx="3"/>
            <a:endCxn id="137" idx="1"/>
          </p:cNvCxnSpPr>
          <p:nvPr/>
        </p:nvCxnSpPr>
        <p:spPr>
          <a:xfrm>
            <a:off x="4590235" y="3615567"/>
            <a:ext cx="673976" cy="196789"/>
          </a:xfrm>
          <a:prstGeom prst="curved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21" idx="3"/>
            <a:endCxn id="18" idx="1"/>
          </p:cNvCxnSpPr>
          <p:nvPr/>
        </p:nvCxnSpPr>
        <p:spPr>
          <a:xfrm flipV="1">
            <a:off x="2607271" y="4210093"/>
            <a:ext cx="415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133" idx="2"/>
          </p:cNvCxnSpPr>
          <p:nvPr/>
        </p:nvCxnSpPr>
        <p:spPr>
          <a:xfrm flipV="1">
            <a:off x="5834544" y="3401914"/>
            <a:ext cx="3" cy="237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urved Connector 191"/>
          <p:cNvCxnSpPr>
            <a:stCxn id="137" idx="1"/>
            <a:endCxn id="22" idx="0"/>
          </p:cNvCxnSpPr>
          <p:nvPr/>
        </p:nvCxnSpPr>
        <p:spPr>
          <a:xfrm rot="10800000">
            <a:off x="1931785" y="3436484"/>
            <a:ext cx="3332426" cy="375872"/>
          </a:xfrm>
          <a:prstGeom prst="curvedConnector4">
            <a:avLst>
              <a:gd name="adj1" fmla="val 31158"/>
              <a:gd name="adj2" fmla="val 1327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192"/>
          <p:cNvSpPr/>
          <p:nvPr/>
        </p:nvSpPr>
        <p:spPr>
          <a:xfrm>
            <a:off x="7005049" y="2868344"/>
            <a:ext cx="1783129" cy="17068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2"/>
                </a:solidFill>
              </a:rPr>
              <a:t>(PWS)</a:t>
            </a:r>
          </a:p>
        </p:txBody>
      </p:sp>
      <p:sp>
        <p:nvSpPr>
          <p:cNvPr id="194" name="Can 193"/>
          <p:cNvSpPr/>
          <p:nvPr/>
        </p:nvSpPr>
        <p:spPr>
          <a:xfrm>
            <a:off x="7572500" y="3608863"/>
            <a:ext cx="648223" cy="483191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chemeClr val="tx2"/>
                </a:solidFill>
                <a:latin typeface="+mn-lt"/>
              </a:rPr>
              <a:t>Redis</a:t>
            </a:r>
            <a:endParaRPr lang="en-US" sz="1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7202530" y="3056929"/>
            <a:ext cx="1388165" cy="34498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Flask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(Gate dashboard)</a:t>
            </a:r>
          </a:p>
        </p:txBody>
      </p:sp>
      <p:cxnSp>
        <p:nvCxnSpPr>
          <p:cNvPr id="197" name="Curved Connector 196"/>
          <p:cNvCxnSpPr>
            <a:stCxn id="133" idx="3"/>
            <a:endCxn id="194" idx="2"/>
          </p:cNvCxnSpPr>
          <p:nvPr/>
        </p:nvCxnSpPr>
        <p:spPr>
          <a:xfrm>
            <a:off x="6599190" y="3229422"/>
            <a:ext cx="973310" cy="621037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94" idx="1"/>
            <a:endCxn id="195" idx="2"/>
          </p:cNvCxnSpPr>
          <p:nvPr/>
        </p:nvCxnSpPr>
        <p:spPr>
          <a:xfrm flipV="1">
            <a:off x="7896612" y="3401914"/>
            <a:ext cx="1" cy="20694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urved Connector 200"/>
          <p:cNvCxnSpPr>
            <a:stCxn id="137" idx="1"/>
            <a:endCxn id="18" idx="3"/>
          </p:cNvCxnSpPr>
          <p:nvPr/>
        </p:nvCxnSpPr>
        <p:spPr>
          <a:xfrm rot="10800000" flipV="1">
            <a:off x="4583333" y="3812355"/>
            <a:ext cx="680878" cy="3977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6" y="2875078"/>
            <a:ext cx="599545" cy="30071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2" idx="3"/>
            <a:endCxn id="17" idx="1"/>
          </p:cNvCxnSpPr>
          <p:nvPr/>
        </p:nvCxnSpPr>
        <p:spPr>
          <a:xfrm>
            <a:off x="760811" y="3025437"/>
            <a:ext cx="4954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694672" y="1303909"/>
            <a:ext cx="1111804" cy="4503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2"/>
                </a:solidFill>
              </a:rPr>
              <a:t>AWS S3</a:t>
            </a:r>
          </a:p>
        </p:txBody>
      </p:sp>
      <p:cxnSp>
        <p:nvCxnSpPr>
          <p:cNvPr id="9" name="Curved Connector 8"/>
          <p:cNvCxnSpPr>
            <a:stCxn id="19" idx="3"/>
            <a:endCxn id="30" idx="2"/>
          </p:cNvCxnSpPr>
          <p:nvPr/>
        </p:nvCxnSpPr>
        <p:spPr>
          <a:xfrm flipV="1">
            <a:off x="4601064" y="1754297"/>
            <a:ext cx="649510" cy="12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193055" y="1305040"/>
            <a:ext cx="1256898" cy="450388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2"/>
                </a:solidFill>
              </a:rPr>
              <a:t>AWS Polly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040873" y="2297294"/>
            <a:ext cx="1560191" cy="34498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Speaker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(Audio streaming)</a:t>
            </a:r>
          </a:p>
        </p:txBody>
      </p:sp>
      <p:cxnSp>
        <p:nvCxnSpPr>
          <p:cNvPr id="29" name="Straight Arrow Connector 28"/>
          <p:cNvCxnSpPr>
            <a:stCxn id="43" idx="0"/>
            <a:endCxn id="38" idx="2"/>
          </p:cNvCxnSpPr>
          <p:nvPr/>
        </p:nvCxnSpPr>
        <p:spPr>
          <a:xfrm flipV="1">
            <a:off x="3820969" y="1755428"/>
            <a:ext cx="535" cy="54186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58182" y="2312093"/>
            <a:ext cx="133882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(Raspberry Pi)</a:t>
            </a:r>
          </a:p>
        </p:txBody>
      </p:sp>
      <p:cxnSp>
        <p:nvCxnSpPr>
          <p:cNvPr id="53" name="Straight Arrow Connector 52"/>
          <p:cNvCxnSpPr>
            <a:stCxn id="17" idx="3"/>
            <a:endCxn id="19" idx="1"/>
          </p:cNvCxnSpPr>
          <p:nvPr/>
        </p:nvCxnSpPr>
        <p:spPr>
          <a:xfrm>
            <a:off x="2607271" y="3025438"/>
            <a:ext cx="433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671288" y="1305040"/>
            <a:ext cx="1215957" cy="553306"/>
          </a:xfrm>
          <a:prstGeom prst="roundRect">
            <a:avLst/>
          </a:prstGeom>
          <a:solidFill>
            <a:schemeClr val="accent3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2"/>
                </a:solidFill>
              </a:rPr>
              <a:t>Location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2"/>
                </a:solidFill>
              </a:rPr>
              <a:t>API</a:t>
            </a:r>
            <a:endParaRPr lang="en-US" sz="1400" dirty="0">
              <a:solidFill>
                <a:schemeClr val="bg2"/>
              </a:solidFill>
            </a:endParaRPr>
          </a:p>
        </p:txBody>
      </p:sp>
      <p:cxnSp>
        <p:nvCxnSpPr>
          <p:cNvPr id="7" name="Curved Connector 6"/>
          <p:cNvCxnSpPr>
            <a:stCxn id="37" idx="2"/>
            <a:endCxn id="195" idx="0"/>
          </p:cNvCxnSpPr>
          <p:nvPr/>
        </p:nvCxnSpPr>
        <p:spPr>
          <a:xfrm rot="5400000">
            <a:off x="7488649" y="2266310"/>
            <a:ext cx="1198583" cy="3826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728682" y="2086537"/>
            <a:ext cx="1160984" cy="450388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2"/>
                </a:solidFill>
              </a:rPr>
              <a:t>Bootstrap</a:t>
            </a:r>
          </a:p>
        </p:txBody>
      </p:sp>
      <p:cxnSp>
        <p:nvCxnSpPr>
          <p:cNvPr id="16" name="Curved Connector 15"/>
          <p:cNvCxnSpPr>
            <a:stCxn id="42" idx="2"/>
            <a:endCxn id="195" idx="0"/>
          </p:cNvCxnSpPr>
          <p:nvPr/>
        </p:nvCxnSpPr>
        <p:spPr>
          <a:xfrm rot="16200000" flipH="1">
            <a:off x="7342891" y="2503207"/>
            <a:ext cx="520004" cy="587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322256" y="288116"/>
            <a:ext cx="1354349" cy="548642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2"/>
                </a:solidFill>
              </a:rPr>
              <a:t>AWS </a:t>
            </a:r>
            <a:r>
              <a:rPr lang="en-US" sz="1400" dirty="0" smtClean="0">
                <a:solidFill>
                  <a:schemeClr val="bg2"/>
                </a:solidFill>
              </a:rPr>
              <a:t>Lambda</a:t>
            </a:r>
            <a:endParaRPr lang="en-US" sz="1400" dirty="0" smtClean="0">
              <a:solidFill>
                <a:schemeClr val="bg2"/>
              </a:solidFill>
            </a:endParaRPr>
          </a:p>
        </p:txBody>
      </p:sp>
      <p:cxnSp>
        <p:nvCxnSpPr>
          <p:cNvPr id="8" name="Curved Connector 7"/>
          <p:cNvCxnSpPr>
            <a:stCxn id="30" idx="0"/>
            <a:endCxn id="41" idx="2"/>
          </p:cNvCxnSpPr>
          <p:nvPr/>
        </p:nvCxnSpPr>
        <p:spPr>
          <a:xfrm rot="5400000" flipH="1" flipV="1">
            <a:off x="5391427" y="695906"/>
            <a:ext cx="467151" cy="7488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41" idx="2"/>
            <a:endCxn id="133" idx="0"/>
          </p:cNvCxnSpPr>
          <p:nvPr/>
        </p:nvCxnSpPr>
        <p:spPr>
          <a:xfrm rot="5400000">
            <a:off x="4806904" y="1864401"/>
            <a:ext cx="2220171" cy="1648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41" idx="2"/>
            <a:endCxn id="66" idx="0"/>
          </p:cNvCxnSpPr>
          <p:nvPr/>
        </p:nvCxnSpPr>
        <p:spPr>
          <a:xfrm rot="16200000" flipH="1">
            <a:off x="6134664" y="701525"/>
            <a:ext cx="467151" cy="737616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37" idx="1"/>
            <a:endCxn id="43" idx="3"/>
          </p:cNvCxnSpPr>
          <p:nvPr/>
        </p:nvCxnSpPr>
        <p:spPr>
          <a:xfrm rot="10800000">
            <a:off x="4601065" y="2469788"/>
            <a:ext cx="663147" cy="1342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984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19" y="265272"/>
            <a:ext cx="1623569" cy="640080"/>
          </a:xfrm>
        </p:spPr>
        <p:txBody>
          <a:bodyPr/>
          <a:lstStyle/>
          <a:p>
            <a:r>
              <a:rPr lang="en-US" dirty="0" smtClean="0"/>
              <a:t>Pi Gate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81" y="0"/>
            <a:ext cx="6914219" cy="5143500"/>
          </a:xfrm>
        </p:spPr>
      </p:pic>
      <p:sp>
        <p:nvSpPr>
          <p:cNvPr id="11" name="TextBox 10"/>
          <p:cNvSpPr txBox="1"/>
          <p:nvPr/>
        </p:nvSpPr>
        <p:spPr>
          <a:xfrm>
            <a:off x="1288288" y="1946656"/>
            <a:ext cx="821059" cy="2862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Camera</a:t>
            </a:r>
          </a:p>
        </p:txBody>
      </p:sp>
      <p:cxnSp>
        <p:nvCxnSpPr>
          <p:cNvPr id="13" name="Straight Connector 12"/>
          <p:cNvCxnSpPr>
            <a:endCxn id="11" idx="3"/>
          </p:cNvCxnSpPr>
          <p:nvPr/>
        </p:nvCxnSpPr>
        <p:spPr>
          <a:xfrm flipH="1" flipV="1">
            <a:off x="2109347" y="2089772"/>
            <a:ext cx="625725" cy="32424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88287" y="3781552"/>
            <a:ext cx="881973" cy="4801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Distance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Sensor</a:t>
            </a:r>
          </a:p>
        </p:txBody>
      </p:sp>
      <p:cxnSp>
        <p:nvCxnSpPr>
          <p:cNvPr id="16" name="Straight Connector 15"/>
          <p:cNvCxnSpPr>
            <a:endCxn id="14" idx="3"/>
          </p:cNvCxnSpPr>
          <p:nvPr/>
        </p:nvCxnSpPr>
        <p:spPr>
          <a:xfrm flipH="1">
            <a:off x="2170260" y="3669792"/>
            <a:ext cx="357548" cy="35182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0048" y="3638436"/>
            <a:ext cx="572593" cy="2862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Gate</a:t>
            </a:r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>
            <a:off x="3816096" y="3210560"/>
            <a:ext cx="410249" cy="42787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40697" y="4267723"/>
            <a:ext cx="772969" cy="2862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Display</a:t>
            </a:r>
          </a:p>
        </p:txBody>
      </p:sp>
      <p:cxnSp>
        <p:nvCxnSpPr>
          <p:cNvPr id="24" name="Straight Connector 23"/>
          <p:cNvCxnSpPr>
            <a:endCxn id="20" idx="0"/>
          </p:cNvCxnSpPr>
          <p:nvPr/>
        </p:nvCxnSpPr>
        <p:spPr>
          <a:xfrm flipH="1">
            <a:off x="6727182" y="3785822"/>
            <a:ext cx="386485" cy="481901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21220" y="719067"/>
            <a:ext cx="851515" cy="2862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Speaker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4446977" y="1005299"/>
            <a:ext cx="494546" cy="42787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01859" y="1592920"/>
            <a:ext cx="1260281" cy="2862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Led &amp; Buzzer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89338" y="2840084"/>
            <a:ext cx="702436" cy="2862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Button</a:t>
            </a:r>
          </a:p>
        </p:txBody>
      </p:sp>
      <p:cxnSp>
        <p:nvCxnSpPr>
          <p:cNvPr id="32" name="Straight Connector 31"/>
          <p:cNvCxnSpPr>
            <a:endCxn id="30" idx="3"/>
          </p:cNvCxnSpPr>
          <p:nvPr/>
        </p:nvCxnSpPr>
        <p:spPr>
          <a:xfrm flipH="1" flipV="1">
            <a:off x="8291774" y="2983200"/>
            <a:ext cx="277580" cy="26753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9" idx="2"/>
          </p:cNvCxnSpPr>
          <p:nvPr/>
        </p:nvCxnSpPr>
        <p:spPr>
          <a:xfrm flipV="1">
            <a:off x="8351295" y="1879152"/>
            <a:ext cx="80705" cy="57043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9" idx="2"/>
          </p:cNvCxnSpPr>
          <p:nvPr/>
        </p:nvCxnSpPr>
        <p:spPr>
          <a:xfrm flipH="1" flipV="1">
            <a:off x="8432000" y="1879152"/>
            <a:ext cx="324967" cy="91857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8645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319" y="265272"/>
            <a:ext cx="1973073" cy="640080"/>
          </a:xfrm>
        </p:spPr>
        <p:txBody>
          <a:bodyPr/>
          <a:lstStyle/>
          <a:p>
            <a:r>
              <a:rPr lang="en-US" sz="3200" dirty="0" smtClean="0"/>
              <a:t>Command Center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944" y="0"/>
            <a:ext cx="6925056" cy="5143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33472" y="801918"/>
            <a:ext cx="100059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C000"/>
                </a:solidFill>
                <a:latin typeface="+mn-lt"/>
              </a:rPr>
              <a:t>Detect car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27600" y="626814"/>
            <a:ext cx="1228221" cy="557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C000"/>
                </a:solidFill>
                <a:latin typeface="+mn-lt"/>
              </a:rPr>
              <a:t>Capture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C000"/>
                </a:solidFill>
                <a:latin typeface="+mn-lt"/>
              </a:rPr>
              <a:t>plate number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07118" y="666496"/>
            <a:ext cx="1228221" cy="557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C000"/>
                </a:solidFill>
                <a:latin typeface="+mn-lt"/>
              </a:rPr>
              <a:t>Detect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C000"/>
                </a:solidFill>
                <a:latin typeface="+mn-lt"/>
              </a:rPr>
              <a:t>plate number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00158" y="2176272"/>
            <a:ext cx="1228221" cy="557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C000"/>
                </a:solidFill>
                <a:latin typeface="+mn-lt"/>
              </a:rPr>
              <a:t>Display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C000"/>
                </a:solidFill>
                <a:latin typeface="+mn-lt"/>
              </a:rPr>
              <a:t>plate number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5413" y="2428634"/>
            <a:ext cx="572593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C000"/>
                </a:solidFill>
                <a:latin typeface="+mn-lt"/>
              </a:rPr>
              <a:t>G</a:t>
            </a:r>
            <a:r>
              <a:rPr lang="en-US" sz="1400" dirty="0" smtClean="0">
                <a:solidFill>
                  <a:srgbClr val="FFC000"/>
                </a:solidFill>
                <a:latin typeface="+mn-lt"/>
              </a:rPr>
              <a:t>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33472" y="2368022"/>
            <a:ext cx="85151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C000"/>
                </a:solidFill>
                <a:latin typeface="+mn-lt"/>
              </a:rPr>
              <a:t>Speaker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8011" y="4093190"/>
            <a:ext cx="126028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C000"/>
                </a:solidFill>
                <a:latin typeface="+mn-lt"/>
              </a:rPr>
              <a:t>Led &amp; Buzzer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90492" y="4091620"/>
            <a:ext cx="70243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C000"/>
                </a:solidFill>
                <a:latin typeface="+mn-lt"/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39333909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</a:t>
            </a:r>
            <a:r>
              <a:rPr lang="en-US" dirty="0" smtClean="0"/>
              <a:t>(piper.cfapps.io)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168"/>
            <a:ext cx="9144000" cy="3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562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Demo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937" y="964649"/>
            <a:ext cx="2053411" cy="15400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361" y="964648"/>
            <a:ext cx="2053412" cy="1540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37" y="964648"/>
            <a:ext cx="2053412" cy="15400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36" y="3055891"/>
            <a:ext cx="2053412" cy="15400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361" y="3055891"/>
            <a:ext cx="2053412" cy="154005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46235" y="830873"/>
            <a:ext cx="7899888" cy="182000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6235" y="2882412"/>
            <a:ext cx="5196253" cy="18200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6929" y="3117437"/>
            <a:ext cx="1275618" cy="4801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Registered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plate number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86929" y="3846436"/>
            <a:ext cx="1275617" cy="4801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Un-registered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plate number</a:t>
            </a:r>
          </a:p>
        </p:txBody>
      </p:sp>
    </p:spTree>
    <p:extLst>
      <p:ext uri="{BB962C8B-B14F-4D97-AF65-F5344CB8AC3E}">
        <p14:creationId xmlns:p14="http://schemas.microsoft.com/office/powerpoint/2010/main" val="19343664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4879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DellEMC_PPT_Presentation_16x9_v3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Dell_EMC_PPT_Template - Copy</Template>
  <TotalTime>30199</TotalTime>
  <Words>278</Words>
  <Application>Microsoft Office PowerPoint</Application>
  <PresentationFormat>On-screen Show (16:9)</PresentationFormat>
  <Paragraphs>106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Courier New</vt:lpstr>
      <vt:lpstr>Museo For Dell 300</vt:lpstr>
      <vt:lpstr>Museo Sans For Dell</vt:lpstr>
      <vt:lpstr>Museo Sans For Dell</vt:lpstr>
      <vt:lpstr>Verdana</vt:lpstr>
      <vt:lpstr>Wingdings</vt:lpstr>
      <vt:lpstr>DellEMC template</vt:lpstr>
      <vt:lpstr>DellEMC_PPT_Presentation_16x9_v3</vt:lpstr>
      <vt:lpstr>Pi Gate</vt:lpstr>
      <vt:lpstr>Pi Gate System</vt:lpstr>
      <vt:lpstr>Bill of Materials</vt:lpstr>
      <vt:lpstr>System Architecture</vt:lpstr>
      <vt:lpstr>Pi Gate </vt:lpstr>
      <vt:lpstr>Command Center</vt:lpstr>
      <vt:lpstr>Dashboard (piper.cfapps.io)</vt:lpstr>
      <vt:lpstr>Demo</vt:lpstr>
      <vt:lpstr>PowerPoint Presentation</vt:lpstr>
    </vt:vector>
  </TitlesOfParts>
  <Company>EMC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READ – INSTRUCTIONS FOR ADDING PAGE NUMBERS “X of Y” IN POWERPOINT 2013  For internal presentations only. You do not need to add this for external/customer/partner presentations.  If you are working in PowerPoint 2013, you must manually add the total number of pages to your deck. Total number of pages = Y</dc:title>
  <dc:creator>Ramos, Alberto</dc:creator>
  <cp:keywords>Internal Use</cp:keywords>
  <cp:lastModifiedBy>Nguyen, DucThang</cp:lastModifiedBy>
  <cp:revision>406</cp:revision>
  <cp:lastPrinted>2014-02-14T16:26:12Z</cp:lastPrinted>
  <dcterms:created xsi:type="dcterms:W3CDTF">2017-04-30T05:52:57Z</dcterms:created>
  <dcterms:modified xsi:type="dcterms:W3CDTF">2018-03-06T16:11:16Z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