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9" r:id="rId4"/>
    <p:sldId id="270" r:id="rId5"/>
    <p:sldId id="271" r:id="rId6"/>
    <p:sldId id="272" r:id="rId7"/>
    <p:sldId id="273" r:id="rId8"/>
    <p:sldId id="277" r:id="rId9"/>
    <p:sldId id="275" r:id="rId10"/>
    <p:sldId id="280" r:id="rId11"/>
    <p:sldId id="281" r:id="rId12"/>
    <p:sldId id="282" r:id="rId13"/>
    <p:sldId id="276" r:id="rId14"/>
    <p:sldId id="278" r:id="rId15"/>
    <p:sldId id="279" r:id="rId16"/>
    <p:sldId id="283" r:id="rId17"/>
    <p:sldId id="284" r:id="rId18"/>
    <p:sldId id="285" r:id="rId19"/>
    <p:sldId id="286"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1/11/22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1/11/22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1/11/22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1/11/22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A916-4CD4-954D-B7D2-5A539FA41D35}"/>
              </a:ext>
            </a:extLst>
          </p:cNvPr>
          <p:cNvSpPr>
            <a:spLocks noGrp="1"/>
          </p:cNvSpPr>
          <p:nvPr>
            <p:ph type="ctrTitle"/>
          </p:nvPr>
        </p:nvSpPr>
        <p:spPr/>
        <p:txBody>
          <a:bodyPr/>
          <a:lstStyle/>
          <a:p>
            <a:r>
              <a:rPr lang="en-VN" dirty="0">
                <a:latin typeface="Tahoma" panose="020B0604030504040204" pitchFamily="34" charset="0"/>
                <a:ea typeface="Tahoma" panose="020B0604030504040204" pitchFamily="34" charset="0"/>
                <a:cs typeface="Tahoma" panose="020B0604030504040204" pitchFamily="34" charset="0"/>
              </a:rPr>
              <a:t>ECMA Script 2015 – es6</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(advanced)</a:t>
            </a:r>
          </a:p>
        </p:txBody>
      </p:sp>
      <p:sp>
        <p:nvSpPr>
          <p:cNvPr id="3" name="Subtitle 2">
            <a:extLst>
              <a:ext uri="{FF2B5EF4-FFF2-40B4-BE49-F238E27FC236}">
                <a16:creationId xmlns:a16="http://schemas.microsoft.com/office/drawing/2014/main" id="{B695D232-FE9D-8E4A-A66A-108850E8ED40}"/>
              </a:ext>
            </a:extLst>
          </p:cNvPr>
          <p:cNvSpPr>
            <a:spLocks noGrp="1"/>
          </p:cNvSpPr>
          <p:nvPr>
            <p:ph type="subTitle" idx="1"/>
          </p:nvPr>
        </p:nvSpPr>
        <p:spPr/>
        <p:txBody>
          <a:bodyPr/>
          <a:lstStyle/>
          <a:p>
            <a:endParaRPr lang="en-VN"/>
          </a:p>
        </p:txBody>
      </p:sp>
    </p:spTree>
    <p:extLst>
      <p:ext uri="{BB962C8B-B14F-4D97-AF65-F5344CB8AC3E}">
        <p14:creationId xmlns:p14="http://schemas.microsoft.com/office/powerpoint/2010/main" val="877515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M</a:t>
            </a:r>
            <a:r>
              <a:rPr lang="en-VN" dirty="0">
                <a:latin typeface="Tahoma" panose="020B0604030504040204" pitchFamily="34" charset="0"/>
                <a:ea typeface="Tahoma" panose="020B0604030504040204" pitchFamily="34" charset="0"/>
                <a:cs typeface="Tahoma" panose="020B0604030504040204" pitchFamily="34" charset="0"/>
              </a:rPr>
              <a:t>odule</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(What?)</a:t>
            </a: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2638044"/>
            <a:ext cx="7729728" cy="4022248"/>
          </a:xfrm>
        </p:spPr>
        <p:txBody>
          <a:bodyPr>
            <a:normAutofit/>
          </a:bodyPr>
          <a:lstStyle/>
          <a:p>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ES6, </a:t>
            </a:r>
            <a:r>
              <a:rPr lang="en-US" dirty="0" err="1">
                <a:latin typeface="Tahoma" panose="020B0604030504040204" pitchFamily="34" charset="0"/>
                <a:ea typeface="Tahoma" panose="020B0604030504040204" pitchFamily="34" charset="0"/>
                <a:cs typeface="Tahoma" panose="020B0604030504040204" pitchFamily="34" charset="0"/>
              </a:rPr>
              <a:t>khái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niệm</a:t>
            </a:r>
            <a:r>
              <a:rPr lang="en-US" dirty="0">
                <a:latin typeface="Tahoma" panose="020B0604030504040204" pitchFamily="34" charset="0"/>
                <a:ea typeface="Tahoma" panose="020B0604030504040204" pitchFamily="34" charset="0"/>
                <a:cs typeface="Tahoma" panose="020B0604030504040204" pitchFamily="34" charset="0"/>
              </a:rPr>
              <a:t> module </a:t>
            </a:r>
            <a:r>
              <a:rPr lang="en-US" dirty="0" err="1">
                <a:latin typeface="Tahoma" panose="020B0604030504040204" pitchFamily="34" charset="0"/>
                <a:ea typeface="Tahoma" panose="020B0604030504040204" pitchFamily="34" charset="0"/>
                <a:cs typeface="Tahoma" panose="020B0604030504040204" pitchFamily="34" charset="0"/>
              </a:rPr>
              <a:t>đã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xuất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với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gọi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ES Module (ESM).</a:t>
            </a:r>
          </a:p>
          <a:p>
            <a:r>
              <a:rPr lang="en-US" sz="1700" dirty="0">
                <a:latin typeface="Tahoma" panose="020B0604030504040204" pitchFamily="34" charset="0"/>
                <a:ea typeface="Tahoma" panose="020B0604030504040204" pitchFamily="34" charset="0"/>
                <a:cs typeface="Tahoma" panose="020B0604030504040204" pitchFamily="34" charset="0"/>
              </a:rPr>
              <a:t>ESM </a:t>
            </a:r>
            <a:r>
              <a:rPr lang="en-US" sz="1700" dirty="0" err="1">
                <a:latin typeface="Tahoma" panose="020B0604030504040204" pitchFamily="34" charset="0"/>
                <a:ea typeface="Tahoma" panose="020B0604030504040204" pitchFamily="34" charset="0"/>
                <a:cs typeface="Tahoma" panose="020B0604030504040204" pitchFamily="34" charset="0"/>
              </a:rPr>
              <a:t>cũng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có</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tính</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chất</a:t>
            </a:r>
            <a:r>
              <a:rPr lang="en-US" sz="1700" dirty="0">
                <a:latin typeface="Tahoma" panose="020B0604030504040204" pitchFamily="34" charset="0"/>
                <a:ea typeface="Tahoma" panose="020B0604030504040204" pitchFamily="34" charset="0"/>
                <a:cs typeface="Tahoma" panose="020B0604030504040204" pitchFamily="34" charset="0"/>
              </a:rPr>
              <a:t> file-based (</a:t>
            </a:r>
            <a:r>
              <a:rPr lang="en-US" sz="1700" dirty="0" err="1">
                <a:latin typeface="Tahoma" panose="020B0604030504040204" pitchFamily="34" charset="0"/>
                <a:ea typeface="Tahoma" panose="020B0604030504040204" pitchFamily="34" charset="0"/>
                <a:cs typeface="Tahoma" panose="020B0604030504040204" pitchFamily="34" charset="0"/>
              </a:rPr>
              <a:t>mỗi</a:t>
            </a:r>
            <a:r>
              <a:rPr lang="en-US" sz="1700" dirty="0">
                <a:latin typeface="Tahoma" panose="020B0604030504040204" pitchFamily="34" charset="0"/>
                <a:ea typeface="Tahoma" panose="020B0604030504040204" pitchFamily="34" charset="0"/>
                <a:cs typeface="Tahoma" panose="020B0604030504040204" pitchFamily="34" charset="0"/>
              </a:rPr>
              <a:t> file </a:t>
            </a:r>
            <a:r>
              <a:rPr lang="en-US" sz="1700" dirty="0" err="1">
                <a:latin typeface="Tahoma" panose="020B0604030504040204" pitchFamily="34" charset="0"/>
                <a:ea typeface="Tahoma" panose="020B0604030504040204" pitchFamily="34" charset="0"/>
                <a:cs typeface="Tahoma" panose="020B0604030504040204" pitchFamily="34" charset="0"/>
              </a:rPr>
              <a:t>là</a:t>
            </a:r>
            <a:r>
              <a:rPr lang="en-US" sz="1700" dirty="0">
                <a:latin typeface="Tahoma" panose="020B0604030504040204" pitchFamily="34" charset="0"/>
                <a:ea typeface="Tahoma" panose="020B0604030504040204" pitchFamily="34" charset="0"/>
                <a:cs typeface="Tahoma" panose="020B0604030504040204" pitchFamily="34" charset="0"/>
              </a:rPr>
              <a:t> 1 module - </a:t>
            </a:r>
            <a:r>
              <a:rPr lang="en-US" sz="1700" dirty="0" err="1">
                <a:latin typeface="Tahoma" panose="020B0604030504040204" pitchFamily="34" charset="0"/>
                <a:ea typeface="Tahoma" panose="020B0604030504040204" pitchFamily="34" charset="0"/>
                <a:cs typeface="Tahoma" panose="020B0604030504040204" pitchFamily="34" charset="0"/>
              </a:rPr>
              <a:t>giống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như</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CommonJS</a:t>
            </a:r>
            <a:r>
              <a:rPr lang="en-US" sz="1700" dirty="0">
                <a:latin typeface="Tahoma" panose="020B0604030504040204" pitchFamily="34" charset="0"/>
                <a:ea typeface="Tahoma" panose="020B0604030504040204" pitchFamily="34" charset="0"/>
                <a:cs typeface="Tahoma" panose="020B0604030504040204" pitchFamily="34" charset="0"/>
              </a:rPr>
              <a:t>)</a:t>
            </a:r>
          </a:p>
          <a:p>
            <a:r>
              <a:rPr lang="en-US" sz="1700" dirty="0">
                <a:latin typeface="Tahoma" panose="020B0604030504040204" pitchFamily="34" charset="0"/>
                <a:ea typeface="Tahoma" panose="020B0604030504040204" pitchFamily="34" charset="0"/>
                <a:cs typeface="Tahoma" panose="020B0604030504040204" pitchFamily="34" charset="0"/>
              </a:rPr>
              <a:t>ESM </a:t>
            </a:r>
            <a:r>
              <a:rPr lang="en-US" sz="1700" dirty="0" err="1">
                <a:latin typeface="Tahoma" panose="020B0604030504040204" pitchFamily="34" charset="0"/>
                <a:ea typeface="Tahoma" panose="020B0604030504040204" pitchFamily="34" charset="0"/>
                <a:cs typeface="Tahoma" panose="020B0604030504040204" pitchFamily="34" charset="0"/>
              </a:rPr>
              <a:t>có</a:t>
            </a:r>
            <a:r>
              <a:rPr lang="en-US" sz="1700" dirty="0">
                <a:latin typeface="Tahoma" panose="020B0604030504040204" pitchFamily="34" charset="0"/>
                <a:ea typeface="Tahoma" panose="020B0604030504040204" pitchFamily="34" charset="0"/>
                <a:cs typeface="Tahoma" panose="020B0604030504040204" pitchFamily="34" charset="0"/>
              </a:rPr>
              <a:t> singleton</a:t>
            </a:r>
          </a:p>
          <a:p>
            <a:r>
              <a:rPr lang="en-US" sz="1700" dirty="0" err="1">
                <a:latin typeface="Tahoma" panose="020B0604030504040204" pitchFamily="34" charset="0"/>
                <a:ea typeface="Tahoma" panose="020B0604030504040204" pitchFamily="34" charset="0"/>
                <a:cs typeface="Tahoma" panose="020B0604030504040204" pitchFamily="34" charset="0"/>
              </a:rPr>
              <a:t>Mọi</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biến</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và</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hàm</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trong</a:t>
            </a:r>
            <a:r>
              <a:rPr lang="en-US" sz="1700" dirty="0">
                <a:latin typeface="Tahoma" panose="020B0604030504040204" pitchFamily="34" charset="0"/>
                <a:ea typeface="Tahoma" panose="020B0604030504040204" pitchFamily="34" charset="0"/>
                <a:cs typeface="Tahoma" panose="020B0604030504040204" pitchFamily="34" charset="0"/>
              </a:rPr>
              <a:t> module </a:t>
            </a:r>
            <a:r>
              <a:rPr lang="en-US" sz="1700" dirty="0" err="1">
                <a:latin typeface="Tahoma" panose="020B0604030504040204" pitchFamily="34" charset="0"/>
                <a:ea typeface="Tahoma" panose="020B0604030504040204" pitchFamily="34" charset="0"/>
                <a:cs typeface="Tahoma" panose="020B0604030504040204" pitchFamily="34" charset="0"/>
              </a:rPr>
              <a:t>sẽ</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mặc</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định</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là</a:t>
            </a:r>
            <a:r>
              <a:rPr lang="en-US" sz="1700" dirty="0">
                <a:latin typeface="Tahoma" panose="020B0604030504040204" pitchFamily="34" charset="0"/>
                <a:ea typeface="Tahoma" panose="020B0604030504040204" pitchFamily="34" charset="0"/>
                <a:cs typeface="Tahoma" panose="020B0604030504040204" pitchFamily="34" charset="0"/>
              </a:rPr>
              <a:t> private (</a:t>
            </a:r>
            <a:r>
              <a:rPr lang="en-US" sz="1700" dirty="0" err="1">
                <a:latin typeface="Tahoma" panose="020B0604030504040204" pitchFamily="34" charset="0"/>
                <a:ea typeface="Tahoma" panose="020B0604030504040204" pitchFamily="34" charset="0"/>
                <a:cs typeface="Tahoma" panose="020B0604030504040204" pitchFamily="34" charset="0"/>
              </a:rPr>
              <a:t>tức</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là</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chỉ</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có</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thể</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sử</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dụng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trong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phạm</a:t>
            </a:r>
            <a:r>
              <a:rPr lang="en-US" sz="1700" dirty="0">
                <a:latin typeface="Tahoma" panose="020B0604030504040204" pitchFamily="34" charset="0"/>
                <a:ea typeface="Tahoma" panose="020B0604030504040204" pitchFamily="34" charset="0"/>
                <a:cs typeface="Tahoma" panose="020B0604030504040204" pitchFamily="34" charset="0"/>
              </a:rPr>
              <a:t> vi module, </a:t>
            </a:r>
            <a:r>
              <a:rPr lang="en-US" sz="1700" dirty="0" err="1">
                <a:latin typeface="Tahoma" panose="020B0604030504040204" pitchFamily="34" charset="0"/>
                <a:ea typeface="Tahoma" panose="020B0604030504040204" pitchFamily="34" charset="0"/>
                <a:cs typeface="Tahoma" panose="020B0604030504040204" pitchFamily="34" charset="0"/>
              </a:rPr>
              <a:t>nơi</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chúng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được</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khai</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báo</a:t>
            </a:r>
            <a:r>
              <a:rPr lang="en-US" sz="1700" dirty="0">
                <a:latin typeface="Tahoma" panose="020B0604030504040204" pitchFamily="34" charset="0"/>
                <a:ea typeface="Tahoma" panose="020B0604030504040204" pitchFamily="34" charset="0"/>
                <a:cs typeface="Tahoma" panose="020B0604030504040204" pitchFamily="34" charset="0"/>
              </a:rPr>
              <a:t>)</a:t>
            </a:r>
          </a:p>
          <a:p>
            <a:r>
              <a:rPr lang="vi-VN" dirty="0"/>
              <a:t>Thay vì sử dụng </a:t>
            </a:r>
            <a:r>
              <a:rPr lang="vi-VN" i="1" dirty="0">
                <a:highlight>
                  <a:srgbClr val="FFFF00"/>
                </a:highlight>
              </a:rPr>
              <a:t>module.exports</a:t>
            </a:r>
            <a:r>
              <a:rPr lang="vi-VN" dirty="0"/>
              <a:t> giống như CommonJS, ESM sử dụng keyword </a:t>
            </a:r>
            <a:r>
              <a:rPr lang="vi-VN" i="1" dirty="0"/>
              <a:t>export</a:t>
            </a:r>
            <a:r>
              <a:rPr lang="vi-VN" dirty="0"/>
              <a:t>, đồng thời sử dụng </a:t>
            </a:r>
            <a:r>
              <a:rPr lang="vi-VN" b="1" dirty="0"/>
              <a:t>keyword</a:t>
            </a:r>
            <a:r>
              <a:rPr lang="vi-VN" dirty="0"/>
              <a:t> </a:t>
            </a:r>
            <a:r>
              <a:rPr lang="vi-VN" i="1" dirty="0">
                <a:highlight>
                  <a:srgbClr val="FFFF00"/>
                </a:highlight>
              </a:rPr>
              <a:t>import</a:t>
            </a:r>
            <a:r>
              <a:rPr lang="vi-VN" dirty="0"/>
              <a:t> thay vì </a:t>
            </a:r>
            <a:r>
              <a:rPr lang="vi-VN" b="1" dirty="0"/>
              <a:t>method</a:t>
            </a:r>
            <a:r>
              <a:rPr lang="vi-VN" dirty="0"/>
              <a:t> </a:t>
            </a:r>
            <a:r>
              <a:rPr lang="vi-VN" i="1" dirty="0">
                <a:highlight>
                  <a:srgbClr val="FFFF00"/>
                </a:highlight>
              </a:rPr>
              <a:t>require</a:t>
            </a:r>
            <a:r>
              <a:rPr lang="vi-VN" dirty="0"/>
              <a:t> như CommonJS.</a:t>
            </a:r>
            <a:endParaRPr lang="vi-VN" sz="17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2922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136" y="198437"/>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M</a:t>
            </a:r>
            <a:r>
              <a:rPr lang="en-VN" dirty="0">
                <a:latin typeface="Tahoma" panose="020B0604030504040204" pitchFamily="34" charset="0"/>
                <a:ea typeface="Tahoma" panose="020B0604030504040204" pitchFamily="34" charset="0"/>
                <a:cs typeface="Tahoma" panose="020B0604030504040204" pitchFamily="34" charset="0"/>
              </a:rPr>
              <a:t>odule</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(how?)</a:t>
            </a:r>
          </a:p>
        </p:txBody>
      </p:sp>
      <p:pic>
        <p:nvPicPr>
          <p:cNvPr id="6" name="Content Placeholder 5">
            <a:extLst>
              <a:ext uri="{FF2B5EF4-FFF2-40B4-BE49-F238E27FC236}">
                <a16:creationId xmlns:a16="http://schemas.microsoft.com/office/drawing/2014/main" id="{F706103D-3BC4-1D4D-B793-E6A45C8D4AF8}"/>
              </a:ext>
            </a:extLst>
          </p:cNvPr>
          <p:cNvPicPr>
            <a:picLocks noGrp="1" noChangeAspect="1"/>
          </p:cNvPicPr>
          <p:nvPr>
            <p:ph idx="1"/>
          </p:nvPr>
        </p:nvPicPr>
        <p:blipFill>
          <a:blip r:embed="rId2"/>
          <a:stretch>
            <a:fillRect/>
          </a:stretch>
        </p:blipFill>
        <p:spPr>
          <a:xfrm>
            <a:off x="310558" y="1492841"/>
            <a:ext cx="5194004" cy="3101975"/>
          </a:xfrm>
        </p:spPr>
      </p:pic>
      <p:pic>
        <p:nvPicPr>
          <p:cNvPr id="13" name="Picture 12">
            <a:extLst>
              <a:ext uri="{FF2B5EF4-FFF2-40B4-BE49-F238E27FC236}">
                <a16:creationId xmlns:a16="http://schemas.microsoft.com/office/drawing/2014/main" id="{3A5C4774-83A8-994D-B3C4-676A58C07846}"/>
              </a:ext>
            </a:extLst>
          </p:cNvPr>
          <p:cNvPicPr>
            <a:picLocks noChangeAspect="1"/>
          </p:cNvPicPr>
          <p:nvPr/>
        </p:nvPicPr>
        <p:blipFill>
          <a:blip r:embed="rId3"/>
          <a:stretch>
            <a:fillRect/>
          </a:stretch>
        </p:blipFill>
        <p:spPr>
          <a:xfrm>
            <a:off x="6125447" y="2214655"/>
            <a:ext cx="5755995" cy="4444908"/>
          </a:xfrm>
          <a:prstGeom prst="rect">
            <a:avLst/>
          </a:prstGeom>
        </p:spPr>
      </p:pic>
      <p:pic>
        <p:nvPicPr>
          <p:cNvPr id="15" name="Picture 14">
            <a:extLst>
              <a:ext uri="{FF2B5EF4-FFF2-40B4-BE49-F238E27FC236}">
                <a16:creationId xmlns:a16="http://schemas.microsoft.com/office/drawing/2014/main" id="{AE85657E-FD55-1646-97D3-4B3BD6AA89CC}"/>
              </a:ext>
            </a:extLst>
          </p:cNvPr>
          <p:cNvPicPr>
            <a:picLocks noChangeAspect="1"/>
          </p:cNvPicPr>
          <p:nvPr/>
        </p:nvPicPr>
        <p:blipFill>
          <a:blip r:embed="rId4"/>
          <a:stretch>
            <a:fillRect/>
          </a:stretch>
        </p:blipFill>
        <p:spPr>
          <a:xfrm>
            <a:off x="310558" y="4980562"/>
            <a:ext cx="5216802" cy="985396"/>
          </a:xfrm>
          <a:prstGeom prst="rect">
            <a:avLst/>
          </a:prstGeom>
        </p:spPr>
      </p:pic>
      <p:sp>
        <p:nvSpPr>
          <p:cNvPr id="16" name="TextBox 15">
            <a:extLst>
              <a:ext uri="{FF2B5EF4-FFF2-40B4-BE49-F238E27FC236}">
                <a16:creationId xmlns:a16="http://schemas.microsoft.com/office/drawing/2014/main" id="{DA559ED3-95BE-0947-80CF-5A77F233AD2D}"/>
              </a:ext>
            </a:extLst>
          </p:cNvPr>
          <p:cNvSpPr txBox="1"/>
          <p:nvPr/>
        </p:nvSpPr>
        <p:spPr>
          <a:xfrm>
            <a:off x="6186791" y="1492841"/>
            <a:ext cx="5694651" cy="738664"/>
          </a:xfrm>
          <a:prstGeom prst="rect">
            <a:avLst/>
          </a:prstGeom>
          <a:noFill/>
        </p:spPr>
        <p:txBody>
          <a:bodyPr wrap="square" rtlCol="0">
            <a:spAutoFit/>
          </a:bodyPr>
          <a:lstStyle/>
          <a:p>
            <a:r>
              <a:rPr lang="vi-VN" sz="1400" dirty="0"/>
              <a:t>Ngoài cách export một object như trên, ESM còn cho phép chúng ta thoải mái sử dụng cú pháp export cho từng biến hay function cụ thể (named export):</a:t>
            </a:r>
            <a:endParaRPr lang="en-VN" sz="1400" dirty="0"/>
          </a:p>
        </p:txBody>
      </p:sp>
      <p:sp>
        <p:nvSpPr>
          <p:cNvPr id="17" name="TextBox 16">
            <a:extLst>
              <a:ext uri="{FF2B5EF4-FFF2-40B4-BE49-F238E27FC236}">
                <a16:creationId xmlns:a16="http://schemas.microsoft.com/office/drawing/2014/main" id="{21D05C90-9220-B849-A42F-5299F82FCE7D}"/>
              </a:ext>
            </a:extLst>
          </p:cNvPr>
          <p:cNvSpPr txBox="1"/>
          <p:nvPr/>
        </p:nvSpPr>
        <p:spPr>
          <a:xfrm>
            <a:off x="310558" y="4700500"/>
            <a:ext cx="3193503" cy="861774"/>
          </a:xfrm>
          <a:prstGeom prst="rect">
            <a:avLst/>
          </a:prstGeom>
          <a:noFill/>
        </p:spPr>
        <p:txBody>
          <a:bodyPr wrap="none" rtlCol="0">
            <a:spAutoFit/>
          </a:bodyPr>
          <a:lstStyle/>
          <a:p>
            <a:r>
              <a:rPr lang="en-US" sz="1400" dirty="0" err="1">
                <a:latin typeface="Tahoma" panose="020B0604030504040204" pitchFamily="34" charset="0"/>
                <a:ea typeface="Tahoma" panose="020B0604030504040204" pitchFamily="34" charset="0"/>
                <a:cs typeface="Tahoma" panose="020B0604030504040204" pitchFamily="34" charset="0"/>
              </a:rPr>
              <a:t>Một</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biến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thể</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nữa</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là</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1" dirty="0">
                <a:latin typeface="Tahoma" panose="020B0604030504040204" pitchFamily="34" charset="0"/>
                <a:ea typeface="Tahoma" panose="020B0604030504040204" pitchFamily="34" charset="0"/>
                <a:cs typeface="Tahoma" panose="020B0604030504040204" pitchFamily="34" charset="0"/>
              </a:rPr>
              <a:t>default export :</a:t>
            </a:r>
            <a:endParaRPr lang="en-US" sz="1400" dirty="0">
              <a:latin typeface="Tahoma" panose="020B0604030504040204" pitchFamily="34" charset="0"/>
              <a:ea typeface="Tahoma" panose="020B0604030504040204" pitchFamily="34" charset="0"/>
              <a:cs typeface="Tahoma" panose="020B0604030504040204" pitchFamily="34" charset="0"/>
            </a:endParaRPr>
          </a:p>
          <a:p>
            <a:br>
              <a:rPr lang="en-US" dirty="0"/>
            </a:br>
            <a:endParaRPr lang="en-VN" dirty="0"/>
          </a:p>
        </p:txBody>
      </p:sp>
      <p:sp>
        <p:nvSpPr>
          <p:cNvPr id="18" name="TextBox 17">
            <a:extLst>
              <a:ext uri="{FF2B5EF4-FFF2-40B4-BE49-F238E27FC236}">
                <a16:creationId xmlns:a16="http://schemas.microsoft.com/office/drawing/2014/main" id="{397B1405-26EA-D742-9347-91726AFBB891}"/>
              </a:ext>
            </a:extLst>
          </p:cNvPr>
          <p:cNvSpPr txBox="1"/>
          <p:nvPr/>
        </p:nvSpPr>
        <p:spPr>
          <a:xfrm>
            <a:off x="310558" y="6040877"/>
            <a:ext cx="5216802" cy="830997"/>
          </a:xfrm>
          <a:prstGeom prst="rect">
            <a:avLst/>
          </a:prstGeom>
          <a:noFill/>
        </p:spPr>
        <p:txBody>
          <a:bodyPr wrap="square" rtlCol="0">
            <a:spAutoFit/>
          </a:bodyPr>
          <a:lstStyle/>
          <a:p>
            <a:r>
              <a:rPr lang="vi-VN" sz="1200" dirty="0"/>
              <a:t>Khác với named export, một module chỉ có duy nhất một default export. Nếu người dùng không chỉ rõ phần nào cần import, mà chỉ import mopdule một cách chung chung, thì phần export default này sẽ được import.</a:t>
            </a:r>
            <a:endParaRPr lang="en-VN" sz="1200" dirty="0"/>
          </a:p>
        </p:txBody>
      </p:sp>
    </p:spTree>
    <p:extLst>
      <p:ext uri="{BB962C8B-B14F-4D97-AF65-F5344CB8AC3E}">
        <p14:creationId xmlns:p14="http://schemas.microsoft.com/office/powerpoint/2010/main" val="856377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136" y="198437"/>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M</a:t>
            </a:r>
            <a:r>
              <a:rPr lang="en-VN" dirty="0">
                <a:latin typeface="Tahoma" panose="020B0604030504040204" pitchFamily="34" charset="0"/>
                <a:ea typeface="Tahoma" panose="020B0604030504040204" pitchFamily="34" charset="0"/>
                <a:cs typeface="Tahoma" panose="020B0604030504040204" pitchFamily="34" charset="0"/>
              </a:rPr>
              <a:t>odule</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(how?)</a:t>
            </a:r>
          </a:p>
        </p:txBody>
      </p:sp>
      <p:pic>
        <p:nvPicPr>
          <p:cNvPr id="6" name="Content Placeholder 5">
            <a:extLst>
              <a:ext uri="{FF2B5EF4-FFF2-40B4-BE49-F238E27FC236}">
                <a16:creationId xmlns:a16="http://schemas.microsoft.com/office/drawing/2014/main" id="{D3BB24B2-F240-BD4E-BBCB-3D328680FC9E}"/>
              </a:ext>
            </a:extLst>
          </p:cNvPr>
          <p:cNvPicPr>
            <a:picLocks noGrp="1" noChangeAspect="1"/>
          </p:cNvPicPr>
          <p:nvPr>
            <p:ph idx="1"/>
          </p:nvPr>
        </p:nvPicPr>
        <p:blipFill>
          <a:blip r:embed="rId2"/>
          <a:stretch>
            <a:fillRect/>
          </a:stretch>
        </p:blipFill>
        <p:spPr>
          <a:xfrm>
            <a:off x="256064" y="5243399"/>
            <a:ext cx="5063713" cy="1104170"/>
          </a:xfrm>
        </p:spPr>
      </p:pic>
      <p:pic>
        <p:nvPicPr>
          <p:cNvPr id="9" name="Picture 8">
            <a:extLst>
              <a:ext uri="{FF2B5EF4-FFF2-40B4-BE49-F238E27FC236}">
                <a16:creationId xmlns:a16="http://schemas.microsoft.com/office/drawing/2014/main" id="{03380740-075B-9F48-AC26-30FED8BE0F0B}"/>
              </a:ext>
            </a:extLst>
          </p:cNvPr>
          <p:cNvPicPr>
            <a:picLocks noChangeAspect="1"/>
          </p:cNvPicPr>
          <p:nvPr/>
        </p:nvPicPr>
        <p:blipFill>
          <a:blip r:embed="rId3"/>
          <a:stretch>
            <a:fillRect/>
          </a:stretch>
        </p:blipFill>
        <p:spPr>
          <a:xfrm>
            <a:off x="256064" y="2590680"/>
            <a:ext cx="5000017" cy="1104170"/>
          </a:xfrm>
          <a:prstGeom prst="rect">
            <a:avLst/>
          </a:prstGeom>
        </p:spPr>
      </p:pic>
      <p:pic>
        <p:nvPicPr>
          <p:cNvPr id="11" name="Picture 10">
            <a:extLst>
              <a:ext uri="{FF2B5EF4-FFF2-40B4-BE49-F238E27FC236}">
                <a16:creationId xmlns:a16="http://schemas.microsoft.com/office/drawing/2014/main" id="{68327A49-C5AB-4B48-B275-EA7BC92CD6A2}"/>
              </a:ext>
            </a:extLst>
          </p:cNvPr>
          <p:cNvPicPr>
            <a:picLocks noChangeAspect="1"/>
          </p:cNvPicPr>
          <p:nvPr/>
        </p:nvPicPr>
        <p:blipFill>
          <a:blip r:embed="rId4"/>
          <a:stretch>
            <a:fillRect/>
          </a:stretch>
        </p:blipFill>
        <p:spPr>
          <a:xfrm>
            <a:off x="5867215" y="2590680"/>
            <a:ext cx="6068721" cy="1104170"/>
          </a:xfrm>
          <a:prstGeom prst="rect">
            <a:avLst/>
          </a:prstGeom>
        </p:spPr>
      </p:pic>
      <p:pic>
        <p:nvPicPr>
          <p:cNvPr id="13" name="Picture 12">
            <a:extLst>
              <a:ext uri="{FF2B5EF4-FFF2-40B4-BE49-F238E27FC236}">
                <a16:creationId xmlns:a16="http://schemas.microsoft.com/office/drawing/2014/main" id="{AA2F22B6-908B-4C42-A867-72966BB47613}"/>
              </a:ext>
            </a:extLst>
          </p:cNvPr>
          <p:cNvPicPr>
            <a:picLocks noChangeAspect="1"/>
          </p:cNvPicPr>
          <p:nvPr/>
        </p:nvPicPr>
        <p:blipFill>
          <a:blip r:embed="rId5"/>
          <a:stretch>
            <a:fillRect/>
          </a:stretch>
        </p:blipFill>
        <p:spPr>
          <a:xfrm>
            <a:off x="5867210" y="5243398"/>
            <a:ext cx="6068726" cy="1104171"/>
          </a:xfrm>
          <a:prstGeom prst="rect">
            <a:avLst/>
          </a:prstGeom>
        </p:spPr>
      </p:pic>
      <p:sp>
        <p:nvSpPr>
          <p:cNvPr id="14" name="TextBox 13">
            <a:extLst>
              <a:ext uri="{FF2B5EF4-FFF2-40B4-BE49-F238E27FC236}">
                <a16:creationId xmlns:a16="http://schemas.microsoft.com/office/drawing/2014/main" id="{0E968A27-1117-2D4C-8842-BEAC25168742}"/>
              </a:ext>
            </a:extLst>
          </p:cNvPr>
          <p:cNvSpPr txBox="1"/>
          <p:nvPr/>
        </p:nvSpPr>
        <p:spPr>
          <a:xfrm>
            <a:off x="256063" y="4605985"/>
            <a:ext cx="5000017" cy="584775"/>
          </a:xfrm>
          <a:prstGeom prst="rect">
            <a:avLst/>
          </a:prstGeom>
          <a:noFill/>
        </p:spPr>
        <p:txBody>
          <a:bodyPr wrap="square" rtlCol="0">
            <a:spAutoFit/>
          </a:bodyPr>
          <a:lstStyle/>
          <a:p>
            <a:r>
              <a:rPr lang="en-VN" dirty="0">
                <a:highlight>
                  <a:srgbClr val="00FF00"/>
                </a:highlight>
                <a:latin typeface="Tahoma" panose="020B0604030504040204" pitchFamily="34" charset="0"/>
                <a:ea typeface="Tahoma" panose="020B0604030504040204" pitchFamily="34" charset="0"/>
                <a:cs typeface="Tahoma" panose="020B0604030504040204" pitchFamily="34" charset="0"/>
              </a:rPr>
              <a:t>Named import: </a:t>
            </a:r>
          </a:p>
          <a:p>
            <a:r>
              <a:rPr lang="en-US" sz="1400" dirty="0">
                <a:latin typeface="Tahoma" panose="020B0604030504040204" pitchFamily="34" charset="0"/>
                <a:ea typeface="Tahoma" panose="020B0604030504040204" pitchFamily="34" charset="0"/>
                <a:cs typeface="Tahoma" panose="020B0604030504040204" pitchFamily="34" charset="0"/>
              </a:rPr>
              <a:t>import </a:t>
            </a:r>
            <a:r>
              <a:rPr lang="en-US" sz="1400" dirty="0" err="1">
                <a:latin typeface="Tahoma" panose="020B0604030504040204" pitchFamily="34" charset="0"/>
                <a:ea typeface="Tahoma" panose="020B0604030504040204" pitchFamily="34" charset="0"/>
                <a:cs typeface="Tahoma" panose="020B0604030504040204" pitchFamily="34" charset="0"/>
              </a:rPr>
              <a:t>những</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thứ</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cần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thiết</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tránh</a:t>
            </a:r>
            <a:r>
              <a:rPr lang="en-US" sz="1400" dirty="0">
                <a:latin typeface="Tahoma" panose="020B0604030504040204" pitchFamily="34" charset="0"/>
                <a:ea typeface="Tahoma" panose="020B0604030504040204" pitchFamily="34" charset="0"/>
                <a:cs typeface="Tahoma" panose="020B0604030504040204" pitchFamily="34" charset="0"/>
              </a:rPr>
              <a:t> import </a:t>
            </a:r>
            <a:r>
              <a:rPr lang="en-US" sz="1400" dirty="0" err="1">
                <a:latin typeface="Tahoma" panose="020B0604030504040204" pitchFamily="34" charset="0"/>
                <a:ea typeface="Tahoma" panose="020B0604030504040204" pitchFamily="34" charset="0"/>
                <a:cs typeface="Tahoma" panose="020B0604030504040204" pitchFamily="34" charset="0"/>
              </a:rPr>
              <a:t>cả</a:t>
            </a:r>
            <a:r>
              <a:rPr lang="en-US" sz="1400" dirty="0">
                <a:latin typeface="Tahoma" panose="020B0604030504040204" pitchFamily="34" charset="0"/>
                <a:ea typeface="Tahoma" panose="020B0604030504040204" pitchFamily="34" charset="0"/>
                <a:cs typeface="Tahoma" panose="020B0604030504040204" pitchFamily="34" charset="0"/>
              </a:rPr>
              <a:t> module.</a:t>
            </a:r>
            <a:endParaRPr lang="en-VN" sz="1400" dirty="0">
              <a:latin typeface="Tahoma" panose="020B0604030504040204" pitchFamily="34" charset="0"/>
              <a:ea typeface="Tahoma" panose="020B0604030504040204" pitchFamily="34" charset="0"/>
              <a:cs typeface="Tahoma" panose="020B0604030504040204" pitchFamily="34" charset="0"/>
            </a:endParaRPr>
          </a:p>
        </p:txBody>
      </p:sp>
      <p:sp>
        <p:nvSpPr>
          <p:cNvPr id="15" name="TextBox 14">
            <a:extLst>
              <a:ext uri="{FF2B5EF4-FFF2-40B4-BE49-F238E27FC236}">
                <a16:creationId xmlns:a16="http://schemas.microsoft.com/office/drawing/2014/main" id="{652F7399-D323-044E-A37B-1094D806B5C8}"/>
              </a:ext>
            </a:extLst>
          </p:cNvPr>
          <p:cNvSpPr txBox="1"/>
          <p:nvPr/>
        </p:nvSpPr>
        <p:spPr>
          <a:xfrm>
            <a:off x="256062" y="1790461"/>
            <a:ext cx="5000017" cy="800219"/>
          </a:xfrm>
          <a:prstGeom prst="rect">
            <a:avLst/>
          </a:prstGeom>
          <a:noFill/>
        </p:spPr>
        <p:txBody>
          <a:bodyPr wrap="square" rtlCol="0">
            <a:spAutoFit/>
          </a:bodyPr>
          <a:lstStyle/>
          <a:p>
            <a:r>
              <a:rPr lang="en-VN" dirty="0">
                <a:highlight>
                  <a:srgbClr val="00FF00"/>
                </a:highlight>
                <a:latin typeface="Tahoma" panose="020B0604030504040204" pitchFamily="34" charset="0"/>
                <a:ea typeface="Tahoma" panose="020B0604030504040204" pitchFamily="34" charset="0"/>
                <a:cs typeface="Tahoma" panose="020B0604030504040204" pitchFamily="34" charset="0"/>
              </a:rPr>
              <a:t>Alias import: </a:t>
            </a:r>
          </a:p>
          <a:p>
            <a:r>
              <a:rPr lang="vi-VN" sz="1400" dirty="0"/>
              <a:t>Bằng cách sử dụng keyword </a:t>
            </a:r>
            <a:r>
              <a:rPr lang="vi-VN" sz="1400" b="1" dirty="0"/>
              <a:t>as</a:t>
            </a:r>
            <a:r>
              <a:rPr lang="vi-VN" sz="1400" dirty="0"/>
              <a:t>, chúng ta có thể import và gán một cái tên khác cho phần api vừa được import.</a:t>
            </a:r>
            <a:endParaRPr lang="en-VN" sz="1400" dirty="0">
              <a:latin typeface="Tahoma" panose="020B0604030504040204" pitchFamily="34" charset="0"/>
              <a:ea typeface="Tahoma" panose="020B0604030504040204" pitchFamily="34" charset="0"/>
              <a:cs typeface="Tahoma" panose="020B0604030504040204" pitchFamily="34" charset="0"/>
            </a:endParaRPr>
          </a:p>
        </p:txBody>
      </p:sp>
      <p:sp>
        <p:nvSpPr>
          <p:cNvPr id="16" name="TextBox 15">
            <a:extLst>
              <a:ext uri="{FF2B5EF4-FFF2-40B4-BE49-F238E27FC236}">
                <a16:creationId xmlns:a16="http://schemas.microsoft.com/office/drawing/2014/main" id="{FD84A030-BE6C-0644-97F8-0CD8DE7D795D}"/>
              </a:ext>
            </a:extLst>
          </p:cNvPr>
          <p:cNvSpPr txBox="1"/>
          <p:nvPr/>
        </p:nvSpPr>
        <p:spPr>
          <a:xfrm>
            <a:off x="5867210" y="1790461"/>
            <a:ext cx="5000017" cy="800219"/>
          </a:xfrm>
          <a:prstGeom prst="rect">
            <a:avLst/>
          </a:prstGeom>
          <a:noFill/>
        </p:spPr>
        <p:txBody>
          <a:bodyPr wrap="square" rtlCol="0">
            <a:spAutoFit/>
          </a:bodyPr>
          <a:lstStyle/>
          <a:p>
            <a:r>
              <a:rPr lang="en-US" dirty="0">
                <a:highlight>
                  <a:srgbClr val="00FF00"/>
                </a:highlight>
                <a:latin typeface="Tahoma" panose="020B0604030504040204" pitchFamily="34" charset="0"/>
                <a:ea typeface="Tahoma" panose="020B0604030504040204" pitchFamily="34" charset="0"/>
                <a:cs typeface="Tahoma" panose="020B0604030504040204" pitchFamily="34" charset="0"/>
              </a:rPr>
              <a:t>D</a:t>
            </a:r>
            <a:r>
              <a:rPr lang="en-VN" dirty="0">
                <a:highlight>
                  <a:srgbClr val="00FF00"/>
                </a:highlight>
                <a:latin typeface="Tahoma" panose="020B0604030504040204" pitchFamily="34" charset="0"/>
                <a:ea typeface="Tahoma" panose="020B0604030504040204" pitchFamily="34" charset="0"/>
                <a:cs typeface="Tahoma" panose="020B0604030504040204" pitchFamily="34" charset="0"/>
              </a:rPr>
              <a:t>efault import: </a:t>
            </a:r>
          </a:p>
          <a:p>
            <a:r>
              <a:rPr lang="en-US" sz="1400" dirty="0" err="1">
                <a:latin typeface="Tahoma" panose="020B0604030504040204" pitchFamily="34" charset="0"/>
                <a:ea typeface="Tahoma" panose="020B0604030504040204" pitchFamily="34" charset="0"/>
                <a:cs typeface="Tahoma" panose="020B0604030504040204" pitchFamily="34" charset="0"/>
              </a:rPr>
              <a:t>Nếu</a:t>
            </a:r>
            <a:r>
              <a:rPr lang="en-US" sz="1400" dirty="0">
                <a:latin typeface="Tahoma" panose="020B0604030504040204" pitchFamily="34" charset="0"/>
                <a:ea typeface="Tahoma" panose="020B0604030504040204" pitchFamily="34" charset="0"/>
                <a:cs typeface="Tahoma" panose="020B0604030504040204" pitchFamily="34" charset="0"/>
              </a:rPr>
              <a:t> module </a:t>
            </a:r>
            <a:r>
              <a:rPr lang="en-US" sz="1400" dirty="0" err="1">
                <a:latin typeface="Tahoma" panose="020B0604030504040204" pitchFamily="34" charset="0"/>
                <a:ea typeface="Tahoma" panose="020B0604030504040204" pitchFamily="34" charset="0"/>
                <a:cs typeface="Tahoma" panose="020B0604030504040204" pitchFamily="34" charset="0"/>
              </a:rPr>
              <a:t>có</a:t>
            </a:r>
            <a:r>
              <a:rPr lang="en-US" sz="1400" dirty="0">
                <a:latin typeface="Tahoma" panose="020B0604030504040204" pitchFamily="34" charset="0"/>
                <a:ea typeface="Tahoma" panose="020B0604030504040204" pitchFamily="34" charset="0"/>
                <a:cs typeface="Tahoma" panose="020B0604030504040204" pitchFamily="34" charset="0"/>
              </a:rPr>
              <a:t> export default, </a:t>
            </a:r>
            <a:r>
              <a:rPr lang="en-US" sz="1400" dirty="0" err="1">
                <a:latin typeface="Tahoma" panose="020B0604030504040204" pitchFamily="34" charset="0"/>
                <a:ea typeface="Tahoma" panose="020B0604030504040204" pitchFamily="34" charset="0"/>
                <a:cs typeface="Tahoma" panose="020B0604030504040204" pitchFamily="34" charset="0"/>
              </a:rPr>
              <a:t>thì</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khi</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đứng</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ở</a:t>
            </a:r>
            <a:r>
              <a:rPr lang="en-US" sz="1400" dirty="0">
                <a:latin typeface="Tahoma" panose="020B0604030504040204" pitchFamily="34" charset="0"/>
                <a:ea typeface="Tahoma" panose="020B0604030504040204" pitchFamily="34" charset="0"/>
                <a:cs typeface="Tahoma" panose="020B0604030504040204" pitchFamily="34" charset="0"/>
              </a:rPr>
              <a:t> module </a:t>
            </a:r>
            <a:r>
              <a:rPr lang="en-US" sz="1400" dirty="0" err="1">
                <a:latin typeface="Tahoma" panose="020B0604030504040204" pitchFamily="34" charset="0"/>
                <a:ea typeface="Tahoma" panose="020B0604030504040204" pitchFamily="34" charset="0"/>
                <a:cs typeface="Tahoma" panose="020B0604030504040204" pitchFamily="34" charset="0"/>
              </a:rPr>
              <a:t>khác</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chúng</a:t>
            </a:r>
            <a:r>
              <a:rPr lang="en-US" sz="1400" dirty="0">
                <a:latin typeface="Tahoma" panose="020B0604030504040204" pitchFamily="34" charset="0"/>
                <a:ea typeface="Tahoma" panose="020B0604030504040204" pitchFamily="34" charset="0"/>
                <a:cs typeface="Tahoma" panose="020B0604030504040204" pitchFamily="34" charset="0"/>
              </a:rPr>
              <a:t> ta </a:t>
            </a:r>
            <a:r>
              <a:rPr lang="en-US" sz="1400" dirty="0" err="1">
                <a:latin typeface="Tahoma" panose="020B0604030504040204" pitchFamily="34" charset="0"/>
                <a:ea typeface="Tahoma" panose="020B0604030504040204" pitchFamily="34" charset="0"/>
                <a:cs typeface="Tahoma" panose="020B0604030504040204" pitchFamily="34" charset="0"/>
              </a:rPr>
              <a:t>có</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thể</a:t>
            </a:r>
            <a:r>
              <a:rPr lang="en-US" sz="1400" dirty="0">
                <a:latin typeface="Tahoma" panose="020B0604030504040204" pitchFamily="34" charset="0"/>
                <a:ea typeface="Tahoma" panose="020B0604030504040204" pitchFamily="34" charset="0"/>
                <a:cs typeface="Tahoma" panose="020B0604030504040204" pitchFamily="34" charset="0"/>
              </a:rPr>
              <a:t> import </a:t>
            </a:r>
            <a:r>
              <a:rPr lang="en-US" sz="1400" dirty="0" err="1">
                <a:latin typeface="Tahoma" panose="020B0604030504040204" pitchFamily="34" charset="0"/>
                <a:ea typeface="Tahoma" panose="020B0604030504040204" pitchFamily="34" charset="0"/>
                <a:cs typeface="Tahoma" panose="020B0604030504040204" pitchFamily="34" charset="0"/>
              </a:rPr>
              <a:t>phần</a:t>
            </a:r>
            <a:r>
              <a:rPr lang="en-US" sz="1400" dirty="0">
                <a:latin typeface="Tahoma" panose="020B0604030504040204" pitchFamily="34" charset="0"/>
                <a:ea typeface="Tahoma" panose="020B0604030504040204" pitchFamily="34" charset="0"/>
                <a:cs typeface="Tahoma" panose="020B0604030504040204" pitchFamily="34" charset="0"/>
              </a:rPr>
              <a:t> default </a:t>
            </a:r>
            <a:r>
              <a:rPr lang="en-US" sz="1400" dirty="0" err="1">
                <a:latin typeface="Tahoma" panose="020B0604030504040204" pitchFamily="34" charset="0"/>
                <a:ea typeface="Tahoma" panose="020B0604030504040204" pitchFamily="34" charset="0"/>
                <a:cs typeface="Tahoma" panose="020B0604030504040204" pitchFamily="34" charset="0"/>
              </a:rPr>
              <a:t>đó</a:t>
            </a:r>
            <a:r>
              <a:rPr lang="en-US" sz="1400" dirty="0">
                <a:latin typeface="Tahoma" panose="020B0604030504040204" pitchFamily="34" charset="0"/>
                <a:ea typeface="Tahoma" panose="020B0604030504040204" pitchFamily="34" charset="0"/>
                <a:cs typeface="Tahoma" panose="020B0604030504040204" pitchFamily="34" charset="0"/>
              </a:rPr>
              <a:t>.</a:t>
            </a:r>
            <a:endParaRPr lang="en-VN" sz="1400" dirty="0">
              <a:latin typeface="Tahoma" panose="020B0604030504040204" pitchFamily="34"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30498CC7-2D57-214B-98B4-EF31B45F16FE}"/>
              </a:ext>
            </a:extLst>
          </p:cNvPr>
          <p:cNvSpPr txBox="1"/>
          <p:nvPr/>
        </p:nvSpPr>
        <p:spPr>
          <a:xfrm>
            <a:off x="5803513" y="4039875"/>
            <a:ext cx="5000017" cy="1231106"/>
          </a:xfrm>
          <a:prstGeom prst="rect">
            <a:avLst/>
          </a:prstGeom>
          <a:noFill/>
        </p:spPr>
        <p:txBody>
          <a:bodyPr wrap="square" rtlCol="0">
            <a:spAutoFit/>
          </a:bodyPr>
          <a:lstStyle/>
          <a:p>
            <a:r>
              <a:rPr lang="en-VN" dirty="0">
                <a:highlight>
                  <a:srgbClr val="00FF00"/>
                </a:highlight>
                <a:latin typeface="Tahoma" panose="020B0604030504040204" pitchFamily="34" charset="0"/>
                <a:ea typeface="Tahoma" panose="020B0604030504040204" pitchFamily="34" charset="0"/>
                <a:cs typeface="Tahoma" panose="020B0604030504040204" pitchFamily="34" charset="0"/>
              </a:rPr>
              <a:t>Namespace import: </a:t>
            </a:r>
          </a:p>
          <a:p>
            <a:r>
              <a:rPr lang="vi-VN" sz="1400" dirty="0"/>
              <a:t>Sử dụng dấu * để import toàn bộ mọi thứ được export bên trong một module, bao gồm cả default và named export, gom chúng thành một </a:t>
            </a:r>
            <a:r>
              <a:rPr lang="vi-VN" sz="1400" b="1" dirty="0"/>
              <a:t>name space</a:t>
            </a:r>
            <a:r>
              <a:rPr lang="vi-VN" sz="1400" dirty="0"/>
              <a:t> - một biến xài chung như sau:</a:t>
            </a:r>
            <a:endParaRPr lang="en-VN"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32319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M</a:t>
            </a:r>
            <a:r>
              <a:rPr lang="en-VN" dirty="0">
                <a:latin typeface="Tahoma" panose="020B0604030504040204" pitchFamily="34" charset="0"/>
                <a:ea typeface="Tahoma" panose="020B0604030504040204" pitchFamily="34" charset="0"/>
                <a:cs typeface="Tahoma" panose="020B0604030504040204" pitchFamily="34" charset="0"/>
              </a:rPr>
              <a:t>odule</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(not)</a:t>
            </a: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2638044"/>
            <a:ext cx="7729728" cy="4022248"/>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Sau </a:t>
            </a:r>
            <a:r>
              <a:rPr lang="en-US" dirty="0" err="1">
                <a:latin typeface="Tahoma" panose="020B0604030504040204" pitchFamily="34" charset="0"/>
                <a:ea typeface="Tahoma" panose="020B0604030504040204" pitchFamily="34" charset="0"/>
                <a:cs typeface="Tahoma" panose="020B0604030504040204" pitchFamily="34" charset="0"/>
              </a:rPr>
              <a:t>khi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quan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sát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trước</a:t>
            </a:r>
            <a:r>
              <a:rPr lang="en-US" dirty="0">
                <a:latin typeface="Tahoma" panose="020B0604030504040204" pitchFamily="34" charset="0"/>
                <a:ea typeface="Tahoma" panose="020B0604030504040204" pitchFamily="34" charset="0"/>
                <a:cs typeface="Tahoma" panose="020B0604030504040204" pitchFamily="34" charset="0"/>
              </a:rPr>
              <a:t>, </a:t>
            </a:r>
            <a:r>
              <a:rPr lang="vi-VN" dirty="0"/>
              <a:t>chúng ta đã nhận ra module sẽ được tạo ra bằng cách wrap mọi thứ bên trong một scope, một function hay một object nhất định, tuy nhiên... các cách làm sau đây không được xem là một </a:t>
            </a:r>
            <a:r>
              <a:rPr lang="vi-VN" b="1" dirty="0"/>
              <a:t>module</a:t>
            </a:r>
            <a:r>
              <a:rPr lang="vi-VN" dirty="0"/>
              <a:t> đúng nghĩa:</a:t>
            </a:r>
          </a:p>
          <a:p>
            <a:r>
              <a:rPr lang="vi-VN" sz="1700" dirty="0">
                <a:latin typeface="Tahoma" panose="020B0604030504040204" pitchFamily="34" charset="0"/>
                <a:ea typeface="Tahoma" panose="020B0604030504040204" pitchFamily="34" charset="0"/>
                <a:cs typeface="Tahoma" panose="020B0604030504040204" pitchFamily="34" charset="0"/>
              </a:rPr>
              <a:t>Namespaces (Stateless Grouping)</a:t>
            </a:r>
          </a:p>
          <a:p>
            <a:r>
              <a:rPr lang="vi-VN" sz="1700" dirty="0">
                <a:latin typeface="Tahoma" panose="020B0604030504040204" pitchFamily="34" charset="0"/>
                <a:ea typeface="Tahoma" panose="020B0604030504040204" pitchFamily="34" charset="0"/>
                <a:cs typeface="Tahoma" panose="020B0604030504040204" pitchFamily="34" charset="0"/>
              </a:rPr>
              <a:t>Data Structures (Stateful Grouping)</a:t>
            </a:r>
          </a:p>
        </p:txBody>
      </p:sp>
    </p:spTree>
    <p:extLst>
      <p:ext uri="{BB962C8B-B14F-4D97-AF65-F5344CB8AC3E}">
        <p14:creationId xmlns:p14="http://schemas.microsoft.com/office/powerpoint/2010/main" val="96802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136" y="254573"/>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M</a:t>
            </a:r>
            <a:r>
              <a:rPr lang="en-VN" dirty="0">
                <a:latin typeface="Tahoma" panose="020B0604030504040204" pitchFamily="34" charset="0"/>
                <a:ea typeface="Tahoma" panose="020B0604030504040204" pitchFamily="34" charset="0"/>
                <a:cs typeface="Tahoma" panose="020B0604030504040204" pitchFamily="34" charset="0"/>
              </a:rPr>
              <a:t>odule</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(not)</a:t>
            </a:r>
          </a:p>
        </p:txBody>
      </p:sp>
      <p:pic>
        <p:nvPicPr>
          <p:cNvPr id="7" name="Content Placeholder 6">
            <a:extLst>
              <a:ext uri="{FF2B5EF4-FFF2-40B4-BE49-F238E27FC236}">
                <a16:creationId xmlns:a16="http://schemas.microsoft.com/office/drawing/2014/main" id="{07F319EA-3D3C-A449-8125-9545BEC50CBE}"/>
              </a:ext>
            </a:extLst>
          </p:cNvPr>
          <p:cNvPicPr>
            <a:picLocks noGrp="1" noChangeAspect="1"/>
          </p:cNvPicPr>
          <p:nvPr>
            <p:ph idx="1"/>
          </p:nvPr>
        </p:nvPicPr>
        <p:blipFill>
          <a:blip r:embed="rId2"/>
          <a:stretch>
            <a:fillRect/>
          </a:stretch>
        </p:blipFill>
        <p:spPr>
          <a:xfrm>
            <a:off x="2643104" y="1812936"/>
            <a:ext cx="6905791" cy="5045064"/>
          </a:xfrm>
        </p:spPr>
      </p:pic>
      <p:sp>
        <p:nvSpPr>
          <p:cNvPr id="8" name="TextBox 7">
            <a:extLst>
              <a:ext uri="{FF2B5EF4-FFF2-40B4-BE49-F238E27FC236}">
                <a16:creationId xmlns:a16="http://schemas.microsoft.com/office/drawing/2014/main" id="{7728CB09-A05C-9B49-8287-3DD8001EE4D1}"/>
              </a:ext>
            </a:extLst>
          </p:cNvPr>
          <p:cNvSpPr txBox="1"/>
          <p:nvPr/>
        </p:nvSpPr>
        <p:spPr>
          <a:xfrm>
            <a:off x="6439711" y="3745147"/>
            <a:ext cx="3015575" cy="1477328"/>
          </a:xfrm>
          <a:prstGeom prst="rect">
            <a:avLst/>
          </a:prstGeom>
          <a:noFill/>
        </p:spPr>
        <p:txBody>
          <a:bodyPr wrap="square" rtlCol="0">
            <a:spAutoFit/>
          </a:bodyPr>
          <a:lstStyle/>
          <a:p>
            <a:r>
              <a:rPr lang="en-VN" dirty="0">
                <a:solidFill>
                  <a:schemeClr val="bg1"/>
                </a:solidFill>
                <a:latin typeface="Tahoma" panose="020B0604030504040204" pitchFamily="34" charset="0"/>
                <a:ea typeface="Tahoma" panose="020B0604030504040204" pitchFamily="34" charset="0"/>
                <a:cs typeface="Tahoma" panose="020B0604030504040204" pitchFamily="34" charset="0"/>
              </a:rPr>
              <a:t>Chỉ group 1 số function với nhau mà không có data (stateless)</a:t>
            </a:r>
          </a:p>
          <a:p>
            <a:r>
              <a:rPr lang="en-VN" dirty="0">
                <a:solidFill>
                  <a:schemeClr val="bg1"/>
                </a:solidFill>
                <a:latin typeface="Tahoma" panose="020B0604030504040204" pitchFamily="34" charset="0"/>
                <a:ea typeface="Tahoma" panose="020B0604030504040204" pitchFamily="34" charset="0"/>
                <a:cs typeface="Tahoma" panose="020B0604030504040204" pitchFamily="34" charset="0"/>
              </a:rPr>
              <a:t>=&gt;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C</a:t>
            </a:r>
            <a:r>
              <a:rPr lang="en-VN" dirty="0">
                <a:solidFill>
                  <a:schemeClr val="bg1"/>
                </a:solidFill>
                <a:latin typeface="Tahoma" panose="020B0604030504040204" pitchFamily="34" charset="0"/>
                <a:ea typeface="Tahoma" panose="020B0604030504040204" pitchFamily="34" charset="0"/>
                <a:cs typeface="Tahoma" panose="020B0604030504040204" pitchFamily="34" charset="0"/>
              </a:rPr>
              <a:t>hỉ là 1 namespace, không được xem là module</a:t>
            </a:r>
          </a:p>
        </p:txBody>
      </p:sp>
    </p:spTree>
    <p:extLst>
      <p:ext uri="{BB962C8B-B14F-4D97-AF65-F5344CB8AC3E}">
        <p14:creationId xmlns:p14="http://schemas.microsoft.com/office/powerpoint/2010/main" val="3845997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4B776DE-2BEF-3448-AEDD-3DAE10C125C1}"/>
              </a:ext>
            </a:extLst>
          </p:cNvPr>
          <p:cNvPicPr>
            <a:picLocks noGrp="1" noChangeAspect="1"/>
          </p:cNvPicPr>
          <p:nvPr>
            <p:ph idx="1"/>
          </p:nvPr>
        </p:nvPicPr>
        <p:blipFill>
          <a:blip r:embed="rId2"/>
          <a:stretch>
            <a:fillRect/>
          </a:stretch>
        </p:blipFill>
        <p:spPr>
          <a:xfrm>
            <a:off x="2575011" y="1635525"/>
            <a:ext cx="7041978" cy="5144557"/>
          </a:xfrm>
        </p:spPr>
      </p:pic>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136" y="254573"/>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M</a:t>
            </a:r>
            <a:r>
              <a:rPr lang="en-VN" dirty="0">
                <a:latin typeface="Tahoma" panose="020B0604030504040204" pitchFamily="34" charset="0"/>
                <a:ea typeface="Tahoma" panose="020B0604030504040204" pitchFamily="34" charset="0"/>
                <a:cs typeface="Tahoma" panose="020B0604030504040204" pitchFamily="34" charset="0"/>
              </a:rPr>
              <a:t>odule</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(not)</a:t>
            </a:r>
          </a:p>
        </p:txBody>
      </p:sp>
      <p:sp>
        <p:nvSpPr>
          <p:cNvPr id="8" name="TextBox 7">
            <a:extLst>
              <a:ext uri="{FF2B5EF4-FFF2-40B4-BE49-F238E27FC236}">
                <a16:creationId xmlns:a16="http://schemas.microsoft.com/office/drawing/2014/main" id="{7728CB09-A05C-9B49-8287-3DD8001EE4D1}"/>
              </a:ext>
            </a:extLst>
          </p:cNvPr>
          <p:cNvSpPr txBox="1"/>
          <p:nvPr/>
        </p:nvSpPr>
        <p:spPr>
          <a:xfrm>
            <a:off x="6429984" y="2730475"/>
            <a:ext cx="3015575" cy="1754326"/>
          </a:xfrm>
          <a:prstGeom prst="rect">
            <a:avLst/>
          </a:prstGeom>
          <a:noFill/>
        </p:spPr>
        <p:txBody>
          <a:bodyPr wrap="square" rtlCol="0">
            <a:spAutoFit/>
          </a:bodyPr>
          <a:lstStyle/>
          <a:p>
            <a:r>
              <a:rPr lang="en-VN" dirty="0">
                <a:solidFill>
                  <a:schemeClr val="bg1"/>
                </a:solidFill>
                <a:latin typeface="Tahoma" panose="020B0604030504040204" pitchFamily="34" charset="0"/>
                <a:ea typeface="Tahoma" panose="020B0604030504040204" pitchFamily="34" charset="0"/>
                <a:cs typeface="Tahoma" panose="020B0604030504040204" pitchFamily="34" charset="0"/>
              </a:rPr>
              <a:t>Chỉ group 1 state và 1 function cùng nhau, không invoke function và return ra giá trị</a:t>
            </a:r>
          </a:p>
          <a:p>
            <a:r>
              <a:rPr lang="en-VN" dirty="0">
                <a:solidFill>
                  <a:schemeClr val="bg1"/>
                </a:solidFill>
                <a:latin typeface="Tahoma" panose="020B0604030504040204" pitchFamily="34" charset="0"/>
                <a:ea typeface="Tahoma" panose="020B0604030504040204" pitchFamily="34" charset="0"/>
                <a:cs typeface="Tahoma" panose="020B0604030504040204" pitchFamily="34" charset="0"/>
              </a:rPr>
              <a:t>=&gt; không được xem là module</a:t>
            </a:r>
          </a:p>
        </p:txBody>
      </p:sp>
    </p:spTree>
    <p:extLst>
      <p:ext uri="{BB962C8B-B14F-4D97-AF65-F5344CB8AC3E}">
        <p14:creationId xmlns:p14="http://schemas.microsoft.com/office/powerpoint/2010/main" val="861157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M</a:t>
            </a:r>
            <a:r>
              <a:rPr lang="en-VN" dirty="0">
                <a:latin typeface="Tahoma" panose="020B0604030504040204" pitchFamily="34" charset="0"/>
                <a:ea typeface="Tahoma" panose="020B0604030504040204" pitchFamily="34" charset="0"/>
                <a:cs typeface="Tahoma" panose="020B0604030504040204" pitchFamily="34" charset="0"/>
              </a:rPr>
              <a:t>odule</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(ES6 module vs commonjs module)</a:t>
            </a: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2638044"/>
            <a:ext cx="7729728" cy="4022248"/>
          </a:xfrm>
        </p:spPr>
        <p:txBody>
          <a:bodyPr>
            <a:normAutofit/>
          </a:bodyPr>
          <a:lstStyle/>
          <a:p>
            <a:r>
              <a:rPr lang="vi-VN" dirty="0"/>
              <a:t>ES6 Module là </a:t>
            </a:r>
            <a:r>
              <a:rPr lang="vi-VN" b="1" dirty="0"/>
              <a:t>Static</a:t>
            </a:r>
            <a:r>
              <a:rPr lang="vi-VN" dirty="0"/>
              <a:t> và CommonJS Module là </a:t>
            </a:r>
            <a:r>
              <a:rPr lang="vi-VN" b="1" dirty="0"/>
              <a:t>Dynamic</a:t>
            </a:r>
            <a:r>
              <a:rPr lang="vi-VN" dirty="0"/>
              <a:t>. Cụ thể, NodeJS chạy ở server, vì thế mọi thứ import, export sẽ diễn ra ở </a:t>
            </a:r>
            <a:r>
              <a:rPr lang="vi-VN" b="1" dirty="0"/>
              <a:t>Runtime</a:t>
            </a:r>
            <a:r>
              <a:rPr lang="vi-VN" dirty="0"/>
              <a:t>, ngược lại ESM diễn ra ở </a:t>
            </a:r>
            <a:r>
              <a:rPr lang="vi-VN" b="1" dirty="0"/>
              <a:t>Parse time</a:t>
            </a:r>
            <a:r>
              <a:rPr lang="vi-VN" dirty="0"/>
              <a:t> - trước khi code chạy (ví dụ với trường hợp sử dụng transpiler Babel hay bundler như Webpack).</a:t>
            </a:r>
            <a:endParaRPr lang="en-US" dirty="0">
              <a:latin typeface="Tahoma" panose="020B0604030504040204" pitchFamily="34" charset="0"/>
              <a:ea typeface="Tahoma" panose="020B0604030504040204" pitchFamily="34" charset="0"/>
              <a:cs typeface="Tahoma" panose="020B0604030504040204" pitchFamily="34" charset="0"/>
            </a:endParaRPr>
          </a:p>
          <a:p>
            <a:r>
              <a:rPr lang="vi-VN" dirty="0"/>
              <a:t>Từ điểm khác biệt cốt lõi trên sẽ kéo theo các điểm khác nhau giữa ESM và CommonJS module như:</a:t>
            </a:r>
            <a:endParaRPr lang="vi-VN" sz="17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3335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136" y="98930"/>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M</a:t>
            </a:r>
            <a:r>
              <a:rPr lang="en-VN" dirty="0">
                <a:latin typeface="Tahoma" panose="020B0604030504040204" pitchFamily="34" charset="0"/>
                <a:ea typeface="Tahoma" panose="020B0604030504040204" pitchFamily="34" charset="0"/>
                <a:cs typeface="Tahoma" panose="020B0604030504040204" pitchFamily="34" charset="0"/>
              </a:rPr>
              <a:t>odule</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(ES6 module vs commonjs module)</a:t>
            </a:r>
          </a:p>
        </p:txBody>
      </p:sp>
      <p:cxnSp>
        <p:nvCxnSpPr>
          <p:cNvPr id="5" name="Straight Connector 4">
            <a:extLst>
              <a:ext uri="{FF2B5EF4-FFF2-40B4-BE49-F238E27FC236}">
                <a16:creationId xmlns:a16="http://schemas.microsoft.com/office/drawing/2014/main" id="{4FBD50D2-CAD0-0949-80FA-E08138BB3630}"/>
              </a:ext>
            </a:extLst>
          </p:cNvPr>
          <p:cNvCxnSpPr>
            <a:cxnSpLocks/>
          </p:cNvCxnSpPr>
          <p:nvPr/>
        </p:nvCxnSpPr>
        <p:spPr>
          <a:xfrm>
            <a:off x="6095999" y="2431915"/>
            <a:ext cx="0" cy="4221804"/>
          </a:xfrm>
          <a:prstGeom prst="line">
            <a:avLst/>
          </a:prstGeom>
          <a:ln>
            <a:solidFill>
              <a:srgbClr val="FF0000"/>
            </a:solidFill>
          </a:ln>
        </p:spPr>
        <p:style>
          <a:lnRef idx="2">
            <a:schemeClr val="accent3"/>
          </a:lnRef>
          <a:fillRef idx="0">
            <a:schemeClr val="accent3"/>
          </a:fillRef>
          <a:effectRef idx="1">
            <a:schemeClr val="accent3"/>
          </a:effectRef>
          <a:fontRef idx="minor">
            <a:schemeClr val="tx1"/>
          </a:fontRef>
        </p:style>
      </p:cxnSp>
      <p:sp>
        <p:nvSpPr>
          <p:cNvPr id="6" name="TextBox 5">
            <a:extLst>
              <a:ext uri="{FF2B5EF4-FFF2-40B4-BE49-F238E27FC236}">
                <a16:creationId xmlns:a16="http://schemas.microsoft.com/office/drawing/2014/main" id="{43116CC5-6759-C240-8267-655FF0F03692}"/>
              </a:ext>
            </a:extLst>
          </p:cNvPr>
          <p:cNvSpPr txBox="1"/>
          <p:nvPr/>
        </p:nvSpPr>
        <p:spPr>
          <a:xfrm>
            <a:off x="1744378" y="2124354"/>
            <a:ext cx="2060179" cy="369332"/>
          </a:xfrm>
          <a:prstGeom prst="rect">
            <a:avLst/>
          </a:prstGeom>
          <a:noFill/>
        </p:spPr>
        <p:txBody>
          <a:bodyPr wrap="non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ES6 Module (ESM)</a:t>
            </a:r>
          </a:p>
        </p:txBody>
      </p:sp>
      <p:sp>
        <p:nvSpPr>
          <p:cNvPr id="7" name="TextBox 6">
            <a:extLst>
              <a:ext uri="{FF2B5EF4-FFF2-40B4-BE49-F238E27FC236}">
                <a16:creationId xmlns:a16="http://schemas.microsoft.com/office/drawing/2014/main" id="{9F3758BC-DB31-A74D-AE40-EA52E0494ACF}"/>
              </a:ext>
            </a:extLst>
          </p:cNvPr>
          <p:cNvSpPr txBox="1"/>
          <p:nvPr/>
        </p:nvSpPr>
        <p:spPr>
          <a:xfrm>
            <a:off x="8328131" y="2124354"/>
            <a:ext cx="2119491" cy="369332"/>
          </a:xfrm>
          <a:prstGeom prst="rect">
            <a:avLst/>
          </a:prstGeom>
          <a:noFill/>
        </p:spPr>
        <p:txBody>
          <a:bodyPr wrap="non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CommonJS Module</a:t>
            </a:r>
          </a:p>
        </p:txBody>
      </p:sp>
      <p:sp>
        <p:nvSpPr>
          <p:cNvPr id="9" name="TextBox 8">
            <a:extLst>
              <a:ext uri="{FF2B5EF4-FFF2-40B4-BE49-F238E27FC236}">
                <a16:creationId xmlns:a16="http://schemas.microsoft.com/office/drawing/2014/main" id="{C9881026-6FB4-B646-9A70-7482F0F7F5B8}"/>
              </a:ext>
            </a:extLst>
          </p:cNvPr>
          <p:cNvSpPr txBox="1"/>
          <p:nvPr/>
        </p:nvSpPr>
        <p:spPr>
          <a:xfrm>
            <a:off x="4750310" y="1595336"/>
            <a:ext cx="2853666" cy="369332"/>
          </a:xfrm>
          <a:prstGeom prst="rect">
            <a:avLst/>
          </a:prstGeom>
          <a:noFill/>
        </p:spPr>
        <p:txBody>
          <a:bodyPr wrap="none" rtlCol="0">
            <a:spAutoFit/>
          </a:bodyPr>
          <a:lstStyle/>
          <a:p>
            <a:r>
              <a:rPr lang="en-VN" dirty="0">
                <a:highlight>
                  <a:srgbClr val="00FF00"/>
                </a:highlight>
                <a:latin typeface="Tahoma" panose="020B0604030504040204" pitchFamily="34" charset="0"/>
                <a:ea typeface="Tahoma" panose="020B0604030504040204" pitchFamily="34" charset="0"/>
                <a:cs typeface="Tahoma" panose="020B0604030504040204" pitchFamily="34" charset="0"/>
              </a:rPr>
              <a:t>Đặt import/export ở đâu ?</a:t>
            </a:r>
          </a:p>
        </p:txBody>
      </p:sp>
      <p:sp>
        <p:nvSpPr>
          <p:cNvPr id="10" name="TextBox 9">
            <a:extLst>
              <a:ext uri="{FF2B5EF4-FFF2-40B4-BE49-F238E27FC236}">
                <a16:creationId xmlns:a16="http://schemas.microsoft.com/office/drawing/2014/main" id="{940A93D0-8CD5-CF43-97B2-23180E29C29E}"/>
              </a:ext>
            </a:extLst>
          </p:cNvPr>
          <p:cNvSpPr txBox="1"/>
          <p:nvPr/>
        </p:nvSpPr>
        <p:spPr>
          <a:xfrm>
            <a:off x="398836" y="2495055"/>
            <a:ext cx="5214024" cy="738664"/>
          </a:xfrm>
          <a:prstGeom prst="rect">
            <a:avLst/>
          </a:prstGeom>
          <a:noFill/>
        </p:spPr>
        <p:txBody>
          <a:bodyPr wrap="square" rtlCol="0">
            <a:spAutoFit/>
          </a:bodyPr>
          <a:lstStyle/>
          <a:p>
            <a:r>
              <a:rPr lang="vi-VN" sz="1400" dirty="0"/>
              <a:t>Bắt buộc phải ở </a:t>
            </a:r>
            <a:r>
              <a:rPr lang="vi-VN" sz="1400" b="1" dirty="0"/>
              <a:t>top-level</a:t>
            </a:r>
            <a:r>
              <a:rPr lang="vi-VN" sz="1400" dirty="0"/>
              <a:t> scope, hay nói cách khác: </a:t>
            </a:r>
            <a:r>
              <a:rPr lang="vi-VN" sz="1400" b="1" dirty="0"/>
              <a:t>không được nằm trong các câu lệnh rẽ nhánh if, else, trong các function con,...</a:t>
            </a:r>
            <a:endParaRPr lang="en-VN" sz="1400" dirty="0"/>
          </a:p>
        </p:txBody>
      </p:sp>
      <p:pic>
        <p:nvPicPr>
          <p:cNvPr id="12" name="Picture 11">
            <a:extLst>
              <a:ext uri="{FF2B5EF4-FFF2-40B4-BE49-F238E27FC236}">
                <a16:creationId xmlns:a16="http://schemas.microsoft.com/office/drawing/2014/main" id="{9CB2D370-1428-2243-9533-A7A1E4C05568}"/>
              </a:ext>
            </a:extLst>
          </p:cNvPr>
          <p:cNvPicPr>
            <a:picLocks noChangeAspect="1"/>
          </p:cNvPicPr>
          <p:nvPr/>
        </p:nvPicPr>
        <p:blipFill>
          <a:blip r:embed="rId2"/>
          <a:stretch>
            <a:fillRect/>
          </a:stretch>
        </p:blipFill>
        <p:spPr>
          <a:xfrm>
            <a:off x="671209" y="3268554"/>
            <a:ext cx="4447790" cy="2538947"/>
          </a:xfrm>
          <a:prstGeom prst="rect">
            <a:avLst/>
          </a:prstGeom>
        </p:spPr>
      </p:pic>
      <p:sp>
        <p:nvSpPr>
          <p:cNvPr id="13" name="TextBox 12">
            <a:extLst>
              <a:ext uri="{FF2B5EF4-FFF2-40B4-BE49-F238E27FC236}">
                <a16:creationId xmlns:a16="http://schemas.microsoft.com/office/drawing/2014/main" id="{D6E1881F-BB0D-7B47-A8E6-D1A9E3E8EA84}"/>
              </a:ext>
            </a:extLst>
          </p:cNvPr>
          <p:cNvSpPr txBox="1"/>
          <p:nvPr/>
        </p:nvSpPr>
        <p:spPr>
          <a:xfrm>
            <a:off x="398836" y="5842337"/>
            <a:ext cx="5214024" cy="830997"/>
          </a:xfrm>
          <a:prstGeom prst="rect">
            <a:avLst/>
          </a:prstGeom>
          <a:noFill/>
        </p:spPr>
        <p:txBody>
          <a:bodyPr wrap="square" rtlCol="0">
            <a:spAutoFit/>
          </a:bodyPr>
          <a:lstStyle/>
          <a:p>
            <a:r>
              <a:rPr lang="vi-VN" sz="1200" dirty="0"/>
              <a:t>ESM chỉ hoạt động ở quá trình </a:t>
            </a:r>
            <a:r>
              <a:rPr lang="vi-VN" sz="1200" b="1" dirty="0"/>
              <a:t>Parse Time</a:t>
            </a:r>
            <a:r>
              <a:rPr lang="vi-VN" sz="1200" dirty="0"/>
              <a:t>, tổng hợp code, trước khi code chạy. Nhìn chung, mọi thứ import và export phải được </a:t>
            </a:r>
            <a:r>
              <a:rPr lang="vi-VN" sz="1200" b="1" dirty="0"/>
              <a:t>biết trước</a:t>
            </a:r>
            <a:r>
              <a:rPr lang="vi-VN" sz="1200" dirty="0"/>
              <a:t>, không cho phép dynamic import hay export dựa theo một điều kiện nhất định trong suốt quá trình chạy code.</a:t>
            </a:r>
            <a:endParaRPr lang="en-VN" sz="1200" dirty="0"/>
          </a:p>
        </p:txBody>
      </p:sp>
      <p:sp>
        <p:nvSpPr>
          <p:cNvPr id="14" name="TextBox 13">
            <a:extLst>
              <a:ext uri="{FF2B5EF4-FFF2-40B4-BE49-F238E27FC236}">
                <a16:creationId xmlns:a16="http://schemas.microsoft.com/office/drawing/2014/main" id="{BA9DC34A-EECD-934E-BD1E-A8583F49247D}"/>
              </a:ext>
            </a:extLst>
          </p:cNvPr>
          <p:cNvSpPr txBox="1"/>
          <p:nvPr/>
        </p:nvSpPr>
        <p:spPr>
          <a:xfrm>
            <a:off x="7465859" y="2556610"/>
            <a:ext cx="3840923" cy="307777"/>
          </a:xfrm>
          <a:prstGeom prst="rect">
            <a:avLst/>
          </a:prstGeom>
          <a:noFill/>
        </p:spPr>
        <p:txBody>
          <a:bodyPr wrap="none" rtlCol="0">
            <a:spAutoFit/>
          </a:bodyPr>
          <a:lstStyle/>
          <a:p>
            <a:r>
              <a:rPr lang="en-US" sz="1400" dirty="0" err="1">
                <a:latin typeface="Tahoma" panose="020B0604030504040204" pitchFamily="34" charset="0"/>
                <a:ea typeface="Tahoma" panose="020B0604030504040204" pitchFamily="34" charset="0"/>
                <a:cs typeface="Tahoma" panose="020B0604030504040204" pitchFamily="34" charset="0"/>
              </a:rPr>
              <a:t>có</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thể</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đặt</a:t>
            </a:r>
            <a:r>
              <a:rPr lang="en-US" sz="1400" dirty="0">
                <a:latin typeface="Tahoma" panose="020B0604030504040204" pitchFamily="34" charset="0"/>
                <a:ea typeface="Tahoma" panose="020B0604030504040204" pitchFamily="34" charset="0"/>
                <a:cs typeface="Tahoma" panose="020B0604030504040204" pitchFamily="34" charset="0"/>
              </a:rPr>
              <a:t> require/</a:t>
            </a:r>
            <a:r>
              <a:rPr lang="en-US" sz="1400" dirty="0" err="1">
                <a:latin typeface="Tahoma" panose="020B0604030504040204" pitchFamily="34" charset="0"/>
                <a:ea typeface="Tahoma" panose="020B0604030504040204" pitchFamily="34" charset="0"/>
                <a:cs typeface="Tahoma" panose="020B0604030504040204" pitchFamily="34" charset="0"/>
              </a:rPr>
              <a:t>module.exports</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1" dirty="0">
                <a:latin typeface="Tahoma" panose="020B0604030504040204" pitchFamily="34" charset="0"/>
                <a:ea typeface="Tahoma" panose="020B0604030504040204" pitchFamily="34" charset="0"/>
                <a:cs typeface="Tahoma" panose="020B0604030504040204" pitchFamily="34" charset="0"/>
              </a:rPr>
              <a:t>anywhere</a:t>
            </a:r>
            <a:endParaRPr lang="en-VN" sz="14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A60EA799-2770-0548-AA68-C3ABD0DE8C29}"/>
              </a:ext>
            </a:extLst>
          </p:cNvPr>
          <p:cNvPicPr>
            <a:picLocks noChangeAspect="1"/>
          </p:cNvPicPr>
          <p:nvPr/>
        </p:nvPicPr>
        <p:blipFill>
          <a:blip r:embed="rId3"/>
          <a:stretch>
            <a:fillRect/>
          </a:stretch>
        </p:blipFill>
        <p:spPr>
          <a:xfrm>
            <a:off x="6589860" y="3085628"/>
            <a:ext cx="5231756" cy="1395135"/>
          </a:xfrm>
          <a:prstGeom prst="rect">
            <a:avLst/>
          </a:prstGeom>
        </p:spPr>
      </p:pic>
      <p:sp>
        <p:nvSpPr>
          <p:cNvPr id="17" name="TextBox 16">
            <a:extLst>
              <a:ext uri="{FF2B5EF4-FFF2-40B4-BE49-F238E27FC236}">
                <a16:creationId xmlns:a16="http://schemas.microsoft.com/office/drawing/2014/main" id="{3323224E-6A52-A847-A4C3-E25661BAF55B}"/>
              </a:ext>
            </a:extLst>
          </p:cNvPr>
          <p:cNvSpPr txBox="1"/>
          <p:nvPr/>
        </p:nvSpPr>
        <p:spPr>
          <a:xfrm>
            <a:off x="6692631" y="5262664"/>
            <a:ext cx="5128986" cy="1077218"/>
          </a:xfrm>
          <a:prstGeom prst="rect">
            <a:avLst/>
          </a:prstGeom>
          <a:noFill/>
        </p:spPr>
        <p:txBody>
          <a:bodyPr wrap="square" rtlCol="0">
            <a:spAutoFit/>
          </a:bodyPr>
          <a:lstStyle/>
          <a:p>
            <a:r>
              <a:rPr lang="en-US" sz="1600" dirty="0" err="1">
                <a:latin typeface="Tahoma" panose="020B0604030504040204" pitchFamily="34" charset="0"/>
                <a:ea typeface="Tahoma" panose="020B0604030504040204" pitchFamily="34" charset="0"/>
                <a:cs typeface="Tahoma" panose="020B0604030504040204" pitchFamily="34" charset="0"/>
              </a:rPr>
              <a:t>Với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CommonJS</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module,mọi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thứ</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xoay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quanh</a:t>
            </a:r>
            <a:r>
              <a:rPr lang="en-US" sz="1600" dirty="0">
                <a:latin typeface="Tahoma" panose="020B0604030504040204" pitchFamily="34" charset="0"/>
                <a:ea typeface="Tahoma" panose="020B0604030504040204" pitchFamily="34" charset="0"/>
                <a:cs typeface="Tahoma" panose="020B0604030504040204" pitchFamily="34" charset="0"/>
              </a:rPr>
              <a:t> object, </a:t>
            </a:r>
            <a:r>
              <a:rPr lang="en-US" sz="1600" dirty="0" err="1">
                <a:latin typeface="Tahoma" panose="020B0604030504040204" pitchFamily="34" charset="0"/>
                <a:ea typeface="Tahoma" panose="020B0604030504040204" pitchFamily="34" charset="0"/>
                <a:cs typeface="Tahoma" panose="020B0604030504040204" pitchFamily="34" charset="0"/>
              </a:rPr>
              <a:t>mọi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thứ</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diễn</a:t>
            </a:r>
            <a:r>
              <a:rPr lang="en-US" sz="1600" dirty="0">
                <a:latin typeface="Tahoma" panose="020B0604030504040204" pitchFamily="34" charset="0"/>
                <a:ea typeface="Tahoma" panose="020B0604030504040204" pitchFamily="34" charset="0"/>
                <a:cs typeface="Tahoma" panose="020B0604030504040204" pitchFamily="34" charset="0"/>
              </a:rPr>
              <a:t> ra </a:t>
            </a:r>
            <a:r>
              <a:rPr lang="en-US" sz="1600" dirty="0" err="1">
                <a:latin typeface="Tahoma" panose="020B0604030504040204" pitchFamily="34" charset="0"/>
                <a:ea typeface="Tahoma" panose="020B0604030504040204" pitchFamily="34" charset="0"/>
                <a:cs typeface="Tahoma" panose="020B0604030504040204" pitchFamily="34" charset="0"/>
              </a:rPr>
              <a:t>ở</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b="1" dirty="0">
                <a:latin typeface="Tahoma" panose="020B0604030504040204" pitchFamily="34" charset="0"/>
                <a:ea typeface="Tahoma" panose="020B0604030504040204" pitchFamily="34" charset="0"/>
                <a:cs typeface="Tahoma" panose="020B0604030504040204" pitchFamily="34" charset="0"/>
              </a:rPr>
              <a:t>Runtime</a:t>
            </a:r>
            <a:r>
              <a:rPr lang="en-US" sz="1600" dirty="0">
                <a:latin typeface="Tahoma" panose="020B0604030504040204" pitchFamily="34" charset="0"/>
                <a:ea typeface="Tahoma" panose="020B0604030504040204" pitchFamily="34" charset="0"/>
                <a:cs typeface="Tahoma" panose="020B0604030504040204" pitchFamily="34" charset="0"/>
              </a:rPr>
              <a:t>. exports, require </a:t>
            </a:r>
            <a:r>
              <a:rPr lang="en-US" sz="1600" dirty="0" err="1">
                <a:latin typeface="Tahoma" panose="020B0604030504040204" pitchFamily="34" charset="0"/>
                <a:ea typeface="Tahoma" panose="020B0604030504040204" pitchFamily="34" charset="0"/>
                <a:cs typeface="Tahoma" panose="020B0604030504040204" pitchFamily="34" charset="0"/>
              </a:rPr>
              <a:t>nhìn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chung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cũng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chỉ</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là</a:t>
            </a:r>
            <a:r>
              <a:rPr lang="en-US" sz="1600" dirty="0">
                <a:latin typeface="Tahoma" panose="020B0604030504040204" pitchFamily="34" charset="0"/>
                <a:ea typeface="Tahoma" panose="020B0604030504040204" pitchFamily="34" charset="0"/>
                <a:cs typeface="Tahoma" panose="020B0604030504040204" pitchFamily="34" charset="0"/>
              </a:rPr>
              <a:t> add, get value </a:t>
            </a:r>
            <a:r>
              <a:rPr lang="en-US" sz="1600" dirty="0" err="1">
                <a:latin typeface="Tahoma" panose="020B0604030504040204" pitchFamily="34" charset="0"/>
                <a:ea typeface="Tahoma" panose="020B0604030504040204" pitchFamily="34" charset="0"/>
                <a:cs typeface="Tahoma" panose="020B0604030504040204" pitchFamily="34" charset="0"/>
              </a:rPr>
              <a:t>từ</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một</a:t>
            </a:r>
            <a:r>
              <a:rPr lang="en-US" sz="1600" dirty="0">
                <a:latin typeface="Tahoma" panose="020B0604030504040204" pitchFamily="34" charset="0"/>
                <a:ea typeface="Tahoma" panose="020B0604030504040204" pitchFamily="34" charset="0"/>
                <a:cs typeface="Tahoma" panose="020B0604030504040204" pitchFamily="34" charset="0"/>
              </a:rPr>
              <a:t> object, </a:t>
            </a:r>
            <a:r>
              <a:rPr lang="en-US" sz="1600" dirty="0" err="1">
                <a:latin typeface="Tahoma" panose="020B0604030504040204" pitchFamily="34" charset="0"/>
                <a:ea typeface="Tahoma" panose="020B0604030504040204" pitchFamily="34" charset="0"/>
                <a:cs typeface="Tahoma" panose="020B0604030504040204" pitchFamily="34" charset="0"/>
              </a:rPr>
              <a:t>bạn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có</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đặt</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ở</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bất</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kỳ</a:t>
            </a:r>
            <a:r>
              <a:rPr lang="en-US" sz="1600" dirty="0">
                <a:latin typeface="Tahoma" panose="020B0604030504040204" pitchFamily="34" charset="0"/>
                <a:ea typeface="Tahoma" panose="020B0604030504040204" pitchFamily="34" charset="0"/>
                <a:cs typeface="Tahoma" panose="020B0604030504040204" pitchFamily="34" charset="0"/>
              </a:rPr>
              <a:t> logic, </a:t>
            </a:r>
            <a:r>
              <a:rPr lang="en-US" sz="1600" dirty="0" err="1">
                <a:latin typeface="Tahoma" panose="020B0604030504040204" pitchFamily="34" charset="0"/>
                <a:ea typeface="Tahoma" panose="020B0604030504040204" pitchFamily="34" charset="0"/>
                <a:cs typeface="Tahoma" panose="020B0604030504040204" pitchFamily="34" charset="0"/>
              </a:rPr>
              <a:t>bất</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kỳ</a:t>
            </a:r>
            <a:r>
              <a:rPr lang="en-US" sz="1600" dirty="0">
                <a:latin typeface="Tahoma" panose="020B0604030504040204" pitchFamily="34" charset="0"/>
                <a:ea typeface="Tahoma" panose="020B0604030504040204" pitchFamily="34" charset="0"/>
                <a:cs typeface="Tahoma" panose="020B0604030504040204" pitchFamily="34" charset="0"/>
              </a:rPr>
              <a:t> scope </a:t>
            </a:r>
            <a:r>
              <a:rPr lang="en-US" sz="1600" dirty="0" err="1">
                <a:latin typeface="Tahoma" panose="020B0604030504040204" pitchFamily="34" charset="0"/>
                <a:ea typeface="Tahoma" panose="020B0604030504040204" pitchFamily="34" charset="0"/>
                <a:cs typeface="Tahoma" panose="020B0604030504040204" pitchFamily="34" charset="0"/>
              </a:rPr>
              <a:t>nào</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tùy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thích</a:t>
            </a:r>
            <a:r>
              <a:rPr lang="en-US" sz="1600" dirty="0">
                <a:latin typeface="Tahoma" panose="020B0604030504040204" pitchFamily="34" charset="0"/>
                <a:ea typeface="Tahoma" panose="020B0604030504040204" pitchFamily="34" charset="0"/>
                <a:cs typeface="Tahoma" panose="020B0604030504040204" pitchFamily="34" charset="0"/>
              </a:rPr>
              <a:t>.</a:t>
            </a:r>
            <a:endParaRPr lang="en-VN"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40395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136" y="98930"/>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M</a:t>
            </a:r>
            <a:r>
              <a:rPr lang="en-VN" dirty="0">
                <a:latin typeface="Tahoma" panose="020B0604030504040204" pitchFamily="34" charset="0"/>
                <a:ea typeface="Tahoma" panose="020B0604030504040204" pitchFamily="34" charset="0"/>
                <a:cs typeface="Tahoma" panose="020B0604030504040204" pitchFamily="34" charset="0"/>
              </a:rPr>
              <a:t>odule</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(ES6 module vs commonjs module)</a:t>
            </a:r>
          </a:p>
        </p:txBody>
      </p:sp>
      <p:cxnSp>
        <p:nvCxnSpPr>
          <p:cNvPr id="5" name="Straight Connector 4">
            <a:extLst>
              <a:ext uri="{FF2B5EF4-FFF2-40B4-BE49-F238E27FC236}">
                <a16:creationId xmlns:a16="http://schemas.microsoft.com/office/drawing/2014/main" id="{4FBD50D2-CAD0-0949-80FA-E08138BB3630}"/>
              </a:ext>
            </a:extLst>
          </p:cNvPr>
          <p:cNvCxnSpPr>
            <a:cxnSpLocks/>
          </p:cNvCxnSpPr>
          <p:nvPr/>
        </p:nvCxnSpPr>
        <p:spPr>
          <a:xfrm>
            <a:off x="6095999" y="2431915"/>
            <a:ext cx="0" cy="4221804"/>
          </a:xfrm>
          <a:prstGeom prst="line">
            <a:avLst/>
          </a:prstGeom>
          <a:ln>
            <a:solidFill>
              <a:srgbClr val="FF0000"/>
            </a:solidFill>
          </a:ln>
        </p:spPr>
        <p:style>
          <a:lnRef idx="2">
            <a:schemeClr val="accent3"/>
          </a:lnRef>
          <a:fillRef idx="0">
            <a:schemeClr val="accent3"/>
          </a:fillRef>
          <a:effectRef idx="1">
            <a:schemeClr val="accent3"/>
          </a:effectRef>
          <a:fontRef idx="minor">
            <a:schemeClr val="tx1"/>
          </a:fontRef>
        </p:style>
      </p:cxnSp>
      <p:sp>
        <p:nvSpPr>
          <p:cNvPr id="6" name="TextBox 5">
            <a:extLst>
              <a:ext uri="{FF2B5EF4-FFF2-40B4-BE49-F238E27FC236}">
                <a16:creationId xmlns:a16="http://schemas.microsoft.com/office/drawing/2014/main" id="{43116CC5-6759-C240-8267-655FF0F03692}"/>
              </a:ext>
            </a:extLst>
          </p:cNvPr>
          <p:cNvSpPr txBox="1"/>
          <p:nvPr/>
        </p:nvSpPr>
        <p:spPr>
          <a:xfrm>
            <a:off x="1744378" y="2124354"/>
            <a:ext cx="2060179" cy="369332"/>
          </a:xfrm>
          <a:prstGeom prst="rect">
            <a:avLst/>
          </a:prstGeom>
          <a:noFill/>
        </p:spPr>
        <p:txBody>
          <a:bodyPr wrap="non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ES6 Module (ESM)</a:t>
            </a:r>
          </a:p>
        </p:txBody>
      </p:sp>
      <p:sp>
        <p:nvSpPr>
          <p:cNvPr id="7" name="TextBox 6">
            <a:extLst>
              <a:ext uri="{FF2B5EF4-FFF2-40B4-BE49-F238E27FC236}">
                <a16:creationId xmlns:a16="http://schemas.microsoft.com/office/drawing/2014/main" id="{9F3758BC-DB31-A74D-AE40-EA52E0494ACF}"/>
              </a:ext>
            </a:extLst>
          </p:cNvPr>
          <p:cNvSpPr txBox="1"/>
          <p:nvPr/>
        </p:nvSpPr>
        <p:spPr>
          <a:xfrm>
            <a:off x="8328131" y="2124354"/>
            <a:ext cx="2119491" cy="369332"/>
          </a:xfrm>
          <a:prstGeom prst="rect">
            <a:avLst/>
          </a:prstGeom>
          <a:noFill/>
        </p:spPr>
        <p:txBody>
          <a:bodyPr wrap="non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CommonJS Module</a:t>
            </a:r>
          </a:p>
        </p:txBody>
      </p:sp>
      <p:sp>
        <p:nvSpPr>
          <p:cNvPr id="9" name="TextBox 8">
            <a:extLst>
              <a:ext uri="{FF2B5EF4-FFF2-40B4-BE49-F238E27FC236}">
                <a16:creationId xmlns:a16="http://schemas.microsoft.com/office/drawing/2014/main" id="{C9881026-6FB4-B646-9A70-7482F0F7F5B8}"/>
              </a:ext>
            </a:extLst>
          </p:cNvPr>
          <p:cNvSpPr txBox="1"/>
          <p:nvPr/>
        </p:nvSpPr>
        <p:spPr>
          <a:xfrm>
            <a:off x="3375542" y="1569672"/>
            <a:ext cx="5440913" cy="369332"/>
          </a:xfrm>
          <a:prstGeom prst="rect">
            <a:avLst/>
          </a:prstGeom>
          <a:noFill/>
        </p:spPr>
        <p:txBody>
          <a:bodyPr wrap="none" rtlCol="0">
            <a:spAutoFit/>
          </a:bodyPr>
          <a:lstStyle/>
          <a:p>
            <a:r>
              <a:rPr lang="en-VN" dirty="0">
                <a:highlight>
                  <a:srgbClr val="00FF00"/>
                </a:highlight>
                <a:latin typeface="Tahoma" panose="020B0604030504040204" pitchFamily="34" charset="0"/>
                <a:ea typeface="Tahoma" panose="020B0604030504040204" pitchFamily="34" charset="0"/>
                <a:cs typeface="Tahoma" panose="020B0604030504040204" pitchFamily="34" charset="0"/>
              </a:rPr>
              <a:t>Khi nào thì có thể sử dụng các giá trị được import ?</a:t>
            </a:r>
          </a:p>
        </p:txBody>
      </p:sp>
      <p:sp>
        <p:nvSpPr>
          <p:cNvPr id="10" name="TextBox 9">
            <a:extLst>
              <a:ext uri="{FF2B5EF4-FFF2-40B4-BE49-F238E27FC236}">
                <a16:creationId xmlns:a16="http://schemas.microsoft.com/office/drawing/2014/main" id="{940A93D0-8CD5-CF43-97B2-23180E29C29E}"/>
              </a:ext>
            </a:extLst>
          </p:cNvPr>
          <p:cNvSpPr txBox="1"/>
          <p:nvPr/>
        </p:nvSpPr>
        <p:spPr>
          <a:xfrm>
            <a:off x="398836" y="2495055"/>
            <a:ext cx="5214024" cy="738664"/>
          </a:xfrm>
          <a:prstGeom prst="rect">
            <a:avLst/>
          </a:prstGeom>
          <a:noFill/>
        </p:spPr>
        <p:txBody>
          <a:bodyPr wrap="square" rtlCol="0">
            <a:spAutoFit/>
          </a:bodyPr>
          <a:lstStyle/>
          <a:p>
            <a:r>
              <a:rPr lang="vi-VN" sz="1400" dirty="0"/>
              <a:t>Dùng trước cả khi import</a:t>
            </a:r>
          </a:p>
          <a:p>
            <a:br>
              <a:rPr lang="vi-VN" sz="1400" dirty="0"/>
            </a:br>
            <a:endParaRPr lang="en-VN" sz="1400" dirty="0"/>
          </a:p>
        </p:txBody>
      </p:sp>
      <p:sp>
        <p:nvSpPr>
          <p:cNvPr id="13" name="TextBox 12">
            <a:extLst>
              <a:ext uri="{FF2B5EF4-FFF2-40B4-BE49-F238E27FC236}">
                <a16:creationId xmlns:a16="http://schemas.microsoft.com/office/drawing/2014/main" id="{D6E1881F-BB0D-7B47-A8E6-D1A9E3E8EA84}"/>
              </a:ext>
            </a:extLst>
          </p:cNvPr>
          <p:cNvSpPr txBox="1"/>
          <p:nvPr/>
        </p:nvSpPr>
        <p:spPr>
          <a:xfrm>
            <a:off x="398836" y="5842337"/>
            <a:ext cx="5214024" cy="738664"/>
          </a:xfrm>
          <a:prstGeom prst="rect">
            <a:avLst/>
          </a:prstGeom>
          <a:noFill/>
        </p:spPr>
        <p:txBody>
          <a:bodyPr wrap="square" rtlCol="0">
            <a:spAutoFit/>
          </a:bodyPr>
          <a:lstStyle/>
          <a:p>
            <a:r>
              <a:rPr lang="vi-VN" sz="1400" dirty="0"/>
              <a:t>Vì import, export trong ESM diễn ra ở quá trình parse code, nên các cú pháp import có thể được </a:t>
            </a:r>
            <a:r>
              <a:rPr lang="vi-VN" sz="1400" b="1" dirty="0"/>
              <a:t>hoisted</a:t>
            </a:r>
            <a:r>
              <a:rPr lang="vi-VN" sz="1400" dirty="0"/>
              <a:t> giống như khi khai báo </a:t>
            </a:r>
            <a:r>
              <a:rPr lang="vi-VN" sz="1400" b="1" dirty="0"/>
              <a:t>var</a:t>
            </a:r>
            <a:r>
              <a:rPr lang="vi-VN" sz="1400" dirty="0"/>
              <a:t>, khiến cho đoạn code trên hoàn toàn hợp lệ.</a:t>
            </a:r>
            <a:endParaRPr lang="en-VN" sz="1400" dirty="0"/>
          </a:p>
        </p:txBody>
      </p:sp>
      <p:sp>
        <p:nvSpPr>
          <p:cNvPr id="14" name="TextBox 13">
            <a:extLst>
              <a:ext uri="{FF2B5EF4-FFF2-40B4-BE49-F238E27FC236}">
                <a16:creationId xmlns:a16="http://schemas.microsoft.com/office/drawing/2014/main" id="{BA9DC34A-EECD-934E-BD1E-A8583F49247D}"/>
              </a:ext>
            </a:extLst>
          </p:cNvPr>
          <p:cNvSpPr txBox="1"/>
          <p:nvPr/>
        </p:nvSpPr>
        <p:spPr>
          <a:xfrm>
            <a:off x="6692631" y="2556610"/>
            <a:ext cx="5100533" cy="307777"/>
          </a:xfrm>
          <a:prstGeom prst="rect">
            <a:avLst/>
          </a:prstGeom>
          <a:noFill/>
        </p:spPr>
        <p:txBody>
          <a:bodyPr wrap="square" rtlCol="0">
            <a:spAutoFit/>
          </a:bodyPr>
          <a:lstStyle/>
          <a:p>
            <a:r>
              <a:rPr lang="vi-VN" sz="1400" dirty="0"/>
              <a:t>Không thể refer tới một giá trị trước khi nó được require.</a:t>
            </a:r>
            <a:endParaRPr lang="en-VN" sz="1400" dirty="0">
              <a:latin typeface="Tahoma" panose="020B0604030504040204" pitchFamily="34"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3323224E-6A52-A847-A4C3-E25661BAF55B}"/>
              </a:ext>
            </a:extLst>
          </p:cNvPr>
          <p:cNvSpPr txBox="1"/>
          <p:nvPr/>
        </p:nvSpPr>
        <p:spPr>
          <a:xfrm>
            <a:off x="6692631" y="5842337"/>
            <a:ext cx="5128986" cy="738664"/>
          </a:xfrm>
          <a:prstGeom prst="rect">
            <a:avLst/>
          </a:prstGeom>
          <a:noFill/>
        </p:spPr>
        <p:txBody>
          <a:bodyPr wrap="square" rtlCol="0">
            <a:spAutoFit/>
          </a:bodyPr>
          <a:lstStyle/>
          <a:p>
            <a:r>
              <a:rPr lang="vi-VN" sz="1400" dirty="0"/>
              <a:t>Việc thực hiện gọi require để import một module chỉ đơn thuần là chạy một hàm, không hề có hoisting ở đây, dẫn đến lỗi </a:t>
            </a:r>
            <a:r>
              <a:rPr lang="vi-VN" sz="1400" b="1" dirty="0"/>
              <a:t>ReferenceError</a:t>
            </a:r>
            <a:endParaRPr lang="en-VN" sz="14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291E1E0B-0C94-9047-ABE0-EC538E6924A8}"/>
              </a:ext>
            </a:extLst>
          </p:cNvPr>
          <p:cNvPicPr>
            <a:picLocks noChangeAspect="1"/>
          </p:cNvPicPr>
          <p:nvPr/>
        </p:nvPicPr>
        <p:blipFill>
          <a:blip r:embed="rId2"/>
          <a:stretch>
            <a:fillRect/>
          </a:stretch>
        </p:blipFill>
        <p:spPr>
          <a:xfrm>
            <a:off x="201038" y="3624282"/>
            <a:ext cx="5752288" cy="1070565"/>
          </a:xfrm>
          <a:prstGeom prst="rect">
            <a:avLst/>
          </a:prstGeom>
        </p:spPr>
      </p:pic>
      <p:pic>
        <p:nvPicPr>
          <p:cNvPr id="11" name="Picture 10">
            <a:extLst>
              <a:ext uri="{FF2B5EF4-FFF2-40B4-BE49-F238E27FC236}">
                <a16:creationId xmlns:a16="http://schemas.microsoft.com/office/drawing/2014/main" id="{774F62EA-7FF5-B345-ADE4-C67BB0E78BFD}"/>
              </a:ext>
            </a:extLst>
          </p:cNvPr>
          <p:cNvPicPr>
            <a:picLocks noChangeAspect="1"/>
          </p:cNvPicPr>
          <p:nvPr/>
        </p:nvPicPr>
        <p:blipFill>
          <a:blip r:embed="rId3"/>
          <a:stretch>
            <a:fillRect/>
          </a:stretch>
        </p:blipFill>
        <p:spPr>
          <a:xfrm>
            <a:off x="6238673" y="3638162"/>
            <a:ext cx="5677711" cy="1056685"/>
          </a:xfrm>
          <a:prstGeom prst="rect">
            <a:avLst/>
          </a:prstGeom>
        </p:spPr>
      </p:pic>
    </p:spTree>
    <p:extLst>
      <p:ext uri="{BB962C8B-B14F-4D97-AF65-F5344CB8AC3E}">
        <p14:creationId xmlns:p14="http://schemas.microsoft.com/office/powerpoint/2010/main" val="1407913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136" y="98930"/>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M</a:t>
            </a:r>
            <a:r>
              <a:rPr lang="en-VN" dirty="0">
                <a:latin typeface="Tahoma" panose="020B0604030504040204" pitchFamily="34" charset="0"/>
                <a:ea typeface="Tahoma" panose="020B0604030504040204" pitchFamily="34" charset="0"/>
                <a:cs typeface="Tahoma" panose="020B0604030504040204" pitchFamily="34" charset="0"/>
              </a:rPr>
              <a:t>odule</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(ES6 module vs commonjs module)</a:t>
            </a:r>
          </a:p>
        </p:txBody>
      </p:sp>
      <p:cxnSp>
        <p:nvCxnSpPr>
          <p:cNvPr id="5" name="Straight Connector 4">
            <a:extLst>
              <a:ext uri="{FF2B5EF4-FFF2-40B4-BE49-F238E27FC236}">
                <a16:creationId xmlns:a16="http://schemas.microsoft.com/office/drawing/2014/main" id="{4FBD50D2-CAD0-0949-80FA-E08138BB3630}"/>
              </a:ext>
            </a:extLst>
          </p:cNvPr>
          <p:cNvCxnSpPr>
            <a:cxnSpLocks/>
          </p:cNvCxnSpPr>
          <p:nvPr/>
        </p:nvCxnSpPr>
        <p:spPr>
          <a:xfrm>
            <a:off x="6095999" y="2431915"/>
            <a:ext cx="0" cy="4221804"/>
          </a:xfrm>
          <a:prstGeom prst="line">
            <a:avLst/>
          </a:prstGeom>
          <a:ln>
            <a:solidFill>
              <a:srgbClr val="FF0000"/>
            </a:solidFill>
          </a:ln>
        </p:spPr>
        <p:style>
          <a:lnRef idx="2">
            <a:schemeClr val="accent3"/>
          </a:lnRef>
          <a:fillRef idx="0">
            <a:schemeClr val="accent3"/>
          </a:fillRef>
          <a:effectRef idx="1">
            <a:schemeClr val="accent3"/>
          </a:effectRef>
          <a:fontRef idx="minor">
            <a:schemeClr val="tx1"/>
          </a:fontRef>
        </p:style>
      </p:cxnSp>
      <p:sp>
        <p:nvSpPr>
          <p:cNvPr id="6" name="TextBox 5">
            <a:extLst>
              <a:ext uri="{FF2B5EF4-FFF2-40B4-BE49-F238E27FC236}">
                <a16:creationId xmlns:a16="http://schemas.microsoft.com/office/drawing/2014/main" id="{43116CC5-6759-C240-8267-655FF0F03692}"/>
              </a:ext>
            </a:extLst>
          </p:cNvPr>
          <p:cNvSpPr txBox="1"/>
          <p:nvPr/>
        </p:nvSpPr>
        <p:spPr>
          <a:xfrm>
            <a:off x="1744378" y="2124354"/>
            <a:ext cx="2060179" cy="369332"/>
          </a:xfrm>
          <a:prstGeom prst="rect">
            <a:avLst/>
          </a:prstGeom>
          <a:noFill/>
        </p:spPr>
        <p:txBody>
          <a:bodyPr wrap="non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ES6 Module (ESM)</a:t>
            </a:r>
          </a:p>
        </p:txBody>
      </p:sp>
      <p:sp>
        <p:nvSpPr>
          <p:cNvPr id="7" name="TextBox 6">
            <a:extLst>
              <a:ext uri="{FF2B5EF4-FFF2-40B4-BE49-F238E27FC236}">
                <a16:creationId xmlns:a16="http://schemas.microsoft.com/office/drawing/2014/main" id="{9F3758BC-DB31-A74D-AE40-EA52E0494ACF}"/>
              </a:ext>
            </a:extLst>
          </p:cNvPr>
          <p:cNvSpPr txBox="1"/>
          <p:nvPr/>
        </p:nvSpPr>
        <p:spPr>
          <a:xfrm>
            <a:off x="8328131" y="2124354"/>
            <a:ext cx="2119491" cy="369332"/>
          </a:xfrm>
          <a:prstGeom prst="rect">
            <a:avLst/>
          </a:prstGeom>
          <a:noFill/>
        </p:spPr>
        <p:txBody>
          <a:bodyPr wrap="non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CommonJS Module</a:t>
            </a:r>
          </a:p>
        </p:txBody>
      </p:sp>
      <p:sp>
        <p:nvSpPr>
          <p:cNvPr id="9" name="TextBox 8">
            <a:extLst>
              <a:ext uri="{FF2B5EF4-FFF2-40B4-BE49-F238E27FC236}">
                <a16:creationId xmlns:a16="http://schemas.microsoft.com/office/drawing/2014/main" id="{C9881026-6FB4-B646-9A70-7482F0F7F5B8}"/>
              </a:ext>
            </a:extLst>
          </p:cNvPr>
          <p:cNvSpPr txBox="1"/>
          <p:nvPr/>
        </p:nvSpPr>
        <p:spPr>
          <a:xfrm>
            <a:off x="5183730" y="1554170"/>
            <a:ext cx="1824538" cy="369332"/>
          </a:xfrm>
          <a:prstGeom prst="rect">
            <a:avLst/>
          </a:prstGeom>
          <a:noFill/>
        </p:spPr>
        <p:txBody>
          <a:bodyPr wrap="none" rtlCol="0">
            <a:spAutoFit/>
          </a:bodyPr>
          <a:lstStyle/>
          <a:p>
            <a:r>
              <a:rPr lang="en-VN" dirty="0">
                <a:highlight>
                  <a:srgbClr val="00FF00"/>
                </a:highlight>
                <a:latin typeface="Tahoma" panose="020B0604030504040204" pitchFamily="34" charset="0"/>
                <a:ea typeface="Tahoma" panose="020B0604030504040204" pitchFamily="34" charset="0"/>
                <a:cs typeface="Tahoma" panose="020B0604030504040204" pitchFamily="34" charset="0"/>
              </a:rPr>
              <a:t>How to import ?</a:t>
            </a:r>
          </a:p>
        </p:txBody>
      </p:sp>
      <p:sp>
        <p:nvSpPr>
          <p:cNvPr id="10" name="TextBox 9">
            <a:extLst>
              <a:ext uri="{FF2B5EF4-FFF2-40B4-BE49-F238E27FC236}">
                <a16:creationId xmlns:a16="http://schemas.microsoft.com/office/drawing/2014/main" id="{940A93D0-8CD5-CF43-97B2-23180E29C29E}"/>
              </a:ext>
            </a:extLst>
          </p:cNvPr>
          <p:cNvSpPr txBox="1"/>
          <p:nvPr/>
        </p:nvSpPr>
        <p:spPr>
          <a:xfrm>
            <a:off x="398836" y="2495055"/>
            <a:ext cx="5214024" cy="738664"/>
          </a:xfrm>
          <a:prstGeom prst="rect">
            <a:avLst/>
          </a:prstGeom>
          <a:noFill/>
        </p:spPr>
        <p:txBody>
          <a:bodyPr wrap="square" rtlCol="0">
            <a:spAutoFit/>
          </a:bodyPr>
          <a:lstStyle/>
          <a:p>
            <a:r>
              <a:rPr lang="en-US" sz="1400" dirty="0">
                <a:highlight>
                  <a:srgbClr val="FFFF00"/>
                </a:highlight>
                <a:latin typeface="Tahoma" panose="020B0604030504040204" pitchFamily="34" charset="0"/>
                <a:ea typeface="Tahoma" panose="020B0604030504040204" pitchFamily="34" charset="0"/>
                <a:cs typeface="Tahoma" panose="020B0604030504040204" pitchFamily="34" charset="0"/>
              </a:rPr>
              <a:t>String literal</a:t>
            </a:r>
            <a:r>
              <a:rPr lang="en-US" sz="1400" dirty="0">
                <a:latin typeface="Tahoma" panose="020B0604030504040204" pitchFamily="34" charset="0"/>
                <a:ea typeface="Tahoma" panose="020B0604030504040204" pitchFamily="34" charset="0"/>
                <a:cs typeface="Tahoma" panose="020B0604030504040204" pitchFamily="34" charset="0"/>
              </a:rPr>
              <a:t>, hay </a:t>
            </a:r>
            <a:r>
              <a:rPr lang="en-US" sz="1400" dirty="0" err="1">
                <a:latin typeface="Tahoma" panose="020B0604030504040204" pitchFamily="34" charset="0"/>
                <a:ea typeface="Tahoma" panose="020B0604030504040204" pitchFamily="34" charset="0"/>
                <a:cs typeface="Tahoma" panose="020B0604030504040204" pitchFamily="34" charset="0"/>
              </a:rPr>
              <a:t>nói</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cách</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khác</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giá</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trị</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đứng</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sau</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từ</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khoá</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i="1" dirty="0">
                <a:highlight>
                  <a:srgbClr val="FFFF00"/>
                </a:highlight>
                <a:latin typeface="Tahoma" panose="020B0604030504040204" pitchFamily="34" charset="0"/>
                <a:ea typeface="Tahoma" panose="020B0604030504040204" pitchFamily="34" charset="0"/>
                <a:cs typeface="Tahoma" panose="020B0604030504040204" pitchFamily="34" charset="0"/>
              </a:rPr>
              <a:t>from</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phải</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là</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i="1" dirty="0">
                <a:highlight>
                  <a:srgbClr val="FFFF00"/>
                </a:highlight>
                <a:latin typeface="Tahoma" panose="020B0604030504040204" pitchFamily="34" charset="0"/>
                <a:ea typeface="Tahoma" panose="020B0604030504040204" pitchFamily="34" charset="0"/>
                <a:cs typeface="Tahoma" panose="020B0604030504040204" pitchFamily="34" charset="0"/>
              </a:rPr>
              <a:t>string</a:t>
            </a:r>
            <a:r>
              <a:rPr lang="en-US" sz="1400" dirty="0">
                <a:latin typeface="Tahoma" panose="020B0604030504040204" pitchFamily="34" charset="0"/>
                <a:ea typeface="Tahoma" panose="020B0604030504040204" pitchFamily="34" charset="0"/>
                <a:cs typeface="Tahoma" panose="020B0604030504040204" pitchFamily="34" charset="0"/>
              </a:rPr>
              <a:t>.</a:t>
            </a:r>
            <a:br>
              <a:rPr lang="vi-VN" sz="1400" dirty="0">
                <a:latin typeface="Tahoma" panose="020B0604030504040204" pitchFamily="34" charset="0"/>
                <a:ea typeface="Tahoma" panose="020B0604030504040204" pitchFamily="34" charset="0"/>
                <a:cs typeface="Tahoma" panose="020B0604030504040204" pitchFamily="34" charset="0"/>
              </a:rPr>
            </a:br>
            <a:endParaRPr lang="en-VN" sz="1400" dirty="0">
              <a:latin typeface="Tahoma" panose="020B0604030504040204" pitchFamily="34" charset="0"/>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BA9DC34A-EECD-934E-BD1E-A8583F49247D}"/>
              </a:ext>
            </a:extLst>
          </p:cNvPr>
          <p:cNvSpPr txBox="1"/>
          <p:nvPr/>
        </p:nvSpPr>
        <p:spPr>
          <a:xfrm>
            <a:off x="6692631" y="2556610"/>
            <a:ext cx="5100533" cy="738664"/>
          </a:xfrm>
          <a:prstGeom prst="rect">
            <a:avLst/>
          </a:prstGeom>
          <a:noFill/>
        </p:spPr>
        <p:txBody>
          <a:bodyPr wrap="square" rtlCol="0">
            <a:spAutoFit/>
          </a:bodyPr>
          <a:lstStyle/>
          <a:p>
            <a:r>
              <a:rPr lang="vi-VN" sz="1400" b="1" dirty="0"/>
              <a:t>require là một method</a:t>
            </a:r>
            <a:r>
              <a:rPr lang="vi-VN" sz="1400" dirty="0"/>
              <a:t>, không phải là native syntax như </a:t>
            </a:r>
            <a:r>
              <a:rPr lang="vi-VN" sz="1400" b="1" dirty="0"/>
              <a:t>import</a:t>
            </a:r>
            <a:r>
              <a:rPr lang="vi-VN" sz="1400" dirty="0"/>
              <a:t>. Chính vì việc nó là một hàm bình thường, chúng ta có thể pass vào logic import tùy thích.</a:t>
            </a:r>
            <a:endParaRPr lang="en-VN" sz="1400"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7B76AB8B-73EE-2B45-8662-12177F77CCCA}"/>
              </a:ext>
            </a:extLst>
          </p:cNvPr>
          <p:cNvPicPr>
            <a:picLocks noChangeAspect="1"/>
          </p:cNvPicPr>
          <p:nvPr/>
        </p:nvPicPr>
        <p:blipFill>
          <a:blip r:embed="rId2"/>
          <a:stretch>
            <a:fillRect/>
          </a:stretch>
        </p:blipFill>
        <p:spPr>
          <a:xfrm>
            <a:off x="119526" y="3805272"/>
            <a:ext cx="5493334" cy="2189704"/>
          </a:xfrm>
          <a:prstGeom prst="rect">
            <a:avLst/>
          </a:prstGeom>
        </p:spPr>
      </p:pic>
      <p:pic>
        <p:nvPicPr>
          <p:cNvPr id="15" name="Picture 14">
            <a:extLst>
              <a:ext uri="{FF2B5EF4-FFF2-40B4-BE49-F238E27FC236}">
                <a16:creationId xmlns:a16="http://schemas.microsoft.com/office/drawing/2014/main" id="{B9615A7B-C07C-6740-9506-2436F531C357}"/>
              </a:ext>
            </a:extLst>
          </p:cNvPr>
          <p:cNvPicPr>
            <a:picLocks noChangeAspect="1"/>
          </p:cNvPicPr>
          <p:nvPr/>
        </p:nvPicPr>
        <p:blipFill>
          <a:blip r:embed="rId3"/>
          <a:stretch>
            <a:fillRect/>
          </a:stretch>
        </p:blipFill>
        <p:spPr>
          <a:xfrm>
            <a:off x="6677111" y="3805272"/>
            <a:ext cx="5395363" cy="1198969"/>
          </a:xfrm>
          <a:prstGeom prst="rect">
            <a:avLst/>
          </a:prstGeom>
        </p:spPr>
      </p:pic>
    </p:spTree>
    <p:extLst>
      <p:ext uri="{BB962C8B-B14F-4D97-AF65-F5344CB8AC3E}">
        <p14:creationId xmlns:p14="http://schemas.microsoft.com/office/powerpoint/2010/main" val="1349903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9B78-FB03-9C4F-B8B5-EBD8C51CBFDE}"/>
              </a:ext>
            </a:extLst>
          </p:cNvPr>
          <p:cNvSpPr>
            <a:spLocks noGrp="1"/>
          </p:cNvSpPr>
          <p:nvPr>
            <p:ph type="title"/>
          </p:nvPr>
        </p:nvSpPr>
        <p:spPr/>
        <p:txBody>
          <a:bodyPr/>
          <a:lstStyle/>
          <a:p>
            <a:r>
              <a:rPr lang="en-VN" dirty="0">
                <a:latin typeface="Tahoma" panose="020B0604030504040204" pitchFamily="34" charset="0"/>
                <a:ea typeface="Tahoma" panose="020B0604030504040204" pitchFamily="34" charset="0"/>
                <a:cs typeface="Tahoma" panose="020B0604030504040204" pitchFamily="34" charset="0"/>
              </a:rPr>
              <a:t>Mục lục</a:t>
            </a:r>
          </a:p>
        </p:txBody>
      </p:sp>
      <p:sp>
        <p:nvSpPr>
          <p:cNvPr id="3" name="Content Placeholder 2">
            <a:extLst>
              <a:ext uri="{FF2B5EF4-FFF2-40B4-BE49-F238E27FC236}">
                <a16:creationId xmlns:a16="http://schemas.microsoft.com/office/drawing/2014/main" id="{2FBC1F18-E61C-3F41-9B01-1F4B9AF1A2A1}"/>
              </a:ext>
            </a:extLst>
          </p:cNvPr>
          <p:cNvSpPr>
            <a:spLocks noGrp="1"/>
          </p:cNvSpPr>
          <p:nvPr>
            <p:ph idx="1"/>
          </p:nvPr>
        </p:nvSpPr>
        <p:spPr/>
        <p:txBody>
          <a:bodyPr>
            <a:normAutofit/>
          </a:bodyPr>
          <a:lstStyle/>
          <a:p>
            <a:pPr marL="342900" indent="-342900">
              <a:buFont typeface="+mj-lt"/>
              <a:buAutoNum type="arabicPeriod"/>
            </a:pPr>
            <a:r>
              <a:rPr lang="en-VN" dirty="0">
                <a:latin typeface="Tahoma" panose="020B0604030504040204" pitchFamily="34" charset="0"/>
                <a:ea typeface="Tahoma" panose="020B0604030504040204" pitchFamily="34" charset="0"/>
                <a:cs typeface="Tahoma" panose="020B0604030504040204" pitchFamily="34" charset="0"/>
              </a:rPr>
              <a:t>Tìm hiểu sâu về module </a:t>
            </a:r>
          </a:p>
          <a:p>
            <a:pPr marL="342900" indent="-342900">
              <a:buFont typeface="+mj-lt"/>
              <a:buAutoNum type="arabicPeriod"/>
            </a:pPr>
            <a:r>
              <a:rPr lang="en-VN" dirty="0">
                <a:latin typeface="Tahoma" panose="020B0604030504040204" pitchFamily="34" charset="0"/>
                <a:ea typeface="Tahoma" panose="020B0604030504040204" pitchFamily="34" charset="0"/>
                <a:cs typeface="Tahoma" panose="020B0604030504040204" pitchFamily="34" charset="0"/>
              </a:rPr>
              <a:t>Generator function</a:t>
            </a:r>
          </a:p>
          <a:p>
            <a:pPr marL="342900" indent="-34290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t>
            </a:r>
            <a:r>
              <a:rPr lang="en-VN" dirty="0">
                <a:latin typeface="Tahoma" panose="020B0604030504040204" pitchFamily="34" charset="0"/>
                <a:ea typeface="Tahoma" panose="020B0604030504040204" pitchFamily="34" charset="0"/>
                <a:cs typeface="Tahoma" panose="020B0604030504040204" pitchFamily="34" charset="0"/>
              </a:rPr>
              <a:t>ap</a:t>
            </a:r>
          </a:p>
          <a:p>
            <a:pPr marL="342900" indent="-34290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S</a:t>
            </a:r>
            <a:r>
              <a:rPr lang="en-VN" dirty="0">
                <a:latin typeface="Tahoma" panose="020B0604030504040204" pitchFamily="34" charset="0"/>
                <a:ea typeface="Tahoma" panose="020B0604030504040204" pitchFamily="34" charset="0"/>
                <a:cs typeface="Tahoma" panose="020B0604030504040204" pitchFamily="34" charset="0"/>
              </a:rPr>
              <a:t>et</a:t>
            </a:r>
          </a:p>
          <a:p>
            <a:pPr marL="342900" indent="-342900">
              <a:buFont typeface="+mj-lt"/>
              <a:buAutoNum type="arabicPeriod"/>
            </a:pPr>
            <a:r>
              <a:rPr lang="en-VN" dirty="0">
                <a:latin typeface="Tahoma" panose="020B0604030504040204" pitchFamily="34" charset="0"/>
                <a:ea typeface="Tahoma" panose="020B0604030504040204" pitchFamily="34" charset="0"/>
                <a:cs typeface="Tahoma" panose="020B0604030504040204" pitchFamily="34" charset="0"/>
              </a:rPr>
              <a:t>Object ref &amp; copying</a:t>
            </a:r>
          </a:p>
          <a:p>
            <a:pPr marL="342900" indent="-342900">
              <a:buFont typeface="+mj-lt"/>
              <a:buAutoNum type="arabicPeriod"/>
            </a:pPr>
            <a:endParaRPr lang="en-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6759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136" y="98930"/>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M</a:t>
            </a:r>
            <a:r>
              <a:rPr lang="en-VN" dirty="0">
                <a:latin typeface="Tahoma" panose="020B0604030504040204" pitchFamily="34" charset="0"/>
                <a:ea typeface="Tahoma" panose="020B0604030504040204" pitchFamily="34" charset="0"/>
                <a:cs typeface="Tahoma" panose="020B0604030504040204" pitchFamily="34" charset="0"/>
              </a:rPr>
              <a:t>odule</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(ES6 module vs commonjs module)</a:t>
            </a:r>
          </a:p>
        </p:txBody>
      </p:sp>
      <p:cxnSp>
        <p:nvCxnSpPr>
          <p:cNvPr id="5" name="Straight Connector 4">
            <a:extLst>
              <a:ext uri="{FF2B5EF4-FFF2-40B4-BE49-F238E27FC236}">
                <a16:creationId xmlns:a16="http://schemas.microsoft.com/office/drawing/2014/main" id="{4FBD50D2-CAD0-0949-80FA-E08138BB3630}"/>
              </a:ext>
            </a:extLst>
          </p:cNvPr>
          <p:cNvCxnSpPr>
            <a:cxnSpLocks/>
          </p:cNvCxnSpPr>
          <p:nvPr/>
        </p:nvCxnSpPr>
        <p:spPr>
          <a:xfrm>
            <a:off x="6095999" y="2431915"/>
            <a:ext cx="0" cy="4221804"/>
          </a:xfrm>
          <a:prstGeom prst="line">
            <a:avLst/>
          </a:prstGeom>
          <a:ln>
            <a:solidFill>
              <a:srgbClr val="FF0000"/>
            </a:solidFill>
          </a:ln>
        </p:spPr>
        <p:style>
          <a:lnRef idx="2">
            <a:schemeClr val="accent3"/>
          </a:lnRef>
          <a:fillRef idx="0">
            <a:schemeClr val="accent3"/>
          </a:fillRef>
          <a:effectRef idx="1">
            <a:schemeClr val="accent3"/>
          </a:effectRef>
          <a:fontRef idx="minor">
            <a:schemeClr val="tx1"/>
          </a:fontRef>
        </p:style>
      </p:cxnSp>
      <p:sp>
        <p:nvSpPr>
          <p:cNvPr id="6" name="TextBox 5">
            <a:extLst>
              <a:ext uri="{FF2B5EF4-FFF2-40B4-BE49-F238E27FC236}">
                <a16:creationId xmlns:a16="http://schemas.microsoft.com/office/drawing/2014/main" id="{43116CC5-6759-C240-8267-655FF0F03692}"/>
              </a:ext>
            </a:extLst>
          </p:cNvPr>
          <p:cNvSpPr txBox="1"/>
          <p:nvPr/>
        </p:nvSpPr>
        <p:spPr>
          <a:xfrm>
            <a:off x="1744378" y="2124354"/>
            <a:ext cx="2060179" cy="369332"/>
          </a:xfrm>
          <a:prstGeom prst="rect">
            <a:avLst/>
          </a:prstGeom>
          <a:noFill/>
        </p:spPr>
        <p:txBody>
          <a:bodyPr wrap="non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ES6 Module (ESM)</a:t>
            </a:r>
          </a:p>
        </p:txBody>
      </p:sp>
      <p:sp>
        <p:nvSpPr>
          <p:cNvPr id="7" name="TextBox 6">
            <a:extLst>
              <a:ext uri="{FF2B5EF4-FFF2-40B4-BE49-F238E27FC236}">
                <a16:creationId xmlns:a16="http://schemas.microsoft.com/office/drawing/2014/main" id="{9F3758BC-DB31-A74D-AE40-EA52E0494ACF}"/>
              </a:ext>
            </a:extLst>
          </p:cNvPr>
          <p:cNvSpPr txBox="1"/>
          <p:nvPr/>
        </p:nvSpPr>
        <p:spPr>
          <a:xfrm>
            <a:off x="8328131" y="2124354"/>
            <a:ext cx="2119491" cy="369332"/>
          </a:xfrm>
          <a:prstGeom prst="rect">
            <a:avLst/>
          </a:prstGeom>
          <a:noFill/>
        </p:spPr>
        <p:txBody>
          <a:bodyPr wrap="none" rtlCol="0">
            <a:spAutoFit/>
          </a:bodyPr>
          <a:lstStyle/>
          <a:p>
            <a:r>
              <a:rPr lang="en-VN" dirty="0">
                <a:latin typeface="Tahoma" panose="020B0604030504040204" pitchFamily="34" charset="0"/>
                <a:ea typeface="Tahoma" panose="020B0604030504040204" pitchFamily="34" charset="0"/>
                <a:cs typeface="Tahoma" panose="020B0604030504040204" pitchFamily="34" charset="0"/>
              </a:rPr>
              <a:t>CommonJS Module</a:t>
            </a:r>
          </a:p>
        </p:txBody>
      </p:sp>
      <p:sp>
        <p:nvSpPr>
          <p:cNvPr id="9" name="TextBox 8">
            <a:extLst>
              <a:ext uri="{FF2B5EF4-FFF2-40B4-BE49-F238E27FC236}">
                <a16:creationId xmlns:a16="http://schemas.microsoft.com/office/drawing/2014/main" id="{C9881026-6FB4-B646-9A70-7482F0F7F5B8}"/>
              </a:ext>
            </a:extLst>
          </p:cNvPr>
          <p:cNvSpPr txBox="1"/>
          <p:nvPr/>
        </p:nvSpPr>
        <p:spPr>
          <a:xfrm>
            <a:off x="5189020" y="1598169"/>
            <a:ext cx="1813958" cy="369332"/>
          </a:xfrm>
          <a:prstGeom prst="rect">
            <a:avLst/>
          </a:prstGeom>
          <a:noFill/>
        </p:spPr>
        <p:txBody>
          <a:bodyPr wrap="none" rtlCol="0">
            <a:spAutoFit/>
          </a:bodyPr>
          <a:lstStyle/>
          <a:p>
            <a:r>
              <a:rPr lang="en-VN" dirty="0">
                <a:highlight>
                  <a:srgbClr val="00FF00"/>
                </a:highlight>
                <a:latin typeface="Tahoma" panose="020B0604030504040204" pitchFamily="34" charset="0"/>
                <a:ea typeface="Tahoma" panose="020B0604030504040204" pitchFamily="34" charset="0"/>
                <a:cs typeface="Tahoma" panose="020B0604030504040204" pitchFamily="34" charset="0"/>
              </a:rPr>
              <a:t>Variable binding</a:t>
            </a:r>
          </a:p>
        </p:txBody>
      </p:sp>
      <p:sp>
        <p:nvSpPr>
          <p:cNvPr id="10" name="TextBox 9">
            <a:extLst>
              <a:ext uri="{FF2B5EF4-FFF2-40B4-BE49-F238E27FC236}">
                <a16:creationId xmlns:a16="http://schemas.microsoft.com/office/drawing/2014/main" id="{940A93D0-8CD5-CF43-97B2-23180E29C29E}"/>
              </a:ext>
            </a:extLst>
          </p:cNvPr>
          <p:cNvSpPr txBox="1"/>
          <p:nvPr/>
        </p:nvSpPr>
        <p:spPr>
          <a:xfrm>
            <a:off x="398836" y="2495055"/>
            <a:ext cx="5214024" cy="738664"/>
          </a:xfrm>
          <a:prstGeom prst="rect">
            <a:avLst/>
          </a:prstGeom>
          <a:noFill/>
        </p:spPr>
        <p:txBody>
          <a:bodyPr wrap="square" rtlCol="0">
            <a:spAutoFit/>
          </a:bodyPr>
          <a:lstStyle/>
          <a:p>
            <a:r>
              <a:rPr lang="vi-VN" sz="1400" dirty="0"/>
              <a:t>Với import và export trong ESM, variables sẽ được bind mặc định.</a:t>
            </a:r>
            <a:br>
              <a:rPr lang="vi-VN" sz="1400" dirty="0"/>
            </a:br>
            <a:endParaRPr lang="en-VN" sz="1400" dirty="0"/>
          </a:p>
        </p:txBody>
      </p:sp>
      <p:sp>
        <p:nvSpPr>
          <p:cNvPr id="13" name="TextBox 12">
            <a:extLst>
              <a:ext uri="{FF2B5EF4-FFF2-40B4-BE49-F238E27FC236}">
                <a16:creationId xmlns:a16="http://schemas.microsoft.com/office/drawing/2014/main" id="{D6E1881F-BB0D-7B47-A8E6-D1A9E3E8EA84}"/>
              </a:ext>
            </a:extLst>
          </p:cNvPr>
          <p:cNvSpPr txBox="1"/>
          <p:nvPr/>
        </p:nvSpPr>
        <p:spPr>
          <a:xfrm>
            <a:off x="398836" y="5842337"/>
            <a:ext cx="5214024" cy="738664"/>
          </a:xfrm>
          <a:prstGeom prst="rect">
            <a:avLst/>
          </a:prstGeom>
          <a:noFill/>
        </p:spPr>
        <p:txBody>
          <a:bodyPr wrap="square" rtlCol="0">
            <a:spAutoFit/>
          </a:bodyPr>
          <a:lstStyle/>
          <a:p>
            <a:r>
              <a:rPr lang="vi-VN" sz="1400" dirty="0"/>
              <a:t>Như chúng ta thấy từ kết quả console.log. Mỗi lần chạy hàm </a:t>
            </a:r>
            <a:r>
              <a:rPr lang="vi-VN" sz="1400" i="1" dirty="0"/>
              <a:t>i</a:t>
            </a:r>
            <a:r>
              <a:rPr lang="vi-VN" sz="1400" i="1" dirty="0">
                <a:highlight>
                  <a:srgbClr val="FFFF00"/>
                </a:highlight>
              </a:rPr>
              <a:t>ncFoo()</a:t>
            </a:r>
            <a:r>
              <a:rPr lang="vi-VN" sz="1400" dirty="0"/>
              <a:t>, biến </a:t>
            </a:r>
            <a:r>
              <a:rPr lang="vi-VN" sz="1400" i="1" dirty="0">
                <a:highlight>
                  <a:srgbClr val="FFFF00"/>
                </a:highlight>
              </a:rPr>
              <a:t>foo</a:t>
            </a:r>
            <a:r>
              <a:rPr lang="vi-VN" sz="1400" dirty="0"/>
              <a:t> cũng được tăng lên, như vậy mặc định đã có quá trình bind variable.</a:t>
            </a:r>
            <a:endParaRPr lang="en-VN" sz="1400" dirty="0"/>
          </a:p>
        </p:txBody>
      </p:sp>
      <p:sp>
        <p:nvSpPr>
          <p:cNvPr id="14" name="TextBox 13">
            <a:extLst>
              <a:ext uri="{FF2B5EF4-FFF2-40B4-BE49-F238E27FC236}">
                <a16:creationId xmlns:a16="http://schemas.microsoft.com/office/drawing/2014/main" id="{BA9DC34A-EECD-934E-BD1E-A8583F49247D}"/>
              </a:ext>
            </a:extLst>
          </p:cNvPr>
          <p:cNvSpPr txBox="1"/>
          <p:nvPr/>
        </p:nvSpPr>
        <p:spPr>
          <a:xfrm>
            <a:off x="6692631" y="2493686"/>
            <a:ext cx="5100533" cy="307777"/>
          </a:xfrm>
          <a:prstGeom prst="rect">
            <a:avLst/>
          </a:prstGeom>
          <a:noFill/>
        </p:spPr>
        <p:txBody>
          <a:bodyPr wrap="square" rtlCol="0">
            <a:spAutoFit/>
          </a:bodyPr>
          <a:lstStyle/>
          <a:p>
            <a:r>
              <a:rPr lang="vi-VN" sz="1400" dirty="0"/>
              <a:t>Có chút phức tạp hơn, cùng xem xét kỹ đoạn code dưới đây:</a:t>
            </a:r>
            <a:endParaRPr lang="en-VN" sz="1400" dirty="0">
              <a:latin typeface="Tahoma" panose="020B0604030504040204" pitchFamily="34"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3323224E-6A52-A847-A4C3-E25661BAF55B}"/>
              </a:ext>
            </a:extLst>
          </p:cNvPr>
          <p:cNvSpPr txBox="1"/>
          <p:nvPr/>
        </p:nvSpPr>
        <p:spPr>
          <a:xfrm>
            <a:off x="6678404" y="5587402"/>
            <a:ext cx="5128986" cy="1200329"/>
          </a:xfrm>
          <a:prstGeom prst="rect">
            <a:avLst/>
          </a:prstGeom>
          <a:noFill/>
        </p:spPr>
        <p:txBody>
          <a:bodyPr wrap="square" rtlCol="0">
            <a:spAutoFit/>
          </a:bodyPr>
          <a:lstStyle/>
          <a:p>
            <a:r>
              <a:rPr lang="vi-VN" sz="1200" dirty="0"/>
              <a:t>-&gt; Biến </a:t>
            </a:r>
            <a:r>
              <a:rPr lang="vi-VN" sz="1200" i="1" dirty="0">
                <a:highlight>
                  <a:srgbClr val="FFFF00"/>
                </a:highlight>
              </a:rPr>
              <a:t>foo</a:t>
            </a:r>
            <a:r>
              <a:rPr lang="vi-VN" sz="1200" dirty="0"/>
              <a:t> được export ở dòng thứ 2 chỉ đơn giản nhận giá trị là </a:t>
            </a:r>
            <a:r>
              <a:rPr lang="vi-VN" sz="1200" b="1" dirty="0"/>
              <a:t>4</a:t>
            </a:r>
            <a:r>
              <a:rPr lang="vi-VN" sz="1200" dirty="0"/>
              <a:t> (key là </a:t>
            </a:r>
            <a:r>
              <a:rPr lang="vi-VN" sz="1200" b="1" dirty="0"/>
              <a:t>foo</a:t>
            </a:r>
            <a:r>
              <a:rPr lang="vi-VN" sz="1200" dirty="0"/>
              <a:t>, value là </a:t>
            </a:r>
            <a:r>
              <a:rPr lang="vi-VN" sz="1200" b="1" dirty="0"/>
              <a:t>4</a:t>
            </a:r>
            <a:r>
              <a:rPr lang="vi-VN" sz="1200" dirty="0"/>
              <a:t>). Khi gọi </a:t>
            </a:r>
            <a:r>
              <a:rPr lang="vi-VN" sz="1200" i="1" dirty="0">
                <a:highlight>
                  <a:srgbClr val="FFFF00"/>
                </a:highlight>
              </a:rPr>
              <a:t>incFoo()</a:t>
            </a:r>
            <a:r>
              <a:rPr lang="vi-VN" sz="1200" dirty="0"/>
              <a:t>, biến foo ở dòng thứ nhất được tăng lên, nhưng </a:t>
            </a:r>
            <a:r>
              <a:rPr lang="vi-VN" sz="1200" i="1" dirty="0">
                <a:highlight>
                  <a:srgbClr val="FFFF00"/>
                </a:highlight>
              </a:rPr>
              <a:t>foo</a:t>
            </a:r>
            <a:r>
              <a:rPr lang="vi-VN" sz="1200" dirty="0"/>
              <a:t> trong object </a:t>
            </a:r>
            <a:r>
              <a:rPr lang="vi-VN" sz="1200" b="1" dirty="0"/>
              <a:t>exports</a:t>
            </a:r>
            <a:r>
              <a:rPr lang="vi-VN" sz="1200" dirty="0"/>
              <a:t> thì không.</a:t>
            </a:r>
          </a:p>
          <a:p>
            <a:r>
              <a:rPr lang="vi-VN" sz="1200" dirty="0"/>
              <a:t>-&gt; Để tăng được biến đếm khi sử dụng CommonJS module, trong hàm </a:t>
            </a:r>
            <a:r>
              <a:rPr lang="vi-VN" sz="1200" i="1" dirty="0">
                <a:highlight>
                  <a:srgbClr val="FFFF00"/>
                </a:highlight>
              </a:rPr>
              <a:t>incBar()</a:t>
            </a:r>
            <a:r>
              <a:rPr lang="vi-VN" sz="1200" dirty="0"/>
              <a:t>, ta phải trỏ trực tiếp tới giá property </a:t>
            </a:r>
            <a:r>
              <a:rPr lang="vi-VN" sz="1200" i="1" dirty="0">
                <a:highlight>
                  <a:srgbClr val="FFFF00"/>
                </a:highlight>
              </a:rPr>
              <a:t>bar</a:t>
            </a:r>
            <a:r>
              <a:rPr lang="vi-VN" sz="1200" dirty="0"/>
              <a:t> trong object exports, cụ thể là </a:t>
            </a:r>
            <a:r>
              <a:rPr lang="vi-VN" sz="1200" b="1" dirty="0"/>
              <a:t>module.exports.bar</a:t>
            </a:r>
            <a:endParaRPr lang="en-VN" sz="1200"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ADCD1397-8865-A740-BDC4-B9DB82CF7BB4}"/>
              </a:ext>
            </a:extLst>
          </p:cNvPr>
          <p:cNvPicPr>
            <a:picLocks noChangeAspect="1"/>
          </p:cNvPicPr>
          <p:nvPr/>
        </p:nvPicPr>
        <p:blipFill>
          <a:blip r:embed="rId2"/>
          <a:stretch>
            <a:fillRect/>
          </a:stretch>
        </p:blipFill>
        <p:spPr>
          <a:xfrm>
            <a:off x="270756" y="3151316"/>
            <a:ext cx="5478288" cy="2236968"/>
          </a:xfrm>
          <a:prstGeom prst="rect">
            <a:avLst/>
          </a:prstGeom>
        </p:spPr>
      </p:pic>
      <p:pic>
        <p:nvPicPr>
          <p:cNvPr id="15" name="Picture 14">
            <a:extLst>
              <a:ext uri="{FF2B5EF4-FFF2-40B4-BE49-F238E27FC236}">
                <a16:creationId xmlns:a16="http://schemas.microsoft.com/office/drawing/2014/main" id="{171BB69A-17B0-4A41-98CA-871AAF92163C}"/>
              </a:ext>
            </a:extLst>
          </p:cNvPr>
          <p:cNvPicPr>
            <a:picLocks noChangeAspect="1"/>
          </p:cNvPicPr>
          <p:nvPr/>
        </p:nvPicPr>
        <p:blipFill>
          <a:blip r:embed="rId3"/>
          <a:stretch>
            <a:fillRect/>
          </a:stretch>
        </p:blipFill>
        <p:spPr>
          <a:xfrm>
            <a:off x="6809025" y="2901644"/>
            <a:ext cx="4886131" cy="2585577"/>
          </a:xfrm>
          <a:prstGeom prst="rect">
            <a:avLst/>
          </a:prstGeom>
        </p:spPr>
      </p:pic>
    </p:spTree>
    <p:extLst>
      <p:ext uri="{BB962C8B-B14F-4D97-AF65-F5344CB8AC3E}">
        <p14:creationId xmlns:p14="http://schemas.microsoft.com/office/powerpoint/2010/main" val="47300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M</a:t>
            </a:r>
            <a:r>
              <a:rPr lang="en-VN" dirty="0">
                <a:latin typeface="Tahoma" panose="020B0604030504040204" pitchFamily="34" charset="0"/>
                <a:ea typeface="Tahoma" panose="020B0604030504040204" pitchFamily="34" charset="0"/>
                <a:cs typeface="Tahoma" panose="020B0604030504040204" pitchFamily="34" charset="0"/>
              </a:rPr>
              <a:t>odule</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(khái niệm)</a:t>
            </a: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p:txBody>
          <a:bodyPr>
            <a:normAutofit fontScale="85000" lnSpcReduction="10000"/>
          </a:bodyPr>
          <a:lstStyle/>
          <a:p>
            <a:pPr marL="0" indent="0">
              <a:buNone/>
            </a:pPr>
            <a:r>
              <a:rPr lang="en-VN" b="1" dirty="0">
                <a:latin typeface="Tahoma" panose="020B0604030504040204" pitchFamily="34" charset="0"/>
                <a:ea typeface="Tahoma" panose="020B0604030504040204" pitchFamily="34" charset="0"/>
                <a:cs typeface="Tahoma" panose="020B0604030504040204" pitchFamily="34" charset="0"/>
              </a:rPr>
              <a:t>Module là gì?</a:t>
            </a:r>
          </a:p>
          <a:p>
            <a:r>
              <a:rPr lang="vi-VN" dirty="0"/>
              <a:t>Một module là một tập hợp, một gói, một packet, chứa data - ví dụ các biến lưu giữ state,..., các hàm (function hoặc method) lấy dữ liệu, thao tác, thay đổi giá trị, các biến state đó nhằm phục vụ một chức năng nhất định. Để dễ hình dung thì các library, npm package ta dùng hằng ngày nhìn chung chính là các module.</a:t>
            </a:r>
          </a:p>
          <a:p>
            <a:r>
              <a:rPr lang="vi-VN" dirty="0"/>
              <a:t>Cơ bản một web app tổng thể sẽ có nhiều thành phần, nhiều chức năng kết hợp lại với nhau. Mỗi chức năng, thành phần riêng biệt đó thường sẽ được xem là mỗi module khác nhau.</a:t>
            </a:r>
          </a:p>
          <a:p>
            <a:r>
              <a:rPr lang="vi-VN" dirty="0">
                <a:latin typeface="Tahoma" panose="020B0604030504040204" pitchFamily="34" charset="0"/>
                <a:ea typeface="Tahoma" panose="020B0604030504040204" pitchFamily="34" charset="0"/>
                <a:cs typeface="Tahoma" panose="020B0604030504040204" pitchFamily="34" charset="0"/>
              </a:rPr>
              <a:t>Trong ReactJS, các component được chia thành từng folder riêng rẽ, có file style, có file custom hook… của riêng mình, thì những component đó cũng có thể được coi là module, thứ có thể được ”đóng gói” và được sử dụng ở nơi khác trong phạm vi app.</a:t>
            </a:r>
            <a:endParaRPr lang="en-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2007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M</a:t>
            </a:r>
            <a:r>
              <a:rPr lang="en-VN" dirty="0">
                <a:latin typeface="Tahoma" panose="020B0604030504040204" pitchFamily="34" charset="0"/>
                <a:ea typeface="Tahoma" panose="020B0604030504040204" pitchFamily="34" charset="0"/>
                <a:cs typeface="Tahoma" panose="020B0604030504040204" pitchFamily="34" charset="0"/>
              </a:rPr>
              <a:t>odule</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(Why?)</a:t>
            </a: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2638044"/>
            <a:ext cx="7729728" cy="4022248"/>
          </a:xfrm>
        </p:spPr>
        <p:txBody>
          <a:bodyPr>
            <a:normAutofit fontScale="85000" lnSpcReduction="20000"/>
          </a:bodyPr>
          <a:lstStyle/>
          <a:p>
            <a:pPr marL="0" indent="0">
              <a:buNone/>
            </a:pPr>
            <a:r>
              <a:rPr lang="en-VN" b="1" dirty="0">
                <a:latin typeface="Tahoma" panose="020B0604030504040204" pitchFamily="34" charset="0"/>
                <a:ea typeface="Tahoma" panose="020B0604030504040204" pitchFamily="34" charset="0"/>
                <a:cs typeface="Tahoma" panose="020B0604030504040204" pitchFamily="34" charset="0"/>
              </a:rPr>
              <a:t>Tại sao lại cần module?</a:t>
            </a:r>
          </a:p>
          <a:p>
            <a:r>
              <a:rPr lang="vi-VN" sz="1700" dirty="0">
                <a:latin typeface="+mj-lt"/>
              </a:rPr>
              <a:t>TÍNH ĐÓNG GÓI - một trong số các đặc tính cơ bản của lập trình hướng đối tượng (OOP) mà chúng ta nghe thấy hằng ngày, từ lúc đi học, đi phỏng vấn, đến lúc đi làm. Tác dụng và tầm quan trọng của tính đóng gói này thật ra còn quan trọng hơn nhiều, được sử dụng liên tục chứ không chỉ đơn thuần có ích trong thế giới OOP.</a:t>
            </a:r>
          </a:p>
          <a:p>
            <a:r>
              <a:rPr lang="en-US" sz="1700" dirty="0" err="1">
                <a:latin typeface="Tahoma" panose="020B0604030504040204" pitchFamily="34" charset="0"/>
                <a:ea typeface="Tahoma" panose="020B0604030504040204" pitchFamily="34" charset="0"/>
                <a:cs typeface="Tahoma" panose="020B0604030504040204" pitchFamily="34" charset="0"/>
              </a:rPr>
              <a:t>Tính</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đóng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gói</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cho</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phép</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chúng</a:t>
            </a:r>
            <a:r>
              <a:rPr lang="en-US" sz="1700" dirty="0">
                <a:latin typeface="Tahoma" panose="020B0604030504040204" pitchFamily="34" charset="0"/>
                <a:ea typeface="Tahoma" panose="020B0604030504040204" pitchFamily="34" charset="0"/>
                <a:cs typeface="Tahoma" panose="020B0604030504040204" pitchFamily="34" charset="0"/>
              </a:rPr>
              <a:t> ta </a:t>
            </a:r>
            <a:r>
              <a:rPr lang="en-US" sz="1700" b="1" dirty="0" err="1">
                <a:latin typeface="Tahoma" panose="020B0604030504040204" pitchFamily="34" charset="0"/>
                <a:ea typeface="Tahoma" panose="020B0604030504040204" pitchFamily="34" charset="0"/>
                <a:cs typeface="Tahoma" panose="020B0604030504040204" pitchFamily="34" charset="0"/>
              </a:rPr>
              <a:t>đóng</a:t>
            </a:r>
            <a:r>
              <a:rPr lang="en-US" sz="1700" b="1" dirty="0">
                <a:latin typeface="Tahoma" panose="020B0604030504040204" pitchFamily="34" charset="0"/>
                <a:ea typeface="Tahoma" panose="020B0604030504040204" pitchFamily="34" charset="0"/>
                <a:cs typeface="Tahoma" panose="020B0604030504040204" pitchFamily="34" charset="0"/>
              </a:rPr>
              <a:t> </a:t>
            </a:r>
            <a:r>
              <a:rPr lang="en-US" sz="1700" b="1" dirty="0" err="1">
                <a:latin typeface="Tahoma" panose="020B0604030504040204" pitchFamily="34" charset="0"/>
                <a:ea typeface="Tahoma" panose="020B0604030504040204" pitchFamily="34" charset="0"/>
                <a:cs typeface="Tahoma" panose="020B0604030504040204" pitchFamily="34" charset="0"/>
              </a:rPr>
              <a:t>gói</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các</a:t>
            </a:r>
            <a:r>
              <a:rPr lang="en-US" sz="1700" dirty="0">
                <a:latin typeface="Tahoma" panose="020B0604030504040204" pitchFamily="34" charset="0"/>
                <a:ea typeface="Tahoma" panose="020B0604030504040204" pitchFamily="34" charset="0"/>
                <a:cs typeface="Tahoma" panose="020B0604030504040204" pitchFamily="34" charset="0"/>
              </a:rPr>
              <a:t> data </a:t>
            </a:r>
            <a:r>
              <a:rPr lang="en-US" sz="1700" dirty="0" err="1">
                <a:latin typeface="Tahoma" panose="020B0604030504040204" pitchFamily="34" charset="0"/>
                <a:ea typeface="Tahoma" panose="020B0604030504040204" pitchFamily="34" charset="0"/>
                <a:cs typeface="Tahoma" panose="020B0604030504040204" pitchFamily="34" charset="0"/>
              </a:rPr>
              <a:t>và</a:t>
            </a:r>
            <a:r>
              <a:rPr lang="en-US" sz="1700" dirty="0">
                <a:latin typeface="Tahoma" panose="020B0604030504040204" pitchFamily="34" charset="0"/>
                <a:ea typeface="Tahoma" panose="020B0604030504040204" pitchFamily="34" charset="0"/>
                <a:cs typeface="Tahoma" panose="020B0604030504040204" pitchFamily="34" charset="0"/>
              </a:rPr>
              <a:t> functions </a:t>
            </a:r>
            <a:r>
              <a:rPr lang="en-US" sz="1700" dirty="0" err="1">
                <a:latin typeface="Tahoma" panose="020B0604030504040204" pitchFamily="34" charset="0"/>
                <a:ea typeface="Tahoma" panose="020B0604030504040204" pitchFamily="34" charset="0"/>
                <a:cs typeface="Tahoma" panose="020B0604030504040204" pitchFamily="34" charset="0"/>
              </a:rPr>
              <a:t>liên</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quan</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với</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nhau</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thành</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một</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khối</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một</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gói</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để</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phục</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vụ</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một</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chức</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năng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nhất</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định</a:t>
            </a:r>
            <a:r>
              <a:rPr lang="en-US" sz="1700" dirty="0">
                <a:latin typeface="Tahoma" panose="020B0604030504040204" pitchFamily="34" charset="0"/>
                <a:ea typeface="Tahoma" panose="020B0604030504040204" pitchFamily="34" charset="0"/>
                <a:cs typeface="Tahoma" panose="020B0604030504040204" pitchFamily="34" charset="0"/>
              </a:rPr>
              <a:t>.</a:t>
            </a:r>
          </a:p>
          <a:p>
            <a:r>
              <a:rPr lang="en-US" sz="1700" dirty="0" err="1">
                <a:latin typeface="Tahoma" panose="020B0604030504040204" pitchFamily="34" charset="0"/>
                <a:ea typeface="Tahoma" panose="020B0604030504040204" pitchFamily="34" charset="0"/>
                <a:cs typeface="Tahoma" panose="020B0604030504040204" pitchFamily="34" charset="0"/>
              </a:rPr>
              <a:t>Thật</a:t>
            </a:r>
            <a:r>
              <a:rPr lang="en-US" sz="1700" dirty="0">
                <a:latin typeface="Tahoma" panose="020B0604030504040204" pitchFamily="34" charset="0"/>
                <a:ea typeface="Tahoma" panose="020B0604030504040204" pitchFamily="34" charset="0"/>
                <a:cs typeface="Tahoma" panose="020B0604030504040204" pitchFamily="34" charset="0"/>
              </a:rPr>
              <a:t> ra </a:t>
            </a:r>
            <a:r>
              <a:rPr lang="en-US" sz="1700" dirty="0" err="1">
                <a:latin typeface="Tahoma" panose="020B0604030504040204" pitchFamily="34" charset="0"/>
                <a:ea typeface="Tahoma" panose="020B0604030504040204" pitchFamily="34" charset="0"/>
                <a:cs typeface="Tahoma" panose="020B0604030504040204" pitchFamily="34" charset="0"/>
              </a:rPr>
              <a:t>bạn</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đang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dùng</a:t>
            </a:r>
            <a:r>
              <a:rPr lang="en-US" sz="1700" dirty="0">
                <a:latin typeface="Tahoma" panose="020B0604030504040204" pitchFamily="34" charset="0"/>
                <a:ea typeface="Tahoma" panose="020B0604030504040204" pitchFamily="34" charset="0"/>
                <a:cs typeface="Tahoma" panose="020B0604030504040204" pitchFamily="34" charset="0"/>
              </a:rPr>
              <a:t> module </a:t>
            </a:r>
            <a:r>
              <a:rPr lang="en-US" sz="1700" dirty="0" err="1">
                <a:latin typeface="Tahoma" panose="020B0604030504040204" pitchFamily="34" charset="0"/>
                <a:ea typeface="Tahoma" panose="020B0604030504040204" pitchFamily="34" charset="0"/>
                <a:cs typeface="Tahoma" panose="020B0604030504040204" pitchFamily="34" charset="0"/>
              </a:rPr>
              <a:t>hằng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ngày</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hàng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giờ</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Chính</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việc</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viết</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các</a:t>
            </a:r>
            <a:r>
              <a:rPr lang="en-US" sz="1700" dirty="0">
                <a:latin typeface="Tahoma" panose="020B0604030504040204" pitchFamily="34" charset="0"/>
                <a:ea typeface="Tahoma" panose="020B0604030504040204" pitchFamily="34" charset="0"/>
                <a:cs typeface="Tahoma" panose="020B0604030504040204" pitchFamily="34" charset="0"/>
              </a:rPr>
              <a:t> file </a:t>
            </a:r>
            <a:r>
              <a:rPr lang="en-US" sz="1700" dirty="0" err="1">
                <a:latin typeface="Tahoma" panose="020B0604030504040204" pitchFamily="34" charset="0"/>
                <a:ea typeface="Tahoma" panose="020B0604030504040204" pitchFamily="34" charset="0"/>
                <a:cs typeface="Tahoma" panose="020B0604030504040204" pitchFamily="34" charset="0"/>
              </a:rPr>
              <a:t>js</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riêng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biệt</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ví</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dụ</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b="1" dirty="0" err="1">
                <a:latin typeface="Tahoma" panose="020B0604030504040204" pitchFamily="34" charset="0"/>
                <a:ea typeface="Tahoma" panose="020B0604030504040204" pitchFamily="34" charset="0"/>
                <a:cs typeface="Tahoma" panose="020B0604030504040204" pitchFamily="34" charset="0"/>
              </a:rPr>
              <a:t>search.js</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b="1" dirty="0" err="1">
                <a:latin typeface="Tahoma" panose="020B0604030504040204" pitchFamily="34" charset="0"/>
                <a:ea typeface="Tahoma" panose="020B0604030504040204" pitchFamily="34" charset="0"/>
                <a:cs typeface="Tahoma" panose="020B0604030504040204" pitchFamily="34" charset="0"/>
              </a:rPr>
              <a:t>urlHelpers.js</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chính</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là</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bạn</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đang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áp</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dụng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triết</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lý</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của</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tính</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đóng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gói</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nói</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riêng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và</a:t>
            </a:r>
            <a:r>
              <a:rPr lang="en-US" sz="1700" dirty="0">
                <a:latin typeface="Tahoma" panose="020B0604030504040204" pitchFamily="34" charset="0"/>
                <a:ea typeface="Tahoma" panose="020B0604030504040204" pitchFamily="34" charset="0"/>
                <a:cs typeface="Tahoma" panose="020B0604030504040204" pitchFamily="34" charset="0"/>
              </a:rPr>
              <a:t> module </a:t>
            </a:r>
            <a:r>
              <a:rPr lang="en-US" sz="1700" dirty="0" err="1">
                <a:latin typeface="Tahoma" panose="020B0604030504040204" pitchFamily="34" charset="0"/>
                <a:ea typeface="Tahoma" panose="020B0604030504040204" pitchFamily="34" charset="0"/>
                <a:cs typeface="Tahoma" panose="020B0604030504040204" pitchFamily="34" charset="0"/>
              </a:rPr>
              <a:t>nói</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chung</a:t>
            </a:r>
            <a:r>
              <a:rPr lang="en-US" sz="1700" dirty="0">
                <a:latin typeface="Tahoma" panose="020B0604030504040204" pitchFamily="34" charset="0"/>
                <a:ea typeface="Tahoma" panose="020B0604030504040204" pitchFamily="34" charset="0"/>
                <a:cs typeface="Tahoma" panose="020B0604030504040204" pitchFamily="34" charset="0"/>
              </a:rPr>
              <a:t>.</a:t>
            </a:r>
          </a:p>
          <a:p>
            <a:r>
              <a:rPr lang="vi-VN" dirty="0"/>
              <a:t>Việc đóng gói các biến, function vào một module, rồi đến lúc sử dụng, chúng ta import vào dưới một cái </a:t>
            </a:r>
            <a:r>
              <a:rPr lang="vi-VN" b="1" dirty="0"/>
              <a:t>tên</a:t>
            </a:r>
            <a:r>
              <a:rPr lang="vi-VN" dirty="0"/>
              <a:t> khác cũng đem lại lợi ích lớn đó là tránh việc các khai báo biến, hàm bị trùng lặp hay vô tình bị ghi đè lên nhau, thứ mà chúng ta sẽ dễ dàng mắc phải khi làm việc với </a:t>
            </a:r>
            <a:r>
              <a:rPr lang="vi-VN" b="1" dirty="0"/>
              <a:t>global scope</a:t>
            </a:r>
            <a:r>
              <a:rPr lang="vi-VN" dirty="0"/>
              <a:t>.</a:t>
            </a:r>
          </a:p>
          <a:p>
            <a:r>
              <a:rPr lang="vi-VN" dirty="0"/>
              <a:t>Cuối cùng, tựu chung các lợi ích trên giúp ích rất nhiều trong việc cấu trúc, hệ thống source code, giúp ích cho việc phát triển, scale up hay đơn giản là dễ dàng </a:t>
            </a:r>
            <a:r>
              <a:rPr lang="vi-VN" b="1" dirty="0"/>
              <a:t>maintainable</a:t>
            </a:r>
            <a:r>
              <a:rPr lang="vi-VN" dirty="0"/>
              <a:t> trong tương lai.</a:t>
            </a:r>
            <a:endParaRPr lang="vi-VN" sz="17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2461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M</a:t>
            </a:r>
            <a:r>
              <a:rPr lang="en-VN" dirty="0">
                <a:latin typeface="Tahoma" panose="020B0604030504040204" pitchFamily="34" charset="0"/>
                <a:ea typeface="Tahoma" panose="020B0604030504040204" pitchFamily="34" charset="0"/>
                <a:cs typeface="Tahoma" panose="020B0604030504040204" pitchFamily="34" charset="0"/>
              </a:rPr>
              <a:t>odule</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(What?)</a:t>
            </a: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2638044"/>
            <a:ext cx="7729728" cy="4022248"/>
          </a:xfrm>
        </p:spPr>
        <p:txBody>
          <a:bodyPr>
            <a:normAutofit/>
          </a:bodyPr>
          <a:lstStyle/>
          <a:p>
            <a:pPr marL="0" indent="0">
              <a:buNone/>
            </a:pPr>
            <a:r>
              <a:rPr lang="en-VN" b="1" dirty="0">
                <a:latin typeface="Tahoma" panose="020B0604030504040204" pitchFamily="34" charset="0"/>
                <a:ea typeface="Tahoma" panose="020B0604030504040204" pitchFamily="34" charset="0"/>
                <a:cs typeface="Tahoma" panose="020B0604030504040204" pitchFamily="34" charset="0"/>
              </a:rPr>
              <a:t>Tiền thân của module?</a:t>
            </a:r>
          </a:p>
          <a:p>
            <a:r>
              <a:rPr lang="vi-VN" sz="1700" dirty="0">
                <a:latin typeface="+mj-lt"/>
              </a:rPr>
              <a:t>Trước khi xuất hiện ES6, thứ có thể coi là “bước ngoặt” trong sử dụng JS, thì vốn chưa có khái niệm hay concept về module, dev phải tự tạo ra module bằng cách:</a:t>
            </a:r>
          </a:p>
          <a:p>
            <a:r>
              <a:rPr lang="en-US" sz="1700" dirty="0" err="1">
                <a:latin typeface="Tahoma" panose="020B0604030504040204" pitchFamily="34" charset="0"/>
                <a:ea typeface="Tahoma" panose="020B0604030504040204" pitchFamily="34" charset="0"/>
                <a:cs typeface="Tahoma" panose="020B0604030504040204" pitchFamily="34" charset="0"/>
              </a:rPr>
              <a:t>Sử</a:t>
            </a:r>
            <a:r>
              <a:rPr lang="en-US" sz="1700" dirty="0">
                <a:latin typeface="Tahoma" panose="020B0604030504040204" pitchFamily="34" charset="0"/>
                <a:ea typeface="Tahoma" panose="020B0604030504040204" pitchFamily="34" charset="0"/>
                <a:cs typeface="Tahoma" panose="020B0604030504040204" pitchFamily="34" charset="0"/>
              </a:rPr>
              <a:t> dung IIFE (</a:t>
            </a:r>
            <a:r>
              <a:rPr lang="en-US" dirty="0">
                <a:latin typeface="Tahoma" panose="020B0604030504040204" pitchFamily="34" charset="0"/>
                <a:ea typeface="Tahoma" panose="020B0604030504040204" pitchFamily="34" charset="0"/>
                <a:cs typeface="Tahoma" panose="020B0604030504040204" pitchFamily="34" charset="0"/>
              </a:rPr>
              <a:t>Immediately Invoked Function Expression)</a:t>
            </a:r>
            <a:endParaRPr lang="vi-VN" sz="17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9456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136" y="198437"/>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M</a:t>
            </a:r>
            <a:r>
              <a:rPr lang="en-VN" dirty="0">
                <a:latin typeface="Tahoma" panose="020B0604030504040204" pitchFamily="34" charset="0"/>
                <a:ea typeface="Tahoma" panose="020B0604030504040204" pitchFamily="34" charset="0"/>
                <a:cs typeface="Tahoma" panose="020B0604030504040204" pitchFamily="34" charset="0"/>
              </a:rPr>
              <a:t>odule</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(What?)</a:t>
            </a:r>
          </a:p>
        </p:txBody>
      </p:sp>
      <p:pic>
        <p:nvPicPr>
          <p:cNvPr id="5" name="Content Placeholder 4">
            <a:extLst>
              <a:ext uri="{FF2B5EF4-FFF2-40B4-BE49-F238E27FC236}">
                <a16:creationId xmlns:a16="http://schemas.microsoft.com/office/drawing/2014/main" id="{720D4BBA-169E-3342-9A71-A607233AA64F}"/>
              </a:ext>
            </a:extLst>
          </p:cNvPr>
          <p:cNvPicPr>
            <a:picLocks noGrp="1" noChangeAspect="1"/>
          </p:cNvPicPr>
          <p:nvPr>
            <p:ph idx="1"/>
          </p:nvPr>
        </p:nvPicPr>
        <p:blipFill>
          <a:blip r:embed="rId2"/>
          <a:stretch>
            <a:fillRect/>
          </a:stretch>
        </p:blipFill>
        <p:spPr>
          <a:xfrm>
            <a:off x="3573691" y="1495835"/>
            <a:ext cx="5044618" cy="5163728"/>
          </a:xfrm>
        </p:spPr>
      </p:pic>
    </p:spTree>
    <p:extLst>
      <p:ext uri="{BB962C8B-B14F-4D97-AF65-F5344CB8AC3E}">
        <p14:creationId xmlns:p14="http://schemas.microsoft.com/office/powerpoint/2010/main" val="128972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M</a:t>
            </a:r>
            <a:r>
              <a:rPr lang="en-VN" dirty="0">
                <a:latin typeface="Tahoma" panose="020B0604030504040204" pitchFamily="34" charset="0"/>
                <a:ea typeface="Tahoma" panose="020B0604030504040204" pitchFamily="34" charset="0"/>
                <a:cs typeface="Tahoma" panose="020B0604030504040204" pitchFamily="34" charset="0"/>
              </a:rPr>
              <a:t>odule</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(What?)</a:t>
            </a: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2638044"/>
            <a:ext cx="7729728" cy="4022248"/>
          </a:xfrm>
        </p:spPr>
        <p:txBody>
          <a:bodyPr>
            <a:normAutofit fontScale="85000" lnSpcReduction="10000"/>
          </a:bodyPr>
          <a:lstStyle/>
          <a:p>
            <a:r>
              <a:rPr lang="en-US" dirty="0" err="1">
                <a:latin typeface="Tahoma" panose="020B0604030504040204" pitchFamily="34" charset="0"/>
                <a:ea typeface="Tahoma" panose="020B0604030504040204" pitchFamily="34" charset="0"/>
                <a:cs typeface="Tahoma" panose="020B0604030504040204" pitchFamily="34" charset="0"/>
              </a:rPr>
              <a:t>Bằng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IIFE, </a:t>
            </a:r>
            <a:r>
              <a:rPr lang="en-US" dirty="0" err="1">
                <a:latin typeface="Tahoma" panose="020B0604030504040204" pitchFamily="34" charset="0"/>
                <a:ea typeface="Tahoma" panose="020B0604030504040204" pitchFamily="34" charset="0"/>
                <a:cs typeface="Tahoma" panose="020B0604030504040204" pitchFamily="34" charset="0"/>
              </a:rPr>
              <a:t>chúng</a:t>
            </a:r>
            <a:r>
              <a:rPr lang="en-US" dirty="0">
                <a:latin typeface="Tahoma" panose="020B0604030504040204" pitchFamily="34" charset="0"/>
                <a:ea typeface="Tahoma" panose="020B0604030504040204" pitchFamily="34" charset="0"/>
                <a:cs typeface="Tahoma" panose="020B0604030504040204" pitchFamily="34" charset="0"/>
              </a:rPr>
              <a:t> ta </a:t>
            </a:r>
            <a:r>
              <a:rPr lang="en-US" dirty="0" err="1">
                <a:latin typeface="Tahoma" panose="020B0604030504040204" pitchFamily="34" charset="0"/>
                <a:ea typeface="Tahoma" panose="020B0604030504040204" pitchFamily="34" charset="0"/>
                <a:cs typeface="Tahoma" panose="020B0604030504040204" pitchFamily="34" charset="0"/>
              </a:rPr>
              <a:t>vừa</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khai</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báo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vừa</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chạy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ngay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tức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hàm</a:t>
            </a:r>
            <a:r>
              <a:rPr lang="en-US" dirty="0">
                <a:latin typeface="Tahoma" panose="020B0604030504040204" pitchFamily="34" charset="0"/>
                <a:ea typeface="Tahoma" panose="020B0604030504040204" pitchFamily="34" charset="0"/>
                <a:cs typeface="Tahoma" panose="020B0604030504040204" pitchFamily="34" charset="0"/>
              </a:rPr>
              <a:t> </a:t>
            </a:r>
            <a:r>
              <a:rPr lang="en-US" i="1" dirty="0" err="1">
                <a:highlight>
                  <a:srgbClr val="FFFF00"/>
                </a:highlight>
                <a:latin typeface="Tahoma" panose="020B0604030504040204" pitchFamily="34" charset="0"/>
                <a:ea typeface="Tahoma" panose="020B0604030504040204" pitchFamily="34" charset="0"/>
                <a:cs typeface="Tahoma" panose="020B0604030504040204" pitchFamily="34" charset="0"/>
              </a:rPr>
              <a:t>defineStuden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hàm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trả</a:t>
            </a:r>
            <a:r>
              <a:rPr lang="en-US" dirty="0">
                <a:latin typeface="Tahoma" panose="020B0604030504040204" pitchFamily="34" charset="0"/>
                <a:ea typeface="Tahoma" panose="020B0604030504040204" pitchFamily="34" charset="0"/>
                <a:cs typeface="Tahoma" panose="020B0604030504040204" pitchFamily="34" charset="0"/>
              </a:rPr>
              <a:t> ra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object </a:t>
            </a:r>
            <a:r>
              <a:rPr lang="en-US" dirty="0" err="1">
                <a:latin typeface="Tahoma" panose="020B0604030504040204" pitchFamily="34" charset="0"/>
                <a:ea typeface="Tahoma" panose="020B0604030504040204" pitchFamily="34" charset="0"/>
                <a:cs typeface="Tahoma" panose="020B0604030504040204" pitchFamily="34" charset="0"/>
              </a:rPr>
              <a:t>chứa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proptery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trỏ</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tới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hàm</a:t>
            </a:r>
            <a:r>
              <a:rPr lang="en-US" dirty="0">
                <a:latin typeface="Tahoma" panose="020B0604030504040204" pitchFamily="34" charset="0"/>
                <a:ea typeface="Tahoma" panose="020B0604030504040204" pitchFamily="34" charset="0"/>
                <a:cs typeface="Tahoma" panose="020B0604030504040204" pitchFamily="34" charset="0"/>
              </a:rPr>
              <a:t> </a:t>
            </a:r>
            <a:r>
              <a:rPr lang="en-US" i="1" dirty="0" err="1">
                <a:highlight>
                  <a:srgbClr val="FFFF00"/>
                </a:highlight>
                <a:latin typeface="Tahoma" panose="020B0604030504040204" pitchFamily="34" charset="0"/>
                <a:ea typeface="Tahoma" panose="020B0604030504040204" pitchFamily="34" charset="0"/>
                <a:cs typeface="Tahoma" panose="020B0604030504040204" pitchFamily="34" charset="0"/>
              </a:rPr>
              <a:t>getName</a:t>
            </a:r>
            <a:r>
              <a:rPr lang="en-US" dirty="0">
                <a:latin typeface="Tahoma" panose="020B0604030504040204" pitchFamily="34" charset="0"/>
                <a:ea typeface="Tahoma" panose="020B0604030504040204" pitchFamily="34" charset="0"/>
                <a:cs typeface="Tahoma" panose="020B0604030504040204" pitchFamily="34" charset="0"/>
              </a:rPr>
              <a:t>.</a:t>
            </a:r>
          </a:p>
          <a:p>
            <a:r>
              <a:rPr lang="vi-VN" dirty="0"/>
              <a:t>Xét lại định nghĩa về một module. Hàm </a:t>
            </a:r>
            <a:r>
              <a:rPr lang="vi-VN" i="1" dirty="0">
                <a:highlight>
                  <a:srgbClr val="FFFF00"/>
                </a:highlight>
              </a:rPr>
              <a:t>defineStudent</a:t>
            </a:r>
            <a:r>
              <a:rPr lang="vi-VN" dirty="0"/>
              <a:t> có chứa biến biến state là </a:t>
            </a:r>
            <a:r>
              <a:rPr lang="vi-VN" i="1" dirty="0">
                <a:highlight>
                  <a:srgbClr val="FFFF00"/>
                </a:highlight>
              </a:rPr>
              <a:t>records</a:t>
            </a:r>
            <a:r>
              <a:rPr lang="vi-VN" dirty="0"/>
              <a:t> và phương thức </a:t>
            </a:r>
            <a:r>
              <a:rPr lang="vi-VN" i="1" dirty="0">
                <a:highlight>
                  <a:srgbClr val="FFFF00"/>
                </a:highlight>
              </a:rPr>
              <a:t>getName</a:t>
            </a:r>
            <a:r>
              <a:rPr lang="vi-VN" dirty="0"/>
              <a:t> để thao tác với biến state đó (cụ thể ở đây là get ra tên của student có id tương ứng). Như vậy , đây chính là một module.</a:t>
            </a:r>
          </a:p>
          <a:p>
            <a:r>
              <a:rPr lang="vi-VN" dirty="0"/>
              <a:t>Mọi thứ sau đó được gán ngược lại cho biến </a:t>
            </a:r>
            <a:r>
              <a:rPr lang="vi-VN" i="1" dirty="0">
                <a:highlight>
                  <a:srgbClr val="FFFF00"/>
                </a:highlight>
              </a:rPr>
              <a:t>Student</a:t>
            </a:r>
            <a:r>
              <a:rPr lang="vi-VN" dirty="0"/>
              <a:t>. </a:t>
            </a:r>
            <a:r>
              <a:rPr lang="vi-VN" dirty="0">
                <a:highlight>
                  <a:srgbClr val="FFFF00"/>
                </a:highlight>
              </a:rPr>
              <a:t>Student</a:t>
            </a:r>
            <a:r>
              <a:rPr lang="vi-VN" dirty="0"/>
              <a:t> giờ đây trở thành một </a:t>
            </a:r>
            <a:r>
              <a:rPr lang="vi-VN" b="1" dirty="0"/>
              <a:t>instance</a:t>
            </a:r>
            <a:r>
              <a:rPr lang="vi-VN" dirty="0"/>
              <a:t> của module. Khi gọi </a:t>
            </a:r>
            <a:r>
              <a:rPr lang="vi-VN" dirty="0">
                <a:highlight>
                  <a:srgbClr val="FFFF00"/>
                </a:highlight>
              </a:rPr>
              <a:t>Student.getName(73)</a:t>
            </a:r>
            <a:r>
              <a:rPr lang="vi-VN" dirty="0"/>
              <a:t>, lợi dụng tính chất của </a:t>
            </a:r>
            <a:r>
              <a:rPr lang="vi-VN" b="1" dirty="0"/>
              <a:t>closure</a:t>
            </a:r>
            <a:r>
              <a:rPr lang="vi-VN" dirty="0"/>
              <a:t> (</a:t>
            </a:r>
            <a:r>
              <a:rPr lang="vi-VN" i="1" dirty="0">
                <a:highlight>
                  <a:srgbClr val="FFFF00"/>
                </a:highlight>
              </a:rPr>
              <a:t>getName</a:t>
            </a:r>
            <a:r>
              <a:rPr lang="vi-VN" dirty="0"/>
              <a:t> vẫn có khả năng lấy được data từ </a:t>
            </a:r>
            <a:r>
              <a:rPr lang="vi-VN" i="1" dirty="0">
                <a:highlight>
                  <a:srgbClr val="FFFF00"/>
                </a:highlight>
              </a:rPr>
              <a:t>records</a:t>
            </a:r>
            <a:r>
              <a:rPr lang="vi-VN" dirty="0"/>
              <a:t>, mặc dù hàm </a:t>
            </a:r>
            <a:r>
              <a:rPr lang="vi-VN" i="1" dirty="0">
                <a:highlight>
                  <a:srgbClr val="FFFF00"/>
                </a:highlight>
              </a:rPr>
              <a:t>defineStudent</a:t>
            </a:r>
            <a:r>
              <a:rPr lang="vi-VN" dirty="0"/>
              <a:t> đã chạy rồi), chúng ta đã có khả năng lấy được thông tin về tên của student có id là 73.</a:t>
            </a:r>
          </a:p>
          <a:p>
            <a:r>
              <a:rPr lang="vi-VN" sz="1700" dirty="0">
                <a:latin typeface="Tahoma" panose="020B0604030504040204" pitchFamily="34" charset="0"/>
                <a:ea typeface="Tahoma" panose="020B0604030504040204" pitchFamily="34" charset="0"/>
                <a:cs typeface="Tahoma" panose="020B0604030504040204" pitchFamily="34" charset="0"/>
              </a:rPr>
              <a:t>Với ví dụ này, module chỉ có duy nhất 1 instance là </a:t>
            </a:r>
            <a:r>
              <a:rPr lang="vi-VN" sz="1700" dirty="0">
                <a:highlight>
                  <a:srgbClr val="FFFF00"/>
                </a:highlight>
                <a:latin typeface="Tahoma" panose="020B0604030504040204" pitchFamily="34" charset="0"/>
                <a:ea typeface="Tahoma" panose="020B0604030504040204" pitchFamily="34" charset="0"/>
                <a:cs typeface="Tahoma" panose="020B0604030504040204" pitchFamily="34" charset="0"/>
              </a:rPr>
              <a:t>Student</a:t>
            </a:r>
            <a:r>
              <a:rPr lang="vi-VN" sz="1700" dirty="0">
                <a:latin typeface="Tahoma" panose="020B0604030504040204" pitchFamily="34" charset="0"/>
                <a:ea typeface="Tahoma" panose="020B0604030504040204" pitchFamily="34" charset="0"/>
                <a:cs typeface="Tahoma" panose="020B0604030504040204" pitchFamily="34" charset="0"/>
              </a:rPr>
              <a:t>, pattern này được biết đến với tên gọi là </a:t>
            </a:r>
            <a:r>
              <a:rPr lang="vi-VN" sz="1700" b="1" dirty="0">
                <a:latin typeface="Tahoma" panose="020B0604030504040204" pitchFamily="34" charset="0"/>
                <a:ea typeface="Tahoma" panose="020B0604030504040204" pitchFamily="34" charset="0"/>
                <a:cs typeface="Tahoma" panose="020B0604030504040204" pitchFamily="34" charset="0"/>
              </a:rPr>
              <a:t>Singleton</a:t>
            </a:r>
            <a:r>
              <a:rPr lang="vi-VN" sz="1700" dirty="0">
                <a:latin typeface="Tahoma" panose="020B0604030504040204" pitchFamily="34" charset="0"/>
                <a:ea typeface="Tahoma" panose="020B0604030504040204" pitchFamily="34" charset="0"/>
                <a:cs typeface="Tahoma" panose="020B0604030504040204" pitchFamily="34" charset="0"/>
              </a:rPr>
              <a:t>, hãy tìm hiểu sâu hơn về khái niệm này nếu muốn, có thể ta sẽ phát hiện ra kha khá điều thú vị, giúp định hình coding style của ta trong tương lai.</a:t>
            </a:r>
          </a:p>
          <a:p>
            <a:r>
              <a:rPr lang="vi-VN" sz="1700" dirty="0">
                <a:latin typeface="Tahoma" panose="020B0604030504040204" pitchFamily="34" charset="0"/>
                <a:ea typeface="Tahoma" panose="020B0604030504040204" pitchFamily="34" charset="0"/>
                <a:cs typeface="Tahoma" panose="020B0604030504040204" pitchFamily="34" charset="0"/>
              </a:rPr>
              <a:t>Trong trường hợp ta muốn “module giả lập” trên có nhiều hơn 1 instance thì sao? Cùng nghiên cứu đến cách thức thứ 2…</a:t>
            </a:r>
          </a:p>
        </p:txBody>
      </p:sp>
    </p:spTree>
    <p:extLst>
      <p:ext uri="{BB962C8B-B14F-4D97-AF65-F5344CB8AC3E}">
        <p14:creationId xmlns:p14="http://schemas.microsoft.com/office/powerpoint/2010/main" val="17762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M</a:t>
            </a:r>
            <a:r>
              <a:rPr lang="en-VN" dirty="0">
                <a:latin typeface="Tahoma" panose="020B0604030504040204" pitchFamily="34" charset="0"/>
                <a:ea typeface="Tahoma" panose="020B0604030504040204" pitchFamily="34" charset="0"/>
                <a:cs typeface="Tahoma" panose="020B0604030504040204" pitchFamily="34" charset="0"/>
              </a:rPr>
              <a:t>odule</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(What?)</a:t>
            </a:r>
          </a:p>
        </p:txBody>
      </p:sp>
      <p:sp>
        <p:nvSpPr>
          <p:cNvPr id="3" name="Content Placeholder 2">
            <a:extLst>
              <a:ext uri="{FF2B5EF4-FFF2-40B4-BE49-F238E27FC236}">
                <a16:creationId xmlns:a16="http://schemas.microsoft.com/office/drawing/2014/main" id="{617181D0-EF76-0C48-A120-F6626BC9BAF2}"/>
              </a:ext>
            </a:extLst>
          </p:cNvPr>
          <p:cNvSpPr>
            <a:spLocks noGrp="1"/>
          </p:cNvSpPr>
          <p:nvPr>
            <p:ph idx="1"/>
          </p:nvPr>
        </p:nvSpPr>
        <p:spPr>
          <a:xfrm>
            <a:off x="2231136" y="2638044"/>
            <a:ext cx="7729728" cy="4022248"/>
          </a:xfrm>
        </p:spPr>
        <p:txBody>
          <a:bodyPr>
            <a:normAutofit/>
          </a:bodyPr>
          <a:lstStyle/>
          <a:p>
            <a:r>
              <a:rPr lang="en-US" dirty="0" err="1">
                <a:latin typeface="Tahoma" panose="020B0604030504040204" pitchFamily="34" charset="0"/>
                <a:ea typeface="Tahoma" panose="020B0604030504040204" pitchFamily="34" charset="0"/>
                <a:cs typeface="Tahoma" panose="020B0604030504040204" pitchFamily="34" charset="0"/>
              </a:rPr>
              <a:t>Bằng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Module Factory</a:t>
            </a:r>
            <a:endParaRPr lang="vi-VN" sz="17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696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6390-8B09-AE4F-8BC6-96557717EAD7}"/>
              </a:ext>
            </a:extLst>
          </p:cNvPr>
          <p:cNvSpPr>
            <a:spLocks noGrp="1"/>
          </p:cNvSpPr>
          <p:nvPr>
            <p:ph type="title"/>
          </p:nvPr>
        </p:nvSpPr>
        <p:spPr>
          <a:xfrm>
            <a:off x="2231136" y="198437"/>
            <a:ext cx="7729728" cy="118872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M</a:t>
            </a:r>
            <a:r>
              <a:rPr lang="en-VN" dirty="0">
                <a:latin typeface="Tahoma" panose="020B0604030504040204" pitchFamily="34" charset="0"/>
                <a:ea typeface="Tahoma" panose="020B0604030504040204" pitchFamily="34" charset="0"/>
                <a:cs typeface="Tahoma" panose="020B0604030504040204" pitchFamily="34" charset="0"/>
              </a:rPr>
              <a:t>odule</a:t>
            </a:r>
            <a:br>
              <a:rPr lang="en-VN" dirty="0">
                <a:latin typeface="Tahoma" panose="020B0604030504040204" pitchFamily="34" charset="0"/>
                <a:ea typeface="Tahoma" panose="020B0604030504040204" pitchFamily="34" charset="0"/>
                <a:cs typeface="Tahoma" panose="020B0604030504040204" pitchFamily="34" charset="0"/>
              </a:rPr>
            </a:br>
            <a:r>
              <a:rPr lang="en-VN" dirty="0">
                <a:latin typeface="Tahoma" panose="020B0604030504040204" pitchFamily="34" charset="0"/>
                <a:ea typeface="Tahoma" panose="020B0604030504040204" pitchFamily="34" charset="0"/>
                <a:cs typeface="Tahoma" panose="020B0604030504040204" pitchFamily="34" charset="0"/>
              </a:rPr>
              <a:t>(What?)</a:t>
            </a:r>
          </a:p>
        </p:txBody>
      </p:sp>
      <p:pic>
        <p:nvPicPr>
          <p:cNvPr id="7" name="Content Placeholder 6">
            <a:extLst>
              <a:ext uri="{FF2B5EF4-FFF2-40B4-BE49-F238E27FC236}">
                <a16:creationId xmlns:a16="http://schemas.microsoft.com/office/drawing/2014/main" id="{F152E8E0-B6B9-6345-B3A3-C877C6887F3C}"/>
              </a:ext>
            </a:extLst>
          </p:cNvPr>
          <p:cNvPicPr>
            <a:picLocks noGrp="1" noChangeAspect="1"/>
          </p:cNvPicPr>
          <p:nvPr>
            <p:ph idx="1"/>
          </p:nvPr>
        </p:nvPicPr>
        <p:blipFill>
          <a:blip r:embed="rId2"/>
          <a:stretch>
            <a:fillRect/>
          </a:stretch>
        </p:blipFill>
        <p:spPr>
          <a:xfrm>
            <a:off x="3537625" y="1456987"/>
            <a:ext cx="5116749" cy="5401013"/>
          </a:xfrm>
        </p:spPr>
      </p:pic>
    </p:spTree>
    <p:extLst>
      <p:ext uri="{BB962C8B-B14F-4D97-AF65-F5344CB8AC3E}">
        <p14:creationId xmlns:p14="http://schemas.microsoft.com/office/powerpoint/2010/main" val="4490892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1228</TotalTime>
  <Words>1896</Words>
  <Application>Microsoft Macintosh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Gill Sans MT</vt:lpstr>
      <vt:lpstr>Tahoma</vt:lpstr>
      <vt:lpstr>Parcel</vt:lpstr>
      <vt:lpstr>ECMA Script 2015 – es6 (advanced)</vt:lpstr>
      <vt:lpstr>Mục lục</vt:lpstr>
      <vt:lpstr>Module (khái niệm)</vt:lpstr>
      <vt:lpstr>Module (Why?)</vt:lpstr>
      <vt:lpstr>Module (What?)</vt:lpstr>
      <vt:lpstr>Module (What?)</vt:lpstr>
      <vt:lpstr>Module (What?)</vt:lpstr>
      <vt:lpstr>Module (What?)</vt:lpstr>
      <vt:lpstr>Module (What?)</vt:lpstr>
      <vt:lpstr>Module (What?)</vt:lpstr>
      <vt:lpstr>Module (how?)</vt:lpstr>
      <vt:lpstr>Module (how?)</vt:lpstr>
      <vt:lpstr>Module (not)</vt:lpstr>
      <vt:lpstr>Module (not)</vt:lpstr>
      <vt:lpstr>Module (not)</vt:lpstr>
      <vt:lpstr>Module (ES6 module vs commonjs module)</vt:lpstr>
      <vt:lpstr>Module (ES6 module vs commonjs module)</vt:lpstr>
      <vt:lpstr>Module (ES6 module vs commonjs module)</vt:lpstr>
      <vt:lpstr>Module (ES6 module vs commonjs module)</vt:lpstr>
      <vt:lpstr>Module (ES6 module vs commonjs module)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ECMA Script 2015 – es6</dc:title>
  <dc:creator>Microsoft Office User</dc:creator>
  <cp:lastModifiedBy>Microsoft Office User</cp:lastModifiedBy>
  <cp:revision>20</cp:revision>
  <dcterms:created xsi:type="dcterms:W3CDTF">2021-08-12T08:45:50Z</dcterms:created>
  <dcterms:modified xsi:type="dcterms:W3CDTF">2022-01-10T22:06:49Z</dcterms:modified>
</cp:coreProperties>
</file>