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Generator function</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(khái niệm)</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3840577"/>
          </a:xfrm>
        </p:spPr>
        <p:txBody>
          <a:bodyPr>
            <a:normAutofit fontScale="92500" lnSpcReduction="20000"/>
          </a:bodyPr>
          <a:lstStyle/>
          <a:p>
            <a:r>
              <a:rPr lang="vi-VN" dirty="0"/>
              <a:t>Generator Function là một tính năng mới được đưa vào ECMAScript 6 (ES6), nó đã được nhà phát triển đưa vào sử dụng bằng cú pháp khai báo </a:t>
            </a:r>
            <a:r>
              <a:rPr lang="vi-VN" i="1" dirty="0">
                <a:highlight>
                  <a:srgbClr val="FFFF00"/>
                </a:highlight>
              </a:rPr>
              <a:t>function*</a:t>
            </a:r>
            <a:r>
              <a:rPr lang="vi-VN" dirty="0"/>
              <a:t>, và tất nhiên là trả về một </a:t>
            </a:r>
            <a:r>
              <a:rPr lang="vi-VN" i="1" dirty="0">
                <a:highlight>
                  <a:srgbClr val="FFFF00"/>
                </a:highlight>
              </a:rPr>
              <a:t>Generator object</a:t>
            </a:r>
            <a:r>
              <a:rPr lang="vi-VN" dirty="0"/>
              <a:t>.</a:t>
            </a:r>
          </a:p>
          <a:p>
            <a:r>
              <a:rPr lang="vi-VN" dirty="0"/>
              <a:t>Về cơ bản Generator Function là một hàm có khả năng tạm ngưng thực thi, và có thể tiếp tục chạy tiếp ở một thời điểm nào đó.</a:t>
            </a:r>
          </a:p>
          <a:p>
            <a:r>
              <a:rPr lang="vi-VN" dirty="0"/>
              <a:t>Generator Function trả về một đối tượng Iterator một cách không tường minh. Trong nội dung của hàm này bạn chỉ cần định nghĩa các giá trị cho các phần tử trong Iterator đó.</a:t>
            </a:r>
          </a:p>
          <a:p>
            <a:r>
              <a:rPr lang="vi-VN" dirty="0"/>
              <a:t>Có thể hiểu rằng nó là một function có thể được thực thi nhiều lần liên tiếp mà ngữ cảnh (số lượng biến, giá trị biến, trạng thái các thành phần bên trong hàm ...) đều có thể lưu lại sử dụng sau mỗi phiên.</a:t>
            </a:r>
          </a:p>
          <a:p>
            <a:r>
              <a:rPr lang="vi-VN" dirty="0"/>
              <a:t>Với chức năng mới này, Generator function cũng có thể dừng thực thi bất cứ thời điểm nào, đợi một điều kiện nào nó xảy ra rồi mới tiếp tục thực thi (Ví dụ như khi gọi ajax, các kiến trúc async chẳng hạn).</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00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835" y="205935"/>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set</a:t>
            </a: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9A4268FF-8AA9-2440-9F10-D4D9496CCDD7}"/>
              </a:ext>
            </a:extLst>
          </p:cNvPr>
          <p:cNvPicPr>
            <a:picLocks noChangeAspect="1"/>
          </p:cNvPicPr>
          <p:nvPr/>
        </p:nvPicPr>
        <p:blipFill>
          <a:blip r:embed="rId2"/>
          <a:stretch>
            <a:fillRect/>
          </a:stretch>
        </p:blipFill>
        <p:spPr>
          <a:xfrm>
            <a:off x="2135424" y="1650800"/>
            <a:ext cx="7921152" cy="4473707"/>
          </a:xfrm>
          <a:prstGeom prst="rect">
            <a:avLst/>
          </a:prstGeom>
        </p:spPr>
      </p:pic>
    </p:spTree>
    <p:extLst>
      <p:ext uri="{BB962C8B-B14F-4D97-AF65-F5344CB8AC3E}">
        <p14:creationId xmlns:p14="http://schemas.microsoft.com/office/powerpoint/2010/main" val="249925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set</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3840577"/>
          </a:xfrm>
        </p:spPr>
        <p:txBody>
          <a:bodyPr>
            <a:normAutofit/>
          </a:bodyPr>
          <a:lstStyle/>
          <a:p>
            <a:r>
              <a:rPr lang="vi-VN" dirty="0"/>
              <a:t>Khi muốn sử dụng loop (lặp) cho 1 set, ta có thể sử dụng 2 methods sau của JS:</a:t>
            </a:r>
          </a:p>
          <a:p>
            <a:r>
              <a:rPr lang="vi-VN" dirty="0"/>
              <a:t>for…of</a:t>
            </a:r>
          </a:p>
          <a:p>
            <a:r>
              <a:rPr lang="vi-VN" dirty="0"/>
              <a:t>forEach</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3308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835" y="205935"/>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set</a:t>
            </a: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1A76F2EF-9135-D047-A57D-7234E9666F3A}"/>
              </a:ext>
            </a:extLst>
          </p:cNvPr>
          <p:cNvPicPr>
            <a:picLocks noChangeAspect="1"/>
          </p:cNvPicPr>
          <p:nvPr/>
        </p:nvPicPr>
        <p:blipFill>
          <a:blip r:embed="rId2"/>
          <a:stretch>
            <a:fillRect/>
          </a:stretch>
        </p:blipFill>
        <p:spPr>
          <a:xfrm>
            <a:off x="1047750" y="2095500"/>
            <a:ext cx="10096500" cy="2667000"/>
          </a:xfrm>
          <a:prstGeom prst="rect">
            <a:avLst/>
          </a:prstGeom>
        </p:spPr>
      </p:pic>
    </p:spTree>
    <p:extLst>
      <p:ext uri="{BB962C8B-B14F-4D97-AF65-F5344CB8AC3E}">
        <p14:creationId xmlns:p14="http://schemas.microsoft.com/office/powerpoint/2010/main" val="411370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1188721"/>
          </a:xfrm>
        </p:spPr>
        <p:txBody>
          <a:bodyPr>
            <a:normAutofit fontScale="92500" lnSpcReduction="10000"/>
          </a:bodyPr>
          <a:lstStyle/>
          <a:p>
            <a:r>
              <a:rPr lang="vi-VN" sz="1400" dirty="0"/>
              <a:t>Một trong những điểm khác biệt cơ bản giữa object và các kiểu dữ liệu nguyên thuỷ là các object được lưu trữ và sao chép “bằng cách tham chiếu”, trong khi các kiểu dữ liệu nguyên thuỷ là “dưới dạng 1 giá trị hoàn toàn”</a:t>
            </a:r>
          </a:p>
          <a:p>
            <a:r>
              <a:rPr lang="vi-VN" sz="1400" dirty="0"/>
              <a:t>Thử với kiểu dữ liệu nguyên thuỷ string</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B4D81672-684A-0649-93EB-1A09968CED60}"/>
              </a:ext>
            </a:extLst>
          </p:cNvPr>
          <p:cNvPicPr>
            <a:picLocks noChangeAspect="1"/>
          </p:cNvPicPr>
          <p:nvPr/>
        </p:nvPicPr>
        <p:blipFill>
          <a:blip r:embed="rId2"/>
          <a:stretch>
            <a:fillRect/>
          </a:stretch>
        </p:blipFill>
        <p:spPr>
          <a:xfrm>
            <a:off x="1047750" y="3652520"/>
            <a:ext cx="10096500" cy="965200"/>
          </a:xfrm>
          <a:prstGeom prst="rect">
            <a:avLst/>
          </a:prstGeom>
        </p:spPr>
      </p:pic>
      <p:sp>
        <p:nvSpPr>
          <p:cNvPr id="6" name="Content Placeholder 2">
            <a:extLst>
              <a:ext uri="{FF2B5EF4-FFF2-40B4-BE49-F238E27FC236}">
                <a16:creationId xmlns:a16="http://schemas.microsoft.com/office/drawing/2014/main" id="{91407BD1-E5A6-A14C-86D4-3A5B730701DD}"/>
              </a:ext>
            </a:extLst>
          </p:cNvPr>
          <p:cNvSpPr txBox="1">
            <a:spLocks/>
          </p:cNvSpPr>
          <p:nvPr/>
        </p:nvSpPr>
        <p:spPr>
          <a:xfrm>
            <a:off x="2231136" y="4826768"/>
            <a:ext cx="7729728" cy="11887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vi-VN" sz="1400" dirty="0"/>
              <a:t>Kết quả là ta đã có 2 biến tách biệt, mỗi biến được lưu trữ với giá trị là “Hello!”</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1C4374B6-E300-534D-A331-A08B8D35FB30}"/>
              </a:ext>
            </a:extLst>
          </p:cNvPr>
          <p:cNvPicPr>
            <a:picLocks noChangeAspect="1"/>
          </p:cNvPicPr>
          <p:nvPr/>
        </p:nvPicPr>
        <p:blipFill>
          <a:blip r:embed="rId3"/>
          <a:stretch>
            <a:fillRect/>
          </a:stretch>
        </p:blipFill>
        <p:spPr>
          <a:xfrm>
            <a:off x="4125338" y="5231462"/>
            <a:ext cx="3941324" cy="1568054"/>
          </a:xfrm>
          <a:prstGeom prst="rect">
            <a:avLst/>
          </a:prstGeom>
        </p:spPr>
      </p:pic>
    </p:spTree>
    <p:extLst>
      <p:ext uri="{BB962C8B-B14F-4D97-AF65-F5344CB8AC3E}">
        <p14:creationId xmlns:p14="http://schemas.microsoft.com/office/powerpoint/2010/main" val="241487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1188721"/>
          </a:xfrm>
        </p:spPr>
        <p:txBody>
          <a:bodyPr>
            <a:normAutofit/>
          </a:bodyPr>
          <a:lstStyle/>
          <a:p>
            <a:r>
              <a:rPr lang="vi-VN" sz="1400" dirty="0"/>
              <a:t>Object thì không như vậy, giá trị được lưu trữ của 1 object không phải là object đó, mà là “địa chỉ của nó trong bộ nhớ”, nói 1 cách khác, nó là 1 “ref” hay “reference” aka “tham chiếu” tới nó.</a:t>
            </a:r>
          </a:p>
          <a:p>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id="{91407BD1-E5A6-A14C-86D4-3A5B730701DD}"/>
              </a:ext>
            </a:extLst>
          </p:cNvPr>
          <p:cNvSpPr txBox="1">
            <a:spLocks/>
          </p:cNvSpPr>
          <p:nvPr/>
        </p:nvSpPr>
        <p:spPr>
          <a:xfrm>
            <a:off x="2231136" y="3912368"/>
            <a:ext cx="7729728" cy="11887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vi-VN" sz="1400" dirty="0"/>
              <a:t>Và đây là cách object được lưu trữ trong bộ nhớ</a:t>
            </a: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F474A8B9-25B8-7049-A643-F3CCFD271FF4}"/>
              </a:ext>
            </a:extLst>
          </p:cNvPr>
          <p:cNvPicPr>
            <a:picLocks noChangeAspect="1"/>
          </p:cNvPicPr>
          <p:nvPr/>
        </p:nvPicPr>
        <p:blipFill>
          <a:blip r:embed="rId2"/>
          <a:stretch>
            <a:fillRect/>
          </a:stretch>
        </p:blipFill>
        <p:spPr>
          <a:xfrm>
            <a:off x="1079500" y="2572966"/>
            <a:ext cx="10033000" cy="1231900"/>
          </a:xfrm>
          <a:prstGeom prst="rect">
            <a:avLst/>
          </a:prstGeom>
        </p:spPr>
      </p:pic>
      <p:pic>
        <p:nvPicPr>
          <p:cNvPr id="10" name="Picture 9">
            <a:extLst>
              <a:ext uri="{FF2B5EF4-FFF2-40B4-BE49-F238E27FC236}">
                <a16:creationId xmlns:a16="http://schemas.microsoft.com/office/drawing/2014/main" id="{BE3C40D3-D884-CB44-8EF8-87AF550013FC}"/>
              </a:ext>
            </a:extLst>
          </p:cNvPr>
          <p:cNvPicPr>
            <a:picLocks noChangeAspect="1"/>
          </p:cNvPicPr>
          <p:nvPr/>
        </p:nvPicPr>
        <p:blipFill>
          <a:blip r:embed="rId3"/>
          <a:stretch>
            <a:fillRect/>
          </a:stretch>
        </p:blipFill>
        <p:spPr>
          <a:xfrm>
            <a:off x="4288583" y="4330729"/>
            <a:ext cx="3614833" cy="2279120"/>
          </a:xfrm>
          <a:prstGeom prst="rect">
            <a:avLst/>
          </a:prstGeom>
        </p:spPr>
      </p:pic>
    </p:spTree>
    <p:extLst>
      <p:ext uri="{BB962C8B-B14F-4D97-AF65-F5344CB8AC3E}">
        <p14:creationId xmlns:p14="http://schemas.microsoft.com/office/powerpoint/2010/main" val="285246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1188721"/>
          </a:xfrm>
        </p:spPr>
        <p:txBody>
          <a:bodyPr>
            <a:normAutofit/>
          </a:bodyPr>
          <a:lstStyle/>
          <a:p>
            <a:r>
              <a:rPr lang="vi-VN" sz="1400" dirty="0"/>
              <a:t>Khi 1 object được copy (bằng cách gán nó = 1 biến khác), thì chỉ có ref tới nó được copy mà object gốc không được duplicate</a:t>
            </a:r>
          </a:p>
          <a:p>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id="{91407BD1-E5A6-A14C-86D4-3A5B730701DD}"/>
              </a:ext>
            </a:extLst>
          </p:cNvPr>
          <p:cNvSpPr txBox="1">
            <a:spLocks/>
          </p:cNvSpPr>
          <p:nvPr/>
        </p:nvSpPr>
        <p:spPr>
          <a:xfrm>
            <a:off x="2231136" y="3912368"/>
            <a:ext cx="7729728" cy="11887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vi-VN" sz="1400" dirty="0"/>
              <a:t>Giờ chúng ta có 2 biến, được lưu trữ ở 2 địa chỉ khác nhau trong bộ nhớ và cùng trỏ tới 1 ref</a:t>
            </a: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ED8DE0B-3CDD-1A48-964A-2ED7DE7B418E}"/>
              </a:ext>
            </a:extLst>
          </p:cNvPr>
          <p:cNvPicPr>
            <a:picLocks noChangeAspect="1"/>
          </p:cNvPicPr>
          <p:nvPr/>
        </p:nvPicPr>
        <p:blipFill>
          <a:blip r:embed="rId2"/>
          <a:stretch>
            <a:fillRect/>
          </a:stretch>
        </p:blipFill>
        <p:spPr>
          <a:xfrm>
            <a:off x="1028700" y="2356915"/>
            <a:ext cx="10134600" cy="1333500"/>
          </a:xfrm>
          <a:prstGeom prst="rect">
            <a:avLst/>
          </a:prstGeom>
        </p:spPr>
      </p:pic>
      <p:pic>
        <p:nvPicPr>
          <p:cNvPr id="9" name="Picture 8">
            <a:extLst>
              <a:ext uri="{FF2B5EF4-FFF2-40B4-BE49-F238E27FC236}">
                <a16:creationId xmlns:a16="http://schemas.microsoft.com/office/drawing/2014/main" id="{4C59DAF0-BB2C-0B49-BB6D-86E4A81622B8}"/>
              </a:ext>
            </a:extLst>
          </p:cNvPr>
          <p:cNvPicPr>
            <a:picLocks noChangeAspect="1"/>
          </p:cNvPicPr>
          <p:nvPr/>
        </p:nvPicPr>
        <p:blipFill>
          <a:blip r:embed="rId3"/>
          <a:stretch>
            <a:fillRect/>
          </a:stretch>
        </p:blipFill>
        <p:spPr>
          <a:xfrm>
            <a:off x="3209655" y="4284775"/>
            <a:ext cx="5772690" cy="2521293"/>
          </a:xfrm>
          <a:prstGeom prst="rect">
            <a:avLst/>
          </a:prstGeom>
        </p:spPr>
      </p:pic>
    </p:spTree>
    <p:extLst>
      <p:ext uri="{BB962C8B-B14F-4D97-AF65-F5344CB8AC3E}">
        <p14:creationId xmlns:p14="http://schemas.microsoft.com/office/powerpoint/2010/main" val="101763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1188721"/>
          </a:xfrm>
        </p:spPr>
        <p:txBody>
          <a:bodyPr>
            <a:normAutofit/>
          </a:bodyPr>
          <a:lstStyle/>
          <a:p>
            <a:r>
              <a:rPr lang="vi-VN" sz="1400" dirty="0"/>
              <a:t>Có thể sử dụng cả 2 biến admin và user để truy cập và thay đổi giá trị của object</a:t>
            </a:r>
          </a:p>
          <a:p>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id="{91407BD1-E5A6-A14C-86D4-3A5B730701DD}"/>
              </a:ext>
            </a:extLst>
          </p:cNvPr>
          <p:cNvSpPr txBox="1">
            <a:spLocks/>
          </p:cNvSpPr>
          <p:nvPr/>
        </p:nvSpPr>
        <p:spPr>
          <a:xfrm>
            <a:off x="2377051" y="5044798"/>
            <a:ext cx="7729728" cy="11887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vi-VN" sz="1400" dirty="0"/>
              <a:t>Giống với việc 1 chiếc tủ có 2 chìa khoá là admin và user, ta có thể mở tủ bằng 1 trong 2 chìa khoá này và thay đổi những gì đang có trong tủ. Nếu sau này ta sử dụng 1 chìa khoá khác, ta vẫn đang mở cùng 1 tủ và sẽ thấy những thay đổi gần nhất bên trong tủ.  </a:t>
            </a: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2826D3F8-2B1E-1C4C-A122-A1119FF5DE72}"/>
              </a:ext>
            </a:extLst>
          </p:cNvPr>
          <p:cNvPicPr>
            <a:picLocks noChangeAspect="1"/>
          </p:cNvPicPr>
          <p:nvPr/>
        </p:nvPicPr>
        <p:blipFill>
          <a:blip r:embed="rId2"/>
          <a:stretch>
            <a:fillRect/>
          </a:stretch>
        </p:blipFill>
        <p:spPr>
          <a:xfrm>
            <a:off x="1155565" y="2356915"/>
            <a:ext cx="10172700" cy="2362200"/>
          </a:xfrm>
          <a:prstGeom prst="rect">
            <a:avLst/>
          </a:prstGeom>
        </p:spPr>
      </p:pic>
    </p:spTree>
    <p:extLst>
      <p:ext uri="{BB962C8B-B14F-4D97-AF65-F5344CB8AC3E}">
        <p14:creationId xmlns:p14="http://schemas.microsoft.com/office/powerpoint/2010/main" val="387388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1574032"/>
          </a:xfrm>
        </p:spPr>
        <p:txBody>
          <a:bodyPr>
            <a:normAutofit/>
          </a:bodyPr>
          <a:lstStyle/>
          <a:p>
            <a:pPr marL="0" indent="0">
              <a:buNone/>
            </a:pPr>
            <a:r>
              <a:rPr lang="vi-VN" b="1" dirty="0"/>
              <a:t>So sánh với ref:</a:t>
            </a:r>
          </a:p>
          <a:p>
            <a:r>
              <a:rPr lang="vi-VN" dirty="0"/>
              <a:t>2 object chỉ bằng nhau nếu nó cùng là 1 object, hay chính xác hơn là cùng trỏ vào 1 object</a:t>
            </a:r>
          </a:p>
          <a:p>
            <a:r>
              <a:rPr lang="vi-VN" dirty="0"/>
              <a:t>Ví dụ, ta có </a:t>
            </a:r>
            <a:r>
              <a:rPr lang="vi-VN" dirty="0">
                <a:highlight>
                  <a:srgbClr val="FFFF00"/>
                </a:highlight>
              </a:rPr>
              <a:t>a</a:t>
            </a:r>
            <a:r>
              <a:rPr lang="vi-VN" dirty="0"/>
              <a:t> và </a:t>
            </a:r>
            <a:r>
              <a:rPr lang="vi-VN" dirty="0">
                <a:highlight>
                  <a:srgbClr val="FFFF00"/>
                </a:highlight>
              </a:rPr>
              <a:t>b</a:t>
            </a:r>
            <a:r>
              <a:rPr lang="vi-VN" dirty="0"/>
              <a:t> cùng trỏ tới cùng 1 object, nên chúng bằng nhau</a:t>
            </a:r>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430DD378-6D28-CB4D-9E61-9D05E80F5221}"/>
              </a:ext>
            </a:extLst>
          </p:cNvPr>
          <p:cNvPicPr>
            <a:picLocks noChangeAspect="1"/>
          </p:cNvPicPr>
          <p:nvPr/>
        </p:nvPicPr>
        <p:blipFill>
          <a:blip r:embed="rId2"/>
          <a:stretch>
            <a:fillRect/>
          </a:stretch>
        </p:blipFill>
        <p:spPr>
          <a:xfrm>
            <a:off x="2991863" y="3336587"/>
            <a:ext cx="6208273" cy="1154847"/>
          </a:xfrm>
          <a:prstGeom prst="rect">
            <a:avLst/>
          </a:prstGeom>
        </p:spPr>
      </p:pic>
      <p:sp>
        <p:nvSpPr>
          <p:cNvPr id="9" name="Content Placeholder 2">
            <a:extLst>
              <a:ext uri="{FF2B5EF4-FFF2-40B4-BE49-F238E27FC236}">
                <a16:creationId xmlns:a16="http://schemas.microsoft.com/office/drawing/2014/main" id="{CA313EF1-553C-C447-8912-8DC4EDFC1920}"/>
              </a:ext>
            </a:extLst>
          </p:cNvPr>
          <p:cNvSpPr txBox="1">
            <a:spLocks/>
          </p:cNvSpPr>
          <p:nvPr/>
        </p:nvSpPr>
        <p:spPr>
          <a:xfrm>
            <a:off x="2231136" y="4552865"/>
            <a:ext cx="7729728" cy="8070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vi-VN" dirty="0"/>
              <a:t>Đây là 2 object riêng biệt với giá trị bằng nhau</a:t>
            </a:r>
          </a:p>
          <a:p>
            <a:r>
              <a:rPr lang="vi-VN" dirty="0"/>
              <a:t>Nhưng khi so sánh, kết quả lại trả về </a:t>
            </a:r>
            <a:r>
              <a:rPr lang="vi-VN" b="1" dirty="0"/>
              <a:t>false</a:t>
            </a:r>
            <a:r>
              <a:rPr lang="vi-VN" dirty="0"/>
              <a:t>, đơn giản vì chúng không cùng trỏ về 1 object trong bộ nhớ</a:t>
            </a:r>
            <a:endParaRPr lang="vi-VN" b="1"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D900CA2A-458A-E340-B54C-25087B73FBE7}"/>
              </a:ext>
            </a:extLst>
          </p:cNvPr>
          <p:cNvPicPr>
            <a:picLocks noChangeAspect="1"/>
          </p:cNvPicPr>
          <p:nvPr/>
        </p:nvPicPr>
        <p:blipFill>
          <a:blip r:embed="rId2"/>
          <a:stretch>
            <a:fillRect/>
          </a:stretch>
        </p:blipFill>
        <p:spPr>
          <a:xfrm>
            <a:off x="2854368" y="5403849"/>
            <a:ext cx="6483261" cy="1206000"/>
          </a:xfrm>
          <a:prstGeom prst="rect">
            <a:avLst/>
          </a:prstGeom>
        </p:spPr>
      </p:pic>
    </p:spTree>
    <p:extLst>
      <p:ext uri="{BB962C8B-B14F-4D97-AF65-F5344CB8AC3E}">
        <p14:creationId xmlns:p14="http://schemas.microsoft.com/office/powerpoint/2010/main" val="274203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down)">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2177147"/>
          </a:xfrm>
        </p:spPr>
        <p:txBody>
          <a:bodyPr>
            <a:normAutofit/>
          </a:bodyPr>
          <a:lstStyle/>
          <a:p>
            <a:pPr marL="0" indent="0">
              <a:buNone/>
            </a:pPr>
            <a:r>
              <a:rPr lang="vi-VN" b="1" dirty="0"/>
              <a:t>Cloning &amp; merging:</a:t>
            </a:r>
          </a:p>
          <a:p>
            <a:r>
              <a:rPr lang="vi-VN" sz="1400" dirty="0"/>
              <a:t>Sao chép (copy) 1 object có nghĩa là chúng ta sẽ tạo ra 1 biến mới, biến này sẽ trỏ đến cùng 1 object với biến ban đầu.</a:t>
            </a:r>
          </a:p>
          <a:p>
            <a:r>
              <a:rPr lang="vi-VN" sz="1400" dirty="0"/>
              <a:t>Nhân bản (clone) 1 object có nghĩa là chúng ta sẽ tạo ra 1 biến mới, hoàn toàn độc lập với object gốc, nhưng lại có toàn bộ props của object gốc. Bằng cách thủ công và thổ dân như sau:</a:t>
            </a:r>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8676E11A-76CF-F145-85E4-85CDA1D1DFA6}"/>
              </a:ext>
            </a:extLst>
          </p:cNvPr>
          <p:cNvPicPr>
            <a:picLocks noChangeAspect="1"/>
          </p:cNvPicPr>
          <p:nvPr/>
        </p:nvPicPr>
        <p:blipFill>
          <a:blip r:embed="rId2"/>
          <a:stretch>
            <a:fillRect/>
          </a:stretch>
        </p:blipFill>
        <p:spPr>
          <a:xfrm>
            <a:off x="2734485" y="3606060"/>
            <a:ext cx="6723029" cy="3115753"/>
          </a:xfrm>
          <a:prstGeom prst="rect">
            <a:avLst/>
          </a:prstGeom>
        </p:spPr>
      </p:pic>
    </p:spTree>
    <p:extLst>
      <p:ext uri="{BB962C8B-B14F-4D97-AF65-F5344CB8AC3E}">
        <p14:creationId xmlns:p14="http://schemas.microsoft.com/office/powerpoint/2010/main" val="11425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630449"/>
          </a:xfrm>
        </p:spPr>
        <p:txBody>
          <a:bodyPr>
            <a:normAutofit/>
          </a:bodyPr>
          <a:lstStyle/>
          <a:p>
            <a:r>
              <a:rPr lang="vi-VN" sz="1400" dirty="0"/>
              <a:t>Hoặc cũng có thể sử dụng Object.assign(), spread operator (…) để clone (shallow copy) 1 object.</a:t>
            </a:r>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FB6AC543-401A-6E47-80D9-2EB8ECAC2CCB}"/>
              </a:ext>
            </a:extLst>
          </p:cNvPr>
          <p:cNvPicPr>
            <a:picLocks noChangeAspect="1"/>
          </p:cNvPicPr>
          <p:nvPr/>
        </p:nvPicPr>
        <p:blipFill>
          <a:blip r:embed="rId2"/>
          <a:stretch>
            <a:fillRect/>
          </a:stretch>
        </p:blipFill>
        <p:spPr>
          <a:xfrm>
            <a:off x="2403137" y="2329581"/>
            <a:ext cx="7385726" cy="1499358"/>
          </a:xfrm>
          <a:prstGeom prst="rect">
            <a:avLst/>
          </a:prstGeom>
        </p:spPr>
      </p:pic>
      <p:sp>
        <p:nvSpPr>
          <p:cNvPr id="7" name="Content Placeholder 2">
            <a:extLst>
              <a:ext uri="{FF2B5EF4-FFF2-40B4-BE49-F238E27FC236}">
                <a16:creationId xmlns:a16="http://schemas.microsoft.com/office/drawing/2014/main" id="{5D899659-1A63-3C48-88CA-86B3A82AE069}"/>
              </a:ext>
            </a:extLst>
          </p:cNvPr>
          <p:cNvSpPr txBox="1">
            <a:spLocks/>
          </p:cNvSpPr>
          <p:nvPr/>
        </p:nvSpPr>
        <p:spPr>
          <a:xfrm>
            <a:off x="2231136" y="3922497"/>
            <a:ext cx="7729728" cy="6304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vi-VN" sz="1400" dirty="0"/>
              <a:t>Gộp (merge) 2 hoặc nhiều object thành 1? Nghe có vẻ hàn lâm và khá khó khăn.</a:t>
            </a:r>
          </a:p>
          <a:p>
            <a:r>
              <a:rPr lang="vi-VN" sz="1400" dirty="0"/>
              <a:t>Nhưng đơn giản chỉ cần sử dụng Object.assign(), việc merge objects đã trở nên dễ dàng</a:t>
            </a:r>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4F2B1710-6639-4944-9853-0F2465737B8A}"/>
              </a:ext>
            </a:extLst>
          </p:cNvPr>
          <p:cNvPicPr>
            <a:picLocks noChangeAspect="1"/>
          </p:cNvPicPr>
          <p:nvPr/>
        </p:nvPicPr>
        <p:blipFill>
          <a:blip r:embed="rId3"/>
          <a:stretch>
            <a:fillRect/>
          </a:stretch>
        </p:blipFill>
        <p:spPr>
          <a:xfrm>
            <a:off x="2573371" y="4673478"/>
            <a:ext cx="7045257" cy="2030588"/>
          </a:xfrm>
          <a:prstGeom prst="rect">
            <a:avLst/>
          </a:prstGeom>
        </p:spPr>
      </p:pic>
    </p:spTree>
    <p:extLst>
      <p:ext uri="{BB962C8B-B14F-4D97-AF65-F5344CB8AC3E}">
        <p14:creationId xmlns:p14="http://schemas.microsoft.com/office/powerpoint/2010/main" val="194332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dow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Generator function</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(khái niệm)</a:t>
            </a:r>
          </a:p>
        </p:txBody>
      </p:sp>
      <p:pic>
        <p:nvPicPr>
          <p:cNvPr id="5" name="Content Placeholder 4">
            <a:extLst>
              <a:ext uri="{FF2B5EF4-FFF2-40B4-BE49-F238E27FC236}">
                <a16:creationId xmlns:a16="http://schemas.microsoft.com/office/drawing/2014/main" id="{60A54FA3-2F75-F144-9AE4-6D092B065D98}"/>
              </a:ext>
            </a:extLst>
          </p:cNvPr>
          <p:cNvPicPr>
            <a:picLocks noGrp="1" noChangeAspect="1"/>
          </p:cNvPicPr>
          <p:nvPr>
            <p:ph idx="1"/>
          </p:nvPr>
        </p:nvPicPr>
        <p:blipFill>
          <a:blip r:embed="rId2"/>
          <a:stretch>
            <a:fillRect/>
          </a:stretch>
        </p:blipFill>
        <p:spPr>
          <a:xfrm>
            <a:off x="2937080" y="2607560"/>
            <a:ext cx="6317840" cy="3512220"/>
          </a:xfrm>
        </p:spPr>
      </p:pic>
    </p:spTree>
    <p:extLst>
      <p:ext uri="{BB962C8B-B14F-4D97-AF65-F5344CB8AC3E}">
        <p14:creationId xmlns:p14="http://schemas.microsoft.com/office/powerpoint/2010/main" val="175019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950855"/>
            <a:ext cx="7729728" cy="630449"/>
          </a:xfrm>
        </p:spPr>
        <p:txBody>
          <a:bodyPr>
            <a:normAutofit/>
          </a:bodyPr>
          <a:lstStyle/>
          <a:p>
            <a:r>
              <a:rPr lang="vi-VN" sz="1400" dirty="0"/>
              <a:t>Lưu ý: khi sử dụng Object.assign(), nếu prop name bị trùng thì prop đó sẽ bị ghi override (ghi đè)</a:t>
            </a:r>
          </a:p>
          <a:p>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D7EFC83-EAAF-8F4E-A668-DF252A20392E}"/>
              </a:ext>
            </a:extLst>
          </p:cNvPr>
          <p:cNvPicPr>
            <a:picLocks noChangeAspect="1"/>
          </p:cNvPicPr>
          <p:nvPr/>
        </p:nvPicPr>
        <p:blipFill>
          <a:blip r:embed="rId2"/>
          <a:stretch>
            <a:fillRect/>
          </a:stretch>
        </p:blipFill>
        <p:spPr>
          <a:xfrm>
            <a:off x="1028700" y="3095288"/>
            <a:ext cx="10134600" cy="1854200"/>
          </a:xfrm>
          <a:prstGeom prst="rect">
            <a:avLst/>
          </a:prstGeom>
        </p:spPr>
      </p:pic>
    </p:spTree>
    <p:extLst>
      <p:ext uri="{BB962C8B-B14F-4D97-AF65-F5344CB8AC3E}">
        <p14:creationId xmlns:p14="http://schemas.microsoft.com/office/powerpoint/2010/main" val="182818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48151"/>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Object ref &amp; copying</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1762555"/>
            <a:ext cx="7729728" cy="4443692"/>
          </a:xfrm>
        </p:spPr>
        <p:txBody>
          <a:bodyPr>
            <a:normAutofit/>
          </a:bodyPr>
          <a:lstStyle/>
          <a:p>
            <a:pPr marL="0" indent="0">
              <a:buNone/>
            </a:pPr>
            <a:r>
              <a:rPr lang="vi-VN" b="1" dirty="0"/>
              <a:t>Nested cloning:</a:t>
            </a:r>
          </a:p>
          <a:p>
            <a:r>
              <a:rPr lang="vi-VN" sz="1400" dirty="0"/>
              <a:t>Về việc clone 1 object, như đã đề cập từ trước, ta có thể sử dụng các method như Object.assign()… để shallow-clone ra 1 object. Nhưng phải làm sao nếu yêu cầu bài toán đưa ra: làm thay đổi prop (prop lại là 1 object) của cloned object mà không làm thay đổi giá trị của object gốc?</a:t>
            </a:r>
          </a:p>
          <a:p>
            <a:r>
              <a:rPr lang="vi-VN" sz="1400" dirty="0"/>
              <a:t>Bài toán nghe có vẻ nan giải, và cách giải quyết là thay vì shallow-cloning, chúng ta phải sử dụng deep-cloning bằng cách lặp qua object gốc, và trong quá trình lặp này, phải thực hiện thêm 1 lần lặp nữa với prop là 1 object của object gốc… Nghe có vẻ là thảm hoạ nếu nested level của 1 object lớn hơn 2.</a:t>
            </a:r>
            <a:endParaRPr lang="en-VN" dirty="0">
              <a:latin typeface="Tahoma" panose="020B0604030504040204" pitchFamily="34" charset="0"/>
              <a:ea typeface="Tahoma" panose="020B0604030504040204" pitchFamily="34" charset="0"/>
              <a:cs typeface="Tahoma" panose="020B0604030504040204" pitchFamily="34" charset="0"/>
            </a:endParaRPr>
          </a:p>
          <a:p>
            <a:r>
              <a:rPr lang="en-VN" sz="1400" dirty="0">
                <a:latin typeface="Tahoma" panose="020B0604030504040204" pitchFamily="34" charset="0"/>
                <a:ea typeface="Tahoma" panose="020B0604030504040204" pitchFamily="34" charset="0"/>
                <a:cs typeface="Tahoma" panose="020B0604030504040204" pitchFamily="34" charset="0"/>
              </a:rPr>
              <a:t>Hãy tham khảo thêm cơ chế hoạt động của method _.cloneDeep(obj) của thư viện tăng lực cho JS là lodash để có thể hiểu kỹ hơn về khái </a:t>
            </a:r>
            <a:r>
              <a:rPr lang="en-VN" sz="1400">
                <a:latin typeface="Tahoma" panose="020B0604030504040204" pitchFamily="34" charset="0"/>
                <a:ea typeface="Tahoma" panose="020B0604030504040204" pitchFamily="34" charset="0"/>
                <a:cs typeface="Tahoma" panose="020B0604030504040204" pitchFamily="34" charset="0"/>
              </a:rPr>
              <a:t>niệm deep-cloning.</a:t>
            </a:r>
            <a:endParaRPr lang="vi-VN" sz="1400" dirty="0"/>
          </a:p>
        </p:txBody>
      </p:sp>
    </p:spTree>
    <p:extLst>
      <p:ext uri="{BB962C8B-B14F-4D97-AF65-F5344CB8AC3E}">
        <p14:creationId xmlns:p14="http://schemas.microsoft.com/office/powerpoint/2010/main" val="351813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map</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3840577"/>
          </a:xfrm>
        </p:spPr>
        <p:txBody>
          <a:bodyPr>
            <a:normAutofit fontScale="85000" lnSpcReduction="10000"/>
          </a:bodyPr>
          <a:lstStyle/>
          <a:p>
            <a:r>
              <a:rPr lang="vi-VN" dirty="0"/>
              <a:t>map là một collection các mục dữ liệu có keys (cặp key-value), giống như một object. Nhưng sự khác biệt chính là map cho phép keys thuộc bất kỳ kiểu dữ liệu nào.</a:t>
            </a:r>
          </a:p>
          <a:p>
            <a:r>
              <a:rPr lang="vi-VN" dirty="0"/>
              <a:t>Methods and props:</a:t>
            </a:r>
          </a:p>
          <a:p>
            <a:r>
              <a:rPr lang="vi-VN" dirty="0">
                <a:highlight>
                  <a:srgbClr val="FFFF00"/>
                </a:highlight>
              </a:rPr>
              <a:t>new Map()</a:t>
            </a:r>
            <a:r>
              <a:rPr lang="vi-VN" dirty="0"/>
              <a:t> : tạo ra 1 map</a:t>
            </a:r>
          </a:p>
          <a:p>
            <a:r>
              <a:rPr lang="vi-VN" dirty="0">
                <a:highlight>
                  <a:srgbClr val="FFFF00"/>
                </a:highlight>
              </a:rPr>
              <a:t>map.set(key, value)</a:t>
            </a:r>
            <a:r>
              <a:rPr lang="vi-VN" dirty="0"/>
              <a:t> : lưu lại data dưới dạng cặp key-value</a:t>
            </a:r>
          </a:p>
          <a:p>
            <a:r>
              <a:rPr lang="vi-VN" dirty="0">
                <a:highlight>
                  <a:srgbClr val="FFFF00"/>
                </a:highlight>
              </a:rPr>
              <a:t>map.get(key)</a:t>
            </a:r>
            <a:r>
              <a:rPr lang="vi-VN" dirty="0"/>
              <a:t> : trả về value của key được truyền vào, trả về undefined nếu key được truyền vào không tồn tại</a:t>
            </a:r>
          </a:p>
          <a:p>
            <a:r>
              <a:rPr lang="vi-VN" dirty="0">
                <a:highlight>
                  <a:srgbClr val="FFFF00"/>
                </a:highlight>
              </a:rPr>
              <a:t>map.has(key)</a:t>
            </a:r>
            <a:r>
              <a:rPr lang="vi-VN" dirty="0"/>
              <a:t> : trả về true nếu key được truyền vào có tồn tại trong map, ngược lại trả về false</a:t>
            </a:r>
          </a:p>
          <a:p>
            <a:r>
              <a:rPr lang="vi-VN" dirty="0">
                <a:highlight>
                  <a:srgbClr val="FFFF00"/>
                </a:highlight>
              </a:rPr>
              <a:t>map.delete(key)</a:t>
            </a:r>
            <a:r>
              <a:rPr lang="vi-VN" dirty="0"/>
              <a:t> : xoá data theo key được truyền vào</a:t>
            </a:r>
          </a:p>
          <a:p>
            <a:r>
              <a:rPr lang="vi-VN" dirty="0">
                <a:highlight>
                  <a:srgbClr val="FFFF00"/>
                </a:highlight>
              </a:rPr>
              <a:t>map.clear()</a:t>
            </a:r>
            <a:r>
              <a:rPr lang="vi-VN" dirty="0"/>
              <a:t> : xoá tất cả map</a:t>
            </a:r>
          </a:p>
          <a:p>
            <a:r>
              <a:rPr lang="vi-VN" dirty="0">
                <a:highlight>
                  <a:srgbClr val="FFFF00"/>
                </a:highlight>
              </a:rPr>
              <a:t>map.size</a:t>
            </a:r>
            <a:r>
              <a:rPr lang="vi-VN" dirty="0"/>
              <a:t> : trả về số elements tồn tại trong map</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615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835" y="205935"/>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map</a:t>
            </a: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a:extLst>
              <a:ext uri="{FF2B5EF4-FFF2-40B4-BE49-F238E27FC236}">
                <a16:creationId xmlns:a16="http://schemas.microsoft.com/office/drawing/2014/main" id="{54C06A6C-D58D-D24B-988A-EFCB94D3708B}"/>
              </a:ext>
            </a:extLst>
          </p:cNvPr>
          <p:cNvPicPr>
            <a:picLocks noGrp="1" noChangeAspect="1"/>
          </p:cNvPicPr>
          <p:nvPr>
            <p:ph idx="1"/>
          </p:nvPr>
        </p:nvPicPr>
        <p:blipFill>
          <a:blip r:embed="rId2"/>
          <a:stretch>
            <a:fillRect/>
          </a:stretch>
        </p:blipFill>
        <p:spPr>
          <a:xfrm>
            <a:off x="2230437" y="1766490"/>
            <a:ext cx="7731125" cy="3056243"/>
          </a:xfrm>
        </p:spPr>
      </p:pic>
      <p:sp>
        <p:nvSpPr>
          <p:cNvPr id="8" name="TextBox 7">
            <a:extLst>
              <a:ext uri="{FF2B5EF4-FFF2-40B4-BE49-F238E27FC236}">
                <a16:creationId xmlns:a16="http://schemas.microsoft.com/office/drawing/2014/main" id="{DDCEDBB1-CA8A-014F-A794-829FBFFF36B4}"/>
              </a:ext>
            </a:extLst>
          </p:cNvPr>
          <p:cNvSpPr txBox="1"/>
          <p:nvPr/>
        </p:nvSpPr>
        <p:spPr>
          <a:xfrm>
            <a:off x="2110903" y="5194569"/>
            <a:ext cx="7850659" cy="1631216"/>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Như ta đã thấy ở trên, không giống như object, keys của map không bắt buộc phải bị convert sang dạng string, keys có thể là bất cứ kiểu dữ liệu nào.</a:t>
            </a:r>
          </a:p>
          <a:p>
            <a:endParaRPr lang="en-VN" dirty="0">
              <a:latin typeface="Tahoma" panose="020B0604030504040204" pitchFamily="34" charset="0"/>
              <a:ea typeface="Tahoma" panose="020B0604030504040204" pitchFamily="34" charset="0"/>
              <a:cs typeface="Tahoma" panose="020B0604030504040204" pitchFamily="34" charset="0"/>
            </a:endParaRPr>
          </a:p>
          <a:p>
            <a:r>
              <a:rPr lang="en-VN" sz="1400" dirty="0">
                <a:solidFill>
                  <a:schemeClr val="bg1"/>
                </a:solidFill>
                <a:highlight>
                  <a:srgbClr val="FF0000"/>
                </a:highlight>
                <a:latin typeface="Tahoma" panose="020B0604030504040204" pitchFamily="34" charset="0"/>
                <a:ea typeface="Tahoma" panose="020B0604030504040204" pitchFamily="34" charset="0"/>
                <a:cs typeface="Tahoma" panose="020B0604030504040204" pitchFamily="34" charset="0"/>
              </a:rPr>
              <a:t>Lưu ý: không nên sử dụng map[key] (đối xử với map như 1 object), mà nên sử dụng các methods: get(), set()</a:t>
            </a:r>
          </a:p>
        </p:txBody>
      </p:sp>
    </p:spTree>
    <p:extLst>
      <p:ext uri="{BB962C8B-B14F-4D97-AF65-F5344CB8AC3E}">
        <p14:creationId xmlns:p14="http://schemas.microsoft.com/office/powerpoint/2010/main" val="166517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835" y="205935"/>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map</a:t>
            </a: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a:extLst>
              <a:ext uri="{FF2B5EF4-FFF2-40B4-BE49-F238E27FC236}">
                <a16:creationId xmlns:a16="http://schemas.microsoft.com/office/drawing/2014/main" id="{C72A30D9-7104-2341-B912-928EEB181DE5}"/>
              </a:ext>
            </a:extLst>
          </p:cNvPr>
          <p:cNvPicPr>
            <a:picLocks noGrp="1" noChangeAspect="1"/>
          </p:cNvPicPr>
          <p:nvPr>
            <p:ph idx="1"/>
          </p:nvPr>
        </p:nvPicPr>
        <p:blipFill>
          <a:blip r:embed="rId2"/>
          <a:stretch>
            <a:fillRect/>
          </a:stretch>
        </p:blipFill>
        <p:spPr>
          <a:xfrm>
            <a:off x="2231835" y="2078595"/>
            <a:ext cx="7731125" cy="2513148"/>
          </a:xfrm>
        </p:spPr>
      </p:pic>
      <p:sp>
        <p:nvSpPr>
          <p:cNvPr id="9" name="TextBox 8">
            <a:extLst>
              <a:ext uri="{FF2B5EF4-FFF2-40B4-BE49-F238E27FC236}">
                <a16:creationId xmlns:a16="http://schemas.microsoft.com/office/drawing/2014/main" id="{57A3CA0B-1CA0-154B-9593-8513CEB68A77}"/>
              </a:ext>
            </a:extLst>
          </p:cNvPr>
          <p:cNvSpPr txBox="1"/>
          <p:nvPr/>
        </p:nvSpPr>
        <p:spPr>
          <a:xfrm>
            <a:off x="2231835" y="1551959"/>
            <a:ext cx="4660250"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Có thể sử dụng object như 1 key trong map</a:t>
            </a:r>
          </a:p>
        </p:txBody>
      </p:sp>
      <p:sp>
        <p:nvSpPr>
          <p:cNvPr id="10" name="TextBox 9">
            <a:extLst>
              <a:ext uri="{FF2B5EF4-FFF2-40B4-BE49-F238E27FC236}">
                <a16:creationId xmlns:a16="http://schemas.microsoft.com/office/drawing/2014/main" id="{96A544D6-20BA-AB48-9F71-4F721A45E1EE}"/>
              </a:ext>
            </a:extLst>
          </p:cNvPr>
          <p:cNvSpPr txBox="1"/>
          <p:nvPr/>
        </p:nvSpPr>
        <p:spPr>
          <a:xfrm>
            <a:off x="2231836" y="4749046"/>
            <a:ext cx="7729728" cy="646331"/>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Có thể chaining khi sử dụng method set(), vì mọi lần gọi map.set() đều return về chính map đó </a:t>
            </a:r>
          </a:p>
        </p:txBody>
      </p:sp>
      <p:pic>
        <p:nvPicPr>
          <p:cNvPr id="12" name="Picture 11">
            <a:extLst>
              <a:ext uri="{FF2B5EF4-FFF2-40B4-BE49-F238E27FC236}">
                <a16:creationId xmlns:a16="http://schemas.microsoft.com/office/drawing/2014/main" id="{BD05712A-9F17-214B-AF5E-3D8B9128FF8D}"/>
              </a:ext>
            </a:extLst>
          </p:cNvPr>
          <p:cNvPicPr>
            <a:picLocks noChangeAspect="1"/>
          </p:cNvPicPr>
          <p:nvPr/>
        </p:nvPicPr>
        <p:blipFill>
          <a:blip r:embed="rId3"/>
          <a:stretch>
            <a:fillRect/>
          </a:stretch>
        </p:blipFill>
        <p:spPr>
          <a:xfrm>
            <a:off x="1806670" y="5529165"/>
            <a:ext cx="8578660" cy="1086784"/>
          </a:xfrm>
          <a:prstGeom prst="rect">
            <a:avLst/>
          </a:prstGeom>
        </p:spPr>
      </p:pic>
    </p:spTree>
    <p:extLst>
      <p:ext uri="{BB962C8B-B14F-4D97-AF65-F5344CB8AC3E}">
        <p14:creationId xmlns:p14="http://schemas.microsoft.com/office/powerpoint/2010/main" val="138538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map</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3840577"/>
          </a:xfrm>
        </p:spPr>
        <p:txBody>
          <a:bodyPr>
            <a:normAutofit/>
          </a:bodyPr>
          <a:lstStyle/>
          <a:p>
            <a:r>
              <a:rPr lang="vi-VN" dirty="0"/>
              <a:t>Khi muốn sử dụng loop (lặp) cho 1 map, JS cung cấp cho ta sẵn 3 methods sau:</a:t>
            </a:r>
          </a:p>
          <a:p>
            <a:r>
              <a:rPr lang="vi-VN" dirty="0">
                <a:highlight>
                  <a:srgbClr val="FFFF00"/>
                </a:highlight>
              </a:rPr>
              <a:t>map.keys()</a:t>
            </a:r>
            <a:r>
              <a:rPr lang="vi-VN" dirty="0"/>
              <a:t> : trả về 1 iterable cho tất cả các keys</a:t>
            </a:r>
          </a:p>
          <a:p>
            <a:r>
              <a:rPr lang="vi-VN" dirty="0">
                <a:highlight>
                  <a:srgbClr val="FFFF00"/>
                </a:highlight>
              </a:rPr>
              <a:t>map.values()</a:t>
            </a:r>
            <a:r>
              <a:rPr lang="vi-VN" dirty="0"/>
              <a:t> : trả về 1 iterable cho tất cả các values</a:t>
            </a:r>
          </a:p>
          <a:p>
            <a:r>
              <a:rPr lang="vi-VN" dirty="0">
                <a:highlight>
                  <a:srgbClr val="FFFF00"/>
                </a:highlight>
              </a:rPr>
              <a:t>map.</a:t>
            </a:r>
            <a:r>
              <a:rPr lang="en-US" dirty="0">
                <a:highlight>
                  <a:srgbClr val="FFFF00"/>
                </a:highlight>
                <a:latin typeface="Tahoma" panose="020B0604030504040204" pitchFamily="34" charset="0"/>
                <a:ea typeface="Tahoma" panose="020B0604030504040204" pitchFamily="34" charset="0"/>
                <a:cs typeface="Tahoma" panose="020B0604030504040204" pitchFamily="34" charset="0"/>
              </a:rPr>
              <a:t>entries</a:t>
            </a:r>
            <a:r>
              <a:rPr lang="vi-VN" dirty="0">
                <a:highlight>
                  <a:srgbClr val="FFFF00"/>
                </a:highlight>
              </a:rPr>
              <a:t>()</a:t>
            </a:r>
            <a:r>
              <a:rPr lang="vi-VN" dirty="0"/>
              <a:t> : trả về 1 iterable cho từng cặp [key,value]</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15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835" y="205935"/>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map</a:t>
            </a: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a:extLst>
              <a:ext uri="{FF2B5EF4-FFF2-40B4-BE49-F238E27FC236}">
                <a16:creationId xmlns:a16="http://schemas.microsoft.com/office/drawing/2014/main" id="{85B3A798-41ED-914C-91EE-CC615AF8D2DD}"/>
              </a:ext>
            </a:extLst>
          </p:cNvPr>
          <p:cNvPicPr>
            <a:picLocks noGrp="1" noChangeAspect="1"/>
          </p:cNvPicPr>
          <p:nvPr>
            <p:ph idx="1"/>
          </p:nvPr>
        </p:nvPicPr>
        <p:blipFill>
          <a:blip r:embed="rId2"/>
          <a:stretch>
            <a:fillRect/>
          </a:stretch>
        </p:blipFill>
        <p:spPr>
          <a:xfrm>
            <a:off x="3193809" y="1546815"/>
            <a:ext cx="5804382" cy="3404564"/>
          </a:xfrm>
        </p:spPr>
      </p:pic>
      <p:sp>
        <p:nvSpPr>
          <p:cNvPr id="8" name="TextBox 7">
            <a:extLst>
              <a:ext uri="{FF2B5EF4-FFF2-40B4-BE49-F238E27FC236}">
                <a16:creationId xmlns:a16="http://schemas.microsoft.com/office/drawing/2014/main" id="{636D59DF-AF5C-C54F-A564-F8C655A9DB84}"/>
              </a:ext>
            </a:extLst>
          </p:cNvPr>
          <p:cNvSpPr txBox="1"/>
          <p:nvPr/>
        </p:nvSpPr>
        <p:spPr>
          <a:xfrm>
            <a:off x="2329640" y="5103539"/>
            <a:ext cx="5064400"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1 map có sẵn forEach method, tương tự 1 array</a:t>
            </a:r>
          </a:p>
        </p:txBody>
      </p:sp>
      <p:pic>
        <p:nvPicPr>
          <p:cNvPr id="13" name="Picture 12">
            <a:extLst>
              <a:ext uri="{FF2B5EF4-FFF2-40B4-BE49-F238E27FC236}">
                <a16:creationId xmlns:a16="http://schemas.microsoft.com/office/drawing/2014/main" id="{69F680CD-A8D6-404B-8146-60A69D24FD93}"/>
              </a:ext>
            </a:extLst>
          </p:cNvPr>
          <p:cNvPicPr>
            <a:picLocks noChangeAspect="1"/>
          </p:cNvPicPr>
          <p:nvPr/>
        </p:nvPicPr>
        <p:blipFill>
          <a:blip r:embed="rId3"/>
          <a:stretch>
            <a:fillRect/>
          </a:stretch>
        </p:blipFill>
        <p:spPr>
          <a:xfrm>
            <a:off x="2329640" y="5625031"/>
            <a:ext cx="7261833" cy="1076162"/>
          </a:xfrm>
          <a:prstGeom prst="rect">
            <a:avLst/>
          </a:prstGeom>
        </p:spPr>
      </p:pic>
    </p:spTree>
    <p:extLst>
      <p:ext uri="{BB962C8B-B14F-4D97-AF65-F5344CB8AC3E}">
        <p14:creationId xmlns:p14="http://schemas.microsoft.com/office/powerpoint/2010/main" val="249721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835" y="205935"/>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map</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36D59DF-AF5C-C54F-A564-F8C655A9DB84}"/>
              </a:ext>
            </a:extLst>
          </p:cNvPr>
          <p:cNvSpPr txBox="1"/>
          <p:nvPr/>
        </p:nvSpPr>
        <p:spPr>
          <a:xfrm>
            <a:off x="2329640" y="3841167"/>
            <a:ext cx="7037353" cy="646331"/>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Từ ví dụ trên, ta hoàn toàn có thể tạo 1 map từ 1 object cho trước, bằng cách sử dụng method Object.entries(obj)</a:t>
            </a:r>
          </a:p>
        </p:txBody>
      </p:sp>
      <p:sp>
        <p:nvSpPr>
          <p:cNvPr id="9" name="TextBox 8">
            <a:extLst>
              <a:ext uri="{FF2B5EF4-FFF2-40B4-BE49-F238E27FC236}">
                <a16:creationId xmlns:a16="http://schemas.microsoft.com/office/drawing/2014/main" id="{0E956B01-39AF-844A-8604-B109A505626E}"/>
              </a:ext>
            </a:extLst>
          </p:cNvPr>
          <p:cNvSpPr txBox="1"/>
          <p:nvPr/>
        </p:nvSpPr>
        <p:spPr>
          <a:xfrm>
            <a:off x="2231835" y="1611310"/>
            <a:ext cx="7135158"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Khi khởi tạo 1 map, có thể truyền vào 1 mảng với các cặp key/value</a:t>
            </a:r>
          </a:p>
        </p:txBody>
      </p:sp>
      <p:pic>
        <p:nvPicPr>
          <p:cNvPr id="6" name="Picture 5">
            <a:extLst>
              <a:ext uri="{FF2B5EF4-FFF2-40B4-BE49-F238E27FC236}">
                <a16:creationId xmlns:a16="http://schemas.microsoft.com/office/drawing/2014/main" id="{F97A3EBF-82E0-434E-A4CD-69C15B40AF36}"/>
              </a:ext>
            </a:extLst>
          </p:cNvPr>
          <p:cNvPicPr>
            <a:picLocks noChangeAspect="1"/>
          </p:cNvPicPr>
          <p:nvPr/>
        </p:nvPicPr>
        <p:blipFill>
          <a:blip r:embed="rId2"/>
          <a:stretch>
            <a:fillRect/>
          </a:stretch>
        </p:blipFill>
        <p:spPr>
          <a:xfrm>
            <a:off x="2596749" y="1980642"/>
            <a:ext cx="6405330" cy="1675860"/>
          </a:xfrm>
          <a:prstGeom prst="rect">
            <a:avLst/>
          </a:prstGeom>
        </p:spPr>
      </p:pic>
      <p:pic>
        <p:nvPicPr>
          <p:cNvPr id="11" name="Picture 10">
            <a:extLst>
              <a:ext uri="{FF2B5EF4-FFF2-40B4-BE49-F238E27FC236}">
                <a16:creationId xmlns:a16="http://schemas.microsoft.com/office/drawing/2014/main" id="{B79B30A4-4877-AC43-ACEB-386C611AAF7B}"/>
              </a:ext>
            </a:extLst>
          </p:cNvPr>
          <p:cNvPicPr>
            <a:picLocks noChangeAspect="1"/>
          </p:cNvPicPr>
          <p:nvPr/>
        </p:nvPicPr>
        <p:blipFill>
          <a:blip r:embed="rId3"/>
          <a:stretch>
            <a:fillRect/>
          </a:stretch>
        </p:blipFill>
        <p:spPr>
          <a:xfrm>
            <a:off x="2043382" y="4650230"/>
            <a:ext cx="7609867" cy="1991009"/>
          </a:xfrm>
          <a:prstGeom prst="rect">
            <a:avLst/>
          </a:prstGeom>
        </p:spPr>
      </p:pic>
    </p:spTree>
    <p:extLst>
      <p:ext uri="{BB962C8B-B14F-4D97-AF65-F5344CB8AC3E}">
        <p14:creationId xmlns:p14="http://schemas.microsoft.com/office/powerpoint/2010/main" val="213008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set</a:t>
            </a: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3840577"/>
          </a:xfrm>
        </p:spPr>
        <p:txBody>
          <a:bodyPr>
            <a:normAutofit fontScale="62500" lnSpcReduction="20000"/>
          </a:bodyPr>
          <a:lstStyle/>
          <a:p>
            <a:r>
              <a:rPr lang="vi-VN" sz="2200" dirty="0"/>
              <a:t>set là một dạng collection đặc biệt, nó là 1 </a:t>
            </a:r>
            <a:r>
              <a:rPr lang="vi-VN" sz="2200" b="1" dirty="0"/>
              <a:t>tập hợp các giá trị </a:t>
            </a:r>
            <a:r>
              <a:rPr lang="vi-VN" sz="2200" dirty="0"/>
              <a:t>(không có keys), trong đó mỗi giá trị chỉ có thể được xuất hiện 1 lần.</a:t>
            </a:r>
          </a:p>
          <a:p>
            <a:r>
              <a:rPr lang="vi-VN" sz="2200" dirty="0"/>
              <a:t>Methods and props:</a:t>
            </a:r>
          </a:p>
          <a:p>
            <a:r>
              <a:rPr lang="vi-VN" sz="2200" dirty="0">
                <a:highlight>
                  <a:srgbClr val="FFFF00"/>
                </a:highlight>
              </a:rPr>
              <a:t>new Set(iterable)</a:t>
            </a:r>
            <a:r>
              <a:rPr lang="vi-VN" sz="2200" dirty="0"/>
              <a:t> : tạo ra 1 set, nếu 1 iterable object (thường là 1 array) được truyền vào, sẽ lấy tất cả values và copy vào set.</a:t>
            </a:r>
          </a:p>
          <a:p>
            <a:r>
              <a:rPr lang="vi-VN" sz="2200" dirty="0">
                <a:highlight>
                  <a:srgbClr val="FFFF00"/>
                </a:highlight>
              </a:rPr>
              <a:t>set.add(value)</a:t>
            </a:r>
            <a:r>
              <a:rPr lang="vi-VN" sz="2200" dirty="0"/>
              <a:t> : add thêm 1 value, trả về chính set đó</a:t>
            </a:r>
          </a:p>
          <a:p>
            <a:r>
              <a:rPr lang="vi-VN" sz="2200" dirty="0">
                <a:highlight>
                  <a:srgbClr val="FFFF00"/>
                </a:highlight>
              </a:rPr>
              <a:t>set.delete(value)</a:t>
            </a:r>
            <a:r>
              <a:rPr lang="vi-VN" sz="2200" dirty="0"/>
              <a:t> : xoá value được truyền vào, trả về </a:t>
            </a:r>
            <a:r>
              <a:rPr lang="vi-VN" sz="2200" b="1" dirty="0"/>
              <a:t>true</a:t>
            </a:r>
            <a:r>
              <a:rPr lang="vi-VN" sz="2200" dirty="0"/>
              <a:t> nếu value được truyền vào tồn tại trong set, ngược lại trả về </a:t>
            </a:r>
            <a:r>
              <a:rPr lang="vi-VN" sz="2200" b="1" dirty="0"/>
              <a:t>false</a:t>
            </a:r>
            <a:r>
              <a:rPr lang="vi-VN" sz="2200" dirty="0"/>
              <a:t>.</a:t>
            </a:r>
          </a:p>
          <a:p>
            <a:r>
              <a:rPr lang="vi-VN" sz="2200" dirty="0">
                <a:highlight>
                  <a:srgbClr val="FFFF00"/>
                </a:highlight>
              </a:rPr>
              <a:t>set.has(value)</a:t>
            </a:r>
            <a:r>
              <a:rPr lang="vi-VN" sz="2200" dirty="0"/>
              <a:t> : trả về </a:t>
            </a:r>
            <a:r>
              <a:rPr lang="vi-VN" sz="2200" b="1" dirty="0"/>
              <a:t>true</a:t>
            </a:r>
            <a:r>
              <a:rPr lang="vi-VN" sz="2200" dirty="0"/>
              <a:t> nếu value được truyền vào tồn tại trong set, ngược lại trả về </a:t>
            </a:r>
            <a:r>
              <a:rPr lang="vi-VN" sz="2200" b="1" dirty="0"/>
              <a:t>false</a:t>
            </a:r>
            <a:r>
              <a:rPr lang="vi-VN" sz="2200" dirty="0"/>
              <a:t>.</a:t>
            </a:r>
          </a:p>
          <a:p>
            <a:r>
              <a:rPr lang="vi-VN" sz="2200" dirty="0">
                <a:highlight>
                  <a:srgbClr val="FFFF00"/>
                </a:highlight>
              </a:rPr>
              <a:t>set.clear()</a:t>
            </a:r>
            <a:r>
              <a:rPr lang="vi-VN" sz="2200" dirty="0"/>
              <a:t> : xoá tất cả set</a:t>
            </a:r>
          </a:p>
          <a:p>
            <a:r>
              <a:rPr lang="vi-VN" sz="2200" dirty="0">
                <a:highlight>
                  <a:srgbClr val="FFFF00"/>
                </a:highlight>
              </a:rPr>
              <a:t>set.size</a:t>
            </a:r>
            <a:r>
              <a:rPr lang="vi-VN" sz="2200" dirty="0"/>
              <a:t> : trả về số elements tồn tại trong set</a:t>
            </a:r>
          </a:p>
          <a:p>
            <a:r>
              <a:rPr lang="vi-VN" sz="1700" dirty="0">
                <a:solidFill>
                  <a:schemeClr val="bg1"/>
                </a:solidFill>
                <a:highlight>
                  <a:srgbClr val="FF0000"/>
                </a:highlight>
              </a:rPr>
              <a:t>Lưu ý: việc call method set.add(value) lặp lại với value được truyền vào trùng với giá trị đã tồn tại trong set từ trước đó là vô nghĩa. Đó chính là lý do tại sao mỗi value chỉ xuất hiện trong set 1 lần. Giống với việc bạn cần ghi nhớ tên tất cả các khách hàng đã viếng thăm bạn vào 1 ngày xác định nào đó, trường hợp 1 khách viếng thăm nhiều lần sẽ không được tính.</a:t>
            </a:r>
            <a:br>
              <a:rPr lang="vi-VN" dirty="0"/>
            </a:br>
            <a:endParaRPr lang="vi-VN" dirty="0"/>
          </a:p>
          <a:p>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332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1380</TotalTime>
  <Words>1655</Words>
  <Application>Microsoft Macintosh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Tahoma</vt:lpstr>
      <vt:lpstr>Parcel</vt:lpstr>
      <vt:lpstr>Generator function (khái niệm)</vt:lpstr>
      <vt:lpstr>Generator function (khái niệm)</vt:lpstr>
      <vt:lpstr>map</vt:lpstr>
      <vt:lpstr>map</vt:lpstr>
      <vt:lpstr>map</vt:lpstr>
      <vt:lpstr>map</vt:lpstr>
      <vt:lpstr>map</vt:lpstr>
      <vt:lpstr>map</vt:lpstr>
      <vt:lpstr>set</vt:lpstr>
      <vt:lpstr>set</vt:lpstr>
      <vt:lpstr>set</vt:lpstr>
      <vt:lpstr>set</vt:lpstr>
      <vt:lpstr>Object ref &amp; copying</vt:lpstr>
      <vt:lpstr>Object ref &amp; copying</vt:lpstr>
      <vt:lpstr>Object ref &amp; copying</vt:lpstr>
      <vt:lpstr>Object ref &amp; copying</vt:lpstr>
      <vt:lpstr>Object ref &amp; copying</vt:lpstr>
      <vt:lpstr>Object ref &amp; copying</vt:lpstr>
      <vt:lpstr>Object ref &amp; copying</vt:lpstr>
      <vt:lpstr>Object ref &amp; copying</vt:lpstr>
      <vt:lpstr>Object ref &amp; copying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 Script 2015 – es6</dc:title>
  <dc:creator>Microsoft Office User</dc:creator>
  <cp:lastModifiedBy>Microsoft Office User</cp:lastModifiedBy>
  <cp:revision>36</cp:revision>
  <dcterms:created xsi:type="dcterms:W3CDTF">2021-08-12T08:45:50Z</dcterms:created>
  <dcterms:modified xsi:type="dcterms:W3CDTF">2022-01-10T22:06:19Z</dcterms:modified>
</cp:coreProperties>
</file>