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2"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9/7/21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9/7/21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9/7/21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9/7/21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D411-5BC3-2343-A219-7AF6B1F68918}"/>
              </a:ext>
            </a:extLst>
          </p:cNvPr>
          <p:cNvSpPr>
            <a:spLocks noGrp="1"/>
          </p:cNvSpPr>
          <p:nvPr>
            <p:ph type="ctrTitle"/>
          </p:nvPr>
        </p:nvSpPr>
        <p:spPr/>
        <p:txBody>
          <a:bodyPr/>
          <a:lstStyle/>
          <a:p>
            <a:r>
              <a:rPr lang="en-VN" dirty="0">
                <a:latin typeface="Arial" panose="020B0604020202020204" pitchFamily="34" charset="0"/>
                <a:cs typeface="Arial" panose="020B0604020202020204" pitchFamily="34" charset="0"/>
              </a:rPr>
              <a:t>các hàm thông dụng sử dụng cấu trúc lặp</a:t>
            </a:r>
          </a:p>
        </p:txBody>
      </p:sp>
      <p:sp>
        <p:nvSpPr>
          <p:cNvPr id="3" name="Subtitle 2">
            <a:extLst>
              <a:ext uri="{FF2B5EF4-FFF2-40B4-BE49-F238E27FC236}">
                <a16:creationId xmlns:a16="http://schemas.microsoft.com/office/drawing/2014/main" id="{384FCAA6-56AD-0A47-AC78-1A36A945D1BF}"/>
              </a:ext>
            </a:extLst>
          </p:cNvPr>
          <p:cNvSpPr>
            <a:spLocks noGrp="1"/>
          </p:cNvSpPr>
          <p:nvPr>
            <p:ph type="subTitle" idx="1"/>
          </p:nvPr>
        </p:nvSpPr>
        <p:spPr/>
        <p:txBody>
          <a:bodyPr/>
          <a:lstStyle/>
          <a:p>
            <a:endParaRPr lang="en-VN"/>
          </a:p>
        </p:txBody>
      </p:sp>
    </p:spTree>
    <p:extLst>
      <p:ext uri="{BB962C8B-B14F-4D97-AF65-F5344CB8AC3E}">
        <p14:creationId xmlns:p14="http://schemas.microsoft.com/office/powerpoint/2010/main" val="331404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2ED7-A829-6C41-85A2-C968CCBD9878}"/>
              </a:ext>
            </a:extLst>
          </p:cNvPr>
          <p:cNvSpPr>
            <a:spLocks noGrp="1"/>
          </p:cNvSpPr>
          <p:nvPr>
            <p:ph type="title"/>
          </p:nvPr>
        </p:nvSpPr>
        <p:spPr>
          <a:xfrm>
            <a:off x="2231136" y="196207"/>
            <a:ext cx="7729728" cy="1188720"/>
          </a:xfrm>
        </p:spPr>
        <p:txBody>
          <a:bodyPr/>
          <a:lstStyle/>
          <a:p>
            <a:r>
              <a:rPr lang="en-US" dirty="0">
                <a:latin typeface="Arial" panose="020B0604020202020204" pitchFamily="34" charset="0"/>
                <a:cs typeface="Arial" panose="020B0604020202020204" pitchFamily="34" charset="0"/>
              </a:rPr>
              <a:t>M</a:t>
            </a:r>
            <a:r>
              <a:rPr lang="en-VN" dirty="0">
                <a:latin typeface="Arial" panose="020B0604020202020204" pitchFamily="34" charset="0"/>
                <a:cs typeface="Arial" panose="020B0604020202020204" pitchFamily="34" charset="0"/>
              </a:rPr>
              <a:t>ục lục</a:t>
            </a:r>
          </a:p>
        </p:txBody>
      </p:sp>
      <p:sp>
        <p:nvSpPr>
          <p:cNvPr id="3" name="Content Placeholder 2">
            <a:extLst>
              <a:ext uri="{FF2B5EF4-FFF2-40B4-BE49-F238E27FC236}">
                <a16:creationId xmlns:a16="http://schemas.microsoft.com/office/drawing/2014/main" id="{2490F43E-3027-8642-92C0-8A6240DA6051}"/>
              </a:ext>
            </a:extLst>
          </p:cNvPr>
          <p:cNvSpPr>
            <a:spLocks noGrp="1"/>
          </p:cNvSpPr>
          <p:nvPr>
            <p:ph idx="1"/>
          </p:nvPr>
        </p:nvSpPr>
        <p:spPr>
          <a:xfrm>
            <a:off x="2231136" y="1878008"/>
            <a:ext cx="7729728" cy="3101983"/>
          </a:xfrm>
        </p:spPr>
        <p:txBody>
          <a:bodyPr/>
          <a:lstStyle/>
          <a:p>
            <a:pPr marL="342900" indent="-342900">
              <a:buFont typeface="+mj-lt"/>
              <a:buAutoNum type="arabicPeriod"/>
            </a:pPr>
            <a:r>
              <a:rPr lang="en-US" dirty="0" err="1">
                <a:latin typeface="Arial" panose="020B0604020202020204" pitchFamily="34" charset="0"/>
                <a:cs typeface="Arial" panose="020B0604020202020204" pitchFamily="34" charset="0"/>
              </a:rPr>
              <a:t>forEach</a:t>
            </a:r>
            <a:r>
              <a:rPr lang="en-US" dirty="0">
                <a:latin typeface="Arial" panose="020B0604020202020204" pitchFamily="34" charset="0"/>
                <a:cs typeface="Arial" panose="020B0604020202020204" pitchFamily="34" charset="0"/>
              </a:rPr>
              <a:t>()</a:t>
            </a:r>
          </a:p>
          <a:p>
            <a:pPr marL="342900" indent="-342900">
              <a:buFont typeface="+mj-lt"/>
              <a:buAutoNum type="arabicPeriod"/>
            </a:pPr>
            <a:r>
              <a:rPr lang="en-US" dirty="0">
                <a:latin typeface="Arial" panose="020B0604020202020204" pitchFamily="34" charset="0"/>
                <a:cs typeface="Arial" panose="020B0604020202020204" pitchFamily="34" charset="0"/>
              </a:rPr>
              <a:t>map()</a:t>
            </a:r>
          </a:p>
          <a:p>
            <a:pPr marL="342900" indent="-342900">
              <a:buFont typeface="+mj-lt"/>
              <a:buAutoNum type="arabicPeriod"/>
            </a:pPr>
            <a:r>
              <a:rPr lang="en-US" dirty="0">
                <a:latin typeface="Arial" panose="020B0604020202020204" pitchFamily="34" charset="0"/>
                <a:cs typeface="Arial" panose="020B0604020202020204" pitchFamily="34" charset="0"/>
              </a:rPr>
              <a:t>find()</a:t>
            </a:r>
          </a:p>
          <a:p>
            <a:pPr marL="342900" indent="-342900">
              <a:buFont typeface="+mj-lt"/>
              <a:buAutoNum type="arabicPeriod"/>
            </a:pPr>
            <a:r>
              <a:rPr lang="en-US" dirty="0">
                <a:latin typeface="Arial" panose="020B0604020202020204" pitchFamily="34" charset="0"/>
                <a:cs typeface="Arial" panose="020B0604020202020204" pitchFamily="34" charset="0"/>
              </a:rPr>
              <a:t>filter()</a:t>
            </a:r>
          </a:p>
          <a:p>
            <a:pPr marL="342900" indent="-342900">
              <a:buFont typeface="+mj-lt"/>
              <a:buAutoNum type="arabicPeriod"/>
            </a:pPr>
            <a:r>
              <a:rPr lang="en-US" dirty="0">
                <a:latin typeface="Arial" panose="020B0604020202020204" pitchFamily="34" charset="0"/>
                <a:cs typeface="Arial" panose="020B0604020202020204" pitchFamily="34" charset="0"/>
              </a:rPr>
              <a:t>reduce()</a:t>
            </a:r>
          </a:p>
          <a:p>
            <a:pPr marL="342900" indent="-342900">
              <a:buFont typeface="+mj-lt"/>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46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2ED7-A829-6C41-85A2-C968CCBD9878}"/>
              </a:ext>
            </a:extLst>
          </p:cNvPr>
          <p:cNvSpPr>
            <a:spLocks noGrp="1"/>
          </p:cNvSpPr>
          <p:nvPr>
            <p:ph type="title"/>
          </p:nvPr>
        </p:nvSpPr>
        <p:spPr>
          <a:xfrm>
            <a:off x="2231136" y="196207"/>
            <a:ext cx="7729728" cy="1188720"/>
          </a:xfrm>
        </p:spPr>
        <p:txBody>
          <a:bodyPr/>
          <a:lstStyle/>
          <a:p>
            <a:r>
              <a:rPr lang="en-VN" dirty="0">
                <a:latin typeface="Arial" panose="020B0604020202020204" pitchFamily="34" charset="0"/>
                <a:cs typeface="Arial" panose="020B0604020202020204" pitchFamily="34" charset="0"/>
              </a:rPr>
              <a:t>foreach</a:t>
            </a:r>
          </a:p>
        </p:txBody>
      </p:sp>
      <p:sp>
        <p:nvSpPr>
          <p:cNvPr id="3" name="Content Placeholder 2">
            <a:extLst>
              <a:ext uri="{FF2B5EF4-FFF2-40B4-BE49-F238E27FC236}">
                <a16:creationId xmlns:a16="http://schemas.microsoft.com/office/drawing/2014/main" id="{2490F43E-3027-8642-92C0-8A6240DA6051}"/>
              </a:ext>
            </a:extLst>
          </p:cNvPr>
          <p:cNvSpPr>
            <a:spLocks noGrp="1"/>
          </p:cNvSpPr>
          <p:nvPr>
            <p:ph idx="1"/>
          </p:nvPr>
        </p:nvSpPr>
        <p:spPr>
          <a:xfrm>
            <a:off x="2231136" y="1878008"/>
            <a:ext cx="7729728" cy="3101983"/>
          </a:xfrm>
        </p:spPr>
        <p:txBody>
          <a:bodyPr/>
          <a:lstStyle/>
          <a:p>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a:t>
            </a:r>
          </a:p>
          <a:p>
            <a:r>
              <a:rPr lang="vi-VN" dirty="0">
                <a:latin typeface="Arial" panose="020B0604020202020204" pitchFamily="34" charset="0"/>
                <a:cs typeface="Arial" panose="020B0604020202020204" pitchFamily="34" charset="0"/>
              </a:rPr>
              <a:t>Không được thực thi cho các phần tử mảng không có giá trị.</a:t>
            </a:r>
          </a:p>
          <a:p>
            <a:r>
              <a:rPr lang="vi-VN" dirty="0">
                <a:latin typeface="Arial" panose="020B0604020202020204" pitchFamily="34" charset="0"/>
                <a:cs typeface="Arial" panose="020B0604020202020204" pitchFamily="34" charset="0"/>
              </a:rPr>
              <a:t>Không có cách nào dừng forEach() trong khi nó đang được thực thi, = nó sẽ duyệt tất cả phần tử.</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4A21ADE-B5B1-4540-B873-F3FB074D26C7}"/>
              </a:ext>
            </a:extLst>
          </p:cNvPr>
          <p:cNvPicPr>
            <a:picLocks noChangeAspect="1"/>
          </p:cNvPicPr>
          <p:nvPr/>
        </p:nvPicPr>
        <p:blipFill>
          <a:blip r:embed="rId2"/>
          <a:stretch>
            <a:fillRect/>
          </a:stretch>
        </p:blipFill>
        <p:spPr>
          <a:xfrm>
            <a:off x="0" y="3428999"/>
            <a:ext cx="12192000" cy="570643"/>
          </a:xfrm>
          <a:prstGeom prst="rect">
            <a:avLst/>
          </a:prstGeom>
        </p:spPr>
      </p:pic>
      <p:grpSp>
        <p:nvGrpSpPr>
          <p:cNvPr id="11" name="Group 10">
            <a:extLst>
              <a:ext uri="{FF2B5EF4-FFF2-40B4-BE49-F238E27FC236}">
                <a16:creationId xmlns:a16="http://schemas.microsoft.com/office/drawing/2014/main" id="{2917D336-F5CD-6647-8F5F-29E192674CEC}"/>
              </a:ext>
            </a:extLst>
          </p:cNvPr>
          <p:cNvGrpSpPr/>
          <p:nvPr/>
        </p:nvGrpSpPr>
        <p:grpSpPr>
          <a:xfrm>
            <a:off x="781725" y="3618689"/>
            <a:ext cx="5314275" cy="1243366"/>
            <a:chOff x="781725" y="3618689"/>
            <a:chExt cx="5314275" cy="1243366"/>
          </a:xfrm>
        </p:grpSpPr>
        <p:sp>
          <p:nvSpPr>
            <p:cNvPr id="7" name="Rounded Rectangle 6">
              <a:extLst>
                <a:ext uri="{FF2B5EF4-FFF2-40B4-BE49-F238E27FC236}">
                  <a16:creationId xmlns:a16="http://schemas.microsoft.com/office/drawing/2014/main" id="{88B5F279-C31B-DD45-9DB4-C42E723EB8A9}"/>
                </a:ext>
              </a:extLst>
            </p:cNvPr>
            <p:cNvSpPr/>
            <p:nvPr/>
          </p:nvSpPr>
          <p:spPr>
            <a:xfrm>
              <a:off x="2538919" y="3618689"/>
              <a:ext cx="1167319" cy="95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9" name="Straight Arrow Connector 8">
              <a:extLst>
                <a:ext uri="{FF2B5EF4-FFF2-40B4-BE49-F238E27FC236}">
                  <a16:creationId xmlns:a16="http://schemas.microsoft.com/office/drawing/2014/main" id="{7D7467AA-E57C-C74C-B82E-213BCF4F4888}"/>
                </a:ext>
              </a:extLst>
            </p:cNvPr>
            <p:cNvCxnSpPr/>
            <p:nvPr/>
          </p:nvCxnSpPr>
          <p:spPr>
            <a:xfrm>
              <a:off x="2976664" y="3714320"/>
              <a:ext cx="0" cy="778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36A5FB-D2C2-9F49-84D9-D9027F4BC4B5}"/>
                </a:ext>
              </a:extLst>
            </p:cNvPr>
            <p:cNvSpPr txBox="1"/>
            <p:nvPr/>
          </p:nvSpPr>
          <p:spPr>
            <a:xfrm>
              <a:off x="781725" y="4492723"/>
              <a:ext cx="5314275" cy="369332"/>
            </a:xfrm>
            <a:prstGeom prst="rect">
              <a:avLst/>
            </a:prstGeom>
            <a:noFill/>
          </p:spPr>
          <p:txBody>
            <a:bodyPr wrap="none" rtlCol="0">
              <a:spAutoFit/>
            </a:bodyPr>
            <a:lstStyle/>
            <a:p>
              <a:r>
                <a:rPr lang="en-VN" dirty="0">
                  <a:latin typeface="Arial" panose="020B0604020202020204" pitchFamily="34" charset="0"/>
                  <a:cs typeface="Arial" panose="020B0604020202020204" pitchFamily="34" charset="0"/>
                </a:rPr>
                <a:t>Required, giá trị của phần tử hiện tại đang lặp đến</a:t>
              </a:r>
            </a:p>
          </p:txBody>
        </p:sp>
      </p:grpSp>
      <p:grpSp>
        <p:nvGrpSpPr>
          <p:cNvPr id="16" name="Group 15">
            <a:extLst>
              <a:ext uri="{FF2B5EF4-FFF2-40B4-BE49-F238E27FC236}">
                <a16:creationId xmlns:a16="http://schemas.microsoft.com/office/drawing/2014/main" id="{66988023-F8DA-944F-8FB7-23C3562D4CEA}"/>
              </a:ext>
            </a:extLst>
          </p:cNvPr>
          <p:cNvGrpSpPr/>
          <p:nvPr/>
        </p:nvGrpSpPr>
        <p:grpSpPr>
          <a:xfrm>
            <a:off x="2100676" y="3618689"/>
            <a:ext cx="3826689" cy="1274614"/>
            <a:chOff x="2100676" y="3618689"/>
            <a:chExt cx="3826689" cy="1274614"/>
          </a:xfrm>
        </p:grpSpPr>
        <p:sp>
          <p:nvSpPr>
            <p:cNvPr id="12" name="Rounded Rectangle 11">
              <a:extLst>
                <a:ext uri="{FF2B5EF4-FFF2-40B4-BE49-F238E27FC236}">
                  <a16:creationId xmlns:a16="http://schemas.microsoft.com/office/drawing/2014/main" id="{379F3DFB-817E-2245-B5E4-66C98958DE18}"/>
                </a:ext>
              </a:extLst>
            </p:cNvPr>
            <p:cNvSpPr/>
            <p:nvPr/>
          </p:nvSpPr>
          <p:spPr>
            <a:xfrm>
              <a:off x="3855308" y="3618689"/>
              <a:ext cx="556054" cy="95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4" name="Straight Arrow Connector 13">
              <a:extLst>
                <a:ext uri="{FF2B5EF4-FFF2-40B4-BE49-F238E27FC236}">
                  <a16:creationId xmlns:a16="http://schemas.microsoft.com/office/drawing/2014/main" id="{C9716CA4-1005-5A4D-900D-5A56A6A2E677}"/>
                </a:ext>
              </a:extLst>
            </p:cNvPr>
            <p:cNvCxnSpPr/>
            <p:nvPr/>
          </p:nvCxnSpPr>
          <p:spPr>
            <a:xfrm>
              <a:off x="4014021" y="3714320"/>
              <a:ext cx="0" cy="778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76C1FD-0B3A-7E46-AC40-D80487A4C0D9}"/>
                </a:ext>
              </a:extLst>
            </p:cNvPr>
            <p:cNvSpPr txBox="1"/>
            <p:nvPr/>
          </p:nvSpPr>
          <p:spPr>
            <a:xfrm>
              <a:off x="2100676" y="4523971"/>
              <a:ext cx="3826689" cy="369332"/>
            </a:xfrm>
            <a:prstGeom prst="rect">
              <a:avLst/>
            </a:prstGeom>
            <a:noFill/>
          </p:spPr>
          <p:txBody>
            <a:bodyPr wrap="none" rtlCol="0">
              <a:spAutoFit/>
            </a:bodyPr>
            <a:lstStyle/>
            <a:p>
              <a:r>
                <a:rPr lang="en-VN" dirty="0">
                  <a:latin typeface="Arial" panose="020B0604020202020204" pitchFamily="34" charset="0"/>
                  <a:cs typeface="Arial" panose="020B0604020202020204" pitchFamily="34" charset="0"/>
                </a:rPr>
                <a:t>Optional, index của phần tử hiện tại</a:t>
              </a:r>
            </a:p>
          </p:txBody>
        </p:sp>
      </p:grpSp>
      <p:grpSp>
        <p:nvGrpSpPr>
          <p:cNvPr id="21" name="Group 20">
            <a:extLst>
              <a:ext uri="{FF2B5EF4-FFF2-40B4-BE49-F238E27FC236}">
                <a16:creationId xmlns:a16="http://schemas.microsoft.com/office/drawing/2014/main" id="{6ED5749D-D434-2947-BD4A-948EC9089294}"/>
              </a:ext>
            </a:extLst>
          </p:cNvPr>
          <p:cNvGrpSpPr/>
          <p:nvPr/>
        </p:nvGrpSpPr>
        <p:grpSpPr>
          <a:xfrm>
            <a:off x="2323024" y="3618689"/>
            <a:ext cx="5789726" cy="1212118"/>
            <a:chOff x="2323024" y="3618689"/>
            <a:chExt cx="5789726" cy="1212118"/>
          </a:xfrm>
        </p:grpSpPr>
        <p:sp>
          <p:nvSpPr>
            <p:cNvPr id="17" name="Rounded Rectangle 16">
              <a:extLst>
                <a:ext uri="{FF2B5EF4-FFF2-40B4-BE49-F238E27FC236}">
                  <a16:creationId xmlns:a16="http://schemas.microsoft.com/office/drawing/2014/main" id="{4D8BAB7E-D08E-764A-9175-9BA51483A59E}"/>
                </a:ext>
              </a:extLst>
            </p:cNvPr>
            <p:cNvSpPr/>
            <p:nvPr/>
          </p:nvSpPr>
          <p:spPr>
            <a:xfrm>
              <a:off x="4510216" y="3618689"/>
              <a:ext cx="407773" cy="95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9" name="Straight Arrow Connector 18">
              <a:extLst>
                <a:ext uri="{FF2B5EF4-FFF2-40B4-BE49-F238E27FC236}">
                  <a16:creationId xmlns:a16="http://schemas.microsoft.com/office/drawing/2014/main" id="{FE27F568-5FFD-6944-93E0-FA12FF1C366A}"/>
                </a:ext>
              </a:extLst>
            </p:cNvPr>
            <p:cNvCxnSpPr>
              <a:stCxn id="17" idx="2"/>
            </p:cNvCxnSpPr>
            <p:nvPr/>
          </p:nvCxnSpPr>
          <p:spPr>
            <a:xfrm>
              <a:off x="4714103" y="3714320"/>
              <a:ext cx="5042" cy="778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FBC5CD-2F06-DA45-B355-BE8EA687DAF7}"/>
                </a:ext>
              </a:extLst>
            </p:cNvPr>
            <p:cNvSpPr txBox="1"/>
            <p:nvPr/>
          </p:nvSpPr>
          <p:spPr>
            <a:xfrm>
              <a:off x="2323024" y="4461475"/>
              <a:ext cx="5789726" cy="369332"/>
            </a:xfrm>
            <a:prstGeom prst="rect">
              <a:avLst/>
            </a:prstGeom>
            <a:noFill/>
          </p:spPr>
          <p:txBody>
            <a:bodyPr wrap="none" rtlCol="0">
              <a:spAutoFit/>
            </a:bodyPr>
            <a:lstStyle/>
            <a:p>
              <a:r>
                <a:rPr lang="en-VN" dirty="0">
                  <a:latin typeface="Arial" panose="020B0604020202020204" pitchFamily="34" charset="0"/>
                  <a:cs typeface="Arial" panose="020B0604020202020204" pitchFamily="34" charset="0"/>
                </a:rPr>
                <a:t>Optional, </a:t>
              </a:r>
              <a:r>
                <a:rPr lang="vi-VN" dirty="0">
                  <a:latin typeface="Arial" panose="020B0604020202020204" pitchFamily="34" charset="0"/>
                  <a:cs typeface="Arial" panose="020B0604020202020204" pitchFamily="34" charset="0"/>
                </a:rPr>
                <a:t>Đối tượng mảng mà phần tử hiện tại thuộc về</a:t>
              </a:r>
              <a:endParaRPr lang="en-VN" dirty="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82469899-C9BA-F446-B859-D0597416E439}"/>
              </a:ext>
            </a:extLst>
          </p:cNvPr>
          <p:cNvGrpSpPr/>
          <p:nvPr/>
        </p:nvGrpSpPr>
        <p:grpSpPr>
          <a:xfrm>
            <a:off x="2650422" y="3618689"/>
            <a:ext cx="7352654" cy="1274614"/>
            <a:chOff x="2650422" y="3618689"/>
            <a:chExt cx="7352654" cy="1274614"/>
          </a:xfrm>
        </p:grpSpPr>
        <p:sp>
          <p:nvSpPr>
            <p:cNvPr id="22" name="Rounded Rectangle 21">
              <a:extLst>
                <a:ext uri="{FF2B5EF4-FFF2-40B4-BE49-F238E27FC236}">
                  <a16:creationId xmlns:a16="http://schemas.microsoft.com/office/drawing/2014/main" id="{C712E010-D6B7-1447-8C99-4ECCCBE349D2}"/>
                </a:ext>
              </a:extLst>
            </p:cNvPr>
            <p:cNvSpPr/>
            <p:nvPr/>
          </p:nvSpPr>
          <p:spPr>
            <a:xfrm>
              <a:off x="5217887" y="3618689"/>
              <a:ext cx="878113" cy="95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24" name="Straight Arrow Connector 23">
              <a:extLst>
                <a:ext uri="{FF2B5EF4-FFF2-40B4-BE49-F238E27FC236}">
                  <a16:creationId xmlns:a16="http://schemas.microsoft.com/office/drawing/2014/main" id="{C03BEAC9-C1B2-DA41-9E6A-202CE6F0A457}"/>
                </a:ext>
              </a:extLst>
            </p:cNvPr>
            <p:cNvCxnSpPr/>
            <p:nvPr/>
          </p:nvCxnSpPr>
          <p:spPr>
            <a:xfrm>
              <a:off x="5669108" y="3714320"/>
              <a:ext cx="0" cy="778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22E6E7B-52DC-1F40-B385-98DAEA33ACDB}"/>
                </a:ext>
              </a:extLst>
            </p:cNvPr>
            <p:cNvSpPr txBox="1"/>
            <p:nvPr/>
          </p:nvSpPr>
          <p:spPr>
            <a:xfrm>
              <a:off x="2650422" y="4523971"/>
              <a:ext cx="7352654" cy="369332"/>
            </a:xfrm>
            <a:prstGeom prst="rect">
              <a:avLst/>
            </a:prstGeom>
            <a:noFill/>
          </p:spPr>
          <p:txBody>
            <a:bodyPr wrap="none" rtlCol="0">
              <a:spAutoFit/>
            </a:bodyPr>
            <a:lstStyle/>
            <a:p>
              <a:r>
                <a:rPr lang="en-VN" dirty="0"/>
                <a:t>Optional, một giá trị được pass vào hàm sẽ được sử dụng làm giá trị đại diện</a:t>
              </a:r>
            </a:p>
          </p:txBody>
        </p:sp>
      </p:grpSp>
      <p:pic>
        <p:nvPicPr>
          <p:cNvPr id="30" name="Picture 29">
            <a:extLst>
              <a:ext uri="{FF2B5EF4-FFF2-40B4-BE49-F238E27FC236}">
                <a16:creationId xmlns:a16="http://schemas.microsoft.com/office/drawing/2014/main" id="{5C4507ED-E248-A84E-B68E-2DA3E17BE533}"/>
              </a:ext>
            </a:extLst>
          </p:cNvPr>
          <p:cNvPicPr>
            <a:picLocks noChangeAspect="1"/>
          </p:cNvPicPr>
          <p:nvPr/>
        </p:nvPicPr>
        <p:blipFill>
          <a:blip r:embed="rId3"/>
          <a:stretch>
            <a:fillRect/>
          </a:stretch>
        </p:blipFill>
        <p:spPr>
          <a:xfrm>
            <a:off x="0" y="3428999"/>
            <a:ext cx="12192000" cy="3091234"/>
          </a:xfrm>
          <a:prstGeom prst="rect">
            <a:avLst/>
          </a:prstGeom>
        </p:spPr>
      </p:pic>
    </p:spTree>
    <p:extLst>
      <p:ext uri="{BB962C8B-B14F-4D97-AF65-F5344CB8AC3E}">
        <p14:creationId xmlns:p14="http://schemas.microsoft.com/office/powerpoint/2010/main" val="1887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3"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
                                        <p:tgtEl>
                                          <p:spTgt spid="11"/>
                                        </p:tgtEl>
                                      </p:cBhvr>
                                    </p:animEffect>
                                    <p:anim calcmode="lin" valueType="num">
                                      <p:cBhvr>
                                        <p:cTn id="33" dur="400" fill="hold"/>
                                        <p:tgtEl>
                                          <p:spTgt spid="11"/>
                                        </p:tgtEl>
                                        <p:attrNameLst>
                                          <p:attrName>ppt_x</p:attrName>
                                        </p:attrNameLst>
                                      </p:cBhvr>
                                      <p:tavLst>
                                        <p:tav tm="0">
                                          <p:val>
                                            <p:strVal val="#ppt_x"/>
                                          </p:val>
                                        </p:tav>
                                        <p:tav tm="100000">
                                          <p:val>
                                            <p:strVal val="#ppt_x"/>
                                          </p:val>
                                        </p:tav>
                                      </p:tavLst>
                                    </p:anim>
                                    <p:anim calcmode="lin" valueType="num">
                                      <p:cBhvr>
                                        <p:cTn id="34" dur="400" fill="hold"/>
                                        <p:tgtEl>
                                          <p:spTgt spid="11"/>
                                        </p:tgtEl>
                                        <p:attrNameLst>
                                          <p:attrName>ppt_y</p:attrName>
                                        </p:attrNameLst>
                                      </p:cBhvr>
                                      <p:tavLst>
                                        <p:tav tm="0">
                                          <p:val>
                                            <p:strVal val="#ppt_y+0.31"/>
                                          </p:val>
                                        </p:tav>
                                        <p:tav tm="100000">
                                          <p:val>
                                            <p:strVal val="#ppt_y+0.31"/>
                                          </p:val>
                                        </p:tav>
                                      </p:tavLst>
                                    </p:anim>
                                    <p:anim calcmode="lin" valueType="num">
                                      <p:cBhvr>
                                        <p:cTn id="35"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6"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43"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
                                        <p:tgtEl>
                                          <p:spTgt spid="16"/>
                                        </p:tgtEl>
                                      </p:cBhvr>
                                    </p:animEffect>
                                    <p:anim calcmode="lin" valueType="num">
                                      <p:cBhvr>
                                        <p:cTn id="42" dur="400" fill="hold"/>
                                        <p:tgtEl>
                                          <p:spTgt spid="16"/>
                                        </p:tgtEl>
                                        <p:attrNameLst>
                                          <p:attrName>ppt_x</p:attrName>
                                        </p:attrNameLst>
                                      </p:cBhvr>
                                      <p:tavLst>
                                        <p:tav tm="0">
                                          <p:val>
                                            <p:strVal val="#ppt_x"/>
                                          </p:val>
                                        </p:tav>
                                        <p:tav tm="100000">
                                          <p:val>
                                            <p:strVal val="#ppt_x"/>
                                          </p:val>
                                        </p:tav>
                                      </p:tavLst>
                                    </p:anim>
                                    <p:anim calcmode="lin" valueType="num">
                                      <p:cBhvr>
                                        <p:cTn id="43" dur="400" fill="hold"/>
                                        <p:tgtEl>
                                          <p:spTgt spid="16"/>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1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1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43"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
                                        <p:tgtEl>
                                          <p:spTgt spid="21"/>
                                        </p:tgtEl>
                                      </p:cBhvr>
                                    </p:animEffect>
                                    <p:anim calcmode="lin" valueType="num">
                                      <p:cBhvr>
                                        <p:cTn id="51" dur="400" fill="hold"/>
                                        <p:tgtEl>
                                          <p:spTgt spid="21"/>
                                        </p:tgtEl>
                                        <p:attrNameLst>
                                          <p:attrName>ppt_x</p:attrName>
                                        </p:attrNameLst>
                                      </p:cBhvr>
                                      <p:tavLst>
                                        <p:tav tm="0">
                                          <p:val>
                                            <p:strVal val="#ppt_x"/>
                                          </p:val>
                                        </p:tav>
                                        <p:tav tm="100000">
                                          <p:val>
                                            <p:strVal val="#ppt_x"/>
                                          </p:val>
                                        </p:tav>
                                      </p:tavLst>
                                    </p:anim>
                                    <p:anim calcmode="lin" valueType="num">
                                      <p:cBhvr>
                                        <p:cTn id="52" dur="400" fill="hold"/>
                                        <p:tgtEl>
                                          <p:spTgt spid="21"/>
                                        </p:tgtEl>
                                        <p:attrNameLst>
                                          <p:attrName>ppt_y</p:attrName>
                                        </p:attrNameLst>
                                      </p:cBhvr>
                                      <p:tavLst>
                                        <p:tav tm="0">
                                          <p:val>
                                            <p:strVal val="#ppt_y+0.31"/>
                                          </p:val>
                                        </p:tav>
                                        <p:tav tm="100000">
                                          <p:val>
                                            <p:strVal val="#ppt_y+0.31"/>
                                          </p:val>
                                        </p:tav>
                                      </p:tavLst>
                                    </p:anim>
                                    <p:anim calcmode="lin" valueType="num">
                                      <p:cBhvr>
                                        <p:cTn id="53" dur="600" decel="50000" fill="hold">
                                          <p:stCondLst>
                                            <p:cond delay="400"/>
                                          </p:stCondLst>
                                        </p:cTn>
                                        <p:tgtEl>
                                          <p:spTgt spid="2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4" dur="600" decel="50000" fill="hold">
                                          <p:stCondLst>
                                            <p:cond delay="400"/>
                                          </p:stCondLst>
                                        </p:cTn>
                                        <p:tgtEl>
                                          <p:spTgt spid="2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43"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
                                        <p:tgtEl>
                                          <p:spTgt spid="26"/>
                                        </p:tgtEl>
                                      </p:cBhvr>
                                    </p:animEffect>
                                    <p:anim calcmode="lin" valueType="num">
                                      <p:cBhvr>
                                        <p:cTn id="60" dur="400" fill="hold"/>
                                        <p:tgtEl>
                                          <p:spTgt spid="26"/>
                                        </p:tgtEl>
                                        <p:attrNameLst>
                                          <p:attrName>ppt_x</p:attrName>
                                        </p:attrNameLst>
                                      </p:cBhvr>
                                      <p:tavLst>
                                        <p:tav tm="0">
                                          <p:val>
                                            <p:strVal val="#ppt_x"/>
                                          </p:val>
                                        </p:tav>
                                        <p:tav tm="100000">
                                          <p:val>
                                            <p:strVal val="#ppt_x"/>
                                          </p:val>
                                        </p:tav>
                                      </p:tavLst>
                                    </p:anim>
                                    <p:anim calcmode="lin" valueType="num">
                                      <p:cBhvr>
                                        <p:cTn id="61" dur="400" fill="hold"/>
                                        <p:tgtEl>
                                          <p:spTgt spid="26"/>
                                        </p:tgtEl>
                                        <p:attrNameLst>
                                          <p:attrName>ppt_y</p:attrName>
                                        </p:attrNameLst>
                                      </p:cBhvr>
                                      <p:tavLst>
                                        <p:tav tm="0">
                                          <p:val>
                                            <p:strVal val="#ppt_y+0.31"/>
                                          </p:val>
                                        </p:tav>
                                        <p:tav tm="100000">
                                          <p:val>
                                            <p:strVal val="#ppt_y+0.31"/>
                                          </p:val>
                                        </p:tav>
                                      </p:tavLst>
                                    </p:anim>
                                    <p:anim calcmode="lin" valueType="num">
                                      <p:cBhvr>
                                        <p:cTn id="62" dur="600" decel="50000" fill="hold">
                                          <p:stCondLst>
                                            <p:cond delay="400"/>
                                          </p:stCondLst>
                                        </p:cTn>
                                        <p:tgtEl>
                                          <p:spTgt spid="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3" dur="600" decel="50000" fill="hold">
                                          <p:stCondLst>
                                            <p:cond delay="400"/>
                                          </p:stCondLst>
                                        </p:cTn>
                                        <p:tgtEl>
                                          <p:spTgt spid="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anim calcmode="lin" valueType="num">
                                      <p:cBhvr>
                                        <p:cTn id="69" dur="1000" fill="hold"/>
                                        <p:tgtEl>
                                          <p:spTgt spid="30"/>
                                        </p:tgtEl>
                                        <p:attrNameLst>
                                          <p:attrName>ppt_x</p:attrName>
                                        </p:attrNameLst>
                                      </p:cBhvr>
                                      <p:tavLst>
                                        <p:tav tm="0">
                                          <p:val>
                                            <p:strVal val="#ppt_x"/>
                                          </p:val>
                                        </p:tav>
                                        <p:tav tm="100000">
                                          <p:val>
                                            <p:strVal val="#ppt_x"/>
                                          </p:val>
                                        </p:tav>
                                      </p:tavLst>
                                    </p:anim>
                                    <p:anim calcmode="lin" valueType="num">
                                      <p:cBhvr>
                                        <p:cTn id="7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2ED7-A829-6C41-85A2-C968CCBD9878}"/>
              </a:ext>
            </a:extLst>
          </p:cNvPr>
          <p:cNvSpPr>
            <a:spLocks noGrp="1"/>
          </p:cNvSpPr>
          <p:nvPr>
            <p:ph type="title"/>
          </p:nvPr>
        </p:nvSpPr>
        <p:spPr>
          <a:xfrm>
            <a:off x="2231136" y="196207"/>
            <a:ext cx="7729728" cy="1188720"/>
          </a:xfrm>
        </p:spPr>
        <p:txBody>
          <a:bodyPr/>
          <a:lstStyle/>
          <a:p>
            <a:r>
              <a:rPr lang="en-VN" dirty="0">
                <a:latin typeface="Arial" panose="020B0604020202020204" pitchFamily="34" charset="0"/>
                <a:cs typeface="Arial" panose="020B0604020202020204" pitchFamily="34" charset="0"/>
              </a:rPr>
              <a:t>map</a:t>
            </a:r>
          </a:p>
        </p:txBody>
      </p:sp>
      <p:sp>
        <p:nvSpPr>
          <p:cNvPr id="3" name="Content Placeholder 2">
            <a:extLst>
              <a:ext uri="{FF2B5EF4-FFF2-40B4-BE49-F238E27FC236}">
                <a16:creationId xmlns:a16="http://schemas.microsoft.com/office/drawing/2014/main" id="{2490F43E-3027-8642-92C0-8A6240DA6051}"/>
              </a:ext>
            </a:extLst>
          </p:cNvPr>
          <p:cNvSpPr>
            <a:spLocks noGrp="1"/>
          </p:cNvSpPr>
          <p:nvPr>
            <p:ph idx="1"/>
          </p:nvPr>
        </p:nvSpPr>
        <p:spPr>
          <a:xfrm>
            <a:off x="2231136" y="1878008"/>
            <a:ext cx="7729728" cy="3101983"/>
          </a:xfrm>
        </p:spPr>
        <p:txBody>
          <a:bodyPr/>
          <a:lstStyle/>
          <a:p>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array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array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a:t>
            </a:r>
          </a:p>
          <a:p>
            <a:r>
              <a:rPr lang="vi-VN" dirty="0">
                <a:latin typeface="Arial" panose="020B0604020202020204" pitchFamily="34" charset="0"/>
                <a:cs typeface="Arial" panose="020B0604020202020204" pitchFamily="34" charset="0"/>
              </a:rPr>
              <a:t>Gọi hàm đã cung cấp một lần cho mỗi phần tử trong một array, theo thứ tự.</a:t>
            </a:r>
            <a:endParaRPr lang="en-US"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Không được thực thi cho các phần tử mảng không có giá trị.</a:t>
            </a:r>
          </a:p>
          <a:p>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r>
              <a:rPr lang="en-US" dirty="0">
                <a:latin typeface="Arial" panose="020B0604020202020204" pitchFamily="34" charset="0"/>
                <a:cs typeface="Arial" panose="020B0604020202020204" pitchFamily="34" charset="0"/>
              </a:rPr>
              <a:t> ban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B366ECC-119D-D341-8516-A762EF339B40}"/>
              </a:ext>
            </a:extLst>
          </p:cNvPr>
          <p:cNvPicPr>
            <a:picLocks noChangeAspect="1"/>
          </p:cNvPicPr>
          <p:nvPr/>
        </p:nvPicPr>
        <p:blipFill>
          <a:blip r:embed="rId2"/>
          <a:stretch>
            <a:fillRect/>
          </a:stretch>
        </p:blipFill>
        <p:spPr>
          <a:xfrm>
            <a:off x="230749" y="3352473"/>
            <a:ext cx="12192000" cy="724170"/>
          </a:xfrm>
          <a:prstGeom prst="rect">
            <a:avLst/>
          </a:prstGeom>
        </p:spPr>
      </p:pic>
      <p:grpSp>
        <p:nvGrpSpPr>
          <p:cNvPr id="16" name="Group 15">
            <a:extLst>
              <a:ext uri="{FF2B5EF4-FFF2-40B4-BE49-F238E27FC236}">
                <a16:creationId xmlns:a16="http://schemas.microsoft.com/office/drawing/2014/main" id="{66988023-F8DA-944F-8FB7-23C3562D4CEA}"/>
              </a:ext>
            </a:extLst>
          </p:cNvPr>
          <p:cNvGrpSpPr/>
          <p:nvPr/>
        </p:nvGrpSpPr>
        <p:grpSpPr>
          <a:xfrm>
            <a:off x="2014177" y="3655760"/>
            <a:ext cx="3826689" cy="1274614"/>
            <a:chOff x="2100676" y="3618689"/>
            <a:chExt cx="3826689" cy="1274614"/>
          </a:xfrm>
        </p:grpSpPr>
        <p:sp>
          <p:nvSpPr>
            <p:cNvPr id="12" name="Rounded Rectangle 11">
              <a:extLst>
                <a:ext uri="{FF2B5EF4-FFF2-40B4-BE49-F238E27FC236}">
                  <a16:creationId xmlns:a16="http://schemas.microsoft.com/office/drawing/2014/main" id="{379F3DFB-817E-2245-B5E4-66C98958DE18}"/>
                </a:ext>
              </a:extLst>
            </p:cNvPr>
            <p:cNvSpPr/>
            <p:nvPr/>
          </p:nvSpPr>
          <p:spPr>
            <a:xfrm>
              <a:off x="3855308" y="3618689"/>
              <a:ext cx="556054" cy="95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4" name="Straight Arrow Connector 13">
              <a:extLst>
                <a:ext uri="{FF2B5EF4-FFF2-40B4-BE49-F238E27FC236}">
                  <a16:creationId xmlns:a16="http://schemas.microsoft.com/office/drawing/2014/main" id="{C9716CA4-1005-5A4D-900D-5A56A6A2E677}"/>
                </a:ext>
              </a:extLst>
            </p:cNvPr>
            <p:cNvCxnSpPr/>
            <p:nvPr/>
          </p:nvCxnSpPr>
          <p:spPr>
            <a:xfrm>
              <a:off x="4014021" y="3714320"/>
              <a:ext cx="0" cy="778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76C1FD-0B3A-7E46-AC40-D80487A4C0D9}"/>
                </a:ext>
              </a:extLst>
            </p:cNvPr>
            <p:cNvSpPr txBox="1"/>
            <p:nvPr/>
          </p:nvSpPr>
          <p:spPr>
            <a:xfrm>
              <a:off x="2100676" y="4523971"/>
              <a:ext cx="3826689" cy="369332"/>
            </a:xfrm>
            <a:prstGeom prst="rect">
              <a:avLst/>
            </a:prstGeom>
            <a:noFill/>
          </p:spPr>
          <p:txBody>
            <a:bodyPr wrap="none" rtlCol="0">
              <a:spAutoFit/>
            </a:bodyPr>
            <a:lstStyle/>
            <a:p>
              <a:r>
                <a:rPr lang="en-VN" dirty="0">
                  <a:latin typeface="Arial" panose="020B0604020202020204" pitchFamily="34" charset="0"/>
                  <a:cs typeface="Arial" panose="020B0604020202020204" pitchFamily="34" charset="0"/>
                </a:rPr>
                <a:t>Optional, index của phần tử hiện tại</a:t>
              </a:r>
            </a:p>
          </p:txBody>
        </p:sp>
      </p:grpSp>
      <p:grpSp>
        <p:nvGrpSpPr>
          <p:cNvPr id="11" name="Group 10">
            <a:extLst>
              <a:ext uri="{FF2B5EF4-FFF2-40B4-BE49-F238E27FC236}">
                <a16:creationId xmlns:a16="http://schemas.microsoft.com/office/drawing/2014/main" id="{2917D336-F5CD-6647-8F5F-29E192674CEC}"/>
              </a:ext>
            </a:extLst>
          </p:cNvPr>
          <p:cNvGrpSpPr/>
          <p:nvPr/>
        </p:nvGrpSpPr>
        <p:grpSpPr>
          <a:xfrm>
            <a:off x="732297" y="3655760"/>
            <a:ext cx="5314275" cy="1243366"/>
            <a:chOff x="781725" y="3618689"/>
            <a:chExt cx="5314275" cy="1243366"/>
          </a:xfrm>
        </p:grpSpPr>
        <p:sp>
          <p:nvSpPr>
            <p:cNvPr id="7" name="Rounded Rectangle 6">
              <a:extLst>
                <a:ext uri="{FF2B5EF4-FFF2-40B4-BE49-F238E27FC236}">
                  <a16:creationId xmlns:a16="http://schemas.microsoft.com/office/drawing/2014/main" id="{88B5F279-C31B-DD45-9DB4-C42E723EB8A9}"/>
                </a:ext>
              </a:extLst>
            </p:cNvPr>
            <p:cNvSpPr/>
            <p:nvPr/>
          </p:nvSpPr>
          <p:spPr>
            <a:xfrm>
              <a:off x="2538919" y="3618689"/>
              <a:ext cx="1167319" cy="95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9" name="Straight Arrow Connector 8">
              <a:extLst>
                <a:ext uri="{FF2B5EF4-FFF2-40B4-BE49-F238E27FC236}">
                  <a16:creationId xmlns:a16="http://schemas.microsoft.com/office/drawing/2014/main" id="{7D7467AA-E57C-C74C-B82E-213BCF4F4888}"/>
                </a:ext>
              </a:extLst>
            </p:cNvPr>
            <p:cNvCxnSpPr/>
            <p:nvPr/>
          </p:nvCxnSpPr>
          <p:spPr>
            <a:xfrm>
              <a:off x="2976664" y="3714320"/>
              <a:ext cx="0" cy="778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36A5FB-D2C2-9F49-84D9-D9027F4BC4B5}"/>
                </a:ext>
              </a:extLst>
            </p:cNvPr>
            <p:cNvSpPr txBox="1"/>
            <p:nvPr/>
          </p:nvSpPr>
          <p:spPr>
            <a:xfrm>
              <a:off x="781725" y="4492723"/>
              <a:ext cx="5314275" cy="369332"/>
            </a:xfrm>
            <a:prstGeom prst="rect">
              <a:avLst/>
            </a:prstGeom>
            <a:noFill/>
          </p:spPr>
          <p:txBody>
            <a:bodyPr wrap="none" rtlCol="0">
              <a:spAutoFit/>
            </a:bodyPr>
            <a:lstStyle/>
            <a:p>
              <a:r>
                <a:rPr lang="en-VN" dirty="0">
                  <a:latin typeface="Arial" panose="020B0604020202020204" pitchFamily="34" charset="0"/>
                  <a:cs typeface="Arial" panose="020B0604020202020204" pitchFamily="34" charset="0"/>
                </a:rPr>
                <a:t>Required, giá trị của phần tử hiện tại đang lặp đến</a:t>
              </a:r>
            </a:p>
          </p:txBody>
        </p:sp>
      </p:grpSp>
      <p:grpSp>
        <p:nvGrpSpPr>
          <p:cNvPr id="21" name="Group 20">
            <a:extLst>
              <a:ext uri="{FF2B5EF4-FFF2-40B4-BE49-F238E27FC236}">
                <a16:creationId xmlns:a16="http://schemas.microsoft.com/office/drawing/2014/main" id="{6ED5749D-D434-2947-BD4A-948EC9089294}"/>
              </a:ext>
            </a:extLst>
          </p:cNvPr>
          <p:cNvGrpSpPr/>
          <p:nvPr/>
        </p:nvGrpSpPr>
        <p:grpSpPr>
          <a:xfrm>
            <a:off x="2236525" y="3655760"/>
            <a:ext cx="5789726" cy="1212118"/>
            <a:chOff x="2323024" y="3618689"/>
            <a:chExt cx="5789726" cy="1212118"/>
          </a:xfrm>
        </p:grpSpPr>
        <p:sp>
          <p:nvSpPr>
            <p:cNvPr id="17" name="Rounded Rectangle 16">
              <a:extLst>
                <a:ext uri="{FF2B5EF4-FFF2-40B4-BE49-F238E27FC236}">
                  <a16:creationId xmlns:a16="http://schemas.microsoft.com/office/drawing/2014/main" id="{4D8BAB7E-D08E-764A-9175-9BA51483A59E}"/>
                </a:ext>
              </a:extLst>
            </p:cNvPr>
            <p:cNvSpPr/>
            <p:nvPr/>
          </p:nvSpPr>
          <p:spPr>
            <a:xfrm>
              <a:off x="4510216" y="3618689"/>
              <a:ext cx="407773" cy="95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9" name="Straight Arrow Connector 18">
              <a:extLst>
                <a:ext uri="{FF2B5EF4-FFF2-40B4-BE49-F238E27FC236}">
                  <a16:creationId xmlns:a16="http://schemas.microsoft.com/office/drawing/2014/main" id="{FE27F568-5FFD-6944-93E0-FA12FF1C366A}"/>
                </a:ext>
              </a:extLst>
            </p:cNvPr>
            <p:cNvCxnSpPr>
              <a:stCxn id="17" idx="2"/>
            </p:cNvCxnSpPr>
            <p:nvPr/>
          </p:nvCxnSpPr>
          <p:spPr>
            <a:xfrm>
              <a:off x="4714103" y="3714320"/>
              <a:ext cx="5042" cy="778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FBC5CD-2F06-DA45-B355-BE8EA687DAF7}"/>
                </a:ext>
              </a:extLst>
            </p:cNvPr>
            <p:cNvSpPr txBox="1"/>
            <p:nvPr/>
          </p:nvSpPr>
          <p:spPr>
            <a:xfrm>
              <a:off x="2323024" y="4461475"/>
              <a:ext cx="5789726" cy="369332"/>
            </a:xfrm>
            <a:prstGeom prst="rect">
              <a:avLst/>
            </a:prstGeom>
            <a:noFill/>
          </p:spPr>
          <p:txBody>
            <a:bodyPr wrap="none" rtlCol="0">
              <a:spAutoFit/>
            </a:bodyPr>
            <a:lstStyle/>
            <a:p>
              <a:r>
                <a:rPr lang="en-VN" dirty="0">
                  <a:latin typeface="Arial" panose="020B0604020202020204" pitchFamily="34" charset="0"/>
                  <a:cs typeface="Arial" panose="020B0604020202020204" pitchFamily="34" charset="0"/>
                </a:rPr>
                <a:t>Optional, </a:t>
              </a:r>
              <a:r>
                <a:rPr lang="vi-VN" dirty="0">
                  <a:latin typeface="Arial" panose="020B0604020202020204" pitchFamily="34" charset="0"/>
                  <a:cs typeface="Arial" panose="020B0604020202020204" pitchFamily="34" charset="0"/>
                </a:rPr>
                <a:t>Đối tượng mảng mà phần tử hiện tại thuộc về</a:t>
              </a:r>
              <a:endParaRPr lang="en-VN" dirty="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82469899-C9BA-F446-B859-D0597416E439}"/>
              </a:ext>
            </a:extLst>
          </p:cNvPr>
          <p:cNvGrpSpPr/>
          <p:nvPr/>
        </p:nvGrpSpPr>
        <p:grpSpPr>
          <a:xfrm>
            <a:off x="2477424" y="3655760"/>
            <a:ext cx="7352654" cy="1274614"/>
            <a:chOff x="2650422" y="3618689"/>
            <a:chExt cx="7352654" cy="1274614"/>
          </a:xfrm>
        </p:grpSpPr>
        <p:sp>
          <p:nvSpPr>
            <p:cNvPr id="22" name="Rounded Rectangle 21">
              <a:extLst>
                <a:ext uri="{FF2B5EF4-FFF2-40B4-BE49-F238E27FC236}">
                  <a16:creationId xmlns:a16="http://schemas.microsoft.com/office/drawing/2014/main" id="{C712E010-D6B7-1447-8C99-4ECCCBE349D2}"/>
                </a:ext>
              </a:extLst>
            </p:cNvPr>
            <p:cNvSpPr/>
            <p:nvPr/>
          </p:nvSpPr>
          <p:spPr>
            <a:xfrm>
              <a:off x="5217887" y="3618689"/>
              <a:ext cx="878113" cy="95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24" name="Straight Arrow Connector 23">
              <a:extLst>
                <a:ext uri="{FF2B5EF4-FFF2-40B4-BE49-F238E27FC236}">
                  <a16:creationId xmlns:a16="http://schemas.microsoft.com/office/drawing/2014/main" id="{C03BEAC9-C1B2-DA41-9E6A-202CE6F0A457}"/>
                </a:ext>
              </a:extLst>
            </p:cNvPr>
            <p:cNvCxnSpPr/>
            <p:nvPr/>
          </p:nvCxnSpPr>
          <p:spPr>
            <a:xfrm>
              <a:off x="5669108" y="3714320"/>
              <a:ext cx="0" cy="778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22E6E7B-52DC-1F40-B385-98DAEA33ACDB}"/>
                </a:ext>
              </a:extLst>
            </p:cNvPr>
            <p:cNvSpPr txBox="1"/>
            <p:nvPr/>
          </p:nvSpPr>
          <p:spPr>
            <a:xfrm>
              <a:off x="2650422" y="4523971"/>
              <a:ext cx="7352654" cy="369332"/>
            </a:xfrm>
            <a:prstGeom prst="rect">
              <a:avLst/>
            </a:prstGeom>
            <a:noFill/>
          </p:spPr>
          <p:txBody>
            <a:bodyPr wrap="none" rtlCol="0">
              <a:spAutoFit/>
            </a:bodyPr>
            <a:lstStyle/>
            <a:p>
              <a:r>
                <a:rPr lang="en-VN" dirty="0"/>
                <a:t>Optional, một giá trị được pass vào hàm sẽ được sử dụng làm giá trị đại diện</a:t>
              </a:r>
            </a:p>
          </p:txBody>
        </p:sp>
      </p:grpSp>
      <p:pic>
        <p:nvPicPr>
          <p:cNvPr id="13" name="Picture 12">
            <a:extLst>
              <a:ext uri="{FF2B5EF4-FFF2-40B4-BE49-F238E27FC236}">
                <a16:creationId xmlns:a16="http://schemas.microsoft.com/office/drawing/2014/main" id="{C26D4209-E105-854D-87A4-D0FE002D07B6}"/>
              </a:ext>
            </a:extLst>
          </p:cNvPr>
          <p:cNvPicPr>
            <a:picLocks noChangeAspect="1"/>
          </p:cNvPicPr>
          <p:nvPr/>
        </p:nvPicPr>
        <p:blipFill>
          <a:blip r:embed="rId3"/>
          <a:stretch>
            <a:fillRect/>
          </a:stretch>
        </p:blipFill>
        <p:spPr>
          <a:xfrm>
            <a:off x="57751" y="4061453"/>
            <a:ext cx="12192000" cy="2258979"/>
          </a:xfrm>
          <a:prstGeom prst="rect">
            <a:avLst/>
          </a:prstGeom>
        </p:spPr>
      </p:pic>
    </p:spTree>
    <p:extLst>
      <p:ext uri="{BB962C8B-B14F-4D97-AF65-F5344CB8AC3E}">
        <p14:creationId xmlns:p14="http://schemas.microsoft.com/office/powerpoint/2010/main" val="329931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3"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
                                        <p:tgtEl>
                                          <p:spTgt spid="11"/>
                                        </p:tgtEl>
                                      </p:cBhvr>
                                    </p:animEffect>
                                    <p:anim calcmode="lin" valueType="num">
                                      <p:cBhvr>
                                        <p:cTn id="39" dur="400" fill="hold"/>
                                        <p:tgtEl>
                                          <p:spTgt spid="11"/>
                                        </p:tgtEl>
                                        <p:attrNameLst>
                                          <p:attrName>ppt_x</p:attrName>
                                        </p:attrNameLst>
                                      </p:cBhvr>
                                      <p:tavLst>
                                        <p:tav tm="0">
                                          <p:val>
                                            <p:strVal val="#ppt_x"/>
                                          </p:val>
                                        </p:tav>
                                        <p:tav tm="100000">
                                          <p:val>
                                            <p:strVal val="#ppt_x"/>
                                          </p:val>
                                        </p:tav>
                                      </p:tavLst>
                                    </p:anim>
                                    <p:anim calcmode="lin" valueType="num">
                                      <p:cBhvr>
                                        <p:cTn id="40" dur="400" fill="hold"/>
                                        <p:tgtEl>
                                          <p:spTgt spid="11"/>
                                        </p:tgtEl>
                                        <p:attrNameLst>
                                          <p:attrName>ppt_y</p:attrName>
                                        </p:attrNameLst>
                                      </p:cBhvr>
                                      <p:tavLst>
                                        <p:tav tm="0">
                                          <p:val>
                                            <p:strVal val="#ppt_y+0.31"/>
                                          </p:val>
                                        </p:tav>
                                        <p:tav tm="100000">
                                          <p:val>
                                            <p:strVal val="#ppt_y+0.31"/>
                                          </p:val>
                                        </p:tav>
                                      </p:tavLst>
                                    </p:anim>
                                    <p:anim calcmode="lin" valueType="num">
                                      <p:cBhvr>
                                        <p:cTn id="41"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2"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3"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
                                        <p:tgtEl>
                                          <p:spTgt spid="16"/>
                                        </p:tgtEl>
                                      </p:cBhvr>
                                    </p:animEffect>
                                    <p:anim calcmode="lin" valueType="num">
                                      <p:cBhvr>
                                        <p:cTn id="48" dur="400" fill="hold"/>
                                        <p:tgtEl>
                                          <p:spTgt spid="16"/>
                                        </p:tgtEl>
                                        <p:attrNameLst>
                                          <p:attrName>ppt_x</p:attrName>
                                        </p:attrNameLst>
                                      </p:cBhvr>
                                      <p:tavLst>
                                        <p:tav tm="0">
                                          <p:val>
                                            <p:strVal val="#ppt_x"/>
                                          </p:val>
                                        </p:tav>
                                        <p:tav tm="100000">
                                          <p:val>
                                            <p:strVal val="#ppt_x"/>
                                          </p:val>
                                        </p:tav>
                                      </p:tavLst>
                                    </p:anim>
                                    <p:anim calcmode="lin" valueType="num">
                                      <p:cBhvr>
                                        <p:cTn id="49" dur="400" fill="hold"/>
                                        <p:tgtEl>
                                          <p:spTgt spid="16"/>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1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1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43"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
                                        <p:tgtEl>
                                          <p:spTgt spid="21"/>
                                        </p:tgtEl>
                                      </p:cBhvr>
                                    </p:animEffect>
                                    <p:anim calcmode="lin" valueType="num">
                                      <p:cBhvr>
                                        <p:cTn id="57" dur="400" fill="hold"/>
                                        <p:tgtEl>
                                          <p:spTgt spid="21"/>
                                        </p:tgtEl>
                                        <p:attrNameLst>
                                          <p:attrName>ppt_x</p:attrName>
                                        </p:attrNameLst>
                                      </p:cBhvr>
                                      <p:tavLst>
                                        <p:tav tm="0">
                                          <p:val>
                                            <p:strVal val="#ppt_x"/>
                                          </p:val>
                                        </p:tav>
                                        <p:tav tm="100000">
                                          <p:val>
                                            <p:strVal val="#ppt_x"/>
                                          </p:val>
                                        </p:tav>
                                      </p:tavLst>
                                    </p:anim>
                                    <p:anim calcmode="lin" valueType="num">
                                      <p:cBhvr>
                                        <p:cTn id="58" dur="400" fill="hold"/>
                                        <p:tgtEl>
                                          <p:spTgt spid="21"/>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2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2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43"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400" fill="hold"/>
                                        <p:tgtEl>
                                          <p:spTgt spid="26"/>
                                        </p:tgtEl>
                                        <p:attrNameLst>
                                          <p:attrName>ppt_x</p:attrName>
                                        </p:attrNameLst>
                                      </p:cBhvr>
                                      <p:tavLst>
                                        <p:tav tm="0">
                                          <p:val>
                                            <p:strVal val="#ppt_x"/>
                                          </p:val>
                                        </p:tav>
                                        <p:tav tm="100000">
                                          <p:val>
                                            <p:strVal val="#ppt_x"/>
                                          </p:val>
                                        </p:tav>
                                      </p:tavLst>
                                    </p:anim>
                                    <p:anim calcmode="lin" valueType="num">
                                      <p:cBhvr>
                                        <p:cTn id="67" dur="400" fill="hold"/>
                                        <p:tgtEl>
                                          <p:spTgt spid="26"/>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1000"/>
                                        <p:tgtEl>
                                          <p:spTgt spid="13"/>
                                        </p:tgtEl>
                                      </p:cBhvr>
                                    </p:animEffect>
                                    <p:anim calcmode="lin" valueType="num">
                                      <p:cBhvr>
                                        <p:cTn id="75" dur="1000" fill="hold"/>
                                        <p:tgtEl>
                                          <p:spTgt spid="13"/>
                                        </p:tgtEl>
                                        <p:attrNameLst>
                                          <p:attrName>ppt_x</p:attrName>
                                        </p:attrNameLst>
                                      </p:cBhvr>
                                      <p:tavLst>
                                        <p:tav tm="0">
                                          <p:val>
                                            <p:strVal val="#ppt_x"/>
                                          </p:val>
                                        </p:tav>
                                        <p:tav tm="100000">
                                          <p:val>
                                            <p:strVal val="#ppt_x"/>
                                          </p:val>
                                        </p:tav>
                                      </p:tavLst>
                                    </p:anim>
                                    <p:anim calcmode="lin" valueType="num">
                                      <p:cBhvr>
                                        <p:cTn id="7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7EC519-8B7B-3A46-A299-865B5B26F14D}"/>
              </a:ext>
            </a:extLst>
          </p:cNvPr>
          <p:cNvSpPr>
            <a:spLocks noGrp="1"/>
          </p:cNvSpPr>
          <p:nvPr>
            <p:ph idx="1"/>
          </p:nvPr>
        </p:nvSpPr>
        <p:spPr>
          <a:xfrm>
            <a:off x="2231136" y="1878008"/>
            <a:ext cx="7729728" cy="3101983"/>
          </a:xfrm>
        </p:spPr>
        <p:txBody>
          <a:bodyPr/>
          <a:lstStyle/>
          <a:p>
            <a:r>
              <a:rPr lang="vi-VN" dirty="0"/>
              <a:t>Trả về giá trị của phần tử mảng vượt qua kiểm tra (được cung cấp bởi một hàm).</a:t>
            </a:r>
          </a:p>
          <a:p>
            <a:r>
              <a:rPr lang="vi-VN" dirty="0"/>
              <a:t>Thực thi hàm 1 lần cho mỗi phần tử trong array:</a:t>
            </a:r>
          </a:p>
          <a:p>
            <a:pPr>
              <a:buFontTx/>
              <a:buChar char="-"/>
            </a:pPr>
            <a:r>
              <a:rPr lang="vi-VN" dirty="0"/>
              <a:t>Nếu nó tìm thấy một phần tử, trong đó hàm trả về true, find() sẽ trả về giá trị của phần tử đó (và không check các phần tử còn lại)</a:t>
            </a:r>
          </a:p>
          <a:p>
            <a:pPr>
              <a:buFontTx/>
              <a:buChar char="-"/>
            </a:pPr>
            <a:r>
              <a:rPr lang="en-VN" dirty="0">
                <a:latin typeface="Tahoma" panose="020B0604030504040204" pitchFamily="34" charset="0"/>
                <a:ea typeface="Tahoma" panose="020B0604030504040204" pitchFamily="34" charset="0"/>
                <a:cs typeface="Tahoma" panose="020B0604030504040204" pitchFamily="34" charset="0"/>
              </a:rPr>
              <a:t>Ngược lại, nó sẽ trả về undefined</a:t>
            </a:r>
          </a:p>
          <a:p>
            <a:r>
              <a:rPr lang="en-VN" dirty="0">
                <a:latin typeface="Tahoma" panose="020B0604030504040204" pitchFamily="34" charset="0"/>
                <a:ea typeface="Tahoma" panose="020B0604030504040204" pitchFamily="34" charset="0"/>
                <a:cs typeface="Tahoma" panose="020B0604030504040204" pitchFamily="34" charset="0"/>
              </a:rPr>
              <a:t>Không thực thi hàm với các phần tử trống.</a:t>
            </a:r>
          </a:p>
          <a:p>
            <a:r>
              <a:rPr lang="en-VN" dirty="0">
                <a:latin typeface="Tahoma" panose="020B0604030504040204" pitchFamily="34" charset="0"/>
                <a:ea typeface="Tahoma" panose="020B0604030504040204" pitchFamily="34" charset="0"/>
                <a:cs typeface="Tahoma" panose="020B0604030504040204" pitchFamily="34" charset="0"/>
              </a:rPr>
              <a:t>Không thay đổi array ban đầu</a:t>
            </a:r>
          </a:p>
        </p:txBody>
      </p:sp>
      <p:pic>
        <p:nvPicPr>
          <p:cNvPr id="18" name="Picture 17">
            <a:extLst>
              <a:ext uri="{FF2B5EF4-FFF2-40B4-BE49-F238E27FC236}">
                <a16:creationId xmlns:a16="http://schemas.microsoft.com/office/drawing/2014/main" id="{85F38099-F13F-7143-9364-E334CE486103}"/>
              </a:ext>
            </a:extLst>
          </p:cNvPr>
          <p:cNvPicPr>
            <a:picLocks noChangeAspect="1"/>
          </p:cNvPicPr>
          <p:nvPr/>
        </p:nvPicPr>
        <p:blipFill>
          <a:blip r:embed="rId2"/>
          <a:stretch>
            <a:fillRect/>
          </a:stretch>
        </p:blipFill>
        <p:spPr>
          <a:xfrm>
            <a:off x="0" y="4331480"/>
            <a:ext cx="12192000" cy="648511"/>
          </a:xfrm>
          <a:prstGeom prst="rect">
            <a:avLst/>
          </a:prstGeom>
        </p:spPr>
      </p:pic>
      <p:sp>
        <p:nvSpPr>
          <p:cNvPr id="2" name="Title 1">
            <a:extLst>
              <a:ext uri="{FF2B5EF4-FFF2-40B4-BE49-F238E27FC236}">
                <a16:creationId xmlns:a16="http://schemas.microsoft.com/office/drawing/2014/main" id="{85202ED7-A829-6C41-85A2-C968CCBD9878}"/>
              </a:ext>
            </a:extLst>
          </p:cNvPr>
          <p:cNvSpPr>
            <a:spLocks noGrp="1"/>
          </p:cNvSpPr>
          <p:nvPr>
            <p:ph type="title"/>
          </p:nvPr>
        </p:nvSpPr>
        <p:spPr>
          <a:xfrm>
            <a:off x="2231136" y="196207"/>
            <a:ext cx="7729728" cy="1188720"/>
          </a:xfrm>
        </p:spPr>
        <p:txBody>
          <a:bodyPr/>
          <a:lstStyle/>
          <a:p>
            <a:r>
              <a:rPr lang="en-VN" dirty="0">
                <a:latin typeface="Arial" panose="020B0604020202020204" pitchFamily="34" charset="0"/>
                <a:cs typeface="Arial" panose="020B0604020202020204" pitchFamily="34" charset="0"/>
              </a:rPr>
              <a:t>find</a:t>
            </a:r>
          </a:p>
        </p:txBody>
      </p:sp>
      <p:grpSp>
        <p:nvGrpSpPr>
          <p:cNvPr id="37" name="Group 36">
            <a:extLst>
              <a:ext uri="{FF2B5EF4-FFF2-40B4-BE49-F238E27FC236}">
                <a16:creationId xmlns:a16="http://schemas.microsoft.com/office/drawing/2014/main" id="{E4062B01-1F81-3547-ACA5-7A371D57A7FD}"/>
              </a:ext>
            </a:extLst>
          </p:cNvPr>
          <p:cNvGrpSpPr/>
          <p:nvPr/>
        </p:nvGrpSpPr>
        <p:grpSpPr>
          <a:xfrm>
            <a:off x="743221" y="4596713"/>
            <a:ext cx="3939989" cy="1135452"/>
            <a:chOff x="743221" y="4596713"/>
            <a:chExt cx="3939989" cy="1135452"/>
          </a:xfrm>
        </p:grpSpPr>
        <p:sp>
          <p:nvSpPr>
            <p:cNvPr id="27" name="Rounded Rectangle 26">
              <a:extLst>
                <a:ext uri="{FF2B5EF4-FFF2-40B4-BE49-F238E27FC236}">
                  <a16:creationId xmlns:a16="http://schemas.microsoft.com/office/drawing/2014/main" id="{E10CB8A9-BAE1-4443-8847-F885AE0ED763}"/>
                </a:ext>
              </a:extLst>
            </p:cNvPr>
            <p:cNvSpPr/>
            <p:nvPr/>
          </p:nvSpPr>
          <p:spPr>
            <a:xfrm>
              <a:off x="2323069" y="4596713"/>
              <a:ext cx="1180813" cy="1482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5" name="TextBox 34">
              <a:extLst>
                <a:ext uri="{FF2B5EF4-FFF2-40B4-BE49-F238E27FC236}">
                  <a16:creationId xmlns:a16="http://schemas.microsoft.com/office/drawing/2014/main" id="{63E9D040-3CC9-5044-9390-D8AFAA71A727}"/>
                </a:ext>
              </a:extLst>
            </p:cNvPr>
            <p:cNvSpPr txBox="1"/>
            <p:nvPr/>
          </p:nvSpPr>
          <p:spPr>
            <a:xfrm>
              <a:off x="743221" y="5362833"/>
              <a:ext cx="393998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Required,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tại</a:t>
              </a:r>
              <a:endParaRPr lang="en-VN" dirty="0">
                <a:latin typeface="Tahoma" panose="020B0604030504040204" pitchFamily="34" charset="0"/>
                <a:ea typeface="Tahoma" panose="020B0604030504040204" pitchFamily="34" charset="0"/>
                <a:cs typeface="Tahoma" panose="020B0604030504040204" pitchFamily="34" charset="0"/>
              </a:endParaRPr>
            </a:p>
          </p:txBody>
        </p:sp>
        <p:cxnSp>
          <p:nvCxnSpPr>
            <p:cNvPr id="31" name="Straight Arrow Connector 30">
              <a:extLst>
                <a:ext uri="{FF2B5EF4-FFF2-40B4-BE49-F238E27FC236}">
                  <a16:creationId xmlns:a16="http://schemas.microsoft.com/office/drawing/2014/main" id="{3BB35580-CCE3-724C-AF32-0B1ACB4832FC}"/>
                </a:ext>
              </a:extLst>
            </p:cNvPr>
            <p:cNvCxnSpPr/>
            <p:nvPr/>
          </p:nvCxnSpPr>
          <p:spPr>
            <a:xfrm>
              <a:off x="2669059" y="4732637"/>
              <a:ext cx="0" cy="617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C274E21E-4382-B547-A9FB-45ACCA0D6F05}"/>
              </a:ext>
            </a:extLst>
          </p:cNvPr>
          <p:cNvGrpSpPr/>
          <p:nvPr/>
        </p:nvGrpSpPr>
        <p:grpSpPr>
          <a:xfrm>
            <a:off x="1773937" y="4596713"/>
            <a:ext cx="3844322" cy="1134481"/>
            <a:chOff x="1773937" y="4596713"/>
            <a:chExt cx="3844322" cy="1134481"/>
          </a:xfrm>
        </p:grpSpPr>
        <p:sp>
          <p:nvSpPr>
            <p:cNvPr id="23" name="Rounded Rectangle 22">
              <a:extLst>
                <a:ext uri="{FF2B5EF4-FFF2-40B4-BE49-F238E27FC236}">
                  <a16:creationId xmlns:a16="http://schemas.microsoft.com/office/drawing/2014/main" id="{4B814191-C309-CB41-95CB-FEE7C014E12F}"/>
                </a:ext>
              </a:extLst>
            </p:cNvPr>
            <p:cNvSpPr/>
            <p:nvPr/>
          </p:nvSpPr>
          <p:spPr>
            <a:xfrm>
              <a:off x="3595816" y="4596713"/>
              <a:ext cx="605482" cy="1482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2" name="Straight Arrow Connector 31">
              <a:extLst>
                <a:ext uri="{FF2B5EF4-FFF2-40B4-BE49-F238E27FC236}">
                  <a16:creationId xmlns:a16="http://schemas.microsoft.com/office/drawing/2014/main" id="{15F0C703-B1FE-684D-A9AE-167E46EC3DF1}"/>
                </a:ext>
              </a:extLst>
            </p:cNvPr>
            <p:cNvCxnSpPr/>
            <p:nvPr/>
          </p:nvCxnSpPr>
          <p:spPr>
            <a:xfrm>
              <a:off x="3830594" y="4732637"/>
              <a:ext cx="0" cy="617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DF45C6B-DC16-3646-B13C-125B7F9A49C8}"/>
                </a:ext>
              </a:extLst>
            </p:cNvPr>
            <p:cNvSpPr txBox="1"/>
            <p:nvPr/>
          </p:nvSpPr>
          <p:spPr>
            <a:xfrm>
              <a:off x="1773937" y="5361862"/>
              <a:ext cx="3844322"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Optional, index của phần tử hiện tại</a:t>
              </a:r>
            </a:p>
          </p:txBody>
        </p:sp>
      </p:grpSp>
      <p:grpSp>
        <p:nvGrpSpPr>
          <p:cNvPr id="41" name="Group 40">
            <a:extLst>
              <a:ext uri="{FF2B5EF4-FFF2-40B4-BE49-F238E27FC236}">
                <a16:creationId xmlns:a16="http://schemas.microsoft.com/office/drawing/2014/main" id="{F686AA42-8A91-A94A-BF32-AFC30744BC7A}"/>
              </a:ext>
            </a:extLst>
          </p:cNvPr>
          <p:cNvGrpSpPr/>
          <p:nvPr/>
        </p:nvGrpSpPr>
        <p:grpSpPr>
          <a:xfrm>
            <a:off x="1758595" y="4596713"/>
            <a:ext cx="5849230" cy="1133510"/>
            <a:chOff x="1758595" y="4596713"/>
            <a:chExt cx="5849230" cy="1133510"/>
          </a:xfrm>
        </p:grpSpPr>
        <p:sp>
          <p:nvSpPr>
            <p:cNvPr id="28" name="Rounded Rectangle 27">
              <a:extLst>
                <a:ext uri="{FF2B5EF4-FFF2-40B4-BE49-F238E27FC236}">
                  <a16:creationId xmlns:a16="http://schemas.microsoft.com/office/drawing/2014/main" id="{1A630BBC-EF89-054D-B349-4524C3E32D40}"/>
                </a:ext>
              </a:extLst>
            </p:cNvPr>
            <p:cNvSpPr/>
            <p:nvPr/>
          </p:nvSpPr>
          <p:spPr>
            <a:xfrm>
              <a:off x="4293231" y="4596713"/>
              <a:ext cx="389979" cy="1482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3" name="Straight Arrow Connector 32">
              <a:extLst>
                <a:ext uri="{FF2B5EF4-FFF2-40B4-BE49-F238E27FC236}">
                  <a16:creationId xmlns:a16="http://schemas.microsoft.com/office/drawing/2014/main" id="{02E889D8-0D13-C546-9536-691881AC2457}"/>
                </a:ext>
              </a:extLst>
            </p:cNvPr>
            <p:cNvCxnSpPr/>
            <p:nvPr/>
          </p:nvCxnSpPr>
          <p:spPr>
            <a:xfrm>
              <a:off x="4448432" y="4744994"/>
              <a:ext cx="0" cy="617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35D3F88-6CDD-F443-8583-0E917B8A941B}"/>
                </a:ext>
              </a:extLst>
            </p:cNvPr>
            <p:cNvSpPr txBox="1"/>
            <p:nvPr/>
          </p:nvSpPr>
          <p:spPr>
            <a:xfrm>
              <a:off x="1758595" y="5360891"/>
              <a:ext cx="5849230" cy="369332"/>
            </a:xfrm>
            <a:prstGeom prst="rect">
              <a:avLst/>
            </a:prstGeom>
            <a:noFill/>
          </p:spPr>
          <p:txBody>
            <a:bodyPr wrap="none" rtlCol="0">
              <a:spAutoFit/>
            </a:bodyPr>
            <a:lstStyle/>
            <a:p>
              <a:r>
                <a:rPr lang="en-VN" dirty="0"/>
                <a:t>Optional, đối tượng mảng mà phần tử hiện tại đang thuộc về</a:t>
              </a:r>
            </a:p>
          </p:txBody>
        </p:sp>
      </p:grpSp>
      <p:grpSp>
        <p:nvGrpSpPr>
          <p:cNvPr id="43" name="Group 42">
            <a:extLst>
              <a:ext uri="{FF2B5EF4-FFF2-40B4-BE49-F238E27FC236}">
                <a16:creationId xmlns:a16="http://schemas.microsoft.com/office/drawing/2014/main" id="{1AC286D4-A0FC-A74E-9AE8-F35A2E3881F0}"/>
              </a:ext>
            </a:extLst>
          </p:cNvPr>
          <p:cNvGrpSpPr/>
          <p:nvPr/>
        </p:nvGrpSpPr>
        <p:grpSpPr>
          <a:xfrm>
            <a:off x="2037599" y="4596713"/>
            <a:ext cx="7352654" cy="1133510"/>
            <a:chOff x="2037599" y="4596713"/>
            <a:chExt cx="7352654" cy="1133510"/>
          </a:xfrm>
        </p:grpSpPr>
        <p:sp>
          <p:nvSpPr>
            <p:cNvPr id="29" name="Rounded Rectangle 28">
              <a:extLst>
                <a:ext uri="{FF2B5EF4-FFF2-40B4-BE49-F238E27FC236}">
                  <a16:creationId xmlns:a16="http://schemas.microsoft.com/office/drawing/2014/main" id="{404CCF91-757C-C441-A4D5-EF0114B59BFD}"/>
                </a:ext>
              </a:extLst>
            </p:cNvPr>
            <p:cNvSpPr/>
            <p:nvPr/>
          </p:nvSpPr>
          <p:spPr>
            <a:xfrm>
              <a:off x="4831491" y="4596713"/>
              <a:ext cx="926758" cy="1359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4" name="Straight Arrow Connector 33">
              <a:extLst>
                <a:ext uri="{FF2B5EF4-FFF2-40B4-BE49-F238E27FC236}">
                  <a16:creationId xmlns:a16="http://schemas.microsoft.com/office/drawing/2014/main" id="{722FC0BC-D401-1D47-8F77-B8BC52F0E99F}"/>
                </a:ext>
              </a:extLst>
            </p:cNvPr>
            <p:cNvCxnSpPr/>
            <p:nvPr/>
          </p:nvCxnSpPr>
          <p:spPr>
            <a:xfrm>
              <a:off x="5276335" y="4732637"/>
              <a:ext cx="0" cy="617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12E27C0-E5F3-AC47-B7BE-787FA72D87E0}"/>
                </a:ext>
              </a:extLst>
            </p:cNvPr>
            <p:cNvSpPr txBox="1"/>
            <p:nvPr/>
          </p:nvSpPr>
          <p:spPr>
            <a:xfrm>
              <a:off x="2037599" y="5360891"/>
              <a:ext cx="7352654" cy="369332"/>
            </a:xfrm>
            <a:prstGeom prst="rect">
              <a:avLst/>
            </a:prstGeom>
            <a:noFill/>
          </p:spPr>
          <p:txBody>
            <a:bodyPr wrap="none" rtlCol="0">
              <a:spAutoFit/>
            </a:bodyPr>
            <a:lstStyle/>
            <a:p>
              <a:r>
                <a:rPr lang="en-VN" dirty="0"/>
                <a:t>Optional, một giá trị được pass vào hàm sẽ được sử dụng làm giá trị đại diện</a:t>
              </a:r>
            </a:p>
          </p:txBody>
        </p:sp>
      </p:grpSp>
      <p:pic>
        <p:nvPicPr>
          <p:cNvPr id="45" name="Picture 44">
            <a:extLst>
              <a:ext uri="{FF2B5EF4-FFF2-40B4-BE49-F238E27FC236}">
                <a16:creationId xmlns:a16="http://schemas.microsoft.com/office/drawing/2014/main" id="{60221C66-81E6-844C-B04E-AFC9319D4B83}"/>
              </a:ext>
            </a:extLst>
          </p:cNvPr>
          <p:cNvPicPr>
            <a:picLocks noChangeAspect="1"/>
          </p:cNvPicPr>
          <p:nvPr/>
        </p:nvPicPr>
        <p:blipFill>
          <a:blip r:embed="rId3"/>
          <a:stretch>
            <a:fillRect/>
          </a:stretch>
        </p:blipFill>
        <p:spPr>
          <a:xfrm>
            <a:off x="0" y="3584440"/>
            <a:ext cx="12192000" cy="2160470"/>
          </a:xfrm>
          <a:prstGeom prst="rect">
            <a:avLst/>
          </a:prstGeom>
        </p:spPr>
      </p:pic>
    </p:spTree>
    <p:extLst>
      <p:ext uri="{BB962C8B-B14F-4D97-AF65-F5344CB8AC3E}">
        <p14:creationId xmlns:p14="http://schemas.microsoft.com/office/powerpoint/2010/main" val="267286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3" presetClass="entr" presetSubtype="0" fill="hold"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
                                        <p:tgtEl>
                                          <p:spTgt spid="37"/>
                                        </p:tgtEl>
                                      </p:cBhvr>
                                    </p:animEffect>
                                    <p:anim calcmode="lin" valueType="num">
                                      <p:cBhvr>
                                        <p:cTn id="51" dur="400" fill="hold"/>
                                        <p:tgtEl>
                                          <p:spTgt spid="37"/>
                                        </p:tgtEl>
                                        <p:attrNameLst>
                                          <p:attrName>ppt_x</p:attrName>
                                        </p:attrNameLst>
                                      </p:cBhvr>
                                      <p:tavLst>
                                        <p:tav tm="0">
                                          <p:val>
                                            <p:strVal val="#ppt_x"/>
                                          </p:val>
                                        </p:tav>
                                        <p:tav tm="100000">
                                          <p:val>
                                            <p:strVal val="#ppt_x"/>
                                          </p:val>
                                        </p:tav>
                                      </p:tavLst>
                                    </p:anim>
                                    <p:anim calcmode="lin" valueType="num">
                                      <p:cBhvr>
                                        <p:cTn id="52" dur="400" fill="hold"/>
                                        <p:tgtEl>
                                          <p:spTgt spid="37"/>
                                        </p:tgtEl>
                                        <p:attrNameLst>
                                          <p:attrName>ppt_y</p:attrName>
                                        </p:attrNameLst>
                                      </p:cBhvr>
                                      <p:tavLst>
                                        <p:tav tm="0">
                                          <p:val>
                                            <p:strVal val="#ppt_y+0.31"/>
                                          </p:val>
                                        </p:tav>
                                        <p:tav tm="100000">
                                          <p:val>
                                            <p:strVal val="#ppt_y+0.31"/>
                                          </p:val>
                                        </p:tav>
                                      </p:tavLst>
                                    </p:anim>
                                    <p:anim calcmode="lin" valueType="num">
                                      <p:cBhvr>
                                        <p:cTn id="53" dur="600" decel="50000" fill="hold">
                                          <p:stCondLst>
                                            <p:cond delay="400"/>
                                          </p:stCondLst>
                                        </p:cTn>
                                        <p:tgtEl>
                                          <p:spTgt spid="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4" dur="600" decel="50000" fill="hold">
                                          <p:stCondLst>
                                            <p:cond delay="400"/>
                                          </p:stCondLst>
                                        </p:cTn>
                                        <p:tgtEl>
                                          <p:spTgt spid="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sameClick" afterEffect="1">
                                          <p:stCondLst>
                                            <p:cond evt="end" delay="0">
                                              <p:tn val="48"/>
                                            </p:cond>
                                          </p:stCondLst>
                                        </p:cTn>
                                        <p:tgtEl>
                                          <p:spTgt spid="37"/>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43"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100"/>
                                        <p:tgtEl>
                                          <p:spTgt spid="39"/>
                                        </p:tgtEl>
                                      </p:cBhvr>
                                    </p:animEffect>
                                    <p:anim calcmode="lin" valueType="num">
                                      <p:cBhvr>
                                        <p:cTn id="60" dur="400" fill="hold"/>
                                        <p:tgtEl>
                                          <p:spTgt spid="39"/>
                                        </p:tgtEl>
                                        <p:attrNameLst>
                                          <p:attrName>ppt_x</p:attrName>
                                        </p:attrNameLst>
                                      </p:cBhvr>
                                      <p:tavLst>
                                        <p:tav tm="0">
                                          <p:val>
                                            <p:strVal val="#ppt_x"/>
                                          </p:val>
                                        </p:tav>
                                        <p:tav tm="100000">
                                          <p:val>
                                            <p:strVal val="#ppt_x"/>
                                          </p:val>
                                        </p:tav>
                                      </p:tavLst>
                                    </p:anim>
                                    <p:anim calcmode="lin" valueType="num">
                                      <p:cBhvr>
                                        <p:cTn id="61" dur="400" fill="hold"/>
                                        <p:tgtEl>
                                          <p:spTgt spid="39"/>
                                        </p:tgtEl>
                                        <p:attrNameLst>
                                          <p:attrName>ppt_y</p:attrName>
                                        </p:attrNameLst>
                                      </p:cBhvr>
                                      <p:tavLst>
                                        <p:tav tm="0">
                                          <p:val>
                                            <p:strVal val="#ppt_y+0.31"/>
                                          </p:val>
                                        </p:tav>
                                        <p:tav tm="100000">
                                          <p:val>
                                            <p:strVal val="#ppt_y+0.31"/>
                                          </p:val>
                                        </p:tav>
                                      </p:tavLst>
                                    </p:anim>
                                    <p:anim calcmode="lin" valueType="num">
                                      <p:cBhvr>
                                        <p:cTn id="62" dur="600" decel="50000" fill="hold">
                                          <p:stCondLst>
                                            <p:cond delay="400"/>
                                          </p:stCondLst>
                                        </p:cTn>
                                        <p:tgtEl>
                                          <p:spTgt spid="3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3" dur="600" decel="50000" fill="hold">
                                          <p:stCondLst>
                                            <p:cond delay="400"/>
                                          </p:stCondLst>
                                        </p:cTn>
                                        <p:tgtEl>
                                          <p:spTgt spid="3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43" presetClass="entr" presetSubtype="0"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100"/>
                                        <p:tgtEl>
                                          <p:spTgt spid="41"/>
                                        </p:tgtEl>
                                      </p:cBhvr>
                                    </p:animEffect>
                                    <p:anim calcmode="lin" valueType="num">
                                      <p:cBhvr>
                                        <p:cTn id="69" dur="400" fill="hold"/>
                                        <p:tgtEl>
                                          <p:spTgt spid="41"/>
                                        </p:tgtEl>
                                        <p:attrNameLst>
                                          <p:attrName>ppt_x</p:attrName>
                                        </p:attrNameLst>
                                      </p:cBhvr>
                                      <p:tavLst>
                                        <p:tav tm="0">
                                          <p:val>
                                            <p:strVal val="#ppt_x"/>
                                          </p:val>
                                        </p:tav>
                                        <p:tav tm="100000">
                                          <p:val>
                                            <p:strVal val="#ppt_x"/>
                                          </p:val>
                                        </p:tav>
                                      </p:tavLst>
                                    </p:anim>
                                    <p:anim calcmode="lin" valueType="num">
                                      <p:cBhvr>
                                        <p:cTn id="70" dur="400" fill="hold"/>
                                        <p:tgtEl>
                                          <p:spTgt spid="41"/>
                                        </p:tgtEl>
                                        <p:attrNameLst>
                                          <p:attrName>ppt_y</p:attrName>
                                        </p:attrNameLst>
                                      </p:cBhvr>
                                      <p:tavLst>
                                        <p:tav tm="0">
                                          <p:val>
                                            <p:strVal val="#ppt_y+0.31"/>
                                          </p:val>
                                        </p:tav>
                                        <p:tav tm="100000">
                                          <p:val>
                                            <p:strVal val="#ppt_y+0.31"/>
                                          </p:val>
                                        </p:tav>
                                      </p:tavLst>
                                    </p:anim>
                                    <p:anim calcmode="lin" valueType="num">
                                      <p:cBhvr>
                                        <p:cTn id="71" dur="600" decel="50000" fill="hold">
                                          <p:stCondLst>
                                            <p:cond delay="400"/>
                                          </p:stCondLst>
                                        </p:cTn>
                                        <p:tgtEl>
                                          <p:spTgt spid="4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2" dur="600" decel="50000" fill="hold">
                                          <p:stCondLst>
                                            <p:cond delay="400"/>
                                          </p:stCondLst>
                                        </p:cTn>
                                        <p:tgtEl>
                                          <p:spTgt spid="4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43" presetClass="entr" presetSubtype="0" fill="hold"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
                                        <p:tgtEl>
                                          <p:spTgt spid="43"/>
                                        </p:tgtEl>
                                      </p:cBhvr>
                                    </p:animEffect>
                                    <p:anim calcmode="lin" valueType="num">
                                      <p:cBhvr>
                                        <p:cTn id="78" dur="400" fill="hold"/>
                                        <p:tgtEl>
                                          <p:spTgt spid="43"/>
                                        </p:tgtEl>
                                        <p:attrNameLst>
                                          <p:attrName>ppt_x</p:attrName>
                                        </p:attrNameLst>
                                      </p:cBhvr>
                                      <p:tavLst>
                                        <p:tav tm="0">
                                          <p:val>
                                            <p:strVal val="#ppt_x"/>
                                          </p:val>
                                        </p:tav>
                                        <p:tav tm="100000">
                                          <p:val>
                                            <p:strVal val="#ppt_x"/>
                                          </p:val>
                                        </p:tav>
                                      </p:tavLst>
                                    </p:anim>
                                    <p:anim calcmode="lin" valueType="num">
                                      <p:cBhvr>
                                        <p:cTn id="79" dur="400" fill="hold"/>
                                        <p:tgtEl>
                                          <p:spTgt spid="43"/>
                                        </p:tgtEl>
                                        <p:attrNameLst>
                                          <p:attrName>ppt_y</p:attrName>
                                        </p:attrNameLst>
                                      </p:cBhvr>
                                      <p:tavLst>
                                        <p:tav tm="0">
                                          <p:val>
                                            <p:strVal val="#ppt_y+0.31"/>
                                          </p:val>
                                        </p:tav>
                                        <p:tav tm="100000">
                                          <p:val>
                                            <p:strVal val="#ppt_y+0.31"/>
                                          </p:val>
                                        </p:tav>
                                      </p:tavLst>
                                    </p:anim>
                                    <p:anim calcmode="lin" valueType="num">
                                      <p:cBhvr>
                                        <p:cTn id="80" dur="600" decel="50000" fill="hold">
                                          <p:stCondLst>
                                            <p:cond delay="400"/>
                                          </p:stCondLst>
                                        </p:cTn>
                                        <p:tgtEl>
                                          <p:spTgt spid="4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1" dur="600" decel="50000" fill="hold">
                                          <p:stCondLst>
                                            <p:cond delay="400"/>
                                          </p:stCondLst>
                                        </p:cTn>
                                        <p:tgtEl>
                                          <p:spTgt spid="4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1000"/>
                                        <p:tgtEl>
                                          <p:spTgt spid="45"/>
                                        </p:tgtEl>
                                      </p:cBhvr>
                                    </p:animEffect>
                                    <p:anim calcmode="lin" valueType="num">
                                      <p:cBhvr>
                                        <p:cTn id="87" dur="1000" fill="hold"/>
                                        <p:tgtEl>
                                          <p:spTgt spid="45"/>
                                        </p:tgtEl>
                                        <p:attrNameLst>
                                          <p:attrName>ppt_x</p:attrName>
                                        </p:attrNameLst>
                                      </p:cBhvr>
                                      <p:tavLst>
                                        <p:tav tm="0">
                                          <p:val>
                                            <p:strVal val="#ppt_x"/>
                                          </p:val>
                                        </p:tav>
                                        <p:tav tm="100000">
                                          <p:val>
                                            <p:strVal val="#ppt_x"/>
                                          </p:val>
                                        </p:tav>
                                      </p:tavLst>
                                    </p:anim>
                                    <p:anim calcmode="lin" valueType="num">
                                      <p:cBhvr>
                                        <p:cTn id="8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F2C566-06A6-1544-A6FF-8CB1D4B11DC6}"/>
              </a:ext>
            </a:extLst>
          </p:cNvPr>
          <p:cNvPicPr>
            <a:picLocks noChangeAspect="1"/>
          </p:cNvPicPr>
          <p:nvPr/>
        </p:nvPicPr>
        <p:blipFill>
          <a:blip r:embed="rId2"/>
          <a:stretch>
            <a:fillRect/>
          </a:stretch>
        </p:blipFill>
        <p:spPr>
          <a:xfrm>
            <a:off x="-185351" y="4347575"/>
            <a:ext cx="12192000" cy="642831"/>
          </a:xfrm>
          <a:prstGeom prst="rect">
            <a:avLst/>
          </a:prstGeom>
        </p:spPr>
      </p:pic>
      <p:sp>
        <p:nvSpPr>
          <p:cNvPr id="5" name="Content Placeholder 4">
            <a:extLst>
              <a:ext uri="{FF2B5EF4-FFF2-40B4-BE49-F238E27FC236}">
                <a16:creationId xmlns:a16="http://schemas.microsoft.com/office/drawing/2014/main" id="{187EC519-8B7B-3A46-A299-865B5B26F14D}"/>
              </a:ext>
            </a:extLst>
          </p:cNvPr>
          <p:cNvSpPr>
            <a:spLocks noGrp="1"/>
          </p:cNvSpPr>
          <p:nvPr>
            <p:ph idx="1"/>
          </p:nvPr>
        </p:nvSpPr>
        <p:spPr>
          <a:xfrm>
            <a:off x="2231136" y="1878008"/>
            <a:ext cx="7729728" cy="3101983"/>
          </a:xfrm>
        </p:spPr>
        <p:txBody>
          <a:bodyPr/>
          <a:lstStyle/>
          <a:p>
            <a:r>
              <a:rPr lang="vi-VN" dirty="0"/>
              <a:t>Tạo một mảng mới chứa tất cả các phần tử của mảng thoả mãn điều kiện (được cung cấp bởi một hàm).</a:t>
            </a:r>
          </a:p>
          <a:p>
            <a:r>
              <a:rPr lang="vi-VN" dirty="0"/>
              <a:t>Thực thi hàm 1 lần cho mỗi phần tử trong arr</a:t>
            </a:r>
            <a:endParaRPr lang="en-VN" dirty="0">
              <a:latin typeface="Tahoma" panose="020B0604030504040204" pitchFamily="34" charset="0"/>
              <a:ea typeface="Tahoma" panose="020B0604030504040204" pitchFamily="34" charset="0"/>
              <a:cs typeface="Tahoma" panose="020B0604030504040204" pitchFamily="34" charset="0"/>
            </a:endParaRPr>
          </a:p>
          <a:p>
            <a:r>
              <a:rPr lang="en-VN" dirty="0">
                <a:latin typeface="Tahoma" panose="020B0604030504040204" pitchFamily="34" charset="0"/>
                <a:ea typeface="Tahoma" panose="020B0604030504040204" pitchFamily="34" charset="0"/>
                <a:cs typeface="Tahoma" panose="020B0604030504040204" pitchFamily="34" charset="0"/>
              </a:rPr>
              <a:t>Không thực thi hàm với các phần tử trống.</a:t>
            </a:r>
          </a:p>
          <a:p>
            <a:r>
              <a:rPr lang="en-VN" dirty="0">
                <a:latin typeface="Tahoma" panose="020B0604030504040204" pitchFamily="34" charset="0"/>
                <a:ea typeface="Tahoma" panose="020B0604030504040204" pitchFamily="34" charset="0"/>
                <a:cs typeface="Tahoma" panose="020B0604030504040204" pitchFamily="34" charset="0"/>
              </a:rPr>
              <a:t>Không thay đổi array ban đầu</a:t>
            </a:r>
          </a:p>
        </p:txBody>
      </p:sp>
      <p:sp>
        <p:nvSpPr>
          <p:cNvPr id="2" name="Title 1">
            <a:extLst>
              <a:ext uri="{FF2B5EF4-FFF2-40B4-BE49-F238E27FC236}">
                <a16:creationId xmlns:a16="http://schemas.microsoft.com/office/drawing/2014/main" id="{85202ED7-A829-6C41-85A2-C968CCBD9878}"/>
              </a:ext>
            </a:extLst>
          </p:cNvPr>
          <p:cNvSpPr>
            <a:spLocks noGrp="1"/>
          </p:cNvSpPr>
          <p:nvPr>
            <p:ph type="title"/>
          </p:nvPr>
        </p:nvSpPr>
        <p:spPr>
          <a:xfrm>
            <a:off x="2231136" y="196207"/>
            <a:ext cx="7729728" cy="1188720"/>
          </a:xfrm>
        </p:spPr>
        <p:txBody>
          <a:bodyPr/>
          <a:lstStyle/>
          <a:p>
            <a:r>
              <a:rPr lang="en-VN" dirty="0">
                <a:latin typeface="Arial" panose="020B0604020202020204" pitchFamily="34" charset="0"/>
                <a:cs typeface="Arial" panose="020B0604020202020204" pitchFamily="34" charset="0"/>
              </a:rPr>
              <a:t>filter</a:t>
            </a:r>
          </a:p>
        </p:txBody>
      </p:sp>
      <p:grpSp>
        <p:nvGrpSpPr>
          <p:cNvPr id="37" name="Group 36">
            <a:extLst>
              <a:ext uri="{FF2B5EF4-FFF2-40B4-BE49-F238E27FC236}">
                <a16:creationId xmlns:a16="http://schemas.microsoft.com/office/drawing/2014/main" id="{E4062B01-1F81-3547-ACA5-7A371D57A7FD}"/>
              </a:ext>
            </a:extLst>
          </p:cNvPr>
          <p:cNvGrpSpPr/>
          <p:nvPr/>
        </p:nvGrpSpPr>
        <p:grpSpPr>
          <a:xfrm>
            <a:off x="743221" y="4596713"/>
            <a:ext cx="3939989" cy="1135452"/>
            <a:chOff x="743221" y="4596713"/>
            <a:chExt cx="3939989" cy="1135452"/>
          </a:xfrm>
        </p:grpSpPr>
        <p:sp>
          <p:nvSpPr>
            <p:cNvPr id="27" name="Rounded Rectangle 26">
              <a:extLst>
                <a:ext uri="{FF2B5EF4-FFF2-40B4-BE49-F238E27FC236}">
                  <a16:creationId xmlns:a16="http://schemas.microsoft.com/office/drawing/2014/main" id="{E10CB8A9-BAE1-4443-8847-F885AE0ED763}"/>
                </a:ext>
              </a:extLst>
            </p:cNvPr>
            <p:cNvSpPr/>
            <p:nvPr/>
          </p:nvSpPr>
          <p:spPr>
            <a:xfrm>
              <a:off x="2323069" y="4596713"/>
              <a:ext cx="1180813" cy="1482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5" name="TextBox 34">
              <a:extLst>
                <a:ext uri="{FF2B5EF4-FFF2-40B4-BE49-F238E27FC236}">
                  <a16:creationId xmlns:a16="http://schemas.microsoft.com/office/drawing/2014/main" id="{63E9D040-3CC9-5044-9390-D8AFAA71A727}"/>
                </a:ext>
              </a:extLst>
            </p:cNvPr>
            <p:cNvSpPr txBox="1"/>
            <p:nvPr/>
          </p:nvSpPr>
          <p:spPr>
            <a:xfrm>
              <a:off x="743221" y="5362833"/>
              <a:ext cx="393998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Required,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tại</a:t>
              </a:r>
              <a:endParaRPr lang="en-VN" dirty="0">
                <a:latin typeface="Tahoma" panose="020B0604030504040204" pitchFamily="34" charset="0"/>
                <a:ea typeface="Tahoma" panose="020B0604030504040204" pitchFamily="34" charset="0"/>
                <a:cs typeface="Tahoma" panose="020B0604030504040204" pitchFamily="34" charset="0"/>
              </a:endParaRPr>
            </a:p>
          </p:txBody>
        </p:sp>
        <p:cxnSp>
          <p:nvCxnSpPr>
            <p:cNvPr id="31" name="Straight Arrow Connector 30">
              <a:extLst>
                <a:ext uri="{FF2B5EF4-FFF2-40B4-BE49-F238E27FC236}">
                  <a16:creationId xmlns:a16="http://schemas.microsoft.com/office/drawing/2014/main" id="{3BB35580-CCE3-724C-AF32-0B1ACB4832FC}"/>
                </a:ext>
              </a:extLst>
            </p:cNvPr>
            <p:cNvCxnSpPr/>
            <p:nvPr/>
          </p:nvCxnSpPr>
          <p:spPr>
            <a:xfrm>
              <a:off x="2669059" y="4732637"/>
              <a:ext cx="0" cy="617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C274E21E-4382-B547-A9FB-45ACCA0D6F05}"/>
              </a:ext>
            </a:extLst>
          </p:cNvPr>
          <p:cNvGrpSpPr/>
          <p:nvPr/>
        </p:nvGrpSpPr>
        <p:grpSpPr>
          <a:xfrm>
            <a:off x="1773937" y="4596713"/>
            <a:ext cx="3844322" cy="1134481"/>
            <a:chOff x="1773937" y="4596713"/>
            <a:chExt cx="3844322" cy="1134481"/>
          </a:xfrm>
        </p:grpSpPr>
        <p:sp>
          <p:nvSpPr>
            <p:cNvPr id="23" name="Rounded Rectangle 22">
              <a:extLst>
                <a:ext uri="{FF2B5EF4-FFF2-40B4-BE49-F238E27FC236}">
                  <a16:creationId xmlns:a16="http://schemas.microsoft.com/office/drawing/2014/main" id="{4B814191-C309-CB41-95CB-FEE7C014E12F}"/>
                </a:ext>
              </a:extLst>
            </p:cNvPr>
            <p:cNvSpPr/>
            <p:nvPr/>
          </p:nvSpPr>
          <p:spPr>
            <a:xfrm>
              <a:off x="3595816" y="4596713"/>
              <a:ext cx="605482" cy="1482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2" name="Straight Arrow Connector 31">
              <a:extLst>
                <a:ext uri="{FF2B5EF4-FFF2-40B4-BE49-F238E27FC236}">
                  <a16:creationId xmlns:a16="http://schemas.microsoft.com/office/drawing/2014/main" id="{15F0C703-B1FE-684D-A9AE-167E46EC3DF1}"/>
                </a:ext>
              </a:extLst>
            </p:cNvPr>
            <p:cNvCxnSpPr/>
            <p:nvPr/>
          </p:nvCxnSpPr>
          <p:spPr>
            <a:xfrm>
              <a:off x="3830594" y="4732637"/>
              <a:ext cx="0" cy="617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DF45C6B-DC16-3646-B13C-125B7F9A49C8}"/>
                </a:ext>
              </a:extLst>
            </p:cNvPr>
            <p:cNvSpPr txBox="1"/>
            <p:nvPr/>
          </p:nvSpPr>
          <p:spPr>
            <a:xfrm>
              <a:off x="1773937" y="5361862"/>
              <a:ext cx="3844322"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Optional, index của phần tử hiện tại</a:t>
              </a:r>
            </a:p>
          </p:txBody>
        </p:sp>
      </p:grpSp>
      <p:grpSp>
        <p:nvGrpSpPr>
          <p:cNvPr id="41" name="Group 40">
            <a:extLst>
              <a:ext uri="{FF2B5EF4-FFF2-40B4-BE49-F238E27FC236}">
                <a16:creationId xmlns:a16="http://schemas.microsoft.com/office/drawing/2014/main" id="{F686AA42-8A91-A94A-BF32-AFC30744BC7A}"/>
              </a:ext>
            </a:extLst>
          </p:cNvPr>
          <p:cNvGrpSpPr/>
          <p:nvPr/>
        </p:nvGrpSpPr>
        <p:grpSpPr>
          <a:xfrm>
            <a:off x="1758595" y="4596713"/>
            <a:ext cx="5849230" cy="1133510"/>
            <a:chOff x="1758595" y="4596713"/>
            <a:chExt cx="5849230" cy="1133510"/>
          </a:xfrm>
        </p:grpSpPr>
        <p:sp>
          <p:nvSpPr>
            <p:cNvPr id="28" name="Rounded Rectangle 27">
              <a:extLst>
                <a:ext uri="{FF2B5EF4-FFF2-40B4-BE49-F238E27FC236}">
                  <a16:creationId xmlns:a16="http://schemas.microsoft.com/office/drawing/2014/main" id="{1A630BBC-EF89-054D-B349-4524C3E32D40}"/>
                </a:ext>
              </a:extLst>
            </p:cNvPr>
            <p:cNvSpPr/>
            <p:nvPr/>
          </p:nvSpPr>
          <p:spPr>
            <a:xfrm>
              <a:off x="4293231" y="4596713"/>
              <a:ext cx="389979" cy="1482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3" name="Straight Arrow Connector 32">
              <a:extLst>
                <a:ext uri="{FF2B5EF4-FFF2-40B4-BE49-F238E27FC236}">
                  <a16:creationId xmlns:a16="http://schemas.microsoft.com/office/drawing/2014/main" id="{02E889D8-0D13-C546-9536-691881AC2457}"/>
                </a:ext>
              </a:extLst>
            </p:cNvPr>
            <p:cNvCxnSpPr/>
            <p:nvPr/>
          </p:nvCxnSpPr>
          <p:spPr>
            <a:xfrm>
              <a:off x="4448432" y="4744994"/>
              <a:ext cx="0" cy="617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35D3F88-6CDD-F443-8583-0E917B8A941B}"/>
                </a:ext>
              </a:extLst>
            </p:cNvPr>
            <p:cNvSpPr txBox="1"/>
            <p:nvPr/>
          </p:nvSpPr>
          <p:spPr>
            <a:xfrm>
              <a:off x="1758595" y="5360891"/>
              <a:ext cx="5849230" cy="369332"/>
            </a:xfrm>
            <a:prstGeom prst="rect">
              <a:avLst/>
            </a:prstGeom>
            <a:noFill/>
          </p:spPr>
          <p:txBody>
            <a:bodyPr wrap="none" rtlCol="0">
              <a:spAutoFit/>
            </a:bodyPr>
            <a:lstStyle/>
            <a:p>
              <a:r>
                <a:rPr lang="en-VN" dirty="0"/>
                <a:t>Optional, đối tượng mảng mà phần tử hiện tại đang thuộc về</a:t>
              </a:r>
            </a:p>
          </p:txBody>
        </p:sp>
      </p:grpSp>
      <p:grpSp>
        <p:nvGrpSpPr>
          <p:cNvPr id="43" name="Group 42">
            <a:extLst>
              <a:ext uri="{FF2B5EF4-FFF2-40B4-BE49-F238E27FC236}">
                <a16:creationId xmlns:a16="http://schemas.microsoft.com/office/drawing/2014/main" id="{1AC286D4-A0FC-A74E-9AE8-F35A2E3881F0}"/>
              </a:ext>
            </a:extLst>
          </p:cNvPr>
          <p:cNvGrpSpPr/>
          <p:nvPr/>
        </p:nvGrpSpPr>
        <p:grpSpPr>
          <a:xfrm>
            <a:off x="2037599" y="4596713"/>
            <a:ext cx="7352654" cy="1133510"/>
            <a:chOff x="2037599" y="4596713"/>
            <a:chExt cx="7352654" cy="1133510"/>
          </a:xfrm>
        </p:grpSpPr>
        <p:sp>
          <p:nvSpPr>
            <p:cNvPr id="29" name="Rounded Rectangle 28">
              <a:extLst>
                <a:ext uri="{FF2B5EF4-FFF2-40B4-BE49-F238E27FC236}">
                  <a16:creationId xmlns:a16="http://schemas.microsoft.com/office/drawing/2014/main" id="{404CCF91-757C-C441-A4D5-EF0114B59BFD}"/>
                </a:ext>
              </a:extLst>
            </p:cNvPr>
            <p:cNvSpPr/>
            <p:nvPr/>
          </p:nvSpPr>
          <p:spPr>
            <a:xfrm>
              <a:off x="4831491" y="4596713"/>
              <a:ext cx="926758" cy="1359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4" name="Straight Arrow Connector 33">
              <a:extLst>
                <a:ext uri="{FF2B5EF4-FFF2-40B4-BE49-F238E27FC236}">
                  <a16:creationId xmlns:a16="http://schemas.microsoft.com/office/drawing/2014/main" id="{722FC0BC-D401-1D47-8F77-B8BC52F0E99F}"/>
                </a:ext>
              </a:extLst>
            </p:cNvPr>
            <p:cNvCxnSpPr/>
            <p:nvPr/>
          </p:nvCxnSpPr>
          <p:spPr>
            <a:xfrm>
              <a:off x="5276335" y="4732637"/>
              <a:ext cx="0" cy="617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12E27C0-E5F3-AC47-B7BE-787FA72D87E0}"/>
                </a:ext>
              </a:extLst>
            </p:cNvPr>
            <p:cNvSpPr txBox="1"/>
            <p:nvPr/>
          </p:nvSpPr>
          <p:spPr>
            <a:xfrm>
              <a:off x="2037599" y="5360891"/>
              <a:ext cx="7352654" cy="369332"/>
            </a:xfrm>
            <a:prstGeom prst="rect">
              <a:avLst/>
            </a:prstGeom>
            <a:noFill/>
          </p:spPr>
          <p:txBody>
            <a:bodyPr wrap="none" rtlCol="0">
              <a:spAutoFit/>
            </a:bodyPr>
            <a:lstStyle/>
            <a:p>
              <a:r>
                <a:rPr lang="en-VN" dirty="0"/>
                <a:t>Optional, một giá trị được pass vào hàm sẽ được sử dụng làm giá trị đại diện</a:t>
              </a:r>
            </a:p>
          </p:txBody>
        </p:sp>
      </p:grpSp>
      <p:pic>
        <p:nvPicPr>
          <p:cNvPr id="7" name="Picture 6">
            <a:extLst>
              <a:ext uri="{FF2B5EF4-FFF2-40B4-BE49-F238E27FC236}">
                <a16:creationId xmlns:a16="http://schemas.microsoft.com/office/drawing/2014/main" id="{AB55C3C6-9C5F-C44C-AA90-78E0EC3264F6}"/>
              </a:ext>
            </a:extLst>
          </p:cNvPr>
          <p:cNvPicPr>
            <a:picLocks noChangeAspect="1"/>
          </p:cNvPicPr>
          <p:nvPr/>
        </p:nvPicPr>
        <p:blipFill>
          <a:blip r:embed="rId3"/>
          <a:stretch>
            <a:fillRect/>
          </a:stretch>
        </p:blipFill>
        <p:spPr>
          <a:xfrm>
            <a:off x="0" y="4171844"/>
            <a:ext cx="12192000" cy="2048343"/>
          </a:xfrm>
          <a:prstGeom prst="rect">
            <a:avLst/>
          </a:prstGeom>
        </p:spPr>
      </p:pic>
    </p:spTree>
    <p:extLst>
      <p:ext uri="{BB962C8B-B14F-4D97-AF65-F5344CB8AC3E}">
        <p14:creationId xmlns:p14="http://schemas.microsoft.com/office/powerpoint/2010/main" val="280433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3" presetClass="entr" presetSubtype="0"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
                                        <p:tgtEl>
                                          <p:spTgt spid="37"/>
                                        </p:tgtEl>
                                      </p:cBhvr>
                                    </p:animEffect>
                                    <p:anim calcmode="lin" valueType="num">
                                      <p:cBhvr>
                                        <p:cTn id="39" dur="400" fill="hold"/>
                                        <p:tgtEl>
                                          <p:spTgt spid="37"/>
                                        </p:tgtEl>
                                        <p:attrNameLst>
                                          <p:attrName>ppt_x</p:attrName>
                                        </p:attrNameLst>
                                      </p:cBhvr>
                                      <p:tavLst>
                                        <p:tav tm="0">
                                          <p:val>
                                            <p:strVal val="#ppt_x"/>
                                          </p:val>
                                        </p:tav>
                                        <p:tav tm="100000">
                                          <p:val>
                                            <p:strVal val="#ppt_x"/>
                                          </p:val>
                                        </p:tav>
                                      </p:tavLst>
                                    </p:anim>
                                    <p:anim calcmode="lin" valueType="num">
                                      <p:cBhvr>
                                        <p:cTn id="40" dur="400" fill="hold"/>
                                        <p:tgtEl>
                                          <p:spTgt spid="37"/>
                                        </p:tgtEl>
                                        <p:attrNameLst>
                                          <p:attrName>ppt_y</p:attrName>
                                        </p:attrNameLst>
                                      </p:cBhvr>
                                      <p:tavLst>
                                        <p:tav tm="0">
                                          <p:val>
                                            <p:strVal val="#ppt_y+0.31"/>
                                          </p:val>
                                        </p:tav>
                                        <p:tav tm="100000">
                                          <p:val>
                                            <p:strVal val="#ppt_y+0.31"/>
                                          </p:val>
                                        </p:tav>
                                      </p:tavLst>
                                    </p:anim>
                                    <p:anim calcmode="lin" valueType="num">
                                      <p:cBhvr>
                                        <p:cTn id="41" dur="600" decel="50000" fill="hold">
                                          <p:stCondLst>
                                            <p:cond delay="400"/>
                                          </p:stCondLst>
                                        </p:cTn>
                                        <p:tgtEl>
                                          <p:spTgt spid="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2" dur="600" decel="50000" fill="hold">
                                          <p:stCondLst>
                                            <p:cond delay="400"/>
                                          </p:stCondLst>
                                        </p:cTn>
                                        <p:tgtEl>
                                          <p:spTgt spid="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sameClick" afterEffect="1">
                                          <p:stCondLst>
                                            <p:cond evt="end" delay="0">
                                              <p:tn val="36"/>
                                            </p:cond>
                                          </p:stCondLst>
                                        </p:cTn>
                                        <p:tgtEl>
                                          <p:spTgt spid="3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3"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
                                        <p:tgtEl>
                                          <p:spTgt spid="39"/>
                                        </p:tgtEl>
                                      </p:cBhvr>
                                    </p:animEffect>
                                    <p:anim calcmode="lin" valueType="num">
                                      <p:cBhvr>
                                        <p:cTn id="48" dur="400" fill="hold"/>
                                        <p:tgtEl>
                                          <p:spTgt spid="39"/>
                                        </p:tgtEl>
                                        <p:attrNameLst>
                                          <p:attrName>ppt_x</p:attrName>
                                        </p:attrNameLst>
                                      </p:cBhvr>
                                      <p:tavLst>
                                        <p:tav tm="0">
                                          <p:val>
                                            <p:strVal val="#ppt_x"/>
                                          </p:val>
                                        </p:tav>
                                        <p:tav tm="100000">
                                          <p:val>
                                            <p:strVal val="#ppt_x"/>
                                          </p:val>
                                        </p:tav>
                                      </p:tavLst>
                                    </p:anim>
                                    <p:anim calcmode="lin" valueType="num">
                                      <p:cBhvr>
                                        <p:cTn id="49" dur="400" fill="hold"/>
                                        <p:tgtEl>
                                          <p:spTgt spid="39"/>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3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3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43" presetClass="entr" presetSubtype="0"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anim calcmode="lin" valueType="num">
                                      <p:cBhvr>
                                        <p:cTn id="57" dur="400" fill="hold"/>
                                        <p:tgtEl>
                                          <p:spTgt spid="41"/>
                                        </p:tgtEl>
                                        <p:attrNameLst>
                                          <p:attrName>ppt_x</p:attrName>
                                        </p:attrNameLst>
                                      </p:cBhvr>
                                      <p:tavLst>
                                        <p:tav tm="0">
                                          <p:val>
                                            <p:strVal val="#ppt_x"/>
                                          </p:val>
                                        </p:tav>
                                        <p:tav tm="100000">
                                          <p:val>
                                            <p:strVal val="#ppt_x"/>
                                          </p:val>
                                        </p:tav>
                                      </p:tavLst>
                                    </p:anim>
                                    <p:anim calcmode="lin" valueType="num">
                                      <p:cBhvr>
                                        <p:cTn id="58" dur="400" fill="hold"/>
                                        <p:tgtEl>
                                          <p:spTgt spid="41"/>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4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4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43"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100"/>
                                        <p:tgtEl>
                                          <p:spTgt spid="43"/>
                                        </p:tgtEl>
                                      </p:cBhvr>
                                    </p:animEffect>
                                    <p:anim calcmode="lin" valueType="num">
                                      <p:cBhvr>
                                        <p:cTn id="66" dur="400" fill="hold"/>
                                        <p:tgtEl>
                                          <p:spTgt spid="43"/>
                                        </p:tgtEl>
                                        <p:attrNameLst>
                                          <p:attrName>ppt_x</p:attrName>
                                        </p:attrNameLst>
                                      </p:cBhvr>
                                      <p:tavLst>
                                        <p:tav tm="0">
                                          <p:val>
                                            <p:strVal val="#ppt_x"/>
                                          </p:val>
                                        </p:tav>
                                        <p:tav tm="100000">
                                          <p:val>
                                            <p:strVal val="#ppt_x"/>
                                          </p:val>
                                        </p:tav>
                                      </p:tavLst>
                                    </p:anim>
                                    <p:anim calcmode="lin" valueType="num">
                                      <p:cBhvr>
                                        <p:cTn id="67" dur="400" fill="hold"/>
                                        <p:tgtEl>
                                          <p:spTgt spid="43"/>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4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4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1000"/>
                                        <p:tgtEl>
                                          <p:spTgt spid="7"/>
                                        </p:tgtEl>
                                      </p:cBhvr>
                                    </p:animEffect>
                                    <p:anim calcmode="lin" valueType="num">
                                      <p:cBhvr>
                                        <p:cTn id="75" dur="1000" fill="hold"/>
                                        <p:tgtEl>
                                          <p:spTgt spid="7"/>
                                        </p:tgtEl>
                                        <p:attrNameLst>
                                          <p:attrName>ppt_x</p:attrName>
                                        </p:attrNameLst>
                                      </p:cBhvr>
                                      <p:tavLst>
                                        <p:tav tm="0">
                                          <p:val>
                                            <p:strVal val="#ppt_x"/>
                                          </p:val>
                                        </p:tav>
                                        <p:tav tm="100000">
                                          <p:val>
                                            <p:strVal val="#ppt_x"/>
                                          </p:val>
                                        </p:tav>
                                      </p:tavLst>
                                    </p:anim>
                                    <p:anim calcmode="lin" valueType="num">
                                      <p:cBhvr>
                                        <p:cTn id="7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7EC519-8B7B-3A46-A299-865B5B26F14D}"/>
              </a:ext>
            </a:extLst>
          </p:cNvPr>
          <p:cNvSpPr>
            <a:spLocks noGrp="1"/>
          </p:cNvSpPr>
          <p:nvPr>
            <p:ph idx="1"/>
          </p:nvPr>
        </p:nvSpPr>
        <p:spPr>
          <a:xfrm>
            <a:off x="2231136" y="1878008"/>
            <a:ext cx="7729728" cy="3101983"/>
          </a:xfrm>
        </p:spPr>
        <p:txBody>
          <a:bodyPr/>
          <a:lstStyle/>
          <a:p>
            <a:r>
              <a:rPr lang="vi-VN" dirty="0"/>
              <a:t>Thực hiện một hàm giảm thiểu cho mỗi giá trị của một mảng.</a:t>
            </a:r>
          </a:p>
          <a:p>
            <a:r>
              <a:rPr lang="vi-VN" dirty="0"/>
              <a:t>Trả về một giá trị duy nhất là kết quả tích lũy của hàm.</a:t>
            </a:r>
            <a:endParaRPr lang="en-VN" dirty="0">
              <a:latin typeface="Tahoma" panose="020B0604030504040204" pitchFamily="34" charset="0"/>
              <a:ea typeface="Tahoma" panose="020B0604030504040204" pitchFamily="34" charset="0"/>
              <a:cs typeface="Tahoma" panose="020B0604030504040204" pitchFamily="34" charset="0"/>
            </a:endParaRPr>
          </a:p>
          <a:p>
            <a:r>
              <a:rPr lang="en-VN" dirty="0">
                <a:latin typeface="Tahoma" panose="020B0604030504040204" pitchFamily="34" charset="0"/>
                <a:ea typeface="Tahoma" panose="020B0604030504040204" pitchFamily="34" charset="0"/>
                <a:cs typeface="Tahoma" panose="020B0604030504040204" pitchFamily="34" charset="0"/>
              </a:rPr>
              <a:t>Không thực thi hàm với các phần tử trống.</a:t>
            </a:r>
          </a:p>
          <a:p>
            <a:r>
              <a:rPr lang="en-VN" dirty="0">
                <a:latin typeface="Tahoma" panose="020B0604030504040204" pitchFamily="34" charset="0"/>
                <a:ea typeface="Tahoma" panose="020B0604030504040204" pitchFamily="34" charset="0"/>
                <a:cs typeface="Tahoma" panose="020B0604030504040204" pitchFamily="34" charset="0"/>
              </a:rPr>
              <a:t>Không thay đổi array ban đầu</a:t>
            </a:r>
          </a:p>
        </p:txBody>
      </p:sp>
      <p:sp>
        <p:nvSpPr>
          <p:cNvPr id="2" name="Title 1">
            <a:extLst>
              <a:ext uri="{FF2B5EF4-FFF2-40B4-BE49-F238E27FC236}">
                <a16:creationId xmlns:a16="http://schemas.microsoft.com/office/drawing/2014/main" id="{85202ED7-A829-6C41-85A2-C968CCBD9878}"/>
              </a:ext>
            </a:extLst>
          </p:cNvPr>
          <p:cNvSpPr>
            <a:spLocks noGrp="1"/>
          </p:cNvSpPr>
          <p:nvPr>
            <p:ph type="title"/>
          </p:nvPr>
        </p:nvSpPr>
        <p:spPr>
          <a:xfrm>
            <a:off x="2231136" y="196207"/>
            <a:ext cx="7729728" cy="1188720"/>
          </a:xfrm>
        </p:spPr>
        <p:txBody>
          <a:bodyPr/>
          <a:lstStyle/>
          <a:p>
            <a:r>
              <a:rPr lang="en-VN" dirty="0">
                <a:latin typeface="Arial" panose="020B0604020202020204" pitchFamily="34" charset="0"/>
                <a:cs typeface="Arial" panose="020B0604020202020204" pitchFamily="34" charset="0"/>
              </a:rPr>
              <a:t>reduce</a:t>
            </a:r>
          </a:p>
        </p:txBody>
      </p:sp>
      <p:pic>
        <p:nvPicPr>
          <p:cNvPr id="6" name="Picture 5">
            <a:extLst>
              <a:ext uri="{FF2B5EF4-FFF2-40B4-BE49-F238E27FC236}">
                <a16:creationId xmlns:a16="http://schemas.microsoft.com/office/drawing/2014/main" id="{86AF5EB8-C900-9942-851F-2891EE8A93D0}"/>
              </a:ext>
            </a:extLst>
          </p:cNvPr>
          <p:cNvPicPr>
            <a:picLocks noChangeAspect="1"/>
          </p:cNvPicPr>
          <p:nvPr/>
        </p:nvPicPr>
        <p:blipFill>
          <a:blip r:embed="rId2"/>
          <a:stretch>
            <a:fillRect/>
          </a:stretch>
        </p:blipFill>
        <p:spPr>
          <a:xfrm>
            <a:off x="0" y="3428999"/>
            <a:ext cx="12192000" cy="628340"/>
          </a:xfrm>
          <a:prstGeom prst="rect">
            <a:avLst/>
          </a:prstGeom>
        </p:spPr>
      </p:pic>
      <p:grpSp>
        <p:nvGrpSpPr>
          <p:cNvPr id="20" name="Group 19">
            <a:extLst>
              <a:ext uri="{FF2B5EF4-FFF2-40B4-BE49-F238E27FC236}">
                <a16:creationId xmlns:a16="http://schemas.microsoft.com/office/drawing/2014/main" id="{D0ED5CFC-6A3B-0846-92EF-491825DDC9A4}"/>
              </a:ext>
            </a:extLst>
          </p:cNvPr>
          <p:cNvGrpSpPr/>
          <p:nvPr/>
        </p:nvGrpSpPr>
        <p:grpSpPr>
          <a:xfrm>
            <a:off x="20053" y="3669957"/>
            <a:ext cx="2927404" cy="1803793"/>
            <a:chOff x="20053" y="3669957"/>
            <a:chExt cx="2927404" cy="1803793"/>
          </a:xfrm>
        </p:grpSpPr>
        <p:sp>
          <p:nvSpPr>
            <p:cNvPr id="8" name="Rounded Rectangle 7">
              <a:extLst>
                <a:ext uri="{FF2B5EF4-FFF2-40B4-BE49-F238E27FC236}">
                  <a16:creationId xmlns:a16="http://schemas.microsoft.com/office/drawing/2014/main" id="{CFA4AD49-EA5F-F347-A75B-233C9B67164A}"/>
                </a:ext>
              </a:extLst>
            </p:cNvPr>
            <p:cNvSpPr/>
            <p:nvPr/>
          </p:nvSpPr>
          <p:spPr>
            <a:xfrm>
              <a:off x="2421924" y="3669957"/>
              <a:ext cx="506627" cy="123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6" name="Straight Arrow Connector 15">
              <a:extLst>
                <a:ext uri="{FF2B5EF4-FFF2-40B4-BE49-F238E27FC236}">
                  <a16:creationId xmlns:a16="http://schemas.microsoft.com/office/drawing/2014/main" id="{A9C3FED3-1FD1-D74A-B282-7048805991AC}"/>
                </a:ext>
              </a:extLst>
            </p:cNvPr>
            <p:cNvCxnSpPr>
              <a:cxnSpLocks/>
              <a:stCxn id="8" idx="2"/>
            </p:cNvCxnSpPr>
            <p:nvPr/>
          </p:nvCxnSpPr>
          <p:spPr>
            <a:xfrm>
              <a:off x="2675238" y="3793524"/>
              <a:ext cx="0" cy="7568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CDDD8E-D87B-A446-A933-B2479CE36794}"/>
                </a:ext>
              </a:extLst>
            </p:cNvPr>
            <p:cNvSpPr txBox="1"/>
            <p:nvPr/>
          </p:nvSpPr>
          <p:spPr>
            <a:xfrm>
              <a:off x="20053" y="4550420"/>
              <a:ext cx="2927404" cy="923330"/>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Required, giá trị ban đầu</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hoặc giá trị trả về trước đó</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của hàm </a:t>
              </a:r>
            </a:p>
          </p:txBody>
        </p:sp>
      </p:grpSp>
      <p:grpSp>
        <p:nvGrpSpPr>
          <p:cNvPr id="24" name="Group 23">
            <a:extLst>
              <a:ext uri="{FF2B5EF4-FFF2-40B4-BE49-F238E27FC236}">
                <a16:creationId xmlns:a16="http://schemas.microsoft.com/office/drawing/2014/main" id="{BD7BBDE1-AE7A-4442-91DE-CE06FD670079}"/>
              </a:ext>
            </a:extLst>
          </p:cNvPr>
          <p:cNvGrpSpPr/>
          <p:nvPr/>
        </p:nvGrpSpPr>
        <p:grpSpPr>
          <a:xfrm>
            <a:off x="2947457" y="3645243"/>
            <a:ext cx="1889748" cy="2290172"/>
            <a:chOff x="2947457" y="3645243"/>
            <a:chExt cx="1889748" cy="2290172"/>
          </a:xfrm>
        </p:grpSpPr>
        <p:sp>
          <p:nvSpPr>
            <p:cNvPr id="10" name="Rounded Rectangle 9">
              <a:extLst>
                <a:ext uri="{FF2B5EF4-FFF2-40B4-BE49-F238E27FC236}">
                  <a16:creationId xmlns:a16="http://schemas.microsoft.com/office/drawing/2014/main" id="{EA735B36-1A08-9A48-A65F-1B383A0A1CBD}"/>
                </a:ext>
              </a:extLst>
            </p:cNvPr>
            <p:cNvSpPr/>
            <p:nvPr/>
          </p:nvSpPr>
          <p:spPr>
            <a:xfrm>
              <a:off x="3089189" y="3645243"/>
              <a:ext cx="1235676" cy="1853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6" name="Straight Arrow Connector 35">
              <a:extLst>
                <a:ext uri="{FF2B5EF4-FFF2-40B4-BE49-F238E27FC236}">
                  <a16:creationId xmlns:a16="http://schemas.microsoft.com/office/drawing/2014/main" id="{B61068DC-726C-0E40-8059-FA7D41C47FA2}"/>
                </a:ext>
              </a:extLst>
            </p:cNvPr>
            <p:cNvCxnSpPr>
              <a:cxnSpLocks/>
            </p:cNvCxnSpPr>
            <p:nvPr/>
          </p:nvCxnSpPr>
          <p:spPr>
            <a:xfrm flipH="1">
              <a:off x="3663778" y="3805881"/>
              <a:ext cx="1" cy="11741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FD07AD0-EC61-8B44-B095-B6039D613923}"/>
                </a:ext>
              </a:extLst>
            </p:cNvPr>
            <p:cNvSpPr txBox="1"/>
            <p:nvPr/>
          </p:nvSpPr>
          <p:spPr>
            <a:xfrm>
              <a:off x="2947457" y="5012085"/>
              <a:ext cx="1889748" cy="923330"/>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Required, giá trị </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của phần tử </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hiện tại</a:t>
              </a:r>
            </a:p>
          </p:txBody>
        </p:sp>
      </p:grpSp>
      <p:grpSp>
        <p:nvGrpSpPr>
          <p:cNvPr id="26" name="Group 25">
            <a:extLst>
              <a:ext uri="{FF2B5EF4-FFF2-40B4-BE49-F238E27FC236}">
                <a16:creationId xmlns:a16="http://schemas.microsoft.com/office/drawing/2014/main" id="{8B911477-ABDB-194F-B068-51555A364935}"/>
              </a:ext>
            </a:extLst>
          </p:cNvPr>
          <p:cNvGrpSpPr/>
          <p:nvPr/>
        </p:nvGrpSpPr>
        <p:grpSpPr>
          <a:xfrm>
            <a:off x="3774304" y="3657600"/>
            <a:ext cx="3844322" cy="1156256"/>
            <a:chOff x="3774304" y="3657600"/>
            <a:chExt cx="3844322" cy="1156256"/>
          </a:xfrm>
        </p:grpSpPr>
        <p:sp>
          <p:nvSpPr>
            <p:cNvPr id="12" name="Rounded Rectangle 11">
              <a:extLst>
                <a:ext uri="{FF2B5EF4-FFF2-40B4-BE49-F238E27FC236}">
                  <a16:creationId xmlns:a16="http://schemas.microsoft.com/office/drawing/2014/main" id="{225165D7-6758-D243-9695-B8FB812EF882}"/>
                </a:ext>
              </a:extLst>
            </p:cNvPr>
            <p:cNvSpPr/>
            <p:nvPr/>
          </p:nvSpPr>
          <p:spPr>
            <a:xfrm>
              <a:off x="4485503" y="3657600"/>
              <a:ext cx="1210962" cy="1359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44" name="Straight Arrow Connector 43">
              <a:extLst>
                <a:ext uri="{FF2B5EF4-FFF2-40B4-BE49-F238E27FC236}">
                  <a16:creationId xmlns:a16="http://schemas.microsoft.com/office/drawing/2014/main" id="{D326BB96-3A3F-EC4C-9CE1-3CA9CAA76AD2}"/>
                </a:ext>
              </a:extLst>
            </p:cNvPr>
            <p:cNvCxnSpPr/>
            <p:nvPr/>
          </p:nvCxnSpPr>
          <p:spPr>
            <a:xfrm flipH="1">
              <a:off x="5097161" y="3781167"/>
              <a:ext cx="1" cy="65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3B2BBBB-23E7-6B44-A45A-B749769293C9}"/>
                </a:ext>
              </a:extLst>
            </p:cNvPr>
            <p:cNvSpPr txBox="1"/>
            <p:nvPr/>
          </p:nvSpPr>
          <p:spPr>
            <a:xfrm>
              <a:off x="3774304" y="4444524"/>
              <a:ext cx="3844322"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Optional, index của phần tử hiện tại</a:t>
              </a:r>
            </a:p>
          </p:txBody>
        </p:sp>
      </p:grpSp>
      <p:grpSp>
        <p:nvGrpSpPr>
          <p:cNvPr id="47" name="Group 46">
            <a:extLst>
              <a:ext uri="{FF2B5EF4-FFF2-40B4-BE49-F238E27FC236}">
                <a16:creationId xmlns:a16="http://schemas.microsoft.com/office/drawing/2014/main" id="{9495ED9E-04EB-EA4F-B060-597F1FFD7C9E}"/>
              </a:ext>
            </a:extLst>
          </p:cNvPr>
          <p:cNvGrpSpPr/>
          <p:nvPr/>
        </p:nvGrpSpPr>
        <p:grpSpPr>
          <a:xfrm>
            <a:off x="3144259" y="3645243"/>
            <a:ext cx="5833456" cy="1170200"/>
            <a:chOff x="3144259" y="3645243"/>
            <a:chExt cx="5833456" cy="1170200"/>
          </a:xfrm>
        </p:grpSpPr>
        <p:sp>
          <p:nvSpPr>
            <p:cNvPr id="13" name="Rounded Rectangle 12">
              <a:extLst>
                <a:ext uri="{FF2B5EF4-FFF2-40B4-BE49-F238E27FC236}">
                  <a16:creationId xmlns:a16="http://schemas.microsoft.com/office/drawing/2014/main" id="{3E9536F0-9B1D-CE4E-8462-84001A293E27}"/>
                </a:ext>
              </a:extLst>
            </p:cNvPr>
            <p:cNvSpPr/>
            <p:nvPr/>
          </p:nvSpPr>
          <p:spPr>
            <a:xfrm>
              <a:off x="5869459" y="3645243"/>
              <a:ext cx="358346" cy="1853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46" name="Straight Arrow Connector 45">
              <a:extLst>
                <a:ext uri="{FF2B5EF4-FFF2-40B4-BE49-F238E27FC236}">
                  <a16:creationId xmlns:a16="http://schemas.microsoft.com/office/drawing/2014/main" id="{D9F01C29-E3F6-2D4F-B4C5-9E2AA78CBB2B}"/>
                </a:ext>
              </a:extLst>
            </p:cNvPr>
            <p:cNvCxnSpPr/>
            <p:nvPr/>
          </p:nvCxnSpPr>
          <p:spPr>
            <a:xfrm flipH="1">
              <a:off x="6060987" y="3818237"/>
              <a:ext cx="1" cy="65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6EA019-B0A1-5943-8AB0-01B78309255A}"/>
                </a:ext>
              </a:extLst>
            </p:cNvPr>
            <p:cNvSpPr txBox="1"/>
            <p:nvPr/>
          </p:nvSpPr>
          <p:spPr>
            <a:xfrm>
              <a:off x="3144259" y="4446111"/>
              <a:ext cx="5833456"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Optional, đối tượng mảng mà phần tử hiện tại thuộc về</a:t>
              </a:r>
            </a:p>
          </p:txBody>
        </p:sp>
      </p:grpSp>
      <p:grpSp>
        <p:nvGrpSpPr>
          <p:cNvPr id="49" name="Group 48">
            <a:extLst>
              <a:ext uri="{FF2B5EF4-FFF2-40B4-BE49-F238E27FC236}">
                <a16:creationId xmlns:a16="http://schemas.microsoft.com/office/drawing/2014/main" id="{EAB591B7-3394-F14B-8A03-A4D9014267B6}"/>
              </a:ext>
            </a:extLst>
          </p:cNvPr>
          <p:cNvGrpSpPr/>
          <p:nvPr/>
        </p:nvGrpSpPr>
        <p:grpSpPr>
          <a:xfrm>
            <a:off x="5178593" y="3645243"/>
            <a:ext cx="4584909" cy="1472908"/>
            <a:chOff x="5178593" y="3645243"/>
            <a:chExt cx="4584909" cy="1472908"/>
          </a:xfrm>
        </p:grpSpPr>
        <p:sp>
          <p:nvSpPr>
            <p:cNvPr id="14" name="Rounded Rectangle 13">
              <a:extLst>
                <a:ext uri="{FF2B5EF4-FFF2-40B4-BE49-F238E27FC236}">
                  <a16:creationId xmlns:a16="http://schemas.microsoft.com/office/drawing/2014/main" id="{D9A45917-36FD-B345-8E2D-16D0FB6AE9A9}"/>
                </a:ext>
              </a:extLst>
            </p:cNvPr>
            <p:cNvSpPr/>
            <p:nvPr/>
          </p:nvSpPr>
          <p:spPr>
            <a:xfrm>
              <a:off x="6495537" y="3645243"/>
              <a:ext cx="1153954" cy="1482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45" name="Straight Arrow Connector 44">
              <a:extLst>
                <a:ext uri="{FF2B5EF4-FFF2-40B4-BE49-F238E27FC236}">
                  <a16:creationId xmlns:a16="http://schemas.microsoft.com/office/drawing/2014/main" id="{51C256C2-8A5B-2145-8106-5E08421A4BE8}"/>
                </a:ext>
              </a:extLst>
            </p:cNvPr>
            <p:cNvCxnSpPr/>
            <p:nvPr/>
          </p:nvCxnSpPr>
          <p:spPr>
            <a:xfrm flipH="1">
              <a:off x="7086598" y="3793524"/>
              <a:ext cx="1" cy="65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B138A76-BA4E-ED4E-8D7D-0906399EE0CE}"/>
                </a:ext>
              </a:extLst>
            </p:cNvPr>
            <p:cNvSpPr txBox="1"/>
            <p:nvPr/>
          </p:nvSpPr>
          <p:spPr>
            <a:xfrm>
              <a:off x="5178593" y="4471820"/>
              <a:ext cx="4584909" cy="646331"/>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Optional, một giá trị được chuyển đến hàm</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dưới dạng giá trị ban đầu</a:t>
              </a:r>
            </a:p>
          </p:txBody>
        </p:sp>
      </p:grpSp>
      <p:pic>
        <p:nvPicPr>
          <p:cNvPr id="51" name="Picture 50">
            <a:extLst>
              <a:ext uri="{FF2B5EF4-FFF2-40B4-BE49-F238E27FC236}">
                <a16:creationId xmlns:a16="http://schemas.microsoft.com/office/drawing/2014/main" id="{8AB94D5B-CADB-6641-AD40-6B621D290F8F}"/>
              </a:ext>
            </a:extLst>
          </p:cNvPr>
          <p:cNvPicPr>
            <a:picLocks noChangeAspect="1"/>
          </p:cNvPicPr>
          <p:nvPr/>
        </p:nvPicPr>
        <p:blipFill>
          <a:blip r:embed="rId3"/>
          <a:stretch>
            <a:fillRect/>
          </a:stretch>
        </p:blipFill>
        <p:spPr>
          <a:xfrm>
            <a:off x="-47368" y="3424072"/>
            <a:ext cx="12192000" cy="1790665"/>
          </a:xfrm>
          <a:prstGeom prst="rect">
            <a:avLst/>
          </a:prstGeom>
        </p:spPr>
      </p:pic>
    </p:spTree>
    <p:extLst>
      <p:ext uri="{BB962C8B-B14F-4D97-AF65-F5344CB8AC3E}">
        <p14:creationId xmlns:p14="http://schemas.microsoft.com/office/powerpoint/2010/main" val="192725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3"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
                                        <p:tgtEl>
                                          <p:spTgt spid="20"/>
                                        </p:tgtEl>
                                      </p:cBhvr>
                                    </p:animEffect>
                                    <p:anim calcmode="lin" valueType="num">
                                      <p:cBhvr>
                                        <p:cTn id="39" dur="400" fill="hold"/>
                                        <p:tgtEl>
                                          <p:spTgt spid="20"/>
                                        </p:tgtEl>
                                        <p:attrNameLst>
                                          <p:attrName>ppt_x</p:attrName>
                                        </p:attrNameLst>
                                      </p:cBhvr>
                                      <p:tavLst>
                                        <p:tav tm="0">
                                          <p:val>
                                            <p:strVal val="#ppt_x"/>
                                          </p:val>
                                        </p:tav>
                                        <p:tav tm="100000">
                                          <p:val>
                                            <p:strVal val="#ppt_x"/>
                                          </p:val>
                                        </p:tav>
                                      </p:tavLst>
                                    </p:anim>
                                    <p:anim calcmode="lin" valueType="num">
                                      <p:cBhvr>
                                        <p:cTn id="40" dur="400" fill="hold"/>
                                        <p:tgtEl>
                                          <p:spTgt spid="20"/>
                                        </p:tgtEl>
                                        <p:attrNameLst>
                                          <p:attrName>ppt_y</p:attrName>
                                        </p:attrNameLst>
                                      </p:cBhvr>
                                      <p:tavLst>
                                        <p:tav tm="0">
                                          <p:val>
                                            <p:strVal val="#ppt_y+0.31"/>
                                          </p:val>
                                        </p:tav>
                                        <p:tav tm="100000">
                                          <p:val>
                                            <p:strVal val="#ppt_y+0.31"/>
                                          </p:val>
                                        </p:tav>
                                      </p:tavLst>
                                    </p:anim>
                                    <p:anim calcmode="lin" valueType="num">
                                      <p:cBhvr>
                                        <p:cTn id="41" dur="600" decel="50000" fill="hold">
                                          <p:stCondLst>
                                            <p:cond delay="400"/>
                                          </p:stCondLst>
                                        </p:cTn>
                                        <p:tgtEl>
                                          <p:spTgt spid="2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2" dur="600" decel="50000" fill="hold">
                                          <p:stCondLst>
                                            <p:cond delay="400"/>
                                          </p:stCondLst>
                                        </p:cTn>
                                        <p:tgtEl>
                                          <p:spTgt spid="2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3"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
                                        <p:tgtEl>
                                          <p:spTgt spid="24"/>
                                        </p:tgtEl>
                                      </p:cBhvr>
                                    </p:animEffect>
                                    <p:anim calcmode="lin" valueType="num">
                                      <p:cBhvr>
                                        <p:cTn id="48" dur="400" fill="hold"/>
                                        <p:tgtEl>
                                          <p:spTgt spid="24"/>
                                        </p:tgtEl>
                                        <p:attrNameLst>
                                          <p:attrName>ppt_x</p:attrName>
                                        </p:attrNameLst>
                                      </p:cBhvr>
                                      <p:tavLst>
                                        <p:tav tm="0">
                                          <p:val>
                                            <p:strVal val="#ppt_x"/>
                                          </p:val>
                                        </p:tav>
                                        <p:tav tm="100000">
                                          <p:val>
                                            <p:strVal val="#ppt_x"/>
                                          </p:val>
                                        </p:tav>
                                      </p:tavLst>
                                    </p:anim>
                                    <p:anim calcmode="lin" valueType="num">
                                      <p:cBhvr>
                                        <p:cTn id="49" dur="400" fill="hold"/>
                                        <p:tgtEl>
                                          <p:spTgt spid="24"/>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2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2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43"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
                                        <p:tgtEl>
                                          <p:spTgt spid="26"/>
                                        </p:tgtEl>
                                      </p:cBhvr>
                                    </p:animEffect>
                                    <p:anim calcmode="lin" valueType="num">
                                      <p:cBhvr>
                                        <p:cTn id="57" dur="400" fill="hold"/>
                                        <p:tgtEl>
                                          <p:spTgt spid="26"/>
                                        </p:tgtEl>
                                        <p:attrNameLst>
                                          <p:attrName>ppt_x</p:attrName>
                                        </p:attrNameLst>
                                      </p:cBhvr>
                                      <p:tavLst>
                                        <p:tav tm="0">
                                          <p:val>
                                            <p:strVal val="#ppt_x"/>
                                          </p:val>
                                        </p:tav>
                                        <p:tav tm="100000">
                                          <p:val>
                                            <p:strVal val="#ppt_x"/>
                                          </p:val>
                                        </p:tav>
                                      </p:tavLst>
                                    </p:anim>
                                    <p:anim calcmode="lin" valueType="num">
                                      <p:cBhvr>
                                        <p:cTn id="58" dur="400" fill="hold"/>
                                        <p:tgtEl>
                                          <p:spTgt spid="26"/>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43" presetClass="entr" presetSubtype="0" fill="hold"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100"/>
                                        <p:tgtEl>
                                          <p:spTgt spid="47"/>
                                        </p:tgtEl>
                                      </p:cBhvr>
                                    </p:animEffect>
                                    <p:anim calcmode="lin" valueType="num">
                                      <p:cBhvr>
                                        <p:cTn id="66" dur="400" fill="hold"/>
                                        <p:tgtEl>
                                          <p:spTgt spid="47"/>
                                        </p:tgtEl>
                                        <p:attrNameLst>
                                          <p:attrName>ppt_x</p:attrName>
                                        </p:attrNameLst>
                                      </p:cBhvr>
                                      <p:tavLst>
                                        <p:tav tm="0">
                                          <p:val>
                                            <p:strVal val="#ppt_x"/>
                                          </p:val>
                                        </p:tav>
                                        <p:tav tm="100000">
                                          <p:val>
                                            <p:strVal val="#ppt_x"/>
                                          </p:val>
                                        </p:tav>
                                      </p:tavLst>
                                    </p:anim>
                                    <p:anim calcmode="lin" valueType="num">
                                      <p:cBhvr>
                                        <p:cTn id="67" dur="400" fill="hold"/>
                                        <p:tgtEl>
                                          <p:spTgt spid="47"/>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4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4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43" presetClass="entr" presetSubtype="0"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100"/>
                                        <p:tgtEl>
                                          <p:spTgt spid="49"/>
                                        </p:tgtEl>
                                      </p:cBhvr>
                                    </p:animEffect>
                                    <p:anim calcmode="lin" valueType="num">
                                      <p:cBhvr>
                                        <p:cTn id="75" dur="400" fill="hold"/>
                                        <p:tgtEl>
                                          <p:spTgt spid="49"/>
                                        </p:tgtEl>
                                        <p:attrNameLst>
                                          <p:attrName>ppt_x</p:attrName>
                                        </p:attrNameLst>
                                      </p:cBhvr>
                                      <p:tavLst>
                                        <p:tav tm="0">
                                          <p:val>
                                            <p:strVal val="#ppt_x"/>
                                          </p:val>
                                        </p:tav>
                                        <p:tav tm="100000">
                                          <p:val>
                                            <p:strVal val="#ppt_x"/>
                                          </p:val>
                                        </p:tav>
                                      </p:tavLst>
                                    </p:anim>
                                    <p:anim calcmode="lin" valueType="num">
                                      <p:cBhvr>
                                        <p:cTn id="76" dur="400" fill="hold"/>
                                        <p:tgtEl>
                                          <p:spTgt spid="49"/>
                                        </p:tgtEl>
                                        <p:attrNameLst>
                                          <p:attrName>ppt_y</p:attrName>
                                        </p:attrNameLst>
                                      </p:cBhvr>
                                      <p:tavLst>
                                        <p:tav tm="0">
                                          <p:val>
                                            <p:strVal val="#ppt_y+0.31"/>
                                          </p:val>
                                        </p:tav>
                                        <p:tav tm="100000">
                                          <p:val>
                                            <p:strVal val="#ppt_y+0.31"/>
                                          </p:val>
                                        </p:tav>
                                      </p:tavLst>
                                    </p:anim>
                                    <p:anim calcmode="lin" valueType="num">
                                      <p:cBhvr>
                                        <p:cTn id="77" dur="600" decel="50000" fill="hold">
                                          <p:stCondLst>
                                            <p:cond delay="400"/>
                                          </p:stCondLst>
                                        </p:cTn>
                                        <p:tgtEl>
                                          <p:spTgt spid="4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8" dur="600" decel="50000" fill="hold">
                                          <p:stCondLst>
                                            <p:cond delay="400"/>
                                          </p:stCondLst>
                                        </p:cTn>
                                        <p:tgtEl>
                                          <p:spTgt spid="4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1000"/>
                                        <p:tgtEl>
                                          <p:spTgt spid="51"/>
                                        </p:tgtEl>
                                      </p:cBhvr>
                                    </p:animEffect>
                                    <p:anim calcmode="lin" valueType="num">
                                      <p:cBhvr>
                                        <p:cTn id="84" dur="1000" fill="hold"/>
                                        <p:tgtEl>
                                          <p:spTgt spid="51"/>
                                        </p:tgtEl>
                                        <p:attrNameLst>
                                          <p:attrName>ppt_x</p:attrName>
                                        </p:attrNameLst>
                                      </p:cBhvr>
                                      <p:tavLst>
                                        <p:tav tm="0">
                                          <p:val>
                                            <p:strVal val="#ppt_x"/>
                                          </p:val>
                                        </p:tav>
                                        <p:tav tm="100000">
                                          <p:val>
                                            <p:strVal val="#ppt_x"/>
                                          </p:val>
                                        </p:tav>
                                      </p:tavLst>
                                    </p:anim>
                                    <p:anim calcmode="lin" valueType="num">
                                      <p:cBhvr>
                                        <p:cTn id="8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106</TotalTime>
  <Words>592</Words>
  <Application>Microsoft Macintosh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Tahoma</vt:lpstr>
      <vt:lpstr>Parcel</vt:lpstr>
      <vt:lpstr>các hàm thông dụng sử dụng cấu trúc lặp</vt:lpstr>
      <vt:lpstr>Mục lục</vt:lpstr>
      <vt:lpstr>foreach</vt:lpstr>
      <vt:lpstr>map</vt:lpstr>
      <vt:lpstr>find</vt:lpstr>
      <vt:lpstr>filter</vt:lpstr>
      <vt:lpstr>reduce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Lặp và các hàm thông dụng sử dụng cấu trúc lặp</dc:title>
  <dc:creator>Microsoft Office User</dc:creator>
  <cp:lastModifiedBy>Microsoft Office User</cp:lastModifiedBy>
  <cp:revision>6</cp:revision>
  <dcterms:created xsi:type="dcterms:W3CDTF">2021-08-11T22:00:45Z</dcterms:created>
  <dcterms:modified xsi:type="dcterms:W3CDTF">2021-09-06T23:38:07Z</dcterms:modified>
</cp:coreProperties>
</file>