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9/10/21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9/10/21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9/10/21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9/10/21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9/10/21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A916-4CD4-954D-B7D2-5A539FA41D35}"/>
              </a:ext>
            </a:extLst>
          </p:cNvPr>
          <p:cNvSpPr>
            <a:spLocks noGrp="1"/>
          </p:cNvSpPr>
          <p:nvPr>
            <p:ph type="ctrTitle"/>
          </p:nvPr>
        </p:nvSpPr>
        <p:spPr/>
        <p:txBody>
          <a:bodyPr/>
          <a:lstStyle/>
          <a:p>
            <a:r>
              <a:rPr lang="en-VN" dirty="0">
                <a:latin typeface="Tahoma" panose="020B0604030504040204" pitchFamily="34" charset="0"/>
                <a:ea typeface="Tahoma" panose="020B0604030504040204" pitchFamily="34" charset="0"/>
                <a:cs typeface="Tahoma" panose="020B0604030504040204" pitchFamily="34" charset="0"/>
              </a:rPr>
              <a:t>ECMA Script 2015 – es6</a:t>
            </a:r>
          </a:p>
        </p:txBody>
      </p:sp>
      <p:sp>
        <p:nvSpPr>
          <p:cNvPr id="3" name="Subtitle 2">
            <a:extLst>
              <a:ext uri="{FF2B5EF4-FFF2-40B4-BE49-F238E27FC236}">
                <a16:creationId xmlns:a16="http://schemas.microsoft.com/office/drawing/2014/main" id="{B695D232-FE9D-8E4A-A66A-108850E8ED40}"/>
              </a:ext>
            </a:extLst>
          </p:cNvPr>
          <p:cNvSpPr>
            <a:spLocks noGrp="1"/>
          </p:cNvSpPr>
          <p:nvPr>
            <p:ph type="subTitle" idx="1"/>
          </p:nvPr>
        </p:nvSpPr>
        <p:spPr/>
        <p:txBody>
          <a:bodyPr/>
          <a:lstStyle/>
          <a:p>
            <a:endParaRPr lang="en-VN"/>
          </a:p>
        </p:txBody>
      </p:sp>
    </p:spTree>
    <p:extLst>
      <p:ext uri="{BB962C8B-B14F-4D97-AF65-F5344CB8AC3E}">
        <p14:creationId xmlns:p14="http://schemas.microsoft.com/office/powerpoint/2010/main" val="877515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CB7F60-6F25-E64E-AB00-2924385A35D0}"/>
              </a:ext>
            </a:extLst>
          </p:cNvPr>
          <p:cNvSpPr txBox="1"/>
          <p:nvPr/>
        </p:nvSpPr>
        <p:spPr>
          <a:xfrm>
            <a:off x="2231136" y="1402825"/>
            <a:ext cx="7729728" cy="3693319"/>
          </a:xfrm>
          <a:prstGeom prst="rect">
            <a:avLst/>
          </a:prstGeom>
          <a:noFill/>
        </p:spPr>
        <p:txBody>
          <a:bodyPr wrap="square" rtlCol="0">
            <a:spAutoFit/>
          </a:bodyPr>
          <a:lstStyle/>
          <a:p>
            <a:pPr marL="342900" indent="-342900">
              <a:buFont typeface="+mj-lt"/>
              <a:buAutoNum type="arabicPeriod"/>
            </a:pPr>
            <a:r>
              <a:rPr lang="en-US" dirty="0" err="1">
                <a:latin typeface="Tahoma" panose="020B0604030504040204" pitchFamily="34" charset="0"/>
                <a:ea typeface="Tahoma" panose="020B0604030504040204" pitchFamily="34" charset="0"/>
                <a:cs typeface="Tahoma" panose="020B0604030504040204" pitchFamily="34" charset="0"/>
              </a:rPr>
              <a:t>Sử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dụng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để</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xử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hàm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bất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đồng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bộ</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trong</a:t>
            </a:r>
            <a:r>
              <a:rPr lang="en-US" dirty="0">
                <a:latin typeface="Tahoma" panose="020B0604030504040204" pitchFamily="34" charset="0"/>
                <a:ea typeface="Tahoma" panose="020B0604030504040204" pitchFamily="34" charset="0"/>
                <a:cs typeface="Tahoma" panose="020B0604030504040204" pitchFamily="34" charset="0"/>
              </a:rPr>
              <a:t> JS (core </a:t>
            </a:r>
            <a:r>
              <a:rPr lang="en-US" dirty="0" err="1">
                <a:latin typeface="Tahoma" panose="020B0604030504040204" pitchFamily="34" charset="0"/>
                <a:ea typeface="Tahoma" panose="020B0604030504040204" pitchFamily="34" charset="0"/>
                <a:cs typeface="Tahoma" panose="020B0604030504040204" pitchFamily="34" charset="0"/>
              </a:rPr>
              <a:t>vẫn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dụng</a:t>
            </a:r>
            <a:r>
              <a:rPr lang="en-US" dirty="0">
                <a:latin typeface="Tahoma" panose="020B0604030504040204" pitchFamily="34" charset="0"/>
                <a:ea typeface="Tahoma" panose="020B0604030504040204" pitchFamily="34" charset="0"/>
                <a:cs typeface="Tahoma" panose="020B0604030504040204" pitchFamily="34" charset="0"/>
              </a:rPr>
              <a:t> Promise, </a:t>
            </a:r>
            <a:r>
              <a:rPr lang="en-US" dirty="0" err="1">
                <a:latin typeface="Tahoma" panose="020B0604030504040204" pitchFamily="34" charset="0"/>
                <a:ea typeface="Tahoma" panose="020B0604030504040204" pitchFamily="34" charset="0"/>
                <a:cs typeface="Tahoma" panose="020B0604030504040204" pitchFamily="34" charset="0"/>
              </a:rPr>
              <a:t>nhưng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nhìn</a:t>
            </a:r>
            <a:r>
              <a:rPr lang="en-US" dirty="0">
                <a:latin typeface="Tahoma" panose="020B0604030504040204" pitchFamily="34" charset="0"/>
                <a:ea typeface="Tahoma" panose="020B0604030504040204" pitchFamily="34" charset="0"/>
                <a:cs typeface="Tahoma" panose="020B0604030504040204" pitchFamily="34" charset="0"/>
              </a:rPr>
              <a:t> code </a:t>
            </a:r>
            <a:r>
              <a:rPr lang="en-US" dirty="0" err="1">
                <a:latin typeface="Tahoma" panose="020B0604030504040204" pitchFamily="34" charset="0"/>
                <a:ea typeface="Tahoma" panose="020B0604030504040204" pitchFamily="34" charset="0"/>
                <a:cs typeface="Tahoma" panose="020B0604030504040204" pitchFamily="34" charset="0"/>
              </a:rPr>
              <a:t>sẽ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ngắn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gọn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dễ</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đọc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đẹp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hơn</a:t>
            </a:r>
            <a:r>
              <a:rPr lang="en-US" dirty="0">
                <a:latin typeface="Tahoma" panose="020B0604030504040204" pitchFamily="34" charset="0"/>
                <a:ea typeface="Tahoma" panose="020B0604030504040204" pitchFamily="34" charset="0"/>
                <a:cs typeface="Tahoma" panose="020B0604030504040204" pitchFamily="34" charset="0"/>
              </a:rPr>
              <a:t>)</a:t>
            </a:r>
          </a:p>
          <a:p>
            <a:pPr marL="342900" indent="-342900">
              <a:buFont typeface="+mj-lt"/>
              <a:buAutoNum type="arabicPeriod"/>
            </a:pPr>
            <a:r>
              <a:rPr lang="en-US" dirty="0" err="1">
                <a:latin typeface="Tahoma" panose="020B0604030504040204" pitchFamily="34" charset="0"/>
                <a:ea typeface="Tahoma" panose="020B0604030504040204" pitchFamily="34" charset="0"/>
                <a:cs typeface="Tahoma" panose="020B0604030504040204" pitchFamily="34" charset="0"/>
              </a:rPr>
              <a:t>Về</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bản</a:t>
            </a:r>
            <a:r>
              <a:rPr lang="en-US" dirty="0">
                <a:latin typeface="Tahoma" panose="020B0604030504040204" pitchFamily="34" charset="0"/>
                <a:ea typeface="Tahoma" panose="020B0604030504040204" pitchFamily="34" charset="0"/>
                <a:cs typeface="Tahoma" panose="020B0604030504040204" pitchFamily="34" charset="0"/>
              </a:rPr>
              <a:t>, async/await </a:t>
            </a:r>
            <a:r>
              <a:rPr lang="en-US" dirty="0" err="1">
                <a:latin typeface="Tahoma" panose="020B0604030504040204" pitchFamily="34" charset="0"/>
                <a:ea typeface="Tahoma" panose="020B0604030504040204" pitchFamily="34" charset="0"/>
                <a:cs typeface="Tahoma" panose="020B0604030504040204" pitchFamily="34" charset="0"/>
              </a:rPr>
              <a:t>sẽ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giúp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thực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hiện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tuần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tự</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hàm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bất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đồng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bộ</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điều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này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hẳn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xấu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mất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thời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gian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1 keyword </a:t>
            </a:r>
            <a:r>
              <a:rPr lang="en-US" dirty="0" err="1">
                <a:latin typeface="Tahoma" panose="020B0604030504040204" pitchFamily="34" charset="0"/>
                <a:ea typeface="Tahoma" panose="020B0604030504040204" pitchFamily="34" charset="0"/>
                <a:cs typeface="Tahoma" panose="020B0604030504040204" pitchFamily="34" charset="0"/>
              </a:rPr>
              <a:t>để</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tham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khảo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thêm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trong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trường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hợp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nhiều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hàm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bất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đồng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bộ</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cần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thực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hiện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trong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hàm</a:t>
            </a:r>
            <a:r>
              <a:rPr lang="en-US" dirty="0">
                <a:latin typeface="Tahoma" panose="020B0604030504040204" pitchFamily="34" charset="0"/>
                <a:ea typeface="Tahoma" panose="020B0604030504040204" pitchFamily="34" charset="0"/>
                <a:cs typeface="Tahoma" panose="020B0604030504040204" pitchFamily="34" charset="0"/>
              </a:rPr>
              <a:t> async, </a:t>
            </a:r>
            <a:r>
              <a:rPr lang="en-US" dirty="0" err="1">
                <a:latin typeface="Tahoma" panose="020B0604030504040204" pitchFamily="34" charset="0"/>
                <a:ea typeface="Tahoma" panose="020B0604030504040204" pitchFamily="34" charset="0"/>
                <a:cs typeface="Tahoma" panose="020B0604030504040204" pitchFamily="34" charset="0"/>
              </a:rPr>
              <a:t>đó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Promise.all</a:t>
            </a:r>
            <a:r>
              <a:rPr lang="en-US" dirty="0">
                <a:latin typeface="Tahoma" panose="020B0604030504040204" pitchFamily="34" charset="0"/>
                <a:ea typeface="Tahoma" panose="020B0604030504040204" pitchFamily="34" charset="0"/>
                <a:cs typeface="Tahoma" panose="020B0604030504040204" pitchFamily="34" charset="0"/>
              </a:rPr>
              <a:t>()</a:t>
            </a:r>
          </a:p>
          <a:p>
            <a:pPr marL="342900" indent="-342900">
              <a:buFont typeface="+mj-lt"/>
              <a:buAutoNum type="arabicPeriod"/>
            </a:pPr>
            <a:r>
              <a:rPr lang="en-US" dirty="0" err="1">
                <a:latin typeface="Tahoma" panose="020B0604030504040204" pitchFamily="34" charset="0"/>
                <a:ea typeface="Tahoma" panose="020B0604030504040204" pitchFamily="34" charset="0"/>
                <a:cs typeface="Tahoma" panose="020B0604030504040204" pitchFamily="34" charset="0"/>
              </a:rPr>
              <a:t>Hàm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Promise.all</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giải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quyết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tất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promise </a:t>
            </a:r>
            <a:r>
              <a:rPr lang="en-US" dirty="0" err="1">
                <a:latin typeface="Tahoma" panose="020B0604030504040204" pitchFamily="34" charset="0"/>
                <a:ea typeface="Tahoma" panose="020B0604030504040204" pitchFamily="34" charset="0"/>
                <a:cs typeface="Tahoma" panose="020B0604030504040204" pitchFamily="34" charset="0"/>
              </a:rPr>
              <a:t>bên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trong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về</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quả</a:t>
            </a:r>
            <a:endParaRPr lang="en-US"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mj-lt"/>
              <a:buAutoNum type="arabicPeriod"/>
            </a:pPr>
            <a:r>
              <a:rPr lang="en-US" dirty="0" err="1">
                <a:latin typeface="Tahoma" panose="020B0604030504040204" pitchFamily="34" charset="0"/>
                <a:ea typeface="Tahoma" panose="020B0604030504040204" pitchFamily="34" charset="0"/>
                <a:cs typeface="Tahoma" panose="020B0604030504040204" pitchFamily="34" charset="0"/>
              </a:rPr>
              <a:t>Cần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sử</a:t>
            </a:r>
            <a:r>
              <a:rPr lang="en-US" dirty="0">
                <a:latin typeface="Tahoma" panose="020B0604030504040204" pitchFamily="34" charset="0"/>
                <a:ea typeface="Tahoma" panose="020B0604030504040204" pitchFamily="34" charset="0"/>
                <a:cs typeface="Tahoma" panose="020B0604030504040204" pitchFamily="34" charset="0"/>
              </a:rPr>
              <a:t> dung </a:t>
            </a:r>
            <a:r>
              <a:rPr lang="en-US" dirty="0" err="1">
                <a:latin typeface="Tahoma" panose="020B0604030504040204" pitchFamily="34" charset="0"/>
                <a:ea typeface="Tahoma" panose="020B0604030504040204" pitchFamily="34" charset="0"/>
                <a:cs typeface="Tahoma" panose="020B0604030504040204" pitchFamily="34" charset="0"/>
              </a:rPr>
              <a:t>khối</a:t>
            </a:r>
            <a:r>
              <a:rPr lang="en-US" dirty="0">
                <a:latin typeface="Tahoma" panose="020B0604030504040204" pitchFamily="34" charset="0"/>
                <a:ea typeface="Tahoma" panose="020B0604030504040204" pitchFamily="34" charset="0"/>
                <a:cs typeface="Tahoma" panose="020B0604030504040204" pitchFamily="34" charset="0"/>
              </a:rPr>
              <a:t> try…catch </a:t>
            </a:r>
            <a:r>
              <a:rPr lang="en-US" dirty="0" err="1">
                <a:latin typeface="Tahoma" panose="020B0604030504040204" pitchFamily="34" charset="0"/>
                <a:ea typeface="Tahoma" panose="020B0604030504040204" pitchFamily="34" charset="0"/>
                <a:cs typeface="Tahoma" panose="020B0604030504040204" pitchFamily="34" charset="0"/>
              </a:rPr>
              <a:t>cho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hàm</a:t>
            </a:r>
            <a:r>
              <a:rPr lang="en-US" dirty="0">
                <a:latin typeface="Tahoma" panose="020B0604030504040204" pitchFamily="34" charset="0"/>
                <a:ea typeface="Tahoma" panose="020B0604030504040204" pitchFamily="34" charset="0"/>
                <a:cs typeface="Tahoma" panose="020B0604030504040204" pitchFamily="34" charset="0"/>
              </a:rPr>
              <a:t> async, </a:t>
            </a:r>
            <a:r>
              <a:rPr lang="en-US" dirty="0" err="1">
                <a:latin typeface="Tahoma" panose="020B0604030504040204" pitchFamily="34" charset="0"/>
                <a:ea typeface="Tahoma" panose="020B0604030504040204" pitchFamily="34" charset="0"/>
                <a:cs typeface="Tahoma" panose="020B0604030504040204" pitchFamily="34" charset="0"/>
              </a:rPr>
              <a:t>để</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dễ</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dàng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trong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việc</a:t>
            </a:r>
            <a:r>
              <a:rPr lang="en-US" dirty="0">
                <a:latin typeface="Tahoma" panose="020B0604030504040204" pitchFamily="34" charset="0"/>
                <a:ea typeface="Tahoma" panose="020B0604030504040204" pitchFamily="34" charset="0"/>
                <a:cs typeface="Tahoma" panose="020B0604030504040204" pitchFamily="34" charset="0"/>
              </a:rPr>
              <a:t> catch </a:t>
            </a:r>
            <a:r>
              <a:rPr lang="en-US" dirty="0" err="1">
                <a:latin typeface="Tahoma" panose="020B0604030504040204" pitchFamily="34" charset="0"/>
                <a:ea typeface="Tahoma" panose="020B0604030504040204" pitchFamily="34" charset="0"/>
                <a:cs typeface="Tahoma" panose="020B0604030504040204" pitchFamily="34" charset="0"/>
              </a:rPr>
              <a:t>lỗi</a:t>
            </a:r>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CCE09B78-FB03-9C4F-B8B5-EBD8C51CBFDE}"/>
              </a:ext>
            </a:extLst>
          </p:cNvPr>
          <p:cNvSpPr>
            <a:spLocks noGrp="1"/>
          </p:cNvSpPr>
          <p:nvPr>
            <p:ph type="title"/>
          </p:nvPr>
        </p:nvSpPr>
        <p:spPr>
          <a:xfrm>
            <a:off x="2231136" y="43454"/>
            <a:ext cx="7729728" cy="118872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Async/await</a:t>
            </a:r>
            <a:endParaRPr lang="en-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4613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9B78-FB03-9C4F-B8B5-EBD8C51CBFDE}"/>
              </a:ext>
            </a:extLst>
          </p:cNvPr>
          <p:cNvSpPr>
            <a:spLocks noGrp="1"/>
          </p:cNvSpPr>
          <p:nvPr>
            <p:ph type="title"/>
          </p:nvPr>
        </p:nvSpPr>
        <p:spPr>
          <a:xfrm>
            <a:off x="2231136" y="43454"/>
            <a:ext cx="7729728" cy="118872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Async/await</a:t>
            </a:r>
            <a:endParaRPr lang="en-VN" dirty="0">
              <a:latin typeface="Tahoma" panose="020B0604030504040204" pitchFamily="34" charset="0"/>
              <a:ea typeface="Tahoma" panose="020B0604030504040204" pitchFamily="34" charset="0"/>
              <a:cs typeface="Tahoma" panose="020B0604030504040204" pitchFamily="34" charset="0"/>
            </a:endParaRPr>
          </a:p>
        </p:txBody>
      </p:sp>
      <p:pic>
        <p:nvPicPr>
          <p:cNvPr id="11" name="Picture 10">
            <a:extLst>
              <a:ext uri="{FF2B5EF4-FFF2-40B4-BE49-F238E27FC236}">
                <a16:creationId xmlns:a16="http://schemas.microsoft.com/office/drawing/2014/main" id="{53D3CE75-FC31-9549-8A64-6AA185ADBB70}"/>
              </a:ext>
            </a:extLst>
          </p:cNvPr>
          <p:cNvPicPr>
            <a:picLocks noChangeAspect="1"/>
          </p:cNvPicPr>
          <p:nvPr/>
        </p:nvPicPr>
        <p:blipFill>
          <a:blip r:embed="rId2"/>
          <a:stretch>
            <a:fillRect/>
          </a:stretch>
        </p:blipFill>
        <p:spPr>
          <a:xfrm>
            <a:off x="1085850" y="1447800"/>
            <a:ext cx="10020300" cy="1981200"/>
          </a:xfrm>
          <a:prstGeom prst="rect">
            <a:avLst/>
          </a:prstGeom>
        </p:spPr>
      </p:pic>
      <p:pic>
        <p:nvPicPr>
          <p:cNvPr id="13" name="Picture 12">
            <a:extLst>
              <a:ext uri="{FF2B5EF4-FFF2-40B4-BE49-F238E27FC236}">
                <a16:creationId xmlns:a16="http://schemas.microsoft.com/office/drawing/2014/main" id="{2B7E13E7-4AEE-D045-ADED-B5A71A5520FE}"/>
              </a:ext>
            </a:extLst>
          </p:cNvPr>
          <p:cNvPicPr>
            <a:picLocks noChangeAspect="1"/>
          </p:cNvPicPr>
          <p:nvPr/>
        </p:nvPicPr>
        <p:blipFill>
          <a:blip r:embed="rId3"/>
          <a:stretch>
            <a:fillRect/>
          </a:stretch>
        </p:blipFill>
        <p:spPr>
          <a:xfrm>
            <a:off x="1092200" y="3688400"/>
            <a:ext cx="10007600" cy="1676400"/>
          </a:xfrm>
          <a:prstGeom prst="rect">
            <a:avLst/>
          </a:prstGeom>
        </p:spPr>
      </p:pic>
      <p:pic>
        <p:nvPicPr>
          <p:cNvPr id="15" name="Picture 14">
            <a:extLst>
              <a:ext uri="{FF2B5EF4-FFF2-40B4-BE49-F238E27FC236}">
                <a16:creationId xmlns:a16="http://schemas.microsoft.com/office/drawing/2014/main" id="{784E1C26-FD53-044A-99EA-72669284BDC9}"/>
              </a:ext>
            </a:extLst>
          </p:cNvPr>
          <p:cNvPicPr>
            <a:picLocks noChangeAspect="1"/>
          </p:cNvPicPr>
          <p:nvPr/>
        </p:nvPicPr>
        <p:blipFill>
          <a:blip r:embed="rId4"/>
          <a:stretch>
            <a:fillRect/>
          </a:stretch>
        </p:blipFill>
        <p:spPr>
          <a:xfrm>
            <a:off x="1098550" y="2025650"/>
            <a:ext cx="10007600" cy="2806700"/>
          </a:xfrm>
          <a:prstGeom prst="rect">
            <a:avLst/>
          </a:prstGeom>
        </p:spPr>
      </p:pic>
    </p:spTree>
    <p:extLst>
      <p:ext uri="{BB962C8B-B14F-4D97-AF65-F5344CB8AC3E}">
        <p14:creationId xmlns:p14="http://schemas.microsoft.com/office/powerpoint/2010/main" val="42101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9B78-FB03-9C4F-B8B5-EBD8C51CBFDE}"/>
              </a:ext>
            </a:extLst>
          </p:cNvPr>
          <p:cNvSpPr>
            <a:spLocks noGrp="1"/>
          </p:cNvSpPr>
          <p:nvPr>
            <p:ph type="title"/>
          </p:nvPr>
        </p:nvSpPr>
        <p:spPr>
          <a:xfrm>
            <a:off x="2231136" y="149146"/>
            <a:ext cx="7729728" cy="1188720"/>
          </a:xfrm>
        </p:spPr>
        <p:txBody>
          <a:bodyPr/>
          <a:lstStyle/>
          <a:p>
            <a:r>
              <a:rPr lang="en-VN" dirty="0">
                <a:latin typeface="Tahoma" panose="020B0604030504040204" pitchFamily="34" charset="0"/>
                <a:ea typeface="Tahoma" panose="020B0604030504040204" pitchFamily="34" charset="0"/>
                <a:cs typeface="Tahoma" panose="020B0604030504040204" pitchFamily="34" charset="0"/>
              </a:rPr>
              <a:t>closure</a:t>
            </a:r>
          </a:p>
        </p:txBody>
      </p:sp>
      <p:sp>
        <p:nvSpPr>
          <p:cNvPr id="3" name="Content Placeholder 2">
            <a:extLst>
              <a:ext uri="{FF2B5EF4-FFF2-40B4-BE49-F238E27FC236}">
                <a16:creationId xmlns:a16="http://schemas.microsoft.com/office/drawing/2014/main" id="{2FBC1F18-E61C-3F41-9B01-1F4B9AF1A2A1}"/>
              </a:ext>
            </a:extLst>
          </p:cNvPr>
          <p:cNvSpPr>
            <a:spLocks noGrp="1"/>
          </p:cNvSpPr>
          <p:nvPr>
            <p:ph idx="1"/>
          </p:nvPr>
        </p:nvSpPr>
        <p:spPr>
          <a:xfrm>
            <a:off x="2231136" y="1600076"/>
            <a:ext cx="7729728" cy="3101983"/>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Closure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chức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năng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quyền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truy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cập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phạm</a:t>
            </a:r>
            <a:r>
              <a:rPr lang="en-US" dirty="0">
                <a:latin typeface="Tahoma" panose="020B0604030504040204" pitchFamily="34" charset="0"/>
                <a:ea typeface="Tahoma" panose="020B0604030504040204" pitchFamily="34" charset="0"/>
                <a:cs typeface="Tahoma" panose="020B0604030504040204" pitchFamily="34" charset="0"/>
              </a:rPr>
              <a:t> vi cha, </a:t>
            </a:r>
            <a:r>
              <a:rPr lang="en-US" dirty="0" err="1">
                <a:latin typeface="Tahoma" panose="020B0604030504040204" pitchFamily="34" charset="0"/>
                <a:ea typeface="Tahoma" panose="020B0604030504040204" pitchFamily="34" charset="0"/>
                <a:cs typeface="Tahoma" panose="020B0604030504040204" pitchFamily="34" charset="0"/>
              </a:rPr>
              <a:t>ngay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sau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khi</a:t>
            </a:r>
            <a:r>
              <a:rPr lang="en-US" dirty="0">
                <a:latin typeface="Tahoma" panose="020B0604030504040204" pitchFamily="34" charset="0"/>
                <a:ea typeface="Tahoma" panose="020B0604030504040204" pitchFamily="34" charset="0"/>
                <a:cs typeface="Tahoma" panose="020B0604030504040204" pitchFamily="34" charset="0"/>
              </a:rPr>
              <a:t> scope </a:t>
            </a:r>
            <a:r>
              <a:rPr lang="en-US" dirty="0" err="1">
                <a:latin typeface="Tahoma" panose="020B0604030504040204" pitchFamily="34" charset="0"/>
                <a:ea typeface="Tahoma" panose="020B0604030504040204" pitchFamily="34" charset="0"/>
                <a:cs typeface="Tahoma" panose="020B0604030504040204" pitchFamily="34" charset="0"/>
              </a:rPr>
              <a:t>đã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đóng</a:t>
            </a:r>
            <a:r>
              <a:rPr lang="en-US" dirty="0">
                <a:latin typeface="Tahoma" panose="020B0604030504040204" pitchFamily="34" charset="0"/>
                <a:ea typeface="Tahoma" panose="020B0604030504040204" pitchFamily="34" charset="0"/>
                <a:cs typeface="Tahoma" panose="020B0604030504040204" pitchFamily="34" charset="0"/>
              </a:rPr>
              <a:t>.</a:t>
            </a:r>
          </a:p>
          <a:p>
            <a:r>
              <a:rPr lang="vi-VN" dirty="0"/>
              <a:t>Closure cho phép bạn thực hiện các biến private trong javascript. Chúng cũng giúp chức năng của javascript hay hơn, vì nếu không có chúng, sẽ không thể trả về các hàm cần truy cập vào các biến được xác định tại thời điểm hàm được khai báo.</a:t>
            </a:r>
          </a:p>
          <a:p>
            <a:endParaRPr lang="en-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8302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9B78-FB03-9C4F-B8B5-EBD8C51CBFDE}"/>
              </a:ext>
            </a:extLst>
          </p:cNvPr>
          <p:cNvSpPr>
            <a:spLocks noGrp="1"/>
          </p:cNvSpPr>
          <p:nvPr>
            <p:ph type="title"/>
          </p:nvPr>
        </p:nvSpPr>
        <p:spPr>
          <a:xfrm>
            <a:off x="2231136" y="149146"/>
            <a:ext cx="7729728" cy="1188720"/>
          </a:xfrm>
        </p:spPr>
        <p:txBody>
          <a:bodyPr/>
          <a:lstStyle/>
          <a:p>
            <a:r>
              <a:rPr lang="en-VN" dirty="0">
                <a:latin typeface="Tahoma" panose="020B0604030504040204" pitchFamily="34" charset="0"/>
                <a:ea typeface="Tahoma" panose="020B0604030504040204" pitchFamily="34" charset="0"/>
                <a:cs typeface="Tahoma" panose="020B0604030504040204" pitchFamily="34" charset="0"/>
              </a:rPr>
              <a:t>closure</a:t>
            </a:r>
          </a:p>
        </p:txBody>
      </p:sp>
      <p:pic>
        <p:nvPicPr>
          <p:cNvPr id="7" name="Content Placeholder 6">
            <a:extLst>
              <a:ext uri="{FF2B5EF4-FFF2-40B4-BE49-F238E27FC236}">
                <a16:creationId xmlns:a16="http://schemas.microsoft.com/office/drawing/2014/main" id="{38805635-BCB9-7048-88D0-D5257D5A6334}"/>
              </a:ext>
            </a:extLst>
          </p:cNvPr>
          <p:cNvPicPr>
            <a:picLocks noGrp="1" noChangeAspect="1"/>
          </p:cNvPicPr>
          <p:nvPr>
            <p:ph idx="1"/>
          </p:nvPr>
        </p:nvPicPr>
        <p:blipFill>
          <a:blip r:embed="rId2"/>
          <a:stretch>
            <a:fillRect/>
          </a:stretch>
        </p:blipFill>
        <p:spPr>
          <a:xfrm>
            <a:off x="2229739" y="1573205"/>
            <a:ext cx="7731125" cy="1377106"/>
          </a:xfrm>
        </p:spPr>
      </p:pic>
      <p:pic>
        <p:nvPicPr>
          <p:cNvPr id="9" name="Picture 8">
            <a:extLst>
              <a:ext uri="{FF2B5EF4-FFF2-40B4-BE49-F238E27FC236}">
                <a16:creationId xmlns:a16="http://schemas.microsoft.com/office/drawing/2014/main" id="{CB2272C9-089F-A746-A79E-8D114B3D73F3}"/>
              </a:ext>
            </a:extLst>
          </p:cNvPr>
          <p:cNvPicPr>
            <a:picLocks noChangeAspect="1"/>
          </p:cNvPicPr>
          <p:nvPr/>
        </p:nvPicPr>
        <p:blipFill>
          <a:blip r:embed="rId3"/>
          <a:stretch>
            <a:fillRect/>
          </a:stretch>
        </p:blipFill>
        <p:spPr>
          <a:xfrm>
            <a:off x="-699" y="3053491"/>
            <a:ext cx="12192000" cy="1270000"/>
          </a:xfrm>
          <a:prstGeom prst="rect">
            <a:avLst/>
          </a:prstGeom>
        </p:spPr>
      </p:pic>
      <p:pic>
        <p:nvPicPr>
          <p:cNvPr id="11" name="Picture 10">
            <a:extLst>
              <a:ext uri="{FF2B5EF4-FFF2-40B4-BE49-F238E27FC236}">
                <a16:creationId xmlns:a16="http://schemas.microsoft.com/office/drawing/2014/main" id="{21885A3D-D0C7-D444-A734-A86F78753162}"/>
              </a:ext>
            </a:extLst>
          </p:cNvPr>
          <p:cNvPicPr>
            <a:picLocks noChangeAspect="1"/>
          </p:cNvPicPr>
          <p:nvPr/>
        </p:nvPicPr>
        <p:blipFill>
          <a:blip r:embed="rId4"/>
          <a:stretch>
            <a:fillRect/>
          </a:stretch>
        </p:blipFill>
        <p:spPr>
          <a:xfrm>
            <a:off x="-699" y="4342026"/>
            <a:ext cx="12192000" cy="1536700"/>
          </a:xfrm>
          <a:prstGeom prst="rect">
            <a:avLst/>
          </a:prstGeom>
        </p:spPr>
      </p:pic>
      <p:pic>
        <p:nvPicPr>
          <p:cNvPr id="13" name="Picture 12">
            <a:extLst>
              <a:ext uri="{FF2B5EF4-FFF2-40B4-BE49-F238E27FC236}">
                <a16:creationId xmlns:a16="http://schemas.microsoft.com/office/drawing/2014/main" id="{F11638E9-5722-C248-8521-A1F861192BFB}"/>
              </a:ext>
            </a:extLst>
          </p:cNvPr>
          <p:cNvPicPr>
            <a:picLocks noChangeAspect="1"/>
          </p:cNvPicPr>
          <p:nvPr/>
        </p:nvPicPr>
        <p:blipFill>
          <a:blip r:embed="rId5"/>
          <a:stretch>
            <a:fillRect/>
          </a:stretch>
        </p:blipFill>
        <p:spPr>
          <a:xfrm>
            <a:off x="-699" y="149146"/>
            <a:ext cx="12192000" cy="6286500"/>
          </a:xfrm>
          <a:prstGeom prst="rect">
            <a:avLst/>
          </a:prstGeom>
        </p:spPr>
      </p:pic>
    </p:spTree>
    <p:extLst>
      <p:ext uri="{BB962C8B-B14F-4D97-AF65-F5344CB8AC3E}">
        <p14:creationId xmlns:p14="http://schemas.microsoft.com/office/powerpoint/2010/main" val="171912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p:tgtEl>
                                          <p:spTgt spid="11"/>
                                        </p:tgtEl>
                                        <p:attrNameLst>
                                          <p:attrName>ppt_y</p:attrName>
                                        </p:attrNameLst>
                                      </p:cBhvr>
                                      <p:tavLst>
                                        <p:tav tm="0">
                                          <p:val>
                                            <p:strVal val="#ppt_y+#ppt_h*1.125000"/>
                                          </p:val>
                                        </p:tav>
                                        <p:tav tm="100000">
                                          <p:val>
                                            <p:strVal val="#ppt_y"/>
                                          </p:val>
                                        </p:tav>
                                      </p:tavLst>
                                    </p:anim>
                                    <p:animEffect transition="in" filter="wipe(up)">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anim calcmode="lin" valueType="num">
                                      <p:cBhvr>
                                        <p:cTn id="24" dur="1000" fill="hold"/>
                                        <p:tgtEl>
                                          <p:spTgt spid="13"/>
                                        </p:tgtEl>
                                        <p:attrNameLst>
                                          <p:attrName>ppt_x</p:attrName>
                                        </p:attrNameLst>
                                      </p:cBhvr>
                                      <p:tavLst>
                                        <p:tav tm="0">
                                          <p:val>
                                            <p:strVal val="#ppt_x"/>
                                          </p:val>
                                        </p:tav>
                                        <p:tav tm="100000">
                                          <p:val>
                                            <p:strVal val="#ppt_x"/>
                                          </p:val>
                                        </p:tav>
                                      </p:tavLst>
                                    </p:anim>
                                    <p:anim calcmode="lin" valueType="num">
                                      <p:cBhvr>
                                        <p:cTn id="2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9B78-FB03-9C4F-B8B5-EBD8C51CBFDE}"/>
              </a:ext>
            </a:extLst>
          </p:cNvPr>
          <p:cNvSpPr>
            <a:spLocks noGrp="1"/>
          </p:cNvSpPr>
          <p:nvPr>
            <p:ph type="title"/>
          </p:nvPr>
        </p:nvSpPr>
        <p:spPr/>
        <p:txBody>
          <a:bodyPr/>
          <a:lstStyle/>
          <a:p>
            <a:r>
              <a:rPr lang="en-VN" dirty="0">
                <a:latin typeface="Tahoma" panose="020B0604030504040204" pitchFamily="34" charset="0"/>
                <a:ea typeface="Tahoma" panose="020B0604030504040204" pitchFamily="34" charset="0"/>
                <a:cs typeface="Tahoma" panose="020B0604030504040204" pitchFamily="34" charset="0"/>
              </a:rPr>
              <a:t>Mục lục</a:t>
            </a:r>
          </a:p>
        </p:txBody>
      </p:sp>
      <p:sp>
        <p:nvSpPr>
          <p:cNvPr id="3" name="Content Placeholder 2">
            <a:extLst>
              <a:ext uri="{FF2B5EF4-FFF2-40B4-BE49-F238E27FC236}">
                <a16:creationId xmlns:a16="http://schemas.microsoft.com/office/drawing/2014/main" id="{2FBC1F18-E61C-3F41-9B01-1F4B9AF1A2A1}"/>
              </a:ext>
            </a:extLst>
          </p:cNvPr>
          <p:cNvSpPr>
            <a:spLocks noGrp="1"/>
          </p:cNvSpPr>
          <p:nvPr>
            <p:ph idx="1"/>
          </p:nvPr>
        </p:nvSpPr>
        <p:spPr/>
        <p:txBody>
          <a:bodyPr>
            <a:normAutofit/>
          </a:bodyPr>
          <a:lstStyle/>
          <a:p>
            <a:pPr marL="342900" indent="-342900">
              <a:buFont typeface="+mj-lt"/>
              <a:buAutoNum type="arabicPeriod"/>
            </a:pPr>
            <a:r>
              <a:rPr lang="en-VN" dirty="0">
                <a:latin typeface="Tahoma" panose="020B0604030504040204" pitchFamily="34" charset="0"/>
                <a:ea typeface="Tahoma" panose="020B0604030504040204" pitchFamily="34" charset="0"/>
                <a:cs typeface="Tahoma" panose="020B0604030504040204" pitchFamily="34" charset="0"/>
              </a:rPr>
              <a:t>Default parameters (giá trị mặc định cho tham số)</a:t>
            </a:r>
          </a:p>
          <a:p>
            <a:pPr marL="342900" indent="-342900">
              <a:buFont typeface="+mj-lt"/>
              <a:buAutoNum type="arabicPeriod"/>
            </a:pPr>
            <a:r>
              <a:rPr lang="en-VN" dirty="0">
                <a:latin typeface="Tahoma" panose="020B0604030504040204" pitchFamily="34" charset="0"/>
                <a:ea typeface="Tahoma" panose="020B0604030504040204" pitchFamily="34" charset="0"/>
                <a:cs typeface="Tahoma" panose="020B0604030504040204" pitchFamily="34" charset="0"/>
              </a:rPr>
              <a:t>Template literals (hiển thị biến trong string)</a:t>
            </a:r>
          </a:p>
          <a:p>
            <a:pPr marL="342900" indent="-342900">
              <a:buFont typeface="+mj-lt"/>
              <a:buAutoNum type="arabicPeriod"/>
            </a:pPr>
            <a:r>
              <a:rPr lang="en-VN" dirty="0">
                <a:latin typeface="Tahoma" panose="020B0604030504040204" pitchFamily="34" charset="0"/>
                <a:ea typeface="Tahoma" panose="020B0604030504040204" pitchFamily="34" charset="0"/>
                <a:cs typeface="Tahoma" panose="020B0604030504040204" pitchFamily="34" charset="0"/>
              </a:rPr>
              <a:t>Multi-lines string (cách break line trong string)</a:t>
            </a:r>
          </a:p>
          <a:p>
            <a:pPr marL="342900" indent="-342900">
              <a:buFont typeface="+mj-lt"/>
              <a:buAutoNum type="arabicPeriod"/>
            </a:pPr>
            <a:r>
              <a:rPr lang="en-VN" dirty="0">
                <a:latin typeface="Tahoma" panose="020B0604030504040204" pitchFamily="34" charset="0"/>
                <a:ea typeface="Tahoma" panose="020B0604030504040204" pitchFamily="34" charset="0"/>
                <a:cs typeface="Tahoma" panose="020B0604030504040204" pitchFamily="34" charset="0"/>
              </a:rPr>
              <a:t>Destructuring (tái cấu trúc)</a:t>
            </a:r>
          </a:p>
          <a:p>
            <a:pPr marL="342900" indent="-342900">
              <a:buFont typeface="+mj-lt"/>
              <a:buAutoNum type="arabicPeriod"/>
            </a:pPr>
            <a:r>
              <a:rPr lang="en-VN" dirty="0">
                <a:latin typeface="Tahoma" panose="020B0604030504040204" pitchFamily="34" charset="0"/>
                <a:ea typeface="Tahoma" panose="020B0604030504040204" pitchFamily="34" charset="0"/>
                <a:cs typeface="Tahoma" panose="020B0604030504040204" pitchFamily="34" charset="0"/>
              </a:rPr>
              <a:t>Arrow function (hàm mũi tên)</a:t>
            </a:r>
          </a:p>
          <a:p>
            <a:pPr marL="342900" indent="-342900">
              <a:buFont typeface="+mj-lt"/>
              <a:buAutoNum type="arabicPeriod"/>
            </a:pPr>
            <a:r>
              <a:rPr lang="en-VN" dirty="0">
                <a:latin typeface="Tahoma" panose="020B0604030504040204" pitchFamily="34" charset="0"/>
                <a:ea typeface="Tahoma" panose="020B0604030504040204" pitchFamily="34" charset="0"/>
                <a:cs typeface="Tahoma" panose="020B0604030504040204" pitchFamily="34" charset="0"/>
              </a:rPr>
              <a:t>Spread syntax (sử dụng </a:t>
            </a:r>
            <a:r>
              <a:rPr lang="en-VN">
                <a:latin typeface="Tahoma" panose="020B0604030504040204" pitchFamily="34" charset="0"/>
                <a:ea typeface="Tahoma" panose="020B0604030504040204" pitchFamily="34" charset="0"/>
                <a:cs typeface="Tahoma" panose="020B0604030504040204" pitchFamily="34" charset="0"/>
              </a:rPr>
              <a:t>‘…’ )</a:t>
            </a:r>
            <a:endParaRPr lang="en-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6759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9B78-FB03-9C4F-B8B5-EBD8C51CBFDE}"/>
              </a:ext>
            </a:extLst>
          </p:cNvPr>
          <p:cNvSpPr>
            <a:spLocks noGrp="1"/>
          </p:cNvSpPr>
          <p:nvPr>
            <p:ph type="title"/>
          </p:nvPr>
        </p:nvSpPr>
        <p:spPr>
          <a:xfrm>
            <a:off x="2231136" y="167023"/>
            <a:ext cx="7729728" cy="118872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D</a:t>
            </a:r>
            <a:r>
              <a:rPr lang="en-VN" dirty="0">
                <a:latin typeface="Tahoma" panose="020B0604030504040204" pitchFamily="34" charset="0"/>
                <a:ea typeface="Tahoma" panose="020B0604030504040204" pitchFamily="34" charset="0"/>
                <a:cs typeface="Tahoma" panose="020B0604030504040204" pitchFamily="34" charset="0"/>
              </a:rPr>
              <a:t>efault params</a:t>
            </a:r>
            <a:br>
              <a:rPr lang="en-VN" dirty="0">
                <a:latin typeface="Tahoma" panose="020B0604030504040204" pitchFamily="34" charset="0"/>
                <a:ea typeface="Tahoma" panose="020B0604030504040204" pitchFamily="34" charset="0"/>
                <a:cs typeface="Tahoma" panose="020B0604030504040204" pitchFamily="34" charset="0"/>
              </a:rPr>
            </a:br>
            <a:r>
              <a:rPr lang="en-VN" dirty="0">
                <a:latin typeface="Tahoma" panose="020B0604030504040204" pitchFamily="34" charset="0"/>
                <a:ea typeface="Tahoma" panose="020B0604030504040204" pitchFamily="34" charset="0"/>
                <a:cs typeface="Tahoma" panose="020B0604030504040204" pitchFamily="34" charset="0"/>
              </a:rPr>
              <a:t>(giá trị mặc định cho tham số)</a:t>
            </a:r>
          </a:p>
        </p:txBody>
      </p:sp>
      <p:pic>
        <p:nvPicPr>
          <p:cNvPr id="5" name="Picture 4">
            <a:extLst>
              <a:ext uri="{FF2B5EF4-FFF2-40B4-BE49-F238E27FC236}">
                <a16:creationId xmlns:a16="http://schemas.microsoft.com/office/drawing/2014/main" id="{8C05F699-5AAB-E847-857E-842CAAC2F599}"/>
              </a:ext>
            </a:extLst>
          </p:cNvPr>
          <p:cNvPicPr>
            <a:picLocks noChangeAspect="1"/>
          </p:cNvPicPr>
          <p:nvPr/>
        </p:nvPicPr>
        <p:blipFill>
          <a:blip r:embed="rId2"/>
          <a:stretch>
            <a:fillRect/>
          </a:stretch>
        </p:blipFill>
        <p:spPr>
          <a:xfrm>
            <a:off x="622300" y="3825857"/>
            <a:ext cx="10947400" cy="2222500"/>
          </a:xfrm>
          <a:prstGeom prst="rect">
            <a:avLst/>
          </a:prstGeom>
        </p:spPr>
      </p:pic>
      <p:pic>
        <p:nvPicPr>
          <p:cNvPr id="7" name="Picture 6">
            <a:extLst>
              <a:ext uri="{FF2B5EF4-FFF2-40B4-BE49-F238E27FC236}">
                <a16:creationId xmlns:a16="http://schemas.microsoft.com/office/drawing/2014/main" id="{3DD0DBE6-5B0E-B44D-A254-3743A4D8566D}"/>
              </a:ext>
            </a:extLst>
          </p:cNvPr>
          <p:cNvPicPr>
            <a:picLocks noChangeAspect="1"/>
          </p:cNvPicPr>
          <p:nvPr/>
        </p:nvPicPr>
        <p:blipFill>
          <a:blip r:embed="rId3"/>
          <a:stretch>
            <a:fillRect/>
          </a:stretch>
        </p:blipFill>
        <p:spPr>
          <a:xfrm>
            <a:off x="1473200" y="4371957"/>
            <a:ext cx="9245600" cy="1130300"/>
          </a:xfrm>
          <a:prstGeom prst="rect">
            <a:avLst/>
          </a:prstGeom>
        </p:spPr>
      </p:pic>
      <p:sp>
        <p:nvSpPr>
          <p:cNvPr id="8" name="TextBox 7">
            <a:extLst>
              <a:ext uri="{FF2B5EF4-FFF2-40B4-BE49-F238E27FC236}">
                <a16:creationId xmlns:a16="http://schemas.microsoft.com/office/drawing/2014/main" id="{0AF729AA-3651-444A-93CA-CCA4E3D2271C}"/>
              </a:ext>
            </a:extLst>
          </p:cNvPr>
          <p:cNvSpPr txBox="1"/>
          <p:nvPr/>
        </p:nvSpPr>
        <p:spPr>
          <a:xfrm>
            <a:off x="630195" y="2137719"/>
            <a:ext cx="10898659" cy="646331"/>
          </a:xfrm>
          <a:prstGeom prst="rect">
            <a:avLst/>
          </a:prstGeom>
          <a:noFill/>
        </p:spPr>
        <p:txBody>
          <a:bodyPr wrap="square" rtlCol="0">
            <a:spAutoFit/>
          </a:bodyPr>
          <a:lstStyle/>
          <a:p>
            <a:r>
              <a:rPr lang="en-VN" dirty="0">
                <a:latin typeface="Tahoma" panose="020B0604030504040204" pitchFamily="34" charset="0"/>
                <a:ea typeface="Tahoma" panose="020B0604030504040204" pitchFamily="34" charset="0"/>
                <a:cs typeface="Tahoma" panose="020B0604030504040204" pitchFamily="34" charset="0"/>
              </a:rPr>
              <a:t>Với ES5, chúng ta phải tạo giá trị mặc định cho tham số bằng cách gán nó bên trong function block như sau:</a:t>
            </a:r>
          </a:p>
        </p:txBody>
      </p:sp>
      <p:sp>
        <p:nvSpPr>
          <p:cNvPr id="9" name="TextBox 8">
            <a:extLst>
              <a:ext uri="{FF2B5EF4-FFF2-40B4-BE49-F238E27FC236}">
                <a16:creationId xmlns:a16="http://schemas.microsoft.com/office/drawing/2014/main" id="{59972129-D34A-F647-9C7C-30219A4C0620}"/>
              </a:ext>
            </a:extLst>
          </p:cNvPr>
          <p:cNvSpPr txBox="1"/>
          <p:nvPr/>
        </p:nvSpPr>
        <p:spPr>
          <a:xfrm>
            <a:off x="630195" y="2137719"/>
            <a:ext cx="10898659" cy="369332"/>
          </a:xfrm>
          <a:prstGeom prst="rect">
            <a:avLst/>
          </a:prstGeom>
          <a:noFill/>
        </p:spPr>
        <p:txBody>
          <a:bodyPr wrap="square" rtlCol="0">
            <a:spAutoFit/>
          </a:bodyPr>
          <a:lstStyle/>
          <a:p>
            <a:r>
              <a:rPr lang="en-VN" dirty="0">
                <a:latin typeface="Tahoma" panose="020B0604030504040204" pitchFamily="34" charset="0"/>
                <a:ea typeface="Tahoma" panose="020B0604030504040204" pitchFamily="34" charset="0"/>
                <a:cs typeface="Tahoma" panose="020B0604030504040204" pitchFamily="34" charset="0"/>
              </a:rPr>
              <a:t>Với ES6, chúng ta đơn giản chỉ cần gán thẳng trong params block như sau</a:t>
            </a:r>
          </a:p>
        </p:txBody>
      </p:sp>
    </p:spTree>
    <p:extLst>
      <p:ext uri="{BB962C8B-B14F-4D97-AF65-F5344CB8AC3E}">
        <p14:creationId xmlns:p14="http://schemas.microsoft.com/office/powerpoint/2010/main" val="322258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9B78-FB03-9C4F-B8B5-EBD8C51CBFDE}"/>
              </a:ext>
            </a:extLst>
          </p:cNvPr>
          <p:cNvSpPr>
            <a:spLocks noGrp="1"/>
          </p:cNvSpPr>
          <p:nvPr>
            <p:ph type="title"/>
          </p:nvPr>
        </p:nvSpPr>
        <p:spPr>
          <a:xfrm>
            <a:off x="2231136" y="167023"/>
            <a:ext cx="7729728" cy="118872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Template literals</a:t>
            </a:r>
            <a:br>
              <a:rPr lang="en-VN" dirty="0">
                <a:latin typeface="Tahoma" panose="020B0604030504040204" pitchFamily="34" charset="0"/>
                <a:ea typeface="Tahoma" panose="020B0604030504040204" pitchFamily="34" charset="0"/>
                <a:cs typeface="Tahoma" panose="020B0604030504040204" pitchFamily="34" charset="0"/>
              </a:rPr>
            </a:br>
            <a:r>
              <a:rPr lang="en-VN" dirty="0">
                <a:latin typeface="Tahoma" panose="020B0604030504040204" pitchFamily="34" charset="0"/>
                <a:ea typeface="Tahoma" panose="020B0604030504040204" pitchFamily="34" charset="0"/>
                <a:cs typeface="Tahoma" panose="020B0604030504040204" pitchFamily="34" charset="0"/>
              </a:rPr>
              <a:t>(chèn biến vào string)</a:t>
            </a:r>
          </a:p>
        </p:txBody>
      </p:sp>
      <p:pic>
        <p:nvPicPr>
          <p:cNvPr id="4" name="Picture 3">
            <a:extLst>
              <a:ext uri="{FF2B5EF4-FFF2-40B4-BE49-F238E27FC236}">
                <a16:creationId xmlns:a16="http://schemas.microsoft.com/office/drawing/2014/main" id="{6EA0A5C0-B8C3-5542-A1CF-55A6E46CABBB}"/>
              </a:ext>
            </a:extLst>
          </p:cNvPr>
          <p:cNvPicPr>
            <a:picLocks noChangeAspect="1"/>
          </p:cNvPicPr>
          <p:nvPr/>
        </p:nvPicPr>
        <p:blipFill>
          <a:blip r:embed="rId2"/>
          <a:stretch>
            <a:fillRect/>
          </a:stretch>
        </p:blipFill>
        <p:spPr>
          <a:xfrm>
            <a:off x="609600" y="2933700"/>
            <a:ext cx="10972800" cy="990600"/>
          </a:xfrm>
          <a:prstGeom prst="rect">
            <a:avLst/>
          </a:prstGeom>
        </p:spPr>
      </p:pic>
      <p:pic>
        <p:nvPicPr>
          <p:cNvPr id="8" name="Picture 7">
            <a:extLst>
              <a:ext uri="{FF2B5EF4-FFF2-40B4-BE49-F238E27FC236}">
                <a16:creationId xmlns:a16="http://schemas.microsoft.com/office/drawing/2014/main" id="{CBD0E1D0-6067-AF4B-954F-1F8EF0FAD7A6}"/>
              </a:ext>
            </a:extLst>
          </p:cNvPr>
          <p:cNvPicPr>
            <a:picLocks noChangeAspect="1"/>
          </p:cNvPicPr>
          <p:nvPr/>
        </p:nvPicPr>
        <p:blipFill>
          <a:blip r:embed="rId3"/>
          <a:stretch>
            <a:fillRect/>
          </a:stretch>
        </p:blipFill>
        <p:spPr>
          <a:xfrm>
            <a:off x="292100" y="3149600"/>
            <a:ext cx="11607800" cy="558800"/>
          </a:xfrm>
          <a:prstGeom prst="rect">
            <a:avLst/>
          </a:prstGeom>
        </p:spPr>
      </p:pic>
      <p:sp>
        <p:nvSpPr>
          <p:cNvPr id="9" name="TextBox 8">
            <a:extLst>
              <a:ext uri="{FF2B5EF4-FFF2-40B4-BE49-F238E27FC236}">
                <a16:creationId xmlns:a16="http://schemas.microsoft.com/office/drawing/2014/main" id="{58896F5F-D39A-774F-A7B8-1953CC688971}"/>
              </a:ext>
            </a:extLst>
          </p:cNvPr>
          <p:cNvSpPr txBox="1"/>
          <p:nvPr/>
        </p:nvSpPr>
        <p:spPr>
          <a:xfrm>
            <a:off x="609600" y="4497859"/>
            <a:ext cx="10972800" cy="2031325"/>
          </a:xfrm>
          <a:prstGeom prst="rect">
            <a:avLst/>
          </a:prstGeom>
          <a:noFill/>
        </p:spPr>
        <p:txBody>
          <a:bodyPr wrap="square" rtlCol="0">
            <a:spAutoFit/>
          </a:bodyPr>
          <a:lstStyle/>
          <a:p>
            <a:pPr marL="285750" indent="-285750">
              <a:buFontTx/>
              <a:buChar char="-"/>
            </a:pPr>
            <a:r>
              <a:rPr lang="en-VN" dirty="0">
                <a:latin typeface="Tahoma" panose="020B0604030504040204" pitchFamily="34" charset="0"/>
                <a:ea typeface="Tahoma" panose="020B0604030504040204" pitchFamily="34" charset="0"/>
                <a:cs typeface="Tahoma" panose="020B0604030504040204" pitchFamily="34" charset="0"/>
              </a:rPr>
              <a:t>Bằng cách sử dụng cặp dấu </a:t>
            </a:r>
            <a:r>
              <a:rPr lang="en-VN" dirty="0">
                <a:solidFill>
                  <a:srgbClr val="FF0000"/>
                </a:solidFill>
                <a:latin typeface="Tahoma" panose="020B0604030504040204" pitchFamily="34" charset="0"/>
                <a:ea typeface="Tahoma" panose="020B0604030504040204" pitchFamily="34" charset="0"/>
                <a:cs typeface="Tahoma" panose="020B0604030504040204" pitchFamily="34" charset="0"/>
              </a:rPr>
              <a:t>``</a:t>
            </a:r>
            <a:r>
              <a:rPr lang="en-VN" dirty="0">
                <a:latin typeface="Tahoma" panose="020B0604030504040204" pitchFamily="34" charset="0"/>
                <a:ea typeface="Tahoma" panose="020B0604030504040204" pitchFamily="34" charset="0"/>
                <a:cs typeface="Tahoma" panose="020B0604030504040204" pitchFamily="34" charset="0"/>
              </a:rPr>
              <a:t> bọc cả string, kèm theo đó syntax </a:t>
            </a:r>
            <a:r>
              <a:rPr lang="en-VN" dirty="0">
                <a:solidFill>
                  <a:srgbClr val="FF0000"/>
                </a:solidFill>
                <a:latin typeface="Tahoma" panose="020B0604030504040204" pitchFamily="34" charset="0"/>
                <a:ea typeface="Tahoma" panose="020B0604030504040204" pitchFamily="34" charset="0"/>
                <a:cs typeface="Tahoma" panose="020B0604030504040204" pitchFamily="34" charset="0"/>
              </a:rPr>
              <a:t>${*tên biến} </a:t>
            </a:r>
            <a:r>
              <a:rPr lang="en-VN" dirty="0">
                <a:latin typeface="Tahoma" panose="020B0604030504040204" pitchFamily="34" charset="0"/>
                <a:ea typeface="Tahoma" panose="020B0604030504040204" pitchFamily="34" charset="0"/>
                <a:cs typeface="Tahoma" panose="020B0604030504040204" pitchFamily="34" charset="0"/>
              </a:rPr>
              <a:t>để chèn biến vào, chuỗi của chúng ta đã trở nên gắn gọn hơn nhiều.</a:t>
            </a:r>
          </a:p>
          <a:p>
            <a:pPr marL="285750" indent="-285750">
              <a:buFontTx/>
              <a:buChar char="-"/>
            </a:pPr>
            <a:endParaRPr lang="en-VN" dirty="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r>
              <a:rPr lang="en-VN" dirty="0">
                <a:latin typeface="Tahoma" panose="020B0604030504040204" pitchFamily="34" charset="0"/>
                <a:ea typeface="Tahoma" panose="020B0604030504040204" pitchFamily="34" charset="0"/>
                <a:cs typeface="Tahoma" panose="020B0604030504040204" pitchFamily="34" charset="0"/>
              </a:rPr>
              <a:t>Ban đầu có thể hơi rối mắt và khó đọc hiểu, nhưng một khi đã sử dụng quen, bạn sẽ thấy thao tác cộng chuỗi (nối chuỗi) rất phiền phức và dễ nhầm lẫn</a:t>
            </a:r>
          </a:p>
          <a:p>
            <a:pPr marL="285750" indent="-285750">
              <a:buFontTx/>
              <a:buChar char="-"/>
            </a:pPr>
            <a:endParaRPr lang="en-VN" dirty="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r>
              <a:rPr lang="en-VN" dirty="0">
                <a:latin typeface="Tahoma" panose="020B0604030504040204" pitchFamily="34" charset="0"/>
                <a:ea typeface="Tahoma" panose="020B0604030504040204" pitchFamily="34" charset="0"/>
                <a:cs typeface="Tahoma" panose="020B0604030504040204" pitchFamily="34" charset="0"/>
              </a:rPr>
              <a:t>Theo mình, đây là một cải thiện nhỏ nhưng giá trị cho các lập trình viên sử dụng Javascript</a:t>
            </a:r>
          </a:p>
        </p:txBody>
      </p:sp>
    </p:spTree>
    <p:extLst>
      <p:ext uri="{BB962C8B-B14F-4D97-AF65-F5344CB8AC3E}">
        <p14:creationId xmlns:p14="http://schemas.microsoft.com/office/powerpoint/2010/main" val="253717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9B78-FB03-9C4F-B8B5-EBD8C51CBFDE}"/>
              </a:ext>
            </a:extLst>
          </p:cNvPr>
          <p:cNvSpPr>
            <a:spLocks noGrp="1"/>
          </p:cNvSpPr>
          <p:nvPr>
            <p:ph type="title"/>
          </p:nvPr>
        </p:nvSpPr>
        <p:spPr>
          <a:xfrm>
            <a:off x="2231136" y="167023"/>
            <a:ext cx="7729728" cy="118872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Multi-lines string</a:t>
            </a:r>
            <a:br>
              <a:rPr lang="en-VN" dirty="0">
                <a:latin typeface="Tahoma" panose="020B0604030504040204" pitchFamily="34" charset="0"/>
                <a:ea typeface="Tahoma" panose="020B0604030504040204" pitchFamily="34" charset="0"/>
                <a:cs typeface="Tahoma" panose="020B0604030504040204" pitchFamily="34" charset="0"/>
              </a:rPr>
            </a:br>
            <a:r>
              <a:rPr lang="en-VN" dirty="0">
                <a:latin typeface="Tahoma" panose="020B0604030504040204" pitchFamily="34" charset="0"/>
                <a:ea typeface="Tahoma" panose="020B0604030504040204" pitchFamily="34" charset="0"/>
                <a:cs typeface="Tahoma" panose="020B0604030504040204" pitchFamily="34" charset="0"/>
              </a:rPr>
              <a:t>(xuống dòng trong string)</a:t>
            </a:r>
          </a:p>
        </p:txBody>
      </p:sp>
      <p:sp>
        <p:nvSpPr>
          <p:cNvPr id="3" name="TextBox 2">
            <a:extLst>
              <a:ext uri="{FF2B5EF4-FFF2-40B4-BE49-F238E27FC236}">
                <a16:creationId xmlns:a16="http://schemas.microsoft.com/office/drawing/2014/main" id="{96CB7F60-6F25-E64E-AB00-2924385A35D0}"/>
              </a:ext>
            </a:extLst>
          </p:cNvPr>
          <p:cNvSpPr txBox="1"/>
          <p:nvPr/>
        </p:nvSpPr>
        <p:spPr>
          <a:xfrm>
            <a:off x="2231136" y="1890584"/>
            <a:ext cx="7729728" cy="646331"/>
          </a:xfrm>
          <a:prstGeom prst="rect">
            <a:avLst/>
          </a:prstGeom>
          <a:noFill/>
        </p:spPr>
        <p:txBody>
          <a:bodyPr wrap="square" rtlCol="0">
            <a:spAutoFit/>
          </a:bodyPr>
          <a:lstStyle/>
          <a:p>
            <a:r>
              <a:rPr lang="en-VN" dirty="0">
                <a:latin typeface="Tahoma" panose="020B0604030504040204" pitchFamily="34" charset="0"/>
                <a:ea typeface="Tahoma" panose="020B0604030504040204" pitchFamily="34" charset="0"/>
                <a:cs typeface="Tahoma" panose="020B0604030504040204" pitchFamily="34" charset="0"/>
              </a:rPr>
              <a:t>Để tạo ra 1 chuỗi có nhiều dòng, hoặc muốn ngắt dòng trong ES5, chúng ta làm thế này:</a:t>
            </a:r>
          </a:p>
        </p:txBody>
      </p:sp>
      <p:pic>
        <p:nvPicPr>
          <p:cNvPr id="6" name="Picture 5">
            <a:extLst>
              <a:ext uri="{FF2B5EF4-FFF2-40B4-BE49-F238E27FC236}">
                <a16:creationId xmlns:a16="http://schemas.microsoft.com/office/drawing/2014/main" id="{F4566F43-EBD3-934B-A826-8652EB20D131}"/>
              </a:ext>
            </a:extLst>
          </p:cNvPr>
          <p:cNvPicPr>
            <a:picLocks noChangeAspect="1"/>
          </p:cNvPicPr>
          <p:nvPr/>
        </p:nvPicPr>
        <p:blipFill>
          <a:blip r:embed="rId2"/>
          <a:stretch>
            <a:fillRect/>
          </a:stretch>
        </p:blipFill>
        <p:spPr>
          <a:xfrm>
            <a:off x="603250" y="2729986"/>
            <a:ext cx="10985500" cy="2806700"/>
          </a:xfrm>
          <a:prstGeom prst="rect">
            <a:avLst/>
          </a:prstGeom>
        </p:spPr>
      </p:pic>
      <p:sp>
        <p:nvSpPr>
          <p:cNvPr id="7" name="TextBox 6">
            <a:extLst>
              <a:ext uri="{FF2B5EF4-FFF2-40B4-BE49-F238E27FC236}">
                <a16:creationId xmlns:a16="http://schemas.microsoft.com/office/drawing/2014/main" id="{58DE265D-0E9E-E343-8692-621D73F0B8EB}"/>
              </a:ext>
            </a:extLst>
          </p:cNvPr>
          <p:cNvSpPr txBox="1"/>
          <p:nvPr/>
        </p:nvSpPr>
        <p:spPr>
          <a:xfrm>
            <a:off x="603250" y="5844746"/>
            <a:ext cx="10985500" cy="369332"/>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T</a:t>
            </a:r>
            <a:r>
              <a:rPr lang="en-VN" dirty="0">
                <a:latin typeface="Tahoma" panose="020B0604030504040204" pitchFamily="34" charset="0"/>
                <a:ea typeface="Tahoma" panose="020B0604030504040204" pitchFamily="34" charset="0"/>
                <a:cs typeface="Tahoma" panose="020B0604030504040204" pitchFamily="34" charset="0"/>
              </a:rPr>
              <a:t>a thấy có ký tự đặc biệt, được đặt trong cặp dấu </a:t>
            </a:r>
            <a:r>
              <a:rPr lang="en-VN" dirty="0">
                <a:solidFill>
                  <a:schemeClr val="accent3"/>
                </a:solidFill>
                <a:latin typeface="Tahoma" panose="020B0604030504040204" pitchFamily="34" charset="0"/>
                <a:ea typeface="Tahoma" panose="020B0604030504040204" pitchFamily="34" charset="0"/>
                <a:cs typeface="Tahoma" panose="020B0604030504040204" pitchFamily="34" charset="0"/>
              </a:rPr>
              <a:t>\\ </a:t>
            </a:r>
            <a:r>
              <a:rPr lang="en-VN" dirty="0">
                <a:latin typeface="Tahoma" panose="020B0604030504040204" pitchFamily="34" charset="0"/>
                <a:ea typeface="Tahoma" panose="020B0604030504040204" pitchFamily="34" charset="0"/>
                <a:cs typeface="Tahoma" panose="020B0604030504040204" pitchFamily="34" charset="0"/>
              </a:rPr>
              <a:t>là </a:t>
            </a:r>
            <a:r>
              <a:rPr lang="en-VN" dirty="0">
                <a:solidFill>
                  <a:schemeClr val="accent3"/>
                </a:solidFill>
                <a:latin typeface="Tahoma" panose="020B0604030504040204" pitchFamily="34" charset="0"/>
                <a:ea typeface="Tahoma" panose="020B0604030504040204" pitchFamily="34" charset="0"/>
                <a:cs typeface="Tahoma" panose="020B0604030504040204" pitchFamily="34" charset="0"/>
              </a:rPr>
              <a:t>\n\</a:t>
            </a:r>
            <a:r>
              <a:rPr lang="en-VN" dirty="0">
                <a:latin typeface="Tahoma" panose="020B0604030504040204" pitchFamily="34" charset="0"/>
                <a:ea typeface="Tahoma" panose="020B0604030504040204" pitchFamily="34" charset="0"/>
                <a:cs typeface="Tahoma" panose="020B0604030504040204" pitchFamily="34" charset="0"/>
              </a:rPr>
              <a:t> . Đây chính là cách để ngắt dòng trong string</a:t>
            </a:r>
          </a:p>
        </p:txBody>
      </p:sp>
      <p:sp>
        <p:nvSpPr>
          <p:cNvPr id="10" name="TextBox 9">
            <a:extLst>
              <a:ext uri="{FF2B5EF4-FFF2-40B4-BE49-F238E27FC236}">
                <a16:creationId xmlns:a16="http://schemas.microsoft.com/office/drawing/2014/main" id="{86EAC1AF-4D98-6549-8213-FE3BAEFB5FB9}"/>
              </a:ext>
            </a:extLst>
          </p:cNvPr>
          <p:cNvSpPr txBox="1"/>
          <p:nvPr/>
        </p:nvSpPr>
        <p:spPr>
          <a:xfrm>
            <a:off x="2231136" y="1890584"/>
            <a:ext cx="7729728" cy="646331"/>
          </a:xfrm>
          <a:prstGeom prst="rect">
            <a:avLst/>
          </a:prstGeom>
          <a:noFill/>
        </p:spPr>
        <p:txBody>
          <a:bodyPr wrap="square" rtlCol="0">
            <a:spAutoFit/>
          </a:bodyPr>
          <a:lstStyle/>
          <a:p>
            <a:r>
              <a:rPr lang="en-VN" dirty="0">
                <a:latin typeface="Tahoma" panose="020B0604030504040204" pitchFamily="34" charset="0"/>
                <a:ea typeface="Tahoma" panose="020B0604030504040204" pitchFamily="34" charset="0"/>
                <a:cs typeface="Tahoma" panose="020B0604030504040204" pitchFamily="34" charset="0"/>
              </a:rPr>
              <a:t>Trong khi đó ở ES6, đơn giản chỉ cần wrap string vào cặp dấu backticks (</a:t>
            </a:r>
            <a:r>
              <a:rPr lang="en-VN" dirty="0">
                <a:solidFill>
                  <a:schemeClr val="accent3"/>
                </a:solidFill>
                <a:latin typeface="Tahoma" panose="020B0604030504040204" pitchFamily="34" charset="0"/>
                <a:ea typeface="Tahoma" panose="020B0604030504040204" pitchFamily="34" charset="0"/>
                <a:cs typeface="Tahoma" panose="020B0604030504040204" pitchFamily="34" charset="0"/>
              </a:rPr>
              <a:t>``</a:t>
            </a:r>
            <a:r>
              <a:rPr lang="en-VN" dirty="0">
                <a:latin typeface="Tahoma" panose="020B0604030504040204" pitchFamily="34" charset="0"/>
                <a:ea typeface="Tahoma" panose="020B0604030504040204" pitchFamily="34" charset="0"/>
                <a:cs typeface="Tahoma" panose="020B0604030504040204" pitchFamily="34" charset="0"/>
              </a:rPr>
              <a:t>)</a:t>
            </a:r>
          </a:p>
        </p:txBody>
      </p:sp>
      <p:pic>
        <p:nvPicPr>
          <p:cNvPr id="12" name="Picture 11">
            <a:extLst>
              <a:ext uri="{FF2B5EF4-FFF2-40B4-BE49-F238E27FC236}">
                <a16:creationId xmlns:a16="http://schemas.microsoft.com/office/drawing/2014/main" id="{7E558C5D-43E3-CF46-96D2-A38171764E67}"/>
              </a:ext>
            </a:extLst>
          </p:cNvPr>
          <p:cNvPicPr>
            <a:picLocks noChangeAspect="1"/>
          </p:cNvPicPr>
          <p:nvPr/>
        </p:nvPicPr>
        <p:blipFill>
          <a:blip r:embed="rId3"/>
          <a:stretch>
            <a:fillRect/>
          </a:stretch>
        </p:blipFill>
        <p:spPr>
          <a:xfrm>
            <a:off x="603250" y="2729986"/>
            <a:ext cx="10985500" cy="2844800"/>
          </a:xfrm>
          <a:prstGeom prst="rect">
            <a:avLst/>
          </a:prstGeom>
        </p:spPr>
      </p:pic>
    </p:spTree>
    <p:extLst>
      <p:ext uri="{BB962C8B-B14F-4D97-AF65-F5344CB8AC3E}">
        <p14:creationId xmlns:p14="http://schemas.microsoft.com/office/powerpoint/2010/main" val="282028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 calcmode="lin" valueType="num">
                                      <p:cBhvr additive="base">
                                        <p:cTn id="26"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CB7F60-6F25-E64E-AB00-2924385A35D0}"/>
              </a:ext>
            </a:extLst>
          </p:cNvPr>
          <p:cNvSpPr txBox="1"/>
          <p:nvPr/>
        </p:nvSpPr>
        <p:spPr>
          <a:xfrm>
            <a:off x="2231136" y="1674674"/>
            <a:ext cx="7729728" cy="1754326"/>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ahoma" panose="020B0604030504040204" pitchFamily="34" charset="0"/>
                <a:ea typeface="Tahoma" panose="020B0604030504040204" pitchFamily="34" charset="0"/>
                <a:cs typeface="Tahoma" panose="020B0604030504040204" pitchFamily="34" charset="0"/>
              </a:rPr>
              <a:t>Destructuring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cú</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pháp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phép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thuộc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tính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Object </a:t>
            </a:r>
            <a:r>
              <a:rPr lang="en-US" dirty="0" err="1">
                <a:latin typeface="Tahoma" panose="020B0604030504040204" pitchFamily="34" charset="0"/>
                <a:ea typeface="Tahoma" panose="020B0604030504040204" pitchFamily="34" charset="0"/>
                <a:cs typeface="Tahoma" panose="020B0604030504040204" pitchFamily="34" charset="0"/>
              </a:rPr>
              <a:t>hoặc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Array. </a:t>
            </a:r>
            <a:r>
              <a:rPr lang="en-US" dirty="0" err="1">
                <a:latin typeface="Tahoma" panose="020B0604030504040204" pitchFamily="34" charset="0"/>
                <a:ea typeface="Tahoma" panose="020B0604030504040204" pitchFamily="34" charset="0"/>
                <a:cs typeface="Tahoma" panose="020B0604030504040204" pitchFamily="34" charset="0"/>
              </a:rPr>
              <a:t>Điều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này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thể</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giảm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kể</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dòng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cần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thiết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để</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thao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trong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cấu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trúc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này</a:t>
            </a:r>
            <a:endParaRPr lang="en-US"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mj-lt"/>
              <a:buAutoNum type="arabicPeriod"/>
            </a:pPr>
            <a:r>
              <a:rPr lang="en-US" dirty="0" err="1">
                <a:latin typeface="Tahoma" panose="020B0604030504040204" pitchFamily="34" charset="0"/>
                <a:ea typeface="Tahoma" panose="020B0604030504040204" pitchFamily="34" charset="0"/>
                <a:cs typeface="Tahoma" panose="020B0604030504040204" pitchFamily="34" charset="0"/>
              </a:rPr>
              <a:t>Destructuring</a:t>
            </a:r>
            <a:r>
              <a:rPr lang="en-US" dirty="0">
                <a:latin typeface="Tahoma" panose="020B0604030504040204" pitchFamily="34" charset="0"/>
                <a:ea typeface="Tahoma" panose="020B0604030504040204" pitchFamily="34" charset="0"/>
                <a:cs typeface="Tahoma" panose="020B0604030504040204" pitchFamily="34" charset="0"/>
              </a:rPr>
              <a:t> Objects</a:t>
            </a:r>
          </a:p>
          <a:p>
            <a:pPr marL="342900" indent="-342900">
              <a:buFont typeface="+mj-lt"/>
              <a:buAutoNum type="arabicPeriod"/>
            </a:pPr>
            <a:r>
              <a:rPr lang="en-US" dirty="0" err="1">
                <a:latin typeface="Tahoma" panose="020B0604030504040204" pitchFamily="34" charset="0"/>
                <a:ea typeface="Tahoma" panose="020B0604030504040204" pitchFamily="34" charset="0"/>
                <a:cs typeface="Tahoma" panose="020B0604030504040204" pitchFamily="34" charset="0"/>
              </a:rPr>
              <a:t>Destructuring</a:t>
            </a:r>
            <a:r>
              <a:rPr lang="en-US" dirty="0">
                <a:latin typeface="Tahoma" panose="020B0604030504040204" pitchFamily="34" charset="0"/>
                <a:ea typeface="Tahoma" panose="020B0604030504040204" pitchFamily="34" charset="0"/>
                <a:cs typeface="Tahoma" panose="020B0604030504040204" pitchFamily="34" charset="0"/>
              </a:rPr>
              <a:t> Arrays</a:t>
            </a:r>
          </a:p>
          <a:p>
            <a:pPr marL="342900" indent="-342900">
              <a:buFont typeface="+mj-lt"/>
              <a:buAutoNum type="arabicPeriod"/>
            </a:pPr>
            <a:endParaRPr lang="en-VN" dirty="0">
              <a:latin typeface="Tahoma" panose="020B0604030504040204" pitchFamily="34" charset="0"/>
              <a:ea typeface="Tahoma" panose="020B0604030504040204" pitchFamily="34" charset="0"/>
              <a:cs typeface="Tahoma" panose="020B0604030504040204" pitchFamily="34" charset="0"/>
            </a:endParaRPr>
          </a:p>
        </p:txBody>
      </p:sp>
      <p:pic>
        <p:nvPicPr>
          <p:cNvPr id="9" name="Picture 8">
            <a:extLst>
              <a:ext uri="{FF2B5EF4-FFF2-40B4-BE49-F238E27FC236}">
                <a16:creationId xmlns:a16="http://schemas.microsoft.com/office/drawing/2014/main" id="{EFF8756E-A26F-5C41-A587-252C5550296B}"/>
              </a:ext>
            </a:extLst>
          </p:cNvPr>
          <p:cNvPicPr>
            <a:picLocks noChangeAspect="1"/>
          </p:cNvPicPr>
          <p:nvPr/>
        </p:nvPicPr>
        <p:blipFill>
          <a:blip r:embed="rId2"/>
          <a:stretch>
            <a:fillRect/>
          </a:stretch>
        </p:blipFill>
        <p:spPr>
          <a:xfrm>
            <a:off x="1409700" y="3429000"/>
            <a:ext cx="9372600" cy="2171700"/>
          </a:xfrm>
          <a:prstGeom prst="rect">
            <a:avLst/>
          </a:prstGeom>
        </p:spPr>
      </p:pic>
      <p:pic>
        <p:nvPicPr>
          <p:cNvPr id="5" name="Picture 4">
            <a:extLst>
              <a:ext uri="{FF2B5EF4-FFF2-40B4-BE49-F238E27FC236}">
                <a16:creationId xmlns:a16="http://schemas.microsoft.com/office/drawing/2014/main" id="{1B5C3141-9E69-2E41-B08E-4A8F12458A41}"/>
              </a:ext>
            </a:extLst>
          </p:cNvPr>
          <p:cNvPicPr>
            <a:picLocks noChangeAspect="1"/>
          </p:cNvPicPr>
          <p:nvPr/>
        </p:nvPicPr>
        <p:blipFill>
          <a:blip r:embed="rId3"/>
          <a:stretch>
            <a:fillRect/>
          </a:stretch>
        </p:blipFill>
        <p:spPr>
          <a:xfrm>
            <a:off x="1435100" y="1674674"/>
            <a:ext cx="9347200" cy="4864100"/>
          </a:xfrm>
          <a:prstGeom prst="rect">
            <a:avLst/>
          </a:prstGeom>
        </p:spPr>
      </p:pic>
      <p:sp>
        <p:nvSpPr>
          <p:cNvPr id="2" name="Title 1">
            <a:extLst>
              <a:ext uri="{FF2B5EF4-FFF2-40B4-BE49-F238E27FC236}">
                <a16:creationId xmlns:a16="http://schemas.microsoft.com/office/drawing/2014/main" id="{CCE09B78-FB03-9C4F-B8B5-EBD8C51CBFDE}"/>
              </a:ext>
            </a:extLst>
          </p:cNvPr>
          <p:cNvSpPr>
            <a:spLocks noGrp="1"/>
          </p:cNvSpPr>
          <p:nvPr>
            <p:ph type="title"/>
          </p:nvPr>
        </p:nvSpPr>
        <p:spPr>
          <a:xfrm>
            <a:off x="2231136" y="167023"/>
            <a:ext cx="7729728" cy="1188720"/>
          </a:xfrm>
        </p:spPr>
        <p:txBody>
          <a:bodyPr/>
          <a:lstStyle/>
          <a:p>
            <a:r>
              <a:rPr lang="en-VN" dirty="0">
                <a:latin typeface="Tahoma" panose="020B0604030504040204" pitchFamily="34" charset="0"/>
                <a:ea typeface="Tahoma" panose="020B0604030504040204" pitchFamily="34" charset="0"/>
                <a:cs typeface="Tahoma" panose="020B0604030504040204" pitchFamily="34" charset="0"/>
              </a:rPr>
              <a:t>Destructuring</a:t>
            </a:r>
            <a:br>
              <a:rPr lang="en-VN" dirty="0">
                <a:latin typeface="Tahoma" panose="020B0604030504040204" pitchFamily="34" charset="0"/>
                <a:ea typeface="Tahoma" panose="020B0604030504040204" pitchFamily="34" charset="0"/>
                <a:cs typeface="Tahoma" panose="020B0604030504040204" pitchFamily="34" charset="0"/>
              </a:rPr>
            </a:br>
            <a:r>
              <a:rPr lang="en-VN" dirty="0">
                <a:latin typeface="Tahoma" panose="020B0604030504040204" pitchFamily="34" charset="0"/>
                <a:ea typeface="Tahoma" panose="020B0604030504040204" pitchFamily="34" charset="0"/>
                <a:cs typeface="Tahoma" panose="020B0604030504040204" pitchFamily="34" charset="0"/>
              </a:rPr>
              <a:t>(tái cấu trúc)</a:t>
            </a:r>
          </a:p>
        </p:txBody>
      </p:sp>
    </p:spTree>
    <p:extLst>
      <p:ext uri="{BB962C8B-B14F-4D97-AF65-F5344CB8AC3E}">
        <p14:creationId xmlns:p14="http://schemas.microsoft.com/office/powerpoint/2010/main" val="2626857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CB7F60-6F25-E64E-AB00-2924385A35D0}"/>
              </a:ext>
            </a:extLst>
          </p:cNvPr>
          <p:cNvSpPr txBox="1"/>
          <p:nvPr/>
        </p:nvSpPr>
        <p:spPr>
          <a:xfrm>
            <a:off x="2231136" y="1674674"/>
            <a:ext cx="7729728"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Arrow function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hàm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vô</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danh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thay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đổi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cách</a:t>
            </a:r>
            <a:r>
              <a:rPr lang="en-US" dirty="0">
                <a:latin typeface="Tahoma" panose="020B0604030504040204" pitchFamily="34" charset="0"/>
                <a:ea typeface="Tahoma" panose="020B0604030504040204" pitchFamily="34" charset="0"/>
                <a:cs typeface="Tahoma" panose="020B0604030504040204" pitchFamily="34" charset="0"/>
              </a:rPr>
              <a:t> </a:t>
            </a: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this</a:t>
            </a:r>
            <a:r>
              <a:rPr lang="en-US" dirty="0">
                <a:latin typeface="Tahoma" panose="020B0604030504040204" pitchFamily="34" charset="0"/>
                <a:ea typeface="Tahoma" panose="020B0604030504040204" pitchFamily="34" charset="0"/>
                <a:cs typeface="Tahoma" panose="020B0604030504040204" pitchFamily="34" charset="0"/>
              </a:rPr>
              <a:t> bind </a:t>
            </a:r>
            <a:r>
              <a:rPr lang="en-US" dirty="0" err="1">
                <a:latin typeface="Tahoma" panose="020B0604030504040204" pitchFamily="34" charset="0"/>
                <a:ea typeface="Tahoma" panose="020B0604030504040204" pitchFamily="34" charset="0"/>
                <a:cs typeface="Tahoma" panose="020B0604030504040204" pitchFamily="34" charset="0"/>
              </a:rPr>
              <a:t>đến</a:t>
            </a:r>
            <a:r>
              <a:rPr lang="en-US" dirty="0">
                <a:latin typeface="Tahoma" panose="020B0604030504040204" pitchFamily="34" charset="0"/>
                <a:ea typeface="Tahoma" panose="020B0604030504040204" pitchFamily="34" charset="0"/>
                <a:cs typeface="Tahoma" panose="020B0604030504040204" pitchFamily="34" charset="0"/>
              </a:rPr>
              <a:t> function</a:t>
            </a:r>
          </a:p>
          <a:p>
            <a:pPr marL="285750" indent="-285750">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vi-VN" dirty="0"/>
              <a:t>Arrow function làm code của ta trông ngắn gọn hơn, giúp đơn giản hóa function scoping cũng như từ khóa </a:t>
            </a:r>
            <a:r>
              <a:rPr lang="vi-VN" dirty="0">
                <a:solidFill>
                  <a:srgbClr val="FF0000"/>
                </a:solidFill>
              </a:rPr>
              <a:t>this</a:t>
            </a:r>
          </a:p>
          <a:p>
            <a:pPr marL="285750" indent="-285750">
              <a:buFont typeface="Arial" panose="020B0604020202020204" pitchFamily="34" charset="0"/>
              <a:buChar char="•"/>
            </a:pPr>
            <a:endParaRPr lang="vi-VN" dirty="0">
              <a:solidFill>
                <a:srgbClr val="FF0000"/>
              </a:solidFill>
            </a:endParaRPr>
          </a:p>
          <a:p>
            <a:pPr marL="285750" indent="-285750">
              <a:buFont typeface="Arial" panose="020B0604020202020204" pitchFamily="34" charset="0"/>
              <a:buChar char="•"/>
            </a:pPr>
            <a:r>
              <a:rPr lang="vi-VN" dirty="0"/>
              <a:t>Bằng cách sử dụng arrow function (</a:t>
            </a:r>
            <a:r>
              <a:rPr lang="vi-VN" dirty="0">
                <a:solidFill>
                  <a:srgbClr val="FF0000"/>
                </a:solidFill>
              </a:rPr>
              <a:t>=&gt;</a:t>
            </a:r>
            <a:r>
              <a:rPr lang="vi-VN" dirty="0"/>
              <a:t>), chúng ta tránh được việc phải gõ từ khoá </a:t>
            </a:r>
            <a:r>
              <a:rPr lang="vi-VN" dirty="0">
                <a:solidFill>
                  <a:srgbClr val="FF0000"/>
                </a:solidFill>
              </a:rPr>
              <a:t>function</a:t>
            </a:r>
            <a:r>
              <a:rPr lang="vi-VN" dirty="0"/>
              <a:t>, </a:t>
            </a:r>
            <a:r>
              <a:rPr lang="vi-VN" dirty="0">
                <a:solidFill>
                  <a:srgbClr val="FF0000"/>
                </a:solidFill>
              </a:rPr>
              <a:t>return</a:t>
            </a:r>
            <a:r>
              <a:rPr lang="vi-VN" dirty="0"/>
              <a:t> và cặp dấu </a:t>
            </a:r>
            <a:r>
              <a:rPr lang="vi-VN" dirty="0">
                <a:solidFill>
                  <a:srgbClr val="FF0000"/>
                </a:solidFill>
              </a:rPr>
              <a:t>{}</a:t>
            </a:r>
            <a:r>
              <a:rPr lang="vi-VN" dirty="0"/>
              <a:t>.</a:t>
            </a:r>
            <a:endParaRPr lang="en-US"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mj-lt"/>
              <a:buAutoNum type="arabicPeriod"/>
            </a:pPr>
            <a:endParaRPr lang="en-VN" dirty="0">
              <a:latin typeface="Tahoma" panose="020B0604030504040204" pitchFamily="34" charset="0"/>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CCE09B78-FB03-9C4F-B8B5-EBD8C51CBFDE}"/>
              </a:ext>
            </a:extLst>
          </p:cNvPr>
          <p:cNvSpPr>
            <a:spLocks noGrp="1"/>
          </p:cNvSpPr>
          <p:nvPr>
            <p:ph type="title"/>
          </p:nvPr>
        </p:nvSpPr>
        <p:spPr>
          <a:xfrm>
            <a:off x="2231136" y="167023"/>
            <a:ext cx="7729728" cy="118872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A</a:t>
            </a:r>
            <a:r>
              <a:rPr lang="en-VN" dirty="0">
                <a:latin typeface="Tahoma" panose="020B0604030504040204" pitchFamily="34" charset="0"/>
                <a:ea typeface="Tahoma" panose="020B0604030504040204" pitchFamily="34" charset="0"/>
                <a:cs typeface="Tahoma" panose="020B0604030504040204" pitchFamily="34" charset="0"/>
              </a:rPr>
              <a:t>rrow functions</a:t>
            </a:r>
          </a:p>
        </p:txBody>
      </p:sp>
      <p:grpSp>
        <p:nvGrpSpPr>
          <p:cNvPr id="13" name="Group 12">
            <a:extLst>
              <a:ext uri="{FF2B5EF4-FFF2-40B4-BE49-F238E27FC236}">
                <a16:creationId xmlns:a16="http://schemas.microsoft.com/office/drawing/2014/main" id="{44209490-AB37-BE4C-A98A-8DB69B5D819A}"/>
              </a:ext>
            </a:extLst>
          </p:cNvPr>
          <p:cNvGrpSpPr/>
          <p:nvPr/>
        </p:nvGrpSpPr>
        <p:grpSpPr>
          <a:xfrm>
            <a:off x="6377802" y="4510217"/>
            <a:ext cx="4762158" cy="1768581"/>
            <a:chOff x="6377802" y="4510217"/>
            <a:chExt cx="4762158" cy="1768581"/>
          </a:xfrm>
        </p:grpSpPr>
        <p:pic>
          <p:nvPicPr>
            <p:cNvPr id="6" name="Picture 5">
              <a:extLst>
                <a:ext uri="{FF2B5EF4-FFF2-40B4-BE49-F238E27FC236}">
                  <a16:creationId xmlns:a16="http://schemas.microsoft.com/office/drawing/2014/main" id="{EA41D5CD-6C7C-2E4A-9542-F1B923ACC644}"/>
                </a:ext>
              </a:extLst>
            </p:cNvPr>
            <p:cNvPicPr>
              <a:picLocks noChangeAspect="1"/>
            </p:cNvPicPr>
            <p:nvPr/>
          </p:nvPicPr>
          <p:blipFill>
            <a:blip r:embed="rId2"/>
            <a:stretch>
              <a:fillRect/>
            </a:stretch>
          </p:blipFill>
          <p:spPr>
            <a:xfrm>
              <a:off x="6390160" y="5148498"/>
              <a:ext cx="4749800" cy="1130300"/>
            </a:xfrm>
            <a:prstGeom prst="rect">
              <a:avLst/>
            </a:prstGeom>
          </p:spPr>
        </p:pic>
        <p:sp>
          <p:nvSpPr>
            <p:cNvPr id="10" name="TextBox 9">
              <a:extLst>
                <a:ext uri="{FF2B5EF4-FFF2-40B4-BE49-F238E27FC236}">
                  <a16:creationId xmlns:a16="http://schemas.microsoft.com/office/drawing/2014/main" id="{14686A59-9F51-6347-AAB4-A552509AC40E}"/>
                </a:ext>
              </a:extLst>
            </p:cNvPr>
            <p:cNvSpPr txBox="1"/>
            <p:nvPr/>
          </p:nvSpPr>
          <p:spPr>
            <a:xfrm>
              <a:off x="6377802" y="4510217"/>
              <a:ext cx="4749800" cy="369332"/>
            </a:xfrm>
            <a:prstGeom prst="rect">
              <a:avLst/>
            </a:prstGeom>
            <a:noFill/>
          </p:spPr>
          <p:txBody>
            <a:bodyPr wrap="square" rtlCol="0">
              <a:spAutoFit/>
            </a:bodyPr>
            <a:lstStyle/>
            <a:p>
              <a:r>
                <a:rPr lang="en-VN" dirty="0">
                  <a:latin typeface="Tahoma" panose="020B0604030504040204" pitchFamily="34" charset="0"/>
                  <a:ea typeface="Tahoma" panose="020B0604030504040204" pitchFamily="34" charset="0"/>
                  <a:cs typeface="Tahoma" panose="020B0604030504040204" pitchFamily="34" charset="0"/>
                </a:rPr>
                <a:t>ES6 – Arrow function</a:t>
              </a:r>
            </a:p>
          </p:txBody>
        </p:sp>
      </p:grpSp>
      <p:grpSp>
        <p:nvGrpSpPr>
          <p:cNvPr id="12" name="Group 11">
            <a:extLst>
              <a:ext uri="{FF2B5EF4-FFF2-40B4-BE49-F238E27FC236}">
                <a16:creationId xmlns:a16="http://schemas.microsoft.com/office/drawing/2014/main" id="{EA366FFB-85C1-3847-A03A-A14ECA0A17CD}"/>
              </a:ext>
            </a:extLst>
          </p:cNvPr>
          <p:cNvGrpSpPr/>
          <p:nvPr/>
        </p:nvGrpSpPr>
        <p:grpSpPr>
          <a:xfrm>
            <a:off x="1027327" y="4547288"/>
            <a:ext cx="4774513" cy="1740199"/>
            <a:chOff x="1027327" y="4547288"/>
            <a:chExt cx="4774513" cy="1740199"/>
          </a:xfrm>
        </p:grpSpPr>
        <p:pic>
          <p:nvPicPr>
            <p:cNvPr id="8" name="Picture 7">
              <a:extLst>
                <a:ext uri="{FF2B5EF4-FFF2-40B4-BE49-F238E27FC236}">
                  <a16:creationId xmlns:a16="http://schemas.microsoft.com/office/drawing/2014/main" id="{7AA1B7B1-5ECF-8447-8D7E-23B411FC3CC3}"/>
                </a:ext>
              </a:extLst>
            </p:cNvPr>
            <p:cNvPicPr>
              <a:picLocks noChangeAspect="1"/>
            </p:cNvPicPr>
            <p:nvPr/>
          </p:nvPicPr>
          <p:blipFill>
            <a:blip r:embed="rId3"/>
            <a:stretch>
              <a:fillRect/>
            </a:stretch>
          </p:blipFill>
          <p:spPr>
            <a:xfrm>
              <a:off x="1052040" y="5157187"/>
              <a:ext cx="4749800" cy="1130300"/>
            </a:xfrm>
            <a:prstGeom prst="rect">
              <a:avLst/>
            </a:prstGeom>
          </p:spPr>
        </p:pic>
        <p:sp>
          <p:nvSpPr>
            <p:cNvPr id="11" name="TextBox 10">
              <a:extLst>
                <a:ext uri="{FF2B5EF4-FFF2-40B4-BE49-F238E27FC236}">
                  <a16:creationId xmlns:a16="http://schemas.microsoft.com/office/drawing/2014/main" id="{23ADC002-F468-8D4A-B045-9D6611EB8DFE}"/>
                </a:ext>
              </a:extLst>
            </p:cNvPr>
            <p:cNvSpPr txBox="1"/>
            <p:nvPr/>
          </p:nvSpPr>
          <p:spPr>
            <a:xfrm>
              <a:off x="1027327" y="4547288"/>
              <a:ext cx="4749800" cy="369332"/>
            </a:xfrm>
            <a:prstGeom prst="rect">
              <a:avLst/>
            </a:prstGeom>
            <a:noFill/>
          </p:spPr>
          <p:txBody>
            <a:bodyPr wrap="square" rtlCol="0">
              <a:spAutoFit/>
            </a:bodyPr>
            <a:lstStyle/>
            <a:p>
              <a:r>
                <a:rPr lang="en-VN" dirty="0">
                  <a:latin typeface="Tahoma" panose="020B0604030504040204" pitchFamily="34" charset="0"/>
                  <a:ea typeface="Tahoma" panose="020B0604030504040204" pitchFamily="34" charset="0"/>
                  <a:cs typeface="Tahoma" panose="020B0604030504040204" pitchFamily="34" charset="0"/>
                </a:rPr>
                <a:t>ES5 – standard function</a:t>
              </a:r>
            </a:p>
          </p:txBody>
        </p:sp>
      </p:grpSp>
      <p:grpSp>
        <p:nvGrpSpPr>
          <p:cNvPr id="17" name="Group 16">
            <a:extLst>
              <a:ext uri="{FF2B5EF4-FFF2-40B4-BE49-F238E27FC236}">
                <a16:creationId xmlns:a16="http://schemas.microsoft.com/office/drawing/2014/main" id="{A0A833AE-42F2-284E-9F80-7AAA7A20B6FC}"/>
              </a:ext>
            </a:extLst>
          </p:cNvPr>
          <p:cNvGrpSpPr/>
          <p:nvPr/>
        </p:nvGrpSpPr>
        <p:grpSpPr>
          <a:xfrm>
            <a:off x="759599" y="4463493"/>
            <a:ext cx="5054600" cy="1810656"/>
            <a:chOff x="899640" y="2496065"/>
            <a:chExt cx="5054600" cy="1810656"/>
          </a:xfrm>
        </p:grpSpPr>
        <p:pic>
          <p:nvPicPr>
            <p:cNvPr id="15" name="Picture 14">
              <a:extLst>
                <a:ext uri="{FF2B5EF4-FFF2-40B4-BE49-F238E27FC236}">
                  <a16:creationId xmlns:a16="http://schemas.microsoft.com/office/drawing/2014/main" id="{4EAA64ED-B177-814C-B649-94C7AC3632F4}"/>
                </a:ext>
              </a:extLst>
            </p:cNvPr>
            <p:cNvPicPr>
              <a:picLocks noChangeAspect="1"/>
            </p:cNvPicPr>
            <p:nvPr/>
          </p:nvPicPr>
          <p:blipFill>
            <a:blip r:embed="rId4"/>
            <a:stretch>
              <a:fillRect/>
            </a:stretch>
          </p:blipFill>
          <p:spPr>
            <a:xfrm>
              <a:off x="899640" y="3176421"/>
              <a:ext cx="5054600" cy="1130300"/>
            </a:xfrm>
            <a:prstGeom prst="rect">
              <a:avLst/>
            </a:prstGeom>
          </p:spPr>
        </p:pic>
        <p:sp>
          <p:nvSpPr>
            <p:cNvPr id="16" name="TextBox 15">
              <a:extLst>
                <a:ext uri="{FF2B5EF4-FFF2-40B4-BE49-F238E27FC236}">
                  <a16:creationId xmlns:a16="http://schemas.microsoft.com/office/drawing/2014/main" id="{E7BC708D-3E59-2F48-B781-AA002FD26BA2}"/>
                </a:ext>
              </a:extLst>
            </p:cNvPr>
            <p:cNvSpPr txBox="1"/>
            <p:nvPr/>
          </p:nvSpPr>
          <p:spPr>
            <a:xfrm>
              <a:off x="914400" y="2496065"/>
              <a:ext cx="5004486" cy="369332"/>
            </a:xfrm>
            <a:prstGeom prst="rect">
              <a:avLst/>
            </a:prstGeom>
            <a:noFill/>
          </p:spPr>
          <p:txBody>
            <a:bodyPr wrap="square" rtlCol="0">
              <a:spAutoFit/>
            </a:bodyPr>
            <a:lstStyle/>
            <a:p>
              <a:r>
                <a:rPr lang="en-VN" dirty="0">
                  <a:latin typeface="Tahoma" panose="020B0604030504040204" pitchFamily="34" charset="0"/>
                  <a:ea typeface="Tahoma" panose="020B0604030504040204" pitchFamily="34" charset="0"/>
                  <a:cs typeface="Tahoma" panose="020B0604030504040204" pitchFamily="34" charset="0"/>
                </a:rPr>
                <a:t>Trường hợp có 2 hoặc nhiều hơn 2 tham số</a:t>
              </a:r>
            </a:p>
          </p:txBody>
        </p:sp>
      </p:grpSp>
      <p:grpSp>
        <p:nvGrpSpPr>
          <p:cNvPr id="22" name="Group 21">
            <a:extLst>
              <a:ext uri="{FF2B5EF4-FFF2-40B4-BE49-F238E27FC236}">
                <a16:creationId xmlns:a16="http://schemas.microsoft.com/office/drawing/2014/main" id="{7B3E27B1-3134-3A48-9BCD-4D83E9C623C1}"/>
              </a:ext>
            </a:extLst>
          </p:cNvPr>
          <p:cNvGrpSpPr/>
          <p:nvPr/>
        </p:nvGrpSpPr>
        <p:grpSpPr>
          <a:xfrm>
            <a:off x="6413156" y="4476831"/>
            <a:ext cx="5054600" cy="1810656"/>
            <a:chOff x="6377802" y="2496065"/>
            <a:chExt cx="5054600" cy="1810656"/>
          </a:xfrm>
        </p:grpSpPr>
        <p:pic>
          <p:nvPicPr>
            <p:cNvPr id="19" name="Picture 18">
              <a:extLst>
                <a:ext uri="{FF2B5EF4-FFF2-40B4-BE49-F238E27FC236}">
                  <a16:creationId xmlns:a16="http://schemas.microsoft.com/office/drawing/2014/main" id="{3DA2DE26-35EE-6F49-9A79-CAE28422AC6B}"/>
                </a:ext>
              </a:extLst>
            </p:cNvPr>
            <p:cNvPicPr>
              <a:picLocks noChangeAspect="1"/>
            </p:cNvPicPr>
            <p:nvPr/>
          </p:nvPicPr>
          <p:blipFill>
            <a:blip r:embed="rId5"/>
            <a:stretch>
              <a:fillRect/>
            </a:stretch>
          </p:blipFill>
          <p:spPr>
            <a:xfrm>
              <a:off x="6377802" y="3176421"/>
              <a:ext cx="5054600" cy="1130300"/>
            </a:xfrm>
            <a:prstGeom prst="rect">
              <a:avLst/>
            </a:prstGeom>
          </p:spPr>
        </p:pic>
        <p:sp>
          <p:nvSpPr>
            <p:cNvPr id="21" name="TextBox 20">
              <a:extLst>
                <a:ext uri="{FF2B5EF4-FFF2-40B4-BE49-F238E27FC236}">
                  <a16:creationId xmlns:a16="http://schemas.microsoft.com/office/drawing/2014/main" id="{47784F99-1AD6-C94C-B329-7581381E982A}"/>
                </a:ext>
              </a:extLst>
            </p:cNvPr>
            <p:cNvSpPr txBox="1"/>
            <p:nvPr/>
          </p:nvSpPr>
          <p:spPr>
            <a:xfrm>
              <a:off x="6377802" y="2496065"/>
              <a:ext cx="5052198" cy="369332"/>
            </a:xfrm>
            <a:prstGeom prst="rect">
              <a:avLst/>
            </a:prstGeom>
            <a:noFill/>
          </p:spPr>
          <p:txBody>
            <a:bodyPr wrap="square" rtlCol="0">
              <a:spAutoFit/>
            </a:bodyPr>
            <a:lstStyle/>
            <a:p>
              <a:r>
                <a:rPr lang="en-VN" dirty="0">
                  <a:latin typeface="Tahoma" panose="020B0604030504040204" pitchFamily="34" charset="0"/>
                  <a:ea typeface="Tahoma" panose="020B0604030504040204" pitchFamily="34" charset="0"/>
                  <a:cs typeface="Tahoma" panose="020B0604030504040204" pitchFamily="34" charset="0"/>
                </a:rPr>
                <a:t>Trường hợp không có tham số</a:t>
              </a:r>
            </a:p>
          </p:txBody>
        </p:sp>
      </p:grpSp>
      <p:grpSp>
        <p:nvGrpSpPr>
          <p:cNvPr id="26" name="Group 25">
            <a:extLst>
              <a:ext uri="{FF2B5EF4-FFF2-40B4-BE49-F238E27FC236}">
                <a16:creationId xmlns:a16="http://schemas.microsoft.com/office/drawing/2014/main" id="{3B9C243C-4F2B-8847-9B96-E345E8DAD885}"/>
              </a:ext>
            </a:extLst>
          </p:cNvPr>
          <p:cNvGrpSpPr/>
          <p:nvPr/>
        </p:nvGrpSpPr>
        <p:grpSpPr>
          <a:xfrm>
            <a:off x="1147631" y="4768398"/>
            <a:ext cx="9893300" cy="1048038"/>
            <a:chOff x="1149350" y="1471178"/>
            <a:chExt cx="9893300" cy="1048038"/>
          </a:xfrm>
        </p:grpSpPr>
        <p:pic>
          <p:nvPicPr>
            <p:cNvPr id="24" name="Picture 23">
              <a:extLst>
                <a:ext uri="{FF2B5EF4-FFF2-40B4-BE49-F238E27FC236}">
                  <a16:creationId xmlns:a16="http://schemas.microsoft.com/office/drawing/2014/main" id="{527CE315-C410-CF43-81AA-28FF2CC33450}"/>
                </a:ext>
              </a:extLst>
            </p:cNvPr>
            <p:cNvPicPr>
              <a:picLocks noChangeAspect="1"/>
            </p:cNvPicPr>
            <p:nvPr/>
          </p:nvPicPr>
          <p:blipFill>
            <a:blip r:embed="rId6"/>
            <a:stretch>
              <a:fillRect/>
            </a:stretch>
          </p:blipFill>
          <p:spPr>
            <a:xfrm>
              <a:off x="1149350" y="1935016"/>
              <a:ext cx="9893300" cy="584200"/>
            </a:xfrm>
            <a:prstGeom prst="rect">
              <a:avLst/>
            </a:prstGeom>
          </p:spPr>
        </p:pic>
        <p:sp>
          <p:nvSpPr>
            <p:cNvPr id="25" name="TextBox 24">
              <a:extLst>
                <a:ext uri="{FF2B5EF4-FFF2-40B4-BE49-F238E27FC236}">
                  <a16:creationId xmlns:a16="http://schemas.microsoft.com/office/drawing/2014/main" id="{10119262-06FB-C542-83EE-99E461668EAF}"/>
                </a:ext>
              </a:extLst>
            </p:cNvPr>
            <p:cNvSpPr txBox="1"/>
            <p:nvPr/>
          </p:nvSpPr>
          <p:spPr>
            <a:xfrm>
              <a:off x="2607276" y="1471178"/>
              <a:ext cx="6635578" cy="369332"/>
            </a:xfrm>
            <a:prstGeom prst="rect">
              <a:avLst/>
            </a:prstGeom>
            <a:noFill/>
          </p:spPr>
          <p:txBody>
            <a:bodyPr wrap="square" rtlCol="0">
              <a:spAutoFit/>
            </a:bodyPr>
            <a:lstStyle/>
            <a:p>
              <a:r>
                <a:rPr lang="en-VN" dirty="0">
                  <a:latin typeface="Tahoma" panose="020B0604030504040204" pitchFamily="34" charset="0"/>
                  <a:ea typeface="Tahoma" panose="020B0604030504040204" pitchFamily="34" charset="0"/>
                  <a:cs typeface="Tahoma" panose="020B0604030504040204" pitchFamily="34" charset="0"/>
                </a:rPr>
                <a:t>Trường hợp arrow function chỉ có 1 biểu thức</a:t>
              </a:r>
            </a:p>
          </p:txBody>
        </p:sp>
      </p:grpSp>
    </p:spTree>
    <p:extLst>
      <p:ext uri="{BB962C8B-B14F-4D97-AF65-F5344CB8AC3E}">
        <p14:creationId xmlns:p14="http://schemas.microsoft.com/office/powerpoint/2010/main" val="382198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1000"/>
                                        <p:tgtEl>
                                          <p:spTgt spid="22"/>
                                        </p:tgtEl>
                                      </p:cBhvr>
                                    </p:animEffect>
                                    <p:anim calcmode="lin" valueType="num">
                                      <p:cBhvr>
                                        <p:cTn id="47" dur="1000" fill="hold"/>
                                        <p:tgtEl>
                                          <p:spTgt spid="22"/>
                                        </p:tgtEl>
                                        <p:attrNameLst>
                                          <p:attrName>ppt_x</p:attrName>
                                        </p:attrNameLst>
                                      </p:cBhvr>
                                      <p:tavLst>
                                        <p:tav tm="0">
                                          <p:val>
                                            <p:strVal val="#ppt_x"/>
                                          </p:val>
                                        </p:tav>
                                        <p:tav tm="100000">
                                          <p:val>
                                            <p:strVal val="#ppt_x"/>
                                          </p:val>
                                        </p:tav>
                                      </p:tavLst>
                                    </p:anim>
                                    <p:anim calcmode="lin" valueType="num">
                                      <p:cBhvr>
                                        <p:cTn id="48" dur="1000" fill="hold"/>
                                        <p:tgtEl>
                                          <p:spTgt spid="22"/>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1000"/>
                                        <p:tgtEl>
                                          <p:spTgt spid="26"/>
                                        </p:tgtEl>
                                      </p:cBhvr>
                                    </p:animEffect>
                                    <p:anim calcmode="lin" valueType="num">
                                      <p:cBhvr>
                                        <p:cTn id="54" dur="1000" fill="hold"/>
                                        <p:tgtEl>
                                          <p:spTgt spid="26"/>
                                        </p:tgtEl>
                                        <p:attrNameLst>
                                          <p:attrName>ppt_x</p:attrName>
                                        </p:attrNameLst>
                                      </p:cBhvr>
                                      <p:tavLst>
                                        <p:tav tm="0">
                                          <p:val>
                                            <p:strVal val="#ppt_x"/>
                                          </p:val>
                                        </p:tav>
                                        <p:tav tm="100000">
                                          <p:val>
                                            <p:strVal val="#ppt_x"/>
                                          </p:val>
                                        </p:tav>
                                      </p:tavLst>
                                    </p:anim>
                                    <p:anim calcmode="lin" valueType="num">
                                      <p:cBhvr>
                                        <p:cTn id="55" dur="1000" fill="hold"/>
                                        <p:tgtEl>
                                          <p:spTgt spid="26"/>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CB7F60-6F25-E64E-AB00-2924385A35D0}"/>
              </a:ext>
            </a:extLst>
          </p:cNvPr>
          <p:cNvSpPr txBox="1"/>
          <p:nvPr/>
        </p:nvSpPr>
        <p:spPr>
          <a:xfrm>
            <a:off x="2231136" y="1402825"/>
            <a:ext cx="7729728" cy="6186309"/>
          </a:xfrm>
          <a:prstGeom prst="rect">
            <a:avLst/>
          </a:prstGeom>
          <a:noFill/>
        </p:spPr>
        <p:txBody>
          <a:bodyPr wrap="square" rtlCol="0">
            <a:spAutoFit/>
          </a:bodyPr>
          <a:lstStyle/>
          <a:p>
            <a:pPr marL="285750" indent="-285750">
              <a:buFont typeface="Arial" panose="020B0604020202020204" pitchFamily="34" charset="0"/>
              <a:buChar char="•"/>
            </a:pPr>
            <a:r>
              <a:rPr lang="vi-VN" dirty="0"/>
              <a:t>Từ khóa </a:t>
            </a:r>
            <a:r>
              <a:rPr lang="vi-VN" dirty="0">
                <a:solidFill>
                  <a:schemeClr val="accent3"/>
                </a:solidFill>
              </a:rPr>
              <a:t>this</a:t>
            </a:r>
            <a:r>
              <a:rPr lang="vi-VN" dirty="0"/>
              <a:t> hoạt động khác hoàn toàn trong arrow function. Các phương thức </a:t>
            </a:r>
            <a:r>
              <a:rPr lang="vi-VN" dirty="0">
                <a:solidFill>
                  <a:schemeClr val="accent3"/>
                </a:solidFill>
              </a:rPr>
              <a:t>call ()</a:t>
            </a:r>
            <a:r>
              <a:rPr lang="vi-VN" dirty="0"/>
              <a:t>, </a:t>
            </a:r>
            <a:r>
              <a:rPr lang="vi-VN" dirty="0">
                <a:solidFill>
                  <a:schemeClr val="accent3"/>
                </a:solidFill>
              </a:rPr>
              <a:t>apply ()</a:t>
            </a:r>
            <a:r>
              <a:rPr lang="vi-VN" dirty="0"/>
              <a:t>, và </a:t>
            </a:r>
            <a:r>
              <a:rPr lang="vi-VN" dirty="0">
                <a:solidFill>
                  <a:schemeClr val="accent3"/>
                </a:solidFill>
              </a:rPr>
              <a:t>bind ()</a:t>
            </a:r>
            <a:r>
              <a:rPr lang="vi-VN" dirty="0"/>
              <a:t> sẽ không thay đổi giá trị của this trong arrow function. (Trong thực tế, giá trị của </a:t>
            </a:r>
            <a:r>
              <a:rPr lang="vi-VN" dirty="0">
                <a:solidFill>
                  <a:schemeClr val="accent3"/>
                </a:solidFill>
              </a:rPr>
              <a:t>this</a:t>
            </a:r>
            <a:r>
              <a:rPr lang="vi-VN" dirty="0"/>
              <a:t> bên trong một hàm đơn giản là không thể thay đổi - nó sẽ luôn là giá trị tương tự như khi hàm được gọi) Nếu bạn cần bind đến một giá trị khác, cần sử dụng function expression như bình thường.</a:t>
            </a:r>
          </a:p>
          <a:p>
            <a:pPr marL="285750" indent="-285750">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vi-VN" dirty="0"/>
              <a:t>Arrow function không thể được sử dụng làm constructor như function. Nếu khởi tạo new với arrow function, nó sẽ throw ra lỗi. Arrow function không có thuộc tính </a:t>
            </a:r>
            <a:r>
              <a:rPr lang="vi-VN" dirty="0">
                <a:solidFill>
                  <a:schemeClr val="accent3"/>
                </a:solidFill>
              </a:rPr>
              <a:t>prototype</a:t>
            </a:r>
            <a:r>
              <a:rPr lang="vi-VN" dirty="0"/>
              <a:t> hay </a:t>
            </a:r>
            <a:r>
              <a:rPr lang="vi-VN" dirty="0">
                <a:solidFill>
                  <a:schemeClr val="accent3"/>
                </a:solidFill>
              </a:rPr>
              <a:t>internal methods</a:t>
            </a:r>
            <a:r>
              <a:rPr lang="vi-VN" dirty="0"/>
              <a:t>. Trong trường hợp đó nên dùng cú pháp tạo class của ES6.</a:t>
            </a:r>
          </a:p>
          <a:p>
            <a:pPr marL="285750" indent="-285750">
              <a:buFont typeface="Arial" panose="020B0604020202020204" pitchFamily="34" charset="0"/>
              <a:buChar char="•"/>
            </a:pPr>
            <a:endParaRPr lang="vi-VN" dirty="0">
              <a:solidFill>
                <a:srgbClr val="FF0000"/>
              </a:solidFill>
            </a:endParaRPr>
          </a:p>
          <a:p>
            <a:pPr marL="285750" indent="-285750">
              <a:buFont typeface="Arial" panose="020B0604020202020204" pitchFamily="34" charset="0"/>
              <a:buChar char="•"/>
            </a:pPr>
            <a:r>
              <a:rPr lang="vi-VN" dirty="0"/>
              <a:t>Arrow function được thiết kế không thể sử dụng như là </a:t>
            </a:r>
            <a:r>
              <a:rPr lang="vi-VN" dirty="0">
                <a:solidFill>
                  <a:schemeClr val="accent3"/>
                </a:solidFill>
              </a:rPr>
              <a:t>generator</a:t>
            </a:r>
            <a:r>
              <a:rPr lang="vi-VN" dirty="0"/>
              <a:t>. Thay vào đó ta có thể sử dụng từ khóa generators trong ES6.</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en-VN" dirty="0">
                <a:latin typeface="Tahoma" panose="020B0604030504040204" pitchFamily="34" charset="0"/>
                <a:ea typeface="Tahoma" panose="020B0604030504040204" pitchFamily="34" charset="0"/>
                <a:cs typeface="Tahoma" panose="020B0604030504040204" pitchFamily="34" charset="0"/>
              </a:rPr>
              <a:t>Nên cân đối sử dụng function và arrow function trong các case sau:</a:t>
            </a:r>
          </a:p>
          <a:p>
            <a:pPr marL="285750" indent="-285750">
              <a:buFontTx/>
              <a:buChar char="-"/>
            </a:pPr>
            <a:r>
              <a:rPr lang="en-US" dirty="0" err="1">
                <a:latin typeface="Tahoma" panose="020B0604030504040204" pitchFamily="34" charset="0"/>
                <a:ea typeface="Tahoma" panose="020B0604030504040204" pitchFamily="34" charset="0"/>
                <a:cs typeface="Tahoma" panose="020B0604030504040204" pitchFamily="34" charset="0"/>
              </a:rPr>
              <a:t>Sử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dụng</a:t>
            </a:r>
            <a:r>
              <a:rPr lang="en-US" dirty="0">
                <a:latin typeface="Tahoma" panose="020B0604030504040204" pitchFamily="34" charset="0"/>
                <a:ea typeface="Tahoma" panose="020B0604030504040204" pitchFamily="34" charset="0"/>
                <a:cs typeface="Tahoma" panose="020B0604030504040204" pitchFamily="34" charset="0"/>
              </a:rPr>
              <a:t> function </a:t>
            </a:r>
            <a:r>
              <a:rPr lang="en-US" dirty="0" err="1">
                <a:latin typeface="Tahoma" panose="020B0604030504040204" pitchFamily="34" charset="0"/>
                <a:ea typeface="Tahoma" panose="020B0604030504040204" pitchFamily="34" charset="0"/>
                <a:cs typeface="Tahoma" panose="020B0604030504040204" pitchFamily="34" charset="0"/>
              </a:rPr>
              <a:t>trong</a:t>
            </a:r>
            <a:r>
              <a:rPr lang="en-US" dirty="0">
                <a:latin typeface="Tahoma" panose="020B0604030504040204" pitchFamily="34" charset="0"/>
                <a:ea typeface="Tahoma" panose="020B0604030504040204" pitchFamily="34" charset="0"/>
                <a:cs typeface="Tahoma" panose="020B0604030504040204" pitchFamily="34" charset="0"/>
              </a:rPr>
              <a:t> global scope </a:t>
            </a:r>
            <a:r>
              <a:rPr lang="en-US" dirty="0" err="1">
                <a:latin typeface="Tahoma" panose="020B0604030504040204" pitchFamily="34" charset="0"/>
                <a:ea typeface="Tahoma" panose="020B0604030504040204" pitchFamily="34" charset="0"/>
                <a:cs typeface="Tahoma" panose="020B0604030504040204" pitchFamily="34" charset="0"/>
              </a:rPr>
              <a:t>trong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Object.prototype</a:t>
            </a:r>
            <a:r>
              <a:rPr lang="en-US" dirty="0">
                <a:latin typeface="Tahoma" panose="020B0604030504040204" pitchFamily="34" charset="0"/>
                <a:ea typeface="Tahoma" panose="020B0604030504040204" pitchFamily="34" charset="0"/>
                <a:cs typeface="Tahoma" panose="020B0604030504040204" pitchFamily="34" charset="0"/>
              </a:rPr>
              <a:t> properties</a:t>
            </a:r>
          </a:p>
          <a:p>
            <a:pPr marL="285750" indent="-285750">
              <a:buFontTx/>
              <a:buChar char="-"/>
            </a:pPr>
            <a:r>
              <a:rPr lang="en-US" dirty="0" err="1">
                <a:latin typeface="Tahoma" panose="020B0604030504040204" pitchFamily="34" charset="0"/>
                <a:ea typeface="Tahoma" panose="020B0604030504040204" pitchFamily="34" charset="0"/>
                <a:cs typeface="Tahoma" panose="020B0604030504040204" pitchFamily="34" charset="0"/>
              </a:rPr>
              <a:t>Sử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dụng</a:t>
            </a:r>
            <a:r>
              <a:rPr lang="en-US" dirty="0">
                <a:latin typeface="Tahoma" panose="020B0604030504040204" pitchFamily="34" charset="0"/>
                <a:ea typeface="Tahoma" panose="020B0604030504040204" pitchFamily="34" charset="0"/>
                <a:cs typeface="Tahoma" panose="020B0604030504040204" pitchFamily="34" charset="0"/>
              </a:rPr>
              <a:t> class </a:t>
            </a:r>
            <a:r>
              <a:rPr lang="en-US" dirty="0" err="1">
                <a:latin typeface="Tahoma" panose="020B0604030504040204" pitchFamily="34" charset="0"/>
                <a:ea typeface="Tahoma" panose="020B0604030504040204" pitchFamily="34" charset="0"/>
                <a:cs typeface="Tahoma" panose="020B0604030504040204" pitchFamily="34" charset="0"/>
              </a:rPr>
              <a:t>cho</a:t>
            </a:r>
            <a:r>
              <a:rPr lang="en-US" dirty="0">
                <a:latin typeface="Tahoma" panose="020B0604030504040204" pitchFamily="34" charset="0"/>
                <a:ea typeface="Tahoma" panose="020B0604030504040204" pitchFamily="34" charset="0"/>
                <a:cs typeface="Tahoma" panose="020B0604030504040204" pitchFamily="34" charset="0"/>
              </a:rPr>
              <a:t> object constructors.</a:t>
            </a:r>
          </a:p>
          <a:p>
            <a:pPr marL="285750" indent="-285750">
              <a:buFontTx/>
              <a:buChar char="-"/>
            </a:pPr>
            <a:r>
              <a:rPr lang="en-US" dirty="0" err="1">
                <a:latin typeface="Tahoma" panose="020B0604030504040204" pitchFamily="34" charset="0"/>
                <a:ea typeface="Tahoma" panose="020B0604030504040204" pitchFamily="34" charset="0"/>
                <a:cs typeface="Tahoma" panose="020B0604030504040204" pitchFamily="34" charset="0"/>
              </a:rPr>
              <a:t>Sử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dụng</a:t>
            </a:r>
            <a:r>
              <a:rPr lang="en-US" dirty="0">
                <a:latin typeface="Tahoma" panose="020B0604030504040204" pitchFamily="34" charset="0"/>
                <a:ea typeface="Tahoma" panose="020B0604030504040204" pitchFamily="34" charset="0"/>
                <a:cs typeface="Tahoma" panose="020B0604030504040204" pitchFamily="34" charset="0"/>
              </a:rPr>
              <a:t> =&gt; </a:t>
            </a:r>
            <a:r>
              <a:rPr lang="en-US" dirty="0" err="1">
                <a:latin typeface="Tahoma" panose="020B0604030504040204" pitchFamily="34" charset="0"/>
                <a:ea typeface="Tahoma" panose="020B0604030504040204" pitchFamily="34" charset="0"/>
                <a:cs typeface="Tahoma" panose="020B0604030504040204" pitchFamily="34" charset="0"/>
              </a:rPr>
              <a:t>ở</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những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chỗ</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còn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lại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trong</a:t>
            </a:r>
            <a:r>
              <a:rPr lang="en-US" dirty="0">
                <a:latin typeface="Tahoma" panose="020B0604030504040204" pitchFamily="34" charset="0"/>
                <a:ea typeface="Tahoma" panose="020B0604030504040204" pitchFamily="34" charset="0"/>
                <a:cs typeface="Tahoma" panose="020B0604030504040204" pitchFamily="34" charset="0"/>
              </a:rPr>
              <a:t> app.</a:t>
            </a:r>
          </a:p>
          <a:p>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CCE09B78-FB03-9C4F-B8B5-EBD8C51CBFDE}"/>
              </a:ext>
            </a:extLst>
          </p:cNvPr>
          <p:cNvSpPr>
            <a:spLocks noGrp="1"/>
          </p:cNvSpPr>
          <p:nvPr>
            <p:ph type="title"/>
          </p:nvPr>
        </p:nvSpPr>
        <p:spPr>
          <a:xfrm>
            <a:off x="2231136" y="43454"/>
            <a:ext cx="7729728" cy="118872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A</a:t>
            </a:r>
            <a:r>
              <a:rPr lang="en-VN" dirty="0">
                <a:latin typeface="Tahoma" panose="020B0604030504040204" pitchFamily="34" charset="0"/>
                <a:ea typeface="Tahoma" panose="020B0604030504040204" pitchFamily="34" charset="0"/>
                <a:cs typeface="Tahoma" panose="020B0604030504040204" pitchFamily="34" charset="0"/>
              </a:rPr>
              <a:t>rrow functions</a:t>
            </a:r>
            <a:br>
              <a:rPr lang="en-VN" dirty="0">
                <a:latin typeface="Tahoma" panose="020B0604030504040204" pitchFamily="34" charset="0"/>
                <a:ea typeface="Tahoma" panose="020B0604030504040204" pitchFamily="34" charset="0"/>
                <a:cs typeface="Tahoma" panose="020B0604030504040204" pitchFamily="34" charset="0"/>
              </a:rPr>
            </a:br>
            <a:r>
              <a:rPr lang="en-VN" dirty="0">
                <a:latin typeface="Tahoma" panose="020B0604030504040204" pitchFamily="34" charset="0"/>
                <a:ea typeface="Tahoma" panose="020B0604030504040204" pitchFamily="34" charset="0"/>
                <a:cs typeface="Tahoma" panose="020B0604030504040204" pitchFamily="34" charset="0"/>
              </a:rPr>
              <a:t>(Lưu ý khi sử dụng)</a:t>
            </a:r>
          </a:p>
        </p:txBody>
      </p:sp>
    </p:spTree>
    <p:extLst>
      <p:ext uri="{BB962C8B-B14F-4D97-AF65-F5344CB8AC3E}">
        <p14:creationId xmlns:p14="http://schemas.microsoft.com/office/powerpoint/2010/main" val="305460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CB7F60-6F25-E64E-AB00-2924385A35D0}"/>
              </a:ext>
            </a:extLst>
          </p:cNvPr>
          <p:cNvSpPr txBox="1"/>
          <p:nvPr/>
        </p:nvSpPr>
        <p:spPr>
          <a:xfrm>
            <a:off x="2231136" y="1402825"/>
            <a:ext cx="7729728" cy="2585323"/>
          </a:xfrm>
          <a:prstGeom prst="rect">
            <a:avLst/>
          </a:prstGeom>
          <a:noFill/>
        </p:spPr>
        <p:txBody>
          <a:bodyPr wrap="square" rtlCol="0">
            <a:spAutoFit/>
          </a:bodyPr>
          <a:lstStyle/>
          <a:p>
            <a:pPr marL="342900" indent="-342900">
              <a:buFont typeface="+mj-lt"/>
              <a:buAutoNum type="arabicPeriod"/>
            </a:pPr>
            <a:r>
              <a:rPr lang="en-US" dirty="0" err="1">
                <a:latin typeface="Tahoma" panose="020B0604030504040204" pitchFamily="34" charset="0"/>
                <a:ea typeface="Tahoma" panose="020B0604030504040204" pitchFamily="34" charset="0"/>
                <a:cs typeface="Tahoma" panose="020B0604030504040204" pitchFamily="34" charset="0"/>
              </a:rPr>
              <a:t>Sử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dụng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như</a:t>
            </a:r>
            <a:r>
              <a:rPr lang="en-US" dirty="0">
                <a:latin typeface="Tahoma" panose="020B0604030504040204" pitchFamily="34" charset="0"/>
                <a:ea typeface="Tahoma" panose="020B0604030504040204" pitchFamily="34" charset="0"/>
                <a:cs typeface="Tahoma" panose="020B0604030504040204" pitchFamily="34" charset="0"/>
              </a:rPr>
              <a:t> rest parameters</a:t>
            </a:r>
          </a:p>
          <a:p>
            <a:pPr marL="342900" indent="-34290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Clone 1 object</a:t>
            </a:r>
          </a:p>
          <a:p>
            <a:pPr marL="342900" indent="-34290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Clone 1 array (</a:t>
            </a:r>
            <a:r>
              <a:rPr lang="en-US" dirty="0" err="1">
                <a:latin typeface="Tahoma" panose="020B0604030504040204" pitchFamily="34" charset="0"/>
                <a:ea typeface="Tahoma" panose="020B0604030504040204" pitchFamily="34" charset="0"/>
                <a:cs typeface="Tahoma" panose="020B0604030504040204" pitchFamily="34" charset="0"/>
              </a:rPr>
              <a:t>sử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dụng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tương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tự</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với</a:t>
            </a:r>
            <a:r>
              <a:rPr lang="en-US" dirty="0">
                <a:latin typeface="Tahoma" panose="020B0604030504040204" pitchFamily="34" charset="0"/>
                <a:ea typeface="Tahoma" panose="020B0604030504040204" pitchFamily="34" charset="0"/>
                <a:cs typeface="Tahoma" panose="020B0604030504040204" pitchFamily="34" charset="0"/>
              </a:rPr>
              <a:t> object)</a:t>
            </a:r>
          </a:p>
          <a:p>
            <a:pPr marL="342900" indent="-34290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Merge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thuộc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tính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2 </a:t>
            </a:r>
            <a:r>
              <a:rPr lang="en-US" dirty="0" err="1">
                <a:latin typeface="Tahoma" panose="020B0604030504040204" pitchFamily="34" charset="0"/>
                <a:ea typeface="Tahoma" panose="020B0604030504040204" pitchFamily="34" charset="0"/>
                <a:cs typeface="Tahoma" panose="020B0604030504040204" pitchFamily="34" charset="0"/>
              </a:rPr>
              <a:t>hoặc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nhiều</a:t>
            </a:r>
            <a:r>
              <a:rPr lang="en-US" dirty="0">
                <a:latin typeface="Tahoma" panose="020B0604030504040204" pitchFamily="34" charset="0"/>
                <a:ea typeface="Tahoma" panose="020B0604030504040204" pitchFamily="34" charset="0"/>
                <a:cs typeface="Tahoma" panose="020B0604030504040204" pitchFamily="34" charset="0"/>
              </a:rPr>
              <a:t> objects (</a:t>
            </a:r>
            <a:r>
              <a:rPr lang="en-US" dirty="0" err="1">
                <a:latin typeface="Tahoma" panose="020B0604030504040204" pitchFamily="34" charset="0"/>
                <a:ea typeface="Tahoma" panose="020B0604030504040204" pitchFamily="34" charset="0"/>
                <a:cs typeface="Tahoma" panose="020B0604030504040204" pitchFamily="34" charset="0"/>
              </a:rPr>
              <a:t>không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thay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đổi</a:t>
            </a:r>
            <a:r>
              <a:rPr lang="en-US" dirty="0">
                <a:latin typeface="Tahoma" panose="020B0604030504040204" pitchFamily="34" charset="0"/>
                <a:ea typeface="Tahoma" panose="020B0604030504040204" pitchFamily="34" charset="0"/>
                <a:cs typeface="Tahoma" panose="020B0604030504040204" pitchFamily="34" charset="0"/>
              </a:rPr>
              <a:t> objects </a:t>
            </a:r>
            <a:r>
              <a:rPr lang="en-US" dirty="0" err="1">
                <a:latin typeface="Tahoma" panose="020B0604030504040204" pitchFamily="34" charset="0"/>
                <a:ea typeface="Tahoma" panose="020B0604030504040204" pitchFamily="34" charset="0"/>
                <a:cs typeface="Tahoma" panose="020B0604030504040204" pitchFamily="34" charset="0"/>
              </a:rPr>
              <a:t>gốc</a:t>
            </a:r>
            <a:r>
              <a:rPr lang="en-US" dirty="0">
                <a:latin typeface="Tahoma" panose="020B0604030504040204" pitchFamily="34" charset="0"/>
                <a:ea typeface="Tahoma" panose="020B0604030504040204" pitchFamily="34" charset="0"/>
                <a:cs typeface="Tahoma" panose="020B0604030504040204" pitchFamily="34" charset="0"/>
              </a:rPr>
              <a:t>)</a:t>
            </a:r>
          </a:p>
          <a:p>
            <a:pPr marL="342900" indent="-342900">
              <a:buFont typeface="+mj-lt"/>
              <a:buAutoNum type="arabicPeriod"/>
            </a:pPr>
            <a:r>
              <a:rPr lang="en-US" dirty="0" err="1">
                <a:latin typeface="Tahoma" panose="020B0604030504040204" pitchFamily="34" charset="0"/>
                <a:ea typeface="Tahoma" panose="020B0604030504040204" pitchFamily="34" charset="0"/>
                <a:cs typeface="Tahoma" panose="020B0604030504040204" pitchFamily="34" charset="0"/>
              </a:rPr>
              <a:t>Concat</a:t>
            </a:r>
            <a:r>
              <a:rPr lang="en-US" dirty="0">
                <a:latin typeface="Tahoma" panose="020B0604030504040204" pitchFamily="34" charset="0"/>
                <a:ea typeface="Tahoma" panose="020B0604030504040204" pitchFamily="34" charset="0"/>
                <a:cs typeface="Tahoma" panose="020B0604030504040204" pitchFamily="34" charset="0"/>
              </a:rPr>
              <a:t> 2 array (</a:t>
            </a:r>
            <a:r>
              <a:rPr lang="en-US" dirty="0" err="1">
                <a:latin typeface="Tahoma" panose="020B0604030504040204" pitchFamily="34" charset="0"/>
                <a:ea typeface="Tahoma" panose="020B0604030504040204" pitchFamily="34" charset="0"/>
                <a:cs typeface="Tahoma" panose="020B0604030504040204" pitchFamily="34" charset="0"/>
              </a:rPr>
              <a:t>sử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dụng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như</a:t>
            </a:r>
            <a:r>
              <a:rPr lang="en-US" dirty="0">
                <a:latin typeface="Tahoma" panose="020B0604030504040204" pitchFamily="34" charset="0"/>
                <a:ea typeface="Tahoma" panose="020B0604030504040204" pitchFamily="34" charset="0"/>
                <a:cs typeface="Tahoma" panose="020B0604030504040204" pitchFamily="34" charset="0"/>
              </a:rPr>
              <a:t> merge object)</a:t>
            </a:r>
          </a:p>
          <a:p>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8F9DD78A-FD3A-1A48-A7CF-0A02EDF8394C}"/>
              </a:ext>
            </a:extLst>
          </p:cNvPr>
          <p:cNvPicPr>
            <a:picLocks noChangeAspect="1"/>
          </p:cNvPicPr>
          <p:nvPr/>
        </p:nvPicPr>
        <p:blipFill>
          <a:blip r:embed="rId2"/>
          <a:stretch>
            <a:fillRect/>
          </a:stretch>
        </p:blipFill>
        <p:spPr>
          <a:xfrm>
            <a:off x="1103414" y="1391584"/>
            <a:ext cx="9911027" cy="5251896"/>
          </a:xfrm>
          <a:prstGeom prst="rect">
            <a:avLst/>
          </a:prstGeom>
        </p:spPr>
      </p:pic>
      <p:sp>
        <p:nvSpPr>
          <p:cNvPr id="2" name="Title 1">
            <a:extLst>
              <a:ext uri="{FF2B5EF4-FFF2-40B4-BE49-F238E27FC236}">
                <a16:creationId xmlns:a16="http://schemas.microsoft.com/office/drawing/2014/main" id="{CCE09B78-FB03-9C4F-B8B5-EBD8C51CBFDE}"/>
              </a:ext>
            </a:extLst>
          </p:cNvPr>
          <p:cNvSpPr>
            <a:spLocks noGrp="1"/>
          </p:cNvSpPr>
          <p:nvPr>
            <p:ph type="title"/>
          </p:nvPr>
        </p:nvSpPr>
        <p:spPr>
          <a:xfrm>
            <a:off x="2231136" y="43454"/>
            <a:ext cx="7729728" cy="118872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Spread syntax</a:t>
            </a:r>
            <a:endParaRPr lang="en-VN" dirty="0">
              <a:latin typeface="Tahoma" panose="020B0604030504040204" pitchFamily="34" charset="0"/>
              <a:ea typeface="Tahoma" panose="020B0604030504040204" pitchFamily="34" charset="0"/>
              <a:cs typeface="Tahoma" panose="020B0604030504040204" pitchFamily="34" charset="0"/>
            </a:endParaRPr>
          </a:p>
        </p:txBody>
      </p:sp>
      <p:grpSp>
        <p:nvGrpSpPr>
          <p:cNvPr id="10" name="Group 9">
            <a:extLst>
              <a:ext uri="{FF2B5EF4-FFF2-40B4-BE49-F238E27FC236}">
                <a16:creationId xmlns:a16="http://schemas.microsoft.com/office/drawing/2014/main" id="{DB5AF692-9CB3-794A-B801-10C5B284F3FF}"/>
              </a:ext>
            </a:extLst>
          </p:cNvPr>
          <p:cNvGrpSpPr/>
          <p:nvPr/>
        </p:nvGrpSpPr>
        <p:grpSpPr>
          <a:xfrm>
            <a:off x="213038" y="2631987"/>
            <a:ext cx="11765924" cy="2834429"/>
            <a:chOff x="213038" y="2631987"/>
            <a:chExt cx="11765924" cy="2834429"/>
          </a:xfrm>
        </p:grpSpPr>
        <p:pic>
          <p:nvPicPr>
            <p:cNvPr id="7" name="Picture 6">
              <a:extLst>
                <a:ext uri="{FF2B5EF4-FFF2-40B4-BE49-F238E27FC236}">
                  <a16:creationId xmlns:a16="http://schemas.microsoft.com/office/drawing/2014/main" id="{BB488C65-66E5-994E-97BF-75D79B426763}"/>
                </a:ext>
              </a:extLst>
            </p:cNvPr>
            <p:cNvPicPr>
              <a:picLocks noChangeAspect="1"/>
            </p:cNvPicPr>
            <p:nvPr/>
          </p:nvPicPr>
          <p:blipFill>
            <a:blip r:embed="rId3"/>
            <a:stretch>
              <a:fillRect/>
            </a:stretch>
          </p:blipFill>
          <p:spPr>
            <a:xfrm>
              <a:off x="213038" y="2631987"/>
              <a:ext cx="5845890" cy="2822965"/>
            </a:xfrm>
            <a:prstGeom prst="rect">
              <a:avLst/>
            </a:prstGeom>
          </p:spPr>
        </p:pic>
        <p:pic>
          <p:nvPicPr>
            <p:cNvPr id="9" name="Picture 8">
              <a:extLst>
                <a:ext uri="{FF2B5EF4-FFF2-40B4-BE49-F238E27FC236}">
                  <a16:creationId xmlns:a16="http://schemas.microsoft.com/office/drawing/2014/main" id="{C46463B2-908D-6C48-8A81-78F7D99728D3}"/>
                </a:ext>
              </a:extLst>
            </p:cNvPr>
            <p:cNvPicPr>
              <a:picLocks noChangeAspect="1"/>
            </p:cNvPicPr>
            <p:nvPr/>
          </p:nvPicPr>
          <p:blipFill>
            <a:blip r:embed="rId4"/>
            <a:stretch>
              <a:fillRect/>
            </a:stretch>
          </p:blipFill>
          <p:spPr>
            <a:xfrm>
              <a:off x="6133070" y="2643450"/>
              <a:ext cx="5845892" cy="2822966"/>
            </a:xfrm>
            <a:prstGeom prst="rect">
              <a:avLst/>
            </a:prstGeom>
          </p:spPr>
        </p:pic>
      </p:grpSp>
      <p:pic>
        <p:nvPicPr>
          <p:cNvPr id="12" name="Picture 11">
            <a:extLst>
              <a:ext uri="{FF2B5EF4-FFF2-40B4-BE49-F238E27FC236}">
                <a16:creationId xmlns:a16="http://schemas.microsoft.com/office/drawing/2014/main" id="{EB21698E-D54D-9642-A461-00D064DCE490}"/>
              </a:ext>
            </a:extLst>
          </p:cNvPr>
          <p:cNvPicPr>
            <a:picLocks noChangeAspect="1"/>
          </p:cNvPicPr>
          <p:nvPr/>
        </p:nvPicPr>
        <p:blipFill>
          <a:blip r:embed="rId5"/>
          <a:stretch>
            <a:fillRect/>
          </a:stretch>
        </p:blipFill>
        <p:spPr>
          <a:xfrm>
            <a:off x="756677" y="2992890"/>
            <a:ext cx="10604500" cy="3810000"/>
          </a:xfrm>
          <a:prstGeom prst="rect">
            <a:avLst/>
          </a:prstGeom>
        </p:spPr>
      </p:pic>
    </p:spTree>
    <p:extLst>
      <p:ext uri="{BB962C8B-B14F-4D97-AF65-F5344CB8AC3E}">
        <p14:creationId xmlns:p14="http://schemas.microsoft.com/office/powerpoint/2010/main" val="299978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additive="base">
                                        <p:cTn id="3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ppt_x"/>
                                          </p:val>
                                        </p:tav>
                                        <p:tav tm="100000">
                                          <p:val>
                                            <p:strVal val="#ppt_x"/>
                                          </p:val>
                                        </p:tav>
                                      </p:tavLst>
                                    </p:anim>
                                    <p:anim calcmode="lin" valueType="num">
                                      <p:cBhvr additive="base">
                                        <p:cTn id="4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 calcmode="lin" valueType="num">
                                      <p:cBhvr additive="base">
                                        <p:cTn id="4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1124</TotalTime>
  <Words>920</Words>
  <Application>Microsoft Macintosh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Gill Sans MT</vt:lpstr>
      <vt:lpstr>Tahoma</vt:lpstr>
      <vt:lpstr>Parcel</vt:lpstr>
      <vt:lpstr>ECMA Script 2015 – es6</vt:lpstr>
      <vt:lpstr>Mục lục</vt:lpstr>
      <vt:lpstr>Default params (giá trị mặc định cho tham số)</vt:lpstr>
      <vt:lpstr>Template literals (chèn biến vào string)</vt:lpstr>
      <vt:lpstr>Multi-lines string (xuống dòng trong string)</vt:lpstr>
      <vt:lpstr>Destructuring (tái cấu trúc)</vt:lpstr>
      <vt:lpstr>Arrow functions</vt:lpstr>
      <vt:lpstr>Arrow functions (Lưu ý khi sử dụng)</vt:lpstr>
      <vt:lpstr>Spread syntax</vt:lpstr>
      <vt:lpstr>Async/await</vt:lpstr>
      <vt:lpstr>Async/await</vt:lpstr>
      <vt:lpstr>closure</vt:lpstr>
      <vt:lpstr>closure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ECMA Script 2015 – es6</dc:title>
  <dc:creator>Microsoft Office User</dc:creator>
  <cp:lastModifiedBy>Microsoft Office User</cp:lastModifiedBy>
  <cp:revision>8</cp:revision>
  <dcterms:created xsi:type="dcterms:W3CDTF">2021-08-12T08:45:50Z</dcterms:created>
  <dcterms:modified xsi:type="dcterms:W3CDTF">2021-09-10T11:17:31Z</dcterms:modified>
</cp:coreProperties>
</file>