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60" r:id="rId4"/>
    <p:sldId id="266" r:id="rId5"/>
    <p:sldId id="258" r:id="rId6"/>
    <p:sldId id="267" r:id="rId7"/>
    <p:sldId id="261" r:id="rId8"/>
    <p:sldId id="262" r:id="rId9"/>
    <p:sldId id="263" r:id="rId10"/>
    <p:sldId id="264" r:id="rId11"/>
    <p:sldId id="265"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23"/>
        <p:guide pos="385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true"/>
          </p:cNvPicPr>
          <p:nvPr/>
        </p:nvPicPr>
        <p:blipFill>
          <a:blip r:embed="rId1"/>
          <a:stretch>
            <a:fillRect/>
          </a:stretch>
        </p:blipFill>
        <p:spPr>
          <a:xfrm>
            <a:off x="-33655" y="-3810"/>
            <a:ext cx="3992880" cy="6859905"/>
          </a:xfrm>
          <a:prstGeom prst="rect">
            <a:avLst/>
          </a:prstGeom>
        </p:spPr>
      </p:pic>
      <p:sp>
        <p:nvSpPr>
          <p:cNvPr id="4" name="Text Box 3"/>
          <p:cNvSpPr txBox="true"/>
          <p:nvPr/>
        </p:nvSpPr>
        <p:spPr>
          <a:xfrm>
            <a:off x="4002405" y="3740150"/>
            <a:ext cx="8081645" cy="645160"/>
          </a:xfrm>
          <a:prstGeom prst="rect">
            <a:avLst/>
          </a:prstGeom>
          <a:noFill/>
        </p:spPr>
        <p:txBody>
          <a:bodyPr wrap="square" rtlCol="0" anchor="t">
            <a:spAutoFit/>
          </a:bodyPr>
          <a:p>
            <a:pPr algn="ctr"/>
            <a:r>
              <a:rPr lang="en-US" altLang="en-US"/>
              <a:t>Adapted from  Jenny Bryan’s Stat 545 course : </a:t>
            </a:r>
            <a:r>
              <a:rPr lang="en-US"/>
              <a:t>https://bioconnector.github.io/workshops/r-survival.html</a:t>
            </a:r>
            <a:endParaRPr lang="en-US"/>
          </a:p>
        </p:txBody>
      </p:sp>
      <p:sp>
        <p:nvSpPr>
          <p:cNvPr id="2" name="Title 1"/>
          <p:cNvSpPr>
            <a:spLocks noGrp="true"/>
          </p:cNvSpPr>
          <p:nvPr>
            <p:ph type="ctrTitle"/>
          </p:nvPr>
        </p:nvSpPr>
        <p:spPr>
          <a:xfrm>
            <a:off x="4874895" y="1322705"/>
            <a:ext cx="6774815" cy="2186940"/>
          </a:xfrm>
        </p:spPr>
        <p:txBody>
          <a:bodyPr>
            <a:normAutofit/>
          </a:bodyPr>
          <a:p>
            <a:r>
              <a:rPr lang="en-US" altLang="en-US"/>
              <a:t>Suvival analysis in R</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pPr algn="ctr"/>
            <a:r>
              <a:rPr lang="en-US" altLang="en-US" sz="6000"/>
              <a:t>2. Practise</a:t>
            </a:r>
            <a:endParaRPr lang="en-US" altLang="en-US" sz="6000"/>
          </a:p>
        </p:txBody>
      </p:sp>
      <p:sp>
        <p:nvSpPr>
          <p:cNvPr id="3" name="Text Box 2"/>
          <p:cNvSpPr txBox="true"/>
          <p:nvPr/>
        </p:nvSpPr>
        <p:spPr>
          <a:xfrm>
            <a:off x="191135" y="2114550"/>
            <a:ext cx="7059930" cy="368300"/>
          </a:xfrm>
          <a:prstGeom prst="rect">
            <a:avLst/>
          </a:prstGeom>
          <a:noFill/>
        </p:spPr>
        <p:txBody>
          <a:bodyPr wrap="square" rtlCol="0" anchor="t">
            <a:spAutoFit/>
          </a:bodyPr>
          <a:p>
            <a:r>
              <a:rPr lang="en-US"/>
              <a:t>http://gdac.broadinstitute.org/runs/info/clinical/</a:t>
            </a:r>
            <a:endParaRPr lang="en-US"/>
          </a:p>
        </p:txBody>
      </p:sp>
      <p:sp>
        <p:nvSpPr>
          <p:cNvPr id="4" name="Text Box 3"/>
          <p:cNvSpPr txBox="true"/>
          <p:nvPr/>
        </p:nvSpPr>
        <p:spPr>
          <a:xfrm>
            <a:off x="191135" y="1466215"/>
            <a:ext cx="3384550" cy="368300"/>
          </a:xfrm>
          <a:prstGeom prst="rect">
            <a:avLst/>
          </a:prstGeom>
          <a:noFill/>
        </p:spPr>
        <p:txBody>
          <a:bodyPr wrap="square" rtlCol="0">
            <a:spAutoFit/>
          </a:bodyPr>
          <a:p>
            <a:r>
              <a:rPr lang="" altLang="en-US" b="1"/>
              <a:t>Source for survival data</a:t>
            </a:r>
            <a:endParaRPr lang="" altLang="en-US" b="1"/>
          </a:p>
        </p:txBody>
      </p:sp>
      <p:sp>
        <p:nvSpPr>
          <p:cNvPr id="5" name="Text Box 4"/>
          <p:cNvSpPr txBox="true"/>
          <p:nvPr/>
        </p:nvSpPr>
        <p:spPr>
          <a:xfrm>
            <a:off x="191135" y="1834515"/>
            <a:ext cx="1631950" cy="368300"/>
          </a:xfrm>
          <a:prstGeom prst="rect">
            <a:avLst/>
          </a:prstGeom>
          <a:noFill/>
        </p:spPr>
        <p:txBody>
          <a:bodyPr wrap="square" rtlCol="0">
            <a:spAutoFit/>
          </a:bodyPr>
          <a:p>
            <a:r>
              <a:rPr lang="" altLang="en-US" b="1"/>
              <a:t>TCGA</a:t>
            </a:r>
            <a:endParaRPr lang="" altLang="en-US" b="1"/>
          </a:p>
        </p:txBody>
      </p:sp>
      <p:sp>
        <p:nvSpPr>
          <p:cNvPr id="6" name="Text Box 5"/>
          <p:cNvSpPr txBox="true"/>
          <p:nvPr/>
        </p:nvSpPr>
        <p:spPr>
          <a:xfrm>
            <a:off x="191135" y="2482850"/>
            <a:ext cx="1631950" cy="368300"/>
          </a:xfrm>
          <a:prstGeom prst="rect">
            <a:avLst/>
          </a:prstGeom>
          <a:noFill/>
        </p:spPr>
        <p:txBody>
          <a:bodyPr wrap="square" rtlCol="0">
            <a:spAutoFit/>
          </a:bodyPr>
          <a:p>
            <a:r>
              <a:rPr lang="" altLang="en-US" b="1"/>
              <a:t>GEO</a:t>
            </a:r>
            <a:endParaRPr lang="" altLang="en-US" b="1"/>
          </a:p>
        </p:txBody>
      </p:sp>
      <p:sp>
        <p:nvSpPr>
          <p:cNvPr id="7" name="Text Box 6"/>
          <p:cNvSpPr txBox="true"/>
          <p:nvPr/>
        </p:nvSpPr>
        <p:spPr>
          <a:xfrm>
            <a:off x="191135" y="2868930"/>
            <a:ext cx="1631950" cy="368300"/>
          </a:xfrm>
          <a:prstGeom prst="rect">
            <a:avLst/>
          </a:prstGeom>
          <a:noFill/>
        </p:spPr>
        <p:txBody>
          <a:bodyPr wrap="square" rtlCol="0">
            <a:spAutoFit/>
          </a:bodyPr>
          <a:p>
            <a:r>
              <a:rPr lang="" altLang="en-US" b="1"/>
              <a:t>EGA</a:t>
            </a:r>
            <a:endParaRPr lang="" altLang="en-US" b="1"/>
          </a:p>
        </p:txBody>
      </p:sp>
      <p:pic>
        <p:nvPicPr>
          <p:cNvPr id="8" name="Picture 7"/>
          <p:cNvPicPr>
            <a:picLocks noChangeAspect="true"/>
          </p:cNvPicPr>
          <p:nvPr/>
        </p:nvPicPr>
        <p:blipFill>
          <a:blip r:embed="rId1"/>
          <a:stretch>
            <a:fillRect/>
          </a:stretch>
        </p:blipFill>
        <p:spPr>
          <a:xfrm>
            <a:off x="944245" y="2771775"/>
            <a:ext cx="5351780" cy="3886200"/>
          </a:xfrm>
          <a:prstGeom prst="rect">
            <a:avLst/>
          </a:prstGeom>
        </p:spPr>
      </p:pic>
      <p:sp>
        <p:nvSpPr>
          <p:cNvPr id="9" name="Text Box 8"/>
          <p:cNvSpPr txBox="true"/>
          <p:nvPr/>
        </p:nvSpPr>
        <p:spPr>
          <a:xfrm>
            <a:off x="5487670" y="1466215"/>
            <a:ext cx="4778375" cy="368300"/>
          </a:xfrm>
          <a:prstGeom prst="rect">
            <a:avLst/>
          </a:prstGeom>
          <a:noFill/>
        </p:spPr>
        <p:txBody>
          <a:bodyPr wrap="square" rtlCol="0" anchor="t">
            <a:spAutoFit/>
          </a:bodyPr>
          <a:p>
            <a:r>
              <a:rPr lang="en-US" b="1"/>
              <a:t>https://kmplot.com/analysis/</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ctrTitle"/>
          </p:nvPr>
        </p:nvSpPr>
        <p:spPr>
          <a:xfrm>
            <a:off x="1524000" y="174625"/>
            <a:ext cx="9144000" cy="633730"/>
          </a:xfrm>
        </p:spPr>
        <p:txBody>
          <a:bodyPr>
            <a:normAutofit fontScale="90000"/>
          </a:bodyPr>
          <a:p>
            <a:r>
              <a:rPr lang="en-US" altLang="en-US" sz="4000"/>
              <a:t>Some articles using the surival analysis</a:t>
            </a:r>
            <a:endParaRPr lang="en-US" altLang="en-US" sz="4000"/>
          </a:p>
        </p:txBody>
      </p:sp>
      <p:sp>
        <p:nvSpPr>
          <p:cNvPr id="9" name="Text Box 8"/>
          <p:cNvSpPr txBox="true"/>
          <p:nvPr/>
        </p:nvSpPr>
        <p:spPr>
          <a:xfrm>
            <a:off x="205740" y="6518275"/>
            <a:ext cx="8505190" cy="368300"/>
          </a:xfrm>
          <a:prstGeom prst="rect">
            <a:avLst/>
          </a:prstGeom>
          <a:noFill/>
        </p:spPr>
        <p:txBody>
          <a:bodyPr wrap="square" rtlCol="0" anchor="t">
            <a:spAutoFit/>
          </a:bodyPr>
          <a:p>
            <a:r>
              <a:rPr lang="en-US"/>
              <a:t>https://onlinelibrary.wiley.com/doi/epdf/10.1002/ijc.33512</a:t>
            </a:r>
            <a:endParaRPr lang="en-US"/>
          </a:p>
        </p:txBody>
      </p:sp>
      <p:sp>
        <p:nvSpPr>
          <p:cNvPr id="10" name="Text Box 9"/>
          <p:cNvSpPr txBox="true"/>
          <p:nvPr/>
        </p:nvSpPr>
        <p:spPr>
          <a:xfrm>
            <a:off x="205740" y="6149975"/>
            <a:ext cx="7854315" cy="368300"/>
          </a:xfrm>
          <a:prstGeom prst="rect">
            <a:avLst/>
          </a:prstGeom>
          <a:noFill/>
        </p:spPr>
        <p:txBody>
          <a:bodyPr wrap="square" rtlCol="0" anchor="t">
            <a:spAutoFit/>
          </a:bodyPr>
          <a:p>
            <a:r>
              <a:rPr lang="en-US"/>
              <a:t>https://www.nature.com/articles/s12276-019-0319-y</a:t>
            </a:r>
            <a:endParaRPr lang="en-US"/>
          </a:p>
        </p:txBody>
      </p:sp>
      <p:sp>
        <p:nvSpPr>
          <p:cNvPr id="11" name="Text Box 10"/>
          <p:cNvSpPr txBox="true"/>
          <p:nvPr/>
        </p:nvSpPr>
        <p:spPr>
          <a:xfrm>
            <a:off x="205740" y="5781675"/>
            <a:ext cx="6023610" cy="368300"/>
          </a:xfrm>
          <a:prstGeom prst="rect">
            <a:avLst/>
          </a:prstGeom>
          <a:noFill/>
        </p:spPr>
        <p:txBody>
          <a:bodyPr wrap="square" rtlCol="0" anchor="t">
            <a:spAutoFit/>
          </a:bodyPr>
          <a:p>
            <a:r>
              <a:rPr lang="en-US"/>
              <a:t>https://www.nature.com/articles/s41467-021-23384-6</a:t>
            </a:r>
            <a:endParaRPr lang="en-US"/>
          </a:p>
        </p:txBody>
      </p:sp>
      <p:pic>
        <p:nvPicPr>
          <p:cNvPr id="12" name="Picture 11"/>
          <p:cNvPicPr>
            <a:picLocks noChangeAspect="true"/>
          </p:cNvPicPr>
          <p:nvPr/>
        </p:nvPicPr>
        <p:blipFill>
          <a:blip r:embed="rId1"/>
          <a:stretch>
            <a:fillRect/>
          </a:stretch>
        </p:blipFill>
        <p:spPr>
          <a:xfrm>
            <a:off x="283210" y="918210"/>
            <a:ext cx="2928620" cy="1795780"/>
          </a:xfrm>
          <a:prstGeom prst="rect">
            <a:avLst/>
          </a:prstGeom>
        </p:spPr>
      </p:pic>
      <p:pic>
        <p:nvPicPr>
          <p:cNvPr id="13" name="Picture 12"/>
          <p:cNvPicPr>
            <a:picLocks noChangeAspect="true"/>
          </p:cNvPicPr>
          <p:nvPr/>
        </p:nvPicPr>
        <p:blipFill>
          <a:blip r:embed="rId2"/>
          <a:stretch>
            <a:fillRect/>
          </a:stretch>
        </p:blipFill>
        <p:spPr>
          <a:xfrm>
            <a:off x="3279140" y="808355"/>
            <a:ext cx="3587750" cy="1948815"/>
          </a:xfrm>
          <a:prstGeom prst="rect">
            <a:avLst/>
          </a:prstGeom>
        </p:spPr>
      </p:pic>
      <p:pic>
        <p:nvPicPr>
          <p:cNvPr id="14" name="Picture 13"/>
          <p:cNvPicPr>
            <a:picLocks noChangeAspect="true"/>
          </p:cNvPicPr>
          <p:nvPr/>
        </p:nvPicPr>
        <p:blipFill>
          <a:blip r:embed="rId3"/>
          <a:stretch>
            <a:fillRect/>
          </a:stretch>
        </p:blipFill>
        <p:spPr>
          <a:xfrm>
            <a:off x="121920" y="3016250"/>
            <a:ext cx="6744970" cy="2297430"/>
          </a:xfrm>
          <a:prstGeom prst="rect">
            <a:avLst/>
          </a:prstGeom>
        </p:spPr>
      </p:pic>
      <p:sp>
        <p:nvSpPr>
          <p:cNvPr id="15" name="Text Box 14"/>
          <p:cNvSpPr txBox="true"/>
          <p:nvPr/>
        </p:nvSpPr>
        <p:spPr>
          <a:xfrm>
            <a:off x="205740" y="5413375"/>
            <a:ext cx="7048500" cy="368300"/>
          </a:xfrm>
          <a:prstGeom prst="rect">
            <a:avLst/>
          </a:prstGeom>
          <a:noFill/>
        </p:spPr>
        <p:txBody>
          <a:bodyPr wrap="square" rtlCol="0" anchor="t">
            <a:spAutoFit/>
          </a:bodyPr>
          <a:p>
            <a:r>
              <a:rPr lang="en-US"/>
              <a:t>https://www.frontiersin.org/articles/10.3389/fgene.2020.574661/full</a:t>
            </a:r>
            <a:endParaRPr lang="en-US"/>
          </a:p>
        </p:txBody>
      </p:sp>
      <p:pic>
        <p:nvPicPr>
          <p:cNvPr id="16" name="Picture 15"/>
          <p:cNvPicPr>
            <a:picLocks noChangeAspect="true"/>
          </p:cNvPicPr>
          <p:nvPr/>
        </p:nvPicPr>
        <p:blipFill>
          <a:blip r:embed="rId4"/>
          <a:stretch>
            <a:fillRect/>
          </a:stretch>
        </p:blipFill>
        <p:spPr>
          <a:xfrm>
            <a:off x="7047230" y="918210"/>
            <a:ext cx="4773930" cy="2527300"/>
          </a:xfrm>
          <a:prstGeom prst="rect">
            <a:avLst/>
          </a:prstGeom>
        </p:spPr>
      </p:pic>
      <p:sp>
        <p:nvSpPr>
          <p:cNvPr id="17" name="Text Box 16"/>
          <p:cNvSpPr txBox="true"/>
          <p:nvPr/>
        </p:nvSpPr>
        <p:spPr>
          <a:xfrm>
            <a:off x="6229350" y="6403340"/>
            <a:ext cx="5474970" cy="368300"/>
          </a:xfrm>
          <a:prstGeom prst="rect">
            <a:avLst/>
          </a:prstGeom>
          <a:noFill/>
        </p:spPr>
        <p:txBody>
          <a:bodyPr wrap="square" rtlCol="0" anchor="t">
            <a:spAutoFit/>
          </a:bodyPr>
          <a:p>
            <a:r>
              <a:rPr lang="en-US"/>
              <a:t>https://www.nature.com/articles/s41467-020-18613-3</a:t>
            </a:r>
            <a:endParaRPr lang="en-US"/>
          </a:p>
        </p:txBody>
      </p:sp>
      <p:pic>
        <p:nvPicPr>
          <p:cNvPr id="18" name="Picture 17"/>
          <p:cNvPicPr>
            <a:picLocks noChangeAspect="true"/>
          </p:cNvPicPr>
          <p:nvPr/>
        </p:nvPicPr>
        <p:blipFill>
          <a:blip r:embed="rId5"/>
          <a:stretch>
            <a:fillRect/>
          </a:stretch>
        </p:blipFill>
        <p:spPr>
          <a:xfrm>
            <a:off x="6786245" y="2914015"/>
            <a:ext cx="5034915" cy="3078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191770" y="1832610"/>
            <a:ext cx="10341610" cy="4092575"/>
          </a:xfrm>
          <a:prstGeom prst="rect">
            <a:avLst/>
          </a:prstGeom>
          <a:noFill/>
        </p:spPr>
        <p:txBody>
          <a:bodyPr wrap="square" rtlCol="0" anchor="t">
            <a:spAutoFit/>
          </a:bodyPr>
          <a:p>
            <a:pPr algn="l"/>
            <a:r>
              <a:rPr lang="en-US" altLang="en-US" sz="2000" b="1"/>
              <a:t>1. Therory:</a:t>
            </a:r>
            <a:endParaRPr lang="en-US" altLang="en-US" sz="2000"/>
          </a:p>
          <a:p>
            <a:pPr algn="l"/>
            <a:r>
              <a:rPr lang="en-US" altLang="en-US" sz="2000"/>
              <a:t>	Hazard</a:t>
            </a:r>
            <a:endParaRPr lang="en-US" altLang="en-US" sz="2000"/>
          </a:p>
          <a:p>
            <a:pPr algn="l"/>
            <a:r>
              <a:rPr lang="en-US" altLang="en-US" sz="2000"/>
              <a:t>	Survival function</a:t>
            </a:r>
            <a:endParaRPr lang="en-US" altLang="en-US" sz="2000"/>
          </a:p>
          <a:p>
            <a:pPr algn="l"/>
            <a:r>
              <a:rPr lang="en-US" altLang="en-US" sz="2000"/>
              <a:t>	Kaplan Meier Curve</a:t>
            </a:r>
            <a:endParaRPr lang="en-US" altLang="en-US" sz="2000"/>
          </a:p>
          <a:p>
            <a:pPr algn="l"/>
            <a:r>
              <a:rPr lang="en-US" altLang="en-US" sz="2000"/>
              <a:t>	Censoring</a:t>
            </a:r>
            <a:endParaRPr lang="en-US" altLang="en-US" sz="2000"/>
          </a:p>
          <a:p>
            <a:pPr algn="l"/>
            <a:r>
              <a:rPr lang="en-US" altLang="en-US" sz="2000"/>
              <a:t>	Cox propotional harzard model: univariate and multivariate analysis</a:t>
            </a:r>
            <a:endParaRPr lang="en-US" altLang="en-US" sz="2000"/>
          </a:p>
          <a:p>
            <a:pPr algn="l"/>
            <a:r>
              <a:rPr lang="en-US" altLang="en-US" sz="2000" b="1"/>
              <a:t>2. Practise survival analysis in R with R dataset</a:t>
            </a:r>
            <a:endParaRPr lang="en-US" altLang="en-US" sz="2000"/>
          </a:p>
          <a:p>
            <a:pPr algn="l"/>
            <a:r>
              <a:rPr lang="en-US" altLang="en-US" sz="2000"/>
              <a:t>	Survival curve</a:t>
            </a:r>
            <a:endParaRPr lang="en-US" altLang="en-US" sz="2000"/>
          </a:p>
          <a:p>
            <a:pPr algn="l"/>
            <a:r>
              <a:rPr lang="en-US" altLang="en-US" sz="2000"/>
              <a:t>	Kaplan Meier (KM) plot</a:t>
            </a:r>
            <a:endParaRPr lang="en-US" altLang="en-US" sz="2000"/>
          </a:p>
          <a:p>
            <a:pPr algn="l"/>
            <a:r>
              <a:rPr lang="en-US" altLang="en-US" sz="2000"/>
              <a:t>	Cox Regression</a:t>
            </a:r>
            <a:endParaRPr lang="en-US" altLang="en-US" sz="2000"/>
          </a:p>
          <a:p>
            <a:pPr algn="l"/>
            <a:r>
              <a:rPr lang="en-US" altLang="en-US" sz="2000" b="1"/>
              <a:t>2* Application using the dataset in TCGA using packages:</a:t>
            </a:r>
            <a:endParaRPr lang="en-US" altLang="en-US" sz="2000"/>
          </a:p>
          <a:p>
            <a:pPr algn="l"/>
            <a:r>
              <a:rPr lang="en-US" altLang="en-US" sz="2000"/>
              <a:t>	RTCGA</a:t>
            </a:r>
            <a:endParaRPr lang="en-US" altLang="en-US" sz="2000"/>
          </a:p>
          <a:p>
            <a:pPr algn="l"/>
            <a:r>
              <a:rPr lang="en-US" altLang="en-US" sz="2000"/>
              <a:t>	TCGAworkflow</a:t>
            </a:r>
            <a:endParaRPr lang="en-US" altLang="en-US" sz="2000"/>
          </a:p>
        </p:txBody>
      </p:sp>
      <p:sp>
        <p:nvSpPr>
          <p:cNvPr id="2" name="Title 1"/>
          <p:cNvSpPr>
            <a:spLocks noGrp="true"/>
          </p:cNvSpPr>
          <p:nvPr>
            <p:ph type="ctrTitle"/>
          </p:nvPr>
        </p:nvSpPr>
        <p:spPr>
          <a:xfrm>
            <a:off x="2459990" y="107950"/>
            <a:ext cx="6774815" cy="1085215"/>
          </a:xfrm>
        </p:spPr>
        <p:txBody>
          <a:bodyPr>
            <a:normAutofit fontScale="90000"/>
          </a:bodyPr>
          <a:p>
            <a:r>
              <a:rPr lang="en-US" altLang="en-US"/>
              <a:t>Concepts</a:t>
            </a:r>
            <a:endParaRPr lang="en-US" altLang="en-US"/>
          </a:p>
        </p:txBody>
      </p:sp>
      <p:pic>
        <p:nvPicPr>
          <p:cNvPr id="5" name="Picture 4"/>
          <p:cNvPicPr>
            <a:picLocks noChangeAspect="true"/>
          </p:cNvPicPr>
          <p:nvPr/>
        </p:nvPicPr>
        <p:blipFill>
          <a:blip r:embed="rId1"/>
          <a:stretch>
            <a:fillRect/>
          </a:stretch>
        </p:blipFill>
        <p:spPr>
          <a:xfrm>
            <a:off x="8310245" y="3935095"/>
            <a:ext cx="3626485" cy="2719705"/>
          </a:xfrm>
          <a:prstGeom prst="rect">
            <a:avLst/>
          </a:prstGeom>
        </p:spPr>
      </p:pic>
      <p:pic>
        <p:nvPicPr>
          <p:cNvPr id="6" name="Picture 5"/>
          <p:cNvPicPr>
            <a:picLocks noChangeAspect="true"/>
          </p:cNvPicPr>
          <p:nvPr/>
        </p:nvPicPr>
        <p:blipFill>
          <a:blip r:embed="rId2"/>
          <a:stretch>
            <a:fillRect/>
          </a:stretch>
        </p:blipFill>
        <p:spPr>
          <a:xfrm>
            <a:off x="8776970" y="2681605"/>
            <a:ext cx="2935605" cy="1644015"/>
          </a:xfrm>
          <a:prstGeom prst="rect">
            <a:avLst/>
          </a:prstGeom>
        </p:spPr>
      </p:pic>
      <p:sp>
        <p:nvSpPr>
          <p:cNvPr id="7" name="Text Box 6"/>
          <p:cNvSpPr txBox="true"/>
          <p:nvPr/>
        </p:nvSpPr>
        <p:spPr>
          <a:xfrm>
            <a:off x="191770" y="6438900"/>
            <a:ext cx="10654665" cy="368300"/>
          </a:xfrm>
          <a:prstGeom prst="rect">
            <a:avLst/>
          </a:prstGeom>
          <a:noFill/>
        </p:spPr>
        <p:txBody>
          <a:bodyPr wrap="square" rtlCol="0" anchor="t">
            <a:spAutoFit/>
          </a:bodyPr>
          <a:p>
            <a:r>
              <a:rPr lang="en-US"/>
              <a:t>https://towardsdatascience.com/survival-analysis-intuition-implementation-in-python-504fde4fcf8e</a:t>
            </a:r>
            <a:endParaRPr lang="en-US"/>
          </a:p>
        </p:txBody>
      </p:sp>
      <p:pic>
        <p:nvPicPr>
          <p:cNvPr id="8" name="Picture 7"/>
          <p:cNvPicPr>
            <a:picLocks noChangeAspect="true"/>
          </p:cNvPicPr>
          <p:nvPr/>
        </p:nvPicPr>
        <p:blipFill>
          <a:blip r:embed="rId3"/>
          <a:stretch>
            <a:fillRect/>
          </a:stretch>
        </p:blipFill>
        <p:spPr>
          <a:xfrm>
            <a:off x="8560435" y="1007110"/>
            <a:ext cx="3125470" cy="1758315"/>
          </a:xfrm>
          <a:prstGeom prst="rect">
            <a:avLst/>
          </a:prstGeom>
        </p:spPr>
      </p:pic>
      <p:sp>
        <p:nvSpPr>
          <p:cNvPr id="3" name="Text Box 2"/>
          <p:cNvSpPr txBox="true"/>
          <p:nvPr/>
        </p:nvSpPr>
        <p:spPr>
          <a:xfrm>
            <a:off x="301625" y="6070600"/>
            <a:ext cx="8813800" cy="368300"/>
          </a:xfrm>
          <a:prstGeom prst="rect">
            <a:avLst/>
          </a:prstGeom>
          <a:noFill/>
        </p:spPr>
        <p:txBody>
          <a:bodyPr wrap="square" rtlCol="0" anchor="t">
            <a:spAutoFit/>
          </a:bodyPr>
          <a:p>
            <a:r>
              <a:rPr lang="en-US"/>
              <a:t>http://www.sthda.com/english/wiki/cox-model-assumptions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true"/>
          <p:nvPr/>
        </p:nvSpPr>
        <p:spPr>
          <a:xfrm>
            <a:off x="194945" y="161925"/>
            <a:ext cx="11589385" cy="2399665"/>
          </a:xfrm>
          <a:prstGeom prst="rect">
            <a:avLst/>
          </a:prstGeom>
          <a:noFill/>
        </p:spPr>
        <p:txBody>
          <a:bodyPr wrap="square" rtlCol="0" anchor="t">
            <a:spAutoFit/>
          </a:bodyPr>
          <a:p>
            <a:pPr algn="ctr"/>
            <a:r>
              <a:rPr lang="en-US" altLang="en-US" sz="6000" b="1">
                <a:sym typeface="+mn-ea"/>
              </a:rPr>
              <a:t>1. Theory:</a:t>
            </a:r>
            <a:endParaRPr lang="en-US" altLang="en-US"/>
          </a:p>
          <a:p>
            <a:pPr algn="l"/>
            <a:r>
              <a:rPr lang="en-US" altLang="en-US">
                <a:sym typeface="+mn-ea"/>
              </a:rPr>
              <a:t>	Hazard</a:t>
            </a:r>
            <a:endParaRPr lang="en-US" altLang="en-US"/>
          </a:p>
          <a:p>
            <a:pPr algn="l"/>
            <a:r>
              <a:rPr lang="en-US" altLang="en-US">
                <a:sym typeface="+mn-ea"/>
              </a:rPr>
              <a:t>	Survival function</a:t>
            </a:r>
            <a:endParaRPr lang="en-US" altLang="en-US"/>
          </a:p>
          <a:p>
            <a:pPr algn="l"/>
            <a:r>
              <a:rPr lang="en-US" altLang="en-US">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true"/>
          <p:nvPr/>
        </p:nvSpPr>
        <p:spPr>
          <a:xfrm>
            <a:off x="271780" y="2381885"/>
            <a:ext cx="11679555" cy="2183765"/>
          </a:xfrm>
          <a:prstGeom prst="rect">
            <a:avLst/>
          </a:prstGeom>
          <a:noFill/>
        </p:spPr>
        <p:txBody>
          <a:bodyPr wrap="square" rtlCol="0" anchor="t">
            <a:spAutoFit/>
          </a:bodyPr>
          <a:p>
            <a:pPr algn="just"/>
            <a:r>
              <a:rPr lang="en-US" altLang="en-US" b="1"/>
              <a:t>- </a:t>
            </a:r>
            <a:r>
              <a:rPr lang="en-US" b="1"/>
              <a:t>Survival analysis</a:t>
            </a:r>
            <a:r>
              <a:rPr lang="en-US"/>
              <a:t> lets you analyze the rates of occurrence of </a:t>
            </a:r>
            <a:r>
              <a:rPr lang="en-US" b="1"/>
              <a:t>events over time</a:t>
            </a:r>
            <a:r>
              <a:rPr lang="en-US"/>
              <a:t>, without assuming the rates are constant. Generally, survival analysis lets you model the time until an event occurs,1 or compare the time-to-event between different groups, or how time-to-event correlates with quantitative variables</a:t>
            </a:r>
            <a:r>
              <a:rPr lang="en-US" altLang="en-US"/>
              <a:t>:</a:t>
            </a:r>
            <a:endParaRPr lang="en-US" altLang="en-US"/>
          </a:p>
          <a:p>
            <a:pPr algn="just"/>
            <a:r>
              <a:rPr lang="en-US" altLang="en-US" b="1"/>
              <a:t>- The event</a:t>
            </a:r>
            <a:r>
              <a:rPr lang="en-US" altLang="en-US"/>
              <a:t> may be:</a:t>
            </a:r>
            <a:endParaRPr lang="en-US" altLang="en-US"/>
          </a:p>
          <a:p>
            <a:pPr marL="800100" lvl="1" indent="-342900" algn="just">
              <a:buFont typeface="Arial" panose="02080604020202020204" pitchFamily="34" charset="0"/>
              <a:buChar char="•"/>
            </a:pPr>
            <a:r>
              <a:rPr lang="en-US" altLang="en-US" sz="1600" b="1">
                <a:sym typeface="+mn-ea"/>
              </a:rPr>
              <a:t>Overall survival: OS</a:t>
            </a:r>
            <a:endParaRPr lang="en-US" altLang="en-US" sz="1600" b="1"/>
          </a:p>
          <a:p>
            <a:pPr marL="800100" lvl="1" indent="-342900" algn="just">
              <a:buFont typeface="Arial" panose="02080604020202020204" pitchFamily="34" charset="0"/>
              <a:buChar char="•"/>
            </a:pPr>
            <a:r>
              <a:rPr lang="en-US" altLang="en-US" sz="1600" b="1">
                <a:sym typeface="+mn-ea"/>
              </a:rPr>
              <a:t>Disease free survival: DFS</a:t>
            </a:r>
            <a:endParaRPr lang="en-US" altLang="en-US" sz="1600" b="1"/>
          </a:p>
          <a:p>
            <a:pPr marL="800100" lvl="1" indent="-342900" algn="just">
              <a:buFont typeface="Arial" panose="02080604020202020204" pitchFamily="34" charset="0"/>
              <a:buChar char="•"/>
            </a:pPr>
            <a:r>
              <a:rPr lang="en-US" altLang="en-US" sz="1600" b="1">
                <a:sym typeface="+mn-ea"/>
              </a:rPr>
              <a:t>Relapse/ Recurrence free survival: RFS</a:t>
            </a:r>
            <a:endParaRPr lang="en-US" altLang="en-US" sz="1600" b="1"/>
          </a:p>
          <a:p>
            <a:pPr marL="800100" lvl="1" indent="-342900" algn="just">
              <a:buFont typeface="Arial" panose="02080604020202020204" pitchFamily="34" charset="0"/>
              <a:buChar char="•"/>
            </a:pPr>
            <a:r>
              <a:rPr lang="en-US" altLang="en-US" sz="1600" b="1">
                <a:sym typeface="+mn-ea"/>
              </a:rPr>
              <a:t>Progression free survival: PFS</a:t>
            </a:r>
            <a:endParaRPr lang="en-US" altLang="en-US" sz="1600" b="1">
              <a:sym typeface="+mn-ea"/>
            </a:endParaRPr>
          </a:p>
        </p:txBody>
      </p:sp>
      <p:sp>
        <p:nvSpPr>
          <p:cNvPr id="11" name="Text Box 10"/>
          <p:cNvSpPr txBox="true"/>
          <p:nvPr/>
        </p:nvSpPr>
        <p:spPr>
          <a:xfrm>
            <a:off x="194945" y="161925"/>
            <a:ext cx="9220835" cy="1753235"/>
          </a:xfrm>
          <a:prstGeom prst="rect">
            <a:avLst/>
          </a:prstGeom>
          <a:noFill/>
        </p:spPr>
        <p:txBody>
          <a:bodyPr wrap="square" rtlCol="0" anchor="t">
            <a:spAutoFit/>
          </a:bodyPr>
          <a:p>
            <a:pPr algn="l"/>
            <a:r>
              <a:rPr lang="en-US" altLang="en-US" b="1">
                <a:sym typeface="+mn-ea"/>
              </a:rPr>
              <a:t>1. Theory:</a:t>
            </a:r>
            <a:endParaRPr lang="en-US" altLang="en-US"/>
          </a:p>
          <a:p>
            <a:pPr algn="l"/>
            <a:r>
              <a:rPr lang="en-US" altLang="en-US">
                <a:sym typeface="+mn-ea"/>
              </a:rPr>
              <a:t>	Hazard</a:t>
            </a:r>
            <a:endParaRPr lang="en-US" altLang="en-US"/>
          </a:p>
          <a:p>
            <a:pPr algn="l"/>
            <a:r>
              <a:rPr lang="en-US" altLang="en-US">
                <a:sym typeface="+mn-ea"/>
              </a:rPr>
              <a:t>	Survival function</a:t>
            </a:r>
            <a:endParaRPr lang="en-US" altLang="en-US"/>
          </a:p>
          <a:p>
            <a:pPr algn="l"/>
            <a:r>
              <a:rPr lang="en-US" altLang="en-US">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pic>
        <p:nvPicPr>
          <p:cNvPr id="18" name="Picture 17"/>
          <p:cNvPicPr>
            <a:picLocks noChangeAspect="true"/>
          </p:cNvPicPr>
          <p:nvPr/>
        </p:nvPicPr>
        <p:blipFill>
          <a:blip r:embed="rId1"/>
          <a:stretch>
            <a:fillRect/>
          </a:stretch>
        </p:blipFill>
        <p:spPr>
          <a:xfrm>
            <a:off x="4890770" y="3818255"/>
            <a:ext cx="7214235" cy="2510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true"/>
          <p:nvPr/>
        </p:nvSpPr>
        <p:spPr>
          <a:xfrm>
            <a:off x="194945" y="161925"/>
            <a:ext cx="9220835" cy="1753235"/>
          </a:xfrm>
          <a:prstGeom prst="rect">
            <a:avLst/>
          </a:prstGeom>
          <a:noFill/>
        </p:spPr>
        <p:txBody>
          <a:bodyPr wrap="square" rtlCol="0" anchor="t">
            <a:spAutoFit/>
          </a:bodyPr>
          <a:p>
            <a:pPr algn="l"/>
            <a:r>
              <a:rPr lang="en-US" altLang="en-US" b="1">
                <a:sym typeface="+mn-ea"/>
              </a:rPr>
              <a:t>1. Theory:</a:t>
            </a:r>
            <a:endParaRPr lang="en-US" altLang="en-US"/>
          </a:p>
          <a:p>
            <a:pPr algn="l"/>
            <a:r>
              <a:rPr lang="en-US" altLang="en-US">
                <a:sym typeface="+mn-ea"/>
              </a:rPr>
              <a:t>	</a:t>
            </a:r>
            <a:r>
              <a:rPr lang="en-US" altLang="en-US" b="1">
                <a:sym typeface="+mn-ea"/>
              </a:rPr>
              <a:t>Hazard</a:t>
            </a:r>
            <a:endParaRPr lang="en-US" altLang="en-US"/>
          </a:p>
          <a:p>
            <a:pPr algn="l"/>
            <a:r>
              <a:rPr lang="en-US" altLang="en-US" b="1">
                <a:sym typeface="+mn-ea"/>
              </a:rPr>
              <a:t>	Survival function</a:t>
            </a:r>
            <a:endParaRPr lang="en-US" altLang="en-US" b="1"/>
          </a:p>
          <a:p>
            <a:pPr algn="l"/>
            <a:r>
              <a:rPr lang="en-US" altLang="en-US" b="1">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sp>
        <p:nvSpPr>
          <p:cNvPr id="2" name="Text Box 1"/>
          <p:cNvSpPr txBox="true"/>
          <p:nvPr/>
        </p:nvSpPr>
        <p:spPr>
          <a:xfrm>
            <a:off x="283845" y="2373630"/>
            <a:ext cx="11536045" cy="645160"/>
          </a:xfrm>
          <a:prstGeom prst="rect">
            <a:avLst/>
          </a:prstGeom>
          <a:noFill/>
        </p:spPr>
        <p:txBody>
          <a:bodyPr wrap="square" rtlCol="0" anchor="t">
            <a:spAutoFit/>
          </a:bodyPr>
          <a:p>
            <a:r>
              <a:rPr lang="en-US" b="1"/>
              <a:t>The hazard </a:t>
            </a:r>
            <a:r>
              <a:rPr lang="en-US"/>
              <a:t>is the instantaneous event (death) rate at a particular time point t. Survival analysis doesn’t assume the hazard is constant over time. The cumulative hazard is the total hazard experienced up to time t.</a:t>
            </a:r>
            <a:endParaRPr lang="en-US"/>
          </a:p>
        </p:txBody>
      </p:sp>
      <p:sp>
        <p:nvSpPr>
          <p:cNvPr id="3" name="Text Box 2"/>
          <p:cNvSpPr txBox="true"/>
          <p:nvPr/>
        </p:nvSpPr>
        <p:spPr>
          <a:xfrm>
            <a:off x="283845" y="3380740"/>
            <a:ext cx="11304905" cy="2030095"/>
          </a:xfrm>
          <a:prstGeom prst="rect">
            <a:avLst/>
          </a:prstGeom>
          <a:noFill/>
        </p:spPr>
        <p:txBody>
          <a:bodyPr wrap="square" rtlCol="0" anchor="t">
            <a:spAutoFit/>
          </a:bodyPr>
          <a:p>
            <a:pPr algn="just"/>
            <a:r>
              <a:rPr lang="en-US" b="1"/>
              <a:t>The survival function</a:t>
            </a:r>
            <a:r>
              <a:rPr lang="en-US"/>
              <a:t>, is the probability an individual survives (or, the probability that the event of interest does not occur) up to and including time t. It’s the probability that the event (e.g., death) hasn’t occured yet. It looks like this, </a:t>
            </a:r>
            <a:endParaRPr lang="en-US"/>
          </a:p>
          <a:p>
            <a:pPr algn="just"/>
            <a:r>
              <a:rPr lang="en-US" altLang="en-US"/>
              <a:t>W</a:t>
            </a:r>
            <a:r>
              <a:rPr lang="en-US"/>
              <a:t>here </a:t>
            </a:r>
            <a:r>
              <a:rPr lang="en-US" altLang="en-US"/>
              <a:t>:</a:t>
            </a:r>
            <a:endParaRPr lang="en-US" altLang="en-US"/>
          </a:p>
          <a:p>
            <a:pPr algn="just"/>
            <a:r>
              <a:rPr lang="en-US" altLang="en-US"/>
              <a:t>+ </a:t>
            </a:r>
            <a:r>
              <a:rPr lang="en-US"/>
              <a:t>T is the time of death, and Pr(T&gt;t) is the probability that the time of death is greater than some time t. </a:t>
            </a:r>
            <a:endParaRPr lang="en-US"/>
          </a:p>
          <a:p>
            <a:pPr algn="just"/>
            <a:r>
              <a:rPr lang="en-US" altLang="en-US"/>
              <a:t>+ </a:t>
            </a:r>
            <a:r>
              <a:rPr lang="en-US"/>
              <a:t>S is a probability, so 0≤S(t)≤1, since survival times are always positive (T≥0).</a:t>
            </a:r>
            <a:endParaRPr lang="en-US"/>
          </a:p>
          <a:p>
            <a:pPr algn="ctr"/>
            <a:endParaRPr lang="en-US"/>
          </a:p>
          <a:p>
            <a:pPr algn="ctr"/>
            <a:r>
              <a:rPr lang="en-US" b="1"/>
              <a:t>S(t)=Pr(T&gt;t)</a:t>
            </a:r>
            <a:endParaRPr lang="en-US" b="1"/>
          </a:p>
        </p:txBody>
      </p:sp>
      <p:sp>
        <p:nvSpPr>
          <p:cNvPr id="4" name="Text Box 3"/>
          <p:cNvSpPr txBox="true"/>
          <p:nvPr/>
        </p:nvSpPr>
        <p:spPr>
          <a:xfrm>
            <a:off x="259715" y="5541010"/>
            <a:ext cx="11395075" cy="922020"/>
          </a:xfrm>
          <a:prstGeom prst="rect">
            <a:avLst/>
          </a:prstGeom>
          <a:noFill/>
        </p:spPr>
        <p:txBody>
          <a:bodyPr wrap="square" rtlCol="0" anchor="t">
            <a:spAutoFit/>
          </a:bodyPr>
          <a:p>
            <a:r>
              <a:rPr lang="en-US" b="1"/>
              <a:t>The Kaplan-Meier curve </a:t>
            </a:r>
            <a:r>
              <a:rPr lang="en-US"/>
              <a:t>illustrates the survival function. It’s a step function illustrating the cumulative survival probability over time. The curve is horizontal over periods where no event occurs, then drops vertically corresponding to a change in the survival function at each time an event occurs.</a:t>
            </a:r>
            <a:endParaRPr lang="en-US"/>
          </a:p>
        </p:txBody>
      </p:sp>
      <p:pic>
        <p:nvPicPr>
          <p:cNvPr id="5" name="Picture 4"/>
          <p:cNvPicPr>
            <a:picLocks noChangeAspect="true"/>
          </p:cNvPicPr>
          <p:nvPr/>
        </p:nvPicPr>
        <p:blipFill>
          <a:blip r:embed="rId1"/>
          <a:stretch>
            <a:fillRect/>
          </a:stretch>
        </p:blipFill>
        <p:spPr>
          <a:xfrm>
            <a:off x="5831840" y="161925"/>
            <a:ext cx="5822950" cy="20262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25755" y="2188210"/>
            <a:ext cx="11595100" cy="1198880"/>
          </a:xfrm>
          <a:prstGeom prst="rect">
            <a:avLst/>
          </a:prstGeom>
          <a:noFill/>
        </p:spPr>
        <p:txBody>
          <a:bodyPr wrap="square" rtlCol="0" anchor="t">
            <a:spAutoFit/>
          </a:bodyPr>
          <a:p>
            <a:pPr algn="just"/>
            <a:r>
              <a:rPr lang="en-US" b="1"/>
              <a:t>Censoring</a:t>
            </a:r>
            <a:r>
              <a:rPr lang="en-US"/>
              <a:t> is a type of missing data problem unique to survival analysis. This happens when you track the sample/subject through the end of the study and the event never occurs. This could also happen due to the sample/subject dropping out of the study for reasons other than death, or some other loss to followup. The sample is censored in that you only know that the individual survived up to the loss to followup, but you don’t know anything about survival after that.2</a:t>
            </a:r>
            <a:endParaRPr lang="en-US"/>
          </a:p>
        </p:txBody>
      </p:sp>
      <p:sp>
        <p:nvSpPr>
          <p:cNvPr id="6" name="Text Box 5"/>
          <p:cNvSpPr txBox="true"/>
          <p:nvPr/>
        </p:nvSpPr>
        <p:spPr>
          <a:xfrm>
            <a:off x="325755" y="3632200"/>
            <a:ext cx="11491595" cy="645160"/>
          </a:xfrm>
          <a:prstGeom prst="rect">
            <a:avLst/>
          </a:prstGeom>
          <a:noFill/>
        </p:spPr>
        <p:txBody>
          <a:bodyPr wrap="square" rtlCol="0" anchor="t">
            <a:spAutoFit/>
          </a:bodyPr>
          <a:p>
            <a:r>
              <a:rPr lang="en-US" b="1"/>
              <a:t>Survival analysis</a:t>
            </a:r>
            <a:r>
              <a:rPr lang="en-US"/>
              <a:t> doesn’t assume that the hazard is constant, but does assume that the ratio of hazards between groups is constant over time</a:t>
            </a:r>
            <a:endParaRPr lang="en-US"/>
          </a:p>
        </p:txBody>
      </p:sp>
      <p:sp>
        <p:nvSpPr>
          <p:cNvPr id="7" name="Text Box 6"/>
          <p:cNvSpPr txBox="true"/>
          <p:nvPr/>
        </p:nvSpPr>
        <p:spPr>
          <a:xfrm>
            <a:off x="194945" y="161925"/>
            <a:ext cx="9220835" cy="1753235"/>
          </a:xfrm>
          <a:prstGeom prst="rect">
            <a:avLst/>
          </a:prstGeom>
          <a:noFill/>
        </p:spPr>
        <p:txBody>
          <a:bodyPr wrap="square" rtlCol="0" anchor="t">
            <a:spAutoFit/>
          </a:bodyPr>
          <a:p>
            <a:pPr algn="l"/>
            <a:r>
              <a:rPr lang="en-US" altLang="en-US" b="1">
                <a:sym typeface="+mn-ea"/>
              </a:rPr>
              <a:t>1. Theory:</a:t>
            </a:r>
            <a:endParaRPr lang="en-US" altLang="en-US"/>
          </a:p>
          <a:p>
            <a:pPr algn="l"/>
            <a:r>
              <a:rPr lang="en-US" altLang="en-US">
                <a:sym typeface="+mn-ea"/>
              </a:rPr>
              <a:t>	</a:t>
            </a:r>
            <a:r>
              <a:rPr lang="en-US" altLang="en-US" b="1">
                <a:sym typeface="+mn-ea"/>
              </a:rPr>
              <a:t>Hazard</a:t>
            </a:r>
            <a:endParaRPr lang="en-US" altLang="en-US"/>
          </a:p>
          <a:p>
            <a:pPr algn="l"/>
            <a:r>
              <a:rPr lang="en-US" altLang="en-US" b="1">
                <a:sym typeface="+mn-ea"/>
              </a:rPr>
              <a:t>	Survival function</a:t>
            </a:r>
            <a:endParaRPr lang="en-US" altLang="en-US" b="1"/>
          </a:p>
          <a:p>
            <a:pPr algn="l"/>
            <a:r>
              <a:rPr lang="en-US" altLang="en-US" b="1">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194945" y="2268220"/>
            <a:ext cx="11674475" cy="2614930"/>
          </a:xfrm>
          <a:prstGeom prst="rect">
            <a:avLst/>
          </a:prstGeom>
          <a:noFill/>
        </p:spPr>
        <p:txBody>
          <a:bodyPr wrap="square" rtlCol="0" anchor="t">
            <a:spAutoFit/>
          </a:bodyPr>
          <a:p>
            <a:r>
              <a:rPr lang="en-US"/>
              <a:t>Cox PH regression models the natural log of the hazard at time t, denoted h(t), as a function of the baseline hazard (h0(t)) (the hazard for an individual where all exposure variables are 0) and multiple exposure variables x1, x1, ..., xp. The form of the Cox PH model is:</a:t>
            </a:r>
            <a:endParaRPr lang="en-US"/>
          </a:p>
          <a:p>
            <a:pPr algn="ctr"/>
            <a:r>
              <a:rPr lang="en-US"/>
              <a:t>l</a:t>
            </a:r>
            <a:r>
              <a:rPr lang="en-US" altLang="en-US"/>
              <a:t>n</a:t>
            </a:r>
            <a:r>
              <a:rPr lang="en-US"/>
              <a:t>(h(t))=l</a:t>
            </a:r>
            <a:r>
              <a:rPr lang="en-US" altLang="en-US"/>
              <a:t>n</a:t>
            </a:r>
            <a:r>
              <a:rPr lang="en-US"/>
              <a:t>(h0(t))+β1x1+β2x2+...+βpxp</a:t>
            </a:r>
            <a:endParaRPr lang="en-US"/>
          </a:p>
          <a:p>
            <a:pPr algn="ctr"/>
            <a:endParaRPr lang="en-US"/>
          </a:p>
          <a:p>
            <a:pPr algn="l"/>
            <a:r>
              <a:rPr lang="en-US" altLang="en-US"/>
              <a:t>Single categorical exposure variable (x1) with two groups (</a:t>
            </a:r>
            <a:r>
              <a:rPr lang="en-US" altLang="en-US" b="1"/>
              <a:t>x1=1 </a:t>
            </a:r>
            <a:r>
              <a:rPr lang="en-US" altLang="en-US"/>
              <a:t>for exposed and x1=0 for unexposed), the equation becomes:</a:t>
            </a:r>
            <a:endParaRPr lang="en-US" altLang="en-US"/>
          </a:p>
          <a:p>
            <a:pPr algn="ctr"/>
            <a:r>
              <a:rPr lang="en-US" sz="2000" b="1">
                <a:sym typeface="+mn-ea"/>
              </a:rPr>
              <a:t>l</a:t>
            </a:r>
            <a:r>
              <a:rPr lang="en-US" altLang="en-US" sz="2000" b="1">
                <a:sym typeface="+mn-ea"/>
              </a:rPr>
              <a:t>n</a:t>
            </a:r>
            <a:r>
              <a:rPr lang="en-US" sz="2000" b="1">
                <a:sym typeface="+mn-ea"/>
              </a:rPr>
              <a:t>(h(t))=l</a:t>
            </a:r>
            <a:r>
              <a:rPr lang="en-US" altLang="en-US" sz="2000" b="1">
                <a:sym typeface="+mn-ea"/>
              </a:rPr>
              <a:t>n</a:t>
            </a:r>
            <a:r>
              <a:rPr lang="en-US" sz="2000" b="1">
                <a:sym typeface="+mn-ea"/>
              </a:rPr>
              <a:t>(h0(t))+β1x1</a:t>
            </a:r>
            <a:endParaRPr lang="en-US" sz="2000" b="1">
              <a:sym typeface="+mn-ea"/>
            </a:endParaRPr>
          </a:p>
          <a:p>
            <a:pPr algn="l"/>
            <a:r>
              <a:rPr lang="en-US" altLang="en-US" b="1"/>
              <a:t>Exponentiated both side:</a:t>
            </a:r>
            <a:endParaRPr lang="en-US" altLang="en-US" b="1"/>
          </a:p>
        </p:txBody>
      </p:sp>
      <p:sp>
        <p:nvSpPr>
          <p:cNvPr id="3" name="Text Box 2"/>
          <p:cNvSpPr txBox="true"/>
          <p:nvPr/>
        </p:nvSpPr>
        <p:spPr>
          <a:xfrm>
            <a:off x="2418715" y="4596765"/>
            <a:ext cx="6390640" cy="1322070"/>
          </a:xfrm>
          <a:prstGeom prst="rect">
            <a:avLst/>
          </a:prstGeom>
          <a:noFill/>
        </p:spPr>
        <p:txBody>
          <a:bodyPr wrap="square" rtlCol="0" anchor="t">
            <a:spAutoFit/>
          </a:bodyPr>
          <a:p>
            <a:pPr algn="ctr"/>
            <a:r>
              <a:rPr lang="en-US" sz="2000" b="1"/>
              <a:t>e</a:t>
            </a:r>
            <a:r>
              <a:rPr lang="en-US" sz="2000" b="1" baseline="30000">
                <a:sym typeface="+mn-ea"/>
              </a:rPr>
              <a:t>ln(h(t))</a:t>
            </a:r>
            <a:r>
              <a:rPr lang="en-US" sz="2000" b="1"/>
              <a:t>=e </a:t>
            </a:r>
            <a:r>
              <a:rPr lang="en-US" sz="2000" b="1" baseline="30000"/>
              <a:t>ln(h0(t))+B1x1</a:t>
            </a:r>
            <a:endParaRPr lang="en-US" sz="2000" b="1" baseline="30000"/>
          </a:p>
          <a:p>
            <a:pPr algn="ctr"/>
            <a:r>
              <a:rPr lang="en-US" sz="2000" b="1"/>
              <a:t>&lt;=&gt;h(t)=e</a:t>
            </a:r>
            <a:r>
              <a:rPr lang="en-US" sz="2000" b="1" baseline="30000">
                <a:sym typeface="+mn-ea"/>
              </a:rPr>
              <a:t>h0(t)</a:t>
            </a:r>
            <a:r>
              <a:rPr lang="en-US" altLang="en-US" sz="2000" b="1" baseline="30000">
                <a:sym typeface="+mn-ea"/>
              </a:rPr>
              <a:t> </a:t>
            </a:r>
            <a:r>
              <a:rPr lang="en-US" altLang="en-US" sz="2000" b="1" baseline="-25000">
                <a:sym typeface="+mn-ea"/>
              </a:rPr>
              <a:t>*</a:t>
            </a:r>
            <a:r>
              <a:rPr lang="en-US" sz="2000" b="1"/>
              <a:t>e</a:t>
            </a:r>
            <a:r>
              <a:rPr lang="en-US" sz="2000" b="1" baseline="30000"/>
              <a:t>B1x1</a:t>
            </a:r>
            <a:endParaRPr lang="en-US" sz="2000" b="1" baseline="30000"/>
          </a:p>
          <a:p>
            <a:pPr algn="ctr"/>
            <a:r>
              <a:rPr lang="en-US" sz="2000" b="1"/>
              <a:t>&lt;=&gt;h(t)=h(0)</a:t>
            </a:r>
            <a:r>
              <a:rPr lang="en-US" sz="2000" b="1" baseline="-25000"/>
              <a:t>*</a:t>
            </a:r>
            <a:r>
              <a:rPr lang="en-US" sz="2000" b="1"/>
              <a:t>e</a:t>
            </a:r>
            <a:r>
              <a:rPr lang="en-US" sz="2000" b="1" baseline="30000"/>
              <a:t>B1x1</a:t>
            </a:r>
            <a:endParaRPr lang="en-US" sz="2000" b="1" baseline="30000"/>
          </a:p>
          <a:p>
            <a:pPr algn="ctr"/>
            <a:r>
              <a:rPr lang="en-US" sz="2000" b="1"/>
              <a:t>&lt;=&gt;h(t)/h(0)=e</a:t>
            </a:r>
            <a:r>
              <a:rPr lang="en-US" sz="2000" b="1" baseline="30000"/>
              <a:t>B1x1</a:t>
            </a:r>
            <a:endParaRPr lang="en-US" sz="2000" b="1" baseline="30000"/>
          </a:p>
        </p:txBody>
      </p:sp>
      <p:sp>
        <p:nvSpPr>
          <p:cNvPr id="4" name="Text Box 3"/>
          <p:cNvSpPr txBox="true"/>
          <p:nvPr/>
        </p:nvSpPr>
        <p:spPr>
          <a:xfrm>
            <a:off x="9761855" y="6141085"/>
            <a:ext cx="2107565" cy="521970"/>
          </a:xfrm>
          <a:prstGeom prst="rect">
            <a:avLst/>
          </a:prstGeom>
          <a:noFill/>
        </p:spPr>
        <p:txBody>
          <a:bodyPr wrap="square" rtlCol="0">
            <a:spAutoFit/>
          </a:bodyPr>
          <a:p>
            <a:r>
              <a:rPr lang="en-US" altLang="en-US" sz="2800"/>
              <a:t>ln= log </a:t>
            </a:r>
            <a:r>
              <a:rPr lang="en-US" altLang="en-US" sz="2800" baseline="-25000"/>
              <a:t>e</a:t>
            </a:r>
            <a:r>
              <a:rPr lang="en-US" altLang="en-US" sz="2800"/>
              <a:t>(X)</a:t>
            </a:r>
            <a:endParaRPr lang="en-US" altLang="en-US" sz="2800"/>
          </a:p>
        </p:txBody>
      </p:sp>
      <p:sp>
        <p:nvSpPr>
          <p:cNvPr id="7" name="Text Box 6"/>
          <p:cNvSpPr txBox="true"/>
          <p:nvPr/>
        </p:nvSpPr>
        <p:spPr>
          <a:xfrm>
            <a:off x="194945" y="6017895"/>
            <a:ext cx="7285990" cy="645160"/>
          </a:xfrm>
          <a:prstGeom prst="rect">
            <a:avLst/>
          </a:prstGeom>
          <a:noFill/>
        </p:spPr>
        <p:txBody>
          <a:bodyPr wrap="square" rtlCol="0">
            <a:spAutoFit/>
          </a:bodyPr>
          <a:p>
            <a:r>
              <a:rPr lang="en-US" altLang="en-US"/>
              <a:t>Let</a:t>
            </a:r>
            <a:r>
              <a:rPr lang="en-US" altLang="en-US" b="1"/>
              <a:t> x1=1</a:t>
            </a:r>
            <a:r>
              <a:rPr lang="en-US" altLang="en-US"/>
              <a:t> then the final equation is :</a:t>
            </a:r>
            <a:r>
              <a:rPr lang="en-US" altLang="en-US" sz="3600"/>
              <a:t> </a:t>
            </a:r>
            <a:r>
              <a:rPr lang="en-US" sz="3600" b="1">
                <a:sym typeface="+mn-ea"/>
              </a:rPr>
              <a:t>h(t)/h(0)=</a:t>
            </a:r>
            <a:r>
              <a:rPr lang="en-US" sz="3600" b="1">
                <a:solidFill>
                  <a:srgbClr val="FF0000"/>
                </a:solidFill>
                <a:sym typeface="+mn-ea"/>
              </a:rPr>
              <a:t>e</a:t>
            </a:r>
            <a:r>
              <a:rPr lang="en-US" sz="3600" b="1" baseline="30000">
                <a:solidFill>
                  <a:srgbClr val="FF0000"/>
                </a:solidFill>
                <a:sym typeface="+mn-ea"/>
              </a:rPr>
              <a:t>B1</a:t>
            </a:r>
            <a:endParaRPr lang="en-US" altLang="en-US" sz="3600" b="1" baseline="30000">
              <a:solidFill>
                <a:srgbClr val="FF0000"/>
              </a:solidFill>
              <a:sym typeface="+mn-ea"/>
            </a:endParaRPr>
          </a:p>
        </p:txBody>
      </p:sp>
      <p:sp>
        <p:nvSpPr>
          <p:cNvPr id="8" name="Text Box 7"/>
          <p:cNvSpPr txBox="true"/>
          <p:nvPr/>
        </p:nvSpPr>
        <p:spPr>
          <a:xfrm>
            <a:off x="194945" y="161925"/>
            <a:ext cx="9220835" cy="1753235"/>
          </a:xfrm>
          <a:prstGeom prst="rect">
            <a:avLst/>
          </a:prstGeom>
          <a:noFill/>
        </p:spPr>
        <p:txBody>
          <a:bodyPr wrap="square" rtlCol="0" anchor="t">
            <a:spAutoFit/>
          </a:bodyPr>
          <a:p>
            <a:pPr algn="l"/>
            <a:r>
              <a:rPr lang="en-US" altLang="en-US" b="1">
                <a:sym typeface="+mn-ea"/>
              </a:rPr>
              <a:t>1. Theory:</a:t>
            </a:r>
            <a:endParaRPr lang="en-US" altLang="en-US"/>
          </a:p>
          <a:p>
            <a:pPr algn="l"/>
            <a:r>
              <a:rPr lang="en-US" altLang="en-US">
                <a:sym typeface="+mn-ea"/>
              </a:rPr>
              <a:t>	</a:t>
            </a:r>
            <a:r>
              <a:rPr lang="en-US" altLang="en-US" b="1">
                <a:sym typeface="+mn-ea"/>
              </a:rPr>
              <a:t>Hazard</a:t>
            </a:r>
            <a:endParaRPr lang="en-US" altLang="en-US"/>
          </a:p>
          <a:p>
            <a:pPr algn="l"/>
            <a:r>
              <a:rPr lang="en-US" altLang="en-US" b="1">
                <a:sym typeface="+mn-ea"/>
              </a:rPr>
              <a:t>	Survival function</a:t>
            </a:r>
            <a:endParaRPr lang="en-US" altLang="en-US" b="1"/>
          </a:p>
          <a:p>
            <a:pPr algn="l"/>
            <a:r>
              <a:rPr lang="en-US" altLang="en-US" b="1">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true"/>
          </p:cNvPicPr>
          <p:nvPr/>
        </p:nvPicPr>
        <p:blipFill>
          <a:blip r:embed="rId1"/>
          <a:stretch>
            <a:fillRect/>
          </a:stretch>
        </p:blipFill>
        <p:spPr>
          <a:xfrm>
            <a:off x="194945" y="2163445"/>
            <a:ext cx="3962400" cy="4529455"/>
          </a:xfrm>
          <a:prstGeom prst="rect">
            <a:avLst/>
          </a:prstGeom>
        </p:spPr>
      </p:pic>
      <p:pic>
        <p:nvPicPr>
          <p:cNvPr id="6" name="Picture 5"/>
          <p:cNvPicPr>
            <a:picLocks noChangeAspect="true"/>
          </p:cNvPicPr>
          <p:nvPr/>
        </p:nvPicPr>
        <p:blipFill>
          <a:blip r:embed="rId2"/>
          <a:stretch>
            <a:fillRect/>
          </a:stretch>
        </p:blipFill>
        <p:spPr>
          <a:xfrm>
            <a:off x="4885055" y="2073910"/>
            <a:ext cx="6597650" cy="4618990"/>
          </a:xfrm>
          <a:prstGeom prst="rect">
            <a:avLst/>
          </a:prstGeom>
        </p:spPr>
      </p:pic>
      <p:sp>
        <p:nvSpPr>
          <p:cNvPr id="8" name="Text Box 7"/>
          <p:cNvSpPr txBox="true"/>
          <p:nvPr/>
        </p:nvSpPr>
        <p:spPr>
          <a:xfrm>
            <a:off x="194945" y="161925"/>
            <a:ext cx="11287760" cy="1753235"/>
          </a:xfrm>
          <a:prstGeom prst="rect">
            <a:avLst/>
          </a:prstGeom>
          <a:noFill/>
        </p:spPr>
        <p:txBody>
          <a:bodyPr wrap="square" rtlCol="0" anchor="t">
            <a:spAutoFit/>
          </a:bodyPr>
          <a:p>
            <a:pPr algn="l"/>
            <a:r>
              <a:rPr lang="en-US" altLang="en-US" b="1">
                <a:sym typeface="+mn-ea"/>
              </a:rPr>
              <a:t>1. Theory:</a:t>
            </a:r>
            <a:endParaRPr lang="en-US" altLang="en-US"/>
          </a:p>
          <a:p>
            <a:pPr algn="l"/>
            <a:r>
              <a:rPr lang="en-US" altLang="en-US">
                <a:sym typeface="+mn-ea"/>
              </a:rPr>
              <a:t>	</a:t>
            </a:r>
            <a:r>
              <a:rPr lang="en-US" altLang="en-US" b="1">
                <a:sym typeface="+mn-ea"/>
              </a:rPr>
              <a:t>Hazard</a:t>
            </a:r>
            <a:endParaRPr lang="en-US" altLang="en-US"/>
          </a:p>
          <a:p>
            <a:pPr algn="l"/>
            <a:r>
              <a:rPr lang="en-US" altLang="en-US" b="1">
                <a:sym typeface="+mn-ea"/>
              </a:rPr>
              <a:t>	Survival function</a:t>
            </a:r>
            <a:endParaRPr lang="en-US" altLang="en-US" b="1"/>
          </a:p>
          <a:p>
            <a:pPr algn="l"/>
            <a:r>
              <a:rPr lang="en-US" altLang="en-US" b="1">
                <a:sym typeface="+mn-ea"/>
              </a:rPr>
              <a:t>	Kaplan Meier Curve</a:t>
            </a:r>
            <a:endParaRPr lang="en-US" altLang="en-US"/>
          </a:p>
          <a:p>
            <a:pPr algn="l"/>
            <a:r>
              <a:rPr lang="en-US" altLang="en-US">
                <a:sym typeface="+mn-ea"/>
              </a:rPr>
              <a:t>	Censoring</a:t>
            </a:r>
            <a:endParaRPr lang="en-US" altLang="en-US"/>
          </a:p>
          <a:p>
            <a:pPr algn="l"/>
            <a:r>
              <a:rPr lang="en-US" altLang="en-US">
                <a:sym typeface="+mn-ea"/>
              </a:rPr>
              <a:t>	Cox propotional harzard model: univariate and multivariate analysis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4477</Words>
  <Application>WPS Presentation</Application>
  <PresentationFormat>宽屏</PresentationFormat>
  <Paragraphs>130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Nimbus Roman No9 L</vt:lpstr>
      <vt:lpstr>Arial Black</vt:lpstr>
      <vt:lpstr>微软雅黑</vt:lpstr>
      <vt:lpstr>Droid Sans Fallback</vt:lpstr>
      <vt:lpstr>Arial Unicode MS</vt:lpstr>
      <vt:lpstr>SimSun</vt:lpstr>
      <vt:lpstr>Phetsarath OT</vt:lpstr>
      <vt:lpstr>C059</vt:lpstr>
      <vt:lpstr>Standard Symbols PS</vt:lpstr>
      <vt:lpstr>Office Theme</vt:lpstr>
      <vt:lpstr>Suvival analysis in R</vt:lpstr>
      <vt:lpstr>Some articles using the surival analysis</vt:lpstr>
      <vt:lpstr>Concepts</vt:lpstr>
      <vt:lpstr>PowerPoint 演示文稿</vt:lpstr>
      <vt:lpstr>PowerPoint 演示文稿</vt:lpstr>
      <vt:lpstr>PowerPoint 演示文稿</vt:lpstr>
      <vt:lpstr>PowerPoint 演示文稿</vt:lpstr>
      <vt:lpstr>PowerPoint 演示文稿</vt:lpstr>
      <vt:lpstr>PowerPoint 演示文稿</vt:lpstr>
      <vt:lpstr>2. Practise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dc:creator>
  <cp:lastModifiedBy>nguyen</cp:lastModifiedBy>
  <cp:revision>109</cp:revision>
  <dcterms:created xsi:type="dcterms:W3CDTF">2021-11-06T18:55:01Z</dcterms:created>
  <dcterms:modified xsi:type="dcterms:W3CDTF">2021-11-06T18:55:01Z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