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16"/>
  </p:notesMasterIdLst>
  <p:sldIdLst>
    <p:sldId id="3825" r:id="rId5"/>
    <p:sldId id="3826" r:id="rId6"/>
    <p:sldId id="3827" r:id="rId7"/>
    <p:sldId id="3828" r:id="rId8"/>
    <p:sldId id="3829" r:id="rId9"/>
    <p:sldId id="3791" r:id="rId10"/>
    <p:sldId id="3835" r:id="rId11"/>
    <p:sldId id="3836" r:id="rId12"/>
    <p:sldId id="3837" r:id="rId13"/>
    <p:sldId id="3830" r:id="rId14"/>
    <p:sldId id="383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guide orient="horz" pos="1200"/>
        <p:guide orient="horz" pos="3408"/>
        <p:guide pos="6936"/>
        <p:guide pos="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6/23/2022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5093208" y="4039340"/>
            <a:ext cx="6592824" cy="1090444"/>
          </a:xfrm>
        </p:spPr>
        <p:txBody>
          <a:bodyPr/>
          <a:lstStyle/>
          <a:p>
            <a:r>
              <a:rPr lang="en-US" dirty="0"/>
              <a:t>DELEGATE &amp; EVENT</a:t>
            </a:r>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p:txBody>
          <a:bodyPr/>
          <a:lstStyle/>
          <a:p>
            <a:r>
              <a:rPr lang="en-US" dirty="0" err="1">
                <a:solidFill>
                  <a:srgbClr val="FFFFFF"/>
                </a:solidFill>
              </a:rPr>
              <a:t>Techn</a:t>
            </a:r>
            <a:r>
              <a:rPr lang="en-US" dirty="0">
                <a:solidFill>
                  <a:srgbClr val="FFFFFF"/>
                </a:solidFill>
              </a:rPr>
              <a:t>\</a:t>
            </a:r>
            <a:r>
              <a:rPr lang="en-US" dirty="0" err="1">
                <a:solidFill>
                  <a:srgbClr val="FFFFFF"/>
                </a:solidFill>
              </a:rPr>
              <a:t>thangpd</a:t>
            </a:r>
            <a:endParaRPr lang="en-US" dirty="0">
              <a:solidFill>
                <a:srgbClr val="FFFFFF"/>
              </a:solidFill>
            </a:endParaRPr>
          </a:p>
          <a:p>
            <a:endParaRPr lang="en-US"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AA74-F89F-48A1-B941-897EC05BA69F}"/>
              </a:ext>
            </a:extLst>
          </p:cNvPr>
          <p:cNvSpPr>
            <a:spLocks noGrp="1"/>
          </p:cNvSpPr>
          <p:nvPr>
            <p:ph type="title"/>
          </p:nvPr>
        </p:nvSpPr>
        <p:spPr/>
        <p:txBody>
          <a:bodyPr/>
          <a:lstStyle/>
          <a:p>
            <a:r>
              <a:rPr lang="en-US" dirty="0"/>
              <a:t>EVENT</a:t>
            </a:r>
          </a:p>
        </p:txBody>
      </p:sp>
      <p:sp>
        <p:nvSpPr>
          <p:cNvPr id="10" name="TextBox 9">
            <a:extLst>
              <a:ext uri="{FF2B5EF4-FFF2-40B4-BE49-F238E27FC236}">
                <a16:creationId xmlns:a16="http://schemas.microsoft.com/office/drawing/2014/main" id="{E7DA1BEC-D921-7B18-7E60-F5D2BA9143FB}"/>
              </a:ext>
            </a:extLst>
          </p:cNvPr>
          <p:cNvSpPr txBox="1"/>
          <p:nvPr/>
        </p:nvSpPr>
        <p:spPr>
          <a:xfrm>
            <a:off x="838199" y="1423048"/>
            <a:ext cx="10427563" cy="923330"/>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Event </a:t>
            </a:r>
            <a:r>
              <a:rPr lang="en-US" sz="1800" dirty="0" err="1">
                <a:effectLst/>
                <a:latin typeface="Times New Roman" panose="02020603050405020304" pitchFamily="18" charset="0"/>
                <a:ea typeface="Calibri" panose="020F0502020204030204" pitchFamily="34" charset="0"/>
              </a:rPr>
              <a:t>là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đối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tượng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đặc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biệt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Delegate, </a:t>
            </a:r>
            <a:r>
              <a:rPr lang="en-US" sz="1800" dirty="0" err="1">
                <a:effectLst/>
                <a:latin typeface="Times New Roman" panose="02020603050405020304" pitchFamily="18" charset="0"/>
                <a:ea typeface="Calibri" panose="020F0502020204030204" pitchFamily="34" charset="0"/>
              </a:rPr>
              <a:t>nó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nơi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chứa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phương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thức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phương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thức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này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sẽ</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thực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đồng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loạt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sự</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xảy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ra.</a:t>
            </a:r>
            <a:r>
              <a:rPr lang="en-US" sz="1800" dirty="0">
                <a:effectLst/>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a:t>
            </a:r>
            <a:r>
              <a:rPr lang="en-US" sz="1800" dirty="0" err="1">
                <a:effectLst/>
                <a:latin typeface="Times New Roman" panose="02020603050405020304" pitchFamily="18" charset="0"/>
                <a:ea typeface="Calibri" panose="020F0502020204030204" pitchFamily="34" charset="0"/>
              </a:rPr>
              <a:t>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thể</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thêm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phương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thức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sẽ</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thực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đối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tượng</a:t>
            </a:r>
            <a:r>
              <a:rPr lang="en-US" sz="1800" dirty="0">
                <a:effectLst/>
                <a:latin typeface="Times New Roman" panose="02020603050405020304" pitchFamily="18" charset="0"/>
                <a:ea typeface="Calibri" panose="020F0502020204030204" pitchFamily="34" charset="0"/>
              </a:rPr>
              <a:t> Event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đối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tượng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phát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sự</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kiện</a:t>
            </a:r>
            <a:r>
              <a:rPr lang="en-US" sz="1800" dirty="0">
                <a:effectLst/>
                <a:latin typeface="Times New Roman" panose="02020603050405020304" pitchFamily="18" charset="0"/>
                <a:ea typeface="Calibri" panose="020F0502020204030204" pitchFamily="34" charset="0"/>
              </a:rPr>
              <a:t>.</a:t>
            </a:r>
            <a:endParaRPr lang="en-US" dirty="0"/>
          </a:p>
        </p:txBody>
      </p:sp>
      <p:sp>
        <p:nvSpPr>
          <p:cNvPr id="12" name="TextBox 11">
            <a:extLst>
              <a:ext uri="{FF2B5EF4-FFF2-40B4-BE49-F238E27FC236}">
                <a16:creationId xmlns:a16="http://schemas.microsoft.com/office/drawing/2014/main" id="{E68FE0FE-1806-22B8-23B6-B75BEDA2E95C}"/>
              </a:ext>
            </a:extLst>
          </p:cNvPr>
          <p:cNvSpPr txBox="1"/>
          <p:nvPr/>
        </p:nvSpPr>
        <p:spPr>
          <a:xfrm>
            <a:off x="2328169" y="2748611"/>
            <a:ext cx="9025631" cy="3571747"/>
          </a:xfrm>
          <a:prstGeom prst="rect">
            <a:avLst/>
          </a:prstGeom>
          <a:noFill/>
        </p:spPr>
        <p:txBody>
          <a:bodyPr wrap="square">
            <a:spAutoFit/>
          </a:bodyPr>
          <a:lstStyle/>
          <a:p>
            <a:pPr marL="0" marR="0" indent="457200" algn="just">
              <a:lnSpc>
                <a:spcPct val="150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event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gn="just">
              <a:lnSpc>
                <a:spcPct val="150000"/>
              </a:lnSpc>
              <a:spcBef>
                <a:spcPts val="0"/>
              </a:spcBef>
              <a:spcAft>
                <a:spcPts val="0"/>
              </a:spcAft>
              <a:buFont typeface="Times New Roman" panose="02020603050405020304" pitchFamily="18"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delegate</a:t>
            </a:r>
          </a:p>
          <a:p>
            <a:pPr marL="342900" marR="0" lvl="0" indent="-342900" algn="just">
              <a:lnSpc>
                <a:spcPct val="150000"/>
              </a:lnSpc>
              <a:spcBef>
                <a:spcPts val="0"/>
              </a:spcBef>
              <a:spcAft>
                <a:spcPts val="800"/>
              </a:spcAft>
              <a:buFont typeface="Times New Roman" panose="02020603050405020304" pitchFamily="18"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delegate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event</a:t>
            </a:r>
          </a:p>
          <a:p>
            <a:pPr marL="457200" marR="0" indent="0" algn="just">
              <a:lnSpc>
                <a:spcPct val="150000"/>
              </a:lnSpc>
              <a:spcBef>
                <a:spcPts val="0"/>
              </a:spcBef>
              <a:spcAft>
                <a:spcPts val="0"/>
              </a:spcAft>
              <a:tabLst>
                <a:tab pos="18859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Syntax: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pulblic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delegate void Notify();			//delegate</a:t>
            </a:r>
          </a:p>
          <a:p>
            <a:pPr marL="457200" marR="0" indent="0" algn="just">
              <a:lnSpc>
                <a:spcPct val="150000"/>
              </a:lnSpc>
              <a:spcBef>
                <a:spcPts val="0"/>
              </a:spcBef>
              <a:spcAft>
                <a:spcPts val="0"/>
              </a:spcAft>
              <a:tabLst>
                <a:tab pos="18859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public class Processing</a:t>
            </a:r>
          </a:p>
          <a:p>
            <a:pPr marL="457200" marR="0" indent="0" algn="just">
              <a:lnSpc>
                <a:spcPct val="150000"/>
              </a:lnSpc>
              <a:spcBef>
                <a:spcPts val="0"/>
              </a:spcBef>
              <a:spcAft>
                <a:spcPts val="0"/>
              </a:spcAft>
              <a:tabLst>
                <a:tab pos="18859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457200" marR="0" indent="0" algn="just">
              <a:lnSpc>
                <a:spcPct val="150000"/>
              </a:lnSpc>
              <a:spcBef>
                <a:spcPts val="0"/>
              </a:spcBef>
              <a:spcAft>
                <a:spcPts val="0"/>
              </a:spcAft>
              <a:tabLst>
                <a:tab pos="18859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Public event Notify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ProcessCompleted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//event</a:t>
            </a:r>
          </a:p>
          <a:p>
            <a:pPr marL="457200" marR="0" indent="0" algn="just">
              <a:lnSpc>
                <a:spcPct val="150000"/>
              </a:lnSpc>
              <a:spcBef>
                <a:spcPts val="0"/>
              </a:spcBef>
              <a:spcAft>
                <a:spcPts val="0"/>
              </a:spcAft>
              <a:tabLst>
                <a:tab pos="18859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p>
        </p:txBody>
      </p:sp>
    </p:spTree>
    <p:extLst>
      <p:ext uri="{BB962C8B-B14F-4D97-AF65-F5344CB8AC3E}">
        <p14:creationId xmlns:p14="http://schemas.microsoft.com/office/powerpoint/2010/main" val="1791535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ext&#10;&#10;Description automatically generated">
            <a:extLst>
              <a:ext uri="{FF2B5EF4-FFF2-40B4-BE49-F238E27FC236}">
                <a16:creationId xmlns:a16="http://schemas.microsoft.com/office/drawing/2014/main" id="{2216CB76-9951-4A5D-6044-11DE5DA10CFD}"/>
              </a:ext>
            </a:extLst>
          </p:cNvPr>
          <p:cNvPicPr>
            <a:picLocks noChangeAspect="1"/>
          </p:cNvPicPr>
          <p:nvPr/>
        </p:nvPicPr>
        <p:blipFill>
          <a:blip r:embed="rId2"/>
          <a:stretch>
            <a:fillRect/>
          </a:stretch>
        </p:blipFill>
        <p:spPr>
          <a:xfrm>
            <a:off x="838200" y="269589"/>
            <a:ext cx="3946907" cy="6086761"/>
          </a:xfrm>
          <a:prstGeom prst="rect">
            <a:avLst/>
          </a:prstGeom>
        </p:spPr>
      </p:pic>
      <p:pic>
        <p:nvPicPr>
          <p:cNvPr id="8" name="Picture 7" descr="Text&#10;&#10;Description automatically generated">
            <a:extLst>
              <a:ext uri="{FF2B5EF4-FFF2-40B4-BE49-F238E27FC236}">
                <a16:creationId xmlns:a16="http://schemas.microsoft.com/office/drawing/2014/main" id="{685DE0B6-BDF3-9C74-8FB9-B6509F6F278D}"/>
              </a:ext>
            </a:extLst>
          </p:cNvPr>
          <p:cNvPicPr>
            <a:picLocks noChangeAspect="1"/>
          </p:cNvPicPr>
          <p:nvPr/>
        </p:nvPicPr>
        <p:blipFill>
          <a:blip r:embed="rId3"/>
          <a:stretch>
            <a:fillRect/>
          </a:stretch>
        </p:blipFill>
        <p:spPr>
          <a:xfrm>
            <a:off x="6663017" y="2912919"/>
            <a:ext cx="1657350" cy="800100"/>
          </a:xfrm>
          <a:prstGeom prst="rect">
            <a:avLst/>
          </a:prstGeom>
        </p:spPr>
      </p:pic>
      <p:cxnSp>
        <p:nvCxnSpPr>
          <p:cNvPr id="10" name="Straight Arrow Connector 9">
            <a:extLst>
              <a:ext uri="{FF2B5EF4-FFF2-40B4-BE49-F238E27FC236}">
                <a16:creationId xmlns:a16="http://schemas.microsoft.com/office/drawing/2014/main" id="{F1261575-B9C8-66DF-D496-49D6B7A25F90}"/>
              </a:ext>
            </a:extLst>
          </p:cNvPr>
          <p:cNvCxnSpPr/>
          <p:nvPr/>
        </p:nvCxnSpPr>
        <p:spPr>
          <a:xfrm>
            <a:off x="5171612" y="3386831"/>
            <a:ext cx="1104900" cy="0"/>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0465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solidFill>
                  <a:srgbClr val="FFFFFF"/>
                </a:solidFill>
              </a:rPr>
              <a:t>DELEGATE</a:t>
            </a:r>
            <a:endParaRPr lang="en-US" dirty="0"/>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p:txBody>
          <a:bodyPr/>
          <a:lstStyle/>
          <a:p>
            <a:pPr marL="0" indent="0">
              <a:buNone/>
            </a:pPr>
            <a:r>
              <a:rPr lang="vi-VN" dirty="0">
                <a:latin typeface="Times New Roman" panose="02020603050405020304" pitchFamily="18" charset="0"/>
                <a:cs typeface="Times New Roman" panose="02020603050405020304" pitchFamily="18" charset="0"/>
              </a:rPr>
              <a:t>Delegate là một kiểu dùng để mô tả phương thức, bao gồm có kiểu trả về và các tham số parametter của phương thức, nó có khả năng gọi đến phương thức có kiểu trả về và tham số parametter giống với nó.</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160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Arc 23">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Arc 27">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6417732" y="957715"/>
            <a:ext cx="5130798" cy="2750419"/>
          </a:xfrm>
        </p:spPr>
        <p:txBody>
          <a:bodyPr vert="horz" lIns="91440" tIns="45720" rIns="91440" bIns="45720" rtlCol="0" anchor="b">
            <a:normAutofit/>
          </a:bodyPr>
          <a:lstStyle/>
          <a:p>
            <a:pPr algn="ctr"/>
            <a:r>
              <a:rPr lang="en-US" sz="6000" kern="1200">
                <a:solidFill>
                  <a:schemeClr val="tx1"/>
                </a:solidFill>
                <a:latin typeface="+mj-lt"/>
                <a:ea typeface="+mj-ea"/>
                <a:cs typeface="+mj-cs"/>
              </a:rPr>
              <a:t>DELEGATE</a:t>
            </a:r>
          </a:p>
        </p:txBody>
      </p:sp>
      <p:pic>
        <p:nvPicPr>
          <p:cNvPr id="17" name="Picture 16" descr="A picture containing diagram&#10;&#10;Description automatically generated">
            <a:extLst>
              <a:ext uri="{FF2B5EF4-FFF2-40B4-BE49-F238E27FC236}">
                <a16:creationId xmlns:a16="http://schemas.microsoft.com/office/drawing/2014/main" id="{8E8830C1-7EE2-2937-F69D-BAB106D086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25" y="1572273"/>
            <a:ext cx="5850384" cy="3408654"/>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30" name="Oval 29">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TextBox 22">
            <a:extLst>
              <a:ext uri="{FF2B5EF4-FFF2-40B4-BE49-F238E27FC236}">
                <a16:creationId xmlns:a16="http://schemas.microsoft.com/office/drawing/2014/main" id="{8AF7806F-A46F-2ED7-0681-8BE7B5573255}"/>
              </a:ext>
            </a:extLst>
          </p:cNvPr>
          <p:cNvSpPr txBox="1"/>
          <p:nvPr/>
        </p:nvSpPr>
        <p:spPr>
          <a:xfrm>
            <a:off x="2757261" y="5226682"/>
            <a:ext cx="7869310" cy="369332"/>
          </a:xfrm>
          <a:prstGeom prst="rect">
            <a:avLst/>
          </a:prstGeom>
          <a:noFill/>
        </p:spPr>
        <p:txBody>
          <a:bodyPr wrap="square">
            <a:spAutoFit/>
          </a:bodyPr>
          <a:lstStyle/>
          <a:p>
            <a:r>
              <a:rPr lang="en-US" sz="1800" b="1" u="sng" dirty="0">
                <a:effectLst/>
                <a:latin typeface="Times New Roman" panose="02020603050405020304" pitchFamily="18" charset="0"/>
                <a:ea typeface="Calibri" panose="020F0502020204030204" pitchFamily="34" charset="0"/>
              </a:rPr>
              <a:t>Syntax</a:t>
            </a:r>
            <a:r>
              <a:rPr lang="en-US" b="1" u="sng" dirty="0">
                <a:latin typeface="Times New Roman" panose="02020603050405020304" pitchFamily="18" charset="0"/>
                <a:ea typeface="Calibri" panose="020F0502020204030204" pitchFamily="34" charset="0"/>
              </a:rPr>
              <a:t>:</a:t>
            </a:r>
            <a:r>
              <a:rPr lang="en-US" b="1" dirty="0">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 [access modifier] delegate [return type] [delegate name]([parameters])</a:t>
            </a:r>
            <a:endParaRPr lang="en-US" dirty="0"/>
          </a:p>
        </p:txBody>
      </p:sp>
    </p:spTree>
    <p:extLst>
      <p:ext uri="{BB962C8B-B14F-4D97-AF65-F5344CB8AC3E}">
        <p14:creationId xmlns:p14="http://schemas.microsoft.com/office/powerpoint/2010/main" val="100219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ext&#10;&#10;Description automatically generated">
            <a:extLst>
              <a:ext uri="{FF2B5EF4-FFF2-40B4-BE49-F238E27FC236}">
                <a16:creationId xmlns:a16="http://schemas.microsoft.com/office/drawing/2014/main" id="{527D6F16-A981-3EC6-838A-47D542E04B00}"/>
              </a:ext>
            </a:extLst>
          </p:cNvPr>
          <p:cNvPicPr>
            <a:picLocks noChangeAspect="1"/>
          </p:cNvPicPr>
          <p:nvPr/>
        </p:nvPicPr>
        <p:blipFill>
          <a:blip r:embed="rId2"/>
          <a:stretch>
            <a:fillRect/>
          </a:stretch>
        </p:blipFill>
        <p:spPr>
          <a:xfrm>
            <a:off x="276225" y="171270"/>
            <a:ext cx="6242650" cy="6515460"/>
          </a:xfrm>
          <a:prstGeom prst="rect">
            <a:avLst/>
          </a:prstGeom>
        </p:spPr>
      </p:pic>
      <p:sp>
        <p:nvSpPr>
          <p:cNvPr id="10" name="TextBox 9">
            <a:extLst>
              <a:ext uri="{FF2B5EF4-FFF2-40B4-BE49-F238E27FC236}">
                <a16:creationId xmlns:a16="http://schemas.microsoft.com/office/drawing/2014/main" id="{E6E75D1F-4A15-AB81-971F-777C04EE84DA}"/>
              </a:ext>
            </a:extLst>
          </p:cNvPr>
          <p:cNvSpPr txBox="1"/>
          <p:nvPr/>
        </p:nvSpPr>
        <p:spPr>
          <a:xfrm>
            <a:off x="6707820" y="2683223"/>
            <a:ext cx="2152095" cy="1754326"/>
          </a:xfrm>
          <a:prstGeom prst="rect">
            <a:avLst/>
          </a:prstGeom>
          <a:noFill/>
        </p:spPr>
        <p:txBody>
          <a:bodyPr wrap="square">
            <a:spAutoFit/>
          </a:bodyPr>
          <a:lstStyle/>
          <a:p>
            <a:pPr algn="just"/>
            <a:r>
              <a:rPr lang="en-US" sz="1800" dirty="0">
                <a:effectLst/>
                <a:latin typeface="Times New Roman" panose="02020603050405020304" pitchFamily="18" charset="0"/>
                <a:ea typeface="Calibri" panose="020F0502020204030204" pitchFamily="34" charset="0"/>
              </a:rPr>
              <a:t>delegate </a:t>
            </a:r>
            <a:r>
              <a:rPr lang="en-US" sz="1800" dirty="0" err="1">
                <a:effectLst/>
                <a:latin typeface="Times New Roman" panose="02020603050405020304" pitchFamily="18" charset="0"/>
                <a:ea typeface="Calibri" panose="020F0502020204030204" pitchFamily="34" charset="0"/>
              </a:rPr>
              <a:t>đại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phương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thức</a:t>
            </a:r>
            <a:r>
              <a:rPr lang="en-US" sz="1800" dirty="0">
                <a:effectLst/>
                <a:latin typeface="Times New Roman" panose="02020603050405020304" pitchFamily="18" charset="0"/>
                <a:ea typeface="Calibri" panose="020F0502020204030204" pitchFamily="34" charset="0"/>
              </a:rPr>
              <a:t> </a:t>
            </a:r>
            <a:r>
              <a:rPr lang="en-US" sz="1800" i="1" dirty="0">
                <a:effectLst/>
                <a:latin typeface="Times New Roman" panose="02020603050405020304" pitchFamily="18" charset="0"/>
                <a:ea typeface="Calibri" panose="020F0502020204030204" pitchFamily="34" charset="0"/>
              </a:rPr>
              <a:t>sum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i="1" dirty="0">
                <a:effectLst/>
                <a:latin typeface="Times New Roman" panose="02020603050405020304" pitchFamily="18" charset="0"/>
                <a:ea typeface="Calibri" panose="020F0502020204030204" pitchFamily="34" charset="0"/>
              </a:rPr>
              <a:t>sub</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hoặc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bất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phương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thức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nào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dạng</a:t>
            </a:r>
            <a:r>
              <a:rPr lang="en-US" sz="1800" dirty="0">
                <a:effectLst/>
                <a:latin typeface="Times New Roman" panose="02020603050405020304" pitchFamily="18" charset="0"/>
                <a:ea typeface="Calibri" panose="020F0502020204030204" pitchFamily="34" charset="0"/>
              </a:rPr>
              <a:t> 2 </a:t>
            </a:r>
            <a:r>
              <a:rPr lang="en-US" sz="1800" dirty="0" err="1">
                <a:effectLst/>
                <a:latin typeface="Times New Roman" panose="02020603050405020304" pitchFamily="18" charset="0"/>
                <a:ea typeface="Calibri" panose="020F0502020204030204" pitchFamily="34" charset="0"/>
              </a:rPr>
              <a:t>tham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số</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là</a:t>
            </a:r>
            <a:r>
              <a:rPr lang="en-US" sz="1800" dirty="0">
                <a:effectLst/>
                <a:latin typeface="Times New Roman" panose="02020603050405020304" pitchFamily="18" charset="0"/>
                <a:ea typeface="Calibri" panose="020F0502020204030204" pitchFamily="34" charset="0"/>
              </a:rPr>
              <a:t> </a:t>
            </a:r>
            <a:r>
              <a:rPr lang="en-US" sz="1800" i="1" dirty="0">
                <a:effectLst/>
                <a:latin typeface="Times New Roman" panose="02020603050405020304" pitchFamily="18" charset="0"/>
                <a:ea typeface="Calibri" panose="020F0502020204030204" pitchFamily="34" charset="0"/>
              </a:rPr>
              <a:t>int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kiểu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về</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là</a:t>
            </a:r>
            <a:r>
              <a:rPr lang="en-US" sz="1800" dirty="0">
                <a:effectLst/>
                <a:latin typeface="Times New Roman" panose="02020603050405020304" pitchFamily="18" charset="0"/>
                <a:ea typeface="Calibri" panose="020F0502020204030204" pitchFamily="34" charset="0"/>
              </a:rPr>
              <a:t> </a:t>
            </a:r>
            <a:r>
              <a:rPr lang="en-US" sz="1800" i="1" dirty="0">
                <a:effectLst/>
                <a:latin typeface="Times New Roman" panose="02020603050405020304" pitchFamily="18" charset="0"/>
                <a:ea typeface="Calibri" panose="020F0502020204030204" pitchFamily="34" charset="0"/>
              </a:rPr>
              <a:t>int</a:t>
            </a:r>
            <a:endParaRPr lang="en-US" dirty="0"/>
          </a:p>
        </p:txBody>
      </p:sp>
    </p:spTree>
    <p:extLst>
      <p:ext uri="{BB962C8B-B14F-4D97-AF65-F5344CB8AC3E}">
        <p14:creationId xmlns:p14="http://schemas.microsoft.com/office/powerpoint/2010/main" val="4283594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Placeholder 5" descr="boy playing in playground in front of apartment building&#10;">
            <a:extLst>
              <a:ext uri="{FF2B5EF4-FFF2-40B4-BE49-F238E27FC236}">
                <a16:creationId xmlns:a16="http://schemas.microsoft.com/office/drawing/2014/main" id="{5F329689-9BAF-4AE6-BA67-6C34B1AEE853}"/>
              </a:ext>
            </a:extLst>
          </p:cNvPr>
          <p:cNvPicPr>
            <a:picLocks noGrp="1" noChangeAspect="1"/>
          </p:cNvPicPr>
          <p:nvPr>
            <p:ph type="pic" sz="quarter" idx="10"/>
          </p:nvPr>
        </p:nvPicPr>
        <p:blipFill rotWithShape="1">
          <a:blip r:embed="rId2"/>
          <a:srcRect/>
          <a:stretch/>
        </p:blipFill>
        <p:spPr/>
      </p:pic>
      <p:sp>
        <p:nvSpPr>
          <p:cNvPr id="8" name="Title 7">
            <a:extLst>
              <a:ext uri="{FF2B5EF4-FFF2-40B4-BE49-F238E27FC236}">
                <a16:creationId xmlns:a16="http://schemas.microsoft.com/office/drawing/2014/main" id="{4E808D1D-FE92-499E-982B-315DCF987C64}"/>
              </a:ext>
            </a:extLst>
          </p:cNvPr>
          <p:cNvSpPr>
            <a:spLocks noGrp="1"/>
          </p:cNvSpPr>
          <p:nvPr>
            <p:ph type="title"/>
          </p:nvPr>
        </p:nvSpPr>
        <p:spPr/>
        <p:txBody>
          <a:bodyPr/>
          <a:lstStyle/>
          <a:p>
            <a:pPr algn="l"/>
            <a:r>
              <a:rPr lang="en-US" dirty="0">
                <a:solidFill>
                  <a:schemeClr val="bg1">
                    <a:lumMod val="95000"/>
                  </a:schemeClr>
                </a:solidFill>
              </a:rPr>
              <a:t>z</a:t>
            </a:r>
          </a:p>
        </p:txBody>
      </p:sp>
      <p:sp>
        <p:nvSpPr>
          <p:cNvPr id="9" name="Text Placeholder 8">
            <a:extLst>
              <a:ext uri="{FF2B5EF4-FFF2-40B4-BE49-F238E27FC236}">
                <a16:creationId xmlns:a16="http://schemas.microsoft.com/office/drawing/2014/main" id="{23EE02E7-DD32-447E-A951-9BFA2CED01F5}"/>
              </a:ext>
            </a:extLst>
          </p:cNvPr>
          <p:cNvSpPr>
            <a:spLocks noGrp="1"/>
          </p:cNvSpPr>
          <p:nvPr>
            <p:ph type="body" idx="1"/>
          </p:nvPr>
        </p:nvSpPr>
        <p:spPr>
          <a:xfrm>
            <a:off x="3537561" y="1075071"/>
            <a:ext cx="5038344" cy="713232"/>
          </a:xfrm>
        </p:spPr>
        <p:txBody>
          <a:bodyPr/>
          <a:lstStyle/>
          <a:p>
            <a:r>
              <a:rPr lang="en-US" b="1" dirty="0" err="1"/>
              <a:t>Vai</a:t>
            </a:r>
            <a:r>
              <a:rPr lang="en-US" b="1" dirty="0"/>
              <a:t> </a:t>
            </a:r>
            <a:r>
              <a:rPr lang="en-US" b="1" dirty="0" err="1"/>
              <a:t>trò</a:t>
            </a:r>
            <a:r>
              <a:rPr lang="en-US" b="1" dirty="0"/>
              <a:t> </a:t>
            </a:r>
            <a:r>
              <a:rPr lang="en-US" b="1" dirty="0" err="1"/>
              <a:t>của</a:t>
            </a:r>
            <a:r>
              <a:rPr lang="en-US" b="1" dirty="0"/>
              <a:t> delegate</a:t>
            </a:r>
          </a:p>
        </p:txBody>
      </p:sp>
      <p:sp>
        <p:nvSpPr>
          <p:cNvPr id="14" name="Arc 13">
            <a:extLst>
              <a:ext uri="{FF2B5EF4-FFF2-40B4-BE49-F238E27FC236}">
                <a16:creationId xmlns:a16="http://schemas.microsoft.com/office/drawing/2014/main" id="{FE1CEAEF-A1EC-4CA7-BEC1-407418518AC8}"/>
              </a:ext>
              <a:ext uri="{C183D7F6-B498-43B3-948B-1728B52AA6E4}">
                <adec:decorative xmlns:adec="http://schemas.microsoft.com/office/drawing/2017/decorative" val="1"/>
              </a:ext>
            </a:extLst>
          </p:cNvPr>
          <p:cNvSpPr/>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2FD37EC2-A256-4365-B98A-9FC89FE7E260}"/>
              </a:ext>
              <a:ext uri="{C183D7F6-B498-43B3-948B-1728B52AA6E4}">
                <adec:decorative xmlns:adec="http://schemas.microsoft.com/office/drawing/2017/decorative" val="1"/>
              </a:ext>
            </a:extLst>
          </p:cNvPr>
          <p:cNvSpPr/>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B1AC26EE-7CA8-3A11-4D1E-781811F87A56}"/>
              </a:ext>
            </a:extLst>
          </p:cNvPr>
          <p:cNvSpPr txBox="1"/>
          <p:nvPr/>
        </p:nvSpPr>
        <p:spPr>
          <a:xfrm>
            <a:off x="3537561" y="2123832"/>
            <a:ext cx="5180311" cy="2308324"/>
          </a:xfrm>
          <a:prstGeom prst="rect">
            <a:avLst/>
          </a:prstGeom>
          <a:noFill/>
        </p:spPr>
        <p:txBody>
          <a:bodyPr wrap="square" rtlCol="0">
            <a:spAutoFit/>
          </a:bodyPr>
          <a:lstStyle/>
          <a:p>
            <a:pPr marL="285750" indent="-285750">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rPr>
              <a:t>Vai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trò</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delegate </a:t>
            </a:r>
            <a:r>
              <a:rPr lang="en-US" sz="1800" dirty="0" err="1">
                <a:effectLst/>
                <a:latin typeface="Times New Roman" panose="02020603050405020304" pitchFamily="18" charset="0"/>
                <a:ea typeface="Calibri" panose="020F0502020204030204" pitchFamily="34" charset="0"/>
              </a:rPr>
              <a:t>được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sử</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để</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giúp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class object </a:t>
            </a:r>
            <a:r>
              <a:rPr lang="en-US" sz="1800" dirty="0" err="1">
                <a:effectLst/>
                <a:latin typeface="Times New Roman" panose="02020603050405020304" pitchFamily="18" charset="0"/>
                <a:ea typeface="Calibri" panose="020F0502020204030204" pitchFamily="34" charset="0"/>
              </a:rPr>
              <a:t>tương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ngươc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trở</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lại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với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thực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thể</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tạo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sử</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class </a:t>
            </a:r>
            <a:r>
              <a:rPr lang="en-US" sz="1800" dirty="0" err="1">
                <a:effectLst/>
                <a:latin typeface="Times New Roman" panose="02020603050405020304" pitchFamily="18" charset="0"/>
                <a:ea typeface="Calibri" panose="020F0502020204030204" pitchFamily="34" charset="0"/>
              </a:rPr>
              <a:t>đó</a:t>
            </a:r>
            <a:r>
              <a:rPr lang="en-US" sz="1800" dirty="0">
                <a:effectLst/>
                <a:latin typeface="Times New Roman" panose="02020603050405020304" pitchFamily="18" charset="0"/>
                <a:ea typeface="Calibri" panose="020F0502020204030204" pitchFamily="34" charset="0"/>
              </a:rPr>
              <a:t>.</a:t>
            </a:r>
          </a:p>
          <a:p>
            <a:pPr marL="285750" indent="-285750">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rPr>
              <a:t>Khả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năng</a:t>
            </a:r>
            <a:r>
              <a:rPr lang="en-US" sz="1800" dirty="0">
                <a:effectLst/>
                <a:latin typeface="Times New Roman" panose="02020603050405020304" pitchFamily="18" charset="0"/>
                <a:ea typeface="Calibri" panose="020F0502020204030204" pitchFamily="34" charset="0"/>
              </a:rPr>
              <a:t> call back </a:t>
            </a:r>
            <a:r>
              <a:rPr lang="en-US" sz="1800" dirty="0" err="1">
                <a:effectLst/>
                <a:latin typeface="Times New Roman" panose="02020603050405020304" pitchFamily="18" charset="0"/>
                <a:ea typeface="Calibri" panose="020F0502020204030204" pitchFamily="34" charset="0"/>
              </a:rPr>
              <a:t>nên</a:t>
            </a:r>
            <a:r>
              <a:rPr lang="en-US" sz="1800" dirty="0">
                <a:effectLst/>
                <a:latin typeface="Times New Roman" panose="02020603050405020304" pitchFamily="18" charset="0"/>
                <a:ea typeface="Calibri" panose="020F0502020204030204" pitchFamily="34" charset="0"/>
              </a:rPr>
              <a:t> delegate </a:t>
            </a:r>
            <a:r>
              <a:rPr lang="en-US" sz="1800" dirty="0" err="1">
                <a:effectLst/>
                <a:latin typeface="Times New Roman" panose="02020603050405020304" pitchFamily="18" charset="0"/>
                <a:ea typeface="Calibri" panose="020F0502020204030204" pitchFamily="34" charset="0"/>
              </a:rPr>
              <a:t>được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áp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trong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lập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trình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hướng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sự</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winforms</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WPF).</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Delegate </a:t>
            </a:r>
            <a:r>
              <a:rPr lang="en-US" sz="1800" dirty="0" err="1">
                <a:effectLst/>
                <a:latin typeface="Times New Roman" panose="02020603050405020304" pitchFamily="18" charset="0"/>
                <a:ea typeface="Calibri" panose="020F0502020204030204" pitchFamily="34" charset="0"/>
              </a:rPr>
              <a:t>cũng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sử</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phổ</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biến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với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mô</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hình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lập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trình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bất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đồng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bộ</a:t>
            </a:r>
            <a:r>
              <a:rPr lang="en-US" sz="1800" dirty="0">
                <a:effectLst/>
                <a:latin typeface="Times New Roman" panose="02020603050405020304" pitchFamily="18" charset="0"/>
                <a:ea typeface="Calibri" panose="020F0502020204030204" pitchFamily="34" charset="0"/>
              </a:rPr>
              <a:t> ở </a:t>
            </a:r>
            <a:r>
              <a:rPr lang="en-US" sz="1800" dirty="0" err="1">
                <a:effectLst/>
                <a:latin typeface="Times New Roman" panose="02020603050405020304" pitchFamily="18" charset="0"/>
                <a:ea typeface="Calibri" panose="020F0502020204030204" pitchFamily="34" charset="0"/>
              </a:rPr>
              <a:t>dạng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phương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thức</a:t>
            </a:r>
            <a:r>
              <a:rPr lang="en-US" sz="1800" dirty="0">
                <a:effectLst/>
                <a:latin typeface="Times New Roman" panose="02020603050405020304" pitchFamily="18" charset="0"/>
                <a:ea typeface="Calibri" panose="020F0502020204030204" pitchFamily="34" charset="0"/>
              </a:rPr>
              <a:t> call – back </a:t>
            </a:r>
            <a:r>
              <a:rPr lang="en-US" sz="1800" dirty="0" err="1">
                <a:effectLst/>
                <a:latin typeface="Times New Roman" panose="02020603050405020304" pitchFamily="18" charset="0"/>
                <a:ea typeface="Calibri" panose="020F0502020204030204" pitchFamily="34" charset="0"/>
              </a:rPr>
              <a:t>hoặc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lập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trình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luồng</a:t>
            </a:r>
            <a:r>
              <a:rPr lang="en-US" sz="1800" dirty="0">
                <a:effectLst/>
                <a:latin typeface="Times New Roman" panose="02020603050405020304" pitchFamily="18" charset="0"/>
                <a:ea typeface="Calibri" panose="020F0502020204030204" pitchFamily="34" charset="0"/>
              </a:rPr>
              <a:t>.</a:t>
            </a:r>
            <a:endParaRPr lang="en-US" dirty="0"/>
          </a:p>
        </p:txBody>
      </p:sp>
    </p:spTree>
    <p:extLst>
      <p:ext uri="{BB962C8B-B14F-4D97-AF65-F5344CB8AC3E}">
        <p14:creationId xmlns:p14="http://schemas.microsoft.com/office/powerpoint/2010/main" val="1026132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539308" y="365125"/>
            <a:ext cx="5809527" cy="1325563"/>
          </a:xfrm>
        </p:spPr>
        <p:txBody>
          <a:bodyPr/>
          <a:lstStyle/>
          <a:p>
            <a:r>
              <a:rPr lang="en-US" dirty="0"/>
              <a:t>Generic delegate</a:t>
            </a:r>
          </a:p>
        </p:txBody>
      </p:sp>
      <p:sp>
        <p:nvSpPr>
          <p:cNvPr id="4" name="Oval 3">
            <a:extLst>
              <a:ext uri="{FF2B5EF4-FFF2-40B4-BE49-F238E27FC236}">
                <a16:creationId xmlns:a16="http://schemas.microsoft.com/office/drawing/2014/main" id="{24DD2CB5-7A42-E26B-775C-C38308BEE9A0}"/>
              </a:ext>
            </a:extLst>
          </p:cNvPr>
          <p:cNvSpPr/>
          <p:nvPr/>
        </p:nvSpPr>
        <p:spPr>
          <a:xfrm>
            <a:off x="798990" y="2024109"/>
            <a:ext cx="2494626" cy="253013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t>Actios</a:t>
            </a:r>
            <a:endParaRPr lang="en-US" dirty="0"/>
          </a:p>
        </p:txBody>
      </p:sp>
      <p:sp>
        <p:nvSpPr>
          <p:cNvPr id="10" name="Oval 9">
            <a:extLst>
              <a:ext uri="{FF2B5EF4-FFF2-40B4-BE49-F238E27FC236}">
                <a16:creationId xmlns:a16="http://schemas.microsoft.com/office/drawing/2014/main" id="{6480C3A0-8B19-BA87-FB9C-738B81FF199D}"/>
              </a:ext>
            </a:extLst>
          </p:cNvPr>
          <p:cNvSpPr/>
          <p:nvPr/>
        </p:nvSpPr>
        <p:spPr>
          <a:xfrm>
            <a:off x="4803559" y="3810000"/>
            <a:ext cx="2494626" cy="253013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t>Funcs</a:t>
            </a:r>
            <a:endParaRPr lang="en-US" dirty="0"/>
          </a:p>
        </p:txBody>
      </p:sp>
      <p:sp>
        <p:nvSpPr>
          <p:cNvPr id="15" name="Oval 14">
            <a:extLst>
              <a:ext uri="{FF2B5EF4-FFF2-40B4-BE49-F238E27FC236}">
                <a16:creationId xmlns:a16="http://schemas.microsoft.com/office/drawing/2014/main" id="{1FE2E3EC-0B44-537F-5EAF-5D71B9F00DF6}"/>
              </a:ext>
            </a:extLst>
          </p:cNvPr>
          <p:cNvSpPr/>
          <p:nvPr/>
        </p:nvSpPr>
        <p:spPr>
          <a:xfrm>
            <a:off x="8808128" y="2163932"/>
            <a:ext cx="2494626" cy="25301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Predicate</a:t>
            </a:r>
          </a:p>
        </p:txBody>
      </p:sp>
      <p:sp>
        <p:nvSpPr>
          <p:cNvPr id="5" name="Oval 4">
            <a:extLst>
              <a:ext uri="{FF2B5EF4-FFF2-40B4-BE49-F238E27FC236}">
                <a16:creationId xmlns:a16="http://schemas.microsoft.com/office/drawing/2014/main" id="{17B3A962-B1AD-760E-86D1-A746F4EEE82F}"/>
              </a:ext>
            </a:extLst>
          </p:cNvPr>
          <p:cNvSpPr/>
          <p:nvPr/>
        </p:nvSpPr>
        <p:spPr>
          <a:xfrm>
            <a:off x="1967055" y="1661836"/>
            <a:ext cx="1526959" cy="144706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4497948-8B73-F439-0598-94984042C54F}"/>
              </a:ext>
            </a:extLst>
          </p:cNvPr>
          <p:cNvSpPr/>
          <p:nvPr/>
        </p:nvSpPr>
        <p:spPr>
          <a:xfrm>
            <a:off x="4803559" y="5312038"/>
            <a:ext cx="1526959" cy="144706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8CB3228-35DA-ECF6-DF01-38C0668C02F1}"/>
              </a:ext>
            </a:extLst>
          </p:cNvPr>
          <p:cNvSpPr/>
          <p:nvPr/>
        </p:nvSpPr>
        <p:spPr>
          <a:xfrm>
            <a:off x="7934508" y="2826291"/>
            <a:ext cx="1526959" cy="144706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5CA64BA-1C2E-B315-79FA-58993BE08601}"/>
              </a:ext>
            </a:extLst>
          </p:cNvPr>
          <p:cNvSpPr/>
          <p:nvPr/>
        </p:nvSpPr>
        <p:spPr>
          <a:xfrm>
            <a:off x="798990" y="2054441"/>
            <a:ext cx="2494626" cy="253013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t>Actios</a:t>
            </a:r>
            <a:endParaRPr lang="en-US" dirty="0"/>
          </a:p>
        </p:txBody>
      </p:sp>
      <p:sp>
        <p:nvSpPr>
          <p:cNvPr id="19" name="Oval 18">
            <a:extLst>
              <a:ext uri="{FF2B5EF4-FFF2-40B4-BE49-F238E27FC236}">
                <a16:creationId xmlns:a16="http://schemas.microsoft.com/office/drawing/2014/main" id="{650A0BF7-3661-E037-2C55-53FC75AACED6}"/>
              </a:ext>
            </a:extLst>
          </p:cNvPr>
          <p:cNvSpPr/>
          <p:nvPr/>
        </p:nvSpPr>
        <p:spPr>
          <a:xfrm>
            <a:off x="1967055" y="1692168"/>
            <a:ext cx="1526959" cy="144706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9213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07A6F6-8E33-581C-525F-9F96031750E7}"/>
              </a:ext>
            </a:extLst>
          </p:cNvPr>
          <p:cNvGrpSpPr/>
          <p:nvPr/>
        </p:nvGrpSpPr>
        <p:grpSpPr>
          <a:xfrm>
            <a:off x="195309" y="-452761"/>
            <a:ext cx="2695024" cy="2892409"/>
            <a:chOff x="798990" y="1692168"/>
            <a:chExt cx="2695024" cy="2892409"/>
          </a:xfrm>
        </p:grpSpPr>
        <p:sp>
          <p:nvSpPr>
            <p:cNvPr id="7" name="Oval 6">
              <a:extLst>
                <a:ext uri="{FF2B5EF4-FFF2-40B4-BE49-F238E27FC236}">
                  <a16:creationId xmlns:a16="http://schemas.microsoft.com/office/drawing/2014/main" id="{53536599-28EA-037D-A464-E6CA9F1FD831}"/>
                </a:ext>
              </a:extLst>
            </p:cNvPr>
            <p:cNvSpPr/>
            <p:nvPr/>
          </p:nvSpPr>
          <p:spPr>
            <a:xfrm>
              <a:off x="798990" y="2054441"/>
              <a:ext cx="2494626" cy="253013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t>Actios</a:t>
              </a:r>
              <a:endParaRPr lang="en-US" dirty="0"/>
            </a:p>
          </p:txBody>
        </p:sp>
        <p:sp>
          <p:nvSpPr>
            <p:cNvPr id="8" name="Oval 7">
              <a:extLst>
                <a:ext uri="{FF2B5EF4-FFF2-40B4-BE49-F238E27FC236}">
                  <a16:creationId xmlns:a16="http://schemas.microsoft.com/office/drawing/2014/main" id="{F403A870-5936-864D-5472-DD6F51377653}"/>
                </a:ext>
              </a:extLst>
            </p:cNvPr>
            <p:cNvSpPr/>
            <p:nvPr/>
          </p:nvSpPr>
          <p:spPr>
            <a:xfrm>
              <a:off x="1967055" y="1692168"/>
              <a:ext cx="1526959" cy="144706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F82EB2C8-11D1-6AEB-0FAF-7EA871E64032}"/>
              </a:ext>
            </a:extLst>
          </p:cNvPr>
          <p:cNvSpPr txBox="1"/>
          <p:nvPr/>
        </p:nvSpPr>
        <p:spPr>
          <a:xfrm>
            <a:off x="2689935" y="1347641"/>
            <a:ext cx="9357064" cy="369332"/>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Actions </a:t>
            </a:r>
            <a:r>
              <a:rPr lang="en-US" sz="1800" dirty="0" err="1">
                <a:effectLst/>
                <a:latin typeface="Times New Roman" panose="02020603050405020304" pitchFamily="18" charset="0"/>
                <a:ea typeface="Calibri" panose="020F0502020204030204" pitchFamily="34" charset="0"/>
              </a:rPr>
              <a:t>là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kiểu</a:t>
            </a:r>
            <a:r>
              <a:rPr lang="en-US" sz="1800" dirty="0">
                <a:effectLst/>
                <a:latin typeface="Times New Roman" panose="02020603050405020304" pitchFamily="18" charset="0"/>
                <a:ea typeface="Calibri" panose="020F0502020204030204" pitchFamily="34" charset="0"/>
              </a:rPr>
              <a:t> delegate </a:t>
            </a:r>
            <a:r>
              <a:rPr lang="en-US" sz="1800" dirty="0" err="1">
                <a:effectLst/>
                <a:latin typeface="Times New Roman" panose="02020603050405020304" pitchFamily="18" charset="0"/>
                <a:ea typeface="Calibri" panose="020F0502020204030204" pitchFamily="34" charset="0"/>
              </a:rPr>
              <a:t>tương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với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phương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thức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về</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kiểu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dữ</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liệu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đầu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là</a:t>
            </a:r>
            <a:r>
              <a:rPr lang="en-US" sz="1800" dirty="0">
                <a:effectLst/>
                <a:latin typeface="Times New Roman" panose="02020603050405020304" pitchFamily="18" charset="0"/>
                <a:ea typeface="Calibri" panose="020F0502020204030204" pitchFamily="34" charset="0"/>
              </a:rPr>
              <a:t> void). </a:t>
            </a:r>
            <a:endParaRPr lang="en-US" dirty="0"/>
          </a:p>
        </p:txBody>
      </p:sp>
      <p:pic>
        <p:nvPicPr>
          <p:cNvPr id="12" name="Picture 11" descr="Text&#10;&#10;Description automatically generated">
            <a:extLst>
              <a:ext uri="{FF2B5EF4-FFF2-40B4-BE49-F238E27FC236}">
                <a16:creationId xmlns:a16="http://schemas.microsoft.com/office/drawing/2014/main" id="{2F9908BD-334A-1627-C5DA-3E295F030353}"/>
              </a:ext>
            </a:extLst>
          </p:cNvPr>
          <p:cNvPicPr>
            <a:picLocks noChangeAspect="1"/>
          </p:cNvPicPr>
          <p:nvPr/>
        </p:nvPicPr>
        <p:blipFill>
          <a:blip r:embed="rId2"/>
          <a:stretch>
            <a:fillRect/>
          </a:stretch>
        </p:blipFill>
        <p:spPr>
          <a:xfrm>
            <a:off x="2689935" y="3187031"/>
            <a:ext cx="7431758" cy="1772859"/>
          </a:xfrm>
          <a:prstGeom prst="rect">
            <a:avLst/>
          </a:prstGeom>
        </p:spPr>
      </p:pic>
    </p:spTree>
    <p:extLst>
      <p:ext uri="{BB962C8B-B14F-4D97-AF65-F5344CB8AC3E}">
        <p14:creationId xmlns:p14="http://schemas.microsoft.com/office/powerpoint/2010/main" val="2244460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06EC64D0-7A26-E348-95BC-010FC553325B}"/>
              </a:ext>
            </a:extLst>
          </p:cNvPr>
          <p:cNvSpPr/>
          <p:nvPr/>
        </p:nvSpPr>
        <p:spPr>
          <a:xfrm>
            <a:off x="5584794" y="-344749"/>
            <a:ext cx="2494626" cy="253013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t>Funcs</a:t>
            </a:r>
            <a:endParaRPr lang="en-US" dirty="0"/>
          </a:p>
        </p:txBody>
      </p:sp>
      <p:sp>
        <p:nvSpPr>
          <p:cNvPr id="8" name="Oval 7">
            <a:extLst>
              <a:ext uri="{FF2B5EF4-FFF2-40B4-BE49-F238E27FC236}">
                <a16:creationId xmlns:a16="http://schemas.microsoft.com/office/drawing/2014/main" id="{79B4CAA8-9D33-65F2-2B9B-472E2072DD74}"/>
              </a:ext>
            </a:extLst>
          </p:cNvPr>
          <p:cNvSpPr/>
          <p:nvPr/>
        </p:nvSpPr>
        <p:spPr>
          <a:xfrm>
            <a:off x="5584794" y="1157289"/>
            <a:ext cx="1526959" cy="144706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D36019B-DA96-84D1-CFEF-BCA263E9AC2D}"/>
              </a:ext>
            </a:extLst>
          </p:cNvPr>
          <p:cNvSpPr txBox="1"/>
          <p:nvPr/>
        </p:nvSpPr>
        <p:spPr>
          <a:xfrm>
            <a:off x="87299" y="1798938"/>
            <a:ext cx="6709298" cy="369332"/>
          </a:xfrm>
          <a:prstGeom prst="rect">
            <a:avLst/>
          </a:prstGeom>
          <a:noFill/>
        </p:spPr>
        <p:txBody>
          <a:bodyPr wrap="square">
            <a:spAutoFit/>
          </a:bodyPr>
          <a:lstStyle/>
          <a:p>
            <a:r>
              <a:rPr lang="en-US" sz="1800" dirty="0" err="1">
                <a:effectLst/>
                <a:latin typeface="Times New Roman" panose="02020603050405020304" pitchFamily="18" charset="0"/>
                <a:ea typeface="Calibri" panose="020F0502020204030204" pitchFamily="34" charset="0"/>
              </a:rPr>
              <a:t>Funcs</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kiểu</a:t>
            </a:r>
            <a:r>
              <a:rPr lang="en-US" sz="1800" dirty="0">
                <a:effectLst/>
                <a:latin typeface="Times New Roman" panose="02020603050405020304" pitchFamily="18" charset="0"/>
                <a:ea typeface="Calibri" panose="020F0502020204030204" pitchFamily="34" charset="0"/>
              </a:rPr>
              <a:t> delegate </a:t>
            </a:r>
            <a:r>
              <a:rPr lang="en-US" sz="1800" dirty="0" err="1">
                <a:effectLst/>
                <a:latin typeface="Times New Roman" panose="02020603050405020304" pitchFamily="18" charset="0"/>
                <a:ea typeface="Calibri" panose="020F0502020204030204" pitchFamily="34" charset="0"/>
              </a:rPr>
              <a:t>tương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với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phương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thức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về</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dữ</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liệu</a:t>
            </a:r>
            <a:endParaRPr lang="en-US" dirty="0"/>
          </a:p>
        </p:txBody>
      </p:sp>
      <p:pic>
        <p:nvPicPr>
          <p:cNvPr id="11" name="Picture 10" descr="Text&#10;&#10;Description automatically generated">
            <a:extLst>
              <a:ext uri="{FF2B5EF4-FFF2-40B4-BE49-F238E27FC236}">
                <a16:creationId xmlns:a16="http://schemas.microsoft.com/office/drawing/2014/main" id="{9AE0880F-13E7-4DB1-3C54-094DBF2F2E4E}"/>
              </a:ext>
            </a:extLst>
          </p:cNvPr>
          <p:cNvPicPr>
            <a:picLocks noChangeAspect="1"/>
          </p:cNvPicPr>
          <p:nvPr/>
        </p:nvPicPr>
        <p:blipFill>
          <a:blip r:embed="rId2"/>
          <a:stretch>
            <a:fillRect/>
          </a:stretch>
        </p:blipFill>
        <p:spPr>
          <a:xfrm>
            <a:off x="1827902" y="2946326"/>
            <a:ext cx="8010860" cy="1563529"/>
          </a:xfrm>
          <a:prstGeom prst="rect">
            <a:avLst/>
          </a:prstGeom>
        </p:spPr>
      </p:pic>
      <p:sp>
        <p:nvSpPr>
          <p:cNvPr id="15" name="TextBox 14">
            <a:extLst>
              <a:ext uri="{FF2B5EF4-FFF2-40B4-BE49-F238E27FC236}">
                <a16:creationId xmlns:a16="http://schemas.microsoft.com/office/drawing/2014/main" id="{699E042B-60C3-A1B8-E63A-A2AD33813DA7}"/>
              </a:ext>
            </a:extLst>
          </p:cNvPr>
          <p:cNvSpPr txBox="1"/>
          <p:nvPr/>
        </p:nvSpPr>
        <p:spPr>
          <a:xfrm>
            <a:off x="1827901" y="4748036"/>
            <a:ext cx="8010859" cy="646331"/>
          </a:xfrm>
          <a:prstGeom prst="rect">
            <a:avLst/>
          </a:prstGeom>
          <a:noFill/>
        </p:spPr>
        <p:txBody>
          <a:bodyPr wrap="square">
            <a:spAutoFit/>
          </a:bodyPr>
          <a:lstStyle/>
          <a:p>
            <a:r>
              <a:rPr lang="en-US" sz="1800" dirty="0" err="1">
                <a:effectLst/>
                <a:latin typeface="Times New Roman" panose="02020603050405020304" pitchFamily="18" charset="0"/>
                <a:ea typeface="Calibri" panose="020F0502020204030204" pitchFamily="34" charset="0"/>
              </a:rPr>
              <a:t>Định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nghĩa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kiểu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funcs</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với</a:t>
            </a:r>
            <a:r>
              <a:rPr lang="en-US" sz="1800" dirty="0">
                <a:effectLst/>
                <a:latin typeface="Times New Roman" panose="02020603050405020304" pitchFamily="18" charset="0"/>
                <a:ea typeface="Calibri" panose="020F0502020204030204" pitchFamily="34" charset="0"/>
              </a:rPr>
              <a:t> actions ở </a:t>
            </a:r>
            <a:r>
              <a:rPr lang="en-US" sz="1800" dirty="0" err="1">
                <a:effectLst/>
                <a:latin typeface="Times New Roman" panose="02020603050405020304" pitchFamily="18" charset="0"/>
                <a:ea typeface="Calibri" panose="020F0502020204030204" pitchFamily="34" charset="0"/>
              </a:rPr>
              <a:t>chỗ</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funcs</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luôn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phải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điều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đặt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ra</a:t>
            </a:r>
            <a:r>
              <a:rPr lang="en-US" sz="1800" dirty="0">
                <a:effectLst/>
                <a:latin typeface="Times New Roman" panose="02020603050405020304" pitchFamily="18" charset="0"/>
                <a:ea typeface="Calibri" panose="020F0502020204030204" pitchFamily="34" charset="0"/>
              </a:rPr>
              <a:t> ở </a:t>
            </a:r>
            <a:r>
              <a:rPr lang="en-US" sz="1800" dirty="0" err="1">
                <a:effectLst/>
                <a:latin typeface="Times New Roman" panose="02020603050405020304" pitchFamily="18" charset="0"/>
                <a:ea typeface="Calibri" panose="020F0502020204030204" pitchFamily="34" charset="0"/>
              </a:rPr>
              <a:t>vị</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trí</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cuối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cùng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trong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danh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sách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kiểu</a:t>
            </a:r>
            <a:r>
              <a:rPr lang="en-US" sz="1800" dirty="0">
                <a:effectLst/>
                <a:latin typeface="Times New Roman" panose="02020603050405020304" pitchFamily="18" charset="0"/>
                <a:ea typeface="Calibri" panose="020F0502020204030204" pitchFamily="34" charset="0"/>
              </a:rPr>
              <a:t> generic (out </a:t>
            </a:r>
            <a:r>
              <a:rPr lang="en-US" sz="1800" dirty="0" err="1">
                <a:effectLst/>
                <a:latin typeface="Times New Roman" panose="02020603050405020304" pitchFamily="18" charset="0"/>
                <a:ea typeface="Calibri" panose="020F0502020204030204" pitchFamily="34" charset="0"/>
              </a:rPr>
              <a:t>Tresult</a:t>
            </a:r>
            <a:r>
              <a:rPr lang="en-US" sz="1800" dirty="0">
                <a:effectLst/>
                <a:latin typeface="Times New Roman" panose="02020603050405020304" pitchFamily="18" charset="0"/>
                <a:ea typeface="Calibri" panose="020F0502020204030204" pitchFamily="34" charset="0"/>
              </a:rPr>
              <a:t>)</a:t>
            </a:r>
            <a:endParaRPr lang="en-US" dirty="0"/>
          </a:p>
        </p:txBody>
      </p:sp>
    </p:spTree>
    <p:extLst>
      <p:ext uri="{BB962C8B-B14F-4D97-AF65-F5344CB8AC3E}">
        <p14:creationId xmlns:p14="http://schemas.microsoft.com/office/powerpoint/2010/main" val="2152298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0E4C1FAA-C96F-B350-2C3A-3C58F8FE3C81}"/>
              </a:ext>
            </a:extLst>
          </p:cNvPr>
          <p:cNvSpPr/>
          <p:nvPr/>
        </p:nvSpPr>
        <p:spPr>
          <a:xfrm>
            <a:off x="9962225" y="2501284"/>
            <a:ext cx="2494626" cy="25301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Predicate</a:t>
            </a:r>
          </a:p>
        </p:txBody>
      </p:sp>
      <p:sp>
        <p:nvSpPr>
          <p:cNvPr id="12" name="Oval 11">
            <a:extLst>
              <a:ext uri="{FF2B5EF4-FFF2-40B4-BE49-F238E27FC236}">
                <a16:creationId xmlns:a16="http://schemas.microsoft.com/office/drawing/2014/main" id="{1283C325-2AE8-24FC-7A77-CE74D0D1289B}"/>
              </a:ext>
            </a:extLst>
          </p:cNvPr>
          <p:cNvSpPr/>
          <p:nvPr/>
        </p:nvSpPr>
        <p:spPr>
          <a:xfrm>
            <a:off x="9088605" y="3163643"/>
            <a:ext cx="1526959" cy="144706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B6ED6E6-3748-0633-F9C9-5AC12A8313A4}"/>
              </a:ext>
            </a:extLst>
          </p:cNvPr>
          <p:cNvSpPr txBox="1"/>
          <p:nvPr/>
        </p:nvSpPr>
        <p:spPr>
          <a:xfrm>
            <a:off x="1151878" y="1620148"/>
            <a:ext cx="9598980" cy="646331"/>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Predicate </a:t>
            </a:r>
            <a:r>
              <a:rPr lang="en-US" sz="1800" dirty="0" err="1">
                <a:effectLst/>
                <a:latin typeface="Times New Roman" panose="02020603050405020304" pitchFamily="18" charset="0"/>
                <a:ea typeface="Calibri" panose="020F0502020204030204" pitchFamily="34" charset="0"/>
              </a:rPr>
              <a:t>là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kiểu</a:t>
            </a:r>
            <a:r>
              <a:rPr lang="en-US" sz="1800" dirty="0">
                <a:effectLst/>
                <a:latin typeface="Times New Roman" panose="02020603050405020304" pitchFamily="18" charset="0"/>
                <a:ea typeface="Calibri" panose="020F0502020204030204" pitchFamily="34" charset="0"/>
              </a:rPr>
              <a:t> delegate </a:t>
            </a:r>
            <a:r>
              <a:rPr lang="en-US" sz="1800" dirty="0" err="1">
                <a:effectLst/>
                <a:latin typeface="Times New Roman" panose="02020603050405020304" pitchFamily="18" charset="0"/>
                <a:ea typeface="Calibri" panose="020F0502020204030204" pitchFamily="34" charset="0"/>
              </a:rPr>
              <a:t>tương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với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phương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thức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có</a:t>
            </a:r>
            <a:r>
              <a:rPr lang="en-US" sz="1800" dirty="0">
                <a:effectLst/>
                <a:latin typeface="Times New Roman" panose="02020603050405020304" pitchFamily="18" charset="0"/>
                <a:ea typeface="Calibri" panose="020F0502020204030204" pitchFamily="34" charset="0"/>
              </a:rPr>
              <a:t> 1 </a:t>
            </a:r>
            <a:r>
              <a:rPr lang="en-US" sz="1800" dirty="0" err="1">
                <a:effectLst/>
                <a:latin typeface="Times New Roman" panose="02020603050405020304" pitchFamily="18" charset="0"/>
                <a:ea typeface="Calibri" panose="020F0502020204030204" pitchFamily="34" charset="0"/>
              </a:rPr>
              <a:t>tham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số</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đầu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về</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giá</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trị</a:t>
            </a:r>
            <a:r>
              <a:rPr lang="en-US" sz="1800" dirty="0">
                <a:effectLst/>
                <a:latin typeface="Times New Roman" panose="02020603050405020304" pitchFamily="18" charset="0"/>
                <a:ea typeface="Calibri" panose="020F0502020204030204" pitchFamily="34" charset="0"/>
              </a:rPr>
              <a:t> bool. Predicate </a:t>
            </a:r>
            <a:r>
              <a:rPr lang="en-US" sz="1800" dirty="0" err="1">
                <a:effectLst/>
                <a:latin typeface="Times New Roman" panose="02020603050405020304" pitchFamily="18" charset="0"/>
                <a:ea typeface="Calibri" panose="020F0502020204030204" pitchFamily="34" charset="0"/>
              </a:rPr>
              <a:t>được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sử</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trong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biểu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thức</a:t>
            </a:r>
            <a:r>
              <a:rPr lang="en-US" sz="1800" dirty="0">
                <a:effectLst/>
                <a:latin typeface="Times New Roman" panose="02020603050405020304" pitchFamily="18" charset="0"/>
                <a:ea typeface="Calibri" panose="020F0502020204030204" pitchFamily="34" charset="0"/>
              </a:rPr>
              <a:t> so </a:t>
            </a:r>
            <a:r>
              <a:rPr lang="en-US" sz="1800" dirty="0" err="1">
                <a:effectLst/>
                <a:latin typeface="Times New Roman" panose="02020603050405020304" pitchFamily="18" charset="0"/>
                <a:ea typeface="Calibri" panose="020F0502020204030204" pitchFamily="34" charset="0"/>
              </a:rPr>
              <a:t>sánh</a:t>
            </a:r>
            <a:endParaRPr lang="en-US" dirty="0"/>
          </a:p>
        </p:txBody>
      </p:sp>
      <p:sp>
        <p:nvSpPr>
          <p:cNvPr id="14" name="TextBox 13">
            <a:extLst>
              <a:ext uri="{FF2B5EF4-FFF2-40B4-BE49-F238E27FC236}">
                <a16:creationId xmlns:a16="http://schemas.microsoft.com/office/drawing/2014/main" id="{57166502-4B31-B361-8419-743F29F62228}"/>
              </a:ext>
            </a:extLst>
          </p:cNvPr>
          <p:cNvSpPr txBox="1"/>
          <p:nvPr/>
        </p:nvSpPr>
        <p:spPr>
          <a:xfrm>
            <a:off x="-213064" y="3121816"/>
            <a:ext cx="8043169" cy="1289071"/>
          </a:xfrm>
          <a:prstGeom prst="rect">
            <a:avLst/>
          </a:prstGeom>
          <a:noFill/>
        </p:spPr>
        <p:txBody>
          <a:bodyPr wrap="square">
            <a:spAutoFit/>
          </a:bodyPr>
          <a:lstStyle/>
          <a:p>
            <a:pPr marL="914400" marR="0" indent="45720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Predicate&lt;int&gt; predicate1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&gt; 100;</a:t>
            </a:r>
          </a:p>
          <a:p>
            <a:pPr marL="914400" marR="0" indent="457200" algn="just">
              <a:lnSpc>
                <a:spcPct val="15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Console.WriteLine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($"is 10 &gt; 100? it's {predicate1(10)}");</a:t>
            </a:r>
          </a:p>
          <a:p>
            <a:pPr marL="914400" marR="0" indent="45720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Predicate&lt;string&gt; predicate2 = (s) =&gt;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s.Length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&gt; 10;</a:t>
            </a:r>
          </a:p>
        </p:txBody>
      </p:sp>
    </p:spTree>
    <p:extLst>
      <p:ext uri="{BB962C8B-B14F-4D97-AF65-F5344CB8AC3E}">
        <p14:creationId xmlns:p14="http://schemas.microsoft.com/office/powerpoint/2010/main" val="2363855346"/>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2.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{8CD6FAB0-D32C-4679-BBD2-7FFFF4E594A5}tf78504181_win32</Template>
  <TotalTime>70</TotalTime>
  <Words>445</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Avenir Next LT Pro</vt:lpstr>
      <vt:lpstr>Calibri</vt:lpstr>
      <vt:lpstr>Times New Roman</vt:lpstr>
      <vt:lpstr>Tw Cen MT</vt:lpstr>
      <vt:lpstr>ShapesVTI</vt:lpstr>
      <vt:lpstr>DELEGATE &amp; EVENT</vt:lpstr>
      <vt:lpstr>DELEGATE</vt:lpstr>
      <vt:lpstr>DELEGATE</vt:lpstr>
      <vt:lpstr>PowerPoint Presentation</vt:lpstr>
      <vt:lpstr>z</vt:lpstr>
      <vt:lpstr>Generic delegate</vt:lpstr>
      <vt:lpstr>PowerPoint Presentation</vt:lpstr>
      <vt:lpstr>PowerPoint Presentation</vt:lpstr>
      <vt:lpstr>PowerPoint Presentation</vt:lpstr>
      <vt:lpstr>EVENT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DELEGATE &amp; EVENT</dc:title>
  <dc:creator>Pham Dinh Thang(ThangPD)</dc:creator>
  <cp:lastModifiedBy>Pham Dinh Thang(ThangPD)</cp:lastModifiedBy>
  <cp:revision>1</cp:revision>
  <dcterms:created xsi:type="dcterms:W3CDTF">2022-06-22T09:55:09Z</dcterms:created>
  <dcterms:modified xsi:type="dcterms:W3CDTF">2022-06-23T02:14:33Z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