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59" r:id="rId17"/>
    <p:sldId id="273" r:id="rId18"/>
    <p:sldId id="274" r:id="rId19"/>
    <p:sldId id="275" r:id="rId20"/>
    <p:sldId id="276" r:id="rId21"/>
    <p:sldId id="277"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6/30/2022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6/30/2022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GENERIC, COLLECTION, LINQ</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cap="none" dirty="0" err="1">
                <a:solidFill>
                  <a:srgbClr val="7CEBFF"/>
                </a:solidFill>
              </a:rPr>
              <a:t>Techvn</a:t>
            </a:r>
            <a:r>
              <a:rPr lang="en-US" cap="none" dirty="0">
                <a:solidFill>
                  <a:srgbClr val="7CEBFF"/>
                </a:solidFill>
              </a:rPr>
              <a:t>\</a:t>
            </a:r>
            <a:r>
              <a:rPr lang="en-US" cap="none" dirty="0" err="1">
                <a:solidFill>
                  <a:srgbClr val="7CEBFF"/>
                </a:solidFill>
              </a:rPr>
              <a:t>thangpd</a:t>
            </a:r>
            <a:endParaRPr lang="en-US" cap="none"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810E77-8AF1-7BAA-3347-3977842F1033}"/>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29F8AF08-81E1-4CD2-1EA8-74824F1DB86E}"/>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5" name="TextBox 4">
            <a:extLst>
              <a:ext uri="{FF2B5EF4-FFF2-40B4-BE49-F238E27FC236}">
                <a16:creationId xmlns:a16="http://schemas.microsoft.com/office/drawing/2014/main" id="{695D9007-36EC-A1CB-144A-1F38B8FB41F5}"/>
              </a:ext>
            </a:extLst>
          </p:cNvPr>
          <p:cNvSpPr txBox="1"/>
          <p:nvPr/>
        </p:nvSpPr>
        <p:spPr>
          <a:xfrm>
            <a:off x="203433" y="1602296"/>
            <a:ext cx="5057862"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Stack hay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xếp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trúc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LIFO (Last in first out). </a:t>
            </a:r>
          </a:p>
        </p:txBody>
      </p:sp>
      <p:sp>
        <p:nvSpPr>
          <p:cNvPr id="7" name="TextBox 6">
            <a:extLst>
              <a:ext uri="{FF2B5EF4-FFF2-40B4-BE49-F238E27FC236}">
                <a16:creationId xmlns:a16="http://schemas.microsoft.com/office/drawing/2014/main" id="{FA1D3E6D-A032-4EB1-438A-30212CD39ED4}"/>
              </a:ext>
            </a:extLst>
          </p:cNvPr>
          <p:cNvSpPr txBox="1"/>
          <p:nvPr/>
        </p:nvSpPr>
        <p:spPr>
          <a:xfrm>
            <a:off x="203433" y="2877963"/>
            <a:ext cx="5266189" cy="3105337"/>
          </a:xfrm>
          <a:prstGeom prst="rect">
            <a:avLst/>
          </a:prstGeom>
          <a:noFill/>
        </p:spPr>
        <p:txBody>
          <a:bodyPr wrap="square">
            <a:spAutoFit/>
          </a:bodyPr>
          <a:lstStyle/>
          <a:p>
            <a:pPr marL="0" marR="0" indent="457200" algn="just">
              <a:lnSpc>
                <a:spcPct val="150000"/>
              </a:lnSpc>
              <a:spcBef>
                <a:spcPts val="0"/>
              </a:spcBef>
              <a:spcAft>
                <a:spcPts val="80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Một số thuộc tính và phương thức:</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Count: Số phần tử hiện có trong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Push(Object): Thêm một phần tử vào trí trên cùng của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Pop(): trả về phần tử được thêm vào cuối cùng và xóa phân tử đó khỏi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Peek(): trả về phần tử được thêm vào cuối cùng nhưng không xóa phần tử đó khỏi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769E24B-E4B6-E4DA-2894-B85C43F50C8D}"/>
              </a:ext>
            </a:extLst>
          </p:cNvPr>
          <p:cNvGraphicFramePr>
            <a:graphicFrameLocks noGrp="1"/>
          </p:cNvGraphicFramePr>
          <p:nvPr>
            <p:extLst>
              <p:ext uri="{D42A27DB-BD31-4B8C-83A1-F6EECF244321}">
                <p14:modId xmlns:p14="http://schemas.microsoft.com/office/powerpoint/2010/main" val="605197993"/>
              </p:ext>
            </p:extLst>
          </p:nvPr>
        </p:nvGraphicFramePr>
        <p:xfrm>
          <a:off x="5713293" y="1894683"/>
          <a:ext cx="6117590" cy="3105337"/>
        </p:xfrm>
        <a:graphic>
          <a:graphicData uri="http://schemas.openxmlformats.org/drawingml/2006/table">
            <a:tbl>
              <a:tblPr firstRow="1" firstCol="1" bandRow="1"/>
              <a:tblGrid>
                <a:gridCol w="3934046">
                  <a:extLst>
                    <a:ext uri="{9D8B030D-6E8A-4147-A177-3AD203B41FA5}">
                      <a16:colId xmlns:a16="http://schemas.microsoft.com/office/drawing/2014/main" val="2641233474"/>
                    </a:ext>
                  </a:extLst>
                </a:gridCol>
                <a:gridCol w="2183544">
                  <a:extLst>
                    <a:ext uri="{9D8B030D-6E8A-4147-A177-3AD203B41FA5}">
                      <a16:colId xmlns:a16="http://schemas.microsoft.com/office/drawing/2014/main" val="994886529"/>
                    </a:ext>
                  </a:extLst>
                </a:gridCol>
              </a:tblGrid>
              <a:tr h="3105337">
                <a:tc>
                  <a:txBody>
                    <a:bodyPr/>
                    <a:lstStyle/>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Console.OutputEncoding = Encoding.UTF8;</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Stack stack = </a:t>
                      </a:r>
                      <a:r>
                        <a:rPr lang="vi-VN" sz="105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stack.Push(</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Xin chào"</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stack.Push(</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mọi người"</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stack.Push(</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"ahihihaa"</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"Đây là chương trình demo"</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"Count: {0}"</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stack.Count);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"Values: "</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(Object obj </a:t>
                      </a:r>
                      <a:r>
                        <a:rPr lang="vi-VN" sz="105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stack)</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a:t>
                      </a:r>
                      <a:r>
                        <a:rPr lang="vi-VN" sz="105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"{0}"</a:t>
                      </a: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obj);</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Đây là chương trình demo</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Count: 3</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5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Values: ahihihaa mọi người Xin chào</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943960"/>
                  </a:ext>
                </a:extLst>
              </a:tr>
            </a:tbl>
          </a:graphicData>
        </a:graphic>
      </p:graphicFrame>
    </p:spTree>
    <p:extLst>
      <p:ext uri="{BB962C8B-B14F-4D97-AF65-F5344CB8AC3E}">
        <p14:creationId xmlns:p14="http://schemas.microsoft.com/office/powerpoint/2010/main" val="410882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D8E54-DCAE-E260-4B6F-509480DECB9D}"/>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C46328E9-DF3A-668B-218E-CD419583A4C1}"/>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Queue</a:t>
            </a:r>
          </a:p>
        </p:txBody>
      </p:sp>
      <p:sp>
        <p:nvSpPr>
          <p:cNvPr id="5" name="TextBox 4">
            <a:extLst>
              <a:ext uri="{FF2B5EF4-FFF2-40B4-BE49-F238E27FC236}">
                <a16:creationId xmlns:a16="http://schemas.microsoft.com/office/drawing/2014/main" id="{74978502-97ED-7715-CB03-BF5204F96071}"/>
              </a:ext>
            </a:extLst>
          </p:cNvPr>
          <p:cNvSpPr txBox="1"/>
          <p:nvPr/>
        </p:nvSpPr>
        <p:spPr>
          <a:xfrm>
            <a:off x="362825" y="1791663"/>
            <a:ext cx="3806504" cy="523220"/>
          </a:xfrm>
          <a:prstGeom prst="rect">
            <a:avLst/>
          </a:prstGeom>
          <a:noFill/>
        </p:spPr>
        <p:txBody>
          <a:bodyPr wrap="square">
            <a:spAutoFit/>
          </a:bodyPr>
          <a:lstStyle/>
          <a:p>
            <a:r>
              <a:rPr lang="vi-VN" sz="1400" dirty="0">
                <a:effectLst/>
                <a:latin typeface="Times New Roman" panose="02020603050405020304" pitchFamily="18" charset="0"/>
                <a:ea typeface="Arial" panose="020B0604020202020204" pitchFamily="34" charset="0"/>
              </a:rPr>
              <a:t>Là cấu trúc dữ liệu hoạt động theo nguyên lý FIFO (First In First Out)</a:t>
            </a:r>
            <a:endParaRPr lang="en-US" sz="2000" dirty="0"/>
          </a:p>
        </p:txBody>
      </p:sp>
      <p:sp>
        <p:nvSpPr>
          <p:cNvPr id="7" name="TextBox 6">
            <a:extLst>
              <a:ext uri="{FF2B5EF4-FFF2-40B4-BE49-F238E27FC236}">
                <a16:creationId xmlns:a16="http://schemas.microsoft.com/office/drawing/2014/main" id="{CEA19222-9817-2F79-E816-B20C30DEB015}"/>
              </a:ext>
            </a:extLst>
          </p:cNvPr>
          <p:cNvSpPr txBox="1"/>
          <p:nvPr/>
        </p:nvSpPr>
        <p:spPr>
          <a:xfrm>
            <a:off x="203433" y="2288807"/>
            <a:ext cx="4662181" cy="3064750"/>
          </a:xfrm>
          <a:prstGeom prst="rect">
            <a:avLst/>
          </a:prstGeom>
          <a:noFill/>
        </p:spPr>
        <p:txBody>
          <a:bodyPr wrap="square">
            <a:spAutoFit/>
          </a:bodyPr>
          <a:lstStyle/>
          <a:p>
            <a:pPr marL="0" marR="0" indent="457200" algn="just">
              <a:lnSpc>
                <a:spcPct val="150000"/>
              </a:lnSpc>
              <a:spcBef>
                <a:spcPts val="0"/>
              </a:spcBef>
              <a:spcAft>
                <a:spcPts val="800"/>
              </a:spcAft>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Một số thuộc tính và phương thức:</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Count: Số phần tử hiện có trong Queue.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Enqueue(Object): Thêm một phần tử vào cuối Queue.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Dequeue(): trả về phần tử đầu tiên và xóa phân tử đó khỏi Queue.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Peek(): trả về phần tử đầu tiên nhưng không xóa phần tử đó khỏi Queue.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Contains(Object): Kiểm tra đối tượng có tồn tại trong Queue không.</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A059036-F01C-F3EC-431F-6DA83F3018D2}"/>
              </a:ext>
            </a:extLst>
          </p:cNvPr>
          <p:cNvGraphicFramePr>
            <a:graphicFrameLocks noGrp="1"/>
          </p:cNvGraphicFramePr>
          <p:nvPr>
            <p:extLst>
              <p:ext uri="{D42A27DB-BD31-4B8C-83A1-F6EECF244321}">
                <p14:modId xmlns:p14="http://schemas.microsoft.com/office/powerpoint/2010/main" val="1071995771"/>
              </p:ext>
            </p:extLst>
          </p:nvPr>
        </p:nvGraphicFramePr>
        <p:xfrm>
          <a:off x="5192785" y="1791663"/>
          <a:ext cx="6720435" cy="3239770"/>
        </p:xfrm>
        <a:graphic>
          <a:graphicData uri="http://schemas.openxmlformats.org/drawingml/2006/table">
            <a:tbl>
              <a:tblPr firstRow="1" firstCol="1" bandRow="1"/>
              <a:tblGrid>
                <a:gridCol w="3911821">
                  <a:extLst>
                    <a:ext uri="{9D8B030D-6E8A-4147-A177-3AD203B41FA5}">
                      <a16:colId xmlns:a16="http://schemas.microsoft.com/office/drawing/2014/main" val="2569865299"/>
                    </a:ext>
                  </a:extLst>
                </a:gridCol>
                <a:gridCol w="2808614">
                  <a:extLst>
                    <a:ext uri="{9D8B030D-6E8A-4147-A177-3AD203B41FA5}">
                      <a16:colId xmlns:a16="http://schemas.microsoft.com/office/drawing/2014/main" val="2533123247"/>
                    </a:ext>
                  </a:extLst>
                </a:gridCol>
              </a:tblGrid>
              <a:tr h="0">
                <a:tc>
                  <a:txBody>
                    <a:bodyPr/>
                    <a:lstStyle/>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Console.OutputEncoding = Encoding.UTF8;</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Queue queue =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Queue();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queue.Enqueue(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"Xin Chào"</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queue.Enqueue(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mọi người"</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queue.Enqueue(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ahihi"</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"Đây là chương trình demo collection Queue (FIFO)"</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"Count: {0}"</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queue.Count);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"Values: "</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(Object obj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queue)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a:t>
                      </a:r>
                      <a:r>
                        <a:rPr lang="vi-VN" sz="11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"{0}"</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obj);</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Đây là chương trình demo collection Queue (FIFO)</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Count: 3</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Values: Xin Chào mọi người ahihi</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965682"/>
                  </a:ext>
                </a:extLst>
              </a:tr>
            </a:tbl>
          </a:graphicData>
        </a:graphic>
      </p:graphicFrame>
    </p:spTree>
    <p:extLst>
      <p:ext uri="{BB962C8B-B14F-4D97-AF65-F5344CB8AC3E}">
        <p14:creationId xmlns:p14="http://schemas.microsoft.com/office/powerpoint/2010/main" val="107917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EA175C-F133-DA44-9A7D-3EB86D0A8B24}"/>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BEF35DF9-58B4-10FB-883C-CBADD09469F2}"/>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List</a:t>
            </a:r>
          </a:p>
        </p:txBody>
      </p:sp>
      <p:sp>
        <p:nvSpPr>
          <p:cNvPr id="7" name="TextBox 6">
            <a:extLst>
              <a:ext uri="{FF2B5EF4-FFF2-40B4-BE49-F238E27FC236}">
                <a16:creationId xmlns:a16="http://schemas.microsoft.com/office/drawing/2014/main" id="{F3572BDB-CEFA-5900-A04E-BA3F65399E95}"/>
              </a:ext>
            </a:extLst>
          </p:cNvPr>
          <p:cNvSpPr txBox="1"/>
          <p:nvPr/>
        </p:nvSpPr>
        <p:spPr>
          <a:xfrm>
            <a:off x="161488" y="1728130"/>
            <a:ext cx="4704126" cy="956609"/>
          </a:xfrm>
          <a:prstGeom prst="rect">
            <a:avLst/>
          </a:prstGeom>
          <a:noFill/>
        </p:spPr>
        <p:txBody>
          <a:bodyPr wrap="square">
            <a:spAutoFit/>
          </a:bodyPr>
          <a:lstStyle/>
          <a:p>
            <a:pPr marL="0" marR="0" indent="457200" algn="just">
              <a:lnSpc>
                <a:spcPct val="150000"/>
              </a:lnSpc>
              <a:spcBef>
                <a:spcPts val="0"/>
              </a:spcBef>
              <a:spcAft>
                <a:spcPts val="80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List là một Generic collection giúp lưu trữ và quản lý mảng. Có thể truy xuất các phần tử của mảng qua vị trí index. List tương tự như ArrayList nhưng cải tiến hơn.</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AC2AB7C9-DB37-ED11-C5C7-3B317E9209C8}"/>
              </a:ext>
            </a:extLst>
          </p:cNvPr>
          <p:cNvGraphicFramePr>
            <a:graphicFrameLocks noGrp="1"/>
          </p:cNvGraphicFramePr>
          <p:nvPr>
            <p:extLst>
              <p:ext uri="{D42A27DB-BD31-4B8C-83A1-F6EECF244321}">
                <p14:modId xmlns:p14="http://schemas.microsoft.com/office/powerpoint/2010/main" val="2220934680"/>
              </p:ext>
            </p:extLst>
          </p:nvPr>
        </p:nvGraphicFramePr>
        <p:xfrm>
          <a:off x="2822360" y="2810104"/>
          <a:ext cx="6900480" cy="3334832"/>
        </p:xfrm>
        <a:graphic>
          <a:graphicData uri="http://schemas.openxmlformats.org/drawingml/2006/table">
            <a:tbl>
              <a:tblPr firstRow="1" firstCol="1" bandRow="1"/>
              <a:tblGrid>
                <a:gridCol w="4025150">
                  <a:extLst>
                    <a:ext uri="{9D8B030D-6E8A-4147-A177-3AD203B41FA5}">
                      <a16:colId xmlns:a16="http://schemas.microsoft.com/office/drawing/2014/main" val="1946245429"/>
                    </a:ext>
                  </a:extLst>
                </a:gridCol>
                <a:gridCol w="2875330">
                  <a:extLst>
                    <a:ext uri="{9D8B030D-6E8A-4147-A177-3AD203B41FA5}">
                      <a16:colId xmlns:a16="http://schemas.microsoft.com/office/drawing/2014/main" val="2429376589"/>
                    </a:ext>
                  </a:extLst>
                </a:gridCol>
              </a:tblGrid>
              <a:tr h="3334832">
                <a:tc>
                  <a:txBody>
                    <a:bodyPr/>
                    <a:lstStyle/>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Console.OutputEncoding = Encoding.UTF8;</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List&lt;</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 list1 =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List&lt;</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list1.Add(</a:t>
                      </a:r>
                      <a:r>
                        <a:rPr lang="vi-VN" sz="12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"Xin Chào!"</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list1.Add(</a:t>
                      </a:r>
                      <a:r>
                        <a:rPr lang="vi-VN" sz="12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Bạn thứ 1"</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list1.Add(</a:t>
                      </a:r>
                      <a:r>
                        <a:rPr lang="vi-VN" sz="12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Bạn thứ 2"</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result =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null</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key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list1)</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result += key;</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Console.WriteLine(result);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Xin Chào! Bạn thứ 1 Bạn thứ 2</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913187"/>
                  </a:ext>
                </a:extLst>
              </a:tr>
            </a:tbl>
          </a:graphicData>
        </a:graphic>
      </p:graphicFrame>
    </p:spTree>
    <p:extLst>
      <p:ext uri="{BB962C8B-B14F-4D97-AF65-F5344CB8AC3E}">
        <p14:creationId xmlns:p14="http://schemas.microsoft.com/office/powerpoint/2010/main" val="126959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LINQ</a:t>
            </a:r>
          </a:p>
        </p:txBody>
      </p:sp>
      <p:sp>
        <p:nvSpPr>
          <p:cNvPr id="14" name="TextBox 13">
            <a:extLst>
              <a:ext uri="{FF2B5EF4-FFF2-40B4-BE49-F238E27FC236}">
                <a16:creationId xmlns:a16="http://schemas.microsoft.com/office/drawing/2014/main" id="{6ADB13ED-0372-758E-2796-E1DD72F3C875}"/>
              </a:ext>
            </a:extLst>
          </p:cNvPr>
          <p:cNvSpPr txBox="1"/>
          <p:nvPr/>
        </p:nvSpPr>
        <p:spPr>
          <a:xfrm>
            <a:off x="1064726" y="2434597"/>
            <a:ext cx="6153324" cy="1669496"/>
          </a:xfrm>
          <a:prstGeom prst="rect">
            <a:avLst/>
          </a:prstGeom>
          <a:noFill/>
        </p:spPr>
        <p:txBody>
          <a:bodyPr wrap="square">
            <a:spAutoFit/>
          </a:bodyPr>
          <a:lstStyle/>
          <a:p>
            <a:pPr marL="0" marR="0" indent="457200" algn="just">
              <a:lnSpc>
                <a:spcPct val="150000"/>
              </a:lnSpc>
              <a:spcBef>
                <a:spcPts val="0"/>
              </a:spcBef>
              <a:spcAft>
                <a:spcPts val="800"/>
              </a:spcAft>
            </a:pP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vấn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tích</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hợp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ngôn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ngữ</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là</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cú</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pháp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vấn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thống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nhất</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C#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VB.NET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xuất</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dữ</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từ</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nguồn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định</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dạng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khác</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nhau</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Nó</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khả</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năng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truy</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cập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nguồn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dữ</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liệu</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khác</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nhau</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(SQL Db, XML, List ...)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với</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cùng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cú</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pháp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LINQ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hoạt</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động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trên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những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kiểu</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tập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hợp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có</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khả</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năng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duyệt</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qua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nó</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xem</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thêm</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Collection, List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trong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C#).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sử</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dụng</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LINQ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thì</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nạp</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hai</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thư</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viện</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Generic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và</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Linq</a:t>
            </a:r>
            <a:r>
              <a:rPr lang="en-US" sz="1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9" name="Rectangle 8">
            <a:extLst>
              <a:ext uri="{FF2B5EF4-FFF2-40B4-BE49-F238E27FC236}">
                <a16:creationId xmlns:a16="http://schemas.microsoft.com/office/drawing/2014/main" id="{2B530B3B-58BD-AD3B-708A-65634619DFAC}"/>
              </a:ext>
            </a:extLst>
          </p:cNvPr>
          <p:cNvSpPr/>
          <p:nvPr/>
        </p:nvSpPr>
        <p:spPr>
          <a:xfrm>
            <a:off x="1064725" y="4409863"/>
            <a:ext cx="2878101" cy="4865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(data source)</a:t>
            </a:r>
          </a:p>
        </p:txBody>
      </p:sp>
      <p:sp>
        <p:nvSpPr>
          <p:cNvPr id="20" name="Rectangle 19">
            <a:extLst>
              <a:ext uri="{FF2B5EF4-FFF2-40B4-BE49-F238E27FC236}">
                <a16:creationId xmlns:a16="http://schemas.microsoft.com/office/drawing/2014/main" id="{48C78A9E-EC2D-6B80-A85E-97D14E5E8B7C}"/>
              </a:ext>
            </a:extLst>
          </p:cNvPr>
          <p:cNvSpPr/>
          <p:nvPr/>
        </p:nvSpPr>
        <p:spPr>
          <a:xfrm>
            <a:off x="2503775" y="5121196"/>
            <a:ext cx="2878101" cy="4865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(query)</a:t>
            </a:r>
          </a:p>
        </p:txBody>
      </p:sp>
      <p:sp>
        <p:nvSpPr>
          <p:cNvPr id="21" name="Rectangle 20">
            <a:extLst>
              <a:ext uri="{FF2B5EF4-FFF2-40B4-BE49-F238E27FC236}">
                <a16:creationId xmlns:a16="http://schemas.microsoft.com/office/drawing/2014/main" id="{D4D8CB02-63D8-ABE8-C00F-008EBEE6C255}"/>
              </a:ext>
            </a:extLst>
          </p:cNvPr>
          <p:cNvSpPr/>
          <p:nvPr/>
        </p:nvSpPr>
        <p:spPr>
          <a:xfrm>
            <a:off x="3942825" y="5832529"/>
            <a:ext cx="2878101" cy="4865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(query execution)</a:t>
            </a:r>
          </a:p>
        </p:txBody>
      </p:sp>
    </p:spTree>
    <p:extLst>
      <p:ext uri="{BB962C8B-B14F-4D97-AF65-F5344CB8AC3E}">
        <p14:creationId xmlns:p14="http://schemas.microsoft.com/office/powerpoint/2010/main" val="420932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D521FF-6962-1816-ED86-256B4AB3F0FE}"/>
              </a:ext>
            </a:extLst>
          </p:cNvPr>
          <p:cNvSpPr>
            <a:spLocks noGrp="1"/>
          </p:cNvSpPr>
          <p:nvPr>
            <p:ph type="title"/>
          </p:nvPr>
        </p:nvSpPr>
        <p:spPr>
          <a:xfrm>
            <a:off x="2807283" y="646229"/>
            <a:ext cx="7213600" cy="1121871"/>
          </a:xfrm>
        </p:spPr>
        <p:txBody>
          <a:bodyPr anchor="ctr">
            <a:normAutofit/>
          </a:bodyPr>
          <a:lstStyle/>
          <a:p>
            <a:pPr algn="ctr"/>
            <a:r>
              <a:rPr lang="en-US" dirty="0"/>
              <a:t>Data source</a:t>
            </a:r>
          </a:p>
        </p:txBody>
      </p:sp>
      <p:graphicFrame>
        <p:nvGraphicFramePr>
          <p:cNvPr id="5" name="Table 4">
            <a:extLst>
              <a:ext uri="{FF2B5EF4-FFF2-40B4-BE49-F238E27FC236}">
                <a16:creationId xmlns:a16="http://schemas.microsoft.com/office/drawing/2014/main" id="{92C8CFEB-9254-E2DB-7557-4EBE6537A2DB}"/>
              </a:ext>
            </a:extLst>
          </p:cNvPr>
          <p:cNvGraphicFramePr>
            <a:graphicFrameLocks noGrp="1"/>
          </p:cNvGraphicFramePr>
          <p:nvPr>
            <p:extLst>
              <p:ext uri="{D42A27DB-BD31-4B8C-83A1-F6EECF244321}">
                <p14:modId xmlns:p14="http://schemas.microsoft.com/office/powerpoint/2010/main" val="2104750054"/>
              </p:ext>
            </p:extLst>
          </p:nvPr>
        </p:nvGraphicFramePr>
        <p:xfrm>
          <a:off x="780176" y="1873654"/>
          <a:ext cx="10662407" cy="4321156"/>
        </p:xfrm>
        <a:graphic>
          <a:graphicData uri="http://schemas.openxmlformats.org/drawingml/2006/table">
            <a:tbl>
              <a:tblPr firstRow="1" firstCol="1" bandRow="1"/>
              <a:tblGrid>
                <a:gridCol w="1744910">
                  <a:extLst>
                    <a:ext uri="{9D8B030D-6E8A-4147-A177-3AD203B41FA5}">
                      <a16:colId xmlns:a16="http://schemas.microsoft.com/office/drawing/2014/main" val="701315136"/>
                    </a:ext>
                  </a:extLst>
                </a:gridCol>
                <a:gridCol w="8917497">
                  <a:extLst>
                    <a:ext uri="{9D8B030D-6E8A-4147-A177-3AD203B41FA5}">
                      <a16:colId xmlns:a16="http://schemas.microsoft.com/office/drawing/2014/main" val="1456267934"/>
                    </a:ext>
                  </a:extLst>
                </a:gridCol>
              </a:tblGrid>
              <a:tr h="78965">
                <a:tc>
                  <a:txBody>
                    <a:bodyPr/>
                    <a:lstStyle/>
                    <a:p>
                      <a:pPr marL="0" marR="0" indent="0" algn="ctr">
                        <a:lnSpc>
                          <a:spcPct val="100000"/>
                        </a:lnSpc>
                        <a:spcBef>
                          <a:spcPts val="0"/>
                        </a:spcBef>
                        <a:spcAft>
                          <a:spcPts val="0"/>
                        </a:spcAft>
                      </a:pPr>
                      <a:r>
                        <a:rPr lang="vi-VN" sz="14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Tên provider</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vi-VN" sz="1400" b="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Mô tả</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072575"/>
                  </a:ext>
                </a:extLst>
              </a:tr>
              <a:tr h="707001">
                <a:tc>
                  <a:txBody>
                    <a:bodyPr/>
                    <a:lstStyle/>
                    <a:p>
                      <a:pPr marL="0" marR="0" indent="0" algn="ctr">
                        <a:lnSpc>
                          <a:spcPct val="100000"/>
                        </a:lnSpc>
                        <a:spcBef>
                          <a:spcPts val="0"/>
                        </a:spcBef>
                        <a:spcAft>
                          <a:spcPts val="0"/>
                        </a:spcAft>
                      </a:pPr>
                      <a:r>
                        <a:rPr lang="vi-V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LINQ to Objects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pPr>
                      <a:br>
                        <a:rPr lang="vi-VN" sz="1400">
                          <a:effectLst/>
                          <a:latin typeface="Times New Roman" panose="02020603050405020304" pitchFamily="18" charset="0"/>
                          <a:ea typeface="Arial" panose="020B0604020202020204" pitchFamily="34" charset="0"/>
                          <a:cs typeface="Times New Roman" panose="02020603050405020304" pitchFamily="18" charset="0"/>
                        </a:rPr>
                      </a:br>
                      <a:r>
                        <a:rPr lang="vi-VN" sz="1400">
                          <a:effectLst/>
                          <a:latin typeface="Times New Roman" panose="02020603050405020304" pitchFamily="18" charset="0"/>
                          <a:ea typeface="Arial" panose="020B0604020202020204" pitchFamily="34" charset="0"/>
                          <a:cs typeface="Times New Roman" panose="02020603050405020304" pitchFamily="18" charset="0"/>
                        </a:rPr>
                        <a:t>Sử dụng LINQ đối với các đối tượng collection mà implement từ IEnumerable hoặc IEnumerable&lt;T&gt; (dữ liệu được lưu trong bộ nhớ). Được sử dụng rộng rãi đặc biệt đối với những bài toán cần hiệu năng cao.</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ctr">
                        <a:lnSpc>
                          <a:spcPct val="100000"/>
                        </a:lnSpc>
                        <a:spcBef>
                          <a:spcPts val="0"/>
                        </a:spcBef>
                        <a:spcAft>
                          <a:spcPts val="0"/>
                        </a:spcAft>
                      </a:pPr>
                      <a:r>
                        <a:rPr lang="vi-VN" sz="1400">
                          <a:effectLst/>
                          <a:latin typeface="Times New Roman" panose="02020603050405020304" pitchFamily="18" charset="0"/>
                          <a:ea typeface="Arial" panose="020B0604020202020204" pitchFamily="34" charset="0"/>
                          <a:cs typeface="Times New Roman" panose="02020603050405020304" pitchFamily="18" charset="0"/>
                        </a:rPr>
                        <a:t> </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20452"/>
                  </a:ext>
                </a:extLst>
              </a:tr>
              <a:tr h="1693915">
                <a:tc>
                  <a:txBody>
                    <a:bodyPr/>
                    <a:lstStyle/>
                    <a:p>
                      <a:pPr marL="0" marR="0" indent="0" algn="ctr">
                        <a:lnSpc>
                          <a:spcPct val="100000"/>
                        </a:lnSpc>
                        <a:spcBef>
                          <a:spcPts val="0"/>
                        </a:spcBef>
                        <a:spcAft>
                          <a:spcPts val="0"/>
                        </a:spcAft>
                      </a:pPr>
                      <a:r>
                        <a:rPr lang="vi-V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LINQ to SQL</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Thực hiện map các tables, views, store procedures thành các đối tượng. LINQ sẽ thực hiện truy vấn trên các đối tượng đó bằng cách chuyển đổi qua lại giữa đối tượng và câu lệnh sql.</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indent="-285750" algn="l">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Ngoài truy vấn ta cũng có thể thực hiện thêm/sửa/xóa dữ liệu dựa trên các đối tượng trên.</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indent="-285750" algn="l">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Hỗ trợ transaction.</a:t>
                      </a:r>
                      <a:br>
                        <a:rPr lang="vi-VN" sz="1400" dirty="0">
                          <a:effectLst/>
                          <a:latin typeface="Times New Roman" panose="02020603050405020304" pitchFamily="18" charset="0"/>
                          <a:ea typeface="Arial" panose="020B0604020202020204" pitchFamily="34" charset="0"/>
                          <a:cs typeface="Times New Roman" panose="02020603050405020304" pitchFamily="18" charset="0"/>
                        </a:rPr>
                      </a:br>
                      <a:r>
                        <a:rPr lang="vi-VN" sz="1400" dirty="0">
                          <a:effectLst/>
                          <a:latin typeface="Times New Roman" panose="02020603050405020304" pitchFamily="18" charset="0"/>
                          <a:ea typeface="Arial" panose="020B0604020202020204" pitchFamily="34" charset="0"/>
                          <a:cs typeface="Times New Roman" panose="02020603050405020304" pitchFamily="18" charset="0"/>
                        </a:rPr>
                        <a:t>Ưu điểm: được sử dụng khá nhiều trong thực tế dưới cái tên Entity Framework hoặc Entity Framework Core.</a:t>
                      </a:r>
                      <a:br>
                        <a:rPr lang="vi-VN" sz="1400" dirty="0">
                          <a:effectLst/>
                          <a:latin typeface="Times New Roman" panose="02020603050405020304" pitchFamily="18" charset="0"/>
                          <a:ea typeface="Arial" panose="020B0604020202020204" pitchFamily="34" charset="0"/>
                          <a:cs typeface="Times New Roman" panose="02020603050405020304" pitchFamily="18" charset="0"/>
                        </a:rPr>
                      </a:br>
                      <a:r>
                        <a:rPr lang="vi-VN" sz="1400" dirty="0">
                          <a:effectLst/>
                          <a:latin typeface="Times New Roman" panose="02020603050405020304" pitchFamily="18" charset="0"/>
                          <a:ea typeface="Arial" panose="020B0604020202020204" pitchFamily="34" charset="0"/>
                          <a:cs typeface="Times New Roman" panose="02020603050405020304" pitchFamily="18" charset="0"/>
                        </a:rPr>
                        <a:t>Nhược điểm: chỉ làm việc với cơ sở dữ liệu là SQL Server.</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1025594"/>
                  </a:ext>
                </a:extLst>
              </a:tr>
              <a:tr h="707001">
                <a:tc>
                  <a:txBody>
                    <a:bodyPr/>
                    <a:lstStyle/>
                    <a:p>
                      <a:pPr marL="0" marR="0" indent="0" algn="ctr">
                        <a:lnSpc>
                          <a:spcPct val="100000"/>
                        </a:lnSpc>
                        <a:spcBef>
                          <a:spcPts val="0"/>
                        </a:spcBef>
                        <a:spcAft>
                          <a:spcPts val="0"/>
                        </a:spcAft>
                      </a:pPr>
                      <a:r>
                        <a:rPr lang="vi-VN" sz="14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LINQ to Entities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l">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Tương tự như LINQ to SQL nhưng hỗ trợ nhiều loại cơ sở dữ liệu</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a:t>
                      </a:r>
                    </a:p>
                    <a:p>
                      <a:pPr marL="285750" marR="0" indent="-285750" algn="l">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Nhược điểm: sử dụng phức tạp. Nhiều cơ sở dữ liệu không thích hợp sử dụng chung với .Net.</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indent="-285750" algn="ctr">
                        <a:lnSpc>
                          <a:spcPct val="100000"/>
                        </a:lnSpc>
                        <a:spcBef>
                          <a:spcPts val="0"/>
                        </a:spcBef>
                        <a:spcAft>
                          <a:spcPts val="0"/>
                        </a:spcAft>
                        <a:buFont typeface="Wingdings" panose="05000000000000000000" pitchFamily="2" charset="2"/>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4833383"/>
                  </a:ext>
                </a:extLst>
              </a:tr>
              <a:tr h="78965">
                <a:tc>
                  <a:txBody>
                    <a:bodyPr/>
                    <a:lstStyle/>
                    <a:p>
                      <a:pPr marL="0" marR="0" indent="0" algn="ctr">
                        <a:lnSpc>
                          <a:spcPct val="100000"/>
                        </a:lnSpc>
                        <a:spcBef>
                          <a:spcPts val="0"/>
                        </a:spcBef>
                        <a:spcAft>
                          <a:spcPts val="0"/>
                        </a:spcAft>
                      </a:pPr>
                      <a:r>
                        <a:rPr lang="vi-VN" sz="14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LINQ to DataSets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pPr>
                      <a:r>
                        <a:rPr lang="vi-VN" sz="14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Sự kết hợp giữa LINQ và ADO.NET.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997215"/>
                  </a:ext>
                </a:extLst>
              </a:tr>
              <a:tr h="258404">
                <a:tc>
                  <a:txBody>
                    <a:bodyPr/>
                    <a:lstStyle/>
                    <a:p>
                      <a:pPr marL="0" marR="0" indent="0" algn="ctr">
                        <a:lnSpc>
                          <a:spcPct val="100000"/>
                        </a:lnSpc>
                        <a:spcBef>
                          <a:spcPts val="0"/>
                        </a:spcBef>
                        <a:spcAft>
                          <a:spcPts val="0"/>
                        </a:spcAft>
                      </a:pPr>
                      <a:r>
                        <a:rPr lang="vi-V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LINQ to XML</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pPr>
                      <a:br>
                        <a:rPr lang="vi-VN" sz="1400" dirty="0">
                          <a:effectLst/>
                          <a:latin typeface="Times New Roman" panose="02020603050405020304" pitchFamily="18" charset="0"/>
                          <a:ea typeface="Arial" panose="020B0604020202020204" pitchFamily="34" charset="0"/>
                          <a:cs typeface="Times New Roman" panose="02020603050405020304" pitchFamily="18" charset="0"/>
                        </a:rPr>
                      </a:br>
                      <a:r>
                        <a:rPr lang="vi-VN" sz="1400" dirty="0">
                          <a:effectLst/>
                          <a:latin typeface="Times New Roman" panose="02020603050405020304" pitchFamily="18" charset="0"/>
                          <a:ea typeface="Arial" panose="020B0604020202020204" pitchFamily="34" charset="0"/>
                          <a:cs typeface="Times New Roman" panose="02020603050405020304" pitchFamily="18" charset="0"/>
                        </a:rPr>
                        <a:t>Truy vấn thông tin trong file XML.</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ctr">
                        <a:lnSpc>
                          <a:spcPct val="100000"/>
                        </a:lnSpc>
                        <a:spcBef>
                          <a:spcPts val="0"/>
                        </a:spcBef>
                        <a:spcAft>
                          <a:spcPts val="0"/>
                        </a:spcAft>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0704" marR="207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9499577"/>
                  </a:ext>
                </a:extLst>
              </a:tr>
            </a:tbl>
          </a:graphicData>
        </a:graphic>
      </p:graphicFrame>
    </p:spTree>
    <p:extLst>
      <p:ext uri="{BB962C8B-B14F-4D97-AF65-F5344CB8AC3E}">
        <p14:creationId xmlns:p14="http://schemas.microsoft.com/office/powerpoint/2010/main" val="421890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6FD559F-48D1-1BBA-821A-9F3497B7AEA3}"/>
              </a:ext>
            </a:extLst>
          </p:cNvPr>
          <p:cNvSpPr txBox="1"/>
          <p:nvPr/>
        </p:nvSpPr>
        <p:spPr>
          <a:xfrm>
            <a:off x="4530056" y="971571"/>
            <a:ext cx="3212984" cy="523220"/>
          </a:xfrm>
          <a:prstGeom prst="rect">
            <a:avLst/>
          </a:prstGeom>
          <a:noFill/>
        </p:spPr>
        <p:txBody>
          <a:bodyPr wrap="square">
            <a:spAutoFit/>
          </a:bodyPr>
          <a:lstStyle/>
          <a:p>
            <a:pPr algn="ctr"/>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Query</a:t>
            </a:r>
            <a:endParaRPr lang="en-US" dirty="0"/>
          </a:p>
        </p:txBody>
      </p:sp>
      <p:sp>
        <p:nvSpPr>
          <p:cNvPr id="11" name="TextBox 10">
            <a:extLst>
              <a:ext uri="{FF2B5EF4-FFF2-40B4-BE49-F238E27FC236}">
                <a16:creationId xmlns:a16="http://schemas.microsoft.com/office/drawing/2014/main" id="{EBECF3D1-E61A-55BD-F8E0-8097CBEB1B0F}"/>
              </a:ext>
            </a:extLst>
          </p:cNvPr>
          <p:cNvSpPr txBox="1"/>
          <p:nvPr/>
        </p:nvSpPr>
        <p:spPr>
          <a:xfrm>
            <a:off x="-1" y="2221990"/>
            <a:ext cx="10117123" cy="417422"/>
          </a:xfrm>
          <a:prstGeom prst="rect">
            <a:avLst/>
          </a:prstGeom>
          <a:noFill/>
        </p:spPr>
        <p:txBody>
          <a:bodyPr wrap="square">
            <a:spAutoFit/>
          </a:bodyPr>
          <a:lstStyle/>
          <a:p>
            <a:pPr marL="0" marR="0" indent="457200" algn="just">
              <a:lnSpc>
                <a:spcPct val="150000"/>
              </a:lnSpc>
              <a:spcBef>
                <a:spcPts val="0"/>
              </a:spcBef>
              <a:spcAft>
                <a:spcPts val="80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Có hai cách viết cho LINQ là cú pháp truy vấn (query syntax) và cú pháp phương thức (method syntax).</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46C3A25-932A-50EC-58B7-948B0824412A}"/>
              </a:ext>
            </a:extLst>
          </p:cNvPr>
          <p:cNvSpPr txBox="1"/>
          <p:nvPr/>
        </p:nvSpPr>
        <p:spPr>
          <a:xfrm>
            <a:off x="479222" y="2844225"/>
            <a:ext cx="11314651" cy="584775"/>
          </a:xfrm>
          <a:prstGeom prst="rect">
            <a:avLst/>
          </a:prstGeom>
          <a:noFill/>
        </p:spPr>
        <p:txBody>
          <a:bodyPr wrap="square">
            <a:spAutoFit/>
          </a:bodyPr>
          <a:lstStyle/>
          <a:p>
            <a:r>
              <a:rPr lang="vi-VN" sz="1600">
                <a:effectLst/>
                <a:latin typeface="Times New Roman" panose="02020603050405020304" pitchFamily="18" charset="0"/>
                <a:ea typeface="Arial" panose="020B0604020202020204" pitchFamily="34" charset="0"/>
              </a:rPr>
              <a:t>Cú pháp truy vấn (Query Syntax): Cú pháp này nhìn giống như một truy vấn select SQL đảo ngược với từ khóa đầu tiên là from, kết thúc là select. Cú pháp này có hình thức khác biệt với code C# thông thường với một số từ khóa mới. </a:t>
            </a:r>
            <a:endParaRPr lang="en-US" sz="1600" dirty="0"/>
          </a:p>
        </p:txBody>
      </p:sp>
      <p:sp>
        <p:nvSpPr>
          <p:cNvPr id="19" name="TextBox 18">
            <a:extLst>
              <a:ext uri="{FF2B5EF4-FFF2-40B4-BE49-F238E27FC236}">
                <a16:creationId xmlns:a16="http://schemas.microsoft.com/office/drawing/2014/main" id="{B473EA4E-A28D-2DA6-BACE-5ECF7FE911DA}"/>
              </a:ext>
            </a:extLst>
          </p:cNvPr>
          <p:cNvSpPr txBox="1"/>
          <p:nvPr/>
        </p:nvSpPr>
        <p:spPr>
          <a:xfrm>
            <a:off x="479221" y="3716052"/>
            <a:ext cx="11013695" cy="646331"/>
          </a:xfrm>
          <a:prstGeom prst="rect">
            <a:avLst/>
          </a:prstGeom>
          <a:noFill/>
        </p:spPr>
        <p:txBody>
          <a:bodyPr wrap="square">
            <a:spAutoFit/>
          </a:bodyPr>
          <a:lstStyle/>
          <a:p>
            <a:r>
              <a:rPr lang="vi-VN" dirty="0">
                <a:effectLst/>
                <a:latin typeface="Times New Roman" panose="02020603050405020304" pitchFamily="18" charset="0"/>
                <a:ea typeface="Arial" panose="020B0604020202020204" pitchFamily="34" charset="0"/>
              </a:rPr>
              <a:t>Cú pháp phương thức (Method Syntax, còn gọi là Fluent): giống như cách gọi một phương thức mở rộng bình thường trên object của class. Đây lối viết cơ bản của LINQ.</a:t>
            </a:r>
            <a:endParaRPr lang="en-US" dirty="0"/>
          </a:p>
        </p:txBody>
      </p:sp>
    </p:spTree>
    <p:extLst>
      <p:ext uri="{BB962C8B-B14F-4D97-AF65-F5344CB8AC3E}">
        <p14:creationId xmlns:p14="http://schemas.microsoft.com/office/powerpoint/2010/main" val="349003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2767AD-EBD2-9FA9-E12C-8458DD8F8624}"/>
              </a:ext>
            </a:extLst>
          </p:cNvPr>
          <p:cNvPicPr>
            <a:picLocks noChangeAspect="1"/>
          </p:cNvPicPr>
          <p:nvPr/>
        </p:nvPicPr>
        <p:blipFill>
          <a:blip r:embed="rId2"/>
          <a:stretch>
            <a:fillRect/>
          </a:stretch>
        </p:blipFill>
        <p:spPr>
          <a:xfrm>
            <a:off x="92423" y="793947"/>
            <a:ext cx="6416612" cy="5868109"/>
          </a:xfrm>
          <a:prstGeom prst="rect">
            <a:avLst/>
          </a:prstGeom>
        </p:spPr>
      </p:pic>
      <p:graphicFrame>
        <p:nvGraphicFramePr>
          <p:cNvPr id="4" name="Table 3">
            <a:extLst>
              <a:ext uri="{FF2B5EF4-FFF2-40B4-BE49-F238E27FC236}">
                <a16:creationId xmlns:a16="http://schemas.microsoft.com/office/drawing/2014/main" id="{B0B0BB60-D82D-59C3-A791-F407D10A25D9}"/>
              </a:ext>
            </a:extLst>
          </p:cNvPr>
          <p:cNvGraphicFramePr>
            <a:graphicFrameLocks noGrp="1"/>
          </p:cNvGraphicFramePr>
          <p:nvPr>
            <p:extLst>
              <p:ext uri="{D42A27DB-BD31-4B8C-83A1-F6EECF244321}">
                <p14:modId xmlns:p14="http://schemas.microsoft.com/office/powerpoint/2010/main" val="3995611989"/>
              </p:ext>
            </p:extLst>
          </p:nvPr>
        </p:nvGraphicFramePr>
        <p:xfrm>
          <a:off x="6672907" y="793947"/>
          <a:ext cx="5229188" cy="855917"/>
        </p:xfrm>
        <a:graphic>
          <a:graphicData uri="http://schemas.openxmlformats.org/drawingml/2006/table">
            <a:tbl>
              <a:tblPr firstRow="1" firstCol="1" bandRow="1"/>
              <a:tblGrid>
                <a:gridCol w="5229188">
                  <a:extLst>
                    <a:ext uri="{9D8B030D-6E8A-4147-A177-3AD203B41FA5}">
                      <a16:colId xmlns:a16="http://schemas.microsoft.com/office/drawing/2014/main" val="2331863102"/>
                    </a:ext>
                  </a:extLst>
                </a:gridCol>
              </a:tblGrid>
              <a:tr h="0">
                <a:tc>
                  <a:txBody>
                    <a:bodyPr/>
                    <a:lstStyle/>
                    <a:p>
                      <a:pPr marL="0" marR="0" indent="0" algn="just">
                        <a:lnSpc>
                          <a:spcPct val="150000"/>
                        </a:lnSpc>
                        <a:spcBef>
                          <a:spcPts val="0"/>
                        </a:spcBef>
                        <a:spcAft>
                          <a:spcPts val="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var lists = from &lt;Biến lưu thông tin từng phần tử&gt; in &lt;Nguồn dữ liệu&gt;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[&lt;Phép toán truy vấn: where, join ... in, order by...&gt; Biều thức lambda]</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select &lt;Biến lưu thông tin từng phần tử&gt;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003932"/>
                  </a:ext>
                </a:extLst>
              </a:tr>
            </a:tbl>
          </a:graphicData>
        </a:graphic>
      </p:graphicFrame>
      <p:graphicFrame>
        <p:nvGraphicFramePr>
          <p:cNvPr id="5" name="Table 4">
            <a:extLst>
              <a:ext uri="{FF2B5EF4-FFF2-40B4-BE49-F238E27FC236}">
                <a16:creationId xmlns:a16="http://schemas.microsoft.com/office/drawing/2014/main" id="{86DE23B5-5154-D1F5-A4DE-19D4997EC39B}"/>
              </a:ext>
            </a:extLst>
          </p:cNvPr>
          <p:cNvGraphicFramePr>
            <a:graphicFrameLocks noGrp="1"/>
          </p:cNvGraphicFramePr>
          <p:nvPr>
            <p:extLst>
              <p:ext uri="{D42A27DB-BD31-4B8C-83A1-F6EECF244321}">
                <p14:modId xmlns:p14="http://schemas.microsoft.com/office/powerpoint/2010/main" val="2750893632"/>
              </p:ext>
            </p:extLst>
          </p:nvPr>
        </p:nvGraphicFramePr>
        <p:xfrm>
          <a:off x="6672907" y="1808222"/>
          <a:ext cx="5229188" cy="4853834"/>
        </p:xfrm>
        <a:graphic>
          <a:graphicData uri="http://schemas.openxmlformats.org/drawingml/2006/table">
            <a:tbl>
              <a:tblPr firstRow="1" firstCol="1" bandRow="1"/>
              <a:tblGrid>
                <a:gridCol w="5229188">
                  <a:extLst>
                    <a:ext uri="{9D8B030D-6E8A-4147-A177-3AD203B41FA5}">
                      <a16:colId xmlns:a16="http://schemas.microsoft.com/office/drawing/2014/main" val="2290064713"/>
                    </a:ext>
                  </a:extLst>
                </a:gridCol>
              </a:tblGrid>
              <a:tr h="4341832">
                <a:tc>
                  <a:txBody>
                    <a:bodyPr/>
                    <a:lstStyle/>
                    <a:p>
                      <a:pPr marL="0" marR="0" indent="0" algn="l">
                        <a:lnSpc>
                          <a:spcPct val="150000"/>
                        </a:lnSpc>
                        <a:spcBef>
                          <a:spcPts val="0"/>
                        </a:spcBef>
                        <a:spcAft>
                          <a:spcPts val="0"/>
                        </a:spcAft>
                      </a:pP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Program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static</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void</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Main(</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args)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var</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cars = Car.Cars;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var</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 =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from</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item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cars </a:t>
                      </a:r>
                      <a:endParaRPr lang="en-US"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endParaRPr>
                    </a:p>
                    <a:p>
                      <a:pPr marL="0" marR="0" indent="0" algn="l">
                        <a:lnSpc>
                          <a:spcPct val="150000"/>
                        </a:lnSpc>
                        <a:spcBef>
                          <a:spcPts val="0"/>
                        </a:spcBef>
                        <a:spcAft>
                          <a:spcPts val="0"/>
                        </a:spcAft>
                      </a:pPr>
                      <a:r>
                        <a:rPr lang="en-US"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where</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item.YearOfManufacture &gt;= 1990 </a:t>
                      </a:r>
                      <a:endParaRPr lang="en-US"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endParaRPr>
                    </a:p>
                    <a:p>
                      <a:pPr marL="0" marR="0" indent="0" algn="l">
                        <a:lnSpc>
                          <a:spcPct val="150000"/>
                        </a:lnSpc>
                        <a:spcBef>
                          <a:spcPts val="0"/>
                        </a:spcBef>
                        <a:spcAft>
                          <a:spcPts val="0"/>
                        </a:spcAft>
                      </a:pPr>
                      <a:r>
                        <a:rPr lang="en-US"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select</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(var item </a:t>
                      </a:r>
                      <a:r>
                        <a:rPr lang="vi-VN" sz="11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Console.WriteLine(item);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Console.ReadKey();</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1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639" marR="62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721619"/>
                  </a:ext>
                </a:extLst>
              </a:tr>
              <a:tr h="512002">
                <a:tc>
                  <a:txBody>
                    <a:bodyPr/>
                    <a:lstStyle/>
                    <a:p>
                      <a:pPr marL="0" marR="0" indent="0" algn="l">
                        <a:lnSpc>
                          <a:spcPct val="150000"/>
                        </a:lnSpc>
                        <a:spcBef>
                          <a:spcPts val="0"/>
                        </a:spcBef>
                        <a:spcAft>
                          <a:spcPts val="0"/>
                        </a:spcAft>
                      </a:pPr>
                      <a:r>
                        <a:rPr lang="vi-VN" sz="1100" dirty="0">
                          <a:effectLst/>
                          <a:latin typeface="Cascadia Mono" panose="020B0609020000020004" pitchFamily="49" charset="0"/>
                          <a:ea typeface="Arial" panose="020B0604020202020204" pitchFamily="34" charset="0"/>
                          <a:cs typeface="Cascadia Mono" panose="020B0609020000020004" pitchFamily="49" charset="0"/>
                        </a:rPr>
                        <a:t>1 - Honda - 1990</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100" dirty="0">
                          <a:effectLst/>
                          <a:latin typeface="Cascadia Mono" panose="020B0609020000020004" pitchFamily="49" charset="0"/>
                          <a:ea typeface="Arial" panose="020B0604020202020204" pitchFamily="34" charset="0"/>
                          <a:cs typeface="Cascadia Mono" panose="020B0609020000020004" pitchFamily="49" charset="0"/>
                        </a:rPr>
                        <a:t>4 - VinFast - 2017</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2639" marR="62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199037"/>
                  </a:ext>
                </a:extLst>
              </a:tr>
            </a:tbl>
          </a:graphicData>
        </a:graphic>
      </p:graphicFrame>
    </p:spTree>
    <p:extLst>
      <p:ext uri="{BB962C8B-B14F-4D97-AF65-F5344CB8AC3E}">
        <p14:creationId xmlns:p14="http://schemas.microsoft.com/office/powerpoint/2010/main" val="58058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8F2DDA-2C43-C3E2-37E6-9439F965B61D}"/>
              </a:ext>
            </a:extLst>
          </p:cNvPr>
          <p:cNvPicPr>
            <a:picLocks noChangeAspect="1"/>
          </p:cNvPicPr>
          <p:nvPr/>
        </p:nvPicPr>
        <p:blipFill>
          <a:blip r:embed="rId2"/>
          <a:stretch>
            <a:fillRect/>
          </a:stretch>
        </p:blipFill>
        <p:spPr>
          <a:xfrm>
            <a:off x="92423" y="793947"/>
            <a:ext cx="6416612" cy="5868109"/>
          </a:xfrm>
          <a:prstGeom prst="rect">
            <a:avLst/>
          </a:prstGeom>
        </p:spPr>
      </p:pic>
      <p:graphicFrame>
        <p:nvGraphicFramePr>
          <p:cNvPr id="4" name="Table 3">
            <a:extLst>
              <a:ext uri="{FF2B5EF4-FFF2-40B4-BE49-F238E27FC236}">
                <a16:creationId xmlns:a16="http://schemas.microsoft.com/office/drawing/2014/main" id="{1529EDC1-AB3D-C4F9-E2F1-E5ADBA7D662D}"/>
              </a:ext>
            </a:extLst>
          </p:cNvPr>
          <p:cNvGraphicFramePr>
            <a:graphicFrameLocks noGrp="1"/>
          </p:cNvGraphicFramePr>
          <p:nvPr>
            <p:extLst>
              <p:ext uri="{D42A27DB-BD31-4B8C-83A1-F6EECF244321}">
                <p14:modId xmlns:p14="http://schemas.microsoft.com/office/powerpoint/2010/main" val="1825425748"/>
              </p:ext>
            </p:extLst>
          </p:nvPr>
        </p:nvGraphicFramePr>
        <p:xfrm>
          <a:off x="6701277" y="793947"/>
          <a:ext cx="5311758" cy="4873880"/>
        </p:xfrm>
        <a:graphic>
          <a:graphicData uri="http://schemas.openxmlformats.org/drawingml/2006/table">
            <a:tbl>
              <a:tblPr firstRow="1" firstCol="1" bandRow="1"/>
              <a:tblGrid>
                <a:gridCol w="5311758">
                  <a:extLst>
                    <a:ext uri="{9D8B030D-6E8A-4147-A177-3AD203B41FA5}">
                      <a16:colId xmlns:a16="http://schemas.microsoft.com/office/drawing/2014/main" val="2672761972"/>
                    </a:ext>
                  </a:extLst>
                </a:gridCol>
              </a:tblGrid>
              <a:tr h="3128337">
                <a:tc>
                  <a:txBody>
                    <a:bodyPr/>
                    <a:lstStyle/>
                    <a:p>
                      <a:pPr marL="0" marR="0" indent="0" algn="l">
                        <a:lnSpc>
                          <a:spcPct val="150000"/>
                        </a:lnSpc>
                        <a:spcBef>
                          <a:spcPts val="0"/>
                        </a:spcBef>
                        <a:spcAft>
                          <a:spcPts val="0"/>
                        </a:spcAft>
                      </a:pP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Program</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static</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void</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Main(</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args)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var</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cars = Car.Cars;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var</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 = cars.Where(f =&gt; f.YearOfManufacture &gt;= 1990);</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(var item </a:t>
                      </a:r>
                      <a:r>
                        <a:rPr lang="vi-VN" sz="12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en-US"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en-US"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Console.WriteLine(item);</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en-US"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Console.ReadKey();</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6375" marR="66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8652772"/>
                  </a:ext>
                </a:extLst>
              </a:tr>
              <a:tr h="395913">
                <a:tc>
                  <a:txBody>
                    <a:bodyPr/>
                    <a:lstStyle/>
                    <a:p>
                      <a:pPr marL="0" marR="0" indent="0" algn="l">
                        <a:lnSpc>
                          <a:spcPct val="150000"/>
                        </a:lnSpc>
                        <a:spcBef>
                          <a:spcPts val="0"/>
                        </a:spcBef>
                        <a:spcAft>
                          <a:spcPts val="0"/>
                        </a:spcAft>
                      </a:pPr>
                      <a:r>
                        <a:rPr lang="vi-VN" sz="1200" dirty="0">
                          <a:effectLst/>
                          <a:latin typeface="Cascadia Mono" panose="020B0609020000020004" pitchFamily="49" charset="0"/>
                          <a:ea typeface="Arial" panose="020B0604020202020204" pitchFamily="34" charset="0"/>
                          <a:cs typeface="Cascadia Mono" panose="020B0609020000020004" pitchFamily="49" charset="0"/>
                        </a:rPr>
                        <a:t>1 - Honda - 1990</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1200" dirty="0">
                          <a:effectLst/>
                          <a:latin typeface="Cascadia Mono" panose="020B0609020000020004" pitchFamily="49" charset="0"/>
                          <a:ea typeface="Arial" panose="020B0604020202020204" pitchFamily="34" charset="0"/>
                          <a:cs typeface="Cascadia Mono" panose="020B0609020000020004" pitchFamily="49" charset="0"/>
                        </a:rPr>
                        <a:t>4 - VinFast - 2017</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6375" marR="663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69658"/>
                  </a:ext>
                </a:extLst>
              </a:tr>
            </a:tbl>
          </a:graphicData>
        </a:graphic>
      </p:graphicFrame>
    </p:spTree>
    <p:extLst>
      <p:ext uri="{BB962C8B-B14F-4D97-AF65-F5344CB8AC3E}">
        <p14:creationId xmlns:p14="http://schemas.microsoft.com/office/powerpoint/2010/main" val="30759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56F5B-7CFE-88F0-CEF7-36E536D1A062}"/>
              </a:ext>
            </a:extLst>
          </p:cNvPr>
          <p:cNvSpPr txBox="1"/>
          <p:nvPr/>
        </p:nvSpPr>
        <p:spPr>
          <a:xfrm>
            <a:off x="503339" y="971571"/>
            <a:ext cx="11266418" cy="523220"/>
          </a:xfrm>
          <a:prstGeom prst="rect">
            <a:avLst/>
          </a:prstGeom>
          <a:noFill/>
        </p:spPr>
        <p:txBody>
          <a:bodyPr wrap="square">
            <a:spAutoFit/>
          </a:bodyPr>
          <a:lstStyle/>
          <a:p>
            <a:pPr algn="ctr"/>
            <a:r>
              <a:rPr lang="en-US" sz="2800" cap="all" dirty="0" err="1">
                <a:latin typeface="Times New Roman" panose="02020603050405020304" pitchFamily="18" charset="0"/>
                <a:ea typeface="+mj-ea"/>
                <a:cs typeface="Times New Roman" panose="02020603050405020304" pitchFamily="18" charset="0"/>
              </a:rPr>
              <a:t>Một</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số</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toán</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tử</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truy</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vấn</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chuẩn</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trong</a:t>
            </a:r>
            <a:r>
              <a:rPr lang="en-US" sz="2800" cap="all" dirty="0">
                <a:latin typeface="Times New Roman" panose="02020603050405020304" pitchFamily="18" charset="0"/>
                <a:ea typeface="+mj-ea"/>
                <a:cs typeface="Times New Roman" panose="02020603050405020304" pitchFamily="18" charset="0"/>
              </a:rPr>
              <a:t> </a:t>
            </a:r>
            <a:r>
              <a:rPr lang="en-US" sz="2800" cap="all" dirty="0" err="1">
                <a:latin typeface="Times New Roman" panose="02020603050405020304" pitchFamily="18" charset="0"/>
                <a:ea typeface="+mj-ea"/>
                <a:cs typeface="Times New Roman" panose="02020603050405020304" pitchFamily="18" charset="0"/>
              </a:rPr>
              <a:t>linq</a:t>
            </a: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7EAB987-AB6A-6D3A-01D5-F67723DDB74D}"/>
              </a:ext>
            </a:extLst>
          </p:cNvPr>
          <p:cNvGraphicFramePr>
            <a:graphicFrameLocks noGrp="1"/>
          </p:cNvGraphicFramePr>
          <p:nvPr>
            <p:extLst>
              <p:ext uri="{D42A27DB-BD31-4B8C-83A1-F6EECF244321}">
                <p14:modId xmlns:p14="http://schemas.microsoft.com/office/powerpoint/2010/main" val="4127836492"/>
              </p:ext>
            </p:extLst>
          </p:nvPr>
        </p:nvGraphicFramePr>
        <p:xfrm>
          <a:off x="1931704" y="1494791"/>
          <a:ext cx="8328591" cy="5194935"/>
        </p:xfrm>
        <a:graphic>
          <a:graphicData uri="http://schemas.openxmlformats.org/drawingml/2006/table">
            <a:tbl>
              <a:tblPr firstRow="1" firstCol="1" bandRow="1"/>
              <a:tblGrid>
                <a:gridCol w="1711709">
                  <a:extLst>
                    <a:ext uri="{9D8B030D-6E8A-4147-A177-3AD203B41FA5}">
                      <a16:colId xmlns:a16="http://schemas.microsoft.com/office/drawing/2014/main" val="345979649"/>
                    </a:ext>
                  </a:extLst>
                </a:gridCol>
                <a:gridCol w="6616882">
                  <a:extLst>
                    <a:ext uri="{9D8B030D-6E8A-4147-A177-3AD203B41FA5}">
                      <a16:colId xmlns:a16="http://schemas.microsoft.com/office/drawing/2014/main" val="2569142247"/>
                    </a:ext>
                  </a:extLst>
                </a:gridCol>
              </a:tblGrid>
              <a:tr h="283068">
                <a:tc>
                  <a:txBody>
                    <a:bodyPr/>
                    <a:lstStyle/>
                    <a:p>
                      <a:pPr marL="0" marR="0" indent="0" algn="just">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Nhóm</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Phương thức</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5941"/>
                  </a:ext>
                </a:extLst>
              </a:tr>
              <a:tr h="283068">
                <a:tc>
                  <a:txBody>
                    <a:bodyPr/>
                    <a:lstStyle/>
                    <a:p>
                      <a:pPr marL="0" marR="0" indent="0" algn="just">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Lọc dữ liệu</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Where, OfType</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998398"/>
                  </a:ext>
                </a:extLst>
              </a:tr>
              <a:tr h="283068">
                <a:tc>
                  <a:txBody>
                    <a:bodyPr/>
                    <a:lstStyle/>
                    <a:p>
                      <a:pPr marL="0" marR="0" indent="0" algn="just">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Sắp xếp</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OrderBy, OrderByDescending, ThenBy, ThenByDescending, Reverse</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873611"/>
                  </a:ext>
                </a:extLst>
              </a:tr>
              <a:tr h="283068">
                <a:tc>
                  <a:txBody>
                    <a:bodyPr/>
                    <a:lstStyle/>
                    <a:p>
                      <a:pPr marL="0" marR="0" indent="0" algn="just">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Nhóm</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effectLst/>
                          <a:latin typeface="Times New Roman" panose="02020603050405020304" pitchFamily="18" charset="0"/>
                          <a:ea typeface="Arial" panose="020B0604020202020204" pitchFamily="34" charset="0"/>
                          <a:cs typeface="Times New Roman" panose="02020603050405020304" pitchFamily="18" charset="0"/>
                        </a:rPr>
                        <a:t>GroupBy, ToLookup</a:t>
                      </a:r>
                    </a:p>
                  </a:txBody>
                  <a:tcPr marL="57266" marR="572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2170643"/>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Join</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GroupJoin, Join</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452276"/>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Projection</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Select, SelectMany</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2254520"/>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Tổng hợp</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Aggregate, Average, Count, LongCount, Max, Min, Sum</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107599"/>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Định lượng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All, Any, Contains</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556669"/>
                  </a:ext>
                </a:extLst>
              </a:tr>
              <a:tr h="604625">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Phần tử</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ElementAt, ElementAtOrDefault, First, FirstOrDefault, Last, LastOrDefault, Single, SingleOrDefault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438911"/>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Tập hợp</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Distinct, Except, Intersect, Union</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866252"/>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Phân vùng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Skip, SkipWhile, Take, TakeWhile</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672930"/>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Liên kết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Concat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977593"/>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So sánh bằng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SequenceEqual</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7474400"/>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Tạo danh sách</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DefaultEmpty, Empty, Range, Repeat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31450"/>
                  </a:ext>
                </a:extLst>
              </a:tr>
              <a:tr h="283068">
                <a:tc>
                  <a:txBody>
                    <a:bodyPr/>
                    <a:lstStyle/>
                    <a:p>
                      <a:pPr marL="0" marR="0" indent="0" algn="just">
                        <a:lnSpc>
                          <a:spcPct val="150000"/>
                        </a:lnSpc>
                        <a:spcBef>
                          <a:spcPts val="0"/>
                        </a:spcBef>
                        <a:spcAft>
                          <a:spcPts val="0"/>
                        </a:spcAft>
                      </a:pPr>
                      <a:r>
                        <a:rPr lang="vi-VN" sz="1600">
                          <a:effectLst/>
                          <a:latin typeface="Times New Roman" panose="02020603050405020304" pitchFamily="18" charset="0"/>
                          <a:ea typeface="Arial" panose="020B0604020202020204" pitchFamily="34" charset="0"/>
                          <a:cs typeface="Times New Roman" panose="02020603050405020304" pitchFamily="18" charset="0"/>
                        </a:rPr>
                        <a:t>Chuyển đổi</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600" dirty="0">
                          <a:effectLst/>
                          <a:latin typeface="Times New Roman" panose="02020603050405020304" pitchFamily="18" charset="0"/>
                          <a:ea typeface="Arial" panose="020B0604020202020204" pitchFamily="34" charset="0"/>
                          <a:cs typeface="Times New Roman" panose="02020603050405020304" pitchFamily="18" charset="0"/>
                        </a:rPr>
                        <a:t>AsEnumerable, AsQueryable, Cast, ToArray, ToDictionary, ToList</a:t>
                      </a:r>
                      <a:endParaRPr lang="en-US"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7266" marR="57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220498"/>
                  </a:ext>
                </a:extLst>
              </a:tr>
            </a:tbl>
          </a:graphicData>
        </a:graphic>
      </p:graphicFrame>
    </p:spTree>
    <p:extLst>
      <p:ext uri="{BB962C8B-B14F-4D97-AF65-F5344CB8AC3E}">
        <p14:creationId xmlns:p14="http://schemas.microsoft.com/office/powerpoint/2010/main" val="150822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68F7F1CB-C50A-12EC-4F1A-D538722061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C8C903-9A3B-7D4A-73A5-376DC27DD580}"/>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GENERIC</a:t>
            </a:r>
          </a:p>
        </p:txBody>
      </p:sp>
      <p:sp>
        <p:nvSpPr>
          <p:cNvPr id="12" name="Rectangle 11">
            <a:extLst>
              <a:ext uri="{FF2B5EF4-FFF2-40B4-BE49-F238E27FC236}">
                <a16:creationId xmlns:a16="http://schemas.microsoft.com/office/drawing/2014/main" id="{75569751-31FE-AE25-633B-56C066245333}"/>
              </a:ext>
            </a:extLst>
          </p:cNvPr>
          <p:cNvSpPr/>
          <p:nvPr/>
        </p:nvSpPr>
        <p:spPr>
          <a:xfrm>
            <a:off x="620785" y="1627464"/>
            <a:ext cx="469784" cy="4362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1</a:t>
            </a:r>
          </a:p>
        </p:txBody>
      </p:sp>
      <p:sp>
        <p:nvSpPr>
          <p:cNvPr id="13" name="TextBox 12">
            <a:extLst>
              <a:ext uri="{FF2B5EF4-FFF2-40B4-BE49-F238E27FC236}">
                <a16:creationId xmlns:a16="http://schemas.microsoft.com/office/drawing/2014/main" id="{54386432-83DC-5542-3255-01A176967564}"/>
              </a:ext>
            </a:extLst>
          </p:cNvPr>
          <p:cNvSpPr txBox="1"/>
          <p:nvPr/>
        </p:nvSpPr>
        <p:spPr>
          <a:xfrm>
            <a:off x="1291905" y="1660912"/>
            <a:ext cx="1820411"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ĐỊNH NGHĨA</a:t>
            </a:r>
          </a:p>
        </p:txBody>
      </p:sp>
      <p:sp>
        <p:nvSpPr>
          <p:cNvPr id="14" name="Rectangle 13">
            <a:extLst>
              <a:ext uri="{FF2B5EF4-FFF2-40B4-BE49-F238E27FC236}">
                <a16:creationId xmlns:a16="http://schemas.microsoft.com/office/drawing/2014/main" id="{853C429E-6196-C50F-6157-C7418EE57B88}"/>
              </a:ext>
            </a:extLst>
          </p:cNvPr>
          <p:cNvSpPr/>
          <p:nvPr/>
        </p:nvSpPr>
        <p:spPr>
          <a:xfrm>
            <a:off x="3078759" y="1627463"/>
            <a:ext cx="7821335" cy="11912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1800" dirty="0">
                <a:solidFill>
                  <a:srgbClr val="000000"/>
                </a:solidFill>
                <a:effectLst/>
                <a:latin typeface="Times New Roman" panose="02020603050405020304" pitchFamily="18" charset="0"/>
                <a:ea typeface="Arial" panose="020B0604020202020204" pitchFamily="34" charset="0"/>
              </a:rPr>
              <a:t>Generic cho phép viết một lớp hoặc phương thức mà có thể làm việc với bất kỳ kiểu dữ liệu nào</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1A2A9F7A-5B97-82E3-4A9D-7E8596D9EAA5}"/>
              </a:ext>
            </a:extLst>
          </p:cNvPr>
          <p:cNvSpPr/>
          <p:nvPr/>
        </p:nvSpPr>
        <p:spPr>
          <a:xfrm>
            <a:off x="620785" y="3195730"/>
            <a:ext cx="469784" cy="4362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2</a:t>
            </a:r>
          </a:p>
        </p:txBody>
      </p:sp>
      <p:sp>
        <p:nvSpPr>
          <p:cNvPr id="16" name="TextBox 15">
            <a:extLst>
              <a:ext uri="{FF2B5EF4-FFF2-40B4-BE49-F238E27FC236}">
                <a16:creationId xmlns:a16="http://schemas.microsoft.com/office/drawing/2014/main" id="{849F0DDA-B762-E7ED-5547-3F74056B4CC1}"/>
              </a:ext>
            </a:extLst>
          </p:cNvPr>
          <p:cNvSpPr txBox="1"/>
          <p:nvPr/>
        </p:nvSpPr>
        <p:spPr>
          <a:xfrm>
            <a:off x="1291905" y="3229178"/>
            <a:ext cx="1820411" cy="369332"/>
          </a:xfrm>
          <a:prstGeom prst="rect">
            <a:avLst/>
          </a:prstGeom>
          <a:noFill/>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Khai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báo</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6">
            <a:extLst>
              <a:ext uri="{FF2B5EF4-FFF2-40B4-BE49-F238E27FC236}">
                <a16:creationId xmlns:a16="http://schemas.microsoft.com/office/drawing/2014/main" id="{3D0923CD-6AEB-D88C-395F-572691D3D76D}"/>
              </a:ext>
            </a:extLst>
          </p:cNvPr>
          <p:cNvSpPr/>
          <p:nvPr/>
        </p:nvSpPr>
        <p:spPr>
          <a:xfrm>
            <a:off x="3078759" y="3195729"/>
            <a:ext cx="7821335" cy="11912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err="1">
                <a:effectLst/>
                <a:latin typeface="Times New Roman" panose="02020603050405020304" pitchFamily="18" charset="0"/>
                <a:ea typeface="Arial" panose="020B0604020202020204" pitchFamily="34" charset="0"/>
              </a:rPr>
              <a:t>Ví</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dụ</a:t>
            </a:r>
            <a:r>
              <a:rPr lang="en-US" sz="1800" dirty="0">
                <a:effectLst/>
                <a:latin typeface="Times New Roman" panose="02020603050405020304" pitchFamily="18" charset="0"/>
                <a:ea typeface="Arial" panose="020B0604020202020204" pitchFamily="34" charset="0"/>
              </a:rPr>
              <a:t>: </a:t>
            </a:r>
            <a:r>
              <a:rPr lang="vi-VN" sz="1800" dirty="0">
                <a:effectLst/>
                <a:latin typeface="Times New Roman" panose="02020603050405020304" pitchFamily="18" charset="0"/>
                <a:ea typeface="Arial" panose="020B0604020202020204" pitchFamily="34" charset="0"/>
              </a:rPr>
              <a:t>Khai báo phương thức có tên MyFunction, sau tên này có ký hiệu &lt;X, Y&gt; có nghĩa phương thức này có sử dụng hai kiểu là kiểu X và kiểu 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a:extLst>
              <a:ext uri="{FF2B5EF4-FFF2-40B4-BE49-F238E27FC236}">
                <a16:creationId xmlns:a16="http://schemas.microsoft.com/office/drawing/2014/main" id="{D9EEF815-711E-93EA-0D2D-0813CE5FA2A4}"/>
              </a:ext>
            </a:extLst>
          </p:cNvPr>
          <p:cNvSpPr/>
          <p:nvPr/>
        </p:nvSpPr>
        <p:spPr>
          <a:xfrm>
            <a:off x="4742574" y="4856274"/>
            <a:ext cx="6157520" cy="16691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1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rs </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MyFunction</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Phương thức chạy với vai trò X là kiểu int, Y là kiểu string.</a:t>
            </a:r>
            <a:endParaRPr lang="en-US" sz="1100" dirty="0">
              <a:solidFill>
                <a:srgbClr val="88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1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MyFunction</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vi-VN" sz="1100" dirty="0">
                <a:solidFill>
                  <a:srgbClr val="000088"/>
                </a:solidFill>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a:t>
            </a:r>
            <a:r>
              <a:rPr lang="vi-VN" sz="1100" dirty="0">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100" dirty="0">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 Phương thức chạy với X là kiểu double, Y kiểu int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US" sz="1100" dirty="0"/>
          </a:p>
        </p:txBody>
      </p:sp>
      <p:sp>
        <p:nvSpPr>
          <p:cNvPr id="19" name="Rectangle 18">
            <a:extLst>
              <a:ext uri="{FF2B5EF4-FFF2-40B4-BE49-F238E27FC236}">
                <a16:creationId xmlns:a16="http://schemas.microsoft.com/office/drawing/2014/main" id="{85BB7D51-1A42-FC1F-13B3-C584E379EC26}"/>
              </a:ext>
            </a:extLst>
          </p:cNvPr>
          <p:cNvSpPr/>
          <p:nvPr/>
        </p:nvSpPr>
        <p:spPr>
          <a:xfrm>
            <a:off x="620785" y="1627463"/>
            <a:ext cx="469784" cy="4362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1</a:t>
            </a:r>
          </a:p>
        </p:txBody>
      </p:sp>
      <p:sp>
        <p:nvSpPr>
          <p:cNvPr id="20" name="TextBox 19">
            <a:extLst>
              <a:ext uri="{FF2B5EF4-FFF2-40B4-BE49-F238E27FC236}">
                <a16:creationId xmlns:a16="http://schemas.microsoft.com/office/drawing/2014/main" id="{2D2B6FA2-3D7B-BA0E-6E4A-BFA671934176}"/>
              </a:ext>
            </a:extLst>
          </p:cNvPr>
          <p:cNvSpPr txBox="1"/>
          <p:nvPr/>
        </p:nvSpPr>
        <p:spPr>
          <a:xfrm>
            <a:off x="1291905" y="1660911"/>
            <a:ext cx="1820411"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ĐỊNH NGHĨA</a:t>
            </a:r>
          </a:p>
        </p:txBody>
      </p:sp>
    </p:spTree>
    <p:extLst>
      <p:ext uri="{BB962C8B-B14F-4D97-AF65-F5344CB8AC3E}">
        <p14:creationId xmlns:p14="http://schemas.microsoft.com/office/powerpoint/2010/main" val="61498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26F95-FCE0-0A4F-CDE5-5D2E846EF979}"/>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GENERIC</a:t>
            </a:r>
          </a:p>
        </p:txBody>
      </p:sp>
      <p:sp>
        <p:nvSpPr>
          <p:cNvPr id="3" name="Rectangle 2">
            <a:extLst>
              <a:ext uri="{FF2B5EF4-FFF2-40B4-BE49-F238E27FC236}">
                <a16:creationId xmlns:a16="http://schemas.microsoft.com/office/drawing/2014/main" id="{889270A7-F2F1-5C19-5672-8ED9F501B40B}"/>
              </a:ext>
            </a:extLst>
          </p:cNvPr>
          <p:cNvSpPr/>
          <p:nvPr/>
        </p:nvSpPr>
        <p:spPr>
          <a:xfrm>
            <a:off x="620785" y="1627464"/>
            <a:ext cx="469784" cy="436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3</a:t>
            </a:r>
          </a:p>
        </p:txBody>
      </p:sp>
      <p:sp>
        <p:nvSpPr>
          <p:cNvPr id="4" name="TextBox 3">
            <a:extLst>
              <a:ext uri="{FF2B5EF4-FFF2-40B4-BE49-F238E27FC236}">
                <a16:creationId xmlns:a16="http://schemas.microsoft.com/office/drawing/2014/main" id="{0EB11F02-9C20-E4B4-6206-2B02C57E7867}"/>
              </a:ext>
            </a:extLst>
          </p:cNvPr>
          <p:cNvSpPr txBox="1"/>
          <p:nvPr/>
        </p:nvSpPr>
        <p:spPr>
          <a:xfrm>
            <a:off x="1115737" y="1660912"/>
            <a:ext cx="1996579" cy="369332"/>
          </a:xfrm>
          <a:prstGeom prst="rect">
            <a:avLst/>
          </a:prstGeom>
          <a:noFill/>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BAC01A59-FD6C-E142-901F-A2A3418A879A}"/>
              </a:ext>
            </a:extLst>
          </p:cNvPr>
          <p:cNvSpPr/>
          <p:nvPr/>
        </p:nvSpPr>
        <p:spPr>
          <a:xfrm>
            <a:off x="3112316" y="1627464"/>
            <a:ext cx="7821335" cy="1543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indent="457200" algn="just">
              <a:spcBef>
                <a:spcPts val="0"/>
              </a:spcBef>
              <a:spcAft>
                <a:spcPts val="800"/>
              </a:spcAft>
            </a:pP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trùng</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lặp</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code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mặt</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logic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cách</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chỉ</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biệt</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kiểu</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6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a:t>
            </a:r>
          </a:p>
          <a:p>
            <a:pPr marL="0" marR="0" indent="457200" algn="just">
              <a:spcBef>
                <a:spcPts val="0"/>
              </a:spcBef>
              <a:spcAft>
                <a:spcPts val="800"/>
              </a:spcAft>
            </a:pPr>
            <a:r>
              <a:rPr lang="en-US" sz="1600" dirty="0" err="1">
                <a:effectLst/>
                <a:latin typeface="Times New Roman" panose="02020603050405020304" pitchFamily="18" charset="0"/>
                <a:ea typeface="Arial" panose="020B0604020202020204" pitchFamily="34" charset="0"/>
              </a:rPr>
              <a:t>Nếu</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lúc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xây</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dựng</a:t>
            </a:r>
            <a:r>
              <a:rPr lang="en-US" sz="1600" dirty="0">
                <a:effectLst/>
                <a:latin typeface="Times New Roman" panose="02020603050405020304" pitchFamily="18" charset="0"/>
                <a:ea typeface="Arial" panose="020B0604020202020204" pitchFamily="34" charset="0"/>
              </a:rPr>
              <a:t> class </a:t>
            </a:r>
            <a:r>
              <a:rPr lang="en-US" sz="1600" dirty="0" err="1">
                <a:effectLst/>
                <a:latin typeface="Times New Roman" panose="02020603050405020304" pitchFamily="18" charset="0"/>
                <a:ea typeface="Arial" panose="020B0604020202020204" pitchFamily="34" charset="0"/>
              </a:rPr>
              <a:t>chưa</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xác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định</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được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kiểu</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dữ</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liệu</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của</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các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biến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thành</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viên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thuộc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tính</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hoặc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biến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cục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bộ</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của</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phương</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thức</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thì</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cần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sử</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dụng</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lập</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trình</a:t>
            </a:r>
            <a:r>
              <a:rPr lang="en-US" sz="1600" dirty="0">
                <a:effectLst/>
                <a:latin typeface="Times New Roman" panose="02020603050405020304" pitchFamily="18" charset="0"/>
                <a:ea typeface="Arial" panose="020B0604020202020204" pitchFamily="34" charset="0"/>
              </a:rPr>
              <a:t> generic</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73C9600F-DBB7-F7A9-F5E6-A4FDDF590521}"/>
              </a:ext>
            </a:extLst>
          </p:cNvPr>
          <p:cNvSpPr/>
          <p:nvPr/>
        </p:nvSpPr>
        <p:spPr>
          <a:xfrm>
            <a:off x="620785" y="3927446"/>
            <a:ext cx="469784" cy="4362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a:latin typeface="Tahoma" panose="020B0604030504040204" pitchFamily="34" charset="0"/>
                <a:ea typeface="Tahoma" panose="020B0604030504040204" pitchFamily="34" charset="0"/>
                <a:cs typeface="Tahoma" panose="020B0604030504040204" pitchFamily="34" charset="0"/>
              </a:rPr>
              <a:t>4</a:t>
            </a:r>
          </a:p>
        </p:txBody>
      </p:sp>
      <p:sp>
        <p:nvSpPr>
          <p:cNvPr id="7" name="TextBox 6">
            <a:extLst>
              <a:ext uri="{FF2B5EF4-FFF2-40B4-BE49-F238E27FC236}">
                <a16:creationId xmlns:a16="http://schemas.microsoft.com/office/drawing/2014/main" id="{68509638-BA54-0D26-0AE7-D92F1B4D3585}"/>
              </a:ext>
            </a:extLst>
          </p:cNvPr>
          <p:cNvSpPr txBox="1"/>
          <p:nvPr/>
        </p:nvSpPr>
        <p:spPr>
          <a:xfrm>
            <a:off x="1115737" y="3960894"/>
            <a:ext cx="1996579" cy="369332"/>
          </a:xfrm>
          <a:prstGeom prst="rect">
            <a:avLst/>
          </a:prstGeom>
          <a:noFill/>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loại</a:t>
            </a:r>
            <a:r>
              <a:rPr lang="en-US" dirty="0">
                <a:latin typeface="Tahoma" panose="020B0604030504040204" pitchFamily="34" charset="0"/>
                <a:ea typeface="Tahoma" panose="020B0604030504040204" pitchFamily="34" charset="0"/>
                <a:cs typeface="Tahoma" panose="020B0604030504040204" pitchFamily="34" charset="0"/>
              </a:rPr>
              <a:t> Generic</a:t>
            </a:r>
          </a:p>
        </p:txBody>
      </p:sp>
      <p:sp>
        <p:nvSpPr>
          <p:cNvPr id="8" name="Rectangle 7">
            <a:extLst>
              <a:ext uri="{FF2B5EF4-FFF2-40B4-BE49-F238E27FC236}">
                <a16:creationId xmlns:a16="http://schemas.microsoft.com/office/drawing/2014/main" id="{9CA93B44-0358-95D2-219F-510CC4718FEE}"/>
              </a:ext>
            </a:extLst>
          </p:cNvPr>
          <p:cNvSpPr/>
          <p:nvPr/>
        </p:nvSpPr>
        <p:spPr>
          <a:xfrm>
            <a:off x="3112316" y="3927446"/>
            <a:ext cx="7821335" cy="15435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indent="457200" algn="just">
              <a:spcBef>
                <a:spcPts val="0"/>
              </a:spcBef>
              <a:spcAft>
                <a:spcPts val="800"/>
              </a:spcAft>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Generic Method</a:t>
            </a:r>
          </a:p>
          <a:p>
            <a:pPr marL="0" marR="0" indent="457200" algn="just">
              <a:spcBef>
                <a:spcPts val="0"/>
              </a:spcBef>
              <a:spcAft>
                <a:spcPts val="800"/>
              </a:spcAft>
            </a:pPr>
            <a:r>
              <a:rPr lang="en-US" sz="1600" dirty="0">
                <a:latin typeface="Times New Roman" panose="02020603050405020304" pitchFamily="18" charset="0"/>
                <a:ea typeface="Tahoma" panose="020B0604030504040204" pitchFamily="34" charset="0"/>
                <a:cs typeface="Times New Roman" panose="02020603050405020304" pitchFamily="18" charset="0"/>
              </a:rPr>
              <a:t>Generic Classes</a:t>
            </a:r>
          </a:p>
          <a:p>
            <a:pPr marL="0" marR="0" indent="457200" algn="just">
              <a:spcBef>
                <a:spcPts val="0"/>
              </a:spcBef>
              <a:spcAft>
                <a:spcPts val="800"/>
              </a:spcAft>
            </a:pPr>
            <a:r>
              <a:rPr lang="en-US" sz="1600" dirty="0">
                <a:latin typeface="Times New Roman" panose="02020603050405020304" pitchFamily="18" charset="0"/>
                <a:ea typeface="Tahoma" panose="020B0604030504040204" pitchFamily="34" charset="0"/>
                <a:cs typeface="Times New Roman" panose="02020603050405020304" pitchFamily="18" charset="0"/>
              </a:rPr>
              <a:t>Generic Interface</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124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18B35A-7771-D166-FF39-84E2DAA37330}"/>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Times New Roman" panose="02020603050405020304" pitchFamily="18" charset="0"/>
                <a:ea typeface="Arial" panose="020B0604020202020204" pitchFamily="34" charset="0"/>
              </a:rPr>
              <a:t>Generic method</a:t>
            </a:r>
            <a:endParaRPr lang="en-US" sz="2400" dirty="0">
              <a:solidFill>
                <a:schemeClr val="tx1"/>
              </a:solidFill>
            </a:endParaRPr>
          </a:p>
        </p:txBody>
      </p:sp>
      <p:pic>
        <p:nvPicPr>
          <p:cNvPr id="5" name="Picture 4">
            <a:extLst>
              <a:ext uri="{FF2B5EF4-FFF2-40B4-BE49-F238E27FC236}">
                <a16:creationId xmlns:a16="http://schemas.microsoft.com/office/drawing/2014/main" id="{0E26F164-8085-4445-1FC1-ACE368014A0C}"/>
              </a:ext>
            </a:extLst>
          </p:cNvPr>
          <p:cNvPicPr>
            <a:picLocks noChangeAspect="1"/>
          </p:cNvPicPr>
          <p:nvPr/>
        </p:nvPicPr>
        <p:blipFill>
          <a:blip r:embed="rId2"/>
          <a:stretch>
            <a:fillRect/>
          </a:stretch>
        </p:blipFill>
        <p:spPr>
          <a:xfrm>
            <a:off x="124772" y="1242169"/>
            <a:ext cx="5500046" cy="4038958"/>
          </a:xfrm>
          <a:prstGeom prst="rect">
            <a:avLst/>
          </a:prstGeom>
        </p:spPr>
      </p:pic>
      <p:pic>
        <p:nvPicPr>
          <p:cNvPr id="6" name="Picture 5">
            <a:extLst>
              <a:ext uri="{FF2B5EF4-FFF2-40B4-BE49-F238E27FC236}">
                <a16:creationId xmlns:a16="http://schemas.microsoft.com/office/drawing/2014/main" id="{395589E4-B1AA-5045-8C1C-A2F4F4DDC3A4}"/>
              </a:ext>
            </a:extLst>
          </p:cNvPr>
          <p:cNvPicPr>
            <a:picLocks noChangeAspect="1"/>
          </p:cNvPicPr>
          <p:nvPr/>
        </p:nvPicPr>
        <p:blipFill>
          <a:blip r:embed="rId3"/>
          <a:stretch>
            <a:fillRect/>
          </a:stretch>
        </p:blipFill>
        <p:spPr>
          <a:xfrm>
            <a:off x="7200047" y="1242169"/>
            <a:ext cx="4867181" cy="4038958"/>
          </a:xfrm>
          <a:prstGeom prst="rect">
            <a:avLst/>
          </a:prstGeom>
        </p:spPr>
      </p:pic>
      <p:graphicFrame>
        <p:nvGraphicFramePr>
          <p:cNvPr id="7" name="Table 6">
            <a:extLst>
              <a:ext uri="{FF2B5EF4-FFF2-40B4-BE49-F238E27FC236}">
                <a16:creationId xmlns:a16="http://schemas.microsoft.com/office/drawing/2014/main" id="{19ECEB69-6864-B202-D881-263F322AE993}"/>
              </a:ext>
            </a:extLst>
          </p:cNvPr>
          <p:cNvGraphicFramePr>
            <a:graphicFrameLocks noGrp="1"/>
          </p:cNvGraphicFramePr>
          <p:nvPr>
            <p:extLst>
              <p:ext uri="{D42A27DB-BD31-4B8C-83A1-F6EECF244321}">
                <p14:modId xmlns:p14="http://schemas.microsoft.com/office/powerpoint/2010/main" val="391817466"/>
              </p:ext>
            </p:extLst>
          </p:nvPr>
        </p:nvGraphicFramePr>
        <p:xfrm>
          <a:off x="124772" y="5399171"/>
          <a:ext cx="5500046" cy="628405"/>
        </p:xfrm>
        <a:graphic>
          <a:graphicData uri="http://schemas.openxmlformats.org/drawingml/2006/table">
            <a:tbl>
              <a:tblPr firstRow="1" firstCol="1" bandRow="1">
                <a:tableStyleId>{5C22544A-7EE6-4342-B048-85BDC9FD1C3A}</a:tableStyleId>
              </a:tblPr>
              <a:tblGrid>
                <a:gridCol w="5500046">
                  <a:extLst>
                    <a:ext uri="{9D8B030D-6E8A-4147-A177-3AD203B41FA5}">
                      <a16:colId xmlns:a16="http://schemas.microsoft.com/office/drawing/2014/main" val="123327048"/>
                    </a:ext>
                  </a:extLst>
                </a:gridCol>
              </a:tblGrid>
              <a:tr h="628405">
                <a:tc>
                  <a:txBody>
                    <a:bodyPr/>
                    <a:lstStyle/>
                    <a:p>
                      <a:pPr marL="0" marR="0" indent="0" algn="just">
                        <a:lnSpc>
                          <a:spcPct val="150000"/>
                        </a:lnSpc>
                        <a:spcBef>
                          <a:spcPts val="0"/>
                        </a:spcBef>
                        <a:spcAft>
                          <a:spcPts val="0"/>
                        </a:spcAft>
                      </a:pPr>
                      <a:r>
                        <a:rPr lang="vi-VN" sz="900" dirty="0">
                          <a:effectLst/>
                        </a:rPr>
                        <a:t>Before: a = 1, b = 2</a:t>
                      </a:r>
                      <a:endParaRPr lang="en-US" sz="1300" dirty="0">
                        <a:effectLst/>
                      </a:endParaRPr>
                    </a:p>
                    <a:p>
                      <a:pPr marL="0" marR="0" indent="0" algn="just">
                        <a:lnSpc>
                          <a:spcPct val="150000"/>
                        </a:lnSpc>
                        <a:spcBef>
                          <a:spcPts val="0"/>
                        </a:spcBef>
                        <a:spcAft>
                          <a:spcPts val="0"/>
                        </a:spcAft>
                      </a:pPr>
                      <a:r>
                        <a:rPr lang="vi-VN" sz="900" dirty="0">
                          <a:effectLst/>
                        </a:rPr>
                        <a:t>After : a = 2, b = 1</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63079"/>
                  </a:ext>
                </a:extLst>
              </a:tr>
            </a:tbl>
          </a:graphicData>
        </a:graphic>
      </p:graphicFrame>
      <p:graphicFrame>
        <p:nvGraphicFramePr>
          <p:cNvPr id="10" name="Table 9">
            <a:extLst>
              <a:ext uri="{FF2B5EF4-FFF2-40B4-BE49-F238E27FC236}">
                <a16:creationId xmlns:a16="http://schemas.microsoft.com/office/drawing/2014/main" id="{CCCCC1DD-4031-C07C-BDAE-76367CCDEF1F}"/>
              </a:ext>
            </a:extLst>
          </p:cNvPr>
          <p:cNvGraphicFramePr>
            <a:graphicFrameLocks noGrp="1"/>
          </p:cNvGraphicFramePr>
          <p:nvPr>
            <p:extLst>
              <p:ext uri="{D42A27DB-BD31-4B8C-83A1-F6EECF244321}">
                <p14:modId xmlns:p14="http://schemas.microsoft.com/office/powerpoint/2010/main" val="567651256"/>
              </p:ext>
            </p:extLst>
          </p:nvPr>
        </p:nvGraphicFramePr>
        <p:xfrm>
          <a:off x="7200047" y="5399171"/>
          <a:ext cx="4867181" cy="1364453"/>
        </p:xfrm>
        <a:graphic>
          <a:graphicData uri="http://schemas.openxmlformats.org/drawingml/2006/table">
            <a:tbl>
              <a:tblPr firstRow="1" firstCol="1" bandRow="1">
                <a:tableStyleId>{5C22544A-7EE6-4342-B048-85BDC9FD1C3A}</a:tableStyleId>
              </a:tblPr>
              <a:tblGrid>
                <a:gridCol w="4867181">
                  <a:extLst>
                    <a:ext uri="{9D8B030D-6E8A-4147-A177-3AD203B41FA5}">
                      <a16:colId xmlns:a16="http://schemas.microsoft.com/office/drawing/2014/main" val="2766010753"/>
                    </a:ext>
                  </a:extLst>
                </a:gridCol>
              </a:tblGrid>
              <a:tr h="1364453">
                <a:tc>
                  <a:txBody>
                    <a:bodyPr/>
                    <a:lstStyle/>
                    <a:p>
                      <a:pPr marL="0" marR="0" indent="0" algn="just">
                        <a:lnSpc>
                          <a:spcPct val="150000"/>
                        </a:lnSpc>
                        <a:spcBef>
                          <a:spcPts val="0"/>
                        </a:spcBef>
                        <a:spcAft>
                          <a:spcPts val="0"/>
                        </a:spcAft>
                      </a:pPr>
                      <a:r>
                        <a:rPr lang="en-US" sz="900" dirty="0">
                          <a:effectLst/>
                        </a:rPr>
                        <a:t>type = System.Int32</a:t>
                      </a:r>
                      <a:endParaRPr lang="en-US" sz="1300" dirty="0">
                        <a:effectLst/>
                      </a:endParaRPr>
                    </a:p>
                    <a:p>
                      <a:pPr marL="0" marR="0" indent="0" algn="just">
                        <a:lnSpc>
                          <a:spcPct val="150000"/>
                        </a:lnSpc>
                        <a:spcBef>
                          <a:spcPts val="0"/>
                        </a:spcBef>
                        <a:spcAft>
                          <a:spcPts val="0"/>
                        </a:spcAft>
                      </a:pPr>
                      <a:r>
                        <a:rPr lang="en-US" sz="900" dirty="0">
                          <a:effectLst/>
                        </a:rPr>
                        <a:t>Before: a = 1, b = 2</a:t>
                      </a:r>
                      <a:endParaRPr lang="en-US" sz="1300" dirty="0">
                        <a:effectLst/>
                      </a:endParaRPr>
                    </a:p>
                    <a:p>
                      <a:pPr marL="0" marR="0" indent="0" algn="just">
                        <a:lnSpc>
                          <a:spcPct val="150000"/>
                        </a:lnSpc>
                        <a:spcBef>
                          <a:spcPts val="0"/>
                        </a:spcBef>
                        <a:spcAft>
                          <a:spcPts val="0"/>
                        </a:spcAft>
                      </a:pPr>
                      <a:r>
                        <a:rPr lang="en-US" sz="900" dirty="0">
                          <a:effectLst/>
                        </a:rPr>
                        <a:t>After : a = 2, b = 1</a:t>
                      </a:r>
                      <a:endParaRPr lang="en-US" sz="1300" dirty="0">
                        <a:effectLst/>
                      </a:endParaRPr>
                    </a:p>
                    <a:p>
                      <a:pPr marL="0" marR="0" indent="0" algn="just">
                        <a:lnSpc>
                          <a:spcPct val="150000"/>
                        </a:lnSpc>
                        <a:spcBef>
                          <a:spcPts val="0"/>
                        </a:spcBef>
                        <a:spcAft>
                          <a:spcPts val="0"/>
                        </a:spcAft>
                      </a:pPr>
                      <a:r>
                        <a:rPr lang="en-US" sz="900" dirty="0">
                          <a:effectLst/>
                        </a:rPr>
                        <a:t>type = </a:t>
                      </a:r>
                      <a:r>
                        <a:rPr lang="en-US" sz="900" dirty="0" err="1">
                          <a:effectLst/>
                        </a:rPr>
                        <a:t>System.Boolean</a:t>
                      </a:r>
                      <a:endParaRPr lang="en-US" sz="1300" dirty="0">
                        <a:effectLst/>
                      </a:endParaRPr>
                    </a:p>
                    <a:p>
                      <a:pPr marL="0" marR="0" indent="0" algn="just">
                        <a:lnSpc>
                          <a:spcPct val="150000"/>
                        </a:lnSpc>
                        <a:spcBef>
                          <a:spcPts val="0"/>
                        </a:spcBef>
                        <a:spcAft>
                          <a:spcPts val="0"/>
                        </a:spcAft>
                      </a:pPr>
                      <a:r>
                        <a:rPr lang="en-US" sz="900" dirty="0">
                          <a:effectLst/>
                        </a:rPr>
                        <a:t>Before: a = True, b = False</a:t>
                      </a:r>
                      <a:endParaRPr lang="en-US" sz="1300" dirty="0">
                        <a:effectLst/>
                      </a:endParaRPr>
                    </a:p>
                    <a:p>
                      <a:pPr marL="0" marR="0" indent="0" algn="just">
                        <a:lnSpc>
                          <a:spcPct val="150000"/>
                        </a:lnSpc>
                        <a:spcBef>
                          <a:spcPts val="0"/>
                        </a:spcBef>
                        <a:spcAft>
                          <a:spcPts val="0"/>
                        </a:spcAft>
                      </a:pPr>
                      <a:r>
                        <a:rPr lang="en-US" sz="900" dirty="0">
                          <a:effectLst/>
                        </a:rPr>
                        <a:t>After : a = False, b = True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6768110"/>
                  </a:ext>
                </a:extLst>
              </a:tr>
            </a:tbl>
          </a:graphicData>
        </a:graphic>
      </p:graphicFrame>
      <p:cxnSp>
        <p:nvCxnSpPr>
          <p:cNvPr id="12" name="Straight Arrow Connector 11">
            <a:extLst>
              <a:ext uri="{FF2B5EF4-FFF2-40B4-BE49-F238E27FC236}">
                <a16:creationId xmlns:a16="http://schemas.microsoft.com/office/drawing/2014/main" id="{F7E31635-97B2-6164-19BF-1CAA90F8F258}"/>
              </a:ext>
            </a:extLst>
          </p:cNvPr>
          <p:cNvCxnSpPr/>
          <p:nvPr/>
        </p:nvCxnSpPr>
        <p:spPr>
          <a:xfrm>
            <a:off x="5788404" y="3330429"/>
            <a:ext cx="1216403"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2414A7-94DC-8692-A3C8-255977441947}"/>
              </a:ext>
            </a:extLst>
          </p:cNvPr>
          <p:cNvSpPr txBox="1"/>
          <p:nvPr/>
        </p:nvSpPr>
        <p:spPr>
          <a:xfrm>
            <a:off x="5624818" y="2702024"/>
            <a:ext cx="1575229" cy="646331"/>
          </a:xfrm>
          <a:prstGeom prst="rect">
            <a:avLst/>
          </a:prstGeom>
          <a:noFill/>
        </p:spPr>
        <p:txBody>
          <a:bodyPr wrap="square" rtlCol="0">
            <a:spAutoFit/>
          </a:bodyPr>
          <a:lstStyle/>
          <a:p>
            <a:r>
              <a:rPr lang="en-US" dirty="0"/>
              <a:t>Use generic method</a:t>
            </a:r>
          </a:p>
        </p:txBody>
      </p:sp>
      <p:sp>
        <p:nvSpPr>
          <p:cNvPr id="14" name="Rectangle 13">
            <a:extLst>
              <a:ext uri="{FF2B5EF4-FFF2-40B4-BE49-F238E27FC236}">
                <a16:creationId xmlns:a16="http://schemas.microsoft.com/office/drawing/2014/main" id="{4E3C6D5F-714B-3675-3C2A-BFEF1231DD11}"/>
              </a:ext>
            </a:extLst>
          </p:cNvPr>
          <p:cNvSpPr/>
          <p:nvPr/>
        </p:nvSpPr>
        <p:spPr>
          <a:xfrm>
            <a:off x="9185945" y="1342239"/>
            <a:ext cx="2130804" cy="310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B3BDAB-053A-07B6-7703-B137A16D9120}"/>
              </a:ext>
            </a:extLst>
          </p:cNvPr>
          <p:cNvSpPr/>
          <p:nvPr/>
        </p:nvSpPr>
        <p:spPr>
          <a:xfrm>
            <a:off x="7861882" y="3523376"/>
            <a:ext cx="2130804" cy="184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69D388-C63F-C7EC-8D08-71016966357E}"/>
              </a:ext>
            </a:extLst>
          </p:cNvPr>
          <p:cNvSpPr/>
          <p:nvPr/>
        </p:nvSpPr>
        <p:spPr>
          <a:xfrm>
            <a:off x="2434205" y="1997978"/>
            <a:ext cx="2498521" cy="310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CFB9E-61A5-3806-2833-BFDE46AF457B}"/>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Times New Roman" panose="02020603050405020304" pitchFamily="18" charset="0"/>
                <a:ea typeface="Arial" panose="020B0604020202020204" pitchFamily="34" charset="0"/>
              </a:rPr>
              <a:t>Generic Classes</a:t>
            </a:r>
            <a:endParaRPr lang="en-US" sz="2400" dirty="0">
              <a:solidFill>
                <a:schemeClr val="tx1"/>
              </a:solidFill>
            </a:endParaRPr>
          </a:p>
        </p:txBody>
      </p:sp>
      <p:graphicFrame>
        <p:nvGraphicFramePr>
          <p:cNvPr id="5" name="Table 5">
            <a:extLst>
              <a:ext uri="{FF2B5EF4-FFF2-40B4-BE49-F238E27FC236}">
                <a16:creationId xmlns:a16="http://schemas.microsoft.com/office/drawing/2014/main" id="{9FA1702D-3249-53DA-B207-6DAF13176DE2}"/>
              </a:ext>
            </a:extLst>
          </p:cNvPr>
          <p:cNvGraphicFramePr>
            <a:graphicFrameLocks noGrp="1"/>
          </p:cNvGraphicFramePr>
          <p:nvPr>
            <p:extLst>
              <p:ext uri="{D42A27DB-BD31-4B8C-83A1-F6EECF244321}">
                <p14:modId xmlns:p14="http://schemas.microsoft.com/office/powerpoint/2010/main" val="2211087327"/>
              </p:ext>
            </p:extLst>
          </p:nvPr>
        </p:nvGraphicFramePr>
        <p:xfrm>
          <a:off x="463260" y="1248173"/>
          <a:ext cx="4989584" cy="4825456"/>
        </p:xfrm>
        <a:graphic>
          <a:graphicData uri="http://schemas.openxmlformats.org/drawingml/2006/table">
            <a:tbl>
              <a:tblPr firstRow="1" bandRow="1">
                <a:tableStyleId>{5C22544A-7EE6-4342-B048-85BDC9FD1C3A}</a:tableStyleId>
              </a:tblPr>
              <a:tblGrid>
                <a:gridCol w="4989584">
                  <a:extLst>
                    <a:ext uri="{9D8B030D-6E8A-4147-A177-3AD203B41FA5}">
                      <a16:colId xmlns:a16="http://schemas.microsoft.com/office/drawing/2014/main" val="2022733962"/>
                    </a:ext>
                  </a:extLst>
                </a:gridCol>
              </a:tblGrid>
              <a:tr h="4825456">
                <a:tc>
                  <a:txBody>
                    <a:bodyPr/>
                    <a:lstStyle/>
                    <a:p>
                      <a:pPr marL="0" marR="0" indent="0" algn="l">
                        <a:lnSpc>
                          <a:spcPct val="150000"/>
                        </a:lnSpc>
                        <a:spcBef>
                          <a:spcPts val="0"/>
                        </a:spcBef>
                        <a:spcAft>
                          <a:spcPts val="0"/>
                        </a:spcAft>
                      </a:pP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Demo</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&lt;</a:t>
                      </a:r>
                      <a:r>
                        <a:rPr lang="vi-VN" sz="9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T</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T value;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Demo</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(T 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value = 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void</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Write()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Console.WriteLine(value);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Program</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static</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void</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Main()</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Demo&lt;</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 test1 =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Demo&lt;</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&gt;(10);</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test1.Write();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Demo&lt;</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 test2 = </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Demo&lt;</a:t>
                      </a:r>
                      <a:r>
                        <a:rPr lang="vi-VN" sz="9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a:t>
                      </a:r>
                      <a:r>
                        <a:rPr lang="vi-VN" sz="9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"Cat"</a:t>
                      </a: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test2.Write();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Console.ReadLine();</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pPr>
                      <a:r>
                        <a:rPr lang="vi-VN" sz="9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2514215"/>
                  </a:ext>
                </a:extLst>
              </a:tr>
            </a:tbl>
          </a:graphicData>
        </a:graphic>
      </p:graphicFrame>
      <p:graphicFrame>
        <p:nvGraphicFramePr>
          <p:cNvPr id="6" name="Table 5">
            <a:extLst>
              <a:ext uri="{FF2B5EF4-FFF2-40B4-BE49-F238E27FC236}">
                <a16:creationId xmlns:a16="http://schemas.microsoft.com/office/drawing/2014/main" id="{8D3CCE6B-DF41-738D-67D6-EE61D02A8271}"/>
              </a:ext>
            </a:extLst>
          </p:cNvPr>
          <p:cNvGraphicFramePr>
            <a:graphicFrameLocks noGrp="1"/>
          </p:cNvGraphicFramePr>
          <p:nvPr>
            <p:extLst>
              <p:ext uri="{D42A27DB-BD31-4B8C-83A1-F6EECF244321}">
                <p14:modId xmlns:p14="http://schemas.microsoft.com/office/powerpoint/2010/main" val="170811950"/>
              </p:ext>
            </p:extLst>
          </p:nvPr>
        </p:nvGraphicFramePr>
        <p:xfrm>
          <a:off x="463259" y="6193172"/>
          <a:ext cx="4989583" cy="664828"/>
        </p:xfrm>
        <a:graphic>
          <a:graphicData uri="http://schemas.openxmlformats.org/drawingml/2006/table">
            <a:tbl>
              <a:tblPr firstRow="1" firstCol="1" bandRow="1">
                <a:tableStyleId>{5C22544A-7EE6-4342-B048-85BDC9FD1C3A}</a:tableStyleId>
              </a:tblPr>
              <a:tblGrid>
                <a:gridCol w="4989583">
                  <a:extLst>
                    <a:ext uri="{9D8B030D-6E8A-4147-A177-3AD203B41FA5}">
                      <a16:colId xmlns:a16="http://schemas.microsoft.com/office/drawing/2014/main" val="4142770252"/>
                    </a:ext>
                  </a:extLst>
                </a:gridCol>
              </a:tblGrid>
              <a:tr h="664828">
                <a:tc>
                  <a:txBody>
                    <a:bodyPr/>
                    <a:lstStyle/>
                    <a:p>
                      <a:pPr marL="0" marR="0" indent="0" algn="l">
                        <a:lnSpc>
                          <a:spcPct val="150000"/>
                        </a:lnSpc>
                        <a:spcBef>
                          <a:spcPts val="0"/>
                        </a:spcBef>
                        <a:spcAft>
                          <a:spcPts val="0"/>
                        </a:spcAft>
                      </a:pPr>
                      <a:r>
                        <a:rPr lang="vi-VN" sz="950" dirty="0">
                          <a:effectLst/>
                        </a:rPr>
                        <a:t>10</a:t>
                      </a:r>
                      <a:endParaRPr lang="en-US" sz="1300" dirty="0">
                        <a:effectLst/>
                      </a:endParaRPr>
                    </a:p>
                    <a:p>
                      <a:pPr marL="0" marR="0" indent="0" algn="l">
                        <a:lnSpc>
                          <a:spcPct val="150000"/>
                        </a:lnSpc>
                        <a:spcBef>
                          <a:spcPts val="0"/>
                        </a:spcBef>
                        <a:spcAft>
                          <a:spcPts val="0"/>
                        </a:spcAft>
                      </a:pPr>
                      <a:r>
                        <a:rPr lang="vi-VN" sz="950" dirty="0">
                          <a:effectLst/>
                        </a:rPr>
                        <a:t>Cat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1865772"/>
                  </a:ext>
                </a:extLst>
              </a:tr>
            </a:tbl>
          </a:graphicData>
        </a:graphic>
      </p:graphicFrame>
      <p:sp>
        <p:nvSpPr>
          <p:cNvPr id="8" name="TextBox 7">
            <a:extLst>
              <a:ext uri="{FF2B5EF4-FFF2-40B4-BE49-F238E27FC236}">
                <a16:creationId xmlns:a16="http://schemas.microsoft.com/office/drawing/2014/main" id="{826D6FFD-FF14-8339-1C73-FC32508E6623}"/>
              </a:ext>
            </a:extLst>
          </p:cNvPr>
          <p:cNvSpPr txBox="1"/>
          <p:nvPr/>
        </p:nvSpPr>
        <p:spPr>
          <a:xfrm>
            <a:off x="5634138" y="2828835"/>
            <a:ext cx="6094602" cy="1200329"/>
          </a:xfrm>
          <a:prstGeom prst="rect">
            <a:avLst/>
          </a:prstGeom>
          <a:noFill/>
        </p:spPr>
        <p:txBody>
          <a:bodyPr wrap="square">
            <a:spAutoFit/>
          </a:bodyPr>
          <a:lstStyle/>
          <a:p>
            <a:r>
              <a:rPr lang="vi-VN" sz="1800" dirty="0">
                <a:effectLst/>
                <a:latin typeface="Times New Roman" panose="02020603050405020304" pitchFamily="18" charset="0"/>
                <a:ea typeface="Arial" panose="020B0604020202020204" pitchFamily="34" charset="0"/>
              </a:rPr>
              <a:t>Generic classes đóng gói các xử lý mà không chỉ định rõ kiểu dữ liệu. Hầu hết các trường hợp phổ biến sử dụng generic classes là với collections giống như: danh sách liên kết (Linked List), hash tables, queues, trees,..</a:t>
            </a:r>
            <a:endParaRPr lang="en-US" dirty="0"/>
          </a:p>
        </p:txBody>
      </p:sp>
    </p:spTree>
    <p:extLst>
      <p:ext uri="{BB962C8B-B14F-4D97-AF65-F5344CB8AC3E}">
        <p14:creationId xmlns:p14="http://schemas.microsoft.com/office/powerpoint/2010/main" val="21848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0BA2E7-35CD-B472-BE40-4B07F1D3E8AB}"/>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Times New Roman" panose="02020603050405020304" pitchFamily="18" charset="0"/>
                <a:ea typeface="Arial" panose="020B0604020202020204" pitchFamily="34" charset="0"/>
              </a:rPr>
              <a:t>Generic Interface</a:t>
            </a:r>
            <a:endParaRPr lang="en-US" sz="2400" dirty="0">
              <a:solidFill>
                <a:schemeClr val="tx1"/>
              </a:solidFill>
            </a:endParaRPr>
          </a:p>
        </p:txBody>
      </p:sp>
      <p:graphicFrame>
        <p:nvGraphicFramePr>
          <p:cNvPr id="4" name="Table 4">
            <a:extLst>
              <a:ext uri="{FF2B5EF4-FFF2-40B4-BE49-F238E27FC236}">
                <a16:creationId xmlns:a16="http://schemas.microsoft.com/office/drawing/2014/main" id="{076842B9-24E9-5ACD-C1AF-482C8D5C1C00}"/>
              </a:ext>
            </a:extLst>
          </p:cNvPr>
          <p:cNvGraphicFramePr>
            <a:graphicFrameLocks noGrp="1"/>
          </p:cNvGraphicFramePr>
          <p:nvPr>
            <p:extLst>
              <p:ext uri="{D42A27DB-BD31-4B8C-83A1-F6EECF244321}">
                <p14:modId xmlns:p14="http://schemas.microsoft.com/office/powerpoint/2010/main" val="2465211287"/>
              </p:ext>
            </p:extLst>
          </p:nvPr>
        </p:nvGraphicFramePr>
        <p:xfrm>
          <a:off x="178033" y="1374007"/>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161920552"/>
                    </a:ext>
                  </a:extLst>
                </a:gridCol>
              </a:tblGrid>
              <a:tr h="370840">
                <a:tc>
                  <a:txBody>
                    <a:bodyPr/>
                    <a:lstStyle/>
                    <a:p>
                      <a:endParaRPr lang="en-US" dirty="0"/>
                    </a:p>
                  </a:txBody>
                  <a:tcPr>
                    <a:noFill/>
                  </a:tcPr>
                </a:tc>
                <a:extLst>
                  <a:ext uri="{0D108BD9-81ED-4DB2-BD59-A6C34878D82A}">
                    <a16:rowId xmlns:a16="http://schemas.microsoft.com/office/drawing/2014/main" val="2065086121"/>
                  </a:ext>
                </a:extLst>
              </a:tr>
            </a:tbl>
          </a:graphicData>
        </a:graphic>
      </p:graphicFrame>
      <p:sp>
        <p:nvSpPr>
          <p:cNvPr id="13" name="TextBox 12">
            <a:extLst>
              <a:ext uri="{FF2B5EF4-FFF2-40B4-BE49-F238E27FC236}">
                <a16:creationId xmlns:a16="http://schemas.microsoft.com/office/drawing/2014/main" id="{35434CD3-EE64-5427-A2C2-7DD799AE6938}"/>
              </a:ext>
            </a:extLst>
          </p:cNvPr>
          <p:cNvSpPr txBox="1"/>
          <p:nvPr/>
        </p:nvSpPr>
        <p:spPr>
          <a:xfrm>
            <a:off x="543186" y="1290118"/>
            <a:ext cx="6094602" cy="4404475"/>
          </a:xfrm>
          <a:prstGeom prst="rect">
            <a:avLst/>
          </a:prstGeom>
          <a:noFill/>
        </p:spPr>
        <p:txBody>
          <a:bodyPr wrap="square">
            <a:spAutoFit/>
          </a:bodyPr>
          <a:lstStyle/>
          <a:p>
            <a:pPr marL="0" marR="0" indent="0" algn="l">
              <a:lnSpc>
                <a:spcPct val="0"/>
              </a:lnSpc>
              <a:spcBef>
                <a:spcPts val="0"/>
              </a:spcBef>
              <a:spcAft>
                <a:spcPts val="800"/>
              </a:spcAft>
            </a:pP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Book</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Name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get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Page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get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Author</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string</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Name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get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Age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get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set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interface</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IBaseRepository</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&lt;</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List&lt;T&gt; getAll();</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T Save(T item);</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BaseRepository</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&lt;</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T</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&gt; : IBaseRepository&lt;T&gt;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List&lt;T&gt; getAll()</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return</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List&lt;T&gt;();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public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T Save(T item)</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return</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item;</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class</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2B91AF"/>
                </a:solidFill>
                <a:effectLst/>
                <a:latin typeface="Cascadia Mono" panose="020B0609020000020004" pitchFamily="49" charset="0"/>
                <a:ea typeface="Arial" panose="020B0604020202020204" pitchFamily="34" charset="0"/>
                <a:cs typeface="Cascadia Mono" panose="020B0609020000020004" pitchFamily="49" charset="0"/>
              </a:rPr>
              <a:t>Program</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static</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void</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Main()</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Console.OutputEncoding = Encoding.UTF8;</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BaseRepository&lt;Book&gt; bookRepository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BaseRepository&lt;Book&gt;();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BaseRepository&lt;Author&gt; authorRepository = </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BaseRepository&lt;Author&gt;();</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Book book = bookRepository.Save(</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Book { Name = </a:t>
            </a:r>
            <a:r>
              <a:rPr lang="vi-VN" sz="8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"Truyện Kiều"</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Page = 1000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Author author = authorRepository.Save(</a:t>
            </a:r>
            <a:r>
              <a:rPr lang="vi-VN" sz="800" dirty="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Author { Name = </a:t>
            </a:r>
            <a:r>
              <a:rPr lang="vi-VN" sz="8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"Nguyễn Du"</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Age = 150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t>
            </a:r>
            <a:r>
              <a:rPr lang="vi-VN" sz="8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"Book: {0} - page: {1}"</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book.Name, book.Page);</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t>
            </a:r>
            <a:r>
              <a:rPr lang="vi-VN" sz="800" dirty="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"Name: {0} - age: {1}"</a:t>
            </a: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author.Name, author.Age);</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Console.ReadLine();</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0"/>
              </a:lnSpc>
              <a:spcBef>
                <a:spcPts val="0"/>
              </a:spcBef>
              <a:spcAft>
                <a:spcPts val="800"/>
              </a:spcAft>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1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0"/>
              </a:lnSpc>
            </a:pPr>
            <a:r>
              <a:rPr lang="vi-VN" sz="8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800" dirty="0"/>
          </a:p>
        </p:txBody>
      </p:sp>
      <p:graphicFrame>
        <p:nvGraphicFramePr>
          <p:cNvPr id="14" name="Table 13">
            <a:extLst>
              <a:ext uri="{FF2B5EF4-FFF2-40B4-BE49-F238E27FC236}">
                <a16:creationId xmlns:a16="http://schemas.microsoft.com/office/drawing/2014/main" id="{6663964C-DA9F-7468-C422-DE3E16E50055}"/>
              </a:ext>
            </a:extLst>
          </p:cNvPr>
          <p:cNvGraphicFramePr>
            <a:graphicFrameLocks noGrp="1"/>
          </p:cNvGraphicFramePr>
          <p:nvPr>
            <p:extLst>
              <p:ext uri="{D42A27DB-BD31-4B8C-83A1-F6EECF244321}">
                <p14:modId xmlns:p14="http://schemas.microsoft.com/office/powerpoint/2010/main" val="1442940898"/>
              </p:ext>
            </p:extLst>
          </p:nvPr>
        </p:nvGraphicFramePr>
        <p:xfrm>
          <a:off x="543186" y="5778482"/>
          <a:ext cx="5725160" cy="605540"/>
        </p:xfrm>
        <a:graphic>
          <a:graphicData uri="http://schemas.openxmlformats.org/drawingml/2006/table">
            <a:tbl>
              <a:tblPr firstRow="1" firstCol="1" bandRow="1">
                <a:tableStyleId>{5C22544A-7EE6-4342-B048-85BDC9FD1C3A}</a:tableStyleId>
              </a:tblPr>
              <a:tblGrid>
                <a:gridCol w="5725160">
                  <a:extLst>
                    <a:ext uri="{9D8B030D-6E8A-4147-A177-3AD203B41FA5}">
                      <a16:colId xmlns:a16="http://schemas.microsoft.com/office/drawing/2014/main" val="2078129889"/>
                    </a:ext>
                  </a:extLst>
                </a:gridCol>
              </a:tblGrid>
              <a:tr h="605540">
                <a:tc>
                  <a:txBody>
                    <a:bodyPr/>
                    <a:lstStyle/>
                    <a:p>
                      <a:pPr marL="0" marR="0" indent="0" algn="l">
                        <a:lnSpc>
                          <a:spcPct val="150000"/>
                        </a:lnSpc>
                        <a:spcBef>
                          <a:spcPts val="0"/>
                        </a:spcBef>
                        <a:spcAft>
                          <a:spcPts val="0"/>
                        </a:spcAft>
                      </a:pPr>
                      <a:r>
                        <a:rPr lang="vi-VN" sz="950" dirty="0">
                          <a:effectLst/>
                        </a:rPr>
                        <a:t>Book: Truyện Kiều - page: 1000</a:t>
                      </a:r>
                      <a:endParaRPr lang="en-US" sz="1300" dirty="0">
                        <a:effectLst/>
                      </a:endParaRPr>
                    </a:p>
                    <a:p>
                      <a:pPr marL="0" marR="0" indent="0" algn="l">
                        <a:lnSpc>
                          <a:spcPct val="150000"/>
                        </a:lnSpc>
                        <a:spcBef>
                          <a:spcPts val="0"/>
                        </a:spcBef>
                        <a:spcAft>
                          <a:spcPts val="0"/>
                        </a:spcAft>
                      </a:pPr>
                      <a:r>
                        <a:rPr lang="vi-VN" sz="950" dirty="0">
                          <a:effectLst/>
                        </a:rPr>
                        <a:t>Name: Nguyễn Du - age: 150</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9337367"/>
                  </a:ext>
                </a:extLst>
              </a:tr>
            </a:tbl>
          </a:graphicData>
        </a:graphic>
      </p:graphicFrame>
      <p:sp>
        <p:nvSpPr>
          <p:cNvPr id="16" name="TextBox 15">
            <a:extLst>
              <a:ext uri="{FF2B5EF4-FFF2-40B4-BE49-F238E27FC236}">
                <a16:creationId xmlns:a16="http://schemas.microsoft.com/office/drawing/2014/main" id="{A5FCE421-9E98-6074-8CFA-CC2AF9BD9A61}"/>
              </a:ext>
            </a:extLst>
          </p:cNvPr>
          <p:cNvSpPr txBox="1"/>
          <p:nvPr/>
        </p:nvSpPr>
        <p:spPr>
          <a:xfrm>
            <a:off x="6097398" y="2784586"/>
            <a:ext cx="4976070" cy="873572"/>
          </a:xfrm>
          <a:prstGeom prst="rect">
            <a:avLst/>
          </a:prstGeom>
          <a:noFill/>
        </p:spPr>
        <p:txBody>
          <a:bodyPr wrap="square">
            <a:spAutoFit/>
          </a:bodyPr>
          <a:lstStyle/>
          <a:p>
            <a:pPr marL="0" marR="0" indent="457200" algn="just">
              <a:lnSpc>
                <a:spcPct val="150000"/>
              </a:lnSpc>
              <a:spcBef>
                <a:spcPts val="0"/>
              </a:spcBef>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Nó thường hữa ích để định nghĩa cho collection classes, hoặc cho generic classes.</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1617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E0EE8D-D6F1-A955-5C04-AFB22D23F94C}"/>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DF966880-C9F0-D446-0327-740CBBEA164E}"/>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ArrayList</a:t>
            </a:r>
            <a:endParaRPr lang="en-US" dirty="0">
              <a:solidFill>
                <a:schemeClr val="tx1"/>
              </a:solidFill>
            </a:endParaRPr>
          </a:p>
        </p:txBody>
      </p:sp>
      <p:sp>
        <p:nvSpPr>
          <p:cNvPr id="5" name="TextBox 4">
            <a:extLst>
              <a:ext uri="{FF2B5EF4-FFF2-40B4-BE49-F238E27FC236}">
                <a16:creationId xmlns:a16="http://schemas.microsoft.com/office/drawing/2014/main" id="{57FC57A7-9748-A19F-8AF3-B7775EE6FE2C}"/>
              </a:ext>
            </a:extLst>
          </p:cNvPr>
          <p:cNvSpPr txBox="1"/>
          <p:nvPr/>
        </p:nvSpPr>
        <p:spPr>
          <a:xfrm>
            <a:off x="176169" y="1791012"/>
            <a:ext cx="4379053" cy="3563027"/>
          </a:xfrm>
          <a:prstGeom prst="rect">
            <a:avLst/>
          </a:prstGeom>
          <a:noFill/>
        </p:spPr>
        <p:txBody>
          <a:bodyPr wrap="square">
            <a:spAutoFit/>
          </a:bodyPr>
          <a:lstStyle/>
          <a:p>
            <a:pPr marL="0" marR="0" indent="457200" algn="just">
              <a:lnSpc>
                <a:spcPct val="150000"/>
              </a:lnSpc>
              <a:spcBef>
                <a:spcPts val="0"/>
              </a:spcBef>
              <a:spcAft>
                <a:spcPts val="800"/>
              </a:spcAft>
            </a:pPr>
            <a:r>
              <a:rPr lang="en-US" sz="1300" dirty="0" err="1">
                <a:latin typeface="Times New Roman" panose="02020603050405020304" pitchFamily="18" charset="0"/>
                <a:ea typeface="Arial" panose="020B0604020202020204" pitchFamily="34" charset="0"/>
                <a:cs typeface="Times New Roman" panose="02020603050405020304" pitchFamily="18" charset="0"/>
              </a:rPr>
              <a:t>Một</a:t>
            </a:r>
            <a:r>
              <a:rPr lang="en-US" sz="1300" dirty="0">
                <a:latin typeface="Times New Roman" panose="02020603050405020304" pitchFamily="18" charset="0"/>
                <a:ea typeface="Arial" panose="020B0604020202020204" pitchFamily="34" charset="0"/>
                <a:cs typeface="Times New Roman" panose="02020603050405020304" pitchFamily="18" charset="0"/>
              </a:rPr>
              <a:t> </a:t>
            </a:r>
            <a:r>
              <a:rPr lang="vi-VN" sz="1300" dirty="0">
                <a:effectLst/>
                <a:latin typeface="Times New Roman" panose="02020603050405020304" pitchFamily="18" charset="0"/>
                <a:ea typeface="Arial" panose="020B0604020202020204" pitchFamily="34" charset="0"/>
                <a:cs typeface="Times New Roman" panose="02020603050405020304" pitchFamily="18" charset="0"/>
              </a:rPr>
              <a:t>số thuộc tính và phương thức của ArrayList: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Count: Trả về số phần tử hiện có của ArrayList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Add(Object): Thêm một phần tử vào cuối ArrayList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AddRange(ICollection): Thêm danh sách phần tử vào cuối ArrayList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Clone(): tạo bản sao cho ArrayList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Insert(int Index, object Value): Thêm một phần tử vào vị trí index</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80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Remove(object Value): Xóa phần tử đầu tiên xuất hiện trong ArrayList</a:t>
            </a:r>
            <a:endParaRPr lang="en-US" sz="1300" dirty="0">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50000"/>
              </a:lnSpc>
              <a:spcBef>
                <a:spcPts val="0"/>
              </a:spcBef>
              <a:spcAft>
                <a:spcPts val="80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rPr>
              <a:t>Clear(): Xóa tất cả các phần tử trong ArrayList.</a:t>
            </a:r>
            <a:endParaRPr lang="en-US" dirty="0"/>
          </a:p>
        </p:txBody>
      </p:sp>
      <p:graphicFrame>
        <p:nvGraphicFramePr>
          <p:cNvPr id="7" name="Table 6">
            <a:extLst>
              <a:ext uri="{FF2B5EF4-FFF2-40B4-BE49-F238E27FC236}">
                <a16:creationId xmlns:a16="http://schemas.microsoft.com/office/drawing/2014/main" id="{E1B89361-4942-E4AC-FAEF-56576BA44C3F}"/>
              </a:ext>
            </a:extLst>
          </p:cNvPr>
          <p:cNvGraphicFramePr>
            <a:graphicFrameLocks noGrp="1"/>
          </p:cNvGraphicFramePr>
          <p:nvPr>
            <p:extLst>
              <p:ext uri="{D42A27DB-BD31-4B8C-83A1-F6EECF244321}">
                <p14:modId xmlns:p14="http://schemas.microsoft.com/office/powerpoint/2010/main" val="2985060346"/>
              </p:ext>
            </p:extLst>
          </p:nvPr>
        </p:nvGraphicFramePr>
        <p:xfrm>
          <a:off x="5261295" y="1818475"/>
          <a:ext cx="6543414" cy="4456490"/>
        </p:xfrm>
        <a:graphic>
          <a:graphicData uri="http://schemas.openxmlformats.org/drawingml/2006/table">
            <a:tbl>
              <a:tblPr firstRow="1" firstCol="1" bandRow="1"/>
              <a:tblGrid>
                <a:gridCol w="4060272">
                  <a:extLst>
                    <a:ext uri="{9D8B030D-6E8A-4147-A177-3AD203B41FA5}">
                      <a16:colId xmlns:a16="http://schemas.microsoft.com/office/drawing/2014/main" val="2905689896"/>
                    </a:ext>
                  </a:extLst>
                </a:gridCol>
                <a:gridCol w="2483142">
                  <a:extLst>
                    <a:ext uri="{9D8B030D-6E8A-4147-A177-3AD203B41FA5}">
                      <a16:colId xmlns:a16="http://schemas.microsoft.com/office/drawing/2014/main" val="219873484"/>
                    </a:ext>
                  </a:extLst>
                </a:gridCol>
              </a:tblGrid>
              <a:tr h="4456490">
                <a:tc>
                  <a:txBody>
                    <a:bodyPr/>
                    <a:lstStyle/>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 arrayList1 =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ArrayList();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 arrayList2 =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ArrayList();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"Item 1"</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"Item 2"</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"Item 3"</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"Item 4"</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arrayList2.Add(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"Item ArrayList 2"</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arrayList1.AddRange(arrayList2);</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arrayList1.Insert(2, </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"New Item"</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var</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 = 0; i &lt; arrayList1.Count; i++)</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Console.WriteLine(arrayList1[i]);</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Item 1</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Item 2</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New Item</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Item 3</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Item 4</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Item ArrayList 2</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112838"/>
                  </a:ext>
                </a:extLst>
              </a:tr>
            </a:tbl>
          </a:graphicData>
        </a:graphic>
      </p:graphicFrame>
    </p:spTree>
    <p:extLst>
      <p:ext uri="{BB962C8B-B14F-4D97-AF65-F5344CB8AC3E}">
        <p14:creationId xmlns:p14="http://schemas.microsoft.com/office/powerpoint/2010/main" val="30493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CF313-EE56-2D19-9861-7E1A424E558E}"/>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949597C2-B7E1-E85D-8C28-A8896C6C9B44}"/>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HashTable</a:t>
            </a:r>
            <a:endParaRPr lang="en-US" dirty="0">
              <a:solidFill>
                <a:schemeClr val="tx1"/>
              </a:solidFill>
            </a:endParaRPr>
          </a:p>
        </p:txBody>
      </p:sp>
      <p:sp>
        <p:nvSpPr>
          <p:cNvPr id="4" name="TextBox 3">
            <a:extLst>
              <a:ext uri="{FF2B5EF4-FFF2-40B4-BE49-F238E27FC236}">
                <a16:creationId xmlns:a16="http://schemas.microsoft.com/office/drawing/2014/main" id="{F048DAE1-29B9-1FCB-8709-EA164891EB09}"/>
              </a:ext>
            </a:extLst>
          </p:cNvPr>
          <p:cNvSpPr txBox="1"/>
          <p:nvPr/>
        </p:nvSpPr>
        <p:spPr>
          <a:xfrm>
            <a:off x="176169" y="1728130"/>
            <a:ext cx="4379053" cy="4360104"/>
          </a:xfrm>
          <a:prstGeom prst="rect">
            <a:avLst/>
          </a:prstGeom>
          <a:noFill/>
        </p:spPr>
        <p:txBody>
          <a:bodyPr wrap="square">
            <a:spAutoFit/>
          </a:bodyPr>
          <a:lstStyle/>
          <a:p>
            <a:pPr marL="0" marR="0" indent="457200" algn="just">
              <a:lnSpc>
                <a:spcPct val="150000"/>
              </a:lnSpc>
              <a:spcBef>
                <a:spcPts val="0"/>
              </a:spcBef>
              <a:spcAft>
                <a:spcPts val="80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Một số thuộc tính và phương thức phổ biến trong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Count: Số lượng phần tử hiện có trong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Keys: Danh sách các key của phần tử trong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Values: Danh sách các value của phần tử trong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Add(Object, Object): Thêm một phần tử với cặp key-value vào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Remove(Object): Xóa một phần tử có key xuất hiện đầu tiên.</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Clone(): Tạo một bản sao từ Hashtable</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ContainsKey(Object): Kiểm tra key có tồn tại trong danh sách key của Hashtable hay không.</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ContainsValue(Object): Kiểm tra value có tồn tại trong danh sách value của Hashtable hay không.</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25F4903-DB1A-A0B1-0FE2-22189A8ABE45}"/>
              </a:ext>
            </a:extLst>
          </p:cNvPr>
          <p:cNvGraphicFramePr>
            <a:graphicFrameLocks noGrp="1"/>
          </p:cNvGraphicFramePr>
          <p:nvPr>
            <p:extLst>
              <p:ext uri="{D42A27DB-BD31-4B8C-83A1-F6EECF244321}">
                <p14:modId xmlns:p14="http://schemas.microsoft.com/office/powerpoint/2010/main" val="2544482405"/>
              </p:ext>
            </p:extLst>
          </p:nvPr>
        </p:nvGraphicFramePr>
        <p:xfrm>
          <a:off x="5261295" y="1869275"/>
          <a:ext cx="6416180" cy="4360104"/>
        </p:xfrm>
        <a:graphic>
          <a:graphicData uri="http://schemas.openxmlformats.org/drawingml/2006/table">
            <a:tbl>
              <a:tblPr firstRow="1" firstCol="1" bandRow="1"/>
              <a:tblGrid>
                <a:gridCol w="4031462">
                  <a:extLst>
                    <a:ext uri="{9D8B030D-6E8A-4147-A177-3AD203B41FA5}">
                      <a16:colId xmlns:a16="http://schemas.microsoft.com/office/drawing/2014/main" val="1208969627"/>
                    </a:ext>
                  </a:extLst>
                </a:gridCol>
                <a:gridCol w="2384718">
                  <a:extLst>
                    <a:ext uri="{9D8B030D-6E8A-4147-A177-3AD203B41FA5}">
                      <a16:colId xmlns:a16="http://schemas.microsoft.com/office/drawing/2014/main" val="3569409683"/>
                    </a:ext>
                  </a:extLst>
                </a:gridCol>
              </a:tblGrid>
              <a:tr h="4360104">
                <a:tc>
                  <a:txBody>
                    <a:bodyPr/>
                    <a:lstStyle/>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Hashtable hashtable =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Hashtable();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hashtable.Add(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"Key1"</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"Hello"</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hashtable.Add(</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"Key2"</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"Everyone"</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Console.WriteLine(hashtable[</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"Key1"</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(DictionaryEntry item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hashtable)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 {0} - Value: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{1}"</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item.Key, item.Value);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foreach</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(var key </a:t>
                      </a:r>
                      <a:r>
                        <a:rPr lang="vi-VN" sz="12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hashtable.Keys)</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t>
                      </a:r>
                      <a:r>
                        <a:rPr lang="vi-VN" sz="12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 {0} "</a:t>
                      </a: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key);</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Hello</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Key: Key2 - Value: Everyone</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Key: Key1 - Value: Hello</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Key: Key2</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2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Key: Key1</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909856"/>
                  </a:ext>
                </a:extLst>
              </a:tr>
            </a:tbl>
          </a:graphicData>
        </a:graphic>
      </p:graphicFrame>
    </p:spTree>
    <p:extLst>
      <p:ext uri="{BB962C8B-B14F-4D97-AF65-F5344CB8AC3E}">
        <p14:creationId xmlns:p14="http://schemas.microsoft.com/office/powerpoint/2010/main" val="368774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B2BE2A-3025-9854-9EEF-3F0DF36CBA42}"/>
              </a:ext>
            </a:extLst>
          </p:cNvPr>
          <p:cNvSpPr/>
          <p:nvPr/>
        </p:nvSpPr>
        <p:spPr>
          <a:xfrm>
            <a:off x="4865614" y="713064"/>
            <a:ext cx="2508310" cy="4110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rPr>
              <a:t>COLLECTION</a:t>
            </a:r>
          </a:p>
        </p:txBody>
      </p:sp>
      <p:sp>
        <p:nvSpPr>
          <p:cNvPr id="3" name="Rectangle 2">
            <a:extLst>
              <a:ext uri="{FF2B5EF4-FFF2-40B4-BE49-F238E27FC236}">
                <a16:creationId xmlns:a16="http://schemas.microsoft.com/office/drawing/2014/main" id="{D07D650F-A055-F601-EEBE-E2C7D914C2CF}"/>
              </a:ext>
            </a:extLst>
          </p:cNvPr>
          <p:cNvSpPr/>
          <p:nvPr/>
        </p:nvSpPr>
        <p:spPr>
          <a:xfrm>
            <a:off x="5261295" y="1249959"/>
            <a:ext cx="1669409" cy="3523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SortedList</a:t>
            </a:r>
            <a:endParaRPr lang="en-US" dirty="0">
              <a:solidFill>
                <a:schemeClr val="tx1"/>
              </a:solidFill>
            </a:endParaRPr>
          </a:p>
        </p:txBody>
      </p:sp>
      <p:sp>
        <p:nvSpPr>
          <p:cNvPr id="5" name="TextBox 4">
            <a:extLst>
              <a:ext uri="{FF2B5EF4-FFF2-40B4-BE49-F238E27FC236}">
                <a16:creationId xmlns:a16="http://schemas.microsoft.com/office/drawing/2014/main" id="{FC0BD0C8-3703-CEC1-A8CE-B3B46001AA68}"/>
              </a:ext>
            </a:extLst>
          </p:cNvPr>
          <p:cNvSpPr txBox="1"/>
          <p:nvPr/>
        </p:nvSpPr>
        <p:spPr>
          <a:xfrm>
            <a:off x="203433" y="1635851"/>
            <a:ext cx="5182299" cy="4360104"/>
          </a:xfrm>
          <a:prstGeom prst="rect">
            <a:avLst/>
          </a:prstGeom>
          <a:noFill/>
        </p:spPr>
        <p:txBody>
          <a:bodyPr wrap="square">
            <a:spAutoFit/>
          </a:bodyPr>
          <a:lstStyle/>
          <a:p>
            <a:pPr marL="0" marR="0" indent="457200" algn="just">
              <a:lnSpc>
                <a:spcPct val="150000"/>
              </a:lnSpc>
              <a:spcBef>
                <a:spcPts val="0"/>
              </a:spcBef>
              <a:spcAft>
                <a:spcPts val="800"/>
              </a:spcAft>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Một số thuộc tính và phương thức:</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Count: Trả về số phần tử hiện có trong SortedList.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Keys: Trả về danh sách key trong SortedList.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Values: Trả về danh sách value trong SortedList.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Add(Object, Object): Thêm một phần tử với key-value vào SortedList.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GetByIndex(Int32): Trả về giá trị phần tử tại vị trí index.</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SetByIndex(Int32, Object): Thay thế giá trị cho phần tử tại vị trí index.</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ContainsKey(Object): Kiểm tra key có tồn tại trong SortedList hay không.</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ContainsValue(Object): Kiểm tra value có tồn tại trong SortedList hay không.</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Clone(): Tạo ra một bản sao của SortedList.</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C4926D1-D035-CE5C-8C60-32424CF470BA}"/>
              </a:ext>
            </a:extLst>
          </p:cNvPr>
          <p:cNvGraphicFramePr>
            <a:graphicFrameLocks noGrp="1"/>
          </p:cNvGraphicFramePr>
          <p:nvPr>
            <p:extLst>
              <p:ext uri="{D42A27DB-BD31-4B8C-83A1-F6EECF244321}">
                <p14:modId xmlns:p14="http://schemas.microsoft.com/office/powerpoint/2010/main" val="1408840600"/>
              </p:ext>
            </p:extLst>
          </p:nvPr>
        </p:nvGraphicFramePr>
        <p:xfrm>
          <a:off x="5666113" y="1944070"/>
          <a:ext cx="6397256" cy="4051885"/>
        </p:xfrm>
        <a:graphic>
          <a:graphicData uri="http://schemas.openxmlformats.org/drawingml/2006/table">
            <a:tbl>
              <a:tblPr firstRow="1" firstCol="1" bandRow="1"/>
              <a:tblGrid>
                <a:gridCol w="4232896">
                  <a:extLst>
                    <a:ext uri="{9D8B030D-6E8A-4147-A177-3AD203B41FA5}">
                      <a16:colId xmlns:a16="http://schemas.microsoft.com/office/drawing/2014/main" val="3804960461"/>
                    </a:ext>
                  </a:extLst>
                </a:gridCol>
                <a:gridCol w="2164360">
                  <a:extLst>
                    <a:ext uri="{9D8B030D-6E8A-4147-A177-3AD203B41FA5}">
                      <a16:colId xmlns:a16="http://schemas.microsoft.com/office/drawing/2014/main" val="356242853"/>
                    </a:ext>
                  </a:extLst>
                </a:gridCol>
              </a:tblGrid>
              <a:tr h="4051885">
                <a:tc>
                  <a:txBody>
                    <a:bodyPr/>
                    <a:lstStyle/>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SortedList sortlist = </a:t>
                      </a:r>
                      <a:r>
                        <a:rPr lang="vi-VN" sz="10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new</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SortedList();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sortlist.Add(</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"3"</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sortlist.Add(</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"2"</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"World"</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sortlist.Add(</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"1"</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"Hello"</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"Demo Program"</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"Count:    {0}"</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sortlist.Count);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"Capacity: {0}"</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sortlist.Capacity);</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"Keys and Values:"</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"\t-KEY-\t-VALUE-"</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for</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000">
                          <a:solidFill>
                            <a:srgbClr val="0000FF"/>
                          </a:solidFill>
                          <a:effectLst/>
                          <a:latin typeface="Cascadia Mono" panose="020B0609020000020004" pitchFamily="49" charset="0"/>
                          <a:ea typeface="Arial" panose="020B0604020202020204" pitchFamily="34" charset="0"/>
                          <a:cs typeface="Cascadia Mono" panose="020B0609020000020004" pitchFamily="49" charset="0"/>
                        </a:rPr>
                        <a:t>int</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i = 0; i &lt; sortlist.Count; i++)</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b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b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Console.WriteLine(</a:t>
                      </a:r>
                      <a:r>
                        <a:rPr lang="vi-VN" sz="1000">
                          <a:solidFill>
                            <a:srgbClr val="A31515"/>
                          </a:solidFill>
                          <a:effectLst/>
                          <a:latin typeface="Cascadia Mono" panose="020B0609020000020004" pitchFamily="49" charset="0"/>
                          <a:ea typeface="Arial" panose="020B0604020202020204" pitchFamily="34" charset="0"/>
                          <a:cs typeface="Cascadia Mono" panose="020B0609020000020004" pitchFamily="49" charset="0"/>
                        </a:rPr>
                        <a:t>"\t{0}:\t{1}"</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,sortlist.GetKey(i),</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en-US"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a:t>
                      </a: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sortlist.GetByIndex(i));</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Console.ReadLine();</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58936" marR="589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Demo Program</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Count:    3</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Capacity: 16</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Keys and Values: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-KEY-   -VALUE-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1:      Hello</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2:      World</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l">
                        <a:lnSpc>
                          <a:spcPct val="150000"/>
                        </a:lnSpc>
                        <a:spcBef>
                          <a:spcPts val="0"/>
                        </a:spcBef>
                        <a:spcAft>
                          <a:spcPts val="0"/>
                        </a:spcAft>
                      </a:pPr>
                      <a:r>
                        <a:rPr lang="vi-VN" sz="1000" dirty="0">
                          <a:solidFill>
                            <a:srgbClr val="000000"/>
                          </a:solidFill>
                          <a:effectLst/>
                          <a:latin typeface="Cascadia Mono" panose="020B0609020000020004" pitchFamily="49" charset="0"/>
                          <a:ea typeface="Arial" panose="020B0604020202020204" pitchFamily="34" charset="0"/>
                          <a:cs typeface="Cascadia Mono" panose="020B0609020000020004" pitchFamily="49" charset="0"/>
                        </a:rPr>
                        <a:t>        3: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936" marR="589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356961"/>
                  </a:ext>
                </a:extLst>
              </a:tr>
            </a:tbl>
          </a:graphicData>
        </a:graphic>
      </p:graphicFrame>
    </p:spTree>
    <p:extLst>
      <p:ext uri="{BB962C8B-B14F-4D97-AF65-F5344CB8AC3E}">
        <p14:creationId xmlns:p14="http://schemas.microsoft.com/office/powerpoint/2010/main" val="1787839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170</TotalTime>
  <Words>2796</Words>
  <Application>Microsoft Office PowerPoint</Application>
  <PresentationFormat>Widescreen</PresentationFormat>
  <Paragraphs>373</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Cascadia Mono</vt:lpstr>
      <vt:lpstr>Gill Sans MT</vt:lpstr>
      <vt:lpstr>Symbol</vt:lpstr>
      <vt:lpstr>Tahoma</vt:lpstr>
      <vt:lpstr>Times New Roman</vt:lpstr>
      <vt:lpstr>Wingdings</vt:lpstr>
      <vt:lpstr>Wingdings 2</vt:lpstr>
      <vt:lpstr>Dividend</vt:lpstr>
      <vt:lpstr>GENERIC, COLLECTION, LINQ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LINQ</vt:lpstr>
      <vt:lpstr>Data source</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COLLECTION, LINQ</dc:title>
  <dc:creator>Pham Dinh Thang(ThangPD)</dc:creator>
  <cp:lastModifiedBy>Pham Dinh Thang(ThangPD)</cp:lastModifiedBy>
  <cp:revision>2</cp:revision>
  <dcterms:created xsi:type="dcterms:W3CDTF">2022-06-29T09:54:38Z</dcterms:created>
  <dcterms:modified xsi:type="dcterms:W3CDTF">2022-06-30T03:17:47Z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