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7"/>
  </p:notesMasterIdLst>
  <p:handoutMasterIdLst>
    <p:handoutMasterId r:id="rId18"/>
  </p:handoutMasterIdLst>
  <p:sldIdLst>
    <p:sldId id="268" r:id="rId2"/>
    <p:sldId id="269" r:id="rId3"/>
    <p:sldId id="270" r:id="rId4"/>
    <p:sldId id="271" r:id="rId5"/>
    <p:sldId id="279" r:id="rId6"/>
    <p:sldId id="280" r:id="rId7"/>
    <p:sldId id="281" r:id="rId8"/>
    <p:sldId id="282" r:id="rId9"/>
    <p:sldId id="272" r:id="rId10"/>
    <p:sldId id="283" r:id="rId11"/>
    <p:sldId id="284" r:id="rId12"/>
    <p:sldId id="285" r:id="rId13"/>
    <p:sldId id="286" r:id="rId14"/>
    <p:sldId id="287" r:id="rId15"/>
    <p:sldId id="288"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58"/>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6/20/2022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6/20/2022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406888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3292484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1126961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2746588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3182140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3037126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806856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196587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6/20/2022</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6/20/2022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6/20/2022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6/20/2022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6/20/2022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6/20/2022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6/20/2022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6/20/2022</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6/20/2022</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6/20/2022</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6/20/2022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6/20/2022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6/20/2022</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Programing Principles</a:t>
            </a:r>
          </a:p>
        </p:txBody>
      </p:sp>
      <p:sp>
        <p:nvSpPr>
          <p:cNvPr id="3" name="Content Placeholder 2"/>
          <p:cNvSpPr>
            <a:spLocks noGrp="1"/>
          </p:cNvSpPr>
          <p:nvPr>
            <p:ph type="subTitle" idx="1"/>
          </p:nvPr>
        </p:nvSpPr>
        <p:spPr/>
        <p:txBody>
          <a:bodyPr/>
          <a:lstStyle/>
          <a:p>
            <a:r>
              <a:rPr lang="en-US" dirty="0"/>
              <a:t>Programing Principles | MTI Technology| </a:t>
            </a:r>
            <a:r>
              <a:rPr lang="en-US" dirty="0" err="1"/>
              <a:t>techvn</a:t>
            </a:r>
            <a:r>
              <a:rPr lang="en-US" dirty="0"/>
              <a:t>\</a:t>
            </a:r>
            <a:r>
              <a:rPr lang="en-US" dirty="0" err="1"/>
              <a:t>thangpd</a:t>
            </a:r>
            <a:endParaRPr lang="en-US"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F3D64F2-8C10-A533-CBDD-A26647EEFF29}"/>
              </a:ext>
            </a:extLst>
          </p:cNvPr>
          <p:cNvSpPr txBox="1"/>
          <p:nvPr/>
        </p:nvSpPr>
        <p:spPr>
          <a:xfrm>
            <a:off x="3732212" y="429279"/>
            <a:ext cx="4724400" cy="523220"/>
          </a:xfrm>
          <a:prstGeom prst="rect">
            <a:avLst/>
          </a:prstGeom>
          <a:noFill/>
          <a:ln>
            <a:solidFill>
              <a:schemeClr val="accent1">
                <a:lumMod val="20000"/>
                <a:lumOff val="80000"/>
              </a:schemeClr>
            </a:solidFill>
          </a:ln>
        </p:spPr>
        <p:txBody>
          <a:bodyPr wrap="square" rtlCol="0" anchor="ctr" anchorCtr="1">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DEFINITION</a:t>
            </a:r>
          </a:p>
        </p:txBody>
      </p:sp>
      <p:sp>
        <p:nvSpPr>
          <p:cNvPr id="10" name="Rectangle: Rounded Corners 9">
            <a:extLst>
              <a:ext uri="{FF2B5EF4-FFF2-40B4-BE49-F238E27FC236}">
                <a16:creationId xmlns:a16="http://schemas.microsoft.com/office/drawing/2014/main" id="{955850C6-4283-2D38-9E9C-BE5A5E412B8D}"/>
              </a:ext>
            </a:extLst>
          </p:cNvPr>
          <p:cNvSpPr/>
          <p:nvPr/>
        </p:nvSpPr>
        <p:spPr>
          <a:xfrm>
            <a:off x="455612" y="1295400"/>
            <a:ext cx="1600200" cy="7620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YAGNI</a:t>
            </a:r>
          </a:p>
        </p:txBody>
      </p:sp>
      <p:sp>
        <p:nvSpPr>
          <p:cNvPr id="11" name="Rectangle: Rounded Corners 10">
            <a:extLst>
              <a:ext uri="{FF2B5EF4-FFF2-40B4-BE49-F238E27FC236}">
                <a16:creationId xmlns:a16="http://schemas.microsoft.com/office/drawing/2014/main" id="{2C164CF2-AB44-289C-3E1A-E894D108716F}"/>
              </a:ext>
            </a:extLst>
          </p:cNvPr>
          <p:cNvSpPr/>
          <p:nvPr/>
        </p:nvSpPr>
        <p:spPr>
          <a:xfrm>
            <a:off x="2817812" y="1295400"/>
            <a:ext cx="6019800" cy="762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effectLst/>
                <a:latin typeface="Times New Roman" panose="02020603050405020304" pitchFamily="18" charset="0"/>
                <a:ea typeface="Calibri" panose="020F0502020204030204" pitchFamily="34" charset="0"/>
              </a:rPr>
              <a:t>“You Aren’t </a:t>
            </a:r>
            <a:r>
              <a:rPr lang="en-US" sz="1800" dirty="0" err="1">
                <a:effectLst/>
                <a:latin typeface="Times New Roman" panose="02020603050405020304" pitchFamily="18" charset="0"/>
                <a:ea typeface="Calibri" panose="020F0502020204030204" pitchFamily="34" charset="0"/>
              </a:rPr>
              <a:t>Gonna</a:t>
            </a:r>
            <a:r>
              <a:rPr lang="en-US" sz="1800" dirty="0">
                <a:effectLst/>
                <a:latin typeface="Times New Roman" panose="02020603050405020304" pitchFamily="18" charset="0"/>
                <a:ea typeface="Calibri" panose="020F0502020204030204" pitchFamily="34" charset="0"/>
              </a:rPr>
              <a:t> Need It”</a:t>
            </a:r>
            <a:endParaRPr lang="en-US" dirty="0">
              <a:latin typeface="Times New Roman" panose="02020603050405020304" pitchFamily="18" charset="0"/>
              <a:cs typeface="Times New Roman" panose="02020603050405020304" pitchFamily="18" charset="0"/>
            </a:endParaRPr>
          </a:p>
        </p:txBody>
      </p:sp>
      <p:pic>
        <p:nvPicPr>
          <p:cNvPr id="3" name="Picture 2" descr="Icon&#10;&#10;Description automatically generated">
            <a:extLst>
              <a:ext uri="{FF2B5EF4-FFF2-40B4-BE49-F238E27FC236}">
                <a16:creationId xmlns:a16="http://schemas.microsoft.com/office/drawing/2014/main" id="{DDDA9006-C64F-2CA0-9046-499137F48B47}"/>
              </a:ext>
            </a:extLst>
          </p:cNvPr>
          <p:cNvPicPr>
            <a:picLocks noChangeAspect="1"/>
          </p:cNvPicPr>
          <p:nvPr/>
        </p:nvPicPr>
        <p:blipFill>
          <a:blip r:embed="rId3"/>
          <a:stretch>
            <a:fillRect/>
          </a:stretch>
        </p:blipFill>
        <p:spPr>
          <a:xfrm>
            <a:off x="4189412" y="2400301"/>
            <a:ext cx="3276600" cy="3276600"/>
          </a:xfrm>
          <a:prstGeom prst="rect">
            <a:avLst/>
          </a:prstGeom>
        </p:spPr>
      </p:pic>
    </p:spTree>
    <p:extLst>
      <p:ext uri="{BB962C8B-B14F-4D97-AF65-F5344CB8AC3E}">
        <p14:creationId xmlns:p14="http://schemas.microsoft.com/office/powerpoint/2010/main" val="95981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F3D64F2-8C10-A533-CBDD-A26647EEFF29}"/>
              </a:ext>
            </a:extLst>
          </p:cNvPr>
          <p:cNvSpPr txBox="1"/>
          <p:nvPr/>
        </p:nvSpPr>
        <p:spPr>
          <a:xfrm>
            <a:off x="3732212" y="429279"/>
            <a:ext cx="4724400" cy="523220"/>
          </a:xfrm>
          <a:prstGeom prst="rect">
            <a:avLst/>
          </a:prstGeom>
          <a:noFill/>
          <a:ln>
            <a:solidFill>
              <a:schemeClr val="accent1">
                <a:lumMod val="20000"/>
                <a:lumOff val="80000"/>
              </a:schemeClr>
            </a:solidFill>
          </a:ln>
        </p:spPr>
        <p:txBody>
          <a:bodyPr wrap="square" rtlCol="0" anchor="ctr" anchorCtr="1">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DEFINITION</a:t>
            </a:r>
          </a:p>
        </p:txBody>
      </p:sp>
      <p:sp>
        <p:nvSpPr>
          <p:cNvPr id="10" name="Rectangle: Rounded Corners 9">
            <a:extLst>
              <a:ext uri="{FF2B5EF4-FFF2-40B4-BE49-F238E27FC236}">
                <a16:creationId xmlns:a16="http://schemas.microsoft.com/office/drawing/2014/main" id="{955850C6-4283-2D38-9E9C-BE5A5E412B8D}"/>
              </a:ext>
            </a:extLst>
          </p:cNvPr>
          <p:cNvSpPr/>
          <p:nvPr/>
        </p:nvSpPr>
        <p:spPr>
          <a:xfrm>
            <a:off x="455612" y="1295400"/>
            <a:ext cx="1600200" cy="7620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DRY</a:t>
            </a:r>
          </a:p>
        </p:txBody>
      </p:sp>
      <p:sp>
        <p:nvSpPr>
          <p:cNvPr id="11" name="Rectangle: Rounded Corners 10">
            <a:extLst>
              <a:ext uri="{FF2B5EF4-FFF2-40B4-BE49-F238E27FC236}">
                <a16:creationId xmlns:a16="http://schemas.microsoft.com/office/drawing/2014/main" id="{2C164CF2-AB44-289C-3E1A-E894D108716F}"/>
              </a:ext>
            </a:extLst>
          </p:cNvPr>
          <p:cNvSpPr/>
          <p:nvPr/>
        </p:nvSpPr>
        <p:spPr>
          <a:xfrm>
            <a:off x="2817812" y="1295400"/>
            <a:ext cx="6019800" cy="762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effectLst/>
                <a:latin typeface="Times New Roman" panose="02020603050405020304" pitchFamily="18" charset="0"/>
                <a:ea typeface="Calibri" panose="020F0502020204030204" pitchFamily="34" charset="0"/>
              </a:rPr>
              <a:t>“Don’t Repeat Yourself”</a:t>
            </a:r>
            <a:endParaRPr lang="en-US" dirty="0">
              <a:latin typeface="Times New Roman" panose="02020603050405020304" pitchFamily="18" charset="0"/>
              <a:cs typeface="Times New Roman" panose="02020603050405020304" pitchFamily="18" charset="0"/>
            </a:endParaRPr>
          </a:p>
        </p:txBody>
      </p:sp>
      <p:pic>
        <p:nvPicPr>
          <p:cNvPr id="7" name="Picture 6" descr="A screenshot of a computer&#10;&#10;Description automatically generated with medium confidence">
            <a:extLst>
              <a:ext uri="{FF2B5EF4-FFF2-40B4-BE49-F238E27FC236}">
                <a16:creationId xmlns:a16="http://schemas.microsoft.com/office/drawing/2014/main" id="{029F55F7-48AC-883F-0023-85A52D3E1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1633" y="2400301"/>
            <a:ext cx="8512648" cy="3467099"/>
          </a:xfrm>
          <a:prstGeom prst="rect">
            <a:avLst/>
          </a:prstGeom>
        </p:spPr>
      </p:pic>
    </p:spTree>
    <p:extLst>
      <p:ext uri="{BB962C8B-B14F-4D97-AF65-F5344CB8AC3E}">
        <p14:creationId xmlns:p14="http://schemas.microsoft.com/office/powerpoint/2010/main" val="386046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F3D64F2-8C10-A533-CBDD-A26647EEFF29}"/>
              </a:ext>
            </a:extLst>
          </p:cNvPr>
          <p:cNvSpPr txBox="1"/>
          <p:nvPr/>
        </p:nvSpPr>
        <p:spPr>
          <a:xfrm>
            <a:off x="3732212" y="429279"/>
            <a:ext cx="4724400" cy="523220"/>
          </a:xfrm>
          <a:prstGeom prst="rect">
            <a:avLst/>
          </a:prstGeom>
          <a:noFill/>
          <a:ln>
            <a:solidFill>
              <a:schemeClr val="accent1">
                <a:lumMod val="20000"/>
                <a:lumOff val="80000"/>
              </a:schemeClr>
            </a:solidFill>
          </a:ln>
        </p:spPr>
        <p:txBody>
          <a:bodyPr wrap="square" rtlCol="0" anchor="ctr" anchorCtr="1">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DEFINITION</a:t>
            </a:r>
          </a:p>
        </p:txBody>
      </p:sp>
      <p:sp>
        <p:nvSpPr>
          <p:cNvPr id="10" name="Rectangle: Rounded Corners 9">
            <a:extLst>
              <a:ext uri="{FF2B5EF4-FFF2-40B4-BE49-F238E27FC236}">
                <a16:creationId xmlns:a16="http://schemas.microsoft.com/office/drawing/2014/main" id="{955850C6-4283-2D38-9E9C-BE5A5E412B8D}"/>
              </a:ext>
            </a:extLst>
          </p:cNvPr>
          <p:cNvSpPr/>
          <p:nvPr/>
        </p:nvSpPr>
        <p:spPr>
          <a:xfrm>
            <a:off x="455612" y="1295400"/>
            <a:ext cx="1600200" cy="7620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DRY</a:t>
            </a:r>
          </a:p>
        </p:txBody>
      </p:sp>
      <p:sp>
        <p:nvSpPr>
          <p:cNvPr id="11" name="Rectangle: Rounded Corners 10">
            <a:extLst>
              <a:ext uri="{FF2B5EF4-FFF2-40B4-BE49-F238E27FC236}">
                <a16:creationId xmlns:a16="http://schemas.microsoft.com/office/drawing/2014/main" id="{2C164CF2-AB44-289C-3E1A-E894D108716F}"/>
              </a:ext>
            </a:extLst>
          </p:cNvPr>
          <p:cNvSpPr/>
          <p:nvPr/>
        </p:nvSpPr>
        <p:spPr>
          <a:xfrm>
            <a:off x="2817812" y="1295400"/>
            <a:ext cx="6019800" cy="762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effectLst/>
                <a:latin typeface="Times New Roman" panose="02020603050405020304" pitchFamily="18" charset="0"/>
                <a:ea typeface="Calibri" panose="020F0502020204030204" pitchFamily="34" charset="0"/>
              </a:rPr>
              <a:t>“Don’t Repeat Yourself”</a:t>
            </a:r>
            <a:endParaRPr lang="en-US" dirty="0">
              <a:latin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with medium confidence">
            <a:extLst>
              <a:ext uri="{FF2B5EF4-FFF2-40B4-BE49-F238E27FC236}">
                <a16:creationId xmlns:a16="http://schemas.microsoft.com/office/drawing/2014/main" id="{070DDAFF-6D19-587D-3FBD-053621287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710" y="2400301"/>
            <a:ext cx="8477403" cy="3336925"/>
          </a:xfrm>
          <a:prstGeom prst="rect">
            <a:avLst/>
          </a:prstGeom>
        </p:spPr>
      </p:pic>
    </p:spTree>
    <p:extLst>
      <p:ext uri="{BB962C8B-B14F-4D97-AF65-F5344CB8AC3E}">
        <p14:creationId xmlns:p14="http://schemas.microsoft.com/office/powerpoint/2010/main" val="326879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D14885-DA0E-4BF4-0067-DB15FC7000FD}"/>
              </a:ext>
            </a:extLst>
          </p:cNvPr>
          <p:cNvSpPr txBox="1"/>
          <p:nvPr/>
        </p:nvSpPr>
        <p:spPr>
          <a:xfrm>
            <a:off x="2665412" y="429279"/>
            <a:ext cx="6858000" cy="523220"/>
          </a:xfrm>
          <a:prstGeom prst="rect">
            <a:avLst/>
          </a:prstGeom>
          <a:noFill/>
          <a:ln>
            <a:solidFill>
              <a:schemeClr val="accent1">
                <a:lumMod val="20000"/>
                <a:lumOff val="80000"/>
              </a:schemeClr>
            </a:solidFill>
          </a:ln>
        </p:spPr>
        <p:txBody>
          <a:bodyPr wrap="square" rtlCol="0" anchor="ctr" anchorCtr="1">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ADVANTAGES AND DISADVANTAGES</a:t>
            </a:r>
          </a:p>
        </p:txBody>
      </p:sp>
      <p:graphicFrame>
        <p:nvGraphicFramePr>
          <p:cNvPr id="7" name="Table 7">
            <a:extLst>
              <a:ext uri="{FF2B5EF4-FFF2-40B4-BE49-F238E27FC236}">
                <a16:creationId xmlns:a16="http://schemas.microsoft.com/office/drawing/2014/main" id="{68F07EFB-03EB-256F-ED58-6FE4B9A61198}"/>
              </a:ext>
            </a:extLst>
          </p:cNvPr>
          <p:cNvGraphicFramePr>
            <a:graphicFrameLocks noGrp="1"/>
          </p:cNvGraphicFramePr>
          <p:nvPr>
            <p:extLst>
              <p:ext uri="{D42A27DB-BD31-4B8C-83A1-F6EECF244321}">
                <p14:modId xmlns:p14="http://schemas.microsoft.com/office/powerpoint/2010/main" val="3048527807"/>
              </p:ext>
            </p:extLst>
          </p:nvPr>
        </p:nvGraphicFramePr>
        <p:xfrm>
          <a:off x="227012" y="1371600"/>
          <a:ext cx="11755971" cy="4968240"/>
        </p:xfrm>
        <a:graphic>
          <a:graphicData uri="http://schemas.openxmlformats.org/drawingml/2006/table">
            <a:tbl>
              <a:tblPr firstRow="1" bandRow="1">
                <a:tableStyleId>{0E3FDE45-AF77-4B5C-9715-49D594BDF05E}</a:tableStyleId>
              </a:tblPr>
              <a:tblGrid>
                <a:gridCol w="1524000">
                  <a:extLst>
                    <a:ext uri="{9D8B030D-6E8A-4147-A177-3AD203B41FA5}">
                      <a16:colId xmlns:a16="http://schemas.microsoft.com/office/drawing/2014/main" val="2112971337"/>
                    </a:ext>
                  </a:extLst>
                </a:gridCol>
                <a:gridCol w="2590800">
                  <a:extLst>
                    <a:ext uri="{9D8B030D-6E8A-4147-A177-3AD203B41FA5}">
                      <a16:colId xmlns:a16="http://schemas.microsoft.com/office/drawing/2014/main" val="4261359502"/>
                    </a:ext>
                  </a:extLst>
                </a:gridCol>
                <a:gridCol w="2362200">
                  <a:extLst>
                    <a:ext uri="{9D8B030D-6E8A-4147-A177-3AD203B41FA5}">
                      <a16:colId xmlns:a16="http://schemas.microsoft.com/office/drawing/2014/main" val="103314130"/>
                    </a:ext>
                  </a:extLst>
                </a:gridCol>
                <a:gridCol w="3276600">
                  <a:extLst>
                    <a:ext uri="{9D8B030D-6E8A-4147-A177-3AD203B41FA5}">
                      <a16:colId xmlns:a16="http://schemas.microsoft.com/office/drawing/2014/main" val="1923414726"/>
                    </a:ext>
                  </a:extLst>
                </a:gridCol>
                <a:gridCol w="2002371">
                  <a:extLst>
                    <a:ext uri="{9D8B030D-6E8A-4147-A177-3AD203B41FA5}">
                      <a16:colId xmlns:a16="http://schemas.microsoft.com/office/drawing/2014/main" val="3030194258"/>
                    </a:ext>
                  </a:extLst>
                </a:gridCol>
              </a:tblGrid>
              <a:tr h="370840">
                <a:tc>
                  <a:txBody>
                    <a:bodyPr/>
                    <a:lstStyle/>
                    <a:p>
                      <a:pPr algn="ctr"/>
                      <a:endParaRPr lang="en-US" b="1" dirty="0"/>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SOLID</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US" sz="2000" b="1" kern="1200" dirty="0">
                          <a:solidFill>
                            <a:schemeClr val="tx1"/>
                          </a:solidFill>
                          <a:effectLst/>
                          <a:latin typeface="Times New Roman" panose="02020603050405020304" pitchFamily="18" charset="0"/>
                          <a:ea typeface="+mn-ea"/>
                          <a:cs typeface="Times New Roman" panose="02020603050405020304" pitchFamily="18" charset="0"/>
                        </a:rPr>
                        <a:t>KISS</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US" sz="2000" b="1" kern="1200" dirty="0">
                          <a:solidFill>
                            <a:schemeClr val="tx1"/>
                          </a:solidFill>
                          <a:effectLst/>
                          <a:latin typeface="Times New Roman" panose="02020603050405020304" pitchFamily="18" charset="0"/>
                          <a:ea typeface="+mn-ea"/>
                          <a:cs typeface="Times New Roman" panose="02020603050405020304" pitchFamily="18" charset="0"/>
                        </a:rPr>
                        <a:t>YAGNI</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US" sz="2000" b="1" kern="1200" dirty="0">
                          <a:solidFill>
                            <a:schemeClr val="tx1"/>
                          </a:solidFill>
                          <a:effectLst/>
                          <a:latin typeface="Times New Roman" panose="02020603050405020304" pitchFamily="18" charset="0"/>
                          <a:ea typeface="+mn-ea"/>
                          <a:cs typeface="Times New Roman" panose="02020603050405020304" pitchFamily="18" charset="0"/>
                        </a:rPr>
                        <a:t>DRY</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861501635"/>
                  </a:ext>
                </a:extLst>
              </a:tr>
              <a:tr h="370840">
                <a:tc>
                  <a:txBody>
                    <a:bodyPr/>
                    <a:lstStyle/>
                    <a:p>
                      <a:r>
                        <a:rPr lang="en-US" sz="1600" b="1">
                          <a:latin typeface="Times New Roman" panose="02020603050405020304" pitchFamily="18" charset="0"/>
                          <a:cs typeface="Times New Roman" panose="02020603050405020304" pitchFamily="18" charset="0"/>
                        </a:rPr>
                        <a:t>Advantages</a:t>
                      </a:r>
                      <a:endParaRPr lang="en-US" sz="1600" b="1" dirty="0">
                        <a:latin typeface="Times New Roman" panose="02020603050405020304" pitchFamily="18" charset="0"/>
                        <a:cs typeface="Times New Roman" panose="02020603050405020304" pitchFamily="18" charset="0"/>
                      </a:endParaRP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Applications in OOP programming.</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3 factors: understanding, ease of maintenance, flexibility.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Think more about how to write software.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Flexible refactoring capabilities.</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Issues are resolved faster, avoiding complex problems.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Easy-to-use, easy-to-test code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Easily maintain and update the code as needed.</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Programmers focus on their own tasks, neither wasting time nor risking thinking “it will be useful in the future”.</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Code less, which saves time and effort, is easy to maintain, and also reduces the risk of errors.</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2975876246"/>
                  </a:ext>
                </a:extLst>
              </a:tr>
              <a:tr h="370840">
                <a:tc>
                  <a:txBody>
                    <a:bodyPr/>
                    <a:lstStyle/>
                    <a:p>
                      <a:r>
                        <a:rPr lang="en-US" sz="1600" b="1" dirty="0">
                          <a:latin typeface="Times New Roman" panose="02020603050405020304" pitchFamily="18" charset="0"/>
                          <a:cs typeface="Times New Roman" panose="02020603050405020304" pitchFamily="18" charset="0"/>
                        </a:rPr>
                        <a:t>Disadvantages</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Recommended for large systems only.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 more Interfaces.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Takes a long time to develop and increases project costs.</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When combined with the YAGNI principle, the programmer's passive ability in software development</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contrast to SOLID, which easily leads to thinking about sufficient features, the more minimalist the architecture, the better: No need to be flexible, no need to anticipate the problem of </a:t>
                      </a:r>
                      <a:r>
                        <a:rPr lang="en-US" sz="1600" dirty="0" err="1">
                          <a:latin typeface="Times New Roman" panose="02020603050405020304" pitchFamily="18" charset="0"/>
                          <a:cs typeface="Times New Roman" panose="02020603050405020304" pitchFamily="18" charset="0"/>
                        </a:rPr>
                        <a:t>busniess</a:t>
                      </a:r>
                      <a:r>
                        <a:rPr lang="en-US" sz="1600" dirty="0">
                          <a:latin typeface="Times New Roman" panose="02020603050405020304" pitchFamily="18" charset="0"/>
                          <a:cs typeface="Times New Roman" panose="02020603050405020304" pitchFamily="18" charset="0"/>
                        </a:rPr>
                        <a:t> will develop, wherever the requirements are, the architecture will come.</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the case of complex code, which is reused in many places, using the DRY principle is prone to technical debt errors (Technical Debt).</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2607736553"/>
                  </a:ext>
                </a:extLst>
              </a:tr>
            </a:tbl>
          </a:graphicData>
        </a:graphic>
      </p:graphicFrame>
    </p:spTree>
    <p:extLst>
      <p:ext uri="{BB962C8B-B14F-4D97-AF65-F5344CB8AC3E}">
        <p14:creationId xmlns:p14="http://schemas.microsoft.com/office/powerpoint/2010/main" val="111864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083392-DC32-3519-1D3D-05DD267C3FF0}"/>
              </a:ext>
            </a:extLst>
          </p:cNvPr>
          <p:cNvSpPr txBox="1"/>
          <p:nvPr/>
        </p:nvSpPr>
        <p:spPr>
          <a:xfrm>
            <a:off x="2741612" y="429279"/>
            <a:ext cx="6934200" cy="523220"/>
          </a:xfrm>
          <a:prstGeom prst="rect">
            <a:avLst/>
          </a:prstGeom>
          <a:noFill/>
          <a:ln>
            <a:solidFill>
              <a:schemeClr val="accent1">
                <a:lumMod val="20000"/>
                <a:lumOff val="80000"/>
              </a:schemeClr>
            </a:solidFill>
          </a:ln>
        </p:spPr>
        <p:txBody>
          <a:bodyPr wrap="square" rtlCol="0" anchor="ctr" anchorCtr="1">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IN CASE OF USED</a:t>
            </a:r>
          </a:p>
        </p:txBody>
      </p:sp>
      <p:graphicFrame>
        <p:nvGraphicFramePr>
          <p:cNvPr id="7" name="Table 7">
            <a:extLst>
              <a:ext uri="{FF2B5EF4-FFF2-40B4-BE49-F238E27FC236}">
                <a16:creationId xmlns:a16="http://schemas.microsoft.com/office/drawing/2014/main" id="{B7A7E35D-169C-84DC-EEA5-977210296226}"/>
              </a:ext>
            </a:extLst>
          </p:cNvPr>
          <p:cNvGraphicFramePr>
            <a:graphicFrameLocks noGrp="1"/>
          </p:cNvGraphicFramePr>
          <p:nvPr>
            <p:extLst>
              <p:ext uri="{D42A27DB-BD31-4B8C-83A1-F6EECF244321}">
                <p14:modId xmlns:p14="http://schemas.microsoft.com/office/powerpoint/2010/main" val="4270480449"/>
              </p:ext>
            </p:extLst>
          </p:nvPr>
        </p:nvGraphicFramePr>
        <p:xfrm>
          <a:off x="479954" y="1447800"/>
          <a:ext cx="11228916" cy="4302760"/>
        </p:xfrm>
        <a:graphic>
          <a:graphicData uri="http://schemas.openxmlformats.org/drawingml/2006/table">
            <a:tbl>
              <a:tblPr firstRow="1" bandRow="1">
                <a:tableStyleId>{0E3FDE45-AF77-4B5C-9715-49D594BDF05E}</a:tableStyleId>
              </a:tblPr>
              <a:tblGrid>
                <a:gridCol w="2807229">
                  <a:extLst>
                    <a:ext uri="{9D8B030D-6E8A-4147-A177-3AD203B41FA5}">
                      <a16:colId xmlns:a16="http://schemas.microsoft.com/office/drawing/2014/main" val="2057803274"/>
                    </a:ext>
                  </a:extLst>
                </a:gridCol>
                <a:gridCol w="2807229">
                  <a:extLst>
                    <a:ext uri="{9D8B030D-6E8A-4147-A177-3AD203B41FA5}">
                      <a16:colId xmlns:a16="http://schemas.microsoft.com/office/drawing/2014/main" val="2689381031"/>
                    </a:ext>
                  </a:extLst>
                </a:gridCol>
                <a:gridCol w="2807229">
                  <a:extLst>
                    <a:ext uri="{9D8B030D-6E8A-4147-A177-3AD203B41FA5}">
                      <a16:colId xmlns:a16="http://schemas.microsoft.com/office/drawing/2014/main" val="2306905804"/>
                    </a:ext>
                  </a:extLst>
                </a:gridCol>
                <a:gridCol w="2807229">
                  <a:extLst>
                    <a:ext uri="{9D8B030D-6E8A-4147-A177-3AD203B41FA5}">
                      <a16:colId xmlns:a16="http://schemas.microsoft.com/office/drawing/2014/main" val="3869597192"/>
                    </a:ext>
                  </a:extLst>
                </a:gridCol>
              </a:tblGrid>
              <a:tr h="370840">
                <a:tc>
                  <a:txBody>
                    <a:bodyPr/>
                    <a:lstStyle/>
                    <a:p>
                      <a:pPr algn="ctr"/>
                      <a:r>
                        <a:rPr lang="en-US" sz="1800" b="1" kern="1200" dirty="0">
                          <a:solidFill>
                            <a:schemeClr val="tx1"/>
                          </a:solidFill>
                          <a:effectLst/>
                          <a:latin typeface="Times New Roman" panose="02020603050405020304" pitchFamily="18" charset="0"/>
                          <a:cs typeface="Times New Roman" panose="02020603050405020304" pitchFamily="18" charset="0"/>
                        </a:rPr>
                        <a:t>SOLID</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US" sz="1800" b="1" kern="1200" dirty="0">
                          <a:solidFill>
                            <a:schemeClr val="tx1"/>
                          </a:solidFill>
                          <a:effectLst/>
                          <a:latin typeface="Times New Roman" panose="02020603050405020304" pitchFamily="18" charset="0"/>
                          <a:cs typeface="Times New Roman" panose="02020603050405020304" pitchFamily="18" charset="0"/>
                        </a:rPr>
                        <a:t>KISS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US" sz="1800" b="1" kern="1200" dirty="0">
                          <a:solidFill>
                            <a:schemeClr val="tx1"/>
                          </a:solidFill>
                          <a:effectLst/>
                          <a:latin typeface="Times New Roman" panose="02020603050405020304" pitchFamily="18" charset="0"/>
                          <a:cs typeface="Times New Roman" panose="02020603050405020304" pitchFamily="18" charset="0"/>
                        </a:rPr>
                        <a:t>YAGNI</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US" sz="1800" b="1" kern="1200" dirty="0">
                          <a:solidFill>
                            <a:schemeClr val="tx1"/>
                          </a:solidFill>
                          <a:effectLst/>
                          <a:latin typeface="Times New Roman" panose="02020603050405020304" pitchFamily="18" charset="0"/>
                          <a:cs typeface="Times New Roman" panose="02020603050405020304" pitchFamily="18" charset="0"/>
                        </a:rPr>
                        <a:t>DRY</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887094711"/>
                  </a:ext>
                </a:extLst>
              </a:tr>
              <a:tr h="370840">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Commonly used in OOP programming, combined with 4 characteristics of OOP programming to increase application efficiency</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Apply to name functions, variables, methods, classes, annotations explicitly.</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Break the task into smaller tasks for coding.</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 each method to 30-50 lines, and each method should only perform 1 function.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Don't use multiple If statements in one method, separate it into different methods</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There's nothing wrong with "pragmatic" thinking in applying YAGNI in your work however No need to build hypothetical features early, instead, always prepare yourself for any change by making the source code more flexible and abstract code</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When you have to change a function/class, do you want all the places they are used to update?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Is the same code a duplicate? There are not such as in the future?</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511535876"/>
                  </a:ext>
                </a:extLst>
              </a:tr>
            </a:tbl>
          </a:graphicData>
        </a:graphic>
      </p:graphicFrame>
    </p:spTree>
    <p:extLst>
      <p:ext uri="{BB962C8B-B14F-4D97-AF65-F5344CB8AC3E}">
        <p14:creationId xmlns:p14="http://schemas.microsoft.com/office/powerpoint/2010/main" val="21307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C94FC7-73DB-AFF8-9F5C-AD6B1016092B}"/>
              </a:ext>
            </a:extLst>
          </p:cNvPr>
          <p:cNvSpPr txBox="1"/>
          <p:nvPr/>
        </p:nvSpPr>
        <p:spPr>
          <a:xfrm>
            <a:off x="2741612" y="429279"/>
            <a:ext cx="6934200" cy="523220"/>
          </a:xfrm>
          <a:prstGeom prst="rect">
            <a:avLst/>
          </a:prstGeom>
          <a:noFill/>
          <a:ln>
            <a:solidFill>
              <a:schemeClr val="accent1">
                <a:lumMod val="20000"/>
                <a:lumOff val="80000"/>
              </a:schemeClr>
            </a:solidFill>
          </a:ln>
        </p:spPr>
        <p:txBody>
          <a:bodyPr wrap="square" rtlCol="0" anchor="ctr" anchorCtr="1">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CONCLUSION</a:t>
            </a:r>
          </a:p>
        </p:txBody>
      </p:sp>
      <p:sp>
        <p:nvSpPr>
          <p:cNvPr id="9" name="Rectangle: Rounded Corners 8">
            <a:extLst>
              <a:ext uri="{FF2B5EF4-FFF2-40B4-BE49-F238E27FC236}">
                <a16:creationId xmlns:a16="http://schemas.microsoft.com/office/drawing/2014/main" id="{35F97654-B7E5-54F9-80C9-ABE0B9D99718}"/>
              </a:ext>
            </a:extLst>
          </p:cNvPr>
          <p:cNvSpPr/>
          <p:nvPr/>
        </p:nvSpPr>
        <p:spPr>
          <a:xfrm>
            <a:off x="1446212" y="2057400"/>
            <a:ext cx="10134600" cy="22098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Regardless of the principles applied, the overall goal is to get the program to work with good performance and code that's easy to see and understand. The system develops, expands, and maintains everywhere becomes simpler, avoiding disorder.</a:t>
            </a:r>
          </a:p>
        </p:txBody>
      </p:sp>
    </p:spTree>
    <p:extLst>
      <p:ext uri="{BB962C8B-B14F-4D97-AF65-F5344CB8AC3E}">
        <p14:creationId xmlns:p14="http://schemas.microsoft.com/office/powerpoint/2010/main" val="3616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6983A8B-B59F-D456-72F4-C5C18E663A06}"/>
              </a:ext>
            </a:extLst>
          </p:cNvPr>
          <p:cNvSpPr txBox="1"/>
          <p:nvPr/>
        </p:nvSpPr>
        <p:spPr>
          <a:xfrm>
            <a:off x="2741612" y="429279"/>
            <a:ext cx="6934200" cy="523220"/>
          </a:xfrm>
          <a:prstGeom prst="rect">
            <a:avLst/>
          </a:prstGeom>
          <a:noFill/>
          <a:ln>
            <a:solidFill>
              <a:schemeClr val="accent1">
                <a:lumMod val="20000"/>
                <a:lumOff val="80000"/>
              </a:schemeClr>
            </a:solidFill>
          </a:ln>
        </p:spPr>
        <p:txBody>
          <a:bodyPr wrap="square" rtlCol="0" anchor="ctr" anchorCtr="1">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STRUCTURE OF THE PRESENTATION</a:t>
            </a:r>
          </a:p>
        </p:txBody>
      </p:sp>
      <p:sp>
        <p:nvSpPr>
          <p:cNvPr id="9" name="Rectangle: Rounded Corners 8">
            <a:extLst>
              <a:ext uri="{FF2B5EF4-FFF2-40B4-BE49-F238E27FC236}">
                <a16:creationId xmlns:a16="http://schemas.microsoft.com/office/drawing/2014/main" id="{DB5FCF13-D169-9889-DD62-95436F357A0A}"/>
              </a:ext>
            </a:extLst>
          </p:cNvPr>
          <p:cNvSpPr/>
          <p:nvPr/>
        </p:nvSpPr>
        <p:spPr>
          <a:xfrm>
            <a:off x="684212" y="1219200"/>
            <a:ext cx="2057400" cy="76200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Definition</a:t>
            </a:r>
          </a:p>
        </p:txBody>
      </p:sp>
      <p:sp>
        <p:nvSpPr>
          <p:cNvPr id="10" name="Rectangle: Rounded Corners 9">
            <a:extLst>
              <a:ext uri="{FF2B5EF4-FFF2-40B4-BE49-F238E27FC236}">
                <a16:creationId xmlns:a16="http://schemas.microsoft.com/office/drawing/2014/main" id="{8D832B47-C9A6-6D46-3842-76D7B5AAE7F3}"/>
              </a:ext>
            </a:extLst>
          </p:cNvPr>
          <p:cNvSpPr/>
          <p:nvPr/>
        </p:nvSpPr>
        <p:spPr>
          <a:xfrm>
            <a:off x="720354" y="2590800"/>
            <a:ext cx="2057400" cy="76200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Advantages and disadvantages</a:t>
            </a:r>
          </a:p>
        </p:txBody>
      </p:sp>
      <p:sp>
        <p:nvSpPr>
          <p:cNvPr id="11" name="Rectangle: Rounded Corners 10">
            <a:extLst>
              <a:ext uri="{FF2B5EF4-FFF2-40B4-BE49-F238E27FC236}">
                <a16:creationId xmlns:a16="http://schemas.microsoft.com/office/drawing/2014/main" id="{ACE9A4FA-C382-CF09-9511-E2829BBF441D}"/>
              </a:ext>
            </a:extLst>
          </p:cNvPr>
          <p:cNvSpPr/>
          <p:nvPr/>
        </p:nvSpPr>
        <p:spPr>
          <a:xfrm>
            <a:off x="684212" y="3962400"/>
            <a:ext cx="2057400" cy="76200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In case of used</a:t>
            </a:r>
          </a:p>
        </p:txBody>
      </p:sp>
      <p:sp>
        <p:nvSpPr>
          <p:cNvPr id="12" name="Rectangle: Rounded Corners 11">
            <a:extLst>
              <a:ext uri="{FF2B5EF4-FFF2-40B4-BE49-F238E27FC236}">
                <a16:creationId xmlns:a16="http://schemas.microsoft.com/office/drawing/2014/main" id="{8F3FE142-E4CC-E884-91D4-5E50EC7FB9C7}"/>
              </a:ext>
            </a:extLst>
          </p:cNvPr>
          <p:cNvSpPr/>
          <p:nvPr/>
        </p:nvSpPr>
        <p:spPr>
          <a:xfrm>
            <a:off x="720354" y="5334000"/>
            <a:ext cx="2057400" cy="76200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Conclusion</a:t>
            </a:r>
          </a:p>
        </p:txBody>
      </p:sp>
      <p:cxnSp>
        <p:nvCxnSpPr>
          <p:cNvPr id="14" name="Straight Arrow Connector 13">
            <a:extLst>
              <a:ext uri="{FF2B5EF4-FFF2-40B4-BE49-F238E27FC236}">
                <a16:creationId xmlns:a16="http://schemas.microsoft.com/office/drawing/2014/main" id="{3A08EBA4-26CF-ED78-EED6-510F199BDE02}"/>
              </a:ext>
            </a:extLst>
          </p:cNvPr>
          <p:cNvCxnSpPr/>
          <p:nvPr/>
        </p:nvCxnSpPr>
        <p:spPr>
          <a:xfrm>
            <a:off x="3046412" y="1600200"/>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Left Brace 15">
            <a:extLst>
              <a:ext uri="{FF2B5EF4-FFF2-40B4-BE49-F238E27FC236}">
                <a16:creationId xmlns:a16="http://schemas.microsoft.com/office/drawing/2014/main" id="{C3B8D7F6-3373-7117-869E-4AA1431692A4}"/>
              </a:ext>
            </a:extLst>
          </p:cNvPr>
          <p:cNvSpPr/>
          <p:nvPr/>
        </p:nvSpPr>
        <p:spPr>
          <a:xfrm>
            <a:off x="4225556" y="1028699"/>
            <a:ext cx="457200" cy="114300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3E072BA7-22E5-152B-D5CC-E3442CE06D3E}"/>
              </a:ext>
            </a:extLst>
          </p:cNvPr>
          <p:cNvSpPr/>
          <p:nvPr/>
        </p:nvSpPr>
        <p:spPr>
          <a:xfrm>
            <a:off x="4674194" y="1181100"/>
            <a:ext cx="4620617"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latin typeface="Times New Roman" panose="02020603050405020304" pitchFamily="18" charset="0"/>
                <a:cs typeface="Times New Roman" panose="02020603050405020304" pitchFamily="18" charset="0"/>
              </a:rPr>
              <a:t>Purpose: Understand concepts and principles</a:t>
            </a:r>
          </a:p>
        </p:txBody>
      </p:sp>
      <p:cxnSp>
        <p:nvCxnSpPr>
          <p:cNvPr id="18" name="Straight Arrow Connector 17">
            <a:extLst>
              <a:ext uri="{FF2B5EF4-FFF2-40B4-BE49-F238E27FC236}">
                <a16:creationId xmlns:a16="http://schemas.microsoft.com/office/drawing/2014/main" id="{89237B70-501A-2987-028E-256AAEF254C0}"/>
              </a:ext>
            </a:extLst>
          </p:cNvPr>
          <p:cNvCxnSpPr/>
          <p:nvPr/>
        </p:nvCxnSpPr>
        <p:spPr>
          <a:xfrm>
            <a:off x="3046412" y="2971800"/>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Left Brace 19">
            <a:extLst>
              <a:ext uri="{FF2B5EF4-FFF2-40B4-BE49-F238E27FC236}">
                <a16:creationId xmlns:a16="http://schemas.microsoft.com/office/drawing/2014/main" id="{E6A3F465-35F8-0CBC-5A3D-64620197C5C1}"/>
              </a:ext>
            </a:extLst>
          </p:cNvPr>
          <p:cNvSpPr/>
          <p:nvPr/>
        </p:nvSpPr>
        <p:spPr>
          <a:xfrm>
            <a:off x="4225556" y="2414727"/>
            <a:ext cx="457200" cy="114300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15952E35-A6F6-3E01-C339-9C1E998B9993}"/>
              </a:ext>
            </a:extLst>
          </p:cNvPr>
          <p:cNvSpPr/>
          <p:nvPr/>
        </p:nvSpPr>
        <p:spPr>
          <a:xfrm>
            <a:off x="4674195" y="2567128"/>
            <a:ext cx="4620616"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latin typeface="Times New Roman" panose="02020603050405020304" pitchFamily="18" charset="0"/>
                <a:cs typeface="Times New Roman" panose="02020603050405020304" pitchFamily="18" charset="0"/>
              </a:rPr>
              <a:t>Purpose: Compare the pros and cons of each principle</a:t>
            </a:r>
          </a:p>
        </p:txBody>
      </p:sp>
      <p:cxnSp>
        <p:nvCxnSpPr>
          <p:cNvPr id="24" name="Straight Arrow Connector 23">
            <a:extLst>
              <a:ext uri="{FF2B5EF4-FFF2-40B4-BE49-F238E27FC236}">
                <a16:creationId xmlns:a16="http://schemas.microsoft.com/office/drawing/2014/main" id="{5003CD7E-B9A1-87A8-A2F9-88C95386AA5B}"/>
              </a:ext>
            </a:extLst>
          </p:cNvPr>
          <p:cNvCxnSpPr/>
          <p:nvPr/>
        </p:nvCxnSpPr>
        <p:spPr>
          <a:xfrm>
            <a:off x="3017558" y="4357828"/>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8D077B48-A778-1A5A-6918-1F33FD60E8D7}"/>
              </a:ext>
            </a:extLst>
          </p:cNvPr>
          <p:cNvSpPr/>
          <p:nvPr/>
        </p:nvSpPr>
        <p:spPr>
          <a:xfrm>
            <a:off x="4196702" y="3800755"/>
            <a:ext cx="457200" cy="114300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8C4A46DC-EEFB-0B60-248D-5B698505749B}"/>
              </a:ext>
            </a:extLst>
          </p:cNvPr>
          <p:cNvSpPr/>
          <p:nvPr/>
        </p:nvSpPr>
        <p:spPr>
          <a:xfrm>
            <a:off x="4645341" y="3953156"/>
            <a:ext cx="464947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latin typeface="Times New Roman" panose="02020603050405020304" pitchFamily="18" charset="0"/>
                <a:cs typeface="Times New Roman" panose="02020603050405020304" pitchFamily="18" charset="0"/>
              </a:rPr>
              <a:t>Purpose: Know under what circumstances the rules should apply</a:t>
            </a:r>
          </a:p>
        </p:txBody>
      </p:sp>
      <p:cxnSp>
        <p:nvCxnSpPr>
          <p:cNvPr id="27" name="Straight Arrow Connector 26">
            <a:extLst>
              <a:ext uri="{FF2B5EF4-FFF2-40B4-BE49-F238E27FC236}">
                <a16:creationId xmlns:a16="http://schemas.microsoft.com/office/drawing/2014/main" id="{B46DA346-AC63-A7BD-F871-93B13E6C7118}"/>
              </a:ext>
            </a:extLst>
          </p:cNvPr>
          <p:cNvCxnSpPr/>
          <p:nvPr/>
        </p:nvCxnSpPr>
        <p:spPr>
          <a:xfrm>
            <a:off x="3019669" y="5738672"/>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Left Brace 27">
            <a:extLst>
              <a:ext uri="{FF2B5EF4-FFF2-40B4-BE49-F238E27FC236}">
                <a16:creationId xmlns:a16="http://schemas.microsoft.com/office/drawing/2014/main" id="{BC76FEFE-58B8-B77F-7FD0-7444CBD0CEB8}"/>
              </a:ext>
            </a:extLst>
          </p:cNvPr>
          <p:cNvSpPr/>
          <p:nvPr/>
        </p:nvSpPr>
        <p:spPr>
          <a:xfrm>
            <a:off x="4198813" y="5181599"/>
            <a:ext cx="457200" cy="114300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C25065A-CFC3-F145-C85D-45546D6D1A14}"/>
              </a:ext>
            </a:extLst>
          </p:cNvPr>
          <p:cNvSpPr/>
          <p:nvPr/>
        </p:nvSpPr>
        <p:spPr>
          <a:xfrm>
            <a:off x="4647451" y="5334000"/>
            <a:ext cx="4647359"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latin typeface="Times New Roman" panose="02020603050405020304" pitchFamily="18" charset="0"/>
                <a:cs typeface="Times New Roman" panose="02020603050405020304" pitchFamily="18" charset="0"/>
              </a:rPr>
              <a:t>Purpose: Conclusion of the study</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D5FCDD2-15CE-3D9E-266C-6D16CB2260F2}"/>
              </a:ext>
            </a:extLst>
          </p:cNvPr>
          <p:cNvSpPr txBox="1"/>
          <p:nvPr/>
        </p:nvSpPr>
        <p:spPr>
          <a:xfrm>
            <a:off x="3732212" y="429279"/>
            <a:ext cx="4724400" cy="523220"/>
          </a:xfrm>
          <a:prstGeom prst="rect">
            <a:avLst/>
          </a:prstGeom>
          <a:noFill/>
          <a:ln>
            <a:solidFill>
              <a:schemeClr val="accent1">
                <a:lumMod val="20000"/>
                <a:lumOff val="80000"/>
              </a:schemeClr>
            </a:solidFill>
          </a:ln>
        </p:spPr>
        <p:txBody>
          <a:bodyPr wrap="square" rtlCol="0" anchor="ctr" anchorCtr="1">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DEFINITION</a:t>
            </a:r>
          </a:p>
        </p:txBody>
      </p:sp>
      <p:sp>
        <p:nvSpPr>
          <p:cNvPr id="10" name="Rectangle: Rounded Corners 9">
            <a:extLst>
              <a:ext uri="{FF2B5EF4-FFF2-40B4-BE49-F238E27FC236}">
                <a16:creationId xmlns:a16="http://schemas.microsoft.com/office/drawing/2014/main" id="{9B45DEC2-927D-7641-E0B2-5EC1393E7363}"/>
              </a:ext>
            </a:extLst>
          </p:cNvPr>
          <p:cNvSpPr/>
          <p:nvPr/>
        </p:nvSpPr>
        <p:spPr>
          <a:xfrm>
            <a:off x="455612" y="1295400"/>
            <a:ext cx="1600200" cy="7620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SOLID</a:t>
            </a:r>
          </a:p>
        </p:txBody>
      </p:sp>
      <p:sp>
        <p:nvSpPr>
          <p:cNvPr id="11" name="Rectangle: Rounded Corners 10">
            <a:extLst>
              <a:ext uri="{FF2B5EF4-FFF2-40B4-BE49-F238E27FC236}">
                <a16:creationId xmlns:a16="http://schemas.microsoft.com/office/drawing/2014/main" id="{903EDCB2-FF6C-F667-3E7F-9644863C18B2}"/>
              </a:ext>
            </a:extLst>
          </p:cNvPr>
          <p:cNvSpPr/>
          <p:nvPr/>
        </p:nvSpPr>
        <p:spPr>
          <a:xfrm>
            <a:off x="2817812" y="1295400"/>
            <a:ext cx="6019800" cy="762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solidFill>
                  <a:schemeClr val="tx1"/>
                </a:solidFill>
                <a:effectLst/>
                <a:latin typeface="Times New Roman" panose="02020603050405020304" pitchFamily="18" charset="0"/>
                <a:cs typeface="Times New Roman" panose="02020603050405020304" pitchFamily="18" charset="0"/>
              </a:rPr>
              <a:t>SOLID is an acronym for the first five object-oriented design (OOD) principles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A3ECD442-E628-2329-97A8-A24A2A48D429}"/>
              </a:ext>
            </a:extLst>
          </p:cNvPr>
          <p:cNvSpPr/>
          <p:nvPr/>
        </p:nvSpPr>
        <p:spPr>
          <a:xfrm>
            <a:off x="2055812" y="2514600"/>
            <a:ext cx="3352800"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effectLst/>
                <a:latin typeface="Times New Roman" panose="02020603050405020304" pitchFamily="18" charset="0"/>
                <a:ea typeface="Calibri" panose="020F0502020204030204" pitchFamily="34" charset="0"/>
              </a:rPr>
              <a:t>Single Responsibility Principle</a:t>
            </a:r>
            <a:endParaRPr lang="en-US" dirty="0"/>
          </a:p>
        </p:txBody>
      </p:sp>
      <p:sp>
        <p:nvSpPr>
          <p:cNvPr id="13" name="Rectangle: Rounded Corners 12">
            <a:extLst>
              <a:ext uri="{FF2B5EF4-FFF2-40B4-BE49-F238E27FC236}">
                <a16:creationId xmlns:a16="http://schemas.microsoft.com/office/drawing/2014/main" id="{BBA897C8-EA32-2495-A45A-F0A54AD8377A}"/>
              </a:ext>
            </a:extLst>
          </p:cNvPr>
          <p:cNvSpPr/>
          <p:nvPr/>
        </p:nvSpPr>
        <p:spPr>
          <a:xfrm>
            <a:off x="2684169" y="3244788"/>
            <a:ext cx="3352800"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effectLst/>
                <a:latin typeface="Times New Roman" panose="02020603050405020304" pitchFamily="18" charset="0"/>
                <a:ea typeface="Calibri" panose="020F0502020204030204" pitchFamily="34" charset="0"/>
              </a:rPr>
              <a:t>Open/ Closed Principle</a:t>
            </a:r>
            <a:endParaRPr lang="en-US" dirty="0"/>
          </a:p>
        </p:txBody>
      </p:sp>
      <p:sp>
        <p:nvSpPr>
          <p:cNvPr id="14" name="Rectangle: Rounded Corners 13">
            <a:extLst>
              <a:ext uri="{FF2B5EF4-FFF2-40B4-BE49-F238E27FC236}">
                <a16:creationId xmlns:a16="http://schemas.microsoft.com/office/drawing/2014/main" id="{0F9D07B7-F22B-E2A4-8454-F41CA1ED4F46}"/>
              </a:ext>
            </a:extLst>
          </p:cNvPr>
          <p:cNvSpPr/>
          <p:nvPr/>
        </p:nvSpPr>
        <p:spPr>
          <a:xfrm>
            <a:off x="3351212" y="3974976"/>
            <a:ext cx="3352800"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err="1">
                <a:effectLst/>
                <a:latin typeface="Times New Roman" panose="02020603050405020304" pitchFamily="18" charset="0"/>
                <a:ea typeface="Calibri" panose="020F0502020204030204" pitchFamily="34" charset="0"/>
              </a:rPr>
              <a:t>Liskov</a:t>
            </a:r>
            <a:r>
              <a:rPr lang="en-US" sz="1800" dirty="0">
                <a:effectLst/>
                <a:latin typeface="Times New Roman" panose="02020603050405020304" pitchFamily="18" charset="0"/>
                <a:ea typeface="Calibri" panose="020F0502020204030204" pitchFamily="34" charset="0"/>
              </a:rPr>
              <a:t> Substitution Principle</a:t>
            </a:r>
            <a:endParaRPr lang="en-US" dirty="0"/>
          </a:p>
        </p:txBody>
      </p:sp>
      <p:sp>
        <p:nvSpPr>
          <p:cNvPr id="15" name="Rectangle: Rounded Corners 14">
            <a:extLst>
              <a:ext uri="{FF2B5EF4-FFF2-40B4-BE49-F238E27FC236}">
                <a16:creationId xmlns:a16="http://schemas.microsoft.com/office/drawing/2014/main" id="{35DEB476-F713-41F0-8DDD-00207BC0BFFC}"/>
              </a:ext>
            </a:extLst>
          </p:cNvPr>
          <p:cNvSpPr/>
          <p:nvPr/>
        </p:nvSpPr>
        <p:spPr>
          <a:xfrm>
            <a:off x="3960812" y="4705164"/>
            <a:ext cx="3352800"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effectLst/>
                <a:latin typeface="Times New Roman" panose="02020603050405020304" pitchFamily="18" charset="0"/>
                <a:ea typeface="Calibri" panose="020F0502020204030204" pitchFamily="34" charset="0"/>
              </a:rPr>
              <a:t>Interface Segregation </a:t>
            </a:r>
            <a:r>
              <a:rPr lang="en-US" dirty="0">
                <a:latin typeface="Times New Roman" panose="02020603050405020304" pitchFamily="18" charset="0"/>
                <a:ea typeface="Calibri" panose="020F0502020204030204" pitchFamily="34" charset="0"/>
              </a:rPr>
              <a:t>P</a:t>
            </a:r>
            <a:r>
              <a:rPr lang="en-US" sz="1800" dirty="0">
                <a:effectLst/>
                <a:latin typeface="Times New Roman" panose="02020603050405020304" pitchFamily="18" charset="0"/>
                <a:ea typeface="Calibri" panose="020F0502020204030204" pitchFamily="34" charset="0"/>
              </a:rPr>
              <a:t>rinciple</a:t>
            </a:r>
            <a:endParaRPr lang="en-US" dirty="0"/>
          </a:p>
        </p:txBody>
      </p:sp>
      <p:sp>
        <p:nvSpPr>
          <p:cNvPr id="16" name="Rectangle: Rounded Corners 15">
            <a:extLst>
              <a:ext uri="{FF2B5EF4-FFF2-40B4-BE49-F238E27FC236}">
                <a16:creationId xmlns:a16="http://schemas.microsoft.com/office/drawing/2014/main" id="{0A199B81-8EFD-33E8-D78B-F77979670770}"/>
              </a:ext>
            </a:extLst>
          </p:cNvPr>
          <p:cNvSpPr/>
          <p:nvPr/>
        </p:nvSpPr>
        <p:spPr>
          <a:xfrm>
            <a:off x="4722812" y="5435352"/>
            <a:ext cx="3352800"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effectLst/>
                <a:latin typeface="Times New Roman" panose="02020603050405020304" pitchFamily="18" charset="0"/>
                <a:ea typeface="Calibri" panose="020F0502020204030204" pitchFamily="34" charset="0"/>
              </a:rPr>
              <a:t>Dependency Inversion Principle</a:t>
            </a:r>
            <a:endParaRPr lang="en-US" dirty="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FCC5997-A98E-A555-F46C-ACBB980036D3}"/>
              </a:ext>
            </a:extLst>
          </p:cNvPr>
          <p:cNvSpPr txBox="1"/>
          <p:nvPr/>
        </p:nvSpPr>
        <p:spPr>
          <a:xfrm>
            <a:off x="3732212" y="429279"/>
            <a:ext cx="4724400" cy="523220"/>
          </a:xfrm>
          <a:prstGeom prst="rect">
            <a:avLst/>
          </a:prstGeom>
          <a:noFill/>
          <a:ln>
            <a:solidFill>
              <a:schemeClr val="accent1">
                <a:lumMod val="20000"/>
                <a:lumOff val="80000"/>
              </a:schemeClr>
            </a:solidFill>
          </a:ln>
        </p:spPr>
        <p:txBody>
          <a:bodyPr wrap="square" rtlCol="0" anchor="ctr" anchorCtr="1">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DEFINITION</a:t>
            </a:r>
          </a:p>
        </p:txBody>
      </p:sp>
      <p:sp>
        <p:nvSpPr>
          <p:cNvPr id="9" name="Rectangle: Rounded Corners 8">
            <a:extLst>
              <a:ext uri="{FF2B5EF4-FFF2-40B4-BE49-F238E27FC236}">
                <a16:creationId xmlns:a16="http://schemas.microsoft.com/office/drawing/2014/main" id="{D586B9A0-C1BB-2336-327E-98E9B86F6CEC}"/>
              </a:ext>
            </a:extLst>
          </p:cNvPr>
          <p:cNvSpPr/>
          <p:nvPr/>
        </p:nvSpPr>
        <p:spPr>
          <a:xfrm>
            <a:off x="379412" y="1124634"/>
            <a:ext cx="3352800" cy="64633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effectLst/>
                <a:latin typeface="Times New Roman" panose="02020603050405020304" pitchFamily="18" charset="0"/>
                <a:ea typeface="Calibri" panose="020F0502020204030204" pitchFamily="34" charset="0"/>
              </a:rPr>
              <a:t>Single Responsibility Principle</a:t>
            </a:r>
            <a:endParaRPr lang="en-US" dirty="0"/>
          </a:p>
        </p:txBody>
      </p:sp>
      <p:cxnSp>
        <p:nvCxnSpPr>
          <p:cNvPr id="14" name="Straight Connector 13">
            <a:extLst>
              <a:ext uri="{FF2B5EF4-FFF2-40B4-BE49-F238E27FC236}">
                <a16:creationId xmlns:a16="http://schemas.microsoft.com/office/drawing/2014/main" id="{AE1E1CE3-85E0-6CAF-927F-491AFA6E15C6}"/>
              </a:ext>
            </a:extLst>
          </p:cNvPr>
          <p:cNvCxnSpPr>
            <a:cxnSpLocks/>
          </p:cNvCxnSpPr>
          <p:nvPr/>
        </p:nvCxnSpPr>
        <p:spPr>
          <a:xfrm>
            <a:off x="4037012" y="1124635"/>
            <a:ext cx="0" cy="64633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071A3AE4-0145-BB12-65AE-7E38E5CDC072}"/>
              </a:ext>
            </a:extLst>
          </p:cNvPr>
          <p:cNvSpPr txBox="1"/>
          <p:nvPr/>
        </p:nvSpPr>
        <p:spPr>
          <a:xfrm>
            <a:off x="3884612" y="1124634"/>
            <a:ext cx="7467599" cy="646331"/>
          </a:xfrm>
          <a:prstGeom prst="rect">
            <a:avLst/>
          </a:prstGeom>
          <a:noFill/>
          <a:ln>
            <a:noFill/>
          </a:ln>
        </p:spPr>
        <p:txBody>
          <a:bodyPr wrap="square" rtlCol="0" anchor="ctr" anchorCtr="1">
            <a:spAutoFit/>
          </a:bodyPr>
          <a:lstStyle/>
          <a:p>
            <a:r>
              <a:rPr lang="en-US" b="0" i="0" dirty="0">
                <a:effectLst/>
                <a:latin typeface="Times New Roman" panose="02020603050405020304" pitchFamily="18" charset="0"/>
                <a:cs typeface="Times New Roman" panose="02020603050405020304" pitchFamily="18" charset="0"/>
              </a:rPr>
              <a:t>A class should have one and only one reason to change, meaning that a class should have only one job.</a:t>
            </a:r>
            <a:endParaRPr lang="en-US" dirty="0">
              <a:latin typeface="Times New Roman" panose="02020603050405020304" pitchFamily="18" charset="0"/>
              <a:cs typeface="Times New Roman" panose="02020603050405020304" pitchFamily="18" charset="0"/>
            </a:endParaRPr>
          </a:p>
        </p:txBody>
      </p:sp>
      <p:pic>
        <p:nvPicPr>
          <p:cNvPr id="19" name="Picture 18" descr="Text&#10;&#10;Description automatically generated">
            <a:extLst>
              <a:ext uri="{FF2B5EF4-FFF2-40B4-BE49-F238E27FC236}">
                <a16:creationId xmlns:a16="http://schemas.microsoft.com/office/drawing/2014/main" id="{0DF8B6A8-7A2C-DDF1-49E2-AE2A350E7677}"/>
              </a:ext>
            </a:extLst>
          </p:cNvPr>
          <p:cNvPicPr>
            <a:picLocks noChangeAspect="1"/>
          </p:cNvPicPr>
          <p:nvPr/>
        </p:nvPicPr>
        <p:blipFill>
          <a:blip r:embed="rId3"/>
          <a:stretch>
            <a:fillRect/>
          </a:stretch>
        </p:blipFill>
        <p:spPr>
          <a:xfrm>
            <a:off x="1827212" y="1962186"/>
            <a:ext cx="3617618" cy="4284585"/>
          </a:xfrm>
          <a:prstGeom prst="rect">
            <a:avLst/>
          </a:prstGeom>
        </p:spPr>
      </p:pic>
      <p:pic>
        <p:nvPicPr>
          <p:cNvPr id="20" name="Picture 19" descr="Text&#10;&#10;Description automatically generated">
            <a:extLst>
              <a:ext uri="{FF2B5EF4-FFF2-40B4-BE49-F238E27FC236}">
                <a16:creationId xmlns:a16="http://schemas.microsoft.com/office/drawing/2014/main" id="{C15E3771-A400-E7DB-9F1C-4A914D1AA45F}"/>
              </a:ext>
            </a:extLst>
          </p:cNvPr>
          <p:cNvPicPr>
            <a:picLocks noChangeAspect="1"/>
          </p:cNvPicPr>
          <p:nvPr/>
        </p:nvPicPr>
        <p:blipFill>
          <a:blip r:embed="rId4"/>
          <a:stretch>
            <a:fillRect/>
          </a:stretch>
        </p:blipFill>
        <p:spPr>
          <a:xfrm>
            <a:off x="6627812" y="1939252"/>
            <a:ext cx="3429000" cy="4260023"/>
          </a:xfrm>
          <a:prstGeom prst="rect">
            <a:avLst/>
          </a:prstGeom>
        </p:spPr>
      </p:pic>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FCC5997-A98E-A555-F46C-ACBB980036D3}"/>
              </a:ext>
            </a:extLst>
          </p:cNvPr>
          <p:cNvSpPr txBox="1"/>
          <p:nvPr/>
        </p:nvSpPr>
        <p:spPr>
          <a:xfrm>
            <a:off x="3732212" y="429279"/>
            <a:ext cx="4724400" cy="523220"/>
          </a:xfrm>
          <a:prstGeom prst="rect">
            <a:avLst/>
          </a:prstGeom>
          <a:noFill/>
          <a:ln>
            <a:solidFill>
              <a:schemeClr val="accent1">
                <a:lumMod val="20000"/>
                <a:lumOff val="80000"/>
              </a:schemeClr>
            </a:solidFill>
          </a:ln>
        </p:spPr>
        <p:txBody>
          <a:bodyPr wrap="square" rtlCol="0" anchor="ctr" anchorCtr="1">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DEFINITION</a:t>
            </a:r>
          </a:p>
        </p:txBody>
      </p:sp>
      <p:sp>
        <p:nvSpPr>
          <p:cNvPr id="9" name="Rectangle: Rounded Corners 8">
            <a:extLst>
              <a:ext uri="{FF2B5EF4-FFF2-40B4-BE49-F238E27FC236}">
                <a16:creationId xmlns:a16="http://schemas.microsoft.com/office/drawing/2014/main" id="{D586B9A0-C1BB-2336-327E-98E9B86F6CEC}"/>
              </a:ext>
            </a:extLst>
          </p:cNvPr>
          <p:cNvSpPr/>
          <p:nvPr/>
        </p:nvSpPr>
        <p:spPr>
          <a:xfrm>
            <a:off x="379412" y="1124634"/>
            <a:ext cx="3352800" cy="64633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effectLst/>
                <a:latin typeface="Times New Roman" panose="02020603050405020304" pitchFamily="18" charset="0"/>
                <a:ea typeface="Calibri" panose="020F0502020204030204" pitchFamily="34" charset="0"/>
              </a:rPr>
              <a:t>Open/ Closed Principle</a:t>
            </a:r>
            <a:endParaRPr lang="en-US" dirty="0"/>
          </a:p>
        </p:txBody>
      </p:sp>
      <p:cxnSp>
        <p:nvCxnSpPr>
          <p:cNvPr id="14" name="Straight Connector 13">
            <a:extLst>
              <a:ext uri="{FF2B5EF4-FFF2-40B4-BE49-F238E27FC236}">
                <a16:creationId xmlns:a16="http://schemas.microsoft.com/office/drawing/2014/main" id="{AE1E1CE3-85E0-6CAF-927F-491AFA6E15C6}"/>
              </a:ext>
            </a:extLst>
          </p:cNvPr>
          <p:cNvCxnSpPr>
            <a:cxnSpLocks/>
          </p:cNvCxnSpPr>
          <p:nvPr/>
        </p:nvCxnSpPr>
        <p:spPr>
          <a:xfrm>
            <a:off x="4037012" y="1124635"/>
            <a:ext cx="0" cy="64633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071A3AE4-0145-BB12-65AE-7E38E5CDC072}"/>
              </a:ext>
            </a:extLst>
          </p:cNvPr>
          <p:cNvSpPr txBox="1"/>
          <p:nvPr/>
        </p:nvSpPr>
        <p:spPr>
          <a:xfrm>
            <a:off x="3884612" y="1263133"/>
            <a:ext cx="7467599" cy="369332"/>
          </a:xfrm>
          <a:prstGeom prst="rect">
            <a:avLst/>
          </a:prstGeom>
          <a:noFill/>
          <a:ln>
            <a:noFill/>
          </a:ln>
        </p:spPr>
        <p:txBody>
          <a:bodyPr wrap="square" rtlCol="0" anchor="ctr" anchorCtr="1">
            <a:spAutoFit/>
          </a:bodyPr>
          <a:lstStyle/>
          <a:p>
            <a:r>
              <a:rPr lang="en-US" b="0" i="0" dirty="0">
                <a:effectLst/>
                <a:latin typeface="Times New Roman" panose="02020603050405020304" pitchFamily="18" charset="0"/>
                <a:cs typeface="Times New Roman" panose="02020603050405020304" pitchFamily="18" charset="0"/>
              </a:rPr>
              <a:t>Objects or entities should be open for extension but closed for modification.</a:t>
            </a:r>
            <a:endParaRPr lang="en-US" dirty="0">
              <a:latin typeface="Times New Roman" panose="02020603050405020304" pitchFamily="18" charset="0"/>
              <a:cs typeface="Times New Roman" panose="02020603050405020304" pitchFamily="18" charset="0"/>
            </a:endParaRPr>
          </a:p>
        </p:txBody>
      </p:sp>
      <p:pic>
        <p:nvPicPr>
          <p:cNvPr id="11" name="Picture 10" descr="Text&#10;&#10;Description automatically generated">
            <a:extLst>
              <a:ext uri="{FF2B5EF4-FFF2-40B4-BE49-F238E27FC236}">
                <a16:creationId xmlns:a16="http://schemas.microsoft.com/office/drawing/2014/main" id="{5FBBD8A3-0EB2-0629-FB0D-F77FFDF09449}"/>
              </a:ext>
            </a:extLst>
          </p:cNvPr>
          <p:cNvPicPr>
            <a:picLocks noChangeAspect="1"/>
          </p:cNvPicPr>
          <p:nvPr/>
        </p:nvPicPr>
        <p:blipFill>
          <a:blip r:embed="rId3"/>
          <a:stretch>
            <a:fillRect/>
          </a:stretch>
        </p:blipFill>
        <p:spPr>
          <a:xfrm>
            <a:off x="1446212" y="1928303"/>
            <a:ext cx="3669530" cy="3052818"/>
          </a:xfrm>
          <a:prstGeom prst="rect">
            <a:avLst/>
          </a:prstGeom>
        </p:spPr>
      </p:pic>
      <p:pic>
        <p:nvPicPr>
          <p:cNvPr id="12" name="Picture 11" descr="Text&#10;&#10;Description automatically generated">
            <a:extLst>
              <a:ext uri="{FF2B5EF4-FFF2-40B4-BE49-F238E27FC236}">
                <a16:creationId xmlns:a16="http://schemas.microsoft.com/office/drawing/2014/main" id="{61CAB687-9D09-B99E-DE83-2C3C1E44E7E9}"/>
              </a:ext>
            </a:extLst>
          </p:cNvPr>
          <p:cNvPicPr>
            <a:picLocks noChangeAspect="1"/>
          </p:cNvPicPr>
          <p:nvPr/>
        </p:nvPicPr>
        <p:blipFill>
          <a:blip r:embed="rId4"/>
          <a:stretch>
            <a:fillRect/>
          </a:stretch>
        </p:blipFill>
        <p:spPr>
          <a:xfrm>
            <a:off x="5713412" y="1943099"/>
            <a:ext cx="4575723" cy="4255882"/>
          </a:xfrm>
          <a:prstGeom prst="rect">
            <a:avLst/>
          </a:prstGeom>
        </p:spPr>
      </p:pic>
    </p:spTree>
    <p:extLst>
      <p:ext uri="{BB962C8B-B14F-4D97-AF65-F5344CB8AC3E}">
        <p14:creationId xmlns:p14="http://schemas.microsoft.com/office/powerpoint/2010/main" val="229360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FCC5997-A98E-A555-F46C-ACBB980036D3}"/>
              </a:ext>
            </a:extLst>
          </p:cNvPr>
          <p:cNvSpPr txBox="1"/>
          <p:nvPr/>
        </p:nvSpPr>
        <p:spPr>
          <a:xfrm>
            <a:off x="3732212" y="429279"/>
            <a:ext cx="4724400" cy="523220"/>
          </a:xfrm>
          <a:prstGeom prst="rect">
            <a:avLst/>
          </a:prstGeom>
          <a:noFill/>
          <a:ln>
            <a:solidFill>
              <a:schemeClr val="accent1">
                <a:lumMod val="20000"/>
                <a:lumOff val="80000"/>
              </a:schemeClr>
            </a:solidFill>
          </a:ln>
        </p:spPr>
        <p:txBody>
          <a:bodyPr wrap="square" rtlCol="0" anchor="ctr" anchorCtr="1">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DEFINITION</a:t>
            </a:r>
          </a:p>
        </p:txBody>
      </p:sp>
      <p:sp>
        <p:nvSpPr>
          <p:cNvPr id="9" name="Rectangle: Rounded Corners 8">
            <a:extLst>
              <a:ext uri="{FF2B5EF4-FFF2-40B4-BE49-F238E27FC236}">
                <a16:creationId xmlns:a16="http://schemas.microsoft.com/office/drawing/2014/main" id="{D586B9A0-C1BB-2336-327E-98E9B86F6CEC}"/>
              </a:ext>
            </a:extLst>
          </p:cNvPr>
          <p:cNvSpPr/>
          <p:nvPr/>
        </p:nvSpPr>
        <p:spPr>
          <a:xfrm>
            <a:off x="379412" y="1124634"/>
            <a:ext cx="3352800" cy="64633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err="1">
                <a:effectLst/>
                <a:latin typeface="Times New Roman" panose="02020603050405020304" pitchFamily="18" charset="0"/>
                <a:ea typeface="Calibri" panose="020F0502020204030204" pitchFamily="34" charset="0"/>
              </a:rPr>
              <a:t>Liskov</a:t>
            </a:r>
            <a:r>
              <a:rPr lang="en-US" sz="1800" dirty="0">
                <a:effectLst/>
                <a:latin typeface="Times New Roman" panose="02020603050405020304" pitchFamily="18" charset="0"/>
                <a:ea typeface="Calibri" panose="020F0502020204030204" pitchFamily="34" charset="0"/>
              </a:rPr>
              <a:t> Substitution Principle</a:t>
            </a:r>
            <a:endParaRPr lang="en-US" dirty="0"/>
          </a:p>
        </p:txBody>
      </p:sp>
      <p:cxnSp>
        <p:nvCxnSpPr>
          <p:cNvPr id="14" name="Straight Connector 13">
            <a:extLst>
              <a:ext uri="{FF2B5EF4-FFF2-40B4-BE49-F238E27FC236}">
                <a16:creationId xmlns:a16="http://schemas.microsoft.com/office/drawing/2014/main" id="{AE1E1CE3-85E0-6CAF-927F-491AFA6E15C6}"/>
              </a:ext>
            </a:extLst>
          </p:cNvPr>
          <p:cNvCxnSpPr>
            <a:cxnSpLocks/>
          </p:cNvCxnSpPr>
          <p:nvPr/>
        </p:nvCxnSpPr>
        <p:spPr>
          <a:xfrm>
            <a:off x="4037012" y="1124635"/>
            <a:ext cx="0" cy="64633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071A3AE4-0145-BB12-65AE-7E38E5CDC072}"/>
              </a:ext>
            </a:extLst>
          </p:cNvPr>
          <p:cNvSpPr txBox="1"/>
          <p:nvPr/>
        </p:nvSpPr>
        <p:spPr>
          <a:xfrm>
            <a:off x="2817812" y="1262024"/>
            <a:ext cx="7467599" cy="369332"/>
          </a:xfrm>
          <a:prstGeom prst="rect">
            <a:avLst/>
          </a:prstGeom>
          <a:noFill/>
          <a:ln>
            <a:noFill/>
          </a:ln>
        </p:spPr>
        <p:txBody>
          <a:bodyPr wrap="square" rtlCol="0" anchor="ctr" anchorCtr="1">
            <a:spAutoFit/>
          </a:bodyPr>
          <a:lstStyle/>
          <a:p>
            <a:r>
              <a:rPr lang="en-US" b="0" i="0" dirty="0">
                <a:effectLst/>
                <a:latin typeface="Times New Roman" panose="02020603050405020304" pitchFamily="18" charset="0"/>
                <a:cs typeface="Times New Roman" panose="02020603050405020304" pitchFamily="18" charset="0"/>
              </a:rPr>
              <a:t>Subtypes must be </a:t>
            </a:r>
            <a:r>
              <a:rPr lang="en-US" b="0" i="0" dirty="0" err="1">
                <a:effectLst/>
                <a:latin typeface="Times New Roman" panose="02020603050405020304" pitchFamily="18" charset="0"/>
                <a:cs typeface="Times New Roman" panose="02020603050405020304" pitchFamily="18" charset="0"/>
              </a:rPr>
              <a:t>substituable</a:t>
            </a:r>
            <a:r>
              <a:rPr lang="en-US" b="0" i="0" dirty="0">
                <a:effectLst/>
                <a:latin typeface="Times New Roman" panose="02020603050405020304" pitchFamily="18" charset="0"/>
                <a:cs typeface="Times New Roman" panose="02020603050405020304" pitchFamily="18" charset="0"/>
              </a:rPr>
              <a:t> for their base types.</a:t>
            </a:r>
            <a:endParaRPr lang="en-US" dirty="0">
              <a:latin typeface="Times New Roman" panose="02020603050405020304" pitchFamily="18" charset="0"/>
              <a:cs typeface="Times New Roman" panose="02020603050405020304" pitchFamily="18" charset="0"/>
            </a:endParaRPr>
          </a:p>
        </p:txBody>
      </p:sp>
      <p:pic>
        <p:nvPicPr>
          <p:cNvPr id="10" name="Picture 9" descr="Text&#10;&#10;Description automatically generated">
            <a:extLst>
              <a:ext uri="{FF2B5EF4-FFF2-40B4-BE49-F238E27FC236}">
                <a16:creationId xmlns:a16="http://schemas.microsoft.com/office/drawing/2014/main" id="{6BD8928C-A145-6E01-40C9-8FFA5840B012}"/>
              </a:ext>
            </a:extLst>
          </p:cNvPr>
          <p:cNvPicPr>
            <a:picLocks noChangeAspect="1"/>
          </p:cNvPicPr>
          <p:nvPr/>
        </p:nvPicPr>
        <p:blipFill>
          <a:blip r:embed="rId3"/>
          <a:stretch>
            <a:fillRect/>
          </a:stretch>
        </p:blipFill>
        <p:spPr>
          <a:xfrm>
            <a:off x="2259659" y="1945319"/>
            <a:ext cx="3031072" cy="4303081"/>
          </a:xfrm>
          <a:prstGeom prst="rect">
            <a:avLst/>
          </a:prstGeom>
        </p:spPr>
      </p:pic>
      <p:pic>
        <p:nvPicPr>
          <p:cNvPr id="13" name="Picture 12" descr="Text&#10;&#10;Description automatically generated">
            <a:extLst>
              <a:ext uri="{FF2B5EF4-FFF2-40B4-BE49-F238E27FC236}">
                <a16:creationId xmlns:a16="http://schemas.microsoft.com/office/drawing/2014/main" id="{50A47913-08E4-21D1-2318-880FF2A95F89}"/>
              </a:ext>
            </a:extLst>
          </p:cNvPr>
          <p:cNvPicPr>
            <a:picLocks noChangeAspect="1"/>
          </p:cNvPicPr>
          <p:nvPr/>
        </p:nvPicPr>
        <p:blipFill>
          <a:blip r:embed="rId4"/>
          <a:stretch>
            <a:fillRect/>
          </a:stretch>
        </p:blipFill>
        <p:spPr>
          <a:xfrm>
            <a:off x="5865812" y="1943100"/>
            <a:ext cx="3291627" cy="1915727"/>
          </a:xfrm>
          <a:prstGeom prst="rect">
            <a:avLst/>
          </a:prstGeom>
        </p:spPr>
      </p:pic>
    </p:spTree>
    <p:extLst>
      <p:ext uri="{BB962C8B-B14F-4D97-AF65-F5344CB8AC3E}">
        <p14:creationId xmlns:p14="http://schemas.microsoft.com/office/powerpoint/2010/main" val="92442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FCC5997-A98E-A555-F46C-ACBB980036D3}"/>
              </a:ext>
            </a:extLst>
          </p:cNvPr>
          <p:cNvSpPr txBox="1"/>
          <p:nvPr/>
        </p:nvSpPr>
        <p:spPr>
          <a:xfrm>
            <a:off x="3732212" y="429279"/>
            <a:ext cx="4724400" cy="523220"/>
          </a:xfrm>
          <a:prstGeom prst="rect">
            <a:avLst/>
          </a:prstGeom>
          <a:noFill/>
          <a:ln>
            <a:solidFill>
              <a:schemeClr val="accent1">
                <a:lumMod val="20000"/>
                <a:lumOff val="80000"/>
              </a:schemeClr>
            </a:solidFill>
          </a:ln>
        </p:spPr>
        <p:txBody>
          <a:bodyPr wrap="square" rtlCol="0" anchor="ctr" anchorCtr="1">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DEFINITION</a:t>
            </a:r>
          </a:p>
        </p:txBody>
      </p:sp>
      <p:sp>
        <p:nvSpPr>
          <p:cNvPr id="9" name="Rectangle: Rounded Corners 8">
            <a:extLst>
              <a:ext uri="{FF2B5EF4-FFF2-40B4-BE49-F238E27FC236}">
                <a16:creationId xmlns:a16="http://schemas.microsoft.com/office/drawing/2014/main" id="{D586B9A0-C1BB-2336-327E-98E9B86F6CEC}"/>
              </a:ext>
            </a:extLst>
          </p:cNvPr>
          <p:cNvSpPr/>
          <p:nvPr/>
        </p:nvSpPr>
        <p:spPr>
          <a:xfrm>
            <a:off x="379412" y="1124634"/>
            <a:ext cx="3352800" cy="64633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effectLst/>
                <a:latin typeface="Times New Roman" panose="02020603050405020304" pitchFamily="18" charset="0"/>
                <a:ea typeface="Calibri" panose="020F0502020204030204" pitchFamily="34" charset="0"/>
              </a:rPr>
              <a:t>Interface Segregation </a:t>
            </a:r>
            <a:r>
              <a:rPr lang="en-US" dirty="0">
                <a:latin typeface="Times New Roman" panose="02020603050405020304" pitchFamily="18" charset="0"/>
                <a:ea typeface="Calibri" panose="020F0502020204030204" pitchFamily="34" charset="0"/>
              </a:rPr>
              <a:t>P</a:t>
            </a:r>
            <a:r>
              <a:rPr lang="en-US" sz="1800" dirty="0">
                <a:effectLst/>
                <a:latin typeface="Times New Roman" panose="02020603050405020304" pitchFamily="18" charset="0"/>
                <a:ea typeface="Calibri" panose="020F0502020204030204" pitchFamily="34" charset="0"/>
              </a:rPr>
              <a:t>rinciple</a:t>
            </a:r>
            <a:endParaRPr lang="en-US" dirty="0"/>
          </a:p>
        </p:txBody>
      </p:sp>
      <p:cxnSp>
        <p:nvCxnSpPr>
          <p:cNvPr id="14" name="Straight Connector 13">
            <a:extLst>
              <a:ext uri="{FF2B5EF4-FFF2-40B4-BE49-F238E27FC236}">
                <a16:creationId xmlns:a16="http://schemas.microsoft.com/office/drawing/2014/main" id="{AE1E1CE3-85E0-6CAF-927F-491AFA6E15C6}"/>
              </a:ext>
            </a:extLst>
          </p:cNvPr>
          <p:cNvCxnSpPr>
            <a:cxnSpLocks/>
          </p:cNvCxnSpPr>
          <p:nvPr/>
        </p:nvCxnSpPr>
        <p:spPr>
          <a:xfrm>
            <a:off x="4037012" y="1124635"/>
            <a:ext cx="0" cy="64633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071A3AE4-0145-BB12-65AE-7E38E5CDC072}"/>
              </a:ext>
            </a:extLst>
          </p:cNvPr>
          <p:cNvSpPr txBox="1"/>
          <p:nvPr/>
        </p:nvSpPr>
        <p:spPr>
          <a:xfrm>
            <a:off x="4037013" y="1124634"/>
            <a:ext cx="7467599" cy="646331"/>
          </a:xfrm>
          <a:prstGeom prst="rect">
            <a:avLst/>
          </a:prstGeom>
          <a:noFill/>
          <a:ln>
            <a:noFill/>
          </a:ln>
        </p:spPr>
        <p:txBody>
          <a:bodyPr wrap="square" rtlCol="0" anchor="ctr" anchorCtr="1">
            <a:spAutoFit/>
          </a:bodyPr>
          <a:lstStyle/>
          <a:p>
            <a:r>
              <a:rPr lang="en-US" b="0" i="0" dirty="0">
                <a:effectLst/>
                <a:latin typeface="Times New Roman" panose="02020603050405020304" pitchFamily="18" charset="0"/>
                <a:cs typeface="Times New Roman" panose="02020603050405020304" pitchFamily="18" charset="0"/>
              </a:rPr>
              <a:t>A client should never be forced to implement an interface that it doesn’t use, or clients shouldn’t be forced to depend on methods they do not use.</a:t>
            </a:r>
            <a:endParaRPr lang="en-US" dirty="0">
              <a:latin typeface="Times New Roman" panose="02020603050405020304" pitchFamily="18" charset="0"/>
              <a:cs typeface="Times New Roman" panose="02020603050405020304" pitchFamily="18" charset="0"/>
            </a:endParaRPr>
          </a:p>
        </p:txBody>
      </p:sp>
      <p:pic>
        <p:nvPicPr>
          <p:cNvPr id="11" name="Picture 10" descr="Text&#10;&#10;Description automatically generated">
            <a:extLst>
              <a:ext uri="{FF2B5EF4-FFF2-40B4-BE49-F238E27FC236}">
                <a16:creationId xmlns:a16="http://schemas.microsoft.com/office/drawing/2014/main" id="{6A6A73A8-5CCD-41DB-9BE2-143F27A5D153}"/>
              </a:ext>
            </a:extLst>
          </p:cNvPr>
          <p:cNvPicPr>
            <a:picLocks noChangeAspect="1"/>
          </p:cNvPicPr>
          <p:nvPr/>
        </p:nvPicPr>
        <p:blipFill>
          <a:blip r:embed="rId3"/>
          <a:stretch>
            <a:fillRect/>
          </a:stretch>
        </p:blipFill>
        <p:spPr>
          <a:xfrm>
            <a:off x="2284412" y="1943099"/>
            <a:ext cx="2438399" cy="4268899"/>
          </a:xfrm>
          <a:prstGeom prst="rect">
            <a:avLst/>
          </a:prstGeom>
        </p:spPr>
      </p:pic>
      <p:pic>
        <p:nvPicPr>
          <p:cNvPr id="12" name="Picture 11" descr="Text&#10;&#10;Description automatically generated">
            <a:extLst>
              <a:ext uri="{FF2B5EF4-FFF2-40B4-BE49-F238E27FC236}">
                <a16:creationId xmlns:a16="http://schemas.microsoft.com/office/drawing/2014/main" id="{860B412E-1A2A-D4F1-29B2-E9B3937DBD12}"/>
              </a:ext>
            </a:extLst>
          </p:cNvPr>
          <p:cNvPicPr>
            <a:picLocks noChangeAspect="1"/>
          </p:cNvPicPr>
          <p:nvPr/>
        </p:nvPicPr>
        <p:blipFill rotWithShape="1">
          <a:blip r:embed="rId4"/>
          <a:srcRect t="-863" b="59977"/>
          <a:stretch/>
        </p:blipFill>
        <p:spPr>
          <a:xfrm>
            <a:off x="5212230" y="1905000"/>
            <a:ext cx="2518114" cy="2590800"/>
          </a:xfrm>
          <a:prstGeom prst="rect">
            <a:avLst/>
          </a:prstGeom>
        </p:spPr>
      </p:pic>
      <p:pic>
        <p:nvPicPr>
          <p:cNvPr id="16" name="Picture 15" descr="Text&#10;&#10;Description automatically generated">
            <a:extLst>
              <a:ext uri="{FF2B5EF4-FFF2-40B4-BE49-F238E27FC236}">
                <a16:creationId xmlns:a16="http://schemas.microsoft.com/office/drawing/2014/main" id="{ACC5D414-5935-6087-845E-FFCAE35EA6AF}"/>
              </a:ext>
            </a:extLst>
          </p:cNvPr>
          <p:cNvPicPr>
            <a:picLocks noChangeAspect="1"/>
          </p:cNvPicPr>
          <p:nvPr/>
        </p:nvPicPr>
        <p:blipFill rotWithShape="1">
          <a:blip r:embed="rId4"/>
          <a:srcRect t="40141"/>
          <a:stretch/>
        </p:blipFill>
        <p:spPr>
          <a:xfrm>
            <a:off x="7770812" y="1943099"/>
            <a:ext cx="2644914" cy="3984035"/>
          </a:xfrm>
          <a:prstGeom prst="rect">
            <a:avLst/>
          </a:prstGeom>
        </p:spPr>
      </p:pic>
    </p:spTree>
    <p:extLst>
      <p:ext uri="{BB962C8B-B14F-4D97-AF65-F5344CB8AC3E}">
        <p14:creationId xmlns:p14="http://schemas.microsoft.com/office/powerpoint/2010/main" val="163486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FCC5997-A98E-A555-F46C-ACBB980036D3}"/>
              </a:ext>
            </a:extLst>
          </p:cNvPr>
          <p:cNvSpPr txBox="1"/>
          <p:nvPr/>
        </p:nvSpPr>
        <p:spPr>
          <a:xfrm>
            <a:off x="3732212" y="429279"/>
            <a:ext cx="4724400" cy="523220"/>
          </a:xfrm>
          <a:prstGeom prst="rect">
            <a:avLst/>
          </a:prstGeom>
          <a:noFill/>
          <a:ln>
            <a:solidFill>
              <a:schemeClr val="accent1">
                <a:lumMod val="20000"/>
                <a:lumOff val="80000"/>
              </a:schemeClr>
            </a:solidFill>
          </a:ln>
        </p:spPr>
        <p:txBody>
          <a:bodyPr wrap="square" rtlCol="0" anchor="ctr" anchorCtr="1">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DEFINITION</a:t>
            </a:r>
          </a:p>
        </p:txBody>
      </p:sp>
      <p:sp>
        <p:nvSpPr>
          <p:cNvPr id="9" name="Rectangle: Rounded Corners 8">
            <a:extLst>
              <a:ext uri="{FF2B5EF4-FFF2-40B4-BE49-F238E27FC236}">
                <a16:creationId xmlns:a16="http://schemas.microsoft.com/office/drawing/2014/main" id="{D586B9A0-C1BB-2336-327E-98E9B86F6CEC}"/>
              </a:ext>
            </a:extLst>
          </p:cNvPr>
          <p:cNvSpPr/>
          <p:nvPr/>
        </p:nvSpPr>
        <p:spPr>
          <a:xfrm>
            <a:off x="150812" y="1124634"/>
            <a:ext cx="3352800" cy="64633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effectLst/>
                <a:latin typeface="Times New Roman" panose="02020603050405020304" pitchFamily="18" charset="0"/>
                <a:ea typeface="Calibri" panose="020F0502020204030204" pitchFamily="34" charset="0"/>
              </a:rPr>
              <a:t>Dependency Inversion Principle</a:t>
            </a:r>
            <a:endParaRPr lang="en-US" dirty="0"/>
          </a:p>
        </p:txBody>
      </p:sp>
      <p:cxnSp>
        <p:nvCxnSpPr>
          <p:cNvPr id="14" name="Straight Connector 13">
            <a:extLst>
              <a:ext uri="{FF2B5EF4-FFF2-40B4-BE49-F238E27FC236}">
                <a16:creationId xmlns:a16="http://schemas.microsoft.com/office/drawing/2014/main" id="{AE1E1CE3-85E0-6CAF-927F-491AFA6E15C6}"/>
              </a:ext>
            </a:extLst>
          </p:cNvPr>
          <p:cNvCxnSpPr>
            <a:cxnSpLocks/>
          </p:cNvCxnSpPr>
          <p:nvPr/>
        </p:nvCxnSpPr>
        <p:spPr>
          <a:xfrm>
            <a:off x="3808412" y="1124634"/>
            <a:ext cx="0" cy="646331"/>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071A3AE4-0145-BB12-65AE-7E38E5CDC072}"/>
              </a:ext>
            </a:extLst>
          </p:cNvPr>
          <p:cNvSpPr txBox="1"/>
          <p:nvPr/>
        </p:nvSpPr>
        <p:spPr>
          <a:xfrm>
            <a:off x="3808412" y="1124634"/>
            <a:ext cx="8458199" cy="646331"/>
          </a:xfrm>
          <a:prstGeom prst="rect">
            <a:avLst/>
          </a:prstGeom>
          <a:noFill/>
          <a:ln>
            <a:noFill/>
          </a:ln>
        </p:spPr>
        <p:txBody>
          <a:bodyPr wrap="square" rtlCol="0" anchor="ctr" anchorCtr="1">
            <a:spAutoFit/>
          </a:bodyPr>
          <a:lstStyle/>
          <a:p>
            <a:r>
              <a:rPr lang="en-US" b="0" i="0" dirty="0">
                <a:effectLst/>
                <a:latin typeface="Times New Roman" panose="02020603050405020304" pitchFamily="18" charset="0"/>
                <a:cs typeface="Times New Roman" panose="02020603050405020304" pitchFamily="18" charset="0"/>
              </a:rPr>
              <a:t>Entities must depend on abstractions, not on concretions. It states that the high-level module must not depend on the low-level module, but they should depend on abstractions.</a:t>
            </a:r>
            <a:endParaRPr lang="en-US" dirty="0">
              <a:latin typeface="Times New Roman" panose="02020603050405020304" pitchFamily="18" charset="0"/>
              <a:cs typeface="Times New Roman" panose="02020603050405020304" pitchFamily="18" charset="0"/>
            </a:endParaRPr>
          </a:p>
        </p:txBody>
      </p:sp>
      <p:pic>
        <p:nvPicPr>
          <p:cNvPr id="10" name="Picture 9" descr="Diagram&#10;&#10;Description automatically generated">
            <a:extLst>
              <a:ext uri="{FF2B5EF4-FFF2-40B4-BE49-F238E27FC236}">
                <a16:creationId xmlns:a16="http://schemas.microsoft.com/office/drawing/2014/main" id="{9A8E9EFF-1B3C-549F-C5BC-7635A7989395}"/>
              </a:ext>
            </a:extLst>
          </p:cNvPr>
          <p:cNvPicPr>
            <a:picLocks noChangeAspect="1"/>
          </p:cNvPicPr>
          <p:nvPr/>
        </p:nvPicPr>
        <p:blipFill>
          <a:blip r:embed="rId3"/>
          <a:stretch>
            <a:fillRect/>
          </a:stretch>
        </p:blipFill>
        <p:spPr>
          <a:xfrm>
            <a:off x="229834" y="2324100"/>
            <a:ext cx="3273778" cy="2209800"/>
          </a:xfrm>
          <a:prstGeom prst="rect">
            <a:avLst/>
          </a:prstGeom>
        </p:spPr>
      </p:pic>
      <p:pic>
        <p:nvPicPr>
          <p:cNvPr id="3" name="Picture 2" descr="A picture containing diagram&#10;&#10;Description automatically generated">
            <a:extLst>
              <a:ext uri="{FF2B5EF4-FFF2-40B4-BE49-F238E27FC236}">
                <a16:creationId xmlns:a16="http://schemas.microsoft.com/office/drawing/2014/main" id="{3D28B036-24D1-8F4E-958F-DCAEFB10FE4D}"/>
              </a:ext>
            </a:extLst>
          </p:cNvPr>
          <p:cNvPicPr>
            <a:picLocks noChangeAspect="1"/>
          </p:cNvPicPr>
          <p:nvPr/>
        </p:nvPicPr>
        <p:blipFill>
          <a:blip r:embed="rId4"/>
          <a:stretch>
            <a:fillRect/>
          </a:stretch>
        </p:blipFill>
        <p:spPr>
          <a:xfrm>
            <a:off x="5251448" y="2209800"/>
            <a:ext cx="5572125" cy="3714750"/>
          </a:xfrm>
          <a:prstGeom prst="rect">
            <a:avLst/>
          </a:prstGeom>
        </p:spPr>
      </p:pic>
    </p:spTree>
    <p:extLst>
      <p:ext uri="{BB962C8B-B14F-4D97-AF65-F5344CB8AC3E}">
        <p14:creationId xmlns:p14="http://schemas.microsoft.com/office/powerpoint/2010/main" val="235738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F3D64F2-8C10-A533-CBDD-A26647EEFF29}"/>
              </a:ext>
            </a:extLst>
          </p:cNvPr>
          <p:cNvSpPr txBox="1"/>
          <p:nvPr/>
        </p:nvSpPr>
        <p:spPr>
          <a:xfrm>
            <a:off x="3732212" y="429279"/>
            <a:ext cx="4724400" cy="523220"/>
          </a:xfrm>
          <a:prstGeom prst="rect">
            <a:avLst/>
          </a:prstGeom>
          <a:noFill/>
          <a:ln>
            <a:solidFill>
              <a:schemeClr val="accent1">
                <a:lumMod val="20000"/>
                <a:lumOff val="80000"/>
              </a:schemeClr>
            </a:solidFill>
          </a:ln>
        </p:spPr>
        <p:txBody>
          <a:bodyPr wrap="square" rtlCol="0" anchor="ctr" anchorCtr="1">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DEFINITION</a:t>
            </a:r>
          </a:p>
        </p:txBody>
      </p:sp>
      <p:sp>
        <p:nvSpPr>
          <p:cNvPr id="10" name="Rectangle: Rounded Corners 9">
            <a:extLst>
              <a:ext uri="{FF2B5EF4-FFF2-40B4-BE49-F238E27FC236}">
                <a16:creationId xmlns:a16="http://schemas.microsoft.com/office/drawing/2014/main" id="{955850C6-4283-2D38-9E9C-BE5A5E412B8D}"/>
              </a:ext>
            </a:extLst>
          </p:cNvPr>
          <p:cNvSpPr/>
          <p:nvPr/>
        </p:nvSpPr>
        <p:spPr>
          <a:xfrm>
            <a:off x="455612" y="1295400"/>
            <a:ext cx="1600200" cy="7620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KISS</a:t>
            </a:r>
          </a:p>
        </p:txBody>
      </p:sp>
      <p:sp>
        <p:nvSpPr>
          <p:cNvPr id="11" name="Rectangle: Rounded Corners 10">
            <a:extLst>
              <a:ext uri="{FF2B5EF4-FFF2-40B4-BE49-F238E27FC236}">
                <a16:creationId xmlns:a16="http://schemas.microsoft.com/office/drawing/2014/main" id="{2C164CF2-AB44-289C-3E1A-E894D108716F}"/>
              </a:ext>
            </a:extLst>
          </p:cNvPr>
          <p:cNvSpPr/>
          <p:nvPr/>
        </p:nvSpPr>
        <p:spPr>
          <a:xfrm>
            <a:off x="2817812" y="1295400"/>
            <a:ext cx="6019800" cy="762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effectLst/>
                <a:latin typeface="Times New Roman" panose="02020603050405020304" pitchFamily="18" charset="0"/>
                <a:ea typeface="Calibri" panose="020F0502020204030204" pitchFamily="34" charset="0"/>
              </a:rPr>
              <a:t>“Keep It Short and Simple” or “Keep It Simple and Straightforward” or “Keep It Small and Simple”</a:t>
            </a:r>
            <a:endParaRPr lang="en-US" dirty="0">
              <a:latin typeface="Times New Roman" panose="02020603050405020304" pitchFamily="18" charset="0"/>
              <a:cs typeface="Times New Roman" panose="02020603050405020304" pitchFamily="18" charset="0"/>
            </a:endParaRPr>
          </a:p>
        </p:txBody>
      </p:sp>
      <p:pic>
        <p:nvPicPr>
          <p:cNvPr id="12" name="Picture 11" descr="Text&#10;&#10;Description automatically generated">
            <a:extLst>
              <a:ext uri="{FF2B5EF4-FFF2-40B4-BE49-F238E27FC236}">
                <a16:creationId xmlns:a16="http://schemas.microsoft.com/office/drawing/2014/main" id="{BEA60222-11F3-469D-B0B3-C965771B45FD}"/>
              </a:ext>
            </a:extLst>
          </p:cNvPr>
          <p:cNvPicPr>
            <a:picLocks noChangeAspect="1"/>
          </p:cNvPicPr>
          <p:nvPr/>
        </p:nvPicPr>
        <p:blipFill>
          <a:blip r:embed="rId3"/>
          <a:stretch>
            <a:fillRect/>
          </a:stretch>
        </p:blipFill>
        <p:spPr>
          <a:xfrm>
            <a:off x="157267" y="2688454"/>
            <a:ext cx="5746168" cy="2971800"/>
          </a:xfrm>
          <a:prstGeom prst="rect">
            <a:avLst/>
          </a:prstGeom>
        </p:spPr>
      </p:pic>
      <p:pic>
        <p:nvPicPr>
          <p:cNvPr id="13" name="Picture 12" descr="Text&#10;&#10;Description automatically generated">
            <a:extLst>
              <a:ext uri="{FF2B5EF4-FFF2-40B4-BE49-F238E27FC236}">
                <a16:creationId xmlns:a16="http://schemas.microsoft.com/office/drawing/2014/main" id="{7FC38E90-3ACD-1FD3-82BB-ED4C31196AA9}"/>
              </a:ext>
            </a:extLst>
          </p:cNvPr>
          <p:cNvPicPr>
            <a:picLocks noChangeAspect="1"/>
          </p:cNvPicPr>
          <p:nvPr/>
        </p:nvPicPr>
        <p:blipFill>
          <a:blip r:embed="rId4"/>
          <a:stretch>
            <a:fillRect/>
          </a:stretch>
        </p:blipFill>
        <p:spPr>
          <a:xfrm>
            <a:off x="6018211" y="2688454"/>
            <a:ext cx="6132567" cy="1426346"/>
          </a:xfrm>
          <a:prstGeom prst="rect">
            <a:avLst/>
          </a:prstGeom>
        </p:spPr>
      </p:pic>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543</TotalTime>
  <Words>690</Words>
  <Application>Microsoft Office PowerPoint</Application>
  <PresentationFormat>Custom</PresentationFormat>
  <Paragraphs>95</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Project planning overview presentation</vt:lpstr>
      <vt:lpstr>Programing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Programing Principles</dc:title>
  <dc:creator>Pham Dinh Thang(ThangPD)</dc:creator>
  <cp:lastModifiedBy>Pham Dinh Thang(ThangPD)</cp:lastModifiedBy>
  <cp:revision>4</cp:revision>
  <dcterms:created xsi:type="dcterms:W3CDTF">2022-06-19T08:43:46Z</dcterms:created>
  <dcterms:modified xsi:type="dcterms:W3CDTF">2022-06-20T03:00:08Z</dcterms:modified>
</cp:coreProperties>
</file>