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7/18/2022</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99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6593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27243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1332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29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5409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40775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0167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49AA12-8195-4182-A7AC-2E7E59DFBDAF}" type="datetimeFigureOut">
              <a:rPr lang="en-US" smtClean="0"/>
              <a:t>7/18/2022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20675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49AA12-8195-4182-A7AC-2E7E59DFBDAF}" type="datetimeFigureOut">
              <a:rPr lang="en-US" smtClean="0"/>
              <a:t>7/18/2022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DFC975-2FD7-44A5-9E78-ECBA46156075}" type="slidenum">
              <a:rPr lang="en-US" smtClean="0"/>
              <a:t>‹#›</a:t>
            </a:fld>
            <a:endParaRPr lang="en-US"/>
          </a:p>
        </p:txBody>
      </p:sp>
    </p:spTree>
    <p:extLst>
      <p:ext uri="{BB962C8B-B14F-4D97-AF65-F5344CB8AC3E}">
        <p14:creationId xmlns:p14="http://schemas.microsoft.com/office/powerpoint/2010/main" val="158218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43658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49AA12-8195-4182-A7AC-2E7E59DFBDAF}" type="datetimeFigureOut">
              <a:rPr lang="en-US" smtClean="0"/>
              <a:pPr/>
              <a:t>7/18/2022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DFC975-2FD7-44A5-9E78-ECBA46156075}"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40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tack of abstract metal boxes">
            <a:extLst>
              <a:ext uri="{FF2B5EF4-FFF2-40B4-BE49-F238E27FC236}">
                <a16:creationId xmlns:a16="http://schemas.microsoft.com/office/drawing/2014/main" id="{512DF4F4-FC58-DB4A-9BCB-DDB8BC753B2B}"/>
              </a:ext>
            </a:extLst>
          </p:cNvPr>
          <p:cNvPicPr>
            <a:picLocks noChangeAspect="1"/>
          </p:cNvPicPr>
          <p:nvPr/>
        </p:nvPicPr>
        <p:blipFill rotWithShape="1">
          <a:blip r:embed="rId2"/>
          <a:srcRect l="44116" r="14014"/>
          <a:stretch/>
        </p:blipFill>
        <p:spPr>
          <a:xfrm>
            <a:off x="1778" y="10"/>
            <a:ext cx="5104833" cy="6857990"/>
          </a:xfrm>
          <a:prstGeom prst="rect">
            <a:avLst/>
          </a:prstGeom>
        </p:spPr>
      </p:pic>
      <p:sp>
        <p:nvSpPr>
          <p:cNvPr id="5" name="Title 1">
            <a:extLst>
              <a:ext uri="{FF2B5EF4-FFF2-40B4-BE49-F238E27FC236}">
                <a16:creationId xmlns:a16="http://schemas.microsoft.com/office/drawing/2014/main" id="{939BCD8E-4B0E-74EB-F9A3-6E444E5D645B}"/>
              </a:ext>
            </a:extLst>
          </p:cNvPr>
          <p:cNvSpPr>
            <a:spLocks noGrp="1"/>
          </p:cNvSpPr>
          <p:nvPr>
            <p:ph type="ctrTitle"/>
          </p:nvPr>
        </p:nvSpPr>
        <p:spPr>
          <a:xfrm>
            <a:off x="5608962" y="1009015"/>
            <a:ext cx="5657899" cy="3450844"/>
          </a:xfrm>
        </p:spPr>
        <p:txBody>
          <a:bodyPr>
            <a:normAutofit/>
          </a:bodyPr>
          <a:lstStyle/>
          <a:p>
            <a:r>
              <a:rPr lang="en-US" dirty="0" err="1"/>
              <a:t>Vuejs</a:t>
            </a:r>
            <a:r>
              <a:rPr lang="en-US" dirty="0"/>
              <a:t> – state management</a:t>
            </a:r>
          </a:p>
        </p:txBody>
      </p:sp>
    </p:spTree>
    <p:extLst>
      <p:ext uri="{BB962C8B-B14F-4D97-AF65-F5344CB8AC3E}">
        <p14:creationId xmlns:p14="http://schemas.microsoft.com/office/powerpoint/2010/main" val="22394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EE899-19B8-1C7A-185A-16DC1CBC7791}"/>
              </a:ext>
            </a:extLst>
          </p:cNvPr>
          <p:cNvSpPr txBox="1"/>
          <p:nvPr/>
        </p:nvSpPr>
        <p:spPr>
          <a:xfrm>
            <a:off x="3136777" y="261437"/>
            <a:ext cx="6096000" cy="954107"/>
          </a:xfrm>
          <a:prstGeom prst="rect">
            <a:avLst/>
          </a:prstGeom>
          <a:noFill/>
        </p:spPr>
        <p:txBody>
          <a:bodyPr wrap="square">
            <a:spAutoFit/>
          </a:bodyPr>
          <a:lstStyle/>
          <a:p>
            <a:pPr algn="ctr"/>
            <a:r>
              <a:rPr lang="en-US" sz="2800" b="1" cap="all" dirty="0">
                <a:effectLst/>
                <a:latin typeface="Times New Roman" panose="02020603050405020304" pitchFamily="18" charset="0"/>
                <a:ea typeface="Times New Roman" panose="02020603050405020304" pitchFamily="18" charset="0"/>
              </a:rPr>
              <a:t>What and why state management?</a:t>
            </a:r>
            <a:endParaRPr lang="en-US" sz="2800" dirty="0"/>
          </a:p>
        </p:txBody>
      </p:sp>
      <p:pic>
        <p:nvPicPr>
          <p:cNvPr id="4" name="Picture 3" descr="Diagram&#10;&#10;Description automatically generated">
            <a:extLst>
              <a:ext uri="{FF2B5EF4-FFF2-40B4-BE49-F238E27FC236}">
                <a16:creationId xmlns:a16="http://schemas.microsoft.com/office/drawing/2014/main" id="{42B03EB0-F0E1-6AD7-259A-B72F9AF48FFF}"/>
              </a:ext>
            </a:extLst>
          </p:cNvPr>
          <p:cNvPicPr>
            <a:picLocks noChangeAspect="1"/>
          </p:cNvPicPr>
          <p:nvPr/>
        </p:nvPicPr>
        <p:blipFill>
          <a:blip r:embed="rId2"/>
          <a:stretch>
            <a:fillRect/>
          </a:stretch>
        </p:blipFill>
        <p:spPr>
          <a:xfrm>
            <a:off x="0" y="1951499"/>
            <a:ext cx="5095875" cy="2955001"/>
          </a:xfrm>
          <a:prstGeom prst="rect">
            <a:avLst/>
          </a:prstGeom>
          <a:effectLst/>
        </p:spPr>
      </p:pic>
      <p:sp>
        <p:nvSpPr>
          <p:cNvPr id="11" name="TextBox 10">
            <a:extLst>
              <a:ext uri="{FF2B5EF4-FFF2-40B4-BE49-F238E27FC236}">
                <a16:creationId xmlns:a16="http://schemas.microsoft.com/office/drawing/2014/main" id="{C00C5DD8-2F22-311B-EA54-01E4AC08D329}"/>
              </a:ext>
            </a:extLst>
          </p:cNvPr>
          <p:cNvSpPr txBox="1"/>
          <p:nvPr/>
        </p:nvSpPr>
        <p:spPr>
          <a:xfrm>
            <a:off x="5877016" y="2401881"/>
            <a:ext cx="6001305" cy="1754326"/>
          </a:xfrm>
          <a:prstGeom prst="rect">
            <a:avLst/>
          </a:prstGeom>
          <a:noFill/>
        </p:spPr>
        <p:txBody>
          <a:bodyPr wrap="square" rtlCol="0">
            <a:spAutoFit/>
          </a:bodyPr>
          <a:lstStyle/>
          <a:p>
            <a:r>
              <a:rPr lang="vi-VN" dirty="0">
                <a:latin typeface="+mj-lt"/>
              </a:rPr>
              <a:t>Khi project của sử dụng Vuejs mà có chứa nhiều components sẽ gặp phải vấn đề là việc chia sẻ dữ liệu giữa các component và việc dùng chung dữ liệu của các component phải được cập nhật khi có dữ liệu thay đổi. Vuex đóng vai trò là một centralized state management. Vuex quản lý các state thông qua việc implement</a:t>
            </a:r>
            <a:endParaRPr lang="en-US" dirty="0">
              <a:latin typeface="+mj-lt"/>
            </a:endParaRPr>
          </a:p>
        </p:txBody>
      </p:sp>
    </p:spTree>
    <p:extLst>
      <p:ext uri="{BB962C8B-B14F-4D97-AF65-F5344CB8AC3E}">
        <p14:creationId xmlns:p14="http://schemas.microsoft.com/office/powerpoint/2010/main" val="271105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69EE7-AF85-8399-79A0-3B370EF41F4B}"/>
              </a:ext>
            </a:extLst>
          </p:cNvPr>
          <p:cNvSpPr txBox="1"/>
          <p:nvPr/>
        </p:nvSpPr>
        <p:spPr>
          <a:xfrm>
            <a:off x="5581095" y="301840"/>
            <a:ext cx="1029810"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VueX</a:t>
            </a:r>
            <a:endParaRPr lang="en-US" sz="2800" b="1" dirty="0">
              <a:latin typeface="Times New Roman" panose="02020603050405020304" pitchFamily="18" charset="0"/>
              <a:cs typeface="Times New Roman" panose="02020603050405020304" pitchFamily="18" charset="0"/>
            </a:endParaRPr>
          </a:p>
        </p:txBody>
      </p:sp>
      <p:pic>
        <p:nvPicPr>
          <p:cNvPr id="3" name="Picture 2" descr="Diagram, schematic&#10;&#10;Description automatically generated">
            <a:extLst>
              <a:ext uri="{FF2B5EF4-FFF2-40B4-BE49-F238E27FC236}">
                <a16:creationId xmlns:a16="http://schemas.microsoft.com/office/drawing/2014/main" id="{46D7EAEA-A941-65EC-EC20-E886BC6AD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270" y="1001601"/>
            <a:ext cx="6192800" cy="4866540"/>
          </a:xfrm>
          <a:prstGeom prst="rect">
            <a:avLst/>
          </a:prstGeom>
        </p:spPr>
      </p:pic>
      <p:sp>
        <p:nvSpPr>
          <p:cNvPr id="5" name="TextBox 4">
            <a:extLst>
              <a:ext uri="{FF2B5EF4-FFF2-40B4-BE49-F238E27FC236}">
                <a16:creationId xmlns:a16="http://schemas.microsoft.com/office/drawing/2014/main" id="{0BD751F3-6293-5948-4AC8-9270119A1698}"/>
              </a:ext>
            </a:extLst>
          </p:cNvPr>
          <p:cNvSpPr txBox="1"/>
          <p:nvPr/>
        </p:nvSpPr>
        <p:spPr>
          <a:xfrm>
            <a:off x="455697" y="1637475"/>
            <a:ext cx="4835394" cy="369332"/>
          </a:xfrm>
          <a:prstGeom prst="rect">
            <a:avLst/>
          </a:prstGeom>
          <a:noFill/>
        </p:spPr>
        <p:txBody>
          <a:bodyPr wrap="square">
            <a:spAutoFit/>
          </a:bodyPr>
          <a:lstStyle/>
          <a:p>
            <a:pPr marL="285750" indent="-285750">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VueX</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state management pattern + library</a:t>
            </a:r>
            <a:r>
              <a:rPr lang="en-US" sz="1800" dirty="0">
                <a:effectLst/>
                <a:latin typeface="Times New Roman" panose="02020603050405020304" pitchFamily="18" charset="0"/>
                <a:ea typeface="Calibri" panose="020F0502020204030204" pitchFamily="34" charset="0"/>
              </a:rPr>
              <a:t> </a:t>
            </a:r>
            <a:endParaRPr lang="en-US" dirty="0"/>
          </a:p>
        </p:txBody>
      </p:sp>
      <p:sp>
        <p:nvSpPr>
          <p:cNvPr id="7" name="TextBox 6">
            <a:extLst>
              <a:ext uri="{FF2B5EF4-FFF2-40B4-BE49-F238E27FC236}">
                <a16:creationId xmlns:a16="http://schemas.microsoft.com/office/drawing/2014/main" id="{80BB9A3D-98F0-A3F5-9A98-71A711209507}"/>
              </a:ext>
            </a:extLst>
          </p:cNvPr>
          <p:cNvSpPr txBox="1"/>
          <p:nvPr/>
        </p:nvSpPr>
        <p:spPr>
          <a:xfrm>
            <a:off x="455697" y="2326819"/>
            <a:ext cx="6289828" cy="646331"/>
          </a:xfrm>
          <a:prstGeom prst="rect">
            <a:avLst/>
          </a:prstGeom>
          <a:noFill/>
        </p:spPr>
        <p:txBody>
          <a:bodyPr wrap="square">
            <a:spAutoFit/>
          </a:bodyPr>
          <a:lstStyle/>
          <a:p>
            <a:pPr marL="285750" marR="0" indent="-285750" algn="just">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VueX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Store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837D5A5-8C77-A303-0508-AA1B885B41A4}"/>
              </a:ext>
            </a:extLst>
          </p:cNvPr>
          <p:cNvSpPr txBox="1"/>
          <p:nvPr/>
        </p:nvSpPr>
        <p:spPr>
          <a:xfrm>
            <a:off x="455697" y="3185400"/>
            <a:ext cx="6289828" cy="369332"/>
          </a:xfrm>
          <a:prstGeom prst="rect">
            <a:avLst/>
          </a:prstGeom>
          <a:noFill/>
        </p:spPr>
        <p:txBody>
          <a:bodyPr wrap="square">
            <a:spAutoFit/>
          </a:bodyPr>
          <a:lstStyle/>
          <a:p>
            <a:pPr marL="285750" marR="0" indent="-285750" algn="just">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Devtools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657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F32B745D-7027-04E1-B523-AED719F3A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964"/>
            <a:ext cx="6192800" cy="4866540"/>
          </a:xfrm>
          <a:prstGeom prst="rect">
            <a:avLst/>
          </a:prstGeom>
        </p:spPr>
      </p:pic>
      <p:sp>
        <p:nvSpPr>
          <p:cNvPr id="4" name="TextBox 3">
            <a:extLst>
              <a:ext uri="{FF2B5EF4-FFF2-40B4-BE49-F238E27FC236}">
                <a16:creationId xmlns:a16="http://schemas.microsoft.com/office/drawing/2014/main" id="{330D4779-BDF3-4D12-2151-5D8604261231}"/>
              </a:ext>
            </a:extLst>
          </p:cNvPr>
          <p:cNvSpPr txBox="1"/>
          <p:nvPr/>
        </p:nvSpPr>
        <p:spPr>
          <a:xfrm>
            <a:off x="6096000" y="1433290"/>
            <a:ext cx="609600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State: State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t>
            </a:r>
            <a:r>
              <a:rPr lang="en-US" sz="1800" dirty="0">
                <a:effectLst/>
                <a:latin typeface="Times New Roman" panose="02020603050405020304" pitchFamily="18" charset="0"/>
                <a:ea typeface="Calibri" panose="020F0502020204030204" pitchFamily="34" charset="0"/>
              </a:rPr>
              <a:t> data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từng</a:t>
            </a:r>
            <a:r>
              <a:rPr lang="en-US" sz="1800" dirty="0">
                <a:effectLst/>
                <a:latin typeface="Times New Roman" panose="02020603050405020304" pitchFamily="18" charset="0"/>
                <a:ea typeface="Calibri" panose="020F0502020204030204" pitchFamily="34" charset="0"/>
              </a:rPr>
              <a:t> component</a:t>
            </a:r>
            <a:endParaRPr lang="en-US" dirty="0"/>
          </a:p>
        </p:txBody>
      </p:sp>
      <p:sp>
        <p:nvSpPr>
          <p:cNvPr id="6" name="TextBox 5">
            <a:extLst>
              <a:ext uri="{FF2B5EF4-FFF2-40B4-BE49-F238E27FC236}">
                <a16:creationId xmlns:a16="http://schemas.microsoft.com/office/drawing/2014/main" id="{1166F070-935C-BC51-60A5-6C3F80F64175}"/>
              </a:ext>
            </a:extLst>
          </p:cNvPr>
          <p:cNvSpPr txBox="1"/>
          <p:nvPr/>
        </p:nvSpPr>
        <p:spPr>
          <a:xfrm>
            <a:off x="6097480" y="1913112"/>
            <a:ext cx="6094520" cy="923330"/>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Store: Store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State,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thay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đổi</a:t>
            </a:r>
            <a:r>
              <a:rPr lang="en-US" sz="1800" dirty="0">
                <a:effectLst/>
                <a:latin typeface="Times New Roman" panose="02020603050405020304" pitchFamily="18" charset="0"/>
                <a:ea typeface="Calibri" panose="020F0502020204030204" pitchFamily="34" charset="0"/>
              </a:rPr>
              <a:t> state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qua dispatch </a:t>
            </a:r>
            <a:r>
              <a:rPr lang="en-US" sz="1800" dirty="0" err="1">
                <a:effectLst/>
                <a:latin typeface="Times New Roman" panose="02020603050405020304" pitchFamily="18" charset="0"/>
                <a:ea typeface="Calibri" panose="020F0502020204030204" pitchFamily="34" charset="0"/>
              </a:rPr>
              <a:t>hoặc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commit. Store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app</a:t>
            </a:r>
            <a:endParaRPr lang="en-US" dirty="0"/>
          </a:p>
        </p:txBody>
      </p:sp>
      <p:sp>
        <p:nvSpPr>
          <p:cNvPr id="8" name="TextBox 7">
            <a:extLst>
              <a:ext uri="{FF2B5EF4-FFF2-40B4-BE49-F238E27FC236}">
                <a16:creationId xmlns:a16="http://schemas.microsoft.com/office/drawing/2014/main" id="{39E95696-1C68-C0A1-640E-D96ECA69CCA2}"/>
              </a:ext>
            </a:extLst>
          </p:cNvPr>
          <p:cNvSpPr txBox="1"/>
          <p:nvPr/>
        </p:nvSpPr>
        <p:spPr>
          <a:xfrm>
            <a:off x="6097480" y="3030731"/>
            <a:ext cx="609452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Getters: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bị</a:t>
            </a:r>
            <a:r>
              <a:rPr lang="en-US" sz="1800" dirty="0">
                <a:effectLst/>
                <a:latin typeface="Times New Roman" panose="02020603050405020304" pitchFamily="18" charset="0"/>
                <a:ea typeface="Calibri" panose="020F0502020204030204" pitchFamily="34" charset="0"/>
              </a:rPr>
              <a:t> nested </a:t>
            </a:r>
            <a:r>
              <a:rPr lang="en-US" sz="1800" dirty="0" err="1">
                <a:effectLst/>
                <a:latin typeface="Times New Roman" panose="02020603050405020304" pitchFamily="18" charset="0"/>
                <a:ea typeface="Calibri" panose="020F0502020204030204" pitchFamily="34" charset="0"/>
              </a:rPr>
              <a:t>hoặc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đổi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gốc</a:t>
            </a:r>
            <a:r>
              <a:rPr lang="en-US" sz="1800" dirty="0">
                <a:effectLst/>
                <a:latin typeface="Times New Roman" panose="02020603050405020304" pitchFamily="18" charset="0"/>
                <a:ea typeface="Calibri" panose="020F0502020204030204" pitchFamily="34" charset="0"/>
              </a:rPr>
              <a:t>.</a:t>
            </a:r>
            <a:endParaRPr lang="en-US" dirty="0"/>
          </a:p>
        </p:txBody>
      </p:sp>
      <p:sp>
        <p:nvSpPr>
          <p:cNvPr id="10" name="TextBox 9">
            <a:extLst>
              <a:ext uri="{FF2B5EF4-FFF2-40B4-BE49-F238E27FC236}">
                <a16:creationId xmlns:a16="http://schemas.microsoft.com/office/drawing/2014/main" id="{1E422D60-721A-C4F9-56E6-0E50618533C6}"/>
              </a:ext>
            </a:extLst>
          </p:cNvPr>
          <p:cNvSpPr txBox="1"/>
          <p:nvPr/>
        </p:nvSpPr>
        <p:spPr>
          <a:xfrm>
            <a:off x="6096000" y="3909034"/>
            <a:ext cx="609452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Actions: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muations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thay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đổi</a:t>
            </a:r>
            <a:r>
              <a:rPr lang="en-US" sz="1800" dirty="0">
                <a:effectLst/>
                <a:latin typeface="Times New Roman" panose="02020603050405020304" pitchFamily="18" charset="0"/>
                <a:ea typeface="Calibri" panose="020F0502020204030204" pitchFamily="34" charset="0"/>
              </a:rPr>
              <a:t> state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viết</a:t>
            </a:r>
            <a:r>
              <a:rPr lang="en-US" sz="1800" dirty="0">
                <a:effectLst/>
                <a:latin typeface="Times New Roman" panose="02020603050405020304" pitchFamily="18" charset="0"/>
                <a:ea typeface="Calibri" panose="020F0502020204030204" pitchFamily="34" charset="0"/>
              </a:rPr>
              <a:t> code async ở </a:t>
            </a:r>
            <a:r>
              <a:rPr lang="en-US" sz="1800" dirty="0" err="1">
                <a:effectLst/>
                <a:latin typeface="Times New Roman" panose="02020603050405020304" pitchFamily="18" charset="0"/>
                <a:ea typeface="Calibri" panose="020F0502020204030204" pitchFamily="34" charset="0"/>
              </a:rPr>
              <a:t>đây</a:t>
            </a:r>
            <a:endParaRPr lang="en-US" dirty="0"/>
          </a:p>
        </p:txBody>
      </p:sp>
      <p:sp>
        <p:nvSpPr>
          <p:cNvPr id="12" name="TextBox 11">
            <a:extLst>
              <a:ext uri="{FF2B5EF4-FFF2-40B4-BE49-F238E27FC236}">
                <a16:creationId xmlns:a16="http://schemas.microsoft.com/office/drawing/2014/main" id="{F649158A-7637-3EF8-E96C-FD93B2296C53}"/>
              </a:ext>
            </a:extLst>
          </p:cNvPr>
          <p:cNvSpPr txBox="1"/>
          <p:nvPr/>
        </p:nvSpPr>
        <p:spPr>
          <a:xfrm>
            <a:off x="6096000" y="4860144"/>
            <a:ext cx="6094520" cy="923330"/>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Mutations: </a:t>
            </a:r>
            <a:r>
              <a:rPr lang="en-US" sz="1800" dirty="0" err="1">
                <a:effectLst/>
                <a:latin typeface="Times New Roman" panose="02020603050405020304" pitchFamily="18" charset="0"/>
                <a:ea typeface="Calibri" panose="020F0502020204030204" pitchFamily="34" charset="0"/>
              </a:rPr>
              <a:t>Chỉ</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update state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chứa</a:t>
            </a:r>
            <a:r>
              <a:rPr lang="en-US" sz="1800" dirty="0">
                <a:effectLst/>
                <a:latin typeface="Times New Roman" panose="02020603050405020304" pitchFamily="18" charset="0"/>
                <a:ea typeface="Calibri" panose="020F0502020204030204" pitchFamily="34" charset="0"/>
              </a:rPr>
              <a:t> logic hay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business. </a:t>
            </a:r>
            <a:r>
              <a:rPr lang="en-US" dirty="0">
                <a:latin typeface="Times New Roman" panose="02020603050405020304" pitchFamily="18" charset="0"/>
                <a:ea typeface="Calibri" panose="020F0502020204030204" pitchFamily="34" charset="0"/>
              </a:rPr>
              <a:t>L</a:t>
            </a:r>
            <a:r>
              <a:rPr lang="vi-VN" sz="1800" dirty="0">
                <a:effectLst/>
                <a:latin typeface="Times New Roman" panose="02020603050405020304" pitchFamily="18" charset="0"/>
                <a:ea typeface="Calibri" panose="020F0502020204030204" pitchFamily="34" charset="0"/>
              </a:rPr>
              <a:t>à cách duy nhất được dùng để thay đổi dữ liệu trong state</a:t>
            </a:r>
            <a:endParaRPr lang="en-US" dirty="0"/>
          </a:p>
        </p:txBody>
      </p:sp>
    </p:spTree>
    <p:extLst>
      <p:ext uri="{BB962C8B-B14F-4D97-AF65-F5344CB8AC3E}">
        <p14:creationId xmlns:p14="http://schemas.microsoft.com/office/powerpoint/2010/main" val="196445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B6D61-DEBA-FF8C-D901-8E372961913A}"/>
              </a:ext>
            </a:extLst>
          </p:cNvPr>
          <p:cNvSpPr txBox="1"/>
          <p:nvPr/>
        </p:nvSpPr>
        <p:spPr>
          <a:xfrm>
            <a:off x="5581095" y="301840"/>
            <a:ext cx="1029810"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Pinia</a:t>
            </a: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FF7506-AEA8-C73D-0C1B-F0A69F7B5319}"/>
              </a:ext>
            </a:extLst>
          </p:cNvPr>
          <p:cNvSpPr txBox="1"/>
          <p:nvPr/>
        </p:nvSpPr>
        <p:spPr>
          <a:xfrm>
            <a:off x="99874" y="1827879"/>
            <a:ext cx="6094520" cy="2308324"/>
          </a:xfrm>
          <a:prstGeom prst="rect">
            <a:avLst/>
          </a:prstGeom>
          <a:noFill/>
        </p:spPr>
        <p:txBody>
          <a:bodyPr wrap="square">
            <a:spAutoFit/>
          </a:bodyPr>
          <a:lstStyle/>
          <a:p>
            <a:pPr marL="285750" indent="-285750">
              <a:buFont typeface="Arial" panose="020B0604020202020204" pitchFamily="34" charset="0"/>
              <a:buChar char="•"/>
            </a:pPr>
            <a:r>
              <a:rPr lang="vi-VN" b="0" i="0" dirty="0">
                <a:solidFill>
                  <a:srgbClr val="1B1B1B"/>
                </a:solidFill>
                <a:effectLst/>
                <a:latin typeface="+mj-lt"/>
              </a:rPr>
              <a:t>Tương tự với Vuex thì Pinia cũng là một thư viện phục vụ cho việc lưu trữ và chia sẻ state giữa các component ở các vị trí khác nhau trong ứng dụng của chúng ta một cách đơn giản nhất</a:t>
            </a:r>
            <a:r>
              <a:rPr lang="en-US" b="0" i="0" dirty="0">
                <a:solidFill>
                  <a:srgbClr val="1B1B1B"/>
                </a:solidFill>
                <a:effectLst/>
                <a:latin typeface="+mj-lt"/>
              </a:rPr>
              <a:t>.</a:t>
            </a:r>
          </a:p>
          <a:p>
            <a:pPr marL="285750" indent="-285750">
              <a:buFont typeface="Arial" panose="020B0604020202020204" pitchFamily="34" charset="0"/>
              <a:buChar char="•"/>
            </a:pPr>
            <a:r>
              <a:rPr lang="en-US" dirty="0" err="1">
                <a:solidFill>
                  <a:srgbClr val="1B1B1B"/>
                </a:solidFill>
                <a:latin typeface="Times New Roman" panose="02020603050405020304" pitchFamily="18" charset="0"/>
                <a:cs typeface="Times New Roman" panose="02020603050405020304" pitchFamily="18" charset="0"/>
              </a:rPr>
              <a:t>Được</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phát</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triển</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bởi</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Vuejs</a:t>
            </a:r>
            <a:r>
              <a:rPr lang="en-US" dirty="0">
                <a:solidFill>
                  <a:srgbClr val="1B1B1B"/>
                </a:solidFill>
                <a:latin typeface="Times New Roman" panose="02020603050405020304" pitchFamily="18" charset="0"/>
                <a:cs typeface="Times New Roman" panose="02020603050405020304" pitchFamily="18" charset="0"/>
              </a:rPr>
              <a:t> Core team </a:t>
            </a:r>
            <a:r>
              <a:rPr lang="en-US" dirty="0" err="1">
                <a:solidFill>
                  <a:srgbClr val="1B1B1B"/>
                </a:solidFill>
                <a:latin typeface="Times New Roman" panose="02020603050405020304" pitchFamily="18" charset="0"/>
                <a:cs typeface="Times New Roman" panose="02020603050405020304" pitchFamily="18" charset="0"/>
              </a:rPr>
              <a:t>vào</a:t>
            </a:r>
            <a:r>
              <a:rPr lang="en-US" dirty="0">
                <a:solidFill>
                  <a:srgbClr val="1B1B1B"/>
                </a:solidFill>
                <a:latin typeface="Times New Roman" panose="02020603050405020304" pitchFamily="18" charset="0"/>
                <a:cs typeface="Times New Roman" panose="02020603050405020304" pitchFamily="18" charset="0"/>
              </a:rPr>
              <a:t> 18 </a:t>
            </a:r>
            <a:r>
              <a:rPr lang="en-US" dirty="0" err="1">
                <a:solidFill>
                  <a:srgbClr val="1B1B1B"/>
                </a:solidFill>
                <a:latin typeface="Times New Roman" panose="02020603050405020304" pitchFamily="18" charset="0"/>
                <a:cs typeface="Times New Roman" panose="02020603050405020304" pitchFamily="18" charset="0"/>
              </a:rPr>
              <a:t>tháng</a:t>
            </a:r>
            <a:r>
              <a:rPr lang="en-US" dirty="0">
                <a:solidFill>
                  <a:srgbClr val="1B1B1B"/>
                </a:solidFill>
                <a:latin typeface="Times New Roman" panose="02020603050405020304" pitchFamily="18" charset="0"/>
                <a:cs typeface="Times New Roman" panose="02020603050405020304" pitchFamily="18" charset="0"/>
              </a:rPr>
              <a:t> 11 </a:t>
            </a:r>
            <a:r>
              <a:rPr lang="en-US" dirty="0" err="1">
                <a:solidFill>
                  <a:srgbClr val="1B1B1B"/>
                </a:solidFill>
                <a:latin typeface="Times New Roman" panose="02020603050405020304" pitchFamily="18" charset="0"/>
                <a:cs typeface="Times New Roman" panose="02020603050405020304" pitchFamily="18" charset="0"/>
              </a:rPr>
              <a:t>năm</a:t>
            </a:r>
            <a:r>
              <a:rPr lang="en-US" dirty="0">
                <a:solidFill>
                  <a:srgbClr val="1B1B1B"/>
                </a:solidFill>
                <a:latin typeface="Times New Roman" panose="02020603050405020304" pitchFamily="18" charset="0"/>
                <a:cs typeface="Times New Roman" panose="02020603050405020304" pitchFamily="18" charset="0"/>
              </a:rPr>
              <a:t> 2019 </a:t>
            </a:r>
            <a:r>
              <a:rPr lang="en-US" dirty="0" err="1">
                <a:solidFill>
                  <a:srgbClr val="1B1B1B"/>
                </a:solidFill>
                <a:latin typeface="Times New Roman" panose="02020603050405020304" pitchFamily="18" charset="0"/>
                <a:cs typeface="Times New Roman" panose="02020603050405020304" pitchFamily="18" charset="0"/>
              </a:rPr>
              <a:t>để</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thay</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thế</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cho</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VueX</a:t>
            </a:r>
            <a:r>
              <a:rPr lang="en-US" dirty="0">
                <a:solidFill>
                  <a:srgbClr val="1B1B1B"/>
                </a:solidFill>
                <a:latin typeface="Times New Roman" panose="02020603050405020304" pitchFamily="18" charset="0"/>
                <a:cs typeface="Times New Roman" panose="02020603050405020304" pitchFamily="18" charset="0"/>
              </a:rPr>
              <a:t> 4.x</a:t>
            </a:r>
          </a:p>
          <a:p>
            <a:pPr marL="285750" indent="-285750">
              <a:buFont typeface="Arial" panose="020B0604020202020204" pitchFamily="34" charset="0"/>
              <a:buChar char="•"/>
            </a:pPr>
            <a:r>
              <a:rPr lang="en-US" dirty="0" err="1">
                <a:solidFill>
                  <a:srgbClr val="1B1B1B"/>
                </a:solidFill>
                <a:latin typeface="Times New Roman" panose="02020603050405020304" pitchFamily="18" charset="0"/>
                <a:cs typeface="Times New Roman" panose="02020603050405020304" pitchFamily="18" charset="0"/>
              </a:rPr>
              <a:t>Hỗ</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trợ</a:t>
            </a:r>
            <a:r>
              <a:rPr lang="en-US" dirty="0">
                <a:solidFill>
                  <a:srgbClr val="1B1B1B"/>
                </a:solidFill>
                <a:latin typeface="Times New Roman" panose="02020603050405020304" pitchFamily="18" charset="0"/>
                <a:cs typeface="Times New Roman" panose="02020603050405020304" pitchFamily="18" charset="0"/>
              </a:rPr>
              <a:t> Vue2 </a:t>
            </a:r>
            <a:r>
              <a:rPr lang="en-US" dirty="0" err="1">
                <a:solidFill>
                  <a:srgbClr val="1B1B1B"/>
                </a:solidFill>
                <a:latin typeface="Times New Roman" panose="02020603050405020304" pitchFamily="18" charset="0"/>
                <a:cs typeface="Times New Roman" panose="02020603050405020304" pitchFamily="18" charset="0"/>
              </a:rPr>
              <a:t>và</a:t>
            </a:r>
            <a:r>
              <a:rPr lang="en-US" dirty="0">
                <a:solidFill>
                  <a:srgbClr val="1B1B1B"/>
                </a:solidFill>
                <a:latin typeface="Times New Roman" panose="02020603050405020304" pitchFamily="18" charset="0"/>
                <a:cs typeface="Times New Roman" panose="02020603050405020304" pitchFamily="18" charset="0"/>
              </a:rPr>
              <a:t> Vue3</a:t>
            </a:r>
          </a:p>
          <a:p>
            <a:pPr marL="285750" indent="-285750">
              <a:buFont typeface="Arial" panose="020B0604020202020204" pitchFamily="34" charset="0"/>
              <a:buChar char="•"/>
            </a:pPr>
            <a:r>
              <a:rPr lang="en-US" dirty="0" err="1">
                <a:solidFill>
                  <a:srgbClr val="1B1B1B"/>
                </a:solidFill>
                <a:latin typeface="Times New Roman" panose="02020603050405020304" pitchFamily="18" charset="0"/>
                <a:cs typeface="Times New Roman" panose="02020603050405020304" pitchFamily="18" charset="0"/>
              </a:rPr>
              <a:t>Hỗ</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trợ</a:t>
            </a:r>
            <a:r>
              <a:rPr lang="en-US" dirty="0">
                <a:solidFill>
                  <a:srgbClr val="1B1B1B"/>
                </a:solidFill>
                <a:latin typeface="Times New Roman" panose="02020603050405020304" pitchFamily="18" charset="0"/>
                <a:cs typeface="Times New Roman" panose="02020603050405020304" pitchFamily="18" charset="0"/>
              </a:rPr>
              <a:t> </a:t>
            </a:r>
            <a:r>
              <a:rPr lang="en-US" dirty="0" err="1">
                <a:solidFill>
                  <a:srgbClr val="1B1B1B"/>
                </a:solidFill>
                <a:latin typeface="Times New Roman" panose="02020603050405020304" pitchFamily="18" charset="0"/>
                <a:cs typeface="Times New Roman" panose="02020603050405020304" pitchFamily="18" charset="0"/>
              </a:rPr>
              <a:t>devtools</a:t>
            </a:r>
            <a:endParaRPr lang="en-US" dirty="0">
              <a:latin typeface="Times New Roman" panose="02020603050405020304" pitchFamily="18" charset="0"/>
              <a:cs typeface="Times New Roman" panose="02020603050405020304" pitchFamily="18" charset="0"/>
            </a:endParaRPr>
          </a:p>
        </p:txBody>
      </p:sp>
      <p:pic>
        <p:nvPicPr>
          <p:cNvPr id="8" name="Picture 7" descr="Diagram&#10;&#10;Description automatically generated">
            <a:extLst>
              <a:ext uri="{FF2B5EF4-FFF2-40B4-BE49-F238E27FC236}">
                <a16:creationId xmlns:a16="http://schemas.microsoft.com/office/drawing/2014/main" id="{DD9645BE-60C3-7724-3BF1-B344F55D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1543050"/>
            <a:ext cx="5753100" cy="2876550"/>
          </a:xfrm>
          <a:prstGeom prst="rect">
            <a:avLst/>
          </a:prstGeom>
        </p:spPr>
      </p:pic>
    </p:spTree>
    <p:extLst>
      <p:ext uri="{BB962C8B-B14F-4D97-AF65-F5344CB8AC3E}">
        <p14:creationId xmlns:p14="http://schemas.microsoft.com/office/powerpoint/2010/main" val="24189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D7303B98-1ABB-027A-F44C-3BEB4825F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964"/>
            <a:ext cx="6192800" cy="4866540"/>
          </a:xfrm>
          <a:prstGeom prst="rect">
            <a:avLst/>
          </a:prstGeom>
        </p:spPr>
      </p:pic>
      <p:cxnSp>
        <p:nvCxnSpPr>
          <p:cNvPr id="4" name="Straight Connector 3">
            <a:extLst>
              <a:ext uri="{FF2B5EF4-FFF2-40B4-BE49-F238E27FC236}">
                <a16:creationId xmlns:a16="http://schemas.microsoft.com/office/drawing/2014/main" id="{427CB6E1-E862-B9F6-1921-5858DB9A43EE}"/>
              </a:ext>
            </a:extLst>
          </p:cNvPr>
          <p:cNvCxnSpPr/>
          <p:nvPr/>
        </p:nvCxnSpPr>
        <p:spPr>
          <a:xfrm>
            <a:off x="3260417" y="2038350"/>
            <a:ext cx="1533525" cy="2781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7A25E64-EADB-D7DB-CC53-1455EF0A7C7C}"/>
              </a:ext>
            </a:extLst>
          </p:cNvPr>
          <p:cNvCxnSpPr>
            <a:cxnSpLocks/>
          </p:cNvCxnSpPr>
          <p:nvPr/>
        </p:nvCxnSpPr>
        <p:spPr>
          <a:xfrm flipH="1">
            <a:off x="3219450" y="2038350"/>
            <a:ext cx="1574492" cy="2781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3D13F95-4F68-2523-DEA5-C8C3535FCAFD}"/>
              </a:ext>
            </a:extLst>
          </p:cNvPr>
          <p:cNvSpPr txBox="1"/>
          <p:nvPr/>
        </p:nvSpPr>
        <p:spPr>
          <a:xfrm>
            <a:off x="6012401" y="2690336"/>
            <a:ext cx="6094520" cy="1477328"/>
          </a:xfrm>
          <a:prstGeom prst="rect">
            <a:avLst/>
          </a:prstGeom>
          <a:noFill/>
        </p:spPr>
        <p:txBody>
          <a:bodyPr wrap="square">
            <a:spAutoFit/>
          </a:bodyPr>
          <a:lstStyle/>
          <a:p>
            <a:pPr marL="285750" indent="-285750" algn="l">
              <a:buFont typeface="Arial" panose="020B0604020202020204" pitchFamily="34" charset="0"/>
              <a:buChar char="•"/>
            </a:pPr>
            <a:r>
              <a:rPr lang="vi-VN" b="0" i="0" dirty="0">
                <a:solidFill>
                  <a:srgbClr val="1B1B1B"/>
                </a:solidFill>
                <a:effectLst/>
                <a:latin typeface="+mj-lt"/>
              </a:rPr>
              <a:t>Sẽ không còn có phần mutation nữa mà thay vào đó chỉ còn State, Getters và Actions. Với Pinia ta có thể thay đổi trực tiếp dữ liệu của State ngay tại component đó hoặc gọi thông qua Actions nếu việc thay đổi đó có thể được tái sử dụng ở nhiều nơi.</a:t>
            </a:r>
          </a:p>
        </p:txBody>
      </p:sp>
    </p:spTree>
    <p:extLst>
      <p:ext uri="{BB962C8B-B14F-4D97-AF65-F5344CB8AC3E}">
        <p14:creationId xmlns:p14="http://schemas.microsoft.com/office/powerpoint/2010/main" val="27058790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TotalTime>
  <Words>360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Retrospect</vt:lpstr>
      <vt:lpstr>Vuejs – state management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 state management</dc:title>
  <dc:creator>Pham Dinh Thang(ThangPD)</dc:creator>
  <cp:lastModifiedBy>Pham Dinh Thang(ThangPD)</cp:lastModifiedBy>
  <cp:revision>1</cp:revision>
  <dcterms:created xsi:type="dcterms:W3CDTF">2022-07-18T06:40:54Z</dcterms:created>
  <dcterms:modified xsi:type="dcterms:W3CDTF">2022-07-18T07:26:26Z</dcterms:modified>
</cp:coreProperties>
</file>