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1" d="100"/>
          <a:sy n="91" d="100"/>
        </p:scale>
        <p:origin x="3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318821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200994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5142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80141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284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1437364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1226066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42662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254642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595B08-D3FC-4866-8EC4-B81F7B9E7FA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68812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595B08-D3FC-4866-8EC4-B81F7B9E7FA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376141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595B08-D3FC-4866-8EC4-B81F7B9E7FA4}"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17227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595B08-D3FC-4866-8EC4-B81F7B9E7FA4}"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348732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95B08-D3FC-4866-8EC4-B81F7B9E7FA4}" type="datetimeFigureOut">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406630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595B08-D3FC-4866-8EC4-B81F7B9E7FA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200023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595B08-D3FC-4866-8EC4-B81F7B9E7FA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AB5A5-2185-40EF-A5EC-E765D116BC96}" type="slidenum">
              <a:rPr lang="en-US" smtClean="0"/>
              <a:t>‹#›</a:t>
            </a:fld>
            <a:endParaRPr lang="en-US"/>
          </a:p>
        </p:txBody>
      </p:sp>
    </p:spTree>
    <p:extLst>
      <p:ext uri="{BB962C8B-B14F-4D97-AF65-F5344CB8AC3E}">
        <p14:creationId xmlns:p14="http://schemas.microsoft.com/office/powerpoint/2010/main" val="229232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595B08-D3FC-4866-8EC4-B81F7B9E7FA4}" type="datetimeFigureOut">
              <a:rPr lang="en-US" smtClean="0"/>
              <a:t>8/4/2020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1AB5A5-2185-40EF-A5EC-E765D116BC96}" type="slidenum">
              <a:rPr lang="en-US" smtClean="0"/>
              <a:t>‹#›</a:t>
            </a:fld>
            <a:endParaRPr lang="en-US"/>
          </a:p>
        </p:txBody>
      </p:sp>
    </p:spTree>
    <p:extLst>
      <p:ext uri="{BB962C8B-B14F-4D97-AF65-F5344CB8AC3E}">
        <p14:creationId xmlns:p14="http://schemas.microsoft.com/office/powerpoint/2010/main" val="1722495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Cousera</a:t>
            </a:r>
            <a:r>
              <a:rPr lang="en-US" dirty="0" smtClean="0"/>
              <a:t> Capstone Project</a:t>
            </a:r>
            <a:endParaRPr lang="en-US" dirty="0"/>
          </a:p>
        </p:txBody>
      </p:sp>
      <p:sp>
        <p:nvSpPr>
          <p:cNvPr id="3" name="Subtitle 2"/>
          <p:cNvSpPr>
            <a:spLocks noGrp="1"/>
          </p:cNvSpPr>
          <p:nvPr>
            <p:ph type="subTitle" idx="1"/>
          </p:nvPr>
        </p:nvSpPr>
        <p:spPr/>
        <p:txBody>
          <a:bodyPr/>
          <a:lstStyle/>
          <a:p>
            <a:r>
              <a:rPr lang="en-US" dirty="0" smtClean="0"/>
              <a:t>By: Thang Nguyen</a:t>
            </a:r>
            <a:endParaRPr lang="en-US" dirty="0"/>
          </a:p>
        </p:txBody>
      </p:sp>
    </p:spTree>
    <p:extLst>
      <p:ext uri="{BB962C8B-B14F-4D97-AF65-F5344CB8AC3E}">
        <p14:creationId xmlns:p14="http://schemas.microsoft.com/office/powerpoint/2010/main" val="133404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idx="1"/>
          </p:nvPr>
        </p:nvSpPr>
        <p:spPr/>
        <p:txBody>
          <a:bodyPr/>
          <a:lstStyle/>
          <a:p>
            <a:r>
              <a:rPr lang="en-US" dirty="0" smtClean="0"/>
              <a:t>This is the user’s category generated by filling it with random traits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056" y="2641619"/>
            <a:ext cx="1939458" cy="1459356"/>
          </a:xfrm>
          <a:prstGeom prst="rect">
            <a:avLst/>
          </a:prstGeom>
        </p:spPr>
      </p:pic>
    </p:spTree>
    <p:extLst>
      <p:ext uri="{BB962C8B-B14F-4D97-AF65-F5344CB8AC3E}">
        <p14:creationId xmlns:p14="http://schemas.microsoft.com/office/powerpoint/2010/main" val="155707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8282" y="2395863"/>
            <a:ext cx="5719306" cy="1531753"/>
          </a:xfrm>
        </p:spPr>
      </p:pic>
    </p:spTree>
    <p:extLst>
      <p:ext uri="{BB962C8B-B14F-4D97-AF65-F5344CB8AC3E}">
        <p14:creationId xmlns:p14="http://schemas.microsoft.com/office/powerpoint/2010/main" val="408627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863" y="2231087"/>
            <a:ext cx="8596312" cy="3740438"/>
          </a:xfrm>
        </p:spPr>
      </p:pic>
    </p:spTree>
    <p:extLst>
      <p:ext uri="{BB962C8B-B14F-4D97-AF65-F5344CB8AC3E}">
        <p14:creationId xmlns:p14="http://schemas.microsoft.com/office/powerpoint/2010/main" val="118845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a:t>
            </a:r>
            <a:endParaRPr lang="en-US" dirty="0"/>
          </a:p>
        </p:txBody>
      </p:sp>
      <p:sp>
        <p:nvSpPr>
          <p:cNvPr id="3" name="Content Placeholder 2"/>
          <p:cNvSpPr>
            <a:spLocks noGrp="1"/>
          </p:cNvSpPr>
          <p:nvPr>
            <p:ph idx="1"/>
          </p:nvPr>
        </p:nvSpPr>
        <p:spPr/>
        <p:txBody>
          <a:bodyPr/>
          <a:lstStyle/>
          <a:p>
            <a:r>
              <a:rPr lang="en-US" dirty="0"/>
              <a:t>From the table above, there are two good neighborhoods for our user are “Runnymede, The Junction North” and “Lawrence Park”. </a:t>
            </a:r>
            <a:endParaRPr lang="en-US" dirty="0" smtClean="0"/>
          </a:p>
          <a:p>
            <a:r>
              <a:rPr lang="en-US" dirty="0" smtClean="0"/>
              <a:t>From </a:t>
            </a:r>
            <a:r>
              <a:rPr lang="en-US" dirty="0"/>
              <a:t>the table, we can observe that the difference between the scores of each place is not significant and the reason behind that, maybe, because the user’s preference is common, and do not contain any outlier such as “Airport food court”</a:t>
            </a:r>
            <a:endParaRPr lang="en-US" dirty="0"/>
          </a:p>
        </p:txBody>
      </p:sp>
    </p:spTree>
    <p:extLst>
      <p:ext uri="{BB962C8B-B14F-4D97-AF65-F5344CB8AC3E}">
        <p14:creationId xmlns:p14="http://schemas.microsoft.com/office/powerpoint/2010/main" val="66266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is a sample of a content-based recommender system but still need more development. We need more data in order to improve our accuracy, and also make it available with rural places. </a:t>
            </a:r>
            <a:r>
              <a:rPr lang="en-US"/>
              <a:t>A lot of work still need to be done to improve this.</a:t>
            </a:r>
            <a:endParaRPr lang="en-US"/>
          </a:p>
        </p:txBody>
      </p:sp>
    </p:spTree>
    <p:extLst>
      <p:ext uri="{BB962C8B-B14F-4D97-AF65-F5344CB8AC3E}">
        <p14:creationId xmlns:p14="http://schemas.microsoft.com/office/powerpoint/2010/main" val="102718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a:t>
            </a:r>
          </a:p>
          <a:p>
            <a:r>
              <a:rPr lang="en-US" dirty="0" smtClean="0"/>
              <a:t>Methodology</a:t>
            </a:r>
          </a:p>
          <a:p>
            <a:r>
              <a:rPr lang="en-US" dirty="0" smtClean="0"/>
              <a:t>Results and discussion</a:t>
            </a:r>
          </a:p>
          <a:p>
            <a:r>
              <a:rPr lang="en-US" dirty="0" smtClean="0"/>
              <a:t>Conclusion</a:t>
            </a:r>
            <a:endParaRPr lang="en-US" dirty="0"/>
          </a:p>
        </p:txBody>
      </p:sp>
    </p:spTree>
    <p:extLst>
      <p:ext uri="{BB962C8B-B14F-4D97-AF65-F5344CB8AC3E}">
        <p14:creationId xmlns:p14="http://schemas.microsoft.com/office/powerpoint/2010/main" val="77424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Finding the “perfect” apartment has always been a pain in the neck for some people since there are so many places that are available, but so few good choices available</a:t>
            </a:r>
          </a:p>
          <a:p>
            <a:r>
              <a:rPr lang="en-US" dirty="0" smtClean="0"/>
              <a:t>Don’t worry, we have the solution for you. </a:t>
            </a:r>
            <a:endParaRPr lang="en-US" dirty="0"/>
          </a:p>
        </p:txBody>
      </p:sp>
    </p:spTree>
    <p:extLst>
      <p:ext uri="{BB962C8B-B14F-4D97-AF65-F5344CB8AC3E}">
        <p14:creationId xmlns:p14="http://schemas.microsoft.com/office/powerpoint/2010/main" val="369814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Wikipedia helps </a:t>
            </a:r>
            <a:r>
              <a:rPr lang="en-US" dirty="0" err="1" smtClean="0"/>
              <a:t>usby</a:t>
            </a:r>
            <a:r>
              <a:rPr lang="en-US" dirty="0" smtClean="0"/>
              <a:t> providing Postal </a:t>
            </a:r>
            <a:r>
              <a:rPr lang="en-US" dirty="0"/>
              <a:t>Code, Borough and  </a:t>
            </a:r>
            <a:r>
              <a:rPr lang="en-US" dirty="0" err="1"/>
              <a:t>Neighbourhood</a:t>
            </a:r>
            <a:r>
              <a:rPr lang="en-US" dirty="0"/>
              <a:t> in </a:t>
            </a:r>
            <a:r>
              <a:rPr lang="en-US" dirty="0" smtClean="0"/>
              <a:t>Toronto</a:t>
            </a:r>
          </a:p>
          <a:p>
            <a:r>
              <a:rPr lang="en-US" dirty="0" smtClean="0"/>
              <a:t>Geospatial </a:t>
            </a:r>
            <a:r>
              <a:rPr lang="en-US" dirty="0"/>
              <a:t>data for Toronto contains the geographical coordinates of each postal code </a:t>
            </a:r>
          </a:p>
          <a:p>
            <a:r>
              <a:rPr lang="en-US" dirty="0" smtClean="0"/>
              <a:t>Foursquare </a:t>
            </a:r>
            <a:r>
              <a:rPr lang="en-US" dirty="0"/>
              <a:t>API allows to obtain the data on what venues are located at each </a:t>
            </a:r>
            <a:r>
              <a:rPr lang="en-US" dirty="0" err="1"/>
              <a:t>neighbourhood</a:t>
            </a:r>
            <a:r>
              <a:rPr lang="en-US" dirty="0"/>
              <a:t> </a:t>
            </a:r>
          </a:p>
          <a:p>
            <a:r>
              <a:rPr lang="en-US" dirty="0" smtClean="0"/>
              <a:t>Random </a:t>
            </a:r>
            <a:r>
              <a:rPr lang="en-US" dirty="0"/>
              <a:t>user data, with a random number (from 1 to 10) of preferences to check, how our system works</a:t>
            </a:r>
          </a:p>
        </p:txBody>
      </p:sp>
    </p:spTree>
    <p:extLst>
      <p:ext uri="{BB962C8B-B14F-4D97-AF65-F5344CB8AC3E}">
        <p14:creationId xmlns:p14="http://schemas.microsoft.com/office/powerpoint/2010/main" val="53505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Pandas library is used to scrape the data</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388" y="2634946"/>
            <a:ext cx="5006774" cy="1638442"/>
          </a:xfrm>
          <a:prstGeom prst="rect">
            <a:avLst/>
          </a:prstGeom>
        </p:spPr>
      </p:pic>
    </p:spTree>
    <p:extLst>
      <p:ext uri="{BB962C8B-B14F-4D97-AF65-F5344CB8AC3E}">
        <p14:creationId xmlns:p14="http://schemas.microsoft.com/office/powerpoint/2010/main" val="20758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Geospatial </a:t>
            </a:r>
            <a:r>
              <a:rPr lang="en-US" dirty="0"/>
              <a:t>data for Toronto contains the geographical coordinates of each postal </a:t>
            </a:r>
            <a:r>
              <a:rPr lang="en-US" dirty="0" smtClean="0"/>
              <a:t>code</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440" y="2909093"/>
            <a:ext cx="5345893" cy="1585097"/>
          </a:xfrm>
          <a:prstGeom prst="rect">
            <a:avLst/>
          </a:prstGeom>
        </p:spPr>
      </p:pic>
    </p:spTree>
    <p:extLst>
      <p:ext uri="{BB962C8B-B14F-4D97-AF65-F5344CB8AC3E}">
        <p14:creationId xmlns:p14="http://schemas.microsoft.com/office/powerpoint/2010/main" val="2455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Foursquare API allows to obtain the data on </a:t>
            </a:r>
            <a:r>
              <a:rPr lang="en-US" dirty="0" smtClean="0"/>
              <a:t>the surrounding of the place and what </a:t>
            </a:r>
            <a:r>
              <a:rPr lang="en-US" dirty="0"/>
              <a:t>venues are located at each </a:t>
            </a:r>
            <a:r>
              <a:rPr lang="en-US" dirty="0" err="1"/>
              <a:t>neighbourhood</a:t>
            </a:r>
            <a:r>
              <a:rPr lang="en-US" dirty="0"/>
              <a:t> </a:t>
            </a:r>
          </a:p>
          <a:p>
            <a:pPr lvl="1"/>
            <a:r>
              <a:rPr lang="en-US" dirty="0" smtClean="0"/>
              <a:t>apply </a:t>
            </a:r>
            <a:r>
              <a:rPr lang="en-US" dirty="0" err="1"/>
              <a:t>OneHot</a:t>
            </a:r>
            <a:r>
              <a:rPr lang="en-US" dirty="0"/>
              <a:t> encode to get a new table with the </a:t>
            </a:r>
            <a:r>
              <a:rPr lang="en-US" dirty="0" err="1"/>
              <a:t>neighbourhood</a:t>
            </a:r>
            <a:r>
              <a:rPr lang="en-US" dirty="0"/>
              <a:t> as the index and percentage of each category available in that </a:t>
            </a:r>
            <a:r>
              <a:rPr lang="en-US" dirty="0" err="1"/>
              <a:t>neighbourhood</a:t>
            </a:r>
            <a:endParaRPr lang="en-US" dirty="0"/>
          </a:p>
        </p:txBody>
      </p:sp>
    </p:spTree>
    <p:extLst>
      <p:ext uri="{BB962C8B-B14F-4D97-AF65-F5344CB8AC3E}">
        <p14:creationId xmlns:p14="http://schemas.microsoft.com/office/powerpoint/2010/main" val="136554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 Random User – Generate a random User to use for a test of the system </a:t>
            </a:r>
            <a:endParaRPr lang="en-US" dirty="0" smtClean="0"/>
          </a:p>
          <a:p>
            <a:pPr lvl="1"/>
            <a:r>
              <a:rPr lang="en-US" dirty="0"/>
              <a:t>S</a:t>
            </a:r>
            <a:r>
              <a:rPr lang="en-US" dirty="0" smtClean="0"/>
              <a:t>elect </a:t>
            </a:r>
            <a:r>
              <a:rPr lang="en-US" dirty="0"/>
              <a:t>a random number from 1 to 10 to represent the amount of categories selected by the user </a:t>
            </a:r>
          </a:p>
          <a:p>
            <a:pPr lvl="1"/>
            <a:r>
              <a:rPr lang="en-US" dirty="0"/>
              <a:t>C</a:t>
            </a:r>
            <a:r>
              <a:rPr lang="en-US" dirty="0" smtClean="0"/>
              <a:t>reate </a:t>
            </a:r>
            <a:r>
              <a:rPr lang="en-US" dirty="0"/>
              <a:t>a table with the categories as the columns and one row, where the values are 1 if the user has that category in his list and 0 for vice versa</a:t>
            </a:r>
          </a:p>
        </p:txBody>
      </p:sp>
    </p:spTree>
    <p:extLst>
      <p:ext uri="{BB962C8B-B14F-4D97-AF65-F5344CB8AC3E}">
        <p14:creationId xmlns:p14="http://schemas.microsoft.com/office/powerpoint/2010/main" val="79358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Recommendation </a:t>
            </a:r>
            <a:r>
              <a:rPr lang="en-US" dirty="0"/>
              <a:t>system </a:t>
            </a:r>
          </a:p>
          <a:p>
            <a:pPr lvl="1"/>
            <a:r>
              <a:rPr lang="en-US" dirty="0" smtClean="0"/>
              <a:t>Multiply </a:t>
            </a:r>
            <a:r>
              <a:rPr lang="en-US" dirty="0"/>
              <a:t>the user profile with the table that has the </a:t>
            </a:r>
            <a:r>
              <a:rPr lang="en-US" dirty="0" err="1"/>
              <a:t>neighbourhood</a:t>
            </a:r>
            <a:r>
              <a:rPr lang="en-US" dirty="0"/>
              <a:t> and the weight of each category </a:t>
            </a:r>
          </a:p>
          <a:p>
            <a:pPr lvl="1"/>
            <a:r>
              <a:rPr lang="en-US" dirty="0" smtClean="0"/>
              <a:t>Result </a:t>
            </a:r>
            <a:r>
              <a:rPr lang="en-US" dirty="0"/>
              <a:t>is a matrix with the score of each </a:t>
            </a:r>
            <a:r>
              <a:rPr lang="en-US" dirty="0" err="1"/>
              <a:t>neighbourhood</a:t>
            </a:r>
            <a:r>
              <a:rPr lang="en-US" dirty="0"/>
              <a:t> </a:t>
            </a:r>
          </a:p>
          <a:p>
            <a:pPr lvl="1"/>
            <a:r>
              <a:rPr lang="en-US" dirty="0" smtClean="0"/>
              <a:t>The </a:t>
            </a:r>
            <a:r>
              <a:rPr lang="en-US" dirty="0"/>
              <a:t>higher score,  the better the </a:t>
            </a:r>
            <a:r>
              <a:rPr lang="en-US" dirty="0" err="1"/>
              <a:t>neighbourhood</a:t>
            </a:r>
            <a:r>
              <a:rPr lang="en-US" dirty="0"/>
              <a:t> fit the user interest</a:t>
            </a:r>
          </a:p>
        </p:txBody>
      </p:sp>
    </p:spTree>
    <p:extLst>
      <p:ext uri="{BB962C8B-B14F-4D97-AF65-F5344CB8AC3E}">
        <p14:creationId xmlns:p14="http://schemas.microsoft.com/office/powerpoint/2010/main" val="427436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444</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Cousera Capstone Project</vt:lpstr>
      <vt:lpstr>Context</vt:lpstr>
      <vt:lpstr>Introduction</vt:lpstr>
      <vt:lpstr>Data</vt:lpstr>
      <vt:lpstr>Methodology</vt:lpstr>
      <vt:lpstr>Methodology</vt:lpstr>
      <vt:lpstr>Methodology</vt:lpstr>
      <vt:lpstr>Methodology</vt:lpstr>
      <vt:lpstr>Methodology</vt:lpstr>
      <vt:lpstr>Results and discussion</vt:lpstr>
      <vt:lpstr>Result and discussion</vt:lpstr>
      <vt:lpstr>Result and discussion</vt:lpstr>
      <vt:lpstr>Result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Cousera Capstone Project</dc:title>
  <dc:creator>Thắng Nguyễn</dc:creator>
  <cp:lastModifiedBy>Thắng Nguyễn</cp:lastModifiedBy>
  <cp:revision>3</cp:revision>
  <dcterms:created xsi:type="dcterms:W3CDTF">2020-08-05T02:45:10Z</dcterms:created>
  <dcterms:modified xsi:type="dcterms:W3CDTF">2020-08-05T03:08:57Z</dcterms:modified>
</cp:coreProperties>
</file>