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430" r:id="rId3"/>
    <p:sldId id="521" r:id="rId4"/>
    <p:sldId id="522" r:id="rId5"/>
    <p:sldId id="523" r:id="rId6"/>
    <p:sldId id="524" r:id="rId7"/>
    <p:sldId id="525" r:id="rId8"/>
    <p:sldId id="526" r:id="rId9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9900"/>
    <a:srgbClr val="CC0099"/>
    <a:srgbClr val="CC3300"/>
    <a:srgbClr val="0093DD"/>
    <a:srgbClr val="D6E3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95394" autoAdjust="0"/>
  </p:normalViewPr>
  <p:slideViewPr>
    <p:cSldViewPr>
      <p:cViewPr varScale="1">
        <p:scale>
          <a:sx n="81" d="100"/>
          <a:sy n="81" d="100"/>
        </p:scale>
        <p:origin x="672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106" y="67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3177" tIns="46589" rIns="93177" bIns="46589" numCol="1" anchor="t" anchorCtr="0" compatLnSpc="1"/>
          <a:lstStyle>
            <a:lvl1pPr defTabSz="932180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3177" tIns="46589" rIns="93177" bIns="46589" numCol="1" anchor="t" anchorCtr="0" compatLnSpc="1"/>
          <a:lstStyle>
            <a:lvl1pPr algn="r" defTabSz="932180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C12B9F6-F122-491A-95C6-E018732BC688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3177" tIns="46589" rIns="93177" bIns="46589" numCol="1" anchor="b" anchorCtr="0" compatLnSpc="1"/>
          <a:lstStyle>
            <a:lvl1pPr defTabSz="932180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3177" tIns="46589" rIns="93177" bIns="46589" numCol="1" anchor="b" anchorCtr="0" compatLnSpc="1"/>
          <a:lstStyle>
            <a:lvl1pPr algn="r" defTabSz="932180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074A5A1-6F31-47AA-9657-1BF1CA7CA9CE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3177" tIns="46589" rIns="93177" bIns="46589" numCol="1" anchor="t" anchorCtr="0" compatLnSpc="1"/>
          <a:lstStyle>
            <a:lvl1pPr defTabSz="932180">
              <a:defRPr sz="1200">
                <a:latin typeface="Calibri" panose="020F050202020403020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3177" tIns="46589" rIns="93177" bIns="46589" numCol="1" anchor="t" anchorCtr="0" compatLnSpc="1"/>
          <a:lstStyle>
            <a:lvl1pPr algn="r" defTabSz="932180">
              <a:defRPr sz="1200">
                <a:latin typeface="Calibri" panose="020F050202020403020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73E206-1088-4AFE-A316-394B348E78B4}" type="datetimeFigureOut">
              <a:rPr lang="zh-CN" altLang="en-US"/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3177" tIns="46589" rIns="93177" bIns="46589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3177" tIns="46589" rIns="93177" bIns="46589" numCol="1" anchor="b" anchorCtr="0" compatLnSpc="1"/>
          <a:lstStyle>
            <a:lvl1pPr defTabSz="932180">
              <a:defRPr sz="1200">
                <a:latin typeface="Calibri" panose="020F050202020403020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3177" tIns="46589" rIns="93177" bIns="46589" numCol="1" anchor="b" anchorCtr="0" compatLnSpc="1"/>
          <a:lstStyle>
            <a:lvl1pPr algn="r" defTabSz="932180">
              <a:defRPr sz="1200">
                <a:latin typeface="Calibri" panose="020F050202020403020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FF8422B-51DA-4E7A-B534-C1AEC8577A48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anose="02010600030101010101" pitchFamily="2" charset="-122"/>
        <a:cs typeface="SimSun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anose="02010600030101010101" pitchFamily="2" charset="-122"/>
        <a:cs typeface="SimSun" panose="02010600030101010101" pitchFamily="2" charset="-122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anose="02010600030101010101" pitchFamily="2" charset="-122"/>
        <a:cs typeface="SimSun" panose="02010600030101010101" pitchFamily="2" charset="-122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anose="02010600030101010101" pitchFamily="2" charset="-122"/>
        <a:cs typeface="SimSun" panose="02010600030101010101" pitchFamily="2" charset="-122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anose="02010600030101010101" pitchFamily="2" charset="-122"/>
        <a:cs typeface="SimSun" panose="02010600030101010101" pitchFamily="2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667003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000" b="1" kern="1200" baseline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Slide Number Placeholder 20"/>
          <p:cNvSpPr>
            <a:spLocks noGrp="1"/>
          </p:cNvSpPr>
          <p:nvPr>
            <p:ph type="sldNum" sz="quarter" idx="10"/>
          </p:nvPr>
        </p:nvSpPr>
        <p:spPr>
          <a:xfrm>
            <a:off x="11563351" y="6400803"/>
            <a:ext cx="609600" cy="365125"/>
          </a:xfrm>
        </p:spPr>
        <p:txBody>
          <a:bodyPr/>
          <a:lstStyle>
            <a:lvl1pPr algn="r">
              <a:defRPr sz="1200" b="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E4B53CD-B0DF-407C-A8F3-A0C66FA0C162}" type="slidenum">
              <a:rPr lang="en-US" smtClean="0"/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694534"/>
            <a:ext cx="11089951" cy="5691752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  <a:lvl2pPr marL="567055" indent="-276225">
              <a:defRPr baseline="0"/>
            </a:lvl2pPr>
            <a:lvl3pPr marL="798830" indent="-231775">
              <a:buFont typeface="Courier New" panose="02070309020205020404" pitchFamily="49" charset="0"/>
              <a:buChar char="o"/>
              <a:defRPr baseline="0"/>
            </a:lvl3pPr>
            <a:lvl4pPr marL="973455" indent="-174625">
              <a:buFont typeface="Arial" panose="020B0604020202020204" pitchFamily="34" charset="0"/>
              <a:buChar char="•"/>
              <a:defRPr baseline="0"/>
            </a:lvl4pPr>
          </a:lstStyle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62000" y="0"/>
            <a:ext cx="11430000" cy="68580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" name="Slide Number Placeholder 20"/>
          <p:cNvSpPr>
            <a:spLocks noGrp="1"/>
          </p:cNvSpPr>
          <p:nvPr>
            <p:ph type="sldNum" sz="quarter" idx="10"/>
          </p:nvPr>
        </p:nvSpPr>
        <p:spPr>
          <a:xfrm>
            <a:off x="11582400" y="6464303"/>
            <a:ext cx="609600" cy="365125"/>
          </a:xfrm>
        </p:spPr>
        <p:txBody>
          <a:bodyPr/>
          <a:lstStyle>
            <a:lvl1pPr algn="r">
              <a:defRPr sz="1200" b="0" i="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87292F9-12FB-4EB8-BB25-48F145765673}" type="slidenum">
              <a:rPr lang="en-US" smtClean="0"/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" y="0"/>
            <a:ext cx="990600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D9FFFB4-400D-1240-AB24-6F86C96D4DFB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35777D43-CACF-4401-B051-E29C008E35F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>
    <p:random/>
  </p:transition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9870" y="1142919"/>
            <a:ext cx="9930226" cy="53374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9774" y="-5660"/>
            <a:ext cx="9144000" cy="1524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Final Session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196513" y="6400804"/>
            <a:ext cx="457200" cy="365125"/>
          </a:xfrm>
        </p:spPr>
        <p:txBody>
          <a:bodyPr/>
          <a:lstStyle/>
          <a:p>
            <a:pPr>
              <a:defRPr/>
            </a:pPr>
            <a:fld id="{FB455955-1896-4E3D-983F-2AD3FBC1483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 noChangeArrowheads="1"/>
          </p:cNvSpPr>
          <p:nvPr>
            <p:ph type="title"/>
          </p:nvPr>
        </p:nvSpPr>
        <p:spPr>
          <a:xfrm>
            <a:off x="0" y="-66261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Summary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695744"/>
            <a:ext cx="111252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+mj-lt"/>
              </a:rPr>
              <a:t>Main topics:</a:t>
            </a:r>
            <a:endParaRPr lang="en-US" sz="3200" b="1" dirty="0">
              <a:latin typeface="+mj-lt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 QGIS GUI</a:t>
            </a:r>
            <a:endParaRPr lang="en-US" sz="2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install/ update Plugins </a:t>
            </a:r>
            <a:endParaRPr lang="en-US" sz="2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vector data from various sources</a:t>
            </a:r>
            <a:endParaRPr lang="en-US" sz="2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Cartography: Symbology, Label</a:t>
            </a:r>
            <a:endParaRPr lang="en-US" sz="2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 Coordinate Reference System and how it works in QGIS (define custom projection, </a:t>
            </a:r>
            <a:r>
              <a:rPr lang="en-US" sz="28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Reproject</a:t>
            </a:r>
            <a:r>
              <a:rPr lang="en-US" sz="2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Attribute Table: view, query, calculate field,..</a:t>
            </a:r>
            <a:endParaRPr lang="en-US" sz="2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spatial features: edit features, spatial query, spatial analysis, spatial processing</a:t>
            </a:r>
            <a:endParaRPr lang="en-US" sz="2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Processing Toolbox by appropriate keywords</a:t>
            </a:r>
            <a:endParaRPr lang="en-US" sz="2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 Layout Composer</a:t>
            </a:r>
            <a:endParaRPr lang="en-US" sz="2800" dirty="0">
              <a:latin typeface="+mj-lt"/>
            </a:endParaRP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 noChangeArrowheads="1"/>
          </p:cNvSpPr>
          <p:nvPr>
            <p:ph type="title"/>
          </p:nvPr>
        </p:nvSpPr>
        <p:spPr>
          <a:xfrm>
            <a:off x="0" y="-66261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Course Summary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695744"/>
            <a:ext cx="1112520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latin typeface="+mj-lt"/>
              </a:rPr>
              <a:t>Tip and Tricks:</a:t>
            </a:r>
            <a:endParaRPr lang="en-US" sz="3600" b="1" dirty="0">
              <a:latin typeface="+mj-lt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How to use Bookmarks</a:t>
            </a:r>
            <a:endParaRPr lang="en-US" sz="2800" dirty="0">
              <a:latin typeface="+mj-lt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Use </a:t>
            </a:r>
            <a:r>
              <a:rPr lang="en-US" sz="2800" b="1" dirty="0">
                <a:latin typeface="+mj-lt"/>
              </a:rPr>
              <a:t>HCMGIS Plugin </a:t>
            </a:r>
            <a:r>
              <a:rPr lang="en-US" sz="2800" dirty="0">
                <a:latin typeface="+mj-lt"/>
              </a:rPr>
              <a:t>for </a:t>
            </a:r>
            <a:r>
              <a:rPr lang="en-US" sz="2800" dirty="0" err="1">
                <a:latin typeface="+mj-lt"/>
              </a:rPr>
              <a:t>Basemaps</a:t>
            </a:r>
            <a:r>
              <a:rPr lang="en-US" sz="2800" dirty="0">
                <a:latin typeface="+mj-lt"/>
              </a:rPr>
              <a:t>, download free and open geospatial data, convert (Vietnamese) Font, define custom Projections, merge/ split layers, merge/ split fields, some geometry processing tools based on Voronoi Diagram. </a:t>
            </a:r>
            <a:endParaRPr lang="en-US" sz="2800" dirty="0">
              <a:latin typeface="+mj-lt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Advanced Digitizing Toolbar</a:t>
            </a:r>
            <a:r>
              <a:rPr lang="en-US" sz="2800" dirty="0">
                <a:latin typeface="+mj-lt"/>
              </a:rPr>
              <a:t>: </a:t>
            </a:r>
            <a:r>
              <a:rPr lang="en-US" sz="2800" b="1" i="1" dirty="0">
                <a:latin typeface="+mj-lt"/>
              </a:rPr>
              <a:t>Only available in projected CRS</a:t>
            </a:r>
            <a:endParaRPr lang="en-US" sz="3200" b="1" i="1" dirty="0">
              <a:latin typeface="+mj-lt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Construction Mode</a:t>
            </a:r>
            <a:endParaRPr lang="en-US" sz="2800" dirty="0">
              <a:latin typeface="+mj-lt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Parallel</a:t>
            </a:r>
            <a:endParaRPr lang="en-US" sz="2800" dirty="0">
              <a:latin typeface="+mj-lt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Perpendicular</a:t>
            </a:r>
            <a:endParaRPr lang="en-US" sz="2800" dirty="0">
              <a:latin typeface="+mj-lt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Lock and continuous lock X, Y, Angle, Distance when editing</a:t>
            </a:r>
            <a:endParaRPr lang="en-US" sz="2800" dirty="0">
              <a:latin typeface="+mj-lt"/>
            </a:endParaRPr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 noChangeArrowheads="1"/>
          </p:cNvSpPr>
          <p:nvPr>
            <p:ph type="title"/>
          </p:nvPr>
        </p:nvSpPr>
        <p:spPr>
          <a:xfrm>
            <a:off x="0" y="-66261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Course Summary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695744"/>
            <a:ext cx="111252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+mj-lt"/>
              </a:rPr>
              <a:t>Useful shortcut keys:</a:t>
            </a:r>
            <a:endParaRPr lang="en-US" sz="3200" b="1" dirty="0">
              <a:latin typeface="+mj-lt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F1: Access QGIS User Guide</a:t>
            </a:r>
            <a:endParaRPr lang="en-US" sz="2800" dirty="0">
              <a:latin typeface="+mj-lt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F2: Rename active layer</a:t>
            </a:r>
            <a:endParaRPr lang="en-US" sz="2800" dirty="0">
              <a:latin typeface="+mj-lt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F3: Select Features by Value</a:t>
            </a:r>
            <a:endParaRPr lang="en-US" sz="2800" dirty="0">
              <a:latin typeface="+mj-lt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F5: Refresh</a:t>
            </a:r>
            <a:endParaRPr lang="en-US" sz="2800" dirty="0">
              <a:latin typeface="+mj-lt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F6: Open Attribute Table</a:t>
            </a:r>
            <a:endParaRPr lang="en-US" sz="2800" dirty="0">
              <a:latin typeface="+mj-lt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F11: Toggle Full Screen Mode</a:t>
            </a:r>
            <a:endParaRPr lang="en-US" sz="2800" dirty="0">
              <a:latin typeface="+mj-lt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j-lt"/>
              </a:rPr>
              <a:t>Crtl</a:t>
            </a:r>
            <a:r>
              <a:rPr lang="en-US" sz="2800" dirty="0">
                <a:latin typeface="+mj-lt"/>
              </a:rPr>
              <a:t> + Tab: Toggle Panels Visibility</a:t>
            </a:r>
            <a:endParaRPr lang="en-US" sz="2800" dirty="0">
              <a:latin typeface="+mj-lt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j-lt"/>
              </a:rPr>
              <a:t>Crtl</a:t>
            </a:r>
            <a:r>
              <a:rPr lang="en-US" sz="2800" dirty="0">
                <a:latin typeface="+mj-lt"/>
              </a:rPr>
              <a:t> + Ship + Tab: Toggle Map Only</a:t>
            </a:r>
            <a:endParaRPr lang="en-US" sz="2800" dirty="0">
              <a:latin typeface="+mj-lt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j-lt"/>
              </a:rPr>
              <a:t>Crtl</a:t>
            </a:r>
            <a:r>
              <a:rPr lang="en-US" sz="2800" dirty="0">
                <a:latin typeface="+mj-lt"/>
              </a:rPr>
              <a:t> + K: QGIS Locator Bar </a:t>
            </a:r>
            <a:r>
              <a:rPr lang="en-US" sz="2400" dirty="0">
                <a:latin typeface="+mj-lt"/>
              </a:rPr>
              <a:t>(search for algorithms, actions and layer names, select a feature in current active layer by typing an attribute value.)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 noChangeArrowheads="1"/>
          </p:cNvSpPr>
          <p:nvPr>
            <p:ph type="title"/>
          </p:nvPr>
        </p:nvSpPr>
        <p:spPr>
          <a:xfrm>
            <a:off x="0" y="-66261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Course Summary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695744"/>
            <a:ext cx="1112520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+mj-lt"/>
              </a:rPr>
              <a:t>Final Exam:</a:t>
            </a:r>
            <a:endParaRPr lang="en-US" sz="3200" b="1" dirty="0">
              <a:latin typeface="+mj-lt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err="1">
                <a:latin typeface="+mj-lt"/>
              </a:rPr>
              <a:t>Reproject</a:t>
            </a:r>
            <a:r>
              <a:rPr lang="en-US" sz="2800" dirty="0">
                <a:latin typeface="+mj-lt"/>
              </a:rPr>
              <a:t> all the wards, roads and hospitals layer to VN – 2000 Projection of HCMC.</a:t>
            </a:r>
            <a:endParaRPr lang="en-US" sz="2800" dirty="0">
              <a:latin typeface="+mj-lt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+mj-lt"/>
              </a:rPr>
              <a:t>Symbology the ward layer by ward name</a:t>
            </a:r>
            <a:endParaRPr lang="en-US" sz="2800" dirty="0">
              <a:latin typeface="+mj-lt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+mj-lt"/>
              </a:rPr>
              <a:t>Label the road with level 1, 2 by road name</a:t>
            </a:r>
            <a:endParaRPr lang="en-US" sz="2800" dirty="0">
              <a:latin typeface="+mj-lt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+mj-lt"/>
              </a:rPr>
              <a:t>Split the hospitals layer to 14 layers by ward name</a:t>
            </a:r>
            <a:endParaRPr lang="en-US" sz="2800" dirty="0">
              <a:latin typeface="+mj-lt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+mj-lt"/>
              </a:rPr>
              <a:t>Clip and extract the road of “Ph</a:t>
            </a:r>
            <a:r>
              <a:rPr lang="vi-VN" sz="2800" dirty="0">
                <a:latin typeface="+mj-lt"/>
              </a:rPr>
              <a:t>ư</a:t>
            </a:r>
            <a:r>
              <a:rPr lang="en-US" sz="2800" dirty="0" err="1">
                <a:latin typeface="+mj-lt"/>
              </a:rPr>
              <a:t>ờng</a:t>
            </a:r>
            <a:r>
              <a:rPr lang="en-US" sz="2800" dirty="0">
                <a:latin typeface="+mj-lt"/>
              </a:rPr>
              <a:t> 7”</a:t>
            </a:r>
            <a:endParaRPr lang="en-US" sz="2800" dirty="0">
              <a:latin typeface="+mj-lt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+mj-lt"/>
              </a:rPr>
              <a:t>Calculate the population density of each ward (using pop.xlsx)</a:t>
            </a:r>
            <a:endParaRPr lang="en-US" sz="2800" dirty="0">
              <a:latin typeface="+mj-lt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+mj-lt"/>
              </a:rPr>
              <a:t>Find the shortest and longest road</a:t>
            </a:r>
            <a:endParaRPr lang="en-US" sz="2800" dirty="0">
              <a:latin typeface="+mj-lt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+mj-lt"/>
              </a:rPr>
              <a:t>Convert all the attribute in wards layer to UPPER CASE and without accents characters.</a:t>
            </a:r>
            <a:endParaRPr lang="en-US" sz="2800" dirty="0">
              <a:latin typeface="+mj-lt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>
              <a:latin typeface="+mj-lt"/>
            </a:endParaRPr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 noChangeArrowheads="1"/>
          </p:cNvSpPr>
          <p:nvPr>
            <p:ph type="title"/>
          </p:nvPr>
        </p:nvSpPr>
        <p:spPr>
          <a:xfrm>
            <a:off x="0" y="-66261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Course Summary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</a:fld>
            <a:endParaRPr lang="en-US" dirty="0"/>
          </a:p>
        </p:txBody>
      </p:sp>
      <p:sp>
        <p:nvSpPr>
          <p:cNvPr id="6" name="Title 1"/>
          <p:cNvSpPr txBox="1"/>
          <p:nvPr/>
        </p:nvSpPr>
        <p:spPr>
          <a:xfrm>
            <a:off x="2171700" y="2362208"/>
            <a:ext cx="7848600" cy="12114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dirty="0">
                <a:solidFill>
                  <a:srgbClr val="FF0000"/>
                </a:solidFill>
              </a:rPr>
              <a:t>Discussion</a:t>
            </a:r>
            <a:endParaRPr lang="en-US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 noChangeArrowheads="1"/>
          </p:cNvSpPr>
          <p:nvPr>
            <p:ph type="title"/>
          </p:nvPr>
        </p:nvSpPr>
        <p:spPr>
          <a:xfrm>
            <a:off x="0" y="-66261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Course Summary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</a:fld>
            <a:endParaRPr lang="en-US" dirty="0"/>
          </a:p>
        </p:txBody>
      </p:sp>
      <p:sp>
        <p:nvSpPr>
          <p:cNvPr id="6" name="Title 1"/>
          <p:cNvSpPr txBox="1"/>
          <p:nvPr/>
        </p:nvSpPr>
        <p:spPr>
          <a:xfrm>
            <a:off x="1721643" y="2330457"/>
            <a:ext cx="8748713" cy="12114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>
                <a:solidFill>
                  <a:srgbClr val="FF0000"/>
                </a:solidFill>
              </a:rPr>
              <a:t>Congratulations for Achievement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Times New Roman-Arial">
      <a:maj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1837</Words>
  <Application>WPS Presentation</Application>
  <PresentationFormat>Widescreen</PresentationFormat>
  <Paragraphs>74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SimSun</vt:lpstr>
      <vt:lpstr>Wingdings</vt:lpstr>
      <vt:lpstr>Arial</vt:lpstr>
      <vt:lpstr>Times New Roman</vt:lpstr>
      <vt:lpstr>Courier New</vt:lpstr>
      <vt:lpstr>Calibri</vt:lpstr>
      <vt:lpstr>Microsoft YaHei</vt:lpstr>
      <vt:lpstr>Arial Unicode MS</vt:lpstr>
      <vt:lpstr>黑体</vt:lpstr>
      <vt:lpstr>Parallax</vt:lpstr>
      <vt:lpstr>Final Session</vt:lpstr>
      <vt:lpstr>Course Summary</vt:lpstr>
      <vt:lpstr>Course Summary</vt:lpstr>
      <vt:lpstr>Course Summary</vt:lpstr>
      <vt:lpstr>Course Summary</vt:lpstr>
      <vt:lpstr>Course Summary</vt:lpstr>
      <vt:lpstr>Course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thống thông tin quản lý</dc:title>
  <dc:creator>Tran Quan</dc:creator>
  <cp:lastModifiedBy>quach</cp:lastModifiedBy>
  <cp:revision>2221</cp:revision>
  <dcterms:created xsi:type="dcterms:W3CDTF">2009-07-24T04:24:00Z</dcterms:created>
  <dcterms:modified xsi:type="dcterms:W3CDTF">2022-04-21T02:15:21Z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A96E476764AE498ABF26934159EDE4E0</vt:lpwstr>
  </property>
  <property fmtid="{D5CDD505-2E9C-101B-9397-08002B2CF9AE}" pid="3" name="KSOProductBuildVer">
    <vt:lpwstr>1033-11.2.0.11074</vt:lpwstr>
  </property>
</Properties>
</file>