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30" r:id="rId2"/>
    <p:sldId id="500" r:id="rId3"/>
    <p:sldId id="523" r:id="rId4"/>
    <p:sldId id="525" r:id="rId5"/>
    <p:sldId id="522" r:id="rId6"/>
    <p:sldId id="527" r:id="rId7"/>
    <p:sldId id="526" r:id="rId8"/>
    <p:sldId id="528" r:id="rId9"/>
    <p:sldId id="524" r:id="rId10"/>
    <p:sldId id="532" r:id="rId11"/>
    <p:sldId id="530" r:id="rId12"/>
    <p:sldId id="531" r:id="rId13"/>
    <p:sldId id="534" r:id="rId14"/>
    <p:sldId id="529" r:id="rId15"/>
    <p:sldId id="536" r:id="rId16"/>
    <p:sldId id="537" r:id="rId17"/>
    <p:sldId id="538" r:id="rId18"/>
    <p:sldId id="540" r:id="rId19"/>
    <p:sldId id="539" r:id="rId20"/>
    <p:sldId id="541" r:id="rId21"/>
    <p:sldId id="533" r:id="rId22"/>
    <p:sldId id="535" r:id="rId23"/>
    <p:sldId id="520" r:id="rId2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394" autoAdjust="0"/>
  </p:normalViewPr>
  <p:slideViewPr>
    <p:cSldViewPr>
      <p:cViewPr varScale="1">
        <p:scale>
          <a:sx n="82" d="100"/>
          <a:sy n="82" d="100"/>
        </p:scale>
        <p:origin x="63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t>2022/8/15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7055" indent="-276225">
              <a:defRPr baseline="0"/>
            </a:lvl2pPr>
            <a:lvl3pPr marL="798830" indent="-231775">
              <a:buFont typeface="Courier New" panose="02070309020205020404" pitchFamily="49" charset="0"/>
              <a:buChar char="o"/>
              <a:defRPr baseline="0"/>
            </a:lvl3pPr>
            <a:lvl4pPr marL="973455" indent="-174625">
              <a:buFont typeface="Arial" panose="020B0604020202020204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eospatia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3308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Unit 2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r>
              <a:rPr lang="en-US" altLang="en-US" sz="3600" dirty="0">
                <a:solidFill>
                  <a:srgbClr val="FF0000"/>
                </a:solidFill>
              </a:rPr>
              <a:t>Working with Vector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695745"/>
            <a:ext cx="43434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ways to Add data into QGIS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Add layer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 Data source Manager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Drag and drop from QGIS Browser or Window Explorer (Add to favorites for frequently used data)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731881"/>
            <a:ext cx="6781799" cy="466333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695745"/>
            <a:ext cx="1120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XYZ Tile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Maps: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https://mt1.google.com/vt/lyrs=m&amp;x={x}&amp;y={y}&amp;z={z}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HCMGIS Aerial Images: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trueortho.hcmgis.vn/basemap/cache_lidar/{z}/{x}/{y}.jpg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4084108" cy="432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2286000"/>
            <a:ext cx="7324725" cy="367488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695745"/>
            <a:ext cx="491058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data from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https://opendata.hcmgis.vn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30" y="677677"/>
            <a:ext cx="3647660" cy="5674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1847"/>
          <a:stretch>
            <a:fillRect/>
          </a:stretch>
        </p:blipFill>
        <p:spPr>
          <a:xfrm>
            <a:off x="8956531" y="695745"/>
            <a:ext cx="3235469" cy="567413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Add AutoCAD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695745"/>
            <a:ext cx="1173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AutoCAD/ MicroStation files: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way with other file formats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to shapefile and other formats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geometry type: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&lt;--&gt; Polygon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 (Vertices/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Centroid)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 (Vertices/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Centroid)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Attribute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695745"/>
            <a:ext cx="116486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 sort attribute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by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feature by expressions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 remove fields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field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7035"/>
          <a:stretch>
            <a:fillRect/>
          </a:stretch>
        </p:blipFill>
        <p:spPr>
          <a:xfrm>
            <a:off x="6400800" y="908137"/>
            <a:ext cx="5486400" cy="533382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Select feature by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399" y="695745"/>
            <a:ext cx="116486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supports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SQL-like expressions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number, string and column reference).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operators: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that compare values and return True (1) or False (0) (Boolean values)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     a and b are equal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 b      a is larger than b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 b      a is smaller than b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&lt;&gt; b     a and b are not equal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!= b     a and b are not equal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&lt;= b     a is less than or equal to b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&gt;= b     a is larger than or equal to b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Select feature by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399" y="695745"/>
            <a:ext cx="116486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that combine multiple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expressions or values and provide a single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(True/ False or 1/0):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3929" y="193554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B:     returns True when both A and B are True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B:        returns True when A or B is True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          returns True if A is False and vice versa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24200" y="3448564"/>
          <a:ext cx="541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Some basic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1295400"/>
            <a:ext cx="95200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a plus 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a minus 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a multiplied by 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a divided by 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a modulo b: the remainder of a divided by b  (7 % 2 = 1)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a power b (for example, 2^2=4 or 2^3=8)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		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parentheses - for enforcing the operator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(1 + 1) * 3 = 2*3 = 6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unary plus and minus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399" y="695745"/>
            <a:ext cx="11648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operators: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Some basic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399" y="695745"/>
            <a:ext cx="116486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functions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sqrt, sin, cos, tan,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functions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to_real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to_date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functions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$area, $length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handling functions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$x, $y, $geometry,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num_geometries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centroid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Some basic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838200"/>
          <a:ext cx="10439400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joins two values together into a string:</a:t>
                      </a:r>
                    </a:p>
                    <a:p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'Hello' || ' World’ = ‘Hello World’</a:t>
                      </a:r>
                    </a:p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 matching: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(using wild card character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 or more characters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or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(exact </a:t>
                      </a:r>
                      <a:r>
                        <a:rPr lang="en-US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character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1 if the string matches the supplied pattern:</a:t>
                      </a:r>
                    </a:p>
                    <a:p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“field” like ‘…%’…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"column name"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quotation marks/ double quote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of the field 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‘string’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apostrophe/ single quote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string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en-US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 checking: IS NULL, IS NOT NULL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“field” is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(1,2,3,4) return True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Vector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Shapefile, CSV,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SpatiaLite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PostgreSQL/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MSSQL, Oracle, DB2, WMS, XYZ Tiles, WFS, ArcGIS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Mapserver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tool, QGIS Browser, reordering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Symbology (Single Symbol, Categorized Symbol), 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AutoCAD, MicroStation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Layer Attribute: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 sort attribute, select feature by expressions, add/ remove fields, calculate field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layer, convert geometry type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Join Attributes by Field Value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695745"/>
            <a:ext cx="5105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“Joins” in Layer Properties: just for view only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13" y="2080740"/>
            <a:ext cx="5250587" cy="3423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24599" y="669303"/>
            <a:ext cx="5764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“Join Attributes by Field Value”: create a new Shapefile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3967" b="42222"/>
          <a:stretch>
            <a:fillRect/>
          </a:stretch>
        </p:blipFill>
        <p:spPr>
          <a:xfrm>
            <a:off x="549896" y="2257962"/>
            <a:ext cx="5867399" cy="3220876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695745"/>
            <a:ext cx="116486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and drop shapefile into QGIS using Window Explorer or QGIS Browser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feature count, symbology, labeling, set CRS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Layer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GeoJSON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XYZ Tiles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Field: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Calulate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Polpulation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Density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“Wards” Shapefile with pop excel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Wards_pop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Field named “density”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Population Density into “density”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Pop/ Area (km2)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Some advanced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695745"/>
            <a:ext cx="116486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Toggle Panel, 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New Map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Bookmarks: Create, Show, Import, Export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Statistical Summary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Map to Image, PDF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GIS Data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GIS Data model: Vector vs Raster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48" y="1510141"/>
            <a:ext cx="3657739" cy="49062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9944" y="1524000"/>
          <a:ext cx="8610601" cy="490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29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996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Point,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 (connected points) and polygon (closed line) </a:t>
                      </a:r>
                    </a:p>
                    <a:p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POI, Street, administrative border,…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grid data (a regular grid of cell/ pixel) 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represents continuous surfaces (digital photograph, satellite image, elevation surface,…)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98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91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output</a:t>
                      </a:r>
                      <a:endParaRPr 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Map-like,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smooth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for images, but discrete features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show “stair-step” edges</a:t>
                      </a:r>
                    </a:p>
                    <a:p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scales between layers can be a nightmare</a:t>
                      </a:r>
                    </a:p>
                    <a:p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lose information due to generalization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6339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data format: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geojson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Raster: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Georeferenced: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Non-georeferenced: .jpg, 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(Attributes):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Spreadsheets: 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dbf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vector/raster/tabular: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ESRI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GeoDatabase, G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eopackage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(PostgreSQL/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SQLite/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SQLSpatial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MySQL, MSSQL, Oracle, DB2,…)</a:t>
            </a:r>
          </a:p>
          <a:p>
            <a:pPr lvl="2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695745"/>
            <a:ext cx="116486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simple, nontopological format for storing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of geographic features.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and regulated by 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requires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three files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one spatial layer.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 column names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10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supports homogeneous spatial types for each layer (point/ line/ polygon)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supports text fields of up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size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limit at </a:t>
            </a:r>
            <a:r>
              <a:rPr lang="en-US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695745"/>
            <a:ext cx="11648661" cy="5139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ESRI Shapefile: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mandatory files: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shape (point, line or polygon)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shape index (search optimization)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can open in Microsoft Access or Excel)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files: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coordinate and projection system information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code page (should be ‘UTF-8’ for Vietnamese Unicode)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*.xml: metadata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/*.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spatial index that speed up loading times and optimizes spatial queries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QGIS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coordinate and projection system information for on the fly projection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695745"/>
            <a:ext cx="11648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ESRI Geodatabase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80520"/>
            <a:ext cx="9073159" cy="51054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695745"/>
            <a:ext cx="116486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Open Geospatial Consortium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 (OGC)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 Standard,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the open source world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“shapefile replacement” format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Use open souce SQLite (file-based DBMS) as the storage engine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a single file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Support both vector/ raster (or tiled raster) data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695745"/>
            <a:ext cx="116486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format: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(comma-separated values): Text file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GeoJSON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SpatiaLite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(file-based DBMS),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MSSQL, Oracle, DB2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Map Service: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WMS, XYZ Tiles, WFS, ArcGIS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MapServer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1413</Words>
  <Application>Microsoft Office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Times New Roman</vt:lpstr>
      <vt:lpstr>Wingdings</vt:lpstr>
      <vt:lpstr>Parallax</vt:lpstr>
      <vt:lpstr>Unit 2: Working with Vector Data</vt:lpstr>
      <vt:lpstr>Working with Vector Data</vt:lpstr>
      <vt:lpstr>GIS Data model</vt:lpstr>
      <vt:lpstr>File and data type</vt:lpstr>
      <vt:lpstr>Shapefile</vt:lpstr>
      <vt:lpstr>Shapefile</vt:lpstr>
      <vt:lpstr>Shapefile</vt:lpstr>
      <vt:lpstr>Shapefile</vt:lpstr>
      <vt:lpstr>File and data types</vt:lpstr>
      <vt:lpstr>File and data types</vt:lpstr>
      <vt:lpstr>File and data types</vt:lpstr>
      <vt:lpstr>File and data types</vt:lpstr>
      <vt:lpstr>Add AutoCAD file</vt:lpstr>
      <vt:lpstr>Working with Attribute Table</vt:lpstr>
      <vt:lpstr>Select feature by Expression</vt:lpstr>
      <vt:lpstr>Select feature by Expression</vt:lpstr>
      <vt:lpstr>Some basic Operators</vt:lpstr>
      <vt:lpstr>Some basic Operators</vt:lpstr>
      <vt:lpstr>Some basic Operators</vt:lpstr>
      <vt:lpstr>Join Attributes by Field Value  </vt:lpstr>
      <vt:lpstr>Exercises</vt:lpstr>
      <vt:lpstr>Some advanced Tool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2227</cp:revision>
  <dcterms:created xsi:type="dcterms:W3CDTF">2009-07-24T04:24:00Z</dcterms:created>
  <dcterms:modified xsi:type="dcterms:W3CDTF">2022-08-15T02:07:06Z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48276285E96340418013CFDA49B8EC2C</vt:lpwstr>
  </property>
  <property fmtid="{D5CDD505-2E9C-101B-9397-08002B2CF9AE}" pid="3" name="KSOProductBuildVer">
    <vt:lpwstr>1033-11.2.0.11074</vt:lpwstr>
  </property>
</Properties>
</file>