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30" r:id="rId2"/>
    <p:sldId id="522" r:id="rId3"/>
    <p:sldId id="500" r:id="rId4"/>
    <p:sldId id="532" r:id="rId5"/>
    <p:sldId id="521" r:id="rId6"/>
    <p:sldId id="524" r:id="rId7"/>
    <p:sldId id="525" r:id="rId8"/>
    <p:sldId id="526" r:id="rId9"/>
    <p:sldId id="534" r:id="rId10"/>
    <p:sldId id="535" r:id="rId11"/>
    <p:sldId id="523" r:id="rId12"/>
    <p:sldId id="527" r:id="rId13"/>
    <p:sldId id="530" r:id="rId14"/>
    <p:sldId id="529" r:id="rId15"/>
    <p:sldId id="528" r:id="rId16"/>
    <p:sldId id="531" r:id="rId17"/>
    <p:sldId id="520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94" autoAdjust="0"/>
  </p:normalViewPr>
  <p:slideViewPr>
    <p:cSldViewPr>
      <p:cViewPr varScale="1">
        <p:scale>
          <a:sx n="82" d="100"/>
          <a:sy n="82" d="100"/>
        </p:scale>
        <p:origin x="638" y="62"/>
      </p:cViewPr>
      <p:guideLst>
        <p:guide orient="horz" pos="2160"/>
        <p:guide pos="3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1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t>2022/8/23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40831" y="64770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4D9FFFB4-400D-1240-AB24-6F86C96D4D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77D43-CACF-4401-B051-E29C008E3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7055" indent="-276225">
              <a:defRPr baseline="0"/>
            </a:lvl2pPr>
            <a:lvl3pPr marL="798830" indent="-231775">
              <a:buFont typeface="Courier New" panose="02070309020205020404" pitchFamily="49" charset="0"/>
              <a:buChar char="o"/>
              <a:defRPr baseline="0"/>
            </a:lvl3pPr>
            <a:lvl4pPr marL="973455" indent="-174625">
              <a:buFont typeface="Arial" panose="020B0604020202020204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40831" y="64770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157460" cy="1752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95" y="2667000"/>
            <a:ext cx="10157460" cy="3583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1" y="64770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topology_rules_poster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2683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Unit 4: </a:t>
            </a:r>
            <a:r>
              <a:rPr lang="en-US" altLang="en-US" sz="3600">
                <a:solidFill>
                  <a:srgbClr val="FF0000"/>
                </a:solidFill>
              </a:rPr>
              <a:t>Processing Tools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34411"/>
            <a:ext cx="5311521" cy="4946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Set measurement unit to meter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218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Spatial Join: Join features based on their locations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E.x</a:t>
            </a:r>
            <a:r>
              <a:rPr lang="en-US" sz="2400" dirty="0">
                <a:latin typeface="+mj-lt"/>
              </a:rPr>
              <a:t> 1: Auto update Ward name for hospitals based on their locations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Select by Location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E.g</a:t>
            </a:r>
            <a:r>
              <a:rPr lang="en-US" sz="2400" dirty="0">
                <a:latin typeface="+mj-lt"/>
              </a:rPr>
              <a:t> 1: Select all hospital within a 200m to “</a:t>
            </a:r>
            <a:r>
              <a:rPr lang="en-US" sz="2400" dirty="0" err="1">
                <a:latin typeface="+mj-lt"/>
              </a:rPr>
              <a:t>Lý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Chính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Thắng</a:t>
            </a:r>
            <a:r>
              <a:rPr lang="en-US" sz="2400" dirty="0">
                <a:latin typeface="+mj-lt"/>
              </a:rPr>
              <a:t>” road (buffer the selected road with 200m buffer size and then using Select by Location: within)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1149" r="8139" b="6817"/>
          <a:stretch>
            <a:fillRect/>
          </a:stretch>
        </p:blipFill>
        <p:spPr>
          <a:xfrm>
            <a:off x="8121932" y="838200"/>
            <a:ext cx="4051741" cy="3999121"/>
          </a:xfrm>
          <a:prstGeom prst="rect">
            <a:avLst/>
          </a:prstGeom>
        </p:spPr>
      </p:pic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24127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Topology: </a:t>
            </a:r>
            <a:r>
              <a:rPr lang="en-US" sz="2800" dirty="0">
                <a:latin typeface="+mj-lt"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set of rules and behaviors that model how points, lines, and polygons share coincident geometry.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key requirement for GIS data management and integrity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Ensure data quality of the spatial relationships and to aid in data compilation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Represent spatial objects (point, line, and area features) as an underlying graph of topological primitives—nodes, faces, and edges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Adjacent features, such as two counties, will have a common boundary between them. They share this 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set of county polygons within each state must completely cover the state polygon and share edges with the state boundary. 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24127"/>
            <a:ext cx="1181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Topology: </a:t>
            </a:r>
            <a:r>
              <a:rPr lang="en-US" sz="2800" dirty="0">
                <a:latin typeface="+mj-lt"/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Manage coincident geometry </a:t>
            </a:r>
            <a:r>
              <a:rPr lang="en-US" sz="2400" dirty="0">
                <a:latin typeface="+mj-lt"/>
              </a:rPr>
              <a:t>(constrain how features share geometry). For example, adjacent polygons, such as parcels, have shared edges; street centerlines and the boundaries of census blocks have coincident geometry; adjacent soil polygons share edges;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Define and enforce data integrity rules </a:t>
            </a:r>
            <a:r>
              <a:rPr lang="en-US" sz="2400" dirty="0">
                <a:latin typeface="+mj-lt"/>
              </a:rPr>
              <a:t>(such as no gaps should exist between parcel features, parcels should not overlap, road centerlines should connect at their endpoints).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Support topological relationship queries and navigation </a:t>
            </a:r>
            <a:r>
              <a:rPr lang="en-US" sz="2400" dirty="0">
                <a:latin typeface="+mj-lt"/>
              </a:rPr>
              <a:t>(for example, to provide the ability to identify adjacent and connected features, find the shared edges, and navigate along a series of connected edges).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Support sophisticated editing tools that enforce the topological constraints of the data model</a:t>
            </a:r>
            <a:r>
              <a:rPr lang="en-US" sz="2400" dirty="0">
                <a:latin typeface="+mj-lt"/>
              </a:rPr>
              <a:t> (such as the ability to edit a shared edge and update all the features that share the common edge). 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14</a:t>
            </a:fld>
            <a:endParaRPr lang="en-US" dirty="0"/>
          </a:p>
        </p:txBody>
      </p:sp>
      <p:pic>
        <p:nvPicPr>
          <p:cNvPr id="6" name="Picture 5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3037" r="2212" b="3146"/>
          <a:stretch>
            <a:fillRect/>
          </a:stretch>
        </p:blipFill>
        <p:spPr>
          <a:xfrm>
            <a:off x="-26035" y="-60325"/>
            <a:ext cx="10198735" cy="69202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95744"/>
            <a:ext cx="1127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+mj-lt"/>
              </a:rPr>
              <a:t>Check Validity Tool: </a:t>
            </a:r>
            <a:r>
              <a:rPr lang="en-US" sz="3200">
                <a:latin typeface="+mj-lt"/>
              </a:rPr>
              <a:t>looks for </a:t>
            </a:r>
            <a:r>
              <a:rPr lang="en-US" sz="3200" i="1">
                <a:latin typeface="+mj-lt"/>
              </a:rPr>
              <a:t>geometry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+mj-lt"/>
              </a:rPr>
              <a:t>Why use Check Validity: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Problems when running Spatial Analysis with invalid geometry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  <a:sym typeface="Wingdings" panose="05000000000000000000" pitchFamily="2" charset="2"/>
              </a:rPr>
              <a:t> Should check validity and fix geometry errors before running Spatial Analysis</a:t>
            </a:r>
            <a:endParaRPr lang="en-US" sz="320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95744"/>
            <a:ext cx="1127760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+mj-lt"/>
              </a:rPr>
              <a:t>Create new shapefiles just contains roads and hospitals in a chosen ward (</a:t>
            </a:r>
            <a:r>
              <a:rPr lang="en-US" sz="3200" dirty="0" err="1">
                <a:latin typeface="+mj-lt"/>
              </a:rPr>
              <a:t>E.g</a:t>
            </a:r>
            <a:r>
              <a:rPr lang="en-US" sz="3200" dirty="0">
                <a:latin typeface="+mj-lt"/>
              </a:rPr>
              <a:t>: ‘</a:t>
            </a:r>
            <a:r>
              <a:rPr lang="vi-VN" sz="3200" dirty="0">
                <a:latin typeface="+mj-lt"/>
              </a:rPr>
              <a:t>Phường 7</a:t>
            </a:r>
            <a:r>
              <a:rPr lang="en-US" sz="3200" dirty="0">
                <a:latin typeface="+mj-lt"/>
              </a:rPr>
              <a:t>’)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b="1" dirty="0">
                <a:latin typeface="+mj-lt"/>
              </a:rPr>
              <a:t>Merge</a:t>
            </a:r>
            <a:r>
              <a:rPr lang="en-US" sz="3200" dirty="0">
                <a:latin typeface="+mj-lt"/>
              </a:rPr>
              <a:t> all Wards to make a new unique polygon called District 3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+mj-lt"/>
              </a:rPr>
              <a:t>Create </a:t>
            </a:r>
            <a:r>
              <a:rPr lang="en-US" sz="3200" b="1" dirty="0">
                <a:latin typeface="+mj-lt"/>
              </a:rPr>
              <a:t>minimum bounding</a:t>
            </a:r>
            <a:r>
              <a:rPr lang="en-US" sz="3200" dirty="0">
                <a:latin typeface="+mj-lt"/>
              </a:rPr>
              <a:t> geometry for all hospitals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Attribute joins: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Join/ Append attribute from Table/ Excel files to existing shapefile based on a </a:t>
            </a:r>
            <a:r>
              <a:rPr lang="en-US" sz="2000" b="1" dirty="0">
                <a:latin typeface="+mj-lt"/>
              </a:rPr>
              <a:t>key field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9229090" cy="32766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Processing tools in Vector menu, Processing Toolbox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Attribute join, Spatial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Clip, intersection, union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Check validity, fix geometries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3" y="685800"/>
            <a:ext cx="8582793" cy="437673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Processing Toolbox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Search keyword and perform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033"/>
          <a:stretch>
            <a:fillRect/>
          </a:stretch>
        </p:blipFill>
        <p:spPr>
          <a:xfrm>
            <a:off x="8560280" y="619539"/>
            <a:ext cx="3623094" cy="56213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+mj-lt"/>
              </a:rPr>
              <a:t>Clip: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120581" cy="2286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+mj-lt"/>
              </a:rPr>
              <a:t>Intersection: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78503"/>
            <a:ext cx="5562600" cy="30658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Union: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9800"/>
            <a:ext cx="5233035" cy="23431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58525"/>
            <a:ext cx="6734175" cy="474094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</TotalTime>
  <Words>509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Parallax</vt:lpstr>
      <vt:lpstr>Unit 4: Processing Tools</vt:lpstr>
      <vt:lpstr>Processing Tools</vt:lpstr>
      <vt:lpstr>Processing Tools</vt:lpstr>
      <vt:lpstr>Processing Tools</vt:lpstr>
      <vt:lpstr>Processing Tools</vt:lpstr>
      <vt:lpstr>Processing Tools</vt:lpstr>
      <vt:lpstr>Processing Tools</vt:lpstr>
      <vt:lpstr>Processing Tools</vt:lpstr>
      <vt:lpstr>Geometry Tools</vt:lpstr>
      <vt:lpstr>Geometry Tools</vt:lpstr>
      <vt:lpstr>Processing Tools</vt:lpstr>
      <vt:lpstr>Processing Tools</vt:lpstr>
      <vt:lpstr>Processing Tools</vt:lpstr>
      <vt:lpstr>PowerPoint Presentation</vt:lpstr>
      <vt:lpstr>Processing Tools</vt:lpstr>
      <vt:lpstr>Exercises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2094</cp:revision>
  <dcterms:created xsi:type="dcterms:W3CDTF">2009-07-24T04:24:00Z</dcterms:created>
  <dcterms:modified xsi:type="dcterms:W3CDTF">2022-08-23T03:20:24Z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5A4B72154E7D4EC88F27105C2AD9704F</vt:lpwstr>
  </property>
  <property fmtid="{D5CDD505-2E9C-101B-9397-08002B2CF9AE}" pid="3" name="KSOProductBuildVer">
    <vt:lpwstr>1033-11.2.0.11074</vt:lpwstr>
  </property>
</Properties>
</file>