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Gelasio"/>
      <p:regular r:id="rId17"/>
    </p:embeddedFont>
    <p:embeddedFont>
      <p:font typeface="Gelasio"/>
      <p:regular r:id="rId18"/>
    </p:embeddedFont>
    <p:embeddedFont>
      <p:font typeface="Gelasio"/>
      <p:regular r:id="rId19"/>
    </p:embeddedFont>
    <p:embeddedFont>
      <p:font typeface="Gelasio"/>
      <p:regular r:id="rId20"/>
    </p:embeddedFont>
    <p:embeddedFont>
      <p:font typeface="Gelasio"/>
      <p:regular r:id="rId21"/>
    </p:embeddedFont>
    <p:embeddedFont>
      <p:font typeface="Gelasio"/>
      <p:regular r:id="rId22"/>
    </p:embeddedFont>
    <p:embeddedFont>
      <p:font typeface="Gelasio"/>
      <p:regular r:id="rId23"/>
    </p:embeddedFont>
    <p:embeddedFont>
      <p:font typeface="Gelasio"/>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7.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691527"/>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D8B6A4"/>
                </a:solidFill>
                <a:latin typeface="Gelasio" pitchFamily="34" charset="0"/>
                <a:ea typeface="Gelasio" pitchFamily="34" charset="-122"/>
                <a:cs typeface="Gelasio" pitchFamily="34" charset="-120"/>
              </a:rPr>
              <a:t>Phân Loại Văn Bản trong Xử lý Ngôn ngữ Tự nhiên</a:t>
            </a:r>
            <a:endParaRPr lang="en-US" sz="4450" dirty="0"/>
          </a:p>
        </p:txBody>
      </p:sp>
      <p:sp>
        <p:nvSpPr>
          <p:cNvPr id="4" name="Text 1"/>
          <p:cNvSpPr/>
          <p:nvPr/>
        </p:nvSpPr>
        <p:spPr>
          <a:xfrm>
            <a:off x="6280190" y="4449247"/>
            <a:ext cx="7556421"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Chào mừng quý vị đến với buổi giới thiệu chuyên sâu về Phân loại Văn bản trong lĩnh vực Xử lý Ngôn ngữ Tự nhiên (NLP). Buổi trình bày này sẽ đi sâu vào một bài toán thực tế và các phương pháp tiếp cận tiên tiến.</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536263"/>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D8B6A4"/>
                </a:solidFill>
                <a:latin typeface="Gelasio" pitchFamily="34" charset="0"/>
                <a:ea typeface="Gelasio" pitchFamily="34" charset="-122"/>
                <a:cs typeface="Gelasio" pitchFamily="34" charset="-120"/>
              </a:rPr>
              <a:t>Các Bước Tiếp Theo</a:t>
            </a:r>
            <a:endParaRPr lang="en-US" sz="4450" dirty="0"/>
          </a:p>
        </p:txBody>
      </p:sp>
      <p:sp>
        <p:nvSpPr>
          <p:cNvPr id="3" name="Text 1"/>
          <p:cNvSpPr/>
          <p:nvPr/>
        </p:nvSpPr>
        <p:spPr>
          <a:xfrm>
            <a:off x="793790" y="2698671"/>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Chúng tôi hy vọng buổi trình bày này đã cung cấp một cái nhìn tổng quan về bài toán "Fake or Real" và các phương pháp tiếp cận trong phân loại văn bản NLP.</a:t>
            </a:r>
            <a:endParaRPr lang="en-US" sz="1750" dirty="0"/>
          </a:p>
        </p:txBody>
      </p:sp>
      <p:sp>
        <p:nvSpPr>
          <p:cNvPr id="4" name="Shape 2"/>
          <p:cNvSpPr/>
          <p:nvPr/>
        </p:nvSpPr>
        <p:spPr>
          <a:xfrm>
            <a:off x="793790" y="3679627"/>
            <a:ext cx="4196358" cy="2395657"/>
          </a:xfrm>
          <a:prstGeom prst="roundRect">
            <a:avLst>
              <a:gd name="adj" fmla="val 22724"/>
            </a:avLst>
          </a:prstGeom>
          <a:solidFill>
            <a:srgbClr val="373433"/>
          </a:solidFill>
          <a:ln/>
        </p:spPr>
      </p:sp>
      <p:sp>
        <p:nvSpPr>
          <p:cNvPr id="5" name="Text 3"/>
          <p:cNvSpPr/>
          <p:nvPr/>
        </p:nvSpPr>
        <p:spPr>
          <a:xfrm>
            <a:off x="1020604" y="390644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Tùy chỉnh Mô hình</a:t>
            </a:r>
            <a:endParaRPr lang="en-US" sz="2200" dirty="0"/>
          </a:p>
        </p:txBody>
      </p:sp>
      <p:sp>
        <p:nvSpPr>
          <p:cNvPr id="6" name="Text 4"/>
          <p:cNvSpPr/>
          <p:nvPr/>
        </p:nvSpPr>
        <p:spPr>
          <a:xfrm>
            <a:off x="1020604" y="4396859"/>
            <a:ext cx="3742730" cy="1451610"/>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Tùy chỉnh và tối ưu hóa các mô hình DL (ví dụ: fine-tuning BERT) sẽ là chìa khóa để đạt được kết quả cao nhất trong cuộc thi này.</a:t>
            </a:r>
            <a:endParaRPr lang="en-US" sz="1750" dirty="0"/>
          </a:p>
        </p:txBody>
      </p:sp>
      <p:sp>
        <p:nvSpPr>
          <p:cNvPr id="7" name="Shape 5"/>
          <p:cNvSpPr/>
          <p:nvPr/>
        </p:nvSpPr>
        <p:spPr>
          <a:xfrm>
            <a:off x="5216962" y="3679627"/>
            <a:ext cx="4196358" cy="2395657"/>
          </a:xfrm>
          <a:prstGeom prst="roundRect">
            <a:avLst>
              <a:gd name="adj" fmla="val 22724"/>
            </a:avLst>
          </a:prstGeom>
          <a:solidFill>
            <a:srgbClr val="373433"/>
          </a:solidFill>
          <a:ln/>
        </p:spPr>
      </p:sp>
      <p:sp>
        <p:nvSpPr>
          <p:cNvPr id="8" name="Text 6"/>
          <p:cNvSpPr/>
          <p:nvPr/>
        </p:nvSpPr>
        <p:spPr>
          <a:xfrm>
            <a:off x="5443776" y="3906441"/>
            <a:ext cx="3067407"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Thực nghiệm với Dữ liệu</a:t>
            </a:r>
            <a:endParaRPr lang="en-US" sz="2200" dirty="0"/>
          </a:p>
        </p:txBody>
      </p:sp>
      <p:sp>
        <p:nvSpPr>
          <p:cNvPr id="9" name="Text 7"/>
          <p:cNvSpPr/>
          <p:nvPr/>
        </p:nvSpPr>
        <p:spPr>
          <a:xfrm>
            <a:off x="5443776" y="4396859"/>
            <a:ext cx="3742730"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Khám phá sâu hơn các đặc điểm của dữ liệu REAL và FAKE để tìm ra các pattern ẩn mà LLM tạo ra.</a:t>
            </a:r>
            <a:endParaRPr lang="en-US" sz="1750" dirty="0"/>
          </a:p>
        </p:txBody>
      </p:sp>
      <p:sp>
        <p:nvSpPr>
          <p:cNvPr id="10" name="Shape 8"/>
          <p:cNvSpPr/>
          <p:nvPr/>
        </p:nvSpPr>
        <p:spPr>
          <a:xfrm>
            <a:off x="9640133" y="3679627"/>
            <a:ext cx="4196358" cy="2395657"/>
          </a:xfrm>
          <a:prstGeom prst="roundRect">
            <a:avLst>
              <a:gd name="adj" fmla="val 22724"/>
            </a:avLst>
          </a:prstGeom>
          <a:solidFill>
            <a:srgbClr val="373433"/>
          </a:solidFill>
          <a:ln/>
        </p:spPr>
      </p:sp>
      <p:sp>
        <p:nvSpPr>
          <p:cNvPr id="11" name="Text 9"/>
          <p:cNvSpPr/>
          <p:nvPr/>
        </p:nvSpPr>
        <p:spPr>
          <a:xfrm>
            <a:off x="9866948" y="3906441"/>
            <a:ext cx="3085267"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Đóng góp vào AI an toàn</a:t>
            </a:r>
            <a:endParaRPr lang="en-US" sz="2200" dirty="0"/>
          </a:p>
        </p:txBody>
      </p:sp>
      <p:sp>
        <p:nvSpPr>
          <p:cNvPr id="12" name="Text 10"/>
          <p:cNvSpPr/>
          <p:nvPr/>
        </p:nvSpPr>
        <p:spPr>
          <a:xfrm>
            <a:off x="9866948" y="4396859"/>
            <a:ext cx="3742730" cy="1451610"/>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Thông qua việc giải quyết bài toán này, chúng ta đang góp phần xây dựng một hệ sinh thái AI an toàn và đáng tin cậy hơn.</a:t>
            </a:r>
            <a:endParaRPr lang="en-US" sz="1750" dirty="0"/>
          </a:p>
        </p:txBody>
      </p:sp>
      <p:sp>
        <p:nvSpPr>
          <p:cNvPr id="13" name="Text 11"/>
          <p:cNvSpPr/>
          <p:nvPr/>
        </p:nvSpPr>
        <p:spPr>
          <a:xfrm>
            <a:off x="793790" y="6330434"/>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Cảm ơn quý vị đã lắng nghe! Chúng tôi sẵn sàng trả lời các câu hỏi và thảo luận thêm.</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95714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8B6A4"/>
                </a:solidFill>
                <a:latin typeface="Gelasio" pitchFamily="34" charset="0"/>
                <a:ea typeface="Gelasio" pitchFamily="34" charset="-122"/>
                <a:cs typeface="Gelasio" pitchFamily="34" charset="-120"/>
              </a:rPr>
              <a:t>Chương 1: Giới thiệu</a:t>
            </a:r>
            <a:endParaRPr lang="en-US" sz="2200" dirty="0"/>
          </a:p>
        </p:txBody>
      </p:sp>
      <p:sp>
        <p:nvSpPr>
          <p:cNvPr id="3" name="Text 1"/>
          <p:cNvSpPr/>
          <p:nvPr/>
        </p:nvSpPr>
        <p:spPr>
          <a:xfrm>
            <a:off x="793790" y="1538288"/>
            <a:ext cx="13042821" cy="1956435"/>
          </a:xfrm>
          <a:prstGeom prst="rect">
            <a:avLst/>
          </a:prstGeom>
          <a:noFill/>
          <a:ln/>
        </p:spPr>
        <p:txBody>
          <a:bodyPr wrap="square" lIns="0" tIns="0" rIns="0" bIns="0" rtlCol="0" anchor="t"/>
          <a:lstStyle/>
          <a:p>
            <a:pPr algn="l" indent="0" marL="0">
              <a:lnSpc>
                <a:spcPts val="7700"/>
              </a:lnSpc>
              <a:buNone/>
            </a:pPr>
            <a:r>
              <a:rPr lang="en-US" sz="6150" dirty="0">
                <a:solidFill>
                  <a:srgbClr val="C49F8C"/>
                </a:solidFill>
                <a:latin typeface="Gelasio" pitchFamily="34" charset="0"/>
                <a:ea typeface="Gelasio" pitchFamily="34" charset="-122"/>
                <a:cs typeface="Gelasio" pitchFamily="34" charset="-120"/>
              </a:rPr>
              <a:t>Fake or Real:</a:t>
            </a:r>
            <a:pPr algn="l" indent="0" marL="0">
              <a:lnSpc>
                <a:spcPts val="7700"/>
              </a:lnSpc>
              <a:buNone/>
            </a:pPr>
            <a:r>
              <a:rPr lang="en-US" sz="6150" dirty="0">
                <a:solidFill>
                  <a:srgbClr val="D8B6A4"/>
                </a:solidFill>
                <a:latin typeface="Gelasio" pitchFamily="34" charset="0"/>
                <a:ea typeface="Gelasio" pitchFamily="34" charset="-122"/>
                <a:cs typeface="Gelasio" pitchFamily="34" charset="-120"/>
              </a:rPr>
              <a:t> Cuộc Săn Tìm Kẻ Giả Mạo trong Văn Bản</a:t>
            </a:r>
            <a:endParaRPr lang="en-US" sz="6150" dirty="0"/>
          </a:p>
        </p:txBody>
      </p:sp>
      <p:sp>
        <p:nvSpPr>
          <p:cNvPr id="4" name="Text 2"/>
          <p:cNvSpPr/>
          <p:nvPr/>
        </p:nvSpPr>
        <p:spPr>
          <a:xfrm>
            <a:off x="793790" y="3834884"/>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Trong bối cảnh trí tuệ nhân tạo ngày càng phát triển, khả năng phân biệt thông tin thật giả trở nên cực kỳ quan trọng. Bài toán "Fake or Real: The Impostor Hunt in Texts" là một cuộc thi đặc biệt nhằm giải quyết thách thức này.</a:t>
            </a:r>
            <a:endParaRPr lang="en-US" sz="1750" dirty="0"/>
          </a:p>
        </p:txBody>
      </p:sp>
      <p:sp>
        <p:nvSpPr>
          <p:cNvPr id="5" name="Shape 3"/>
          <p:cNvSpPr/>
          <p:nvPr/>
        </p:nvSpPr>
        <p:spPr>
          <a:xfrm>
            <a:off x="793790" y="4815840"/>
            <a:ext cx="6407944" cy="2456617"/>
          </a:xfrm>
          <a:prstGeom prst="roundRect">
            <a:avLst>
              <a:gd name="adj" fmla="val 5956"/>
            </a:avLst>
          </a:prstGeom>
          <a:solidFill>
            <a:srgbClr val="464342"/>
          </a:solidFill>
          <a:ln w="30480">
            <a:solidFill>
              <a:srgbClr val="504D4C"/>
            </a:solidFill>
            <a:prstDash val="solid"/>
          </a:ln>
        </p:spPr>
      </p:sp>
      <p:sp>
        <p:nvSpPr>
          <p:cNvPr id="6" name="Shape 4"/>
          <p:cNvSpPr/>
          <p:nvPr/>
        </p:nvSpPr>
        <p:spPr>
          <a:xfrm>
            <a:off x="763310" y="4815840"/>
            <a:ext cx="121920" cy="2456617"/>
          </a:xfrm>
          <a:prstGeom prst="roundRect">
            <a:avLst>
              <a:gd name="adj" fmla="val 27907"/>
            </a:avLst>
          </a:prstGeom>
          <a:solidFill>
            <a:srgbClr val="C49F8C"/>
          </a:solidFill>
          <a:ln/>
        </p:spPr>
      </p:sp>
      <p:sp>
        <p:nvSpPr>
          <p:cNvPr id="7" name="Text 5"/>
          <p:cNvSpPr/>
          <p:nvPr/>
        </p:nvSpPr>
        <p:spPr>
          <a:xfrm>
            <a:off x="1142524" y="507313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Nguồn gốc</a:t>
            </a:r>
            <a:endParaRPr lang="en-US" sz="2200" dirty="0"/>
          </a:p>
        </p:txBody>
      </p:sp>
      <p:sp>
        <p:nvSpPr>
          <p:cNvPr id="8" name="Text 6"/>
          <p:cNvSpPr/>
          <p:nvPr/>
        </p:nvSpPr>
        <p:spPr>
          <a:xfrm>
            <a:off x="1142524" y="5563553"/>
            <a:ext cx="5801916" cy="1451610"/>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Cuộc thi là một phần của chuỗi </a:t>
            </a:r>
            <a:pPr algn="l" indent="0" marL="0">
              <a:lnSpc>
                <a:spcPts val="2850"/>
              </a:lnSpc>
              <a:buNone/>
            </a:pPr>
            <a:r>
              <a:rPr lang="en-US" sz="1750" b="1" dirty="0">
                <a:solidFill>
                  <a:srgbClr val="C9C2C0"/>
                </a:solidFill>
                <a:latin typeface="Gelasio" pitchFamily="34" charset="0"/>
                <a:ea typeface="Gelasio" pitchFamily="34" charset="-122"/>
                <a:cs typeface="Gelasio" pitchFamily="34" charset="-120"/>
              </a:rPr>
              <a:t>Secure Your AI</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của Cơ quan Vũ trụ Châu Âu (ESA), nhấn mạnh rủi ro về "data poisoning" và sự phụ thuộc quá mức vào LLM trong các tác vụ khoa học.</a:t>
            </a:r>
            <a:endParaRPr lang="en-US" sz="1750" dirty="0"/>
          </a:p>
        </p:txBody>
      </p:sp>
      <p:sp>
        <p:nvSpPr>
          <p:cNvPr id="9" name="Shape 7"/>
          <p:cNvSpPr/>
          <p:nvPr/>
        </p:nvSpPr>
        <p:spPr>
          <a:xfrm>
            <a:off x="7428548" y="4815840"/>
            <a:ext cx="6408063" cy="2456617"/>
          </a:xfrm>
          <a:prstGeom prst="roundRect">
            <a:avLst>
              <a:gd name="adj" fmla="val 5956"/>
            </a:avLst>
          </a:prstGeom>
          <a:solidFill>
            <a:srgbClr val="464342"/>
          </a:solidFill>
          <a:ln w="30480">
            <a:solidFill>
              <a:srgbClr val="504D4C"/>
            </a:solidFill>
            <a:prstDash val="solid"/>
          </a:ln>
        </p:spPr>
      </p:sp>
      <p:sp>
        <p:nvSpPr>
          <p:cNvPr id="10" name="Shape 8"/>
          <p:cNvSpPr/>
          <p:nvPr/>
        </p:nvSpPr>
        <p:spPr>
          <a:xfrm>
            <a:off x="7398067" y="4815840"/>
            <a:ext cx="121920" cy="2456617"/>
          </a:xfrm>
          <a:prstGeom prst="roundRect">
            <a:avLst>
              <a:gd name="adj" fmla="val 27907"/>
            </a:avLst>
          </a:prstGeom>
          <a:solidFill>
            <a:srgbClr val="C49F8C"/>
          </a:solidFill>
          <a:ln/>
        </p:spPr>
      </p:sp>
      <p:sp>
        <p:nvSpPr>
          <p:cNvPr id="11" name="Text 9"/>
          <p:cNvSpPr/>
          <p:nvPr/>
        </p:nvSpPr>
        <p:spPr>
          <a:xfrm>
            <a:off x="7777282" y="507313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Mục tiêu</a:t>
            </a:r>
            <a:endParaRPr lang="en-US" sz="2200" dirty="0"/>
          </a:p>
        </p:txBody>
      </p:sp>
      <p:sp>
        <p:nvSpPr>
          <p:cNvPr id="12" name="Text 10"/>
          <p:cNvSpPr/>
          <p:nvPr/>
        </p:nvSpPr>
        <p:spPr>
          <a:xfrm>
            <a:off x="7777282" y="5563553"/>
            <a:ext cx="5802035"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Xây dựng mô hình có khả năng xác định văn bản nào là "thật" (REAL) và văn bản nào là "giả" (FAKE) trong một cặp, với sự can thiệp của LLM.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86264" y="460534"/>
            <a:ext cx="3023592" cy="261699"/>
          </a:xfrm>
          <a:prstGeom prst="rect">
            <a:avLst/>
          </a:prstGeom>
          <a:noFill/>
          <a:ln/>
        </p:spPr>
        <p:txBody>
          <a:bodyPr wrap="none" lIns="0" tIns="0" rIns="0" bIns="0" rtlCol="0" anchor="t"/>
          <a:lstStyle/>
          <a:p>
            <a:pPr algn="l" indent="0" marL="0">
              <a:lnSpc>
                <a:spcPts val="2050"/>
              </a:lnSpc>
              <a:buNone/>
            </a:pPr>
            <a:r>
              <a:rPr lang="en-US" sz="1600" dirty="0">
                <a:solidFill>
                  <a:srgbClr val="D8B6A4"/>
                </a:solidFill>
                <a:latin typeface="Gelasio" pitchFamily="34" charset="0"/>
                <a:ea typeface="Gelasio" pitchFamily="34" charset="-122"/>
                <a:cs typeface="Gelasio" pitchFamily="34" charset="-120"/>
              </a:rPr>
              <a:t>Chương 2: Mô tả bài toán chi tiết</a:t>
            </a:r>
            <a:endParaRPr lang="en-US" sz="1600" dirty="0"/>
          </a:p>
        </p:txBody>
      </p:sp>
      <p:sp>
        <p:nvSpPr>
          <p:cNvPr id="3" name="Text 1"/>
          <p:cNvSpPr/>
          <p:nvPr/>
        </p:nvSpPr>
        <p:spPr>
          <a:xfrm>
            <a:off x="586264" y="889635"/>
            <a:ext cx="3350062" cy="418743"/>
          </a:xfrm>
          <a:prstGeom prst="rect">
            <a:avLst/>
          </a:prstGeom>
          <a:noFill/>
          <a:ln/>
        </p:spPr>
        <p:txBody>
          <a:bodyPr wrap="none" lIns="0" tIns="0" rIns="0" bIns="0" rtlCol="0" anchor="t"/>
          <a:lstStyle/>
          <a:p>
            <a:pPr algn="l" indent="0" marL="0">
              <a:lnSpc>
                <a:spcPts val="3250"/>
              </a:lnSpc>
              <a:buNone/>
            </a:pPr>
            <a:r>
              <a:rPr lang="en-US" sz="2600" dirty="0">
                <a:solidFill>
                  <a:srgbClr val="D8B6A4"/>
                </a:solidFill>
                <a:latin typeface="Gelasio" pitchFamily="34" charset="0"/>
                <a:ea typeface="Gelasio" pitchFamily="34" charset="-122"/>
                <a:cs typeface="Gelasio" pitchFamily="34" charset="-120"/>
              </a:rPr>
              <a:t>Dữ liệu và Nhiệm vụ</a:t>
            </a:r>
            <a:endParaRPr lang="en-US" sz="2600" dirty="0"/>
          </a:p>
        </p:txBody>
      </p:sp>
      <p:sp>
        <p:nvSpPr>
          <p:cNvPr id="4" name="Text 2"/>
          <p:cNvSpPr/>
          <p:nvPr/>
        </p:nvSpPr>
        <p:spPr>
          <a:xfrm>
            <a:off x="586264" y="1710333"/>
            <a:ext cx="6524625" cy="558879"/>
          </a:xfrm>
          <a:prstGeom prst="rect">
            <a:avLst/>
          </a:prstGeom>
          <a:noFill/>
          <a:ln/>
        </p:spPr>
        <p:txBody>
          <a:bodyPr wrap="square" lIns="0" tIns="0" rIns="0" bIns="0" rtlCol="0" anchor="t"/>
          <a:lstStyle/>
          <a:p>
            <a:pPr algn="l" indent="0" marL="0">
              <a:lnSpc>
                <a:spcPts val="2100"/>
              </a:lnSpc>
              <a:buNone/>
            </a:pPr>
            <a:r>
              <a:rPr lang="en-US" sz="1300" dirty="0">
                <a:solidFill>
                  <a:srgbClr val="C9C2C0"/>
                </a:solidFill>
                <a:latin typeface="Gelasio" pitchFamily="34" charset="0"/>
                <a:ea typeface="Gelasio" pitchFamily="34" charset="-122"/>
                <a:cs typeface="Gelasio" pitchFamily="34" charset="-120"/>
              </a:rPr>
              <a:t>Mỗi điểm dữ liệu bao gồm hai đoạn văn </a:t>
            </a:r>
            <a:pPr algn="l" indent="0" marL="0">
              <a:lnSpc>
                <a:spcPts val="2100"/>
              </a:lnSpc>
              <a:buNone/>
            </a:pPr>
            <a:r>
              <a:rPr lang="en-US" sz="1300" dirty="0">
                <a:solidFill>
                  <a:srgbClr val="C9C2C0"/>
                </a:solidFill>
                <a:highlight>
                  <a:srgbClr val="53504F"/>
                </a:highlight>
                <a:latin typeface="Consolas" pitchFamily="34" charset="0"/>
                <a:ea typeface="Consolas" pitchFamily="34" charset="-122"/>
                <a:cs typeface="Consolas" pitchFamily="34" charset="-120"/>
              </a:rPr>
              <a:t>(text₀, text₁)</a:t>
            </a:r>
            <a:pPr algn="l" indent="0" marL="0">
              <a:lnSpc>
                <a:spcPts val="2100"/>
              </a:lnSpc>
              <a:buNone/>
            </a:pPr>
            <a:r>
              <a:rPr lang="en-US" sz="1300" dirty="0">
                <a:solidFill>
                  <a:srgbClr val="C9C2C0"/>
                </a:solidFill>
                <a:latin typeface="Gelasio" pitchFamily="34" charset="0"/>
                <a:ea typeface="Gelasio" pitchFamily="34" charset="-122"/>
                <a:cs typeface="Gelasio" pitchFamily="34" charset="-120"/>
              </a:rPr>
              <a:t> được lấy từ tạp chí khoa học The Messenger. Cả hai đoạn đều đã được chỉnh sửa bởi mô hình ngôn ngữ lớn (LLM):</a:t>
            </a:r>
            <a:endParaRPr lang="en-US" sz="1300" dirty="0"/>
          </a:p>
        </p:txBody>
      </p:sp>
      <p:sp>
        <p:nvSpPr>
          <p:cNvPr id="5" name="Text 3"/>
          <p:cNvSpPr/>
          <p:nvPr/>
        </p:nvSpPr>
        <p:spPr>
          <a:xfrm>
            <a:off x="586264" y="2419945"/>
            <a:ext cx="6524625" cy="268010"/>
          </a:xfrm>
          <a:prstGeom prst="rect">
            <a:avLst/>
          </a:prstGeom>
          <a:noFill/>
          <a:ln/>
        </p:spPr>
        <p:txBody>
          <a:bodyPr wrap="none" lIns="0" tIns="0" rIns="0" bIns="0" rtlCol="0" anchor="t"/>
          <a:lstStyle/>
          <a:p>
            <a:pPr algn="l" marL="342900" indent="-342900">
              <a:lnSpc>
                <a:spcPts val="2100"/>
              </a:lnSpc>
              <a:buSzPct val="100000"/>
              <a:buChar char="•"/>
            </a:pPr>
            <a:r>
              <a:rPr lang="en-US" sz="1300" b="1" dirty="0">
                <a:solidFill>
                  <a:srgbClr val="C9C2C0"/>
                </a:solidFill>
                <a:latin typeface="Gelasio" pitchFamily="34" charset="0"/>
                <a:ea typeface="Gelasio" pitchFamily="34" charset="-122"/>
                <a:cs typeface="Gelasio" pitchFamily="34" charset="-120"/>
              </a:rPr>
              <a:t>REAL:</a:t>
            </a:r>
            <a:pPr algn="l" indent="0" marL="0">
              <a:lnSpc>
                <a:spcPts val="2100"/>
              </a:lnSpc>
              <a:buNone/>
            </a:pPr>
            <a:r>
              <a:rPr lang="en-US" sz="1300" dirty="0">
                <a:solidFill>
                  <a:srgbClr val="C9C2C0"/>
                </a:solidFill>
                <a:latin typeface="Gelasio" pitchFamily="34" charset="0"/>
                <a:ea typeface="Gelasio" pitchFamily="34" charset="-122"/>
                <a:cs typeface="Gelasio" pitchFamily="34" charset="-120"/>
              </a:rPr>
              <a:t> được tinh chỉnh để bám sát bài gốc.</a:t>
            </a:r>
            <a:endParaRPr lang="en-US" sz="1300" dirty="0"/>
          </a:p>
        </p:txBody>
      </p:sp>
      <p:sp>
        <p:nvSpPr>
          <p:cNvPr id="6" name="Text 4"/>
          <p:cNvSpPr/>
          <p:nvPr/>
        </p:nvSpPr>
        <p:spPr>
          <a:xfrm>
            <a:off x="586264" y="2746534"/>
            <a:ext cx="6524625" cy="268010"/>
          </a:xfrm>
          <a:prstGeom prst="rect">
            <a:avLst/>
          </a:prstGeom>
          <a:noFill/>
          <a:ln/>
        </p:spPr>
        <p:txBody>
          <a:bodyPr wrap="none" lIns="0" tIns="0" rIns="0" bIns="0" rtlCol="0" anchor="t"/>
          <a:lstStyle/>
          <a:p>
            <a:pPr algn="l" marL="342900" indent="-342900">
              <a:lnSpc>
                <a:spcPts val="2100"/>
              </a:lnSpc>
              <a:buSzPct val="100000"/>
              <a:buChar char="•"/>
            </a:pPr>
            <a:r>
              <a:rPr lang="en-US" sz="1300" b="1" dirty="0">
                <a:solidFill>
                  <a:srgbClr val="C9C2C0"/>
                </a:solidFill>
                <a:latin typeface="Gelasio" pitchFamily="34" charset="0"/>
                <a:ea typeface="Gelasio" pitchFamily="34" charset="-122"/>
                <a:cs typeface="Gelasio" pitchFamily="34" charset="-120"/>
              </a:rPr>
              <a:t>FAKE:</a:t>
            </a:r>
            <a:pPr algn="l" indent="0" marL="0">
              <a:lnSpc>
                <a:spcPts val="2100"/>
              </a:lnSpc>
              <a:buNone/>
            </a:pPr>
            <a:r>
              <a:rPr lang="en-US" sz="1300" dirty="0">
                <a:solidFill>
                  <a:srgbClr val="C9C2C0"/>
                </a:solidFill>
                <a:latin typeface="Gelasio" pitchFamily="34" charset="0"/>
                <a:ea typeface="Gelasio" pitchFamily="34" charset="-122"/>
                <a:cs typeface="Gelasio" pitchFamily="34" charset="-120"/>
              </a:rPr>
              <a:t> được "nhiễu" để lệch đáng kể khỏi bài gốc.</a:t>
            </a:r>
            <a:endParaRPr lang="en-US" sz="1300" dirty="0"/>
          </a:p>
        </p:txBody>
      </p:sp>
      <p:pic>
        <p:nvPicPr>
          <p:cNvPr id="7" name="Image 0" descr="preencoded.png">    </p:cNvPr>
          <p:cNvPicPr>
            <a:picLocks noChangeAspect="1"/>
          </p:cNvPicPr>
          <p:nvPr/>
        </p:nvPicPr>
        <p:blipFill>
          <a:blip r:embed="rId1"/>
          <a:stretch>
            <a:fillRect/>
          </a:stretch>
        </p:blipFill>
        <p:spPr>
          <a:xfrm>
            <a:off x="7527131" y="1747957"/>
            <a:ext cx="6524625" cy="6524625"/>
          </a:xfrm>
          <a:prstGeom prst="rect">
            <a:avLst/>
          </a:prstGeom>
        </p:spPr>
      </p:pic>
      <p:sp>
        <p:nvSpPr>
          <p:cNvPr id="8" name="Text 5"/>
          <p:cNvSpPr/>
          <p:nvPr/>
        </p:nvSpPr>
        <p:spPr>
          <a:xfrm>
            <a:off x="586264" y="8649295"/>
            <a:ext cx="13457873" cy="268010"/>
          </a:xfrm>
          <a:prstGeom prst="rect">
            <a:avLst/>
          </a:prstGeom>
          <a:noFill/>
          <a:ln/>
        </p:spPr>
        <p:txBody>
          <a:bodyPr wrap="none" lIns="0" tIns="0" rIns="0" bIns="0" rtlCol="0" anchor="t"/>
          <a:lstStyle/>
          <a:p>
            <a:pPr algn="l" indent="0" marL="0">
              <a:lnSpc>
                <a:spcPts val="2100"/>
              </a:lnSpc>
              <a:buNone/>
            </a:pPr>
            <a:r>
              <a:rPr lang="en-US" sz="1300" dirty="0">
                <a:solidFill>
                  <a:srgbClr val="C9C2C0"/>
                </a:solidFill>
                <a:latin typeface="Gelasio" pitchFamily="34" charset="0"/>
                <a:ea typeface="Gelasio" pitchFamily="34" charset="-122"/>
                <a:cs typeface="Gelasio" pitchFamily="34" charset="-120"/>
              </a:rPr>
              <a:t>Nhiệm vụ chính của chúng ta là xác định đoạn văn nào là REAL trong cặp.</a:t>
            </a:r>
            <a:endParaRPr lang="en-US"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49410"/>
            <a:ext cx="6092547" cy="566976"/>
          </a:xfrm>
          <a:prstGeom prst="rect">
            <a:avLst/>
          </a:prstGeom>
          <a:noFill/>
          <a:ln/>
        </p:spPr>
        <p:txBody>
          <a:bodyPr wrap="none" lIns="0" tIns="0" rIns="0" bIns="0" rtlCol="0" anchor="t"/>
          <a:lstStyle/>
          <a:p>
            <a:pPr algn="l" indent="0" marL="0">
              <a:lnSpc>
                <a:spcPts val="4450"/>
              </a:lnSpc>
              <a:buNone/>
            </a:pPr>
            <a:r>
              <a:rPr lang="en-US" sz="3550" dirty="0">
                <a:solidFill>
                  <a:srgbClr val="D8B6A4"/>
                </a:solidFill>
                <a:latin typeface="Gelasio" pitchFamily="34" charset="0"/>
                <a:ea typeface="Gelasio" pitchFamily="34" charset="-122"/>
                <a:cs typeface="Gelasio" pitchFamily="34" charset="-120"/>
              </a:rPr>
              <a:t>Cấu trúc Dữ liệu và Kích thước</a:t>
            </a:r>
            <a:endParaRPr lang="en-US" sz="3550" dirty="0"/>
          </a:p>
        </p:txBody>
      </p:sp>
      <p:sp>
        <p:nvSpPr>
          <p:cNvPr id="3" name="Shape 1"/>
          <p:cNvSpPr/>
          <p:nvPr/>
        </p:nvSpPr>
        <p:spPr>
          <a:xfrm>
            <a:off x="793790" y="2970014"/>
            <a:ext cx="13042821" cy="2329101"/>
          </a:xfrm>
          <a:prstGeom prst="roundRect">
            <a:avLst>
              <a:gd name="adj" fmla="val 1461"/>
            </a:avLst>
          </a:prstGeom>
          <a:noFill/>
          <a:ln w="7620">
            <a:solidFill>
              <a:srgbClr val="FFFFFF">
                <a:alpha val="24000"/>
              </a:srgbClr>
            </a:solidFill>
            <a:prstDash val="solid"/>
          </a:ln>
        </p:spPr>
      </p:sp>
      <p:sp>
        <p:nvSpPr>
          <p:cNvPr id="4" name="Shape 2"/>
          <p:cNvSpPr/>
          <p:nvPr/>
        </p:nvSpPr>
        <p:spPr>
          <a:xfrm>
            <a:off x="801410" y="2977634"/>
            <a:ext cx="13027581" cy="650319"/>
          </a:xfrm>
          <a:prstGeom prst="rect">
            <a:avLst/>
          </a:prstGeom>
          <a:solidFill>
            <a:srgbClr val="FFFFFF">
              <a:alpha val="4000"/>
            </a:srgbClr>
          </a:solidFill>
          <a:ln/>
        </p:spPr>
      </p:sp>
      <p:sp>
        <p:nvSpPr>
          <p:cNvPr id="5" name="Text 3"/>
          <p:cNvSpPr/>
          <p:nvPr/>
        </p:nvSpPr>
        <p:spPr>
          <a:xfrm>
            <a:off x="1028581" y="3121343"/>
            <a:ext cx="2148007"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train.csv</a:t>
            </a:r>
            <a:endParaRPr lang="en-US" sz="1750" dirty="0"/>
          </a:p>
        </p:txBody>
      </p:sp>
      <p:sp>
        <p:nvSpPr>
          <p:cNvPr id="6" name="Text 4"/>
          <p:cNvSpPr/>
          <p:nvPr/>
        </p:nvSpPr>
        <p:spPr>
          <a:xfrm>
            <a:off x="3637836" y="3121343"/>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7" name="Text 5"/>
          <p:cNvSpPr/>
          <p:nvPr/>
        </p:nvSpPr>
        <p:spPr>
          <a:xfrm>
            <a:off x="6894671" y="3121343"/>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8" name="Text 6"/>
          <p:cNvSpPr/>
          <p:nvPr/>
        </p:nvSpPr>
        <p:spPr>
          <a:xfrm>
            <a:off x="10151507" y="3121343"/>
            <a:ext cx="1492806"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9" name="Text 7"/>
          <p:cNvSpPr/>
          <p:nvPr/>
        </p:nvSpPr>
        <p:spPr>
          <a:xfrm>
            <a:off x="12105561" y="3121343"/>
            <a:ext cx="1496616"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(0/1)</a:t>
            </a:r>
            <a:endParaRPr lang="en-US" sz="1750" dirty="0"/>
          </a:p>
        </p:txBody>
      </p:sp>
      <p:sp>
        <p:nvSpPr>
          <p:cNvPr id="10" name="Shape 8"/>
          <p:cNvSpPr/>
          <p:nvPr/>
        </p:nvSpPr>
        <p:spPr>
          <a:xfrm>
            <a:off x="801410" y="3627953"/>
            <a:ext cx="13027581" cy="650319"/>
          </a:xfrm>
          <a:prstGeom prst="rect">
            <a:avLst/>
          </a:prstGeom>
          <a:solidFill>
            <a:srgbClr val="000000">
              <a:alpha val="4000"/>
            </a:srgbClr>
          </a:solidFill>
          <a:ln/>
        </p:spPr>
      </p:sp>
      <p:sp>
        <p:nvSpPr>
          <p:cNvPr id="11" name="Text 9"/>
          <p:cNvSpPr/>
          <p:nvPr/>
        </p:nvSpPr>
        <p:spPr>
          <a:xfrm>
            <a:off x="1028581" y="3771662"/>
            <a:ext cx="2148007"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test.csv</a:t>
            </a:r>
            <a:endParaRPr lang="en-US" sz="1750" dirty="0"/>
          </a:p>
        </p:txBody>
      </p:sp>
      <p:sp>
        <p:nvSpPr>
          <p:cNvPr id="12" name="Text 10"/>
          <p:cNvSpPr/>
          <p:nvPr/>
        </p:nvSpPr>
        <p:spPr>
          <a:xfrm>
            <a:off x="3637836" y="3771662"/>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13" name="Text 11"/>
          <p:cNvSpPr/>
          <p:nvPr/>
        </p:nvSpPr>
        <p:spPr>
          <a:xfrm>
            <a:off x="6894671" y="3771662"/>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14" name="Text 12"/>
          <p:cNvSpPr/>
          <p:nvPr/>
        </p:nvSpPr>
        <p:spPr>
          <a:xfrm>
            <a:off x="10151507" y="3771662"/>
            <a:ext cx="1492806"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15" name="Text 13"/>
          <p:cNvSpPr/>
          <p:nvPr/>
        </p:nvSpPr>
        <p:spPr>
          <a:xfrm>
            <a:off x="12105561" y="3771662"/>
            <a:ext cx="1496616"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16" name="Shape 14"/>
          <p:cNvSpPr/>
          <p:nvPr/>
        </p:nvSpPr>
        <p:spPr>
          <a:xfrm>
            <a:off x="801410" y="4278273"/>
            <a:ext cx="13027581" cy="1013222"/>
          </a:xfrm>
          <a:prstGeom prst="rect">
            <a:avLst/>
          </a:prstGeom>
          <a:solidFill>
            <a:srgbClr val="FFFFFF">
              <a:alpha val="4000"/>
            </a:srgbClr>
          </a:solidFill>
          <a:ln/>
        </p:spPr>
      </p:sp>
      <p:sp>
        <p:nvSpPr>
          <p:cNvPr id="17" name="Text 15"/>
          <p:cNvSpPr/>
          <p:nvPr/>
        </p:nvSpPr>
        <p:spPr>
          <a:xfrm>
            <a:off x="1028581" y="4421981"/>
            <a:ext cx="2148007" cy="725805"/>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sample_submission.csv</a:t>
            </a:r>
            <a:endParaRPr lang="en-US" sz="1750" dirty="0"/>
          </a:p>
        </p:txBody>
      </p:sp>
      <p:sp>
        <p:nvSpPr>
          <p:cNvPr id="18" name="Text 16"/>
          <p:cNvSpPr/>
          <p:nvPr/>
        </p:nvSpPr>
        <p:spPr>
          <a:xfrm>
            <a:off x="3637836" y="4421981"/>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19" name="Text 17"/>
          <p:cNvSpPr/>
          <p:nvPr/>
        </p:nvSpPr>
        <p:spPr>
          <a:xfrm>
            <a:off x="6894671" y="4421981"/>
            <a:ext cx="2795588"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20" name="Text 18"/>
          <p:cNvSpPr/>
          <p:nvPr/>
        </p:nvSpPr>
        <p:spPr>
          <a:xfrm>
            <a:off x="10151507" y="4421981"/>
            <a:ext cx="1492806"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21" name="Text 19"/>
          <p:cNvSpPr/>
          <p:nvPr/>
        </p:nvSpPr>
        <p:spPr>
          <a:xfrm>
            <a:off x="12105561" y="4421981"/>
            <a:ext cx="1496616"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22" name="Text 20"/>
          <p:cNvSpPr/>
          <p:nvPr/>
        </p:nvSpPr>
        <p:spPr>
          <a:xfrm>
            <a:off x="793790" y="5554266"/>
            <a:ext cx="13042821" cy="725805"/>
          </a:xfrm>
          <a:prstGeom prst="rect">
            <a:avLst/>
          </a:prstGeom>
          <a:noFill/>
          <a:ln/>
        </p:spPr>
        <p:txBody>
          <a:bodyPr wrap="square" lIns="0" tIns="0" rIns="0" bIns="0" rtlCol="0" anchor="t"/>
          <a:lstStyle/>
          <a:p>
            <a:pPr algn="l" indent="0" marL="0">
              <a:lnSpc>
                <a:spcPts val="2850"/>
              </a:lnSpc>
              <a:buNone/>
            </a:pPr>
            <a:r>
              <a:rPr lang="en-US" sz="1750" b="1" dirty="0">
                <a:solidFill>
                  <a:srgbClr val="C9C2C0"/>
                </a:solidFill>
                <a:latin typeface="Gelasio" pitchFamily="34" charset="0"/>
                <a:ea typeface="Gelasio" pitchFamily="34" charset="-122"/>
                <a:cs typeface="Gelasio" pitchFamily="34" charset="-120"/>
              </a:rPr>
              <a:t>Kích thước dữ liệu ước tính:</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~40,000 cặp văn bản cho tập huấn luyện; tập kiểm thử được chia 45% public và 55% private cho bảng xếp hạng Kaggle, đảm bảo tính toàn vẹn của kết quả.</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122640"/>
            <a:ext cx="4915853" cy="354330"/>
          </a:xfrm>
          <a:prstGeom prst="rect">
            <a:avLst/>
          </a:prstGeom>
          <a:noFill/>
          <a:ln/>
        </p:spPr>
        <p:txBody>
          <a:bodyPr wrap="none" lIns="0" tIns="0" rIns="0" bIns="0" rtlCol="0" anchor="t"/>
          <a:lstStyle/>
          <a:p>
            <a:pPr algn="l" indent="0" marL="0">
              <a:lnSpc>
                <a:spcPts val="2750"/>
              </a:lnSpc>
              <a:buNone/>
            </a:pPr>
            <a:r>
              <a:rPr lang="en-US" sz="2200" dirty="0">
                <a:solidFill>
                  <a:srgbClr val="D8B6A4"/>
                </a:solidFill>
                <a:latin typeface="Gelasio" pitchFamily="34" charset="0"/>
                <a:ea typeface="Gelasio" pitchFamily="34" charset="-122"/>
                <a:cs typeface="Gelasio" pitchFamily="34" charset="-120"/>
              </a:rPr>
              <a:t>Chương 3: Tổng quan về Phân loại NLP</a:t>
            </a:r>
            <a:endParaRPr lang="en-US" sz="2200" dirty="0"/>
          </a:p>
        </p:txBody>
      </p:sp>
      <p:sp>
        <p:nvSpPr>
          <p:cNvPr id="3" name="Text 1"/>
          <p:cNvSpPr/>
          <p:nvPr/>
        </p:nvSpPr>
        <p:spPr>
          <a:xfrm>
            <a:off x="793790" y="1703784"/>
            <a:ext cx="8516898" cy="566976"/>
          </a:xfrm>
          <a:prstGeom prst="rect">
            <a:avLst/>
          </a:prstGeom>
          <a:noFill/>
          <a:ln/>
        </p:spPr>
        <p:txBody>
          <a:bodyPr wrap="none" lIns="0" tIns="0" rIns="0" bIns="0" rtlCol="0" anchor="t"/>
          <a:lstStyle/>
          <a:p>
            <a:pPr algn="l" indent="0" marL="0">
              <a:lnSpc>
                <a:spcPts val="4450"/>
              </a:lnSpc>
              <a:buNone/>
            </a:pPr>
            <a:r>
              <a:rPr lang="en-US" sz="3550" dirty="0">
                <a:solidFill>
                  <a:srgbClr val="D8B6A4"/>
                </a:solidFill>
                <a:latin typeface="Gelasio" pitchFamily="34" charset="0"/>
                <a:ea typeface="Gelasio" pitchFamily="34" charset="-122"/>
                <a:cs typeface="Gelasio" pitchFamily="34" charset="-120"/>
              </a:rPr>
              <a:t>Phân Loại Nhị Phân và Đánh Giá Mô Hình</a:t>
            </a:r>
            <a:endParaRPr lang="en-US" sz="3550" dirty="0"/>
          </a:p>
        </p:txBody>
      </p:sp>
      <p:sp>
        <p:nvSpPr>
          <p:cNvPr id="4" name="Text 2"/>
          <p:cNvSpPr/>
          <p:nvPr/>
        </p:nvSpPr>
        <p:spPr>
          <a:xfrm>
            <a:off x="793790" y="2610922"/>
            <a:ext cx="13042821" cy="771525"/>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Đây là bài toán phân loại nhị phân trên cặp văn bản, với đầu vào là </a:t>
            </a:r>
            <a:pPr algn="l" indent="0" marL="0">
              <a:lnSpc>
                <a:spcPts val="2850"/>
              </a:lnSpc>
              <a:buNone/>
            </a:pPr>
            <a:r>
              <a:rPr lang="en-US" sz="1750" dirty="0">
                <a:solidFill>
                  <a:srgbClr val="C9C2C0"/>
                </a:solidFill>
                <a:highlight>
                  <a:srgbClr val="53504F"/>
                </a:highlight>
                <a:latin typeface="Consolas" pitchFamily="34" charset="0"/>
                <a:ea typeface="Consolas" pitchFamily="34" charset="-122"/>
                <a:cs typeface="Consolas" pitchFamily="34" charset="-120"/>
              </a:rPr>
              <a:t>(text₀, text₁)</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và đầu ra là nhãn </a:t>
            </a:r>
            <a:pPr algn="l" indent="0" marL="0">
              <a:lnSpc>
                <a:spcPts val="2850"/>
              </a:lnSpc>
              <a:buNone/>
            </a:pPr>
            <a:r>
              <a:rPr lang="en-US" sz="1750" dirty="0">
                <a:solidFill>
                  <a:srgbClr val="C9C2C0"/>
                </a:solidFill>
                <a:highlight>
                  <a:srgbClr val="53504F"/>
                </a:highlight>
                <a:latin typeface="Consolas" pitchFamily="34" charset="0"/>
                <a:ea typeface="Consolas" pitchFamily="34" charset="-122"/>
                <a:cs typeface="Consolas" pitchFamily="34" charset="-120"/>
              </a:rPr>
              <a:t>0</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hoặc </a:t>
            </a:r>
            <a:pPr algn="l" indent="0" marL="0">
              <a:lnSpc>
                <a:spcPts val="2850"/>
              </a:lnSpc>
              <a:buNone/>
            </a:pPr>
            <a:r>
              <a:rPr lang="en-US" sz="1750" dirty="0">
                <a:solidFill>
                  <a:srgbClr val="C9C2C0"/>
                </a:solidFill>
                <a:highlight>
                  <a:srgbClr val="53504F"/>
                </a:highlight>
                <a:latin typeface="Consolas" pitchFamily="34" charset="0"/>
                <a:ea typeface="Consolas" pitchFamily="34" charset="-122"/>
                <a:cs typeface="Consolas" pitchFamily="34" charset="-120"/>
              </a:rPr>
              <a:t>1</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(tương ứng </a:t>
            </a:r>
            <a:pPr algn="l" indent="0" marL="0">
              <a:lnSpc>
                <a:spcPts val="2850"/>
              </a:lnSpc>
              <a:buNone/>
            </a:pPr>
            <a:r>
              <a:rPr lang="en-US" sz="1750" dirty="0">
                <a:solidFill>
                  <a:srgbClr val="C9C2C0"/>
                </a:solidFill>
                <a:highlight>
                  <a:srgbClr val="53504F"/>
                </a:highlight>
                <a:latin typeface="Consolas" pitchFamily="34" charset="0"/>
                <a:ea typeface="Consolas" pitchFamily="34" charset="-122"/>
                <a:cs typeface="Consolas" pitchFamily="34" charset="-120"/>
              </a:rPr>
              <a:t>text₀</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hoặc </a:t>
            </a:r>
            <a:pPr algn="l" indent="0" marL="0">
              <a:lnSpc>
                <a:spcPts val="2850"/>
              </a:lnSpc>
              <a:buNone/>
            </a:pPr>
            <a:r>
              <a:rPr lang="en-US" sz="1750" dirty="0">
                <a:solidFill>
                  <a:srgbClr val="C9C2C0"/>
                </a:solidFill>
                <a:highlight>
                  <a:srgbClr val="53504F"/>
                </a:highlight>
                <a:latin typeface="Consolas" pitchFamily="34" charset="0"/>
                <a:ea typeface="Consolas" pitchFamily="34" charset="-122"/>
                <a:cs typeface="Consolas" pitchFamily="34" charset="-120"/>
              </a:rPr>
              <a:t>text₁</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là REAL).</a:t>
            </a:r>
            <a:endParaRPr lang="en-US" sz="1750" dirty="0"/>
          </a:p>
        </p:txBody>
      </p:sp>
      <p:sp>
        <p:nvSpPr>
          <p:cNvPr id="5" name="Shape 3"/>
          <p:cNvSpPr/>
          <p:nvPr/>
        </p:nvSpPr>
        <p:spPr>
          <a:xfrm>
            <a:off x="793790" y="3977759"/>
            <a:ext cx="4196358" cy="3129201"/>
          </a:xfrm>
          <a:prstGeom prst="roundRect">
            <a:avLst>
              <a:gd name="adj" fmla="val 4675"/>
            </a:avLst>
          </a:prstGeom>
          <a:solidFill>
            <a:srgbClr val="464342"/>
          </a:solidFill>
          <a:ln/>
        </p:spPr>
      </p:sp>
      <p:sp>
        <p:nvSpPr>
          <p:cNvPr id="6" name="Shape 4"/>
          <p:cNvSpPr/>
          <p:nvPr/>
        </p:nvSpPr>
        <p:spPr>
          <a:xfrm>
            <a:off x="793790" y="3947279"/>
            <a:ext cx="4196358" cy="121920"/>
          </a:xfrm>
          <a:prstGeom prst="roundRect">
            <a:avLst>
              <a:gd name="adj" fmla="val 27907"/>
            </a:avLst>
          </a:prstGeom>
          <a:solidFill>
            <a:srgbClr val="C49F8C"/>
          </a:solidFill>
          <a:ln/>
        </p:spPr>
      </p:sp>
      <p:sp>
        <p:nvSpPr>
          <p:cNvPr id="7" name="Shape 5"/>
          <p:cNvSpPr/>
          <p:nvPr/>
        </p:nvSpPr>
        <p:spPr>
          <a:xfrm>
            <a:off x="2551688" y="3637598"/>
            <a:ext cx="680442" cy="680442"/>
          </a:xfrm>
          <a:prstGeom prst="roundRect">
            <a:avLst>
              <a:gd name="adj" fmla="val 134383"/>
            </a:avLst>
          </a:prstGeom>
          <a:solidFill>
            <a:srgbClr val="C49F8C"/>
          </a:solidFill>
          <a:ln/>
        </p:spPr>
      </p:sp>
      <p:sp>
        <p:nvSpPr>
          <p:cNvPr id="8" name="Text 6"/>
          <p:cNvSpPr/>
          <p:nvPr/>
        </p:nvSpPr>
        <p:spPr>
          <a:xfrm>
            <a:off x="2755761" y="3807738"/>
            <a:ext cx="272177" cy="340162"/>
          </a:xfrm>
          <a:prstGeom prst="rect">
            <a:avLst/>
          </a:prstGeom>
          <a:noFill/>
          <a:ln/>
        </p:spPr>
        <p:txBody>
          <a:bodyPr wrap="none" lIns="0" tIns="0" rIns="0" bIns="0" rtlCol="0" anchor="t"/>
          <a:lstStyle/>
          <a:p>
            <a:pPr algn="l" indent="0" marL="0">
              <a:lnSpc>
                <a:spcPts val="3400"/>
              </a:lnSpc>
              <a:buNone/>
            </a:pPr>
            <a:r>
              <a:rPr lang="en-US" sz="2100" dirty="0">
                <a:solidFill>
                  <a:srgbClr val="000000"/>
                </a:solidFill>
                <a:latin typeface="Gelasio" pitchFamily="34" charset="0"/>
                <a:ea typeface="Gelasio" pitchFamily="34" charset="-122"/>
                <a:cs typeface="Gelasio" pitchFamily="34" charset="-120"/>
              </a:rPr>
              <a:t>1</a:t>
            </a:r>
            <a:endParaRPr lang="en-US" sz="2100" dirty="0"/>
          </a:p>
        </p:txBody>
      </p:sp>
      <p:sp>
        <p:nvSpPr>
          <p:cNvPr id="9" name="Text 7"/>
          <p:cNvSpPr/>
          <p:nvPr/>
        </p:nvSpPr>
        <p:spPr>
          <a:xfrm>
            <a:off x="1051084" y="454473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Dạng bài toán</a:t>
            </a:r>
            <a:endParaRPr lang="en-US" sz="2200" dirty="0"/>
          </a:p>
        </p:txBody>
      </p:sp>
      <p:sp>
        <p:nvSpPr>
          <p:cNvPr id="10" name="Text 8"/>
          <p:cNvSpPr/>
          <p:nvPr/>
        </p:nvSpPr>
        <p:spPr>
          <a:xfrm>
            <a:off x="1051084" y="5035153"/>
            <a:ext cx="3681770"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Phân loại nhị phân trên cặp văn bản: Dự đoán nhãn 0/1 (0 nếu text₀ thật, 1 nếu text₁ thật).</a:t>
            </a:r>
            <a:endParaRPr lang="en-US" sz="1750" dirty="0"/>
          </a:p>
        </p:txBody>
      </p:sp>
      <p:sp>
        <p:nvSpPr>
          <p:cNvPr id="11" name="Shape 9"/>
          <p:cNvSpPr/>
          <p:nvPr/>
        </p:nvSpPr>
        <p:spPr>
          <a:xfrm>
            <a:off x="5216962" y="3977759"/>
            <a:ext cx="4196358" cy="3129201"/>
          </a:xfrm>
          <a:prstGeom prst="roundRect">
            <a:avLst>
              <a:gd name="adj" fmla="val 4675"/>
            </a:avLst>
          </a:prstGeom>
          <a:solidFill>
            <a:srgbClr val="464342"/>
          </a:solidFill>
          <a:ln/>
        </p:spPr>
      </p:sp>
      <p:sp>
        <p:nvSpPr>
          <p:cNvPr id="12" name="Shape 10"/>
          <p:cNvSpPr/>
          <p:nvPr/>
        </p:nvSpPr>
        <p:spPr>
          <a:xfrm>
            <a:off x="5216962" y="3947279"/>
            <a:ext cx="4196358" cy="121920"/>
          </a:xfrm>
          <a:prstGeom prst="roundRect">
            <a:avLst>
              <a:gd name="adj" fmla="val 27907"/>
            </a:avLst>
          </a:prstGeom>
          <a:solidFill>
            <a:srgbClr val="C49F8C"/>
          </a:solidFill>
          <a:ln/>
        </p:spPr>
      </p:sp>
      <p:sp>
        <p:nvSpPr>
          <p:cNvPr id="13" name="Shape 11"/>
          <p:cNvSpPr/>
          <p:nvPr/>
        </p:nvSpPr>
        <p:spPr>
          <a:xfrm>
            <a:off x="6974860" y="3637598"/>
            <a:ext cx="680442" cy="680442"/>
          </a:xfrm>
          <a:prstGeom prst="roundRect">
            <a:avLst>
              <a:gd name="adj" fmla="val 134383"/>
            </a:avLst>
          </a:prstGeom>
          <a:solidFill>
            <a:srgbClr val="C49F8C"/>
          </a:solidFill>
          <a:ln/>
        </p:spPr>
      </p:sp>
      <p:sp>
        <p:nvSpPr>
          <p:cNvPr id="14" name="Text 12"/>
          <p:cNvSpPr/>
          <p:nvPr/>
        </p:nvSpPr>
        <p:spPr>
          <a:xfrm>
            <a:off x="7178933" y="3807738"/>
            <a:ext cx="272177" cy="340162"/>
          </a:xfrm>
          <a:prstGeom prst="rect">
            <a:avLst/>
          </a:prstGeom>
          <a:noFill/>
          <a:ln/>
        </p:spPr>
        <p:txBody>
          <a:bodyPr wrap="none" lIns="0" tIns="0" rIns="0" bIns="0" rtlCol="0" anchor="t"/>
          <a:lstStyle/>
          <a:p>
            <a:pPr algn="l" indent="0" marL="0">
              <a:lnSpc>
                <a:spcPts val="3400"/>
              </a:lnSpc>
              <a:buNone/>
            </a:pPr>
            <a:r>
              <a:rPr lang="en-US" sz="2100" dirty="0">
                <a:solidFill>
                  <a:srgbClr val="000000"/>
                </a:solidFill>
                <a:latin typeface="Gelasio" pitchFamily="34" charset="0"/>
                <a:ea typeface="Gelasio" pitchFamily="34" charset="-122"/>
                <a:cs typeface="Gelasio" pitchFamily="34" charset="-120"/>
              </a:rPr>
              <a:t>2</a:t>
            </a:r>
            <a:endParaRPr lang="en-US" sz="2100" dirty="0"/>
          </a:p>
        </p:txBody>
      </p:sp>
      <p:sp>
        <p:nvSpPr>
          <p:cNvPr id="15" name="Text 13"/>
          <p:cNvSpPr/>
          <p:nvPr/>
        </p:nvSpPr>
        <p:spPr>
          <a:xfrm>
            <a:off x="5474256" y="454473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Metric đánh giá</a:t>
            </a:r>
            <a:endParaRPr lang="en-US" sz="2200" dirty="0"/>
          </a:p>
        </p:txBody>
      </p:sp>
      <p:sp>
        <p:nvSpPr>
          <p:cNvPr id="16" name="Text 14"/>
          <p:cNvSpPr/>
          <p:nvPr/>
        </p:nvSpPr>
        <p:spPr>
          <a:xfrm>
            <a:off x="5474256" y="5035153"/>
            <a:ext cx="3681770" cy="1451610"/>
          </a:xfrm>
          <a:prstGeom prst="rect">
            <a:avLst/>
          </a:prstGeom>
          <a:noFill/>
          <a:ln/>
        </p:spPr>
        <p:txBody>
          <a:bodyPr wrap="square" lIns="0" tIns="0" rIns="0" bIns="0" rtlCol="0" anchor="t"/>
          <a:lstStyle/>
          <a:p>
            <a:pPr algn="l" indent="0" marL="0">
              <a:lnSpc>
                <a:spcPts val="2850"/>
              </a:lnSpc>
              <a:buNone/>
            </a:pPr>
            <a:r>
              <a:rPr lang="en-US" sz="1750" b="1" dirty="0">
                <a:solidFill>
                  <a:srgbClr val="C9C2C0"/>
                </a:solidFill>
                <a:latin typeface="Gelasio" pitchFamily="34" charset="0"/>
                <a:ea typeface="Gelasio" pitchFamily="34" charset="-122"/>
                <a:cs typeface="Gelasio" pitchFamily="34" charset="-120"/>
              </a:rPr>
              <a:t>Accuracy</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trên 100% bộ test. Kaggle hiển thị điểm public (45%) và giữ kín private (55%) để giảm thiểu overfitting.</a:t>
            </a:r>
            <a:endParaRPr lang="en-US" sz="1750" dirty="0"/>
          </a:p>
        </p:txBody>
      </p:sp>
      <p:sp>
        <p:nvSpPr>
          <p:cNvPr id="17" name="Shape 15"/>
          <p:cNvSpPr/>
          <p:nvPr/>
        </p:nvSpPr>
        <p:spPr>
          <a:xfrm>
            <a:off x="9640133" y="3977759"/>
            <a:ext cx="4196358" cy="3129201"/>
          </a:xfrm>
          <a:prstGeom prst="roundRect">
            <a:avLst>
              <a:gd name="adj" fmla="val 4675"/>
            </a:avLst>
          </a:prstGeom>
          <a:solidFill>
            <a:srgbClr val="464342"/>
          </a:solidFill>
          <a:ln/>
        </p:spPr>
      </p:sp>
      <p:sp>
        <p:nvSpPr>
          <p:cNvPr id="18" name="Shape 16"/>
          <p:cNvSpPr/>
          <p:nvPr/>
        </p:nvSpPr>
        <p:spPr>
          <a:xfrm>
            <a:off x="9640133" y="3947279"/>
            <a:ext cx="4196358" cy="121920"/>
          </a:xfrm>
          <a:prstGeom prst="roundRect">
            <a:avLst>
              <a:gd name="adj" fmla="val 27907"/>
            </a:avLst>
          </a:prstGeom>
          <a:solidFill>
            <a:srgbClr val="C49F8C"/>
          </a:solidFill>
          <a:ln/>
        </p:spPr>
      </p:sp>
      <p:sp>
        <p:nvSpPr>
          <p:cNvPr id="19" name="Shape 17"/>
          <p:cNvSpPr/>
          <p:nvPr/>
        </p:nvSpPr>
        <p:spPr>
          <a:xfrm>
            <a:off x="11398032" y="3637598"/>
            <a:ext cx="680442" cy="680442"/>
          </a:xfrm>
          <a:prstGeom prst="roundRect">
            <a:avLst>
              <a:gd name="adj" fmla="val 134383"/>
            </a:avLst>
          </a:prstGeom>
          <a:solidFill>
            <a:srgbClr val="C49F8C"/>
          </a:solidFill>
          <a:ln/>
        </p:spPr>
      </p:sp>
      <p:sp>
        <p:nvSpPr>
          <p:cNvPr id="20" name="Text 18"/>
          <p:cNvSpPr/>
          <p:nvPr/>
        </p:nvSpPr>
        <p:spPr>
          <a:xfrm>
            <a:off x="11602105" y="3807738"/>
            <a:ext cx="272177" cy="340162"/>
          </a:xfrm>
          <a:prstGeom prst="rect">
            <a:avLst/>
          </a:prstGeom>
          <a:noFill/>
          <a:ln/>
        </p:spPr>
        <p:txBody>
          <a:bodyPr wrap="none" lIns="0" tIns="0" rIns="0" bIns="0" rtlCol="0" anchor="t"/>
          <a:lstStyle/>
          <a:p>
            <a:pPr algn="l" indent="0" marL="0">
              <a:lnSpc>
                <a:spcPts val="3400"/>
              </a:lnSpc>
              <a:buNone/>
            </a:pPr>
            <a:r>
              <a:rPr lang="en-US" sz="2100" dirty="0">
                <a:solidFill>
                  <a:srgbClr val="000000"/>
                </a:solidFill>
                <a:latin typeface="Gelasio" pitchFamily="34" charset="0"/>
                <a:ea typeface="Gelasio" pitchFamily="34" charset="-122"/>
                <a:cs typeface="Gelasio" pitchFamily="34" charset="-120"/>
              </a:rPr>
              <a:t>3</a:t>
            </a:r>
            <a:endParaRPr lang="en-US" sz="2100" dirty="0"/>
          </a:p>
        </p:txBody>
      </p:sp>
      <p:sp>
        <p:nvSpPr>
          <p:cNvPr id="21" name="Text 19"/>
          <p:cNvSpPr/>
          <p:nvPr/>
        </p:nvSpPr>
        <p:spPr>
          <a:xfrm>
            <a:off x="9897427" y="454473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Bối cảnh bảo mật</a:t>
            </a:r>
            <a:endParaRPr lang="en-US" sz="2200" dirty="0"/>
          </a:p>
        </p:txBody>
      </p:sp>
      <p:sp>
        <p:nvSpPr>
          <p:cNvPr id="22" name="Text 20"/>
          <p:cNvSpPr/>
          <p:nvPr/>
        </p:nvSpPr>
        <p:spPr>
          <a:xfrm>
            <a:off x="9897427" y="5035153"/>
            <a:ext cx="3681770" cy="1814513"/>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Cuộc thi thuộc chuỗi Secure Your AI của ESA, nhấn mạnh rủi ro data poisoning và sự phụ thuộc quá mức khi sử dụng LLM trong các tác vụ khoa học.</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76024" y="452557"/>
            <a:ext cx="5732740" cy="411480"/>
          </a:xfrm>
          <a:prstGeom prst="rect">
            <a:avLst/>
          </a:prstGeom>
          <a:noFill/>
          <a:ln/>
        </p:spPr>
        <p:txBody>
          <a:bodyPr wrap="none" lIns="0" tIns="0" rIns="0" bIns="0" rtlCol="0" anchor="t"/>
          <a:lstStyle/>
          <a:p>
            <a:pPr algn="l" indent="0" marL="0">
              <a:lnSpc>
                <a:spcPts val="3200"/>
              </a:lnSpc>
              <a:buNone/>
            </a:pPr>
            <a:r>
              <a:rPr lang="en-US" sz="2550" dirty="0">
                <a:solidFill>
                  <a:srgbClr val="D8B6A4"/>
                </a:solidFill>
                <a:latin typeface="Gelasio" pitchFamily="34" charset="0"/>
                <a:ea typeface="Gelasio" pitchFamily="34" charset="-122"/>
                <a:cs typeface="Gelasio" pitchFamily="34" charset="-120"/>
              </a:rPr>
              <a:t>Quy trình Phân loại Văn bản trong NLP</a:t>
            </a:r>
            <a:endParaRPr lang="en-US" sz="2550" dirty="0"/>
          </a:p>
        </p:txBody>
      </p:sp>
      <p:pic>
        <p:nvPicPr>
          <p:cNvPr id="3" name="Image 0" descr="preencoded.png">    </p:cNvPr>
          <p:cNvPicPr>
            <a:picLocks noChangeAspect="1"/>
          </p:cNvPicPr>
          <p:nvPr/>
        </p:nvPicPr>
        <p:blipFill>
          <a:blip r:embed="rId1"/>
          <a:stretch>
            <a:fillRect/>
          </a:stretch>
        </p:blipFill>
        <p:spPr>
          <a:xfrm>
            <a:off x="2108240" y="1193125"/>
            <a:ext cx="10413802" cy="7176492"/>
          </a:xfrm>
          <a:prstGeom prst="rect">
            <a:avLst/>
          </a:prstGeom>
        </p:spPr>
      </p:pic>
      <p:sp>
        <p:nvSpPr>
          <p:cNvPr id="4" name="Text 1"/>
          <p:cNvSpPr/>
          <p:nvPr/>
        </p:nvSpPr>
        <p:spPr>
          <a:xfrm>
            <a:off x="2369101" y="5658595"/>
            <a:ext cx="2845787" cy="379073"/>
          </a:xfrm>
          <a:prstGeom prst="rect">
            <a:avLst/>
          </a:prstGeom>
          <a:noFill/>
          <a:ln/>
        </p:spPr>
        <p:txBody>
          <a:bodyPr wrap="none" lIns="0" tIns="0" rIns="0" bIns="0" rtlCol="0" anchor="t"/>
          <a:lstStyle/>
          <a:p>
            <a:pPr algn="ctr" indent="0" marL="0">
              <a:lnSpc>
                <a:spcPts val="1650"/>
              </a:lnSpc>
              <a:buNone/>
            </a:pPr>
            <a:r>
              <a:rPr lang="en-US" sz="1350" dirty="0">
                <a:solidFill>
                  <a:srgbClr val="C9C2C0"/>
                </a:solidFill>
                <a:latin typeface="Gelasio" pitchFamily="34" charset="0"/>
                <a:ea typeface="Gelasio" pitchFamily="34" charset="-122"/>
                <a:cs typeface="Gelasio" pitchFamily="34" charset="-120"/>
              </a:rPr>
              <a:t>Tiền xử lý</a:t>
            </a:r>
            <a:endParaRPr lang="en-US" sz="1350" dirty="0"/>
          </a:p>
        </p:txBody>
      </p:sp>
      <p:pic>
        <p:nvPicPr>
          <p:cNvPr id="5" name="Image 1" descr="preencoded.png">    </p:cNvPr>
          <p:cNvPicPr>
            <a:picLocks noChangeAspect="1"/>
          </p:cNvPicPr>
          <p:nvPr/>
        </p:nvPicPr>
        <p:blipFill>
          <a:blip r:embed="rId2"/>
          <a:stretch>
            <a:fillRect/>
          </a:stretch>
        </p:blipFill>
        <p:spPr>
          <a:xfrm>
            <a:off x="3584452" y="3830409"/>
            <a:ext cx="673908" cy="673908"/>
          </a:xfrm>
          <a:prstGeom prst="rect">
            <a:avLst/>
          </a:prstGeom>
        </p:spPr>
      </p:pic>
      <p:sp>
        <p:nvSpPr>
          <p:cNvPr id="6" name="Text 2"/>
          <p:cNvSpPr/>
          <p:nvPr/>
        </p:nvSpPr>
        <p:spPr>
          <a:xfrm>
            <a:off x="4794117" y="2644963"/>
            <a:ext cx="2938238" cy="379073"/>
          </a:xfrm>
          <a:prstGeom prst="rect">
            <a:avLst/>
          </a:prstGeom>
          <a:noFill/>
          <a:ln/>
        </p:spPr>
        <p:txBody>
          <a:bodyPr wrap="none" lIns="0" tIns="0" rIns="0" bIns="0" rtlCol="0" anchor="t"/>
          <a:lstStyle/>
          <a:p>
            <a:pPr algn="ctr" indent="0" marL="0">
              <a:lnSpc>
                <a:spcPts val="1650"/>
              </a:lnSpc>
              <a:buNone/>
            </a:pPr>
            <a:r>
              <a:rPr lang="en-US" sz="1350" dirty="0">
                <a:solidFill>
                  <a:srgbClr val="C9C2C0"/>
                </a:solidFill>
                <a:latin typeface="Gelasio" pitchFamily="34" charset="0"/>
                <a:ea typeface="Gelasio" pitchFamily="34" charset="-122"/>
                <a:cs typeface="Gelasio" pitchFamily="34" charset="-120"/>
              </a:rPr>
              <a:t>Nhúng từ</a:t>
            </a:r>
            <a:endParaRPr lang="en-US" sz="1350" dirty="0"/>
          </a:p>
        </p:txBody>
      </p:sp>
      <p:pic>
        <p:nvPicPr>
          <p:cNvPr id="7" name="Image 2" descr="preencoded.png">    </p:cNvPr>
          <p:cNvPicPr>
            <a:picLocks noChangeAspect="1"/>
          </p:cNvPicPr>
          <p:nvPr/>
        </p:nvPicPr>
        <p:blipFill>
          <a:blip r:embed="rId3"/>
          <a:stretch>
            <a:fillRect/>
          </a:stretch>
        </p:blipFill>
        <p:spPr>
          <a:xfrm>
            <a:off x="5714633" y="4241282"/>
            <a:ext cx="673908" cy="673908"/>
          </a:xfrm>
          <a:prstGeom prst="rect">
            <a:avLst/>
          </a:prstGeom>
        </p:spPr>
      </p:pic>
      <p:sp>
        <p:nvSpPr>
          <p:cNvPr id="8" name="Text 3"/>
          <p:cNvSpPr/>
          <p:nvPr/>
        </p:nvSpPr>
        <p:spPr>
          <a:xfrm>
            <a:off x="6766561" y="6541203"/>
            <a:ext cx="2845786" cy="379073"/>
          </a:xfrm>
          <a:prstGeom prst="rect">
            <a:avLst/>
          </a:prstGeom>
          <a:noFill/>
          <a:ln/>
        </p:spPr>
        <p:txBody>
          <a:bodyPr wrap="none" lIns="0" tIns="0" rIns="0" bIns="0" rtlCol="0" anchor="t"/>
          <a:lstStyle/>
          <a:p>
            <a:pPr algn="ctr" indent="0" marL="0">
              <a:lnSpc>
                <a:spcPts val="1650"/>
              </a:lnSpc>
              <a:buNone/>
            </a:pPr>
            <a:r>
              <a:rPr lang="en-US" sz="1350" dirty="0">
                <a:solidFill>
                  <a:srgbClr val="C9C2C0"/>
                </a:solidFill>
                <a:latin typeface="Gelasio" pitchFamily="34" charset="0"/>
                <a:ea typeface="Gelasio" pitchFamily="34" charset="-122"/>
                <a:cs typeface="Gelasio" pitchFamily="34" charset="-120"/>
              </a:rPr>
              <a:t>Mô hình hóa</a:t>
            </a:r>
            <a:endParaRPr lang="en-US" sz="1350" dirty="0"/>
          </a:p>
        </p:txBody>
      </p:sp>
      <p:pic>
        <p:nvPicPr>
          <p:cNvPr id="9" name="Image 3" descr="preencoded.png">    </p:cNvPr>
          <p:cNvPicPr>
            <a:picLocks noChangeAspect="1"/>
          </p:cNvPicPr>
          <p:nvPr/>
        </p:nvPicPr>
        <p:blipFill>
          <a:blip r:embed="rId4"/>
          <a:stretch>
            <a:fillRect/>
          </a:stretch>
        </p:blipFill>
        <p:spPr>
          <a:xfrm>
            <a:off x="7845024" y="4652155"/>
            <a:ext cx="673908" cy="673908"/>
          </a:xfrm>
          <a:prstGeom prst="rect">
            <a:avLst/>
          </a:prstGeom>
        </p:spPr>
      </p:pic>
      <p:sp>
        <p:nvSpPr>
          <p:cNvPr id="10" name="Text 4"/>
          <p:cNvSpPr/>
          <p:nvPr/>
        </p:nvSpPr>
        <p:spPr>
          <a:xfrm>
            <a:off x="9292663" y="3438279"/>
            <a:ext cx="2845786" cy="379073"/>
          </a:xfrm>
          <a:prstGeom prst="rect">
            <a:avLst/>
          </a:prstGeom>
          <a:noFill/>
          <a:ln/>
        </p:spPr>
        <p:txBody>
          <a:bodyPr wrap="none" lIns="0" tIns="0" rIns="0" bIns="0" rtlCol="0" anchor="t"/>
          <a:lstStyle/>
          <a:p>
            <a:pPr algn="ctr" indent="0" marL="0">
              <a:lnSpc>
                <a:spcPts val="1650"/>
              </a:lnSpc>
              <a:buNone/>
            </a:pPr>
            <a:r>
              <a:rPr lang="en-US" sz="1350" dirty="0">
                <a:solidFill>
                  <a:srgbClr val="C9C2C0"/>
                </a:solidFill>
                <a:latin typeface="Gelasio" pitchFamily="34" charset="0"/>
                <a:ea typeface="Gelasio" pitchFamily="34" charset="-122"/>
                <a:cs typeface="Gelasio" pitchFamily="34" charset="-120"/>
              </a:rPr>
              <a:t>Đánh giá</a:t>
            </a:r>
            <a:endParaRPr lang="en-US" sz="1350" dirty="0"/>
          </a:p>
        </p:txBody>
      </p:sp>
      <p:pic>
        <p:nvPicPr>
          <p:cNvPr id="11" name="Image 4" descr="preencoded.png">    </p:cNvPr>
          <p:cNvPicPr>
            <a:picLocks noChangeAspect="1"/>
          </p:cNvPicPr>
          <p:nvPr/>
        </p:nvPicPr>
        <p:blipFill>
          <a:blip r:embed="rId5"/>
          <a:stretch>
            <a:fillRect/>
          </a:stretch>
        </p:blipFill>
        <p:spPr>
          <a:xfrm>
            <a:off x="10112303" y="5093354"/>
            <a:ext cx="673909" cy="673908"/>
          </a:xfrm>
          <a:prstGeom prst="rect">
            <a:avLst/>
          </a:prstGeom>
        </p:spPr>
      </p:pic>
      <p:sp>
        <p:nvSpPr>
          <p:cNvPr id="12" name="Text 5"/>
          <p:cNvSpPr/>
          <p:nvPr/>
        </p:nvSpPr>
        <p:spPr>
          <a:xfrm>
            <a:off x="576024" y="8554760"/>
            <a:ext cx="13478351" cy="526494"/>
          </a:xfrm>
          <a:prstGeom prst="rect">
            <a:avLst/>
          </a:prstGeom>
          <a:noFill/>
          <a:ln/>
        </p:spPr>
        <p:txBody>
          <a:bodyPr wrap="square" lIns="0" tIns="0" rIns="0" bIns="0" rtlCol="0" anchor="t"/>
          <a:lstStyle/>
          <a:p>
            <a:pPr algn="l" indent="0" marL="0">
              <a:lnSpc>
                <a:spcPts val="2050"/>
              </a:lnSpc>
              <a:buNone/>
            </a:pPr>
            <a:r>
              <a:rPr lang="en-US" sz="1250" dirty="0">
                <a:solidFill>
                  <a:srgbClr val="C9C2C0"/>
                </a:solidFill>
                <a:latin typeface="Gelasio" pitchFamily="34" charset="0"/>
                <a:ea typeface="Gelasio" pitchFamily="34" charset="-122"/>
                <a:cs typeface="Gelasio" pitchFamily="34" charset="-120"/>
              </a:rPr>
              <a:t>Để đạt được hiệu suất tối ưu trong phân loại văn bản, chúng ta cần tuân theo một quy trình tiêu chuẩn bao gồm các bước chính: Tiền xử lý dữ liệu, Nhúng từ (Embedding), và Xây dựng Mô hình.</a:t>
            </a:r>
            <a:endParaRPr lang="en-US" sz="1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40331" y="581739"/>
            <a:ext cx="6529149" cy="528876"/>
          </a:xfrm>
          <a:prstGeom prst="rect">
            <a:avLst/>
          </a:prstGeom>
          <a:noFill/>
          <a:ln/>
        </p:spPr>
        <p:txBody>
          <a:bodyPr wrap="none" lIns="0" tIns="0" rIns="0" bIns="0" rtlCol="0" anchor="t"/>
          <a:lstStyle/>
          <a:p>
            <a:pPr algn="l" indent="0" marL="0">
              <a:lnSpc>
                <a:spcPts val="4150"/>
              </a:lnSpc>
              <a:buNone/>
            </a:pPr>
            <a:r>
              <a:rPr lang="en-US" sz="3300" dirty="0">
                <a:solidFill>
                  <a:srgbClr val="D8B6A4"/>
                </a:solidFill>
                <a:latin typeface="Gelasio" pitchFamily="34" charset="0"/>
                <a:ea typeface="Gelasio" pitchFamily="34" charset="-122"/>
                <a:cs typeface="Gelasio" pitchFamily="34" charset="-120"/>
              </a:rPr>
              <a:t>Tiền xử lý Văn bản (Preprocessing)</a:t>
            </a:r>
            <a:endParaRPr lang="en-US" sz="3300" dirty="0"/>
          </a:p>
        </p:txBody>
      </p:sp>
      <p:pic>
        <p:nvPicPr>
          <p:cNvPr id="3" name="Image 0" descr="preencoded.png">    </p:cNvPr>
          <p:cNvPicPr>
            <a:picLocks noChangeAspect="1"/>
          </p:cNvPicPr>
          <p:nvPr/>
        </p:nvPicPr>
        <p:blipFill>
          <a:blip r:embed="rId1"/>
          <a:stretch>
            <a:fillRect/>
          </a:stretch>
        </p:blipFill>
        <p:spPr>
          <a:xfrm>
            <a:off x="740331" y="1586389"/>
            <a:ext cx="6316861" cy="6316861"/>
          </a:xfrm>
          <a:prstGeom prst="rect">
            <a:avLst/>
          </a:prstGeom>
        </p:spPr>
      </p:pic>
      <p:sp>
        <p:nvSpPr>
          <p:cNvPr id="4" name="Text 1"/>
          <p:cNvSpPr/>
          <p:nvPr/>
        </p:nvSpPr>
        <p:spPr>
          <a:xfrm>
            <a:off x="7580828" y="1538883"/>
            <a:ext cx="6316861" cy="1015484"/>
          </a:xfrm>
          <a:prstGeom prst="rect">
            <a:avLst/>
          </a:prstGeom>
          <a:noFill/>
          <a:ln/>
        </p:spPr>
        <p:txBody>
          <a:bodyPr wrap="square" lIns="0" tIns="0" rIns="0" bIns="0" rtlCol="0" anchor="t"/>
          <a:lstStyle/>
          <a:p>
            <a:pPr algn="l" indent="0" marL="0">
              <a:lnSpc>
                <a:spcPts val="2650"/>
              </a:lnSpc>
              <a:buNone/>
            </a:pPr>
            <a:r>
              <a:rPr lang="en-US" sz="1650" dirty="0">
                <a:solidFill>
                  <a:srgbClr val="C9C2C0"/>
                </a:solidFill>
                <a:latin typeface="Gelasio" pitchFamily="34" charset="0"/>
                <a:ea typeface="Gelasio" pitchFamily="34" charset="-122"/>
                <a:cs typeface="Gelasio" pitchFamily="34" charset="-120"/>
              </a:rPr>
              <a:t>Tiền xử lý là bước quan trọng đầu tiên để làm sạch và chuẩn hóa dữ liệu văn bản, giúp mô hình hoạt động hiệu quả hơn. Các kỹ thuật phổ biến bao gồm:</a:t>
            </a:r>
            <a:endParaRPr lang="en-US" sz="1650" dirty="0"/>
          </a:p>
        </p:txBody>
      </p:sp>
      <p:sp>
        <p:nvSpPr>
          <p:cNvPr id="5" name="Text 2"/>
          <p:cNvSpPr/>
          <p:nvPr/>
        </p:nvSpPr>
        <p:spPr>
          <a:xfrm>
            <a:off x="7580828" y="2744748"/>
            <a:ext cx="6316861" cy="676989"/>
          </a:xfrm>
          <a:prstGeom prst="rect">
            <a:avLst/>
          </a:prstGeom>
          <a:noFill/>
          <a:ln/>
        </p:spPr>
        <p:txBody>
          <a:bodyPr wrap="square" lIns="0" tIns="0" rIns="0" bIns="0" rtlCol="0" anchor="t"/>
          <a:lstStyle/>
          <a:p>
            <a:pPr algn="l" marL="342900" indent="-342900">
              <a:lnSpc>
                <a:spcPts val="2650"/>
              </a:lnSpc>
              <a:buSzPct val="100000"/>
              <a:buChar char="•"/>
            </a:pPr>
            <a:r>
              <a:rPr lang="en-US" sz="1650" b="1" dirty="0">
                <a:solidFill>
                  <a:srgbClr val="C9C2C0"/>
                </a:solidFill>
                <a:latin typeface="Gelasio" pitchFamily="34" charset="0"/>
                <a:ea typeface="Gelasio" pitchFamily="34" charset="-122"/>
                <a:cs typeface="Gelasio" pitchFamily="34" charset="-120"/>
              </a:rPr>
              <a:t>Chuyển đổi chữ thường:</a:t>
            </a:r>
            <a:pPr algn="l" indent="0" marL="0">
              <a:lnSpc>
                <a:spcPts val="2650"/>
              </a:lnSpc>
              <a:buNone/>
            </a:pPr>
            <a:r>
              <a:rPr lang="en-US" sz="1650" dirty="0">
                <a:solidFill>
                  <a:srgbClr val="C9C2C0"/>
                </a:solidFill>
                <a:latin typeface="Gelasio" pitchFamily="34" charset="0"/>
                <a:ea typeface="Gelasio" pitchFamily="34" charset="-122"/>
                <a:cs typeface="Gelasio" pitchFamily="34" charset="-120"/>
              </a:rPr>
              <a:t> Đảm bảo tính nhất quán của văn bản.</a:t>
            </a:r>
            <a:endParaRPr lang="en-US" sz="1650" dirty="0"/>
          </a:p>
        </p:txBody>
      </p:sp>
      <p:sp>
        <p:nvSpPr>
          <p:cNvPr id="6" name="Text 3"/>
          <p:cNvSpPr/>
          <p:nvPr/>
        </p:nvSpPr>
        <p:spPr>
          <a:xfrm>
            <a:off x="7580828" y="3495675"/>
            <a:ext cx="6316861" cy="676989"/>
          </a:xfrm>
          <a:prstGeom prst="rect">
            <a:avLst/>
          </a:prstGeom>
          <a:noFill/>
          <a:ln/>
        </p:spPr>
        <p:txBody>
          <a:bodyPr wrap="square" lIns="0" tIns="0" rIns="0" bIns="0" rtlCol="0" anchor="t"/>
          <a:lstStyle/>
          <a:p>
            <a:pPr algn="l" marL="342900" indent="-342900">
              <a:lnSpc>
                <a:spcPts val="2650"/>
              </a:lnSpc>
              <a:buSzPct val="100000"/>
              <a:buChar char="•"/>
            </a:pPr>
            <a:r>
              <a:rPr lang="en-US" sz="1650" b="1" dirty="0">
                <a:solidFill>
                  <a:srgbClr val="C9C2C0"/>
                </a:solidFill>
                <a:latin typeface="Gelasio" pitchFamily="34" charset="0"/>
                <a:ea typeface="Gelasio" pitchFamily="34" charset="-122"/>
                <a:cs typeface="Gelasio" pitchFamily="34" charset="-120"/>
              </a:rPr>
              <a:t>Xóa stop words:</a:t>
            </a:r>
            <a:pPr algn="l" indent="0" marL="0">
              <a:lnSpc>
                <a:spcPts val="2650"/>
              </a:lnSpc>
              <a:buNone/>
            </a:pPr>
            <a:r>
              <a:rPr lang="en-US" sz="1650" dirty="0">
                <a:solidFill>
                  <a:srgbClr val="C9C2C0"/>
                </a:solidFill>
                <a:latin typeface="Gelasio" pitchFamily="34" charset="0"/>
                <a:ea typeface="Gelasio" pitchFamily="34" charset="-122"/>
                <a:cs typeface="Gelasio" pitchFamily="34" charset="-120"/>
              </a:rPr>
              <a:t> Loại bỏ các từ phổ biến không mang nhiều ý nghĩa (ví dụ: "là", "và", "của").</a:t>
            </a:r>
            <a:endParaRPr lang="en-US" sz="1650" dirty="0"/>
          </a:p>
        </p:txBody>
      </p:sp>
      <p:sp>
        <p:nvSpPr>
          <p:cNvPr id="7" name="Text 4"/>
          <p:cNvSpPr/>
          <p:nvPr/>
        </p:nvSpPr>
        <p:spPr>
          <a:xfrm>
            <a:off x="7580828" y="4246602"/>
            <a:ext cx="6316861" cy="338495"/>
          </a:xfrm>
          <a:prstGeom prst="rect">
            <a:avLst/>
          </a:prstGeom>
          <a:noFill/>
          <a:ln/>
        </p:spPr>
        <p:txBody>
          <a:bodyPr wrap="none" lIns="0" tIns="0" rIns="0" bIns="0" rtlCol="0" anchor="t"/>
          <a:lstStyle/>
          <a:p>
            <a:pPr algn="l" marL="342900" indent="-342900">
              <a:lnSpc>
                <a:spcPts val="2650"/>
              </a:lnSpc>
              <a:buSzPct val="100000"/>
              <a:buChar char="•"/>
            </a:pPr>
            <a:r>
              <a:rPr lang="en-US" sz="1650" b="1" dirty="0">
                <a:solidFill>
                  <a:srgbClr val="C9C2C0"/>
                </a:solidFill>
                <a:latin typeface="Gelasio" pitchFamily="34" charset="0"/>
                <a:ea typeface="Gelasio" pitchFamily="34" charset="-122"/>
                <a:cs typeface="Gelasio" pitchFamily="34" charset="-120"/>
              </a:rPr>
              <a:t>Xóa dấu câu:</a:t>
            </a:r>
            <a:pPr algn="l" indent="0" marL="0">
              <a:lnSpc>
                <a:spcPts val="2650"/>
              </a:lnSpc>
              <a:buNone/>
            </a:pPr>
            <a:r>
              <a:rPr lang="en-US" sz="1650" dirty="0">
                <a:solidFill>
                  <a:srgbClr val="C9C2C0"/>
                </a:solidFill>
                <a:latin typeface="Gelasio" pitchFamily="34" charset="0"/>
                <a:ea typeface="Gelasio" pitchFamily="34" charset="-122"/>
                <a:cs typeface="Gelasio" pitchFamily="34" charset="-120"/>
              </a:rPr>
              <a:t> Loại bỏ các ký tự không cần thiết.</a:t>
            </a:r>
            <a:endParaRPr lang="en-US" sz="1650" dirty="0"/>
          </a:p>
        </p:txBody>
      </p:sp>
      <p:sp>
        <p:nvSpPr>
          <p:cNvPr id="8" name="Text 5"/>
          <p:cNvSpPr/>
          <p:nvPr/>
        </p:nvSpPr>
        <p:spPr>
          <a:xfrm>
            <a:off x="7580828" y="4659035"/>
            <a:ext cx="6316861" cy="676989"/>
          </a:xfrm>
          <a:prstGeom prst="rect">
            <a:avLst/>
          </a:prstGeom>
          <a:noFill/>
          <a:ln/>
        </p:spPr>
        <p:txBody>
          <a:bodyPr wrap="square" lIns="0" tIns="0" rIns="0" bIns="0" rtlCol="0" anchor="t"/>
          <a:lstStyle/>
          <a:p>
            <a:pPr algn="l" marL="342900" indent="-342900">
              <a:lnSpc>
                <a:spcPts val="2650"/>
              </a:lnSpc>
              <a:buSzPct val="100000"/>
              <a:buChar char="•"/>
            </a:pPr>
            <a:r>
              <a:rPr lang="en-US" sz="1650" b="1" dirty="0">
                <a:solidFill>
                  <a:srgbClr val="C9C2C0"/>
                </a:solidFill>
                <a:latin typeface="Gelasio" pitchFamily="34" charset="0"/>
                <a:ea typeface="Gelasio" pitchFamily="34" charset="-122"/>
                <a:cs typeface="Gelasio" pitchFamily="34" charset="-120"/>
              </a:rPr>
              <a:t>Định dạng lại văn bản:</a:t>
            </a:r>
            <a:pPr algn="l" indent="0" marL="0">
              <a:lnSpc>
                <a:spcPts val="2650"/>
              </a:lnSpc>
              <a:buNone/>
            </a:pPr>
            <a:r>
              <a:rPr lang="en-US" sz="1650" dirty="0">
                <a:solidFill>
                  <a:srgbClr val="C9C2C0"/>
                </a:solidFill>
                <a:latin typeface="Gelasio" pitchFamily="34" charset="0"/>
                <a:ea typeface="Gelasio" pitchFamily="34" charset="-122"/>
                <a:cs typeface="Gelasio" pitchFamily="34" charset="-120"/>
              </a:rPr>
              <a:t> Chuẩn hóa các ký tự đặc biệt, số, hoặc định dạng ngày tháng.</a:t>
            </a:r>
            <a:endParaRPr lang="en-US" sz="1650" dirty="0"/>
          </a:p>
        </p:txBody>
      </p:sp>
      <p:sp>
        <p:nvSpPr>
          <p:cNvPr id="9" name="Text 6"/>
          <p:cNvSpPr/>
          <p:nvPr/>
        </p:nvSpPr>
        <p:spPr>
          <a:xfrm>
            <a:off x="7580828" y="5409962"/>
            <a:ext cx="6316861" cy="676989"/>
          </a:xfrm>
          <a:prstGeom prst="rect">
            <a:avLst/>
          </a:prstGeom>
          <a:noFill/>
          <a:ln/>
        </p:spPr>
        <p:txBody>
          <a:bodyPr wrap="square" lIns="0" tIns="0" rIns="0" bIns="0" rtlCol="0" anchor="t"/>
          <a:lstStyle/>
          <a:p>
            <a:pPr algn="l" marL="342900" indent="-342900">
              <a:lnSpc>
                <a:spcPts val="2650"/>
              </a:lnSpc>
              <a:buSzPct val="100000"/>
              <a:buChar char="•"/>
            </a:pPr>
            <a:r>
              <a:rPr lang="en-US" sz="1650" b="1" dirty="0">
                <a:solidFill>
                  <a:srgbClr val="C9C2C0"/>
                </a:solidFill>
                <a:latin typeface="Gelasio" pitchFamily="34" charset="0"/>
                <a:ea typeface="Gelasio" pitchFamily="34" charset="-122"/>
                <a:cs typeface="Gelasio" pitchFamily="34" charset="-120"/>
              </a:rPr>
              <a:t>Tokenization:</a:t>
            </a:r>
            <a:pPr algn="l" indent="0" marL="0">
              <a:lnSpc>
                <a:spcPts val="2650"/>
              </a:lnSpc>
              <a:buNone/>
            </a:pPr>
            <a:r>
              <a:rPr lang="en-US" sz="1650" dirty="0">
                <a:solidFill>
                  <a:srgbClr val="C9C2C0"/>
                </a:solidFill>
                <a:latin typeface="Gelasio" pitchFamily="34" charset="0"/>
                <a:ea typeface="Gelasio" pitchFamily="34" charset="-122"/>
                <a:cs typeface="Gelasio" pitchFamily="34" charset="-120"/>
              </a:rPr>
              <a:t> Chia văn bản thành các đơn vị nhỏ hơn (từ, cụm từ).</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23768"/>
            <a:ext cx="3735467" cy="453628"/>
          </a:xfrm>
          <a:prstGeom prst="rect">
            <a:avLst/>
          </a:prstGeom>
          <a:noFill/>
          <a:ln/>
        </p:spPr>
        <p:txBody>
          <a:bodyPr wrap="none" lIns="0" tIns="0" rIns="0" bIns="0" rtlCol="0" anchor="t"/>
          <a:lstStyle/>
          <a:p>
            <a:pPr algn="l" indent="0" marL="0">
              <a:lnSpc>
                <a:spcPts val="3550"/>
              </a:lnSpc>
              <a:buNone/>
            </a:pPr>
            <a:r>
              <a:rPr lang="en-US" sz="2850" dirty="0">
                <a:solidFill>
                  <a:srgbClr val="D8B6A4"/>
                </a:solidFill>
                <a:latin typeface="Gelasio" pitchFamily="34" charset="0"/>
                <a:ea typeface="Gelasio" pitchFamily="34" charset="-122"/>
                <a:cs typeface="Gelasio" pitchFamily="34" charset="-120"/>
              </a:rPr>
              <a:t>Nhúng từ (Embedding)</a:t>
            </a:r>
            <a:endParaRPr lang="en-US" sz="2850" dirty="0"/>
          </a:p>
        </p:txBody>
      </p:sp>
      <p:sp>
        <p:nvSpPr>
          <p:cNvPr id="3" name="Text 1"/>
          <p:cNvSpPr/>
          <p:nvPr/>
        </p:nvSpPr>
        <p:spPr>
          <a:xfrm>
            <a:off x="793790" y="1440299"/>
            <a:ext cx="13042821" cy="290274"/>
          </a:xfrm>
          <a:prstGeom prst="rect">
            <a:avLst/>
          </a:prstGeom>
          <a:noFill/>
          <a:ln/>
        </p:spPr>
        <p:txBody>
          <a:bodyPr wrap="none" lIns="0" tIns="0" rIns="0" bIns="0" rtlCol="0" anchor="t"/>
          <a:lstStyle/>
          <a:p>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Nhúng từ là quá trình biến đổi văn bản thành các vector số, giúp mô hình học máy "hiểu" được ý nghĩa ngữ nghĩa của từ.</a:t>
            </a:r>
            <a:endParaRPr lang="en-US" sz="1400" dirty="0"/>
          </a:p>
        </p:txBody>
      </p:sp>
      <p:sp>
        <p:nvSpPr>
          <p:cNvPr id="4" name="Shape 2"/>
          <p:cNvSpPr/>
          <p:nvPr/>
        </p:nvSpPr>
        <p:spPr>
          <a:xfrm>
            <a:off x="793790" y="1934647"/>
            <a:ext cx="6430685" cy="2061567"/>
          </a:xfrm>
          <a:prstGeom prst="roundRect">
            <a:avLst>
              <a:gd name="adj" fmla="val 1320"/>
            </a:avLst>
          </a:prstGeom>
          <a:solidFill>
            <a:srgbClr val="373433"/>
          </a:solidFill>
          <a:ln/>
        </p:spPr>
      </p:sp>
      <p:sp>
        <p:nvSpPr>
          <p:cNvPr id="5" name="Shape 3"/>
          <p:cNvSpPr/>
          <p:nvPr/>
        </p:nvSpPr>
        <p:spPr>
          <a:xfrm>
            <a:off x="975241" y="2116098"/>
            <a:ext cx="544354" cy="544354"/>
          </a:xfrm>
          <a:prstGeom prst="roundRect">
            <a:avLst>
              <a:gd name="adj" fmla="val 16796213"/>
            </a:avLst>
          </a:prstGeom>
          <a:solidFill>
            <a:srgbClr val="C49F8C"/>
          </a:solidFill>
          <a:ln/>
        </p:spPr>
      </p:sp>
      <p:pic>
        <p:nvPicPr>
          <p:cNvPr id="6" name="Image 0" descr="preencoded.png">    </p:cNvPr>
          <p:cNvPicPr>
            <a:picLocks noChangeAspect="1"/>
          </p:cNvPicPr>
          <p:nvPr/>
        </p:nvPicPr>
        <p:blipFill>
          <a:blip r:embed="rId1"/>
          <a:stretch>
            <a:fillRect/>
          </a:stretch>
        </p:blipFill>
        <p:spPr>
          <a:xfrm>
            <a:off x="1124903" y="2235160"/>
            <a:ext cx="244912" cy="306110"/>
          </a:xfrm>
          <a:prstGeom prst="rect">
            <a:avLst/>
          </a:prstGeom>
        </p:spPr>
      </p:pic>
      <p:sp>
        <p:nvSpPr>
          <p:cNvPr id="7" name="Text 4"/>
          <p:cNvSpPr/>
          <p:nvPr/>
        </p:nvSpPr>
        <p:spPr>
          <a:xfrm>
            <a:off x="975241" y="2841903"/>
            <a:ext cx="2555558" cy="283488"/>
          </a:xfrm>
          <a:prstGeom prst="rect">
            <a:avLst/>
          </a:prstGeom>
          <a:noFill/>
          <a:ln/>
        </p:spPr>
        <p:txBody>
          <a:bodyPr wrap="none" lIns="0" tIns="0" rIns="0" bIns="0" rtlCol="0" anchor="t"/>
          <a:lstStyle/>
          <a:p>
            <a:pPr algn="l" indent="0" marL="0">
              <a:lnSpc>
                <a:spcPts val="2200"/>
              </a:lnSpc>
              <a:buNone/>
            </a:pPr>
            <a:r>
              <a:rPr lang="en-US" sz="1750" dirty="0">
                <a:solidFill>
                  <a:srgbClr val="C9C2C0"/>
                </a:solidFill>
                <a:latin typeface="Gelasio" pitchFamily="34" charset="0"/>
                <a:ea typeface="Gelasio" pitchFamily="34" charset="-122"/>
                <a:cs typeface="Gelasio" pitchFamily="34" charset="-120"/>
              </a:rPr>
              <a:t>Traditional ML Approach</a:t>
            </a:r>
            <a:endParaRPr lang="en-US" sz="1750" dirty="0"/>
          </a:p>
        </p:txBody>
      </p:sp>
      <p:sp>
        <p:nvSpPr>
          <p:cNvPr id="8" name="Text 5"/>
          <p:cNvSpPr/>
          <p:nvPr/>
        </p:nvSpPr>
        <p:spPr>
          <a:xfrm>
            <a:off x="975241" y="3234214"/>
            <a:ext cx="6067782" cy="580549"/>
          </a:xfrm>
          <a:prstGeom prst="rect">
            <a:avLst/>
          </a:prstGeom>
          <a:noFill/>
          <a:ln/>
        </p:spPr>
        <p:txBody>
          <a:bodyPr wrap="square" lIns="0" tIns="0" rIns="0" bIns="0" rtlCol="0" anchor="t"/>
          <a:lstStyle/>
          <a:p>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Các phương pháp truyền thống như </a:t>
            </a:r>
            <a:pPr algn="l" indent="0" marL="0">
              <a:lnSpc>
                <a:spcPts val="2250"/>
              </a:lnSpc>
              <a:buNone/>
            </a:pPr>
            <a:r>
              <a:rPr lang="en-US" sz="1400" b="1" dirty="0">
                <a:solidFill>
                  <a:srgbClr val="C9C2C0"/>
                </a:solidFill>
                <a:latin typeface="Gelasio" pitchFamily="34" charset="0"/>
                <a:ea typeface="Gelasio" pitchFamily="34" charset="-122"/>
                <a:cs typeface="Gelasio" pitchFamily="34" charset="-120"/>
              </a:rPr>
              <a:t>Bag-of-Words (BoW), CBOW, và GloVe</a:t>
            </a:r>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 tạo ra các biểu diễn vector tĩnh, đơn giản nhưng hiệu quả.</a:t>
            </a:r>
            <a:endParaRPr lang="en-US" sz="1400" dirty="0"/>
          </a:p>
        </p:txBody>
      </p:sp>
      <p:sp>
        <p:nvSpPr>
          <p:cNvPr id="9" name="Shape 6"/>
          <p:cNvSpPr/>
          <p:nvPr/>
        </p:nvSpPr>
        <p:spPr>
          <a:xfrm>
            <a:off x="7405926" y="1934647"/>
            <a:ext cx="6430685" cy="2061567"/>
          </a:xfrm>
          <a:prstGeom prst="roundRect">
            <a:avLst>
              <a:gd name="adj" fmla="val 1320"/>
            </a:avLst>
          </a:prstGeom>
          <a:solidFill>
            <a:srgbClr val="373433"/>
          </a:solidFill>
          <a:ln/>
        </p:spPr>
      </p:sp>
      <p:sp>
        <p:nvSpPr>
          <p:cNvPr id="10" name="Shape 7"/>
          <p:cNvSpPr/>
          <p:nvPr/>
        </p:nvSpPr>
        <p:spPr>
          <a:xfrm>
            <a:off x="7587377" y="2116098"/>
            <a:ext cx="544354" cy="544354"/>
          </a:xfrm>
          <a:prstGeom prst="roundRect">
            <a:avLst>
              <a:gd name="adj" fmla="val 16796213"/>
            </a:avLst>
          </a:prstGeom>
          <a:solidFill>
            <a:srgbClr val="C49F8C"/>
          </a:solidFill>
          <a:ln/>
        </p:spPr>
      </p:sp>
      <p:pic>
        <p:nvPicPr>
          <p:cNvPr id="11" name="Image 1" descr="preencoded.png">    </p:cNvPr>
          <p:cNvPicPr>
            <a:picLocks noChangeAspect="1"/>
          </p:cNvPicPr>
          <p:nvPr/>
        </p:nvPicPr>
        <p:blipFill>
          <a:blip r:embed="rId2"/>
          <a:stretch>
            <a:fillRect/>
          </a:stretch>
        </p:blipFill>
        <p:spPr>
          <a:xfrm>
            <a:off x="7737038" y="2235160"/>
            <a:ext cx="244912" cy="306110"/>
          </a:xfrm>
          <a:prstGeom prst="rect">
            <a:avLst/>
          </a:prstGeom>
        </p:spPr>
      </p:pic>
      <p:sp>
        <p:nvSpPr>
          <p:cNvPr id="12" name="Text 8"/>
          <p:cNvSpPr/>
          <p:nvPr/>
        </p:nvSpPr>
        <p:spPr>
          <a:xfrm>
            <a:off x="7587377" y="2841903"/>
            <a:ext cx="2506385" cy="283488"/>
          </a:xfrm>
          <a:prstGeom prst="rect">
            <a:avLst/>
          </a:prstGeom>
          <a:noFill/>
          <a:ln/>
        </p:spPr>
        <p:txBody>
          <a:bodyPr wrap="none" lIns="0" tIns="0" rIns="0" bIns="0" rtlCol="0" anchor="t"/>
          <a:lstStyle/>
          <a:p>
            <a:pPr algn="l" indent="0" marL="0">
              <a:lnSpc>
                <a:spcPts val="2200"/>
              </a:lnSpc>
              <a:buNone/>
            </a:pPr>
            <a:r>
              <a:rPr lang="en-US" sz="1750" dirty="0">
                <a:solidFill>
                  <a:srgbClr val="C9C2C0"/>
                </a:solidFill>
                <a:latin typeface="Gelasio" pitchFamily="34" charset="0"/>
                <a:ea typeface="Gelasio" pitchFamily="34" charset="-122"/>
                <a:cs typeface="Gelasio" pitchFamily="34" charset="-120"/>
              </a:rPr>
              <a:t>Deep Learning Approach</a:t>
            </a:r>
            <a:endParaRPr lang="en-US" sz="1750" dirty="0"/>
          </a:p>
        </p:txBody>
      </p:sp>
      <p:sp>
        <p:nvSpPr>
          <p:cNvPr id="13" name="Text 9"/>
          <p:cNvSpPr/>
          <p:nvPr/>
        </p:nvSpPr>
        <p:spPr>
          <a:xfrm>
            <a:off x="7587377" y="3234214"/>
            <a:ext cx="6067782" cy="580549"/>
          </a:xfrm>
          <a:prstGeom prst="rect">
            <a:avLst/>
          </a:prstGeom>
          <a:noFill/>
          <a:ln/>
        </p:spPr>
        <p:txBody>
          <a:bodyPr wrap="square" lIns="0" tIns="0" rIns="0" bIns="0" rtlCol="0" anchor="t"/>
          <a:lstStyle/>
          <a:p>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Các mô hình dựa trên Transformer đã cách mạng hóa lĩnh vực này, tạo ra các biểu diễn ngữ cảnh động hơn.</a:t>
            </a:r>
            <a:endParaRPr lang="en-US" sz="1400" dirty="0"/>
          </a:p>
        </p:txBody>
      </p:sp>
      <p:sp>
        <p:nvSpPr>
          <p:cNvPr id="14" name="Text 10"/>
          <p:cNvSpPr/>
          <p:nvPr/>
        </p:nvSpPr>
        <p:spPr>
          <a:xfrm>
            <a:off x="793790" y="4381738"/>
            <a:ext cx="2721888" cy="340162"/>
          </a:xfrm>
          <a:prstGeom prst="rect">
            <a:avLst/>
          </a:prstGeom>
          <a:noFill/>
          <a:ln/>
        </p:spPr>
        <p:txBody>
          <a:bodyPr wrap="none" lIns="0" tIns="0" rIns="0" bIns="0" rtlCol="0" anchor="t"/>
          <a:lstStyle/>
          <a:p>
            <a:pPr algn="l" indent="0" marL="0">
              <a:lnSpc>
                <a:spcPts val="2650"/>
              </a:lnSpc>
              <a:buNone/>
            </a:pPr>
            <a:r>
              <a:rPr lang="en-US" sz="2100" dirty="0">
                <a:solidFill>
                  <a:srgbClr val="D8B6A4"/>
                </a:solidFill>
                <a:latin typeface="Gelasio" pitchFamily="34" charset="0"/>
                <a:ea typeface="Gelasio" pitchFamily="34" charset="-122"/>
                <a:cs typeface="Gelasio" pitchFamily="34" charset="-120"/>
              </a:rPr>
              <a:t>Encoder-Only Models</a:t>
            </a:r>
            <a:endParaRPr lang="en-US" sz="2100" dirty="0"/>
          </a:p>
        </p:txBody>
      </p:sp>
      <p:sp>
        <p:nvSpPr>
          <p:cNvPr id="15" name="Text 11"/>
          <p:cNvSpPr/>
          <p:nvPr/>
        </p:nvSpPr>
        <p:spPr>
          <a:xfrm>
            <a:off x="793790" y="4903351"/>
            <a:ext cx="6300073" cy="290274"/>
          </a:xfrm>
          <a:prstGeom prst="rect">
            <a:avLst/>
          </a:prstGeom>
          <a:noFill/>
          <a:ln/>
        </p:spPr>
        <p:txBody>
          <a:bodyPr wrap="none" lIns="0" tIns="0" rIns="0" bIns="0" rtlCol="0" anchor="t"/>
          <a:lstStyle/>
          <a:p>
            <a:pPr algn="l" marL="342900" indent="-342900">
              <a:lnSpc>
                <a:spcPts val="2250"/>
              </a:lnSpc>
              <a:buSzPct val="100000"/>
              <a:buChar char="•"/>
            </a:pPr>
            <a:r>
              <a:rPr lang="en-US" sz="1400" b="1" dirty="0">
                <a:solidFill>
                  <a:srgbClr val="C9C2C0"/>
                </a:solidFill>
                <a:latin typeface="Gelasio" pitchFamily="34" charset="0"/>
                <a:ea typeface="Gelasio" pitchFamily="34" charset="-122"/>
                <a:cs typeface="Gelasio" pitchFamily="34" charset="-120"/>
              </a:rPr>
              <a:t>BERT:</a:t>
            </a:r>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 Bi-directional Encoder Representations from Transformers</a:t>
            </a:r>
            <a:endParaRPr lang="en-US" sz="1400" dirty="0"/>
          </a:p>
        </p:txBody>
      </p:sp>
      <p:sp>
        <p:nvSpPr>
          <p:cNvPr id="16" name="Text 12"/>
          <p:cNvSpPr/>
          <p:nvPr/>
        </p:nvSpPr>
        <p:spPr>
          <a:xfrm>
            <a:off x="793790" y="5257086"/>
            <a:ext cx="6300073" cy="290274"/>
          </a:xfrm>
          <a:prstGeom prst="rect">
            <a:avLst/>
          </a:prstGeom>
          <a:noFill/>
          <a:ln/>
        </p:spPr>
        <p:txBody>
          <a:bodyPr wrap="none" lIns="0" tIns="0" rIns="0" bIns="0" rtlCol="0" anchor="t"/>
          <a:lstStyle/>
          <a:p>
            <a:pPr algn="l" marL="342900" indent="-342900">
              <a:lnSpc>
                <a:spcPts val="2250"/>
              </a:lnSpc>
              <a:buSzPct val="100000"/>
              <a:buChar char="•"/>
            </a:pPr>
            <a:r>
              <a:rPr lang="en-US" sz="1400" b="1" dirty="0">
                <a:solidFill>
                  <a:srgbClr val="C9C2C0"/>
                </a:solidFill>
                <a:latin typeface="Gelasio" pitchFamily="34" charset="0"/>
                <a:ea typeface="Gelasio" pitchFamily="34" charset="-122"/>
                <a:cs typeface="Gelasio" pitchFamily="34" charset="-120"/>
              </a:rPr>
              <a:t>RoBERTa:</a:t>
            </a:r>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 Optimized BERT pre-training</a:t>
            </a:r>
            <a:endParaRPr lang="en-US" sz="1400" dirty="0"/>
          </a:p>
        </p:txBody>
      </p:sp>
      <p:sp>
        <p:nvSpPr>
          <p:cNvPr id="17" name="Text 13"/>
          <p:cNvSpPr/>
          <p:nvPr/>
        </p:nvSpPr>
        <p:spPr>
          <a:xfrm>
            <a:off x="793790" y="5610820"/>
            <a:ext cx="6300073" cy="290274"/>
          </a:xfrm>
          <a:prstGeom prst="rect">
            <a:avLst/>
          </a:prstGeom>
          <a:noFill/>
          <a:ln/>
        </p:spPr>
        <p:txBody>
          <a:bodyPr wrap="none" lIns="0" tIns="0" rIns="0" bIns="0" rtlCol="0" anchor="t"/>
          <a:lstStyle/>
          <a:p>
            <a:pPr algn="l" marL="342900" indent="-342900">
              <a:lnSpc>
                <a:spcPts val="2250"/>
              </a:lnSpc>
              <a:buSzPct val="100000"/>
              <a:buChar char="•"/>
            </a:pPr>
            <a:r>
              <a:rPr lang="en-US" sz="1400" b="1" dirty="0">
                <a:solidFill>
                  <a:srgbClr val="C9C2C0"/>
                </a:solidFill>
                <a:latin typeface="Gelasio" pitchFamily="34" charset="0"/>
                <a:ea typeface="Gelasio" pitchFamily="34" charset="-122"/>
                <a:cs typeface="Gelasio" pitchFamily="34" charset="-120"/>
              </a:rPr>
              <a:t>DistilBERT:</a:t>
            </a:r>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 Smaller, faster BERT</a:t>
            </a:r>
            <a:endParaRPr lang="en-US" sz="1400" dirty="0"/>
          </a:p>
        </p:txBody>
      </p:sp>
      <p:sp>
        <p:nvSpPr>
          <p:cNvPr id="18" name="Text 14"/>
          <p:cNvSpPr/>
          <p:nvPr/>
        </p:nvSpPr>
        <p:spPr>
          <a:xfrm>
            <a:off x="793790" y="5964555"/>
            <a:ext cx="6300073" cy="290274"/>
          </a:xfrm>
          <a:prstGeom prst="rect">
            <a:avLst/>
          </a:prstGeom>
          <a:noFill/>
          <a:ln/>
        </p:spPr>
        <p:txBody>
          <a:bodyPr wrap="none" lIns="0" tIns="0" rIns="0" bIns="0" rtlCol="0" anchor="t"/>
          <a:lstStyle/>
          <a:p>
            <a:pPr algn="l" marL="342900" indent="-342900">
              <a:lnSpc>
                <a:spcPts val="2250"/>
              </a:lnSpc>
              <a:buSzPct val="100000"/>
              <a:buChar char="•"/>
            </a:pPr>
            <a:r>
              <a:rPr lang="en-US" sz="1400" b="1" dirty="0">
                <a:solidFill>
                  <a:srgbClr val="C9C2C0"/>
                </a:solidFill>
                <a:latin typeface="Gelasio" pitchFamily="34" charset="0"/>
                <a:ea typeface="Gelasio" pitchFamily="34" charset="-122"/>
                <a:cs typeface="Gelasio" pitchFamily="34" charset="-120"/>
              </a:rPr>
              <a:t>DeBERTa:</a:t>
            </a:r>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 Decoupled Embedding BERT-a</a:t>
            </a:r>
            <a:endParaRPr lang="en-US" sz="1400" dirty="0"/>
          </a:p>
        </p:txBody>
      </p:sp>
      <p:sp>
        <p:nvSpPr>
          <p:cNvPr id="19" name="Text 15"/>
          <p:cNvSpPr/>
          <p:nvPr/>
        </p:nvSpPr>
        <p:spPr>
          <a:xfrm>
            <a:off x="793790" y="6318290"/>
            <a:ext cx="6300073" cy="580549"/>
          </a:xfrm>
          <a:prstGeom prst="rect">
            <a:avLst/>
          </a:prstGeom>
          <a:noFill/>
          <a:ln/>
        </p:spPr>
        <p:txBody>
          <a:bodyPr wrap="square" lIns="0" tIns="0" rIns="0" bIns="0" rtlCol="0" anchor="t"/>
          <a:lstStyle/>
          <a:p>
            <a:pPr algn="l" marL="342900" indent="-342900">
              <a:lnSpc>
                <a:spcPts val="2250"/>
              </a:lnSpc>
              <a:buSzPct val="100000"/>
              <a:buChar char="•"/>
            </a:pPr>
            <a:r>
              <a:rPr lang="en-US" sz="1400" b="1" dirty="0">
                <a:solidFill>
                  <a:srgbClr val="C9C2C0"/>
                </a:solidFill>
                <a:latin typeface="Gelasio" pitchFamily="34" charset="0"/>
                <a:ea typeface="Gelasio" pitchFamily="34" charset="-122"/>
                <a:cs typeface="Gelasio" pitchFamily="34" charset="-120"/>
              </a:rPr>
              <a:t>ELECTRA:</a:t>
            </a:r>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 Efficient Learning an Encoder that Classifies Token Replacements Accurately</a:t>
            </a:r>
            <a:endParaRPr lang="en-US" sz="1400" dirty="0"/>
          </a:p>
        </p:txBody>
      </p:sp>
      <p:sp>
        <p:nvSpPr>
          <p:cNvPr id="20" name="Text 16"/>
          <p:cNvSpPr/>
          <p:nvPr/>
        </p:nvSpPr>
        <p:spPr>
          <a:xfrm>
            <a:off x="793790" y="6962299"/>
            <a:ext cx="6300073" cy="580549"/>
          </a:xfrm>
          <a:prstGeom prst="rect">
            <a:avLst/>
          </a:prstGeom>
          <a:noFill/>
          <a:ln/>
        </p:spPr>
        <p:txBody>
          <a:bodyPr wrap="square" lIns="0" tIns="0" rIns="0" bIns="0" rtlCol="0" anchor="t"/>
          <a:lstStyle/>
          <a:p>
            <a:pPr algn="l" marL="342900" indent="-342900">
              <a:lnSpc>
                <a:spcPts val="2250"/>
              </a:lnSpc>
              <a:buSzPct val="100000"/>
              <a:buChar char="•"/>
            </a:pPr>
            <a:r>
              <a:rPr lang="en-US" sz="1400" b="1" dirty="0">
                <a:solidFill>
                  <a:srgbClr val="C9C2C0"/>
                </a:solidFill>
                <a:latin typeface="Gelasio" pitchFamily="34" charset="0"/>
                <a:ea typeface="Gelasio" pitchFamily="34" charset="-122"/>
                <a:cs typeface="Gelasio" pitchFamily="34" charset="-120"/>
              </a:rPr>
              <a:t>XLNet:</a:t>
            </a:r>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 Generalized Autoregressive Pretraining for Language Understanding</a:t>
            </a:r>
            <a:endParaRPr lang="en-US" sz="1400" dirty="0"/>
          </a:p>
        </p:txBody>
      </p:sp>
      <p:sp>
        <p:nvSpPr>
          <p:cNvPr id="21" name="Text 17"/>
          <p:cNvSpPr/>
          <p:nvPr/>
        </p:nvSpPr>
        <p:spPr>
          <a:xfrm>
            <a:off x="7544157" y="4381738"/>
            <a:ext cx="3063359" cy="340162"/>
          </a:xfrm>
          <a:prstGeom prst="rect">
            <a:avLst/>
          </a:prstGeom>
          <a:noFill/>
          <a:ln/>
        </p:spPr>
        <p:txBody>
          <a:bodyPr wrap="none" lIns="0" tIns="0" rIns="0" bIns="0" rtlCol="0" anchor="t"/>
          <a:lstStyle/>
          <a:p>
            <a:pPr algn="l" indent="0" marL="0">
              <a:lnSpc>
                <a:spcPts val="2650"/>
              </a:lnSpc>
              <a:buNone/>
            </a:pPr>
            <a:r>
              <a:rPr lang="en-US" sz="2100" dirty="0">
                <a:solidFill>
                  <a:srgbClr val="D8B6A4"/>
                </a:solidFill>
                <a:latin typeface="Gelasio" pitchFamily="34" charset="0"/>
                <a:ea typeface="Gelasio" pitchFamily="34" charset="-122"/>
                <a:cs typeface="Gelasio" pitchFamily="34" charset="-120"/>
              </a:rPr>
              <a:t>Encoder-Decoder Models</a:t>
            </a:r>
            <a:endParaRPr lang="en-US" sz="2100" dirty="0"/>
          </a:p>
        </p:txBody>
      </p:sp>
      <p:sp>
        <p:nvSpPr>
          <p:cNvPr id="22" name="Text 18"/>
          <p:cNvSpPr/>
          <p:nvPr/>
        </p:nvSpPr>
        <p:spPr>
          <a:xfrm>
            <a:off x="7544157" y="4903351"/>
            <a:ext cx="6300073" cy="580549"/>
          </a:xfrm>
          <a:prstGeom prst="rect">
            <a:avLst/>
          </a:prstGeom>
          <a:noFill/>
          <a:ln/>
        </p:spPr>
        <p:txBody>
          <a:bodyPr wrap="square" lIns="0" tIns="0" rIns="0" bIns="0" rtlCol="0" anchor="t"/>
          <a:lstStyle/>
          <a:p>
            <a:pPr algn="l" marL="342900" indent="-342900">
              <a:lnSpc>
                <a:spcPts val="2250"/>
              </a:lnSpc>
              <a:buSzPct val="100000"/>
              <a:buChar char="•"/>
            </a:pPr>
            <a:r>
              <a:rPr lang="en-US" sz="1400" b="1" dirty="0">
                <a:solidFill>
                  <a:srgbClr val="C9C2C0"/>
                </a:solidFill>
                <a:latin typeface="Gelasio" pitchFamily="34" charset="0"/>
                <a:ea typeface="Gelasio" pitchFamily="34" charset="-122"/>
                <a:cs typeface="Gelasio" pitchFamily="34" charset="-120"/>
              </a:rPr>
              <a:t>T5:</a:t>
            </a:r>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 Text-to-Text Transfer Transformer (sử dụng hidden state của Encoder)</a:t>
            </a:r>
            <a:endParaRPr lang="en-US" sz="1400" dirty="0"/>
          </a:p>
        </p:txBody>
      </p:sp>
      <p:sp>
        <p:nvSpPr>
          <p:cNvPr id="23" name="Text 19"/>
          <p:cNvSpPr/>
          <p:nvPr/>
        </p:nvSpPr>
        <p:spPr>
          <a:xfrm>
            <a:off x="7544157" y="5547360"/>
            <a:ext cx="6300073" cy="580549"/>
          </a:xfrm>
          <a:prstGeom prst="rect">
            <a:avLst/>
          </a:prstGeom>
          <a:noFill/>
          <a:ln/>
        </p:spPr>
        <p:txBody>
          <a:bodyPr wrap="square" lIns="0" tIns="0" rIns="0" bIns="0" rtlCol="0" anchor="t"/>
          <a:lstStyle/>
          <a:p>
            <a:pPr algn="l" marL="342900" indent="-342900">
              <a:lnSpc>
                <a:spcPts val="2250"/>
              </a:lnSpc>
              <a:buSzPct val="100000"/>
              <a:buChar char="•"/>
            </a:pPr>
            <a:r>
              <a:rPr lang="en-US" sz="1400" b="1" dirty="0">
                <a:solidFill>
                  <a:srgbClr val="C9C2C0"/>
                </a:solidFill>
                <a:latin typeface="Gelasio" pitchFamily="34" charset="0"/>
                <a:ea typeface="Gelasio" pitchFamily="34" charset="-122"/>
                <a:cs typeface="Gelasio" pitchFamily="34" charset="-120"/>
              </a:rPr>
              <a:t>BART:</a:t>
            </a:r>
            <a:pPr algn="l" indent="0" marL="0">
              <a:lnSpc>
                <a:spcPts val="2250"/>
              </a:lnSpc>
              <a:buNone/>
            </a:pPr>
            <a:r>
              <a:rPr lang="en-US" sz="1400" dirty="0">
                <a:solidFill>
                  <a:srgbClr val="C9C2C0"/>
                </a:solidFill>
                <a:latin typeface="Gelasio" pitchFamily="34" charset="0"/>
                <a:ea typeface="Gelasio" pitchFamily="34" charset="-122"/>
                <a:cs typeface="Gelasio" pitchFamily="34" charset="-120"/>
              </a:rPr>
              <a:t> Denoising autoencoder for pretraining (sử dụng hidden state của Encoder)</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554123"/>
            <a:ext cx="4536519" cy="566976"/>
          </a:xfrm>
          <a:prstGeom prst="rect">
            <a:avLst/>
          </a:prstGeom>
          <a:noFill/>
          <a:ln/>
        </p:spPr>
        <p:txBody>
          <a:bodyPr wrap="none" lIns="0" tIns="0" rIns="0" bIns="0" rtlCol="0" anchor="t"/>
          <a:lstStyle/>
          <a:p>
            <a:pPr algn="l" indent="0" marL="0">
              <a:lnSpc>
                <a:spcPts val="4450"/>
              </a:lnSpc>
              <a:buNone/>
            </a:pPr>
            <a:r>
              <a:rPr lang="en-US" sz="3550" dirty="0">
                <a:solidFill>
                  <a:srgbClr val="D8B6A4"/>
                </a:solidFill>
                <a:latin typeface="Gelasio" pitchFamily="34" charset="0"/>
                <a:ea typeface="Gelasio" pitchFamily="34" charset="-122"/>
                <a:cs typeface="Gelasio" pitchFamily="34" charset="-120"/>
              </a:rPr>
              <a:t>Mô hình Phân loại</a:t>
            </a:r>
            <a:endParaRPr lang="en-US" sz="3550" dirty="0"/>
          </a:p>
        </p:txBody>
      </p:sp>
      <p:sp>
        <p:nvSpPr>
          <p:cNvPr id="3" name="Text 1"/>
          <p:cNvSpPr/>
          <p:nvPr/>
        </p:nvSpPr>
        <p:spPr>
          <a:xfrm>
            <a:off x="793790" y="2574727"/>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Sau khi nhúng từ, chúng ta sử dụng các mô hình học máy hoặc học sâu để thực hiện phân loại.</a:t>
            </a:r>
            <a:endParaRPr lang="en-US" sz="1750" dirty="0"/>
          </a:p>
        </p:txBody>
      </p:sp>
      <p:sp>
        <p:nvSpPr>
          <p:cNvPr id="4" name="Shape 2"/>
          <p:cNvSpPr/>
          <p:nvPr/>
        </p:nvSpPr>
        <p:spPr>
          <a:xfrm>
            <a:off x="793790" y="3192780"/>
            <a:ext cx="510302" cy="510302"/>
          </a:xfrm>
          <a:prstGeom prst="roundRect">
            <a:avLst>
              <a:gd name="adj" fmla="val 6667"/>
            </a:avLst>
          </a:prstGeom>
          <a:solidFill>
            <a:srgbClr val="373433"/>
          </a:solidFill>
          <a:ln/>
        </p:spPr>
      </p:sp>
      <p:sp>
        <p:nvSpPr>
          <p:cNvPr id="5" name="Text 3"/>
          <p:cNvSpPr/>
          <p:nvPr/>
        </p:nvSpPr>
        <p:spPr>
          <a:xfrm>
            <a:off x="878860" y="3235285"/>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C9C2C0"/>
                </a:solidFill>
                <a:latin typeface="Gelasio" pitchFamily="34" charset="0"/>
                <a:ea typeface="Gelasio" pitchFamily="34" charset="-122"/>
                <a:cs typeface="Gelasio" pitchFamily="34" charset="-120"/>
              </a:rPr>
              <a:t>1</a:t>
            </a:r>
            <a:endParaRPr lang="en-US" sz="2650" dirty="0"/>
          </a:p>
        </p:txBody>
      </p:sp>
      <p:sp>
        <p:nvSpPr>
          <p:cNvPr id="6" name="Text 4"/>
          <p:cNvSpPr/>
          <p:nvPr/>
        </p:nvSpPr>
        <p:spPr>
          <a:xfrm>
            <a:off x="1530906" y="3270647"/>
            <a:ext cx="3271123"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Machine Learning Models</a:t>
            </a:r>
            <a:endParaRPr lang="en-US" sz="2200" dirty="0"/>
          </a:p>
        </p:txBody>
      </p:sp>
      <p:sp>
        <p:nvSpPr>
          <p:cNvPr id="7" name="Text 5"/>
          <p:cNvSpPr/>
          <p:nvPr/>
        </p:nvSpPr>
        <p:spPr>
          <a:xfrm>
            <a:off x="1530906" y="3761065"/>
            <a:ext cx="5642491" cy="725805"/>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Các mô hình truyền thống vẫn là lựa chọn mạnh mẽ, đặc biệt cho baseline và dữ liệu có kích thước vừa phải.</a:t>
            </a:r>
            <a:endParaRPr lang="en-US" sz="1750" dirty="0"/>
          </a:p>
        </p:txBody>
      </p:sp>
      <p:sp>
        <p:nvSpPr>
          <p:cNvPr id="8" name="Text 6"/>
          <p:cNvSpPr/>
          <p:nvPr/>
        </p:nvSpPr>
        <p:spPr>
          <a:xfrm>
            <a:off x="1530906" y="4622959"/>
            <a:ext cx="564249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C9C2C0"/>
                </a:solidFill>
                <a:latin typeface="Gelasio" pitchFamily="34" charset="0"/>
                <a:ea typeface="Gelasio" pitchFamily="34" charset="-122"/>
                <a:cs typeface="Gelasio" pitchFamily="34" charset="-120"/>
              </a:rPr>
              <a:t>SVM:</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Support Vector Machines</a:t>
            </a:r>
            <a:endParaRPr lang="en-US" sz="1750" dirty="0"/>
          </a:p>
        </p:txBody>
      </p:sp>
      <p:sp>
        <p:nvSpPr>
          <p:cNvPr id="9" name="Text 7"/>
          <p:cNvSpPr/>
          <p:nvPr/>
        </p:nvSpPr>
        <p:spPr>
          <a:xfrm>
            <a:off x="1530906" y="5065157"/>
            <a:ext cx="564249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C9C2C0"/>
                </a:solidFill>
                <a:latin typeface="Gelasio" pitchFamily="34" charset="0"/>
                <a:ea typeface="Gelasio" pitchFamily="34" charset="-122"/>
                <a:cs typeface="Gelasio" pitchFamily="34" charset="-120"/>
              </a:rPr>
              <a:t>Logistic Regression:</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Lý tưởng làm baseline</a:t>
            </a:r>
            <a:endParaRPr lang="en-US" sz="1750" dirty="0"/>
          </a:p>
        </p:txBody>
      </p:sp>
      <p:sp>
        <p:nvSpPr>
          <p:cNvPr id="10" name="Text 8"/>
          <p:cNvSpPr/>
          <p:nvPr/>
        </p:nvSpPr>
        <p:spPr>
          <a:xfrm>
            <a:off x="1530906" y="5507355"/>
            <a:ext cx="564249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C9C2C0"/>
                </a:solidFill>
                <a:latin typeface="Gelasio" pitchFamily="34" charset="0"/>
                <a:ea typeface="Gelasio" pitchFamily="34" charset="-122"/>
                <a:cs typeface="Gelasio" pitchFamily="34" charset="-120"/>
              </a:rPr>
              <a:t>Naive Bayes:</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Dựa trên xác suất Bayes</a:t>
            </a:r>
            <a:endParaRPr lang="en-US" sz="1750" dirty="0"/>
          </a:p>
        </p:txBody>
      </p:sp>
      <p:sp>
        <p:nvSpPr>
          <p:cNvPr id="11" name="Text 9"/>
          <p:cNvSpPr/>
          <p:nvPr/>
        </p:nvSpPr>
        <p:spPr>
          <a:xfrm>
            <a:off x="1530906" y="5949553"/>
            <a:ext cx="564249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C9C2C0"/>
                </a:solidFill>
                <a:latin typeface="Gelasio" pitchFamily="34" charset="0"/>
                <a:ea typeface="Gelasio" pitchFamily="34" charset="-122"/>
                <a:cs typeface="Gelasio" pitchFamily="34" charset="-120"/>
              </a:rPr>
              <a:t>Tree-based Models:</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Random Forest, Boosting Models (LGBM, CATBOOST, XGBOOST)</a:t>
            </a:r>
            <a:endParaRPr lang="en-US" sz="1750" dirty="0"/>
          </a:p>
        </p:txBody>
      </p:sp>
      <p:sp>
        <p:nvSpPr>
          <p:cNvPr id="12" name="Shape 10"/>
          <p:cNvSpPr/>
          <p:nvPr/>
        </p:nvSpPr>
        <p:spPr>
          <a:xfrm>
            <a:off x="7456884" y="3192780"/>
            <a:ext cx="510302" cy="510302"/>
          </a:xfrm>
          <a:prstGeom prst="roundRect">
            <a:avLst>
              <a:gd name="adj" fmla="val 6667"/>
            </a:avLst>
          </a:prstGeom>
          <a:solidFill>
            <a:srgbClr val="373433"/>
          </a:solidFill>
          <a:ln/>
        </p:spPr>
      </p:sp>
      <p:sp>
        <p:nvSpPr>
          <p:cNvPr id="13" name="Text 11"/>
          <p:cNvSpPr/>
          <p:nvPr/>
        </p:nvSpPr>
        <p:spPr>
          <a:xfrm>
            <a:off x="7541955" y="3235285"/>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C9C2C0"/>
                </a:solidFill>
                <a:latin typeface="Gelasio" pitchFamily="34" charset="0"/>
                <a:ea typeface="Gelasio" pitchFamily="34" charset="-122"/>
                <a:cs typeface="Gelasio" pitchFamily="34" charset="-120"/>
              </a:rPr>
              <a:t>2</a:t>
            </a:r>
            <a:endParaRPr lang="en-US" sz="2650" dirty="0"/>
          </a:p>
        </p:txBody>
      </p:sp>
      <p:sp>
        <p:nvSpPr>
          <p:cNvPr id="14" name="Text 12"/>
          <p:cNvSpPr/>
          <p:nvPr/>
        </p:nvSpPr>
        <p:spPr>
          <a:xfrm>
            <a:off x="8194000" y="327064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Deep Learning Models</a:t>
            </a:r>
            <a:endParaRPr lang="en-US" sz="2200" dirty="0"/>
          </a:p>
        </p:txBody>
      </p:sp>
      <p:sp>
        <p:nvSpPr>
          <p:cNvPr id="15" name="Text 13"/>
          <p:cNvSpPr/>
          <p:nvPr/>
        </p:nvSpPr>
        <p:spPr>
          <a:xfrm>
            <a:off x="8194000" y="3761065"/>
            <a:ext cx="5642610" cy="725805"/>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Với dữ liệu lớn và phức tạp, các mô hình học sâu thường mang lại hiệu suất vượt trội.</a:t>
            </a:r>
            <a:endParaRPr lang="en-US" sz="1750" dirty="0"/>
          </a:p>
        </p:txBody>
      </p:sp>
      <p:sp>
        <p:nvSpPr>
          <p:cNvPr id="16" name="Text 14"/>
          <p:cNvSpPr/>
          <p:nvPr/>
        </p:nvSpPr>
        <p:spPr>
          <a:xfrm>
            <a:off x="8194000" y="4622959"/>
            <a:ext cx="5642610"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C9C2C0"/>
                </a:solidFill>
                <a:latin typeface="Gelasio" pitchFamily="34" charset="0"/>
                <a:ea typeface="Gelasio" pitchFamily="34" charset="-122"/>
                <a:cs typeface="Gelasio" pitchFamily="34" charset="-120"/>
              </a:rPr>
              <a:t>MLP:</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Multi-Layer Perceptron</a:t>
            </a:r>
            <a:endParaRPr lang="en-US" sz="1750" dirty="0"/>
          </a:p>
        </p:txBody>
      </p:sp>
      <p:sp>
        <p:nvSpPr>
          <p:cNvPr id="17" name="Text 15"/>
          <p:cNvSpPr/>
          <p:nvPr/>
        </p:nvSpPr>
        <p:spPr>
          <a:xfrm>
            <a:off x="8194000" y="5065157"/>
            <a:ext cx="5642610"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C9C2C0"/>
                </a:solidFill>
                <a:latin typeface="Gelasio" pitchFamily="34" charset="0"/>
                <a:ea typeface="Gelasio" pitchFamily="34" charset="-122"/>
                <a:cs typeface="Gelasio" pitchFamily="34" charset="-120"/>
              </a:rPr>
              <a:t>CNN:</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Convolutional Neural Networks</a:t>
            </a:r>
            <a:endParaRPr lang="en-US" sz="1750" dirty="0"/>
          </a:p>
        </p:txBody>
      </p:sp>
      <p:sp>
        <p:nvSpPr>
          <p:cNvPr id="18" name="Text 16"/>
          <p:cNvSpPr/>
          <p:nvPr/>
        </p:nvSpPr>
        <p:spPr>
          <a:xfrm>
            <a:off x="8194000" y="5507355"/>
            <a:ext cx="5642610"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C9C2C0"/>
                </a:solidFill>
                <a:latin typeface="Gelasio" pitchFamily="34" charset="0"/>
                <a:ea typeface="Gelasio" pitchFamily="34" charset="-122"/>
                <a:cs typeface="Gelasio" pitchFamily="34" charset="-120"/>
              </a:rPr>
              <a:t>Recurrent Neural Networks (RNNs):</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 bao gồm LSTM, GRU (thích hợp cho dữ liệu tuần tự)</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2025-08-21T07:20:37Z</dcterms:created>
  <dcterms:modified xsi:type="dcterms:W3CDTF">2025-08-21T07:20:37Z</dcterms:modified>
</cp:coreProperties>
</file>