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embeddedFontLst>
    <p:embeddedFont>
      <p:font typeface="Arial Bold" panose="020B0604020202020204" charset="0"/>
      <p:regular r:id="rId32"/>
    </p:embeddedFont>
    <p:embeddedFont>
      <p:font typeface="Codec Pro" panose="020B0604020202020204" charset="0"/>
      <p:regular r:id="rId33"/>
    </p:embeddedFont>
    <p:embeddedFont>
      <p:font typeface="Codec Pro 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Education/Chicago-Public-Schools-Progress-Report-Cards-2011-/9xs2-f89t/about_data?utm_content=000026UJ&amp;utm_id=NA-SkillsNetwork-Channel-SkillsNetworkCoursesIBMDev&amp;utm_medium=Exinfluencer&amp;utm_source=Exinfluencer&amp;utm_term=1000655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ata.cityofchicago.org/Public-Safety/Crimes-2001-to-Present/ijzp-q8t2/about_data?utm_content=000026UJ&amp;utm_id=NA-SkillsNetwork-Channel-SkillsNetworkCoursesIBMDeveloperSkillsNetworkDB020&amp;utm_medium=Exinfluencer&amp;utm_source=Exinfluencer&amp;utm_term=10006555" TargetMode="External"/><Relationship Id="rId4" Type="http://schemas.openxmlformats.org/officeDocument/2006/relationships/hyperlink" Target="https://data.cityofchicago.org/Health-Human-Services/Census-Data-Selected-socioeconomic-indicators-in-C/kn9c-c2s2/about_data?utm_content=000026UJ&amp;utm_id=NA-SkillsNetwork-Channel-SkillsNetworkC&amp;utm_medium=Exinfluencer&amp;utm_source=Exinfluencer&amp;utm_term=1000655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719055" y="1677643"/>
            <a:ext cx="400050" cy="1028700"/>
            <a:chOff x="0" y="0"/>
            <a:chExt cx="533400" cy="1371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719055" y="2871444"/>
            <a:ext cx="400050" cy="1028700"/>
            <a:chOff x="0" y="0"/>
            <a:chExt cx="533400" cy="1371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-719055" y="4065244"/>
            <a:ext cx="400050" cy="1028700"/>
            <a:chOff x="0" y="0"/>
            <a:chExt cx="533400" cy="1371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-719055" y="5259045"/>
            <a:ext cx="400050" cy="1028700"/>
            <a:chOff x="0" y="0"/>
            <a:chExt cx="533400" cy="1371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-719055" y="6452846"/>
            <a:ext cx="400050" cy="1028700"/>
            <a:chOff x="0" y="0"/>
            <a:chExt cx="533400" cy="1371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-719055" y="7646646"/>
            <a:ext cx="400050" cy="1028700"/>
            <a:chOff x="0" y="0"/>
            <a:chExt cx="533400" cy="137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994572" y="6720493"/>
            <a:ext cx="6478950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Codec Pro"/>
              </a:rPr>
              <a:t>DS04/ Group04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3850" y="8296448"/>
            <a:ext cx="3273900" cy="743100"/>
            <a:chOff x="0" y="0"/>
            <a:chExt cx="4365200" cy="990800"/>
          </a:xfrm>
        </p:grpSpPr>
        <p:sp>
          <p:nvSpPr>
            <p:cNvPr id="29" name="Freeform 29"/>
            <p:cNvSpPr/>
            <p:nvPr/>
          </p:nvSpPr>
          <p:spPr>
            <a:xfrm>
              <a:off x="12700" y="12700"/>
              <a:ext cx="4339844" cy="965454"/>
            </a:xfrm>
            <a:custGeom>
              <a:avLst/>
              <a:gdLst/>
              <a:ahLst/>
              <a:cxnLst/>
              <a:rect l="l" t="t" r="r" b="b"/>
              <a:pathLst>
                <a:path w="4339844" h="96545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4365244" cy="990854"/>
            </a:xfrm>
            <a:custGeom>
              <a:avLst/>
              <a:gdLst/>
              <a:ahLst/>
              <a:cxnLst/>
              <a:rect l="l" t="t" r="r" b="b"/>
              <a:pathLst>
                <a:path w="4365244" h="99085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199021" y="8354387"/>
            <a:ext cx="349635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Codec Pro"/>
              </a:rPr>
              <a:t>June 3 2024</a:t>
            </a:r>
          </a:p>
        </p:txBody>
      </p:sp>
      <p:sp>
        <p:nvSpPr>
          <p:cNvPr id="32" name="Freeform 32"/>
          <p:cNvSpPr/>
          <p:nvPr/>
        </p:nvSpPr>
        <p:spPr>
          <a:xfrm>
            <a:off x="994590" y="416605"/>
            <a:ext cx="2556800" cy="1204856"/>
          </a:xfrm>
          <a:custGeom>
            <a:avLst/>
            <a:gdLst/>
            <a:ahLst/>
            <a:cxnLst/>
            <a:rect l="l" t="t" r="r" b="b"/>
            <a:pathLst>
              <a:path w="2556800" h="1204856">
                <a:moveTo>
                  <a:pt x="0" y="0"/>
                </a:moveTo>
                <a:lnTo>
                  <a:pt x="2556800" y="0"/>
                </a:lnTo>
                <a:lnTo>
                  <a:pt x="2556800" y="1204857"/>
                </a:lnTo>
                <a:lnTo>
                  <a:pt x="0" y="1204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452" t="-75574" r="-145272" b="-76524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863850" y="2905099"/>
            <a:ext cx="9804807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ED7D31"/>
                </a:solidFill>
                <a:latin typeface="Codec Pro"/>
              </a:rPr>
              <a:t>ASSIGNMENT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1126" y="1345869"/>
            <a:ext cx="16230600" cy="800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endParaRPr/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AGED 25+ WITHOUT HIGH SCHOOL DIPLOMA - Percentage of people aged 25 and over without a high school diploma.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AGED UNDER 18 OR OVER 64 - Percentage of the population under 18 or over 64 years old (i.e., dependents).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 CAPITA INCOME - Per capita income of the community area, estimated as the total aggregate income of the area divided by the total population.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HARDSHIP INDEX - A combined score of six selected socioeconomic indicators (see dataset description).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1126" y="2279319"/>
            <a:ext cx="16230600" cy="561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_ Chicago Crimes: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 Bold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Basic information: ID, Case Number, IUCR, Primary Type, Description, Arrest, Domestic, FBI Code.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Time: Date, Year, Updated On.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Location: Block, Location Description, Beat, District, Ward, Community Area, X Coordinate, Y Coordinate, Latitude, Longitude, 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3848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4.1 Step by Step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32652" y="2706366"/>
            <a:ext cx="14022696" cy="6519559"/>
            <a:chOff x="0" y="0"/>
            <a:chExt cx="18696928" cy="8692745"/>
          </a:xfrm>
        </p:grpSpPr>
        <p:grpSp>
          <p:nvGrpSpPr>
            <p:cNvPr id="19" name="Group 19"/>
            <p:cNvGrpSpPr/>
            <p:nvPr/>
          </p:nvGrpSpPr>
          <p:grpSpPr>
            <a:xfrm>
              <a:off x="1035478" y="0"/>
              <a:ext cx="4038557" cy="2741168"/>
              <a:chOff x="0" y="0"/>
              <a:chExt cx="1197496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19749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197496" h="812800">
                    <a:moveTo>
                      <a:pt x="58788" y="0"/>
                    </a:moveTo>
                    <a:lnTo>
                      <a:pt x="1138708" y="0"/>
                    </a:lnTo>
                    <a:cubicBezTo>
                      <a:pt x="1171176" y="0"/>
                      <a:pt x="1197496" y="26320"/>
                      <a:pt x="1197496" y="58788"/>
                    </a:cubicBezTo>
                    <a:lnTo>
                      <a:pt x="1197496" y="754012"/>
                    </a:lnTo>
                    <a:cubicBezTo>
                      <a:pt x="1197496" y="769604"/>
                      <a:pt x="1191303" y="784556"/>
                      <a:pt x="1180278" y="795581"/>
                    </a:cubicBezTo>
                    <a:cubicBezTo>
                      <a:pt x="1169253" y="806606"/>
                      <a:pt x="1154300" y="812800"/>
                      <a:pt x="1138708" y="812800"/>
                    </a:cubicBezTo>
                    <a:lnTo>
                      <a:pt x="58788" y="812800"/>
                    </a:lnTo>
                    <a:cubicBezTo>
                      <a:pt x="26320" y="812800"/>
                      <a:pt x="0" y="786480"/>
                      <a:pt x="0" y="754012"/>
                    </a:cubicBezTo>
                    <a:lnTo>
                      <a:pt x="0" y="58788"/>
                    </a:lnTo>
                    <a:cubicBezTo>
                      <a:pt x="0" y="26320"/>
                      <a:pt x="26320" y="0"/>
                      <a:pt x="58788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2573" r="-11601" b="-1524"/>
                </a:stretch>
              </a:blip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1448506" y="0"/>
              <a:ext cx="4628708" cy="2761528"/>
              <a:chOff x="0" y="0"/>
              <a:chExt cx="1362366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6236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362366" h="812800">
                    <a:moveTo>
                      <a:pt x="51293" y="0"/>
                    </a:moveTo>
                    <a:lnTo>
                      <a:pt x="1311074" y="0"/>
                    </a:lnTo>
                    <a:cubicBezTo>
                      <a:pt x="1339402" y="0"/>
                      <a:pt x="1362366" y="22965"/>
                      <a:pt x="1362366" y="51293"/>
                    </a:cubicBezTo>
                    <a:lnTo>
                      <a:pt x="1362366" y="761507"/>
                    </a:lnTo>
                    <a:cubicBezTo>
                      <a:pt x="1362366" y="789835"/>
                      <a:pt x="1339402" y="812800"/>
                      <a:pt x="1311074" y="812800"/>
                    </a:cubicBezTo>
                    <a:lnTo>
                      <a:pt x="51293" y="812800"/>
                    </a:lnTo>
                    <a:cubicBezTo>
                      <a:pt x="22965" y="812800"/>
                      <a:pt x="0" y="789835"/>
                      <a:pt x="0" y="761507"/>
                    </a:cubicBezTo>
                    <a:lnTo>
                      <a:pt x="0" y="51293"/>
                    </a:lnTo>
                    <a:cubicBezTo>
                      <a:pt x="0" y="22965"/>
                      <a:pt x="22965" y="0"/>
                      <a:pt x="5129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2231" b="-2231"/>
                </a:stretch>
              </a:blipFill>
            </p:spPr>
          </p:sp>
        </p:grpSp>
        <p:sp>
          <p:nvSpPr>
            <p:cNvPr id="23" name="Freeform 23"/>
            <p:cNvSpPr/>
            <p:nvPr/>
          </p:nvSpPr>
          <p:spPr>
            <a:xfrm>
              <a:off x="1938526" y="4458709"/>
              <a:ext cx="2232460" cy="2232460"/>
            </a:xfrm>
            <a:custGeom>
              <a:avLst/>
              <a:gdLst/>
              <a:ahLst/>
              <a:cxnLst/>
              <a:rect l="l" t="t" r="r" b="b"/>
              <a:pathLst>
                <a:path w="2232460" h="2232460">
                  <a:moveTo>
                    <a:pt x="0" y="0"/>
                  </a:moveTo>
                  <a:lnTo>
                    <a:pt x="2232460" y="0"/>
                  </a:lnTo>
                  <a:lnTo>
                    <a:pt x="2232460" y="2232460"/>
                  </a:lnTo>
                  <a:lnTo>
                    <a:pt x="0" y="2232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1964301" y="3946077"/>
              <a:ext cx="3597118" cy="3597118"/>
            </a:xfrm>
            <a:custGeom>
              <a:avLst/>
              <a:gdLst/>
              <a:ahLst/>
              <a:cxnLst/>
              <a:rect l="l" t="t" r="r" b="b"/>
              <a:pathLst>
                <a:path w="3597118" h="3597118">
                  <a:moveTo>
                    <a:pt x="0" y="0"/>
                  </a:moveTo>
                  <a:lnTo>
                    <a:pt x="3597118" y="0"/>
                  </a:lnTo>
                  <a:lnTo>
                    <a:pt x="3597118" y="3597118"/>
                  </a:lnTo>
                  <a:lnTo>
                    <a:pt x="0" y="3597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0" y="7237325"/>
              <a:ext cx="6109512" cy="1455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Chicago Public Schools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Chicago Socioeconomic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1964301" y="7598005"/>
              <a:ext cx="4028442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Chicago Crimes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01063" y="5320456"/>
              <a:ext cx="1537463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small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0932025" y="5155839"/>
              <a:ext cx="1032276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big</a:t>
              </a:r>
            </a:p>
          </p:txBody>
        </p:sp>
        <p:sp>
          <p:nvSpPr>
            <p:cNvPr id="29" name="AutoShape 29"/>
            <p:cNvSpPr/>
            <p:nvPr/>
          </p:nvSpPr>
          <p:spPr>
            <a:xfrm flipH="1" flipV="1">
              <a:off x="3054756" y="3023608"/>
              <a:ext cx="0" cy="1435101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3506280" y="3023609"/>
              <a:ext cx="3135509" cy="1435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Clean  data in Azure</a:t>
              </a:r>
            </a:p>
          </p:txBody>
        </p:sp>
        <p:sp>
          <p:nvSpPr>
            <p:cNvPr id="31" name="AutoShape 31"/>
            <p:cNvSpPr/>
            <p:nvPr/>
          </p:nvSpPr>
          <p:spPr>
            <a:xfrm flipV="1">
              <a:off x="13762860" y="2761528"/>
              <a:ext cx="0" cy="1184549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5561419" y="2837728"/>
              <a:ext cx="3135509" cy="1435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Clean data by pandas</a:t>
              </a:r>
            </a:p>
          </p:txBody>
        </p:sp>
        <p:sp>
          <p:nvSpPr>
            <p:cNvPr id="33" name="AutoShape 33"/>
            <p:cNvSpPr/>
            <p:nvPr/>
          </p:nvSpPr>
          <p:spPr>
            <a:xfrm flipH="1" flipV="1">
              <a:off x="5074035" y="1370584"/>
              <a:ext cx="6374471" cy="1018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254913" y="4842752"/>
            <a:ext cx="5567525" cy="5012080"/>
          </a:xfrm>
          <a:custGeom>
            <a:avLst/>
            <a:gdLst/>
            <a:ahLst/>
            <a:cxnLst/>
            <a:rect l="l" t="t" r="r" b="b"/>
            <a:pathLst>
              <a:path w="5567525" h="5012080">
                <a:moveTo>
                  <a:pt x="0" y="0"/>
                </a:moveTo>
                <a:lnTo>
                  <a:pt x="5567525" y="0"/>
                </a:lnTo>
                <a:lnTo>
                  <a:pt x="5567525" y="5012080"/>
                </a:lnTo>
                <a:lnTo>
                  <a:pt x="0" y="5012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" r="-23" b="-11133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8252" y="2375777"/>
            <a:ext cx="16081048" cy="217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Public Schools: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The number of 'NDA' values in the dataset is 10,296 out of 44,148 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Change all that to ‘NULL” values for consistency.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There are no duplicate value.</a:t>
            </a:r>
          </a:p>
        </p:txBody>
      </p:sp>
      <p:sp>
        <p:nvSpPr>
          <p:cNvPr id="20" name="Freeform 20"/>
          <p:cNvSpPr/>
          <p:nvPr/>
        </p:nvSpPr>
        <p:spPr>
          <a:xfrm>
            <a:off x="3450413" y="4842752"/>
            <a:ext cx="5804500" cy="5012080"/>
          </a:xfrm>
          <a:custGeom>
            <a:avLst/>
            <a:gdLst/>
            <a:ahLst/>
            <a:cxnLst/>
            <a:rect l="l" t="t" r="r" b="b"/>
            <a:pathLst>
              <a:path w="5804500" h="5012080">
                <a:moveTo>
                  <a:pt x="0" y="0"/>
                </a:moveTo>
                <a:lnTo>
                  <a:pt x="5804500" y="0"/>
                </a:lnTo>
                <a:lnTo>
                  <a:pt x="5804500" y="5012080"/>
                </a:lnTo>
                <a:lnTo>
                  <a:pt x="0" y="5012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5810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Prepare Data and Clean Data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640990" y="3329621"/>
            <a:ext cx="13006021" cy="4831386"/>
            <a:chOff x="0" y="-114300"/>
            <a:chExt cx="17341361" cy="644184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2850288"/>
              <a:ext cx="6234060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tblChicagoPublicSchools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00907" y="-114300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tblChicagoPublicSchools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800907" y="1478688"/>
              <a:ext cx="7540454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tblAcademic_Performence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9800907" y="2850288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tblContact_Address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800907" y="4221888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tblCommunity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800907" y="5593488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tblSurvey_Result</a:t>
              </a:r>
            </a:p>
          </p:txBody>
        </p:sp>
        <p:sp>
          <p:nvSpPr>
            <p:cNvPr id="24" name="AutoShape 24"/>
            <p:cNvSpPr/>
            <p:nvPr/>
          </p:nvSpPr>
          <p:spPr>
            <a:xfrm flipH="1">
              <a:off x="6234060" y="3274468"/>
              <a:ext cx="1268111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502171" y="3274468"/>
              <a:ext cx="0" cy="277074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 flipH="1">
              <a:off x="7502169" y="5994503"/>
              <a:ext cx="1978676" cy="23165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flipH="1">
              <a:off x="7502171" y="4646068"/>
              <a:ext cx="2298736" cy="13774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H="1">
              <a:off x="7502171" y="3274468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 flipV="1">
              <a:off x="7502171" y="309880"/>
              <a:ext cx="0" cy="296458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H="1">
              <a:off x="7502171" y="1902868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 flipH="1">
              <a:off x="7502171" y="309880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2" name="TextBox 32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78252" y="2375777"/>
            <a:ext cx="16081048" cy="57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Public Schools: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03476" y="4801970"/>
            <a:ext cx="16065899" cy="1942873"/>
          </a:xfrm>
          <a:custGeom>
            <a:avLst/>
            <a:gdLst/>
            <a:ahLst/>
            <a:cxnLst/>
            <a:rect l="l" t="t" r="r" b="b"/>
            <a:pathLst>
              <a:path w="16065899" h="1942873">
                <a:moveTo>
                  <a:pt x="0" y="0"/>
                </a:moveTo>
                <a:lnTo>
                  <a:pt x="16065899" y="0"/>
                </a:lnTo>
                <a:lnTo>
                  <a:pt x="16065899" y="1942873"/>
                </a:lnTo>
                <a:lnTo>
                  <a:pt x="0" y="1942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16" r="-9324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8252" y="2375777"/>
            <a:ext cx="16081048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Socioeconomic: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Codec Pro Bold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Remove the null values of Community_Area_Number.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8252" y="2375777"/>
            <a:ext cx="16081048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Crime: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Because the file is too large so we must handle it by pandas first.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Split data into 4 .csv file, clean them by remove NaN and duplicated value.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03476" y="4317346"/>
            <a:ext cx="16081048" cy="5299722"/>
            <a:chOff x="0" y="0"/>
            <a:chExt cx="21441397" cy="706629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3210968"/>
              <a:ext cx="4494417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tblChicagoCrime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061264" y="-114300"/>
              <a:ext cx="13359935" cy="1445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tblChicagoCrime 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('ID', 'IUCR', 'Case Number',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 'FBI Code', 'Arrest', 'Domestic', 'Date', 'Updated On')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061264" y="2123848"/>
              <a:ext cx="13380133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tblIUCR 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('IUCR', 'Primary Type', 'Description')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061208" y="3675993"/>
              <a:ext cx="13359935" cy="1445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tblCrimeAddress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 ('ID','Block','Location Description','Beat','District','Ward','Community Area')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081462" y="5621036"/>
              <a:ext cx="13339682" cy="1445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tblCrimeGeometry 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('ID','X Coordinate',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'Y Coordinate','Latitude','Longitude')</a:t>
              </a:r>
            </a:p>
          </p:txBody>
        </p:sp>
        <p:sp>
          <p:nvSpPr>
            <p:cNvPr id="25" name="AutoShape 25"/>
            <p:cNvSpPr/>
            <p:nvPr/>
          </p:nvSpPr>
          <p:spPr>
            <a:xfrm flipH="1">
              <a:off x="4494417" y="3635148"/>
              <a:ext cx="1268111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762527" y="3635148"/>
              <a:ext cx="0" cy="277074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flipH="1" flipV="1">
              <a:off x="5762527" y="6378348"/>
              <a:ext cx="2318934" cy="2246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H="1">
              <a:off x="5742274" y="4455773"/>
              <a:ext cx="2318934" cy="508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 flipV="1">
              <a:off x="5762527" y="670560"/>
              <a:ext cx="0" cy="296458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H="1">
              <a:off x="5762527" y="2548028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 flipH="1">
              <a:off x="5762527" y="665480"/>
              <a:ext cx="2298736" cy="508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796535" y="2954897"/>
            <a:ext cx="12844483" cy="7332103"/>
          </a:xfrm>
          <a:custGeom>
            <a:avLst/>
            <a:gdLst/>
            <a:ahLst/>
            <a:cxnLst/>
            <a:rect l="l" t="t" r="r" b="b"/>
            <a:pathLst>
              <a:path w="12844483" h="7332103">
                <a:moveTo>
                  <a:pt x="0" y="0"/>
                </a:moveTo>
                <a:lnTo>
                  <a:pt x="12844483" y="0"/>
                </a:lnTo>
                <a:lnTo>
                  <a:pt x="12844483" y="7332103"/>
                </a:lnTo>
                <a:lnTo>
                  <a:pt x="0" y="7332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89" t="-3725" r="-9889" b="-728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8252" y="2375777"/>
            <a:ext cx="16081048" cy="57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Database Diagram: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6228" y="4065244"/>
            <a:ext cx="14915544" cy="516219"/>
          </a:xfrm>
          <a:custGeom>
            <a:avLst/>
            <a:gdLst/>
            <a:ahLst/>
            <a:cxnLst/>
            <a:rect l="l" t="t" r="r" b="b"/>
            <a:pathLst>
              <a:path w="14915544" h="516219">
                <a:moveTo>
                  <a:pt x="0" y="0"/>
                </a:moveTo>
                <a:lnTo>
                  <a:pt x="14915544" y="0"/>
                </a:lnTo>
                <a:lnTo>
                  <a:pt x="14915544" y="516220"/>
                </a:lnTo>
                <a:lnTo>
                  <a:pt x="0" y="516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395390" y="5434384"/>
            <a:ext cx="9497221" cy="3065646"/>
          </a:xfrm>
          <a:custGeom>
            <a:avLst/>
            <a:gdLst/>
            <a:ahLst/>
            <a:cxnLst/>
            <a:rect l="l" t="t" r="r" b="b"/>
            <a:pathLst>
              <a:path w="9497221" h="3065646">
                <a:moveTo>
                  <a:pt x="0" y="0"/>
                </a:moveTo>
                <a:lnTo>
                  <a:pt x="9497221" y="0"/>
                </a:lnTo>
                <a:lnTo>
                  <a:pt x="9497221" y="3065646"/>
                </a:lnTo>
                <a:lnTo>
                  <a:pt x="0" y="30656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9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2115805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Codec Pro"/>
              </a:rPr>
              <a:t>_ Problem 1: Find the total number of crimes recorded in the CRIME table.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813685" y="3573152"/>
            <a:ext cx="12660630" cy="2012908"/>
          </a:xfrm>
          <a:custGeom>
            <a:avLst/>
            <a:gdLst/>
            <a:ahLst/>
            <a:cxnLst/>
            <a:rect l="l" t="t" r="r" b="b"/>
            <a:pathLst>
              <a:path w="12660630" h="2012908">
                <a:moveTo>
                  <a:pt x="0" y="0"/>
                </a:moveTo>
                <a:lnTo>
                  <a:pt x="12660630" y="0"/>
                </a:lnTo>
                <a:lnTo>
                  <a:pt x="12660630" y="2012908"/>
                </a:lnTo>
                <a:lnTo>
                  <a:pt x="0" y="2012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04131" y="5881335"/>
            <a:ext cx="4576676" cy="3376965"/>
          </a:xfrm>
          <a:custGeom>
            <a:avLst/>
            <a:gdLst/>
            <a:ahLst/>
            <a:cxnLst/>
            <a:rect l="l" t="t" r="r" b="b"/>
            <a:pathLst>
              <a:path w="4576676" h="3376965">
                <a:moveTo>
                  <a:pt x="0" y="0"/>
                </a:moveTo>
                <a:lnTo>
                  <a:pt x="4576677" y="0"/>
                </a:lnTo>
                <a:lnTo>
                  <a:pt x="4576677" y="3376965"/>
                </a:lnTo>
                <a:lnTo>
                  <a:pt x="0" y="33769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16746"/>
            <a:ext cx="16230600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Codec Pro"/>
              </a:rPr>
              <a:t>_ Problem 2: List community areas with per capita income less than 11000.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6" t="-7286" r="-234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7734594" y="3261360"/>
            <a:ext cx="2831585" cy="3746479"/>
          </a:xfrm>
          <a:custGeom>
            <a:avLst/>
            <a:gdLst/>
            <a:ahLst/>
            <a:cxnLst/>
            <a:rect l="l" t="t" r="r" b="b"/>
            <a:pathLst>
              <a:path w="2831585" h="3746479">
                <a:moveTo>
                  <a:pt x="0" y="0"/>
                </a:moveTo>
                <a:lnTo>
                  <a:pt x="2831585" y="0"/>
                </a:lnTo>
                <a:lnTo>
                  <a:pt x="2831585" y="3746479"/>
                </a:lnTo>
                <a:lnTo>
                  <a:pt x="0" y="3746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821" b="-25940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334682" y="3261360"/>
            <a:ext cx="2831585" cy="3746479"/>
          </a:xfrm>
          <a:custGeom>
            <a:avLst/>
            <a:gdLst/>
            <a:ahLst/>
            <a:cxnLst/>
            <a:rect l="l" t="t" r="r" b="b"/>
            <a:pathLst>
              <a:path w="2831585" h="3746479">
                <a:moveTo>
                  <a:pt x="0" y="0"/>
                </a:moveTo>
                <a:lnTo>
                  <a:pt x="2831586" y="0"/>
                </a:lnTo>
                <a:lnTo>
                  <a:pt x="2831586" y="3746479"/>
                </a:lnTo>
                <a:lnTo>
                  <a:pt x="0" y="3746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701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137929" y="3180095"/>
            <a:ext cx="2815389" cy="3778212"/>
          </a:xfrm>
          <a:custGeom>
            <a:avLst/>
            <a:gdLst/>
            <a:ahLst/>
            <a:cxnLst/>
            <a:rect l="l" t="t" r="r" b="b"/>
            <a:pathLst>
              <a:path w="2815389" h="3778212">
                <a:moveTo>
                  <a:pt x="0" y="0"/>
                </a:moveTo>
                <a:lnTo>
                  <a:pt x="2815389" y="0"/>
                </a:lnTo>
                <a:lnTo>
                  <a:pt x="2815389" y="3778211"/>
                </a:lnTo>
                <a:lnTo>
                  <a:pt x="0" y="37782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21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1138550"/>
            <a:ext cx="8529915" cy="14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99"/>
              </a:lnSpc>
            </a:pPr>
            <a:r>
              <a:rPr lang="en-US" sz="9999">
                <a:solidFill>
                  <a:srgbClr val="ED7D31"/>
                </a:solidFill>
                <a:latin typeface="Codec Pro Bold"/>
              </a:rPr>
              <a:t>Members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00516" y="7426939"/>
            <a:ext cx="4099917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Tran Xuan Bao Viet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-QE180024-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24908" y="7426939"/>
            <a:ext cx="3850958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Nguyen Thanh Tin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-QE180020-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533824" y="7426939"/>
            <a:ext cx="4023598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Nguyen Tan Thang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-QE180019-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515105" y="4371957"/>
            <a:ext cx="8767205" cy="2802898"/>
          </a:xfrm>
          <a:custGeom>
            <a:avLst/>
            <a:gdLst/>
            <a:ahLst/>
            <a:cxnLst/>
            <a:rect l="l" t="t" r="r" b="b"/>
            <a:pathLst>
              <a:path w="8767205" h="2802898">
                <a:moveTo>
                  <a:pt x="0" y="0"/>
                </a:moveTo>
                <a:lnTo>
                  <a:pt x="8767206" y="0"/>
                </a:lnTo>
                <a:lnTo>
                  <a:pt x="8767206" y="2802898"/>
                </a:lnTo>
                <a:lnTo>
                  <a:pt x="0" y="2802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029873" y="2004680"/>
            <a:ext cx="3221854" cy="7219339"/>
          </a:xfrm>
          <a:custGeom>
            <a:avLst/>
            <a:gdLst/>
            <a:ahLst/>
            <a:cxnLst/>
            <a:rect l="l" t="t" r="r" b="b"/>
            <a:pathLst>
              <a:path w="3221854" h="7219339">
                <a:moveTo>
                  <a:pt x="0" y="0"/>
                </a:moveTo>
                <a:lnTo>
                  <a:pt x="3221853" y="0"/>
                </a:lnTo>
                <a:lnTo>
                  <a:pt x="3221853" y="7219340"/>
                </a:lnTo>
                <a:lnTo>
                  <a:pt x="0" y="72193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38005"/>
            <a:ext cx="1623060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3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List all case numbers for crimes involving minors.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306434" y="2871444"/>
            <a:ext cx="7675132" cy="6381571"/>
          </a:xfrm>
          <a:custGeom>
            <a:avLst/>
            <a:gdLst/>
            <a:ahLst/>
            <a:cxnLst/>
            <a:rect l="l" t="t" r="r" b="b"/>
            <a:pathLst>
              <a:path w="7675132" h="6381571">
                <a:moveTo>
                  <a:pt x="0" y="0"/>
                </a:moveTo>
                <a:lnTo>
                  <a:pt x="7675132" y="0"/>
                </a:lnTo>
                <a:lnTo>
                  <a:pt x="7675132" y="6381571"/>
                </a:lnTo>
                <a:lnTo>
                  <a:pt x="0" y="63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938005"/>
            <a:ext cx="1623060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3: List all case numbers for crimes involving minors.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26869" y="4120472"/>
            <a:ext cx="5824858" cy="5637764"/>
          </a:xfrm>
          <a:custGeom>
            <a:avLst/>
            <a:gdLst/>
            <a:ahLst/>
            <a:cxnLst/>
            <a:rect l="l" t="t" r="r" b="b"/>
            <a:pathLst>
              <a:path w="5824858" h="5637764">
                <a:moveTo>
                  <a:pt x="0" y="0"/>
                </a:moveTo>
                <a:lnTo>
                  <a:pt x="5824857" y="0"/>
                </a:lnTo>
                <a:lnTo>
                  <a:pt x="5824857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36275" y="4941391"/>
            <a:ext cx="9972495" cy="2705255"/>
          </a:xfrm>
          <a:custGeom>
            <a:avLst/>
            <a:gdLst/>
            <a:ahLst/>
            <a:cxnLst/>
            <a:rect l="l" t="t" r="r" b="b"/>
            <a:pathLst>
              <a:path w="9972495" h="2705255">
                <a:moveTo>
                  <a:pt x="0" y="0"/>
                </a:moveTo>
                <a:lnTo>
                  <a:pt x="9972495" y="0"/>
                </a:lnTo>
                <a:lnTo>
                  <a:pt x="9972495" y="2705255"/>
                </a:lnTo>
                <a:lnTo>
                  <a:pt x="0" y="27052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06" t="-6531" r="-4268" b="-6993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28700" y="7988410"/>
            <a:ext cx="9980070" cy="1769826"/>
          </a:xfrm>
          <a:custGeom>
            <a:avLst/>
            <a:gdLst/>
            <a:ahLst/>
            <a:cxnLst/>
            <a:rect l="l" t="t" r="r" b="b"/>
            <a:pathLst>
              <a:path w="9980070" h="1769826">
                <a:moveTo>
                  <a:pt x="0" y="0"/>
                </a:moveTo>
                <a:lnTo>
                  <a:pt x="9980070" y="0"/>
                </a:lnTo>
                <a:lnTo>
                  <a:pt x="9980070" y="1769826"/>
                </a:lnTo>
                <a:lnTo>
                  <a:pt x="0" y="17698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67" b="-1467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1861794"/>
            <a:ext cx="16223026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4: List all kidnapping crimes involving a child? (children are not considered minors for the purposes of crime analysis)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FFFFFF"/>
              </a:solidFill>
              <a:latin typeface="Codec Pro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42511" y="3648907"/>
            <a:ext cx="8958656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A total of 2588 cases were recorded.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077780" y="3617275"/>
            <a:ext cx="10132439" cy="3052450"/>
          </a:xfrm>
          <a:custGeom>
            <a:avLst/>
            <a:gdLst/>
            <a:ahLst/>
            <a:cxnLst/>
            <a:rect l="l" t="t" r="r" b="b"/>
            <a:pathLst>
              <a:path w="10132439" h="3052450">
                <a:moveTo>
                  <a:pt x="0" y="0"/>
                </a:moveTo>
                <a:lnTo>
                  <a:pt x="10132440" y="0"/>
                </a:lnTo>
                <a:lnTo>
                  <a:pt x="10132440" y="3052450"/>
                </a:lnTo>
                <a:lnTo>
                  <a:pt x="0" y="3052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947530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8"/>
              </a:lnSpc>
              <a:spcBef>
                <a:spcPct val="0"/>
              </a:spcBef>
            </a:pPr>
            <a:r>
              <a:rPr lang="en-US" sz="4156">
                <a:solidFill>
                  <a:srgbClr val="FFFFFF"/>
                </a:solidFill>
                <a:latin typeface="Codec Pro"/>
              </a:rPr>
              <a:t>_ Problem 5: What kind of crime were recorded at schools?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843560" y="2674606"/>
            <a:ext cx="3408167" cy="6583694"/>
          </a:xfrm>
          <a:custGeom>
            <a:avLst/>
            <a:gdLst/>
            <a:ahLst/>
            <a:cxnLst/>
            <a:rect l="l" t="t" r="r" b="b"/>
            <a:pathLst>
              <a:path w="3408167" h="6583694">
                <a:moveTo>
                  <a:pt x="0" y="0"/>
                </a:moveTo>
                <a:lnTo>
                  <a:pt x="3408166" y="0"/>
                </a:lnTo>
                <a:lnTo>
                  <a:pt x="3408166" y="6583694"/>
                </a:lnTo>
                <a:lnTo>
                  <a:pt x="0" y="6583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8700" y="6713497"/>
            <a:ext cx="11662976" cy="933149"/>
          </a:xfrm>
          <a:custGeom>
            <a:avLst/>
            <a:gdLst/>
            <a:ahLst/>
            <a:cxnLst/>
            <a:rect l="l" t="t" r="r" b="b"/>
            <a:pathLst>
              <a:path w="11662976" h="933149">
                <a:moveTo>
                  <a:pt x="0" y="0"/>
                </a:moveTo>
                <a:lnTo>
                  <a:pt x="11662976" y="0"/>
                </a:lnTo>
                <a:lnTo>
                  <a:pt x="11662976" y="933149"/>
                </a:lnTo>
                <a:lnTo>
                  <a:pt x="0" y="9331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649" b="-5200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47530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8"/>
              </a:lnSpc>
              <a:spcBef>
                <a:spcPct val="0"/>
              </a:spcBef>
            </a:pPr>
            <a:r>
              <a:rPr lang="en-US" sz="4156">
                <a:solidFill>
                  <a:srgbClr val="FFFFFF"/>
                </a:solidFill>
                <a:latin typeface="Codec Pro"/>
              </a:rPr>
              <a:t>_ Problem 5: What kind of crime were recorded at schools?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6275" y="3406589"/>
            <a:ext cx="9818608" cy="246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A total of 32 different types of crimes are recorded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FFFFFF"/>
              </a:solidFill>
              <a:latin typeface="Codec Pro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Battery is the highest: 24.48%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944135" y="6444730"/>
            <a:ext cx="10399731" cy="2504347"/>
          </a:xfrm>
          <a:custGeom>
            <a:avLst/>
            <a:gdLst/>
            <a:ahLst/>
            <a:cxnLst/>
            <a:rect l="l" t="t" r="r" b="b"/>
            <a:pathLst>
              <a:path w="10399731" h="2504347">
                <a:moveTo>
                  <a:pt x="0" y="0"/>
                </a:moveTo>
                <a:lnTo>
                  <a:pt x="10399731" y="0"/>
                </a:lnTo>
                <a:lnTo>
                  <a:pt x="10399731" y="2504347"/>
                </a:lnTo>
                <a:lnTo>
                  <a:pt x="0" y="2504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106854" y="3385805"/>
            <a:ext cx="12074293" cy="1840854"/>
          </a:xfrm>
          <a:custGeom>
            <a:avLst/>
            <a:gdLst/>
            <a:ahLst/>
            <a:cxnLst/>
            <a:rect l="l" t="t" r="r" b="b"/>
            <a:pathLst>
              <a:path w="12074293" h="1840854">
                <a:moveTo>
                  <a:pt x="0" y="0"/>
                </a:moveTo>
                <a:lnTo>
                  <a:pt x="12074293" y="0"/>
                </a:lnTo>
                <a:lnTo>
                  <a:pt x="12074293" y="1840854"/>
                </a:lnTo>
                <a:lnTo>
                  <a:pt x="0" y="18408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291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38005"/>
            <a:ext cx="1560480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6: List the average safety score for all types of schools.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339916" y="3505021"/>
            <a:ext cx="13608169" cy="1503135"/>
          </a:xfrm>
          <a:custGeom>
            <a:avLst/>
            <a:gdLst/>
            <a:ahLst/>
            <a:cxnLst/>
            <a:rect l="l" t="t" r="r" b="b"/>
            <a:pathLst>
              <a:path w="13608169" h="1503135">
                <a:moveTo>
                  <a:pt x="0" y="0"/>
                </a:moveTo>
                <a:lnTo>
                  <a:pt x="13608169" y="0"/>
                </a:lnTo>
                <a:lnTo>
                  <a:pt x="13608169" y="1503135"/>
                </a:lnTo>
                <a:lnTo>
                  <a:pt x="0" y="1503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159651" y="5245481"/>
            <a:ext cx="11968700" cy="4012819"/>
          </a:xfrm>
          <a:custGeom>
            <a:avLst/>
            <a:gdLst/>
            <a:ahLst/>
            <a:cxnLst/>
            <a:rect l="l" t="t" r="r" b="b"/>
            <a:pathLst>
              <a:path w="11968700" h="4012819">
                <a:moveTo>
                  <a:pt x="0" y="0"/>
                </a:moveTo>
                <a:lnTo>
                  <a:pt x="11968700" y="0"/>
                </a:lnTo>
                <a:lnTo>
                  <a:pt x="11968700" y="4012819"/>
                </a:lnTo>
                <a:lnTo>
                  <a:pt x="0" y="40128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68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081048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7:  List 5 community areas with highest % of households below poverty line.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36275" y="2943329"/>
            <a:ext cx="16223025" cy="3702513"/>
          </a:xfrm>
          <a:custGeom>
            <a:avLst/>
            <a:gdLst/>
            <a:ahLst/>
            <a:cxnLst/>
            <a:rect l="l" t="t" r="r" b="b"/>
            <a:pathLst>
              <a:path w="16223025" h="3702513">
                <a:moveTo>
                  <a:pt x="0" y="0"/>
                </a:moveTo>
                <a:lnTo>
                  <a:pt x="16223025" y="0"/>
                </a:lnTo>
                <a:lnTo>
                  <a:pt x="16223025" y="3702513"/>
                </a:lnTo>
                <a:lnTo>
                  <a:pt x="0" y="3702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160578" y="7348749"/>
            <a:ext cx="9966845" cy="1624516"/>
          </a:xfrm>
          <a:custGeom>
            <a:avLst/>
            <a:gdLst/>
            <a:ahLst/>
            <a:cxnLst/>
            <a:rect l="l" t="t" r="r" b="b"/>
            <a:pathLst>
              <a:path w="9966845" h="1624516">
                <a:moveTo>
                  <a:pt x="0" y="0"/>
                </a:moveTo>
                <a:lnTo>
                  <a:pt x="9966844" y="0"/>
                </a:lnTo>
                <a:lnTo>
                  <a:pt x="9966844" y="1624516"/>
                </a:lnTo>
                <a:lnTo>
                  <a:pt x="0" y="16245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47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435776" cy="746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8:  Which community area(number) is most crime prone?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369751" y="3678334"/>
            <a:ext cx="11548500" cy="1802544"/>
          </a:xfrm>
          <a:custGeom>
            <a:avLst/>
            <a:gdLst/>
            <a:ahLst/>
            <a:cxnLst/>
            <a:rect l="l" t="t" r="r" b="b"/>
            <a:pathLst>
              <a:path w="11548500" h="1802544">
                <a:moveTo>
                  <a:pt x="0" y="0"/>
                </a:moveTo>
                <a:lnTo>
                  <a:pt x="11548500" y="0"/>
                </a:lnTo>
                <a:lnTo>
                  <a:pt x="11548500" y="1802544"/>
                </a:lnTo>
                <a:lnTo>
                  <a:pt x="0" y="1802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331647" y="6097245"/>
            <a:ext cx="7624707" cy="2086851"/>
          </a:xfrm>
          <a:custGeom>
            <a:avLst/>
            <a:gdLst/>
            <a:ahLst/>
            <a:cxnLst/>
            <a:rect l="l" t="t" r="r" b="b"/>
            <a:pathLst>
              <a:path w="7624707" h="2086851">
                <a:moveTo>
                  <a:pt x="0" y="0"/>
                </a:moveTo>
                <a:lnTo>
                  <a:pt x="7624706" y="0"/>
                </a:lnTo>
                <a:lnTo>
                  <a:pt x="7624706" y="2086851"/>
                </a:lnTo>
                <a:lnTo>
                  <a:pt x="0" y="20868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428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081048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9:  Use a sub-query to find the name of the community area with highest hardship index.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688703" y="3649877"/>
            <a:ext cx="10910593" cy="2255709"/>
          </a:xfrm>
          <a:custGeom>
            <a:avLst/>
            <a:gdLst/>
            <a:ahLst/>
            <a:cxnLst/>
            <a:rect l="l" t="t" r="r" b="b"/>
            <a:pathLst>
              <a:path w="10910593" h="2255709">
                <a:moveTo>
                  <a:pt x="0" y="0"/>
                </a:moveTo>
                <a:lnTo>
                  <a:pt x="10910594" y="0"/>
                </a:lnTo>
                <a:lnTo>
                  <a:pt x="10910594" y="2255709"/>
                </a:lnTo>
                <a:lnTo>
                  <a:pt x="0" y="2255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368079" y="6287767"/>
            <a:ext cx="7551844" cy="2133735"/>
          </a:xfrm>
          <a:custGeom>
            <a:avLst/>
            <a:gdLst/>
            <a:ahLst/>
            <a:cxnLst/>
            <a:rect l="l" t="t" r="r" b="b"/>
            <a:pathLst>
              <a:path w="7551844" h="2133735">
                <a:moveTo>
                  <a:pt x="0" y="0"/>
                </a:moveTo>
                <a:lnTo>
                  <a:pt x="7551844" y="0"/>
                </a:lnTo>
                <a:lnTo>
                  <a:pt x="7551844" y="2133736"/>
                </a:lnTo>
                <a:lnTo>
                  <a:pt x="0" y="21337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93" r="-677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081048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10:  Use a sub-query to determine the Community Area Name with most number of crimes?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76" r="-4278" b="-72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880095" y="9640379"/>
            <a:ext cx="5989350" cy="315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Arial"/>
              </a:rPr>
              <a:t>© Copyright FPT Software – Level of Confidentiality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0"/>
            <a:ext cx="7625250" cy="10287000"/>
            <a:chOff x="0" y="0"/>
            <a:chExt cx="10167000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66985" cy="13716000"/>
            </a:xfrm>
            <a:custGeom>
              <a:avLst/>
              <a:gdLst/>
              <a:ahLst/>
              <a:cxnLst/>
              <a:rect l="l" t="t" r="r" b="b"/>
              <a:pathLst>
                <a:path w="10166985" h="13716000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80095" y="4576721"/>
            <a:ext cx="5337318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19226D"/>
                </a:solidFill>
                <a:latin typeface="Codec Pro Bold"/>
              </a:rPr>
              <a:t>CONTENT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759466" y="462216"/>
            <a:ext cx="2189859" cy="1042842"/>
          </a:xfrm>
          <a:custGeom>
            <a:avLst/>
            <a:gdLst/>
            <a:ahLst/>
            <a:cxnLst/>
            <a:rect l="l" t="t" r="r" b="b"/>
            <a:pathLst>
              <a:path w="2189859" h="1042842">
                <a:moveTo>
                  <a:pt x="0" y="0"/>
                </a:moveTo>
                <a:lnTo>
                  <a:pt x="2189859" y="0"/>
                </a:lnTo>
                <a:lnTo>
                  <a:pt x="2189859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610" t="-75577" r="-152422" b="-76533"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880095" y="9640379"/>
            <a:ext cx="59893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Codec Pro"/>
              </a:rPr>
              <a:t>© Copyright FPT Software – Level of Confidentiality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931114" y="1459734"/>
            <a:ext cx="420077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Codec Pro"/>
              </a:rPr>
              <a:t>Problem Statement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8040954" y="4436468"/>
            <a:ext cx="1160611" cy="1160612"/>
            <a:chOff x="0" y="0"/>
            <a:chExt cx="1547482" cy="15474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8123769" y="4519369"/>
            <a:ext cx="994810" cy="994810"/>
            <a:chOff x="0" y="0"/>
            <a:chExt cx="1326413" cy="1326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8040868" y="1130448"/>
            <a:ext cx="1160611" cy="1160612"/>
            <a:chOff x="0" y="0"/>
            <a:chExt cx="1547482" cy="154748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8123769" y="1212808"/>
            <a:ext cx="994810" cy="994810"/>
            <a:chOff x="0" y="0"/>
            <a:chExt cx="1326413" cy="132641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44" name="TextBox 44"/>
          <p:cNvSpPr txBox="1"/>
          <p:nvPr/>
        </p:nvSpPr>
        <p:spPr>
          <a:xfrm>
            <a:off x="8472867" y="1374009"/>
            <a:ext cx="29661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931114" y="4660814"/>
            <a:ext cx="4366260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Data Understanding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8040954" y="7995941"/>
            <a:ext cx="1160611" cy="1160612"/>
            <a:chOff x="0" y="0"/>
            <a:chExt cx="1547482" cy="154748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8123855" y="8078842"/>
            <a:ext cx="994810" cy="994810"/>
            <a:chOff x="0" y="0"/>
            <a:chExt cx="1326413" cy="132641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50" name="TextBox 50"/>
          <p:cNvSpPr txBox="1"/>
          <p:nvPr/>
        </p:nvSpPr>
        <p:spPr>
          <a:xfrm>
            <a:off x="8210422" y="8227626"/>
            <a:ext cx="8218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931114" y="8233976"/>
            <a:ext cx="3626168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Solving Problems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931114" y="3066718"/>
            <a:ext cx="420077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Codec Pro"/>
              </a:rPr>
              <a:t>Assign Task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040868" y="2741737"/>
            <a:ext cx="1160611" cy="1160612"/>
            <a:chOff x="0" y="0"/>
            <a:chExt cx="1547482" cy="1547482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8123769" y="2824098"/>
            <a:ext cx="994810" cy="994810"/>
            <a:chOff x="0" y="0"/>
            <a:chExt cx="1326413" cy="132641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57" name="TextBox 57"/>
          <p:cNvSpPr txBox="1"/>
          <p:nvPr/>
        </p:nvSpPr>
        <p:spPr>
          <a:xfrm>
            <a:off x="8472882" y="2985298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2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040868" y="6216204"/>
            <a:ext cx="1160611" cy="1160612"/>
            <a:chOff x="0" y="0"/>
            <a:chExt cx="1547482" cy="154748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8123769" y="6298565"/>
            <a:ext cx="994810" cy="994810"/>
            <a:chOff x="0" y="0"/>
            <a:chExt cx="1326413" cy="132641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62" name="TextBox 62"/>
          <p:cNvSpPr txBox="1"/>
          <p:nvPr/>
        </p:nvSpPr>
        <p:spPr>
          <a:xfrm>
            <a:off x="8472882" y="6459766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4</a:t>
            </a:r>
          </a:p>
        </p:txBody>
      </p:sp>
      <p:sp>
        <p:nvSpPr>
          <p:cNvPr id="63" name="Freeform 63"/>
          <p:cNvSpPr/>
          <p:nvPr/>
        </p:nvSpPr>
        <p:spPr>
          <a:xfrm>
            <a:off x="15215550" y="462216"/>
            <a:ext cx="2733775" cy="1042842"/>
          </a:xfrm>
          <a:custGeom>
            <a:avLst/>
            <a:gdLst/>
            <a:ahLst/>
            <a:cxnLst/>
            <a:rect l="l" t="t" r="r" b="b"/>
            <a:pathLst>
              <a:path w="2733775" h="1042842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</p:sp>
      <p:sp>
        <p:nvSpPr>
          <p:cNvPr id="64" name="TextBox 64"/>
          <p:cNvSpPr txBox="1"/>
          <p:nvPr/>
        </p:nvSpPr>
        <p:spPr>
          <a:xfrm>
            <a:off x="8472867" y="4654464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3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931114" y="6397508"/>
            <a:ext cx="2421493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Clean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9435450" y="2635210"/>
            <a:ext cx="8618250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Codec Pro Bold"/>
              </a:rPr>
              <a:t>THANKS FOR WATCHING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80095" y="9640379"/>
            <a:ext cx="59893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Codec Pro"/>
              </a:rPr>
              <a:t>© Copyright FPT Software – Level of Confidentiality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57175"/>
            <a:ext cx="1531680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1. Problem Stament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234868"/>
            <a:ext cx="16230600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_ Data:</a:t>
            </a:r>
          </a:p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Chicago Public Schools (2011-2012) </a:t>
            </a:r>
            <a:r>
              <a:rPr lang="en-US" sz="3500" u="sng">
                <a:solidFill>
                  <a:srgbClr val="33B2C1"/>
                </a:solidFill>
                <a:latin typeface="Codec Pro"/>
                <a:hlinkClick r:id="rId3" tooltip="https://data.cityofchicago.org/Education/Chicago-Public-Schools-Progress-Report-Cards-2011-/9xs2-f89t/about_data?utm_content=000026UJ&amp;utm_id=NA-SkillsNetwork-Channel-SkillsNetworkCoursesIBMDev&amp;utm_medium=Exinfluencer&amp;utm_source=Exinfluencer&amp;utm_term=10006555"/>
              </a:rPr>
              <a:t>Link</a:t>
            </a:r>
          </a:p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Chicago Socioeconomic Indicators (2008-2012) </a:t>
            </a:r>
            <a:r>
              <a:rPr lang="en-US" sz="3500" u="sng">
                <a:solidFill>
                  <a:srgbClr val="33B2C1"/>
                </a:solidFill>
                <a:latin typeface="Codec Pro"/>
                <a:hlinkClick r:id="rId4" tooltip="https://data.cityofchicago.org/Health-Human-Services/Census-Data-Selected-socioeconomic-indicators-in-C/kn9c-c2s2/about_data?utm_content=000026UJ&amp;utm_id=NA-SkillsNetwork-Channel-SkillsNetworkC&amp;utm_medium=Exinfluencer&amp;utm_source=Exinfluencer&amp;utm_term=10006555"/>
              </a:rPr>
              <a:t>Link</a:t>
            </a:r>
          </a:p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Chicago Crime Data (2001-present) </a:t>
            </a:r>
            <a:r>
              <a:rPr lang="en-US" sz="3500" u="sng">
                <a:solidFill>
                  <a:srgbClr val="33B2C1"/>
                </a:solidFill>
                <a:latin typeface="Codec Pro"/>
                <a:hlinkClick r:id="rId5" tooltip="https://data.cityofchicago.org/Public-Safety/Crimes-2001-to-Present/ijzp-q8t2/about_data?utm_content=000026UJ&amp;utm_id=NA-SkillsNetwork-Channel-SkillsNetworkCoursesIBMDeveloperSkillsNetworkDB020&amp;utm_medium=Exinfluencer&amp;utm_source=Exinfluencer&amp;utm_term=10006555"/>
              </a:rPr>
              <a:t>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73018"/>
            <a:ext cx="16230600" cy="644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0"/>
              </a:lnSpc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_ Requirements:</a:t>
            </a:r>
          </a:p>
          <a:p>
            <a:pPr algn="l">
              <a:lnSpc>
                <a:spcPts val="175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1: Find the total number of crimes recorded in the CRIME table.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2: List community areas with per capita income less than 11000.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3: List all case numbers for crimes involving minors?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4: List all kidnapping crimes involving a child?(children are not considered minors for the purposes of crime analysis)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5: What kind of crimes were recorded at schools?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6: List the average safety score for all types of schools.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3849" y="25717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1. Problem Stament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849" y="2892093"/>
            <a:ext cx="16230600" cy="622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0"/>
              </a:lnSpc>
            </a:pPr>
            <a:endParaRPr/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7: List 5 community areas with highest % of households below poverty line.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8: Which community area(number) is most crime prone?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9: Use a sub-query to find the name of the community area with highest hardship index.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10: Use a sub-query to determine the Community Area Name with most number of crimes?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3849" y="25717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1. Problem Stament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0" y="2269119"/>
            <a:ext cx="18288000" cy="7008575"/>
          </a:xfrm>
          <a:custGeom>
            <a:avLst/>
            <a:gdLst/>
            <a:ahLst/>
            <a:cxnLst/>
            <a:rect l="l" t="t" r="r" b="b"/>
            <a:pathLst>
              <a:path w="18288000" h="7008575">
                <a:moveTo>
                  <a:pt x="0" y="0"/>
                </a:moveTo>
                <a:lnTo>
                  <a:pt x="18288000" y="0"/>
                </a:lnTo>
                <a:lnTo>
                  <a:pt x="18288000" y="7008575"/>
                </a:lnTo>
                <a:lnTo>
                  <a:pt x="0" y="7008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43849" y="247650"/>
            <a:ext cx="1621545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Arial Bold"/>
              </a:rPr>
              <a:t>2. Assgin Task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1126" y="2279319"/>
            <a:ext cx="16230600" cy="685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_ Chicago Public School: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Basic information about school: School_ID, NAME_OF_SCHOOL, Elementary_Middle_or_High School, Street_Address, City, State, Zip_Code, Phone_Number, Link, ...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Academic Performent: Pk-2 Literacy %, Pk-2 Math %, Gr3-5 Grade Level Math %, Gr3-5 Grade Level Read %, Gr3-5 Keep Pace Read %, Gr3-5 Keep Pace Math %, Gr6-8 Grade Level Math %, Gr6-8 Grade Level Read %, ...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Survey Result: Safty Score, Safty Icon, Leaders Score, Leaders Icon, Teacher Score, Teacher Icon,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6275" y="2145969"/>
            <a:ext cx="16230600" cy="72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_ Chicago Socioeconomic Indicators: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Community Area Number - Community Area Number.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COMMUNITY AREA NAME - Community Area Name.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OF HOUSING CROWDED - Percentage of housing units with more than one person per room.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HOUSEHOLDS BELOW POVERTY - Percentage of households living below the federal poverty level.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AGED 16+ UNEMPLOYED - Percentage of people aged 16 and over who are unemployed.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Microsoft Office PowerPoint</Application>
  <PresentationFormat>Custom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Codec Pro Bold</vt:lpstr>
      <vt:lpstr>Codec Pro</vt:lpstr>
      <vt:lpstr>Arial</vt:lpstr>
      <vt:lpstr>Calibri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ADY201m_AS01</dc:title>
  <cp:lastModifiedBy>Thang Nguyen</cp:lastModifiedBy>
  <cp:revision>2</cp:revision>
  <dcterms:created xsi:type="dcterms:W3CDTF">2006-08-16T00:00:00Z</dcterms:created>
  <dcterms:modified xsi:type="dcterms:W3CDTF">2024-06-03T03:25:21Z</dcterms:modified>
  <dc:identifier>DAGG6w5-Fes</dc:identifier>
</cp:coreProperties>
</file>