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8288000" cy="10287000"/>
  <p:notesSz cx="6858000" cy="9144000"/>
  <p:embeddedFontLst>
    <p:embeddedFont>
      <p:font typeface="Arial Bold" panose="020B0604020202020204" charset="0"/>
      <p:regular r:id="rId28"/>
    </p:embeddedFont>
    <p:embeddedFont>
      <p:font typeface="Codec Pro" panose="020B0604020202020204" charset="0"/>
      <p:regular r:id="rId29"/>
    </p:embeddedFont>
    <p:embeddedFont>
      <p:font typeface="Codec Pro Bold" panose="020B0604020202020204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-719055" y="1677643"/>
            <a:ext cx="400050" cy="1028700"/>
            <a:chOff x="0" y="0"/>
            <a:chExt cx="533400" cy="13716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-719055" y="2871444"/>
            <a:ext cx="400050" cy="1028700"/>
            <a:chOff x="0" y="0"/>
            <a:chExt cx="533400" cy="13716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-719055" y="4065244"/>
            <a:ext cx="400050" cy="1028700"/>
            <a:chOff x="0" y="0"/>
            <a:chExt cx="533400" cy="13716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-719055" y="5259045"/>
            <a:ext cx="400050" cy="1028700"/>
            <a:chOff x="0" y="0"/>
            <a:chExt cx="533400" cy="13716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-719055" y="6452846"/>
            <a:ext cx="400050" cy="1028700"/>
            <a:chOff x="0" y="0"/>
            <a:chExt cx="533400" cy="13716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-719055" y="7646646"/>
            <a:ext cx="400050" cy="1028700"/>
            <a:chOff x="0" y="0"/>
            <a:chExt cx="533400" cy="13716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5192918" y="7260883"/>
            <a:ext cx="7902165" cy="704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Nguyen Tan Thang - QE180019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863850" y="8296448"/>
            <a:ext cx="3273900" cy="743100"/>
            <a:chOff x="0" y="0"/>
            <a:chExt cx="4365200" cy="990800"/>
          </a:xfrm>
        </p:grpSpPr>
        <p:sp>
          <p:nvSpPr>
            <p:cNvPr id="29" name="Freeform 29"/>
            <p:cNvSpPr/>
            <p:nvPr/>
          </p:nvSpPr>
          <p:spPr>
            <a:xfrm>
              <a:off x="12700" y="12700"/>
              <a:ext cx="4339844" cy="965454"/>
            </a:xfrm>
            <a:custGeom>
              <a:avLst/>
              <a:gdLst/>
              <a:ahLst/>
              <a:cxnLst/>
              <a:rect l="l" t="t" r="r" b="b"/>
              <a:pathLst>
                <a:path w="4339844" h="965454">
                  <a:moveTo>
                    <a:pt x="0" y="482727"/>
                  </a:moveTo>
                  <a:cubicBezTo>
                    <a:pt x="0" y="216154"/>
                    <a:pt x="220472" y="0"/>
                    <a:pt x="492506" y="0"/>
                  </a:cubicBezTo>
                  <a:lnTo>
                    <a:pt x="3847338" y="0"/>
                  </a:lnTo>
                  <a:cubicBezTo>
                    <a:pt x="4119372" y="0"/>
                    <a:pt x="4339844" y="216154"/>
                    <a:pt x="4339844" y="482727"/>
                  </a:cubicBezTo>
                  <a:cubicBezTo>
                    <a:pt x="4339844" y="749300"/>
                    <a:pt x="4119372" y="965454"/>
                    <a:pt x="3847338" y="965454"/>
                  </a:cubicBezTo>
                  <a:lnTo>
                    <a:pt x="492506" y="965454"/>
                  </a:lnTo>
                  <a:cubicBezTo>
                    <a:pt x="220472" y="965454"/>
                    <a:pt x="0" y="749300"/>
                    <a:pt x="0" y="482727"/>
                  </a:cubicBezTo>
                  <a:close/>
                </a:path>
              </a:pathLst>
            </a:custGeom>
            <a:solidFill>
              <a:srgbClr val="01DDEC">
                <a:alpha val="19608"/>
              </a:srgbClr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0" y="0"/>
              <a:ext cx="4365244" cy="990854"/>
            </a:xfrm>
            <a:custGeom>
              <a:avLst/>
              <a:gdLst/>
              <a:ahLst/>
              <a:cxnLst/>
              <a:rect l="l" t="t" r="r" b="b"/>
              <a:pathLst>
                <a:path w="4365244" h="990854">
                  <a:moveTo>
                    <a:pt x="0" y="495427"/>
                  </a:moveTo>
                  <a:cubicBezTo>
                    <a:pt x="0" y="221615"/>
                    <a:pt x="226441" y="0"/>
                    <a:pt x="505206" y="0"/>
                  </a:cubicBezTo>
                  <a:lnTo>
                    <a:pt x="3860038" y="0"/>
                  </a:lnTo>
                  <a:lnTo>
                    <a:pt x="3860038" y="12700"/>
                  </a:lnTo>
                  <a:lnTo>
                    <a:pt x="3860038" y="0"/>
                  </a:lnTo>
                  <a:cubicBezTo>
                    <a:pt x="4138803" y="0"/>
                    <a:pt x="4365244" y="221615"/>
                    <a:pt x="4365244" y="495427"/>
                  </a:cubicBezTo>
                  <a:lnTo>
                    <a:pt x="4352544" y="495427"/>
                  </a:lnTo>
                  <a:lnTo>
                    <a:pt x="4365244" y="495427"/>
                  </a:lnTo>
                  <a:lnTo>
                    <a:pt x="4352544" y="495427"/>
                  </a:lnTo>
                  <a:lnTo>
                    <a:pt x="4365244" y="495427"/>
                  </a:lnTo>
                  <a:cubicBezTo>
                    <a:pt x="4365244" y="769239"/>
                    <a:pt x="4138803" y="990854"/>
                    <a:pt x="3860038" y="990854"/>
                  </a:cubicBezTo>
                  <a:lnTo>
                    <a:pt x="3860038" y="978154"/>
                  </a:lnTo>
                  <a:lnTo>
                    <a:pt x="3860038" y="990854"/>
                  </a:lnTo>
                  <a:lnTo>
                    <a:pt x="505206" y="990854"/>
                  </a:lnTo>
                  <a:lnTo>
                    <a:pt x="505206" y="978154"/>
                  </a:lnTo>
                  <a:lnTo>
                    <a:pt x="505206" y="990854"/>
                  </a:lnTo>
                  <a:cubicBezTo>
                    <a:pt x="226441" y="990854"/>
                    <a:pt x="0" y="769239"/>
                    <a:pt x="0" y="495427"/>
                  </a:cubicBezTo>
                  <a:cubicBezTo>
                    <a:pt x="0" y="488442"/>
                    <a:pt x="5715" y="482727"/>
                    <a:pt x="12700" y="482727"/>
                  </a:cubicBezTo>
                  <a:lnTo>
                    <a:pt x="12700" y="495427"/>
                  </a:lnTo>
                  <a:lnTo>
                    <a:pt x="0" y="495427"/>
                  </a:lnTo>
                  <a:moveTo>
                    <a:pt x="25400" y="495427"/>
                  </a:moveTo>
                  <a:cubicBezTo>
                    <a:pt x="25400" y="502412"/>
                    <a:pt x="19685" y="508127"/>
                    <a:pt x="12700" y="508127"/>
                  </a:cubicBezTo>
                  <a:lnTo>
                    <a:pt x="12700" y="495427"/>
                  </a:lnTo>
                  <a:lnTo>
                    <a:pt x="25400" y="495427"/>
                  </a:lnTo>
                  <a:cubicBezTo>
                    <a:pt x="25400" y="754761"/>
                    <a:pt x="240030" y="965454"/>
                    <a:pt x="505206" y="965454"/>
                  </a:cubicBezTo>
                  <a:lnTo>
                    <a:pt x="3860038" y="965454"/>
                  </a:lnTo>
                  <a:cubicBezTo>
                    <a:pt x="4125214" y="965454"/>
                    <a:pt x="4339844" y="754761"/>
                    <a:pt x="4339844" y="495427"/>
                  </a:cubicBezTo>
                  <a:cubicBezTo>
                    <a:pt x="4339844" y="236093"/>
                    <a:pt x="4125214" y="25400"/>
                    <a:pt x="3860038" y="25400"/>
                  </a:cubicBezTo>
                  <a:lnTo>
                    <a:pt x="505206" y="25400"/>
                  </a:lnTo>
                  <a:lnTo>
                    <a:pt x="505206" y="12700"/>
                  </a:lnTo>
                  <a:lnTo>
                    <a:pt x="505206" y="25400"/>
                  </a:lnTo>
                  <a:cubicBezTo>
                    <a:pt x="240030" y="25400"/>
                    <a:pt x="25400" y="236093"/>
                    <a:pt x="25400" y="495427"/>
                  </a:cubicBezTo>
                  <a:close/>
                </a:path>
              </a:pathLst>
            </a:custGeom>
            <a:solidFill>
              <a:srgbClr val="01DDEC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994590" y="8389619"/>
            <a:ext cx="289347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315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July 29 2024</a:t>
            </a:r>
          </a:p>
        </p:txBody>
      </p:sp>
      <p:sp>
        <p:nvSpPr>
          <p:cNvPr id="32" name="Freeform 32"/>
          <p:cNvSpPr/>
          <p:nvPr/>
        </p:nvSpPr>
        <p:spPr>
          <a:xfrm>
            <a:off x="994590" y="416605"/>
            <a:ext cx="2556800" cy="1204856"/>
          </a:xfrm>
          <a:custGeom>
            <a:avLst/>
            <a:gdLst/>
            <a:ahLst/>
            <a:cxnLst/>
            <a:rect l="l" t="t" r="r" b="b"/>
            <a:pathLst>
              <a:path w="2556800" h="1204856">
                <a:moveTo>
                  <a:pt x="0" y="0"/>
                </a:moveTo>
                <a:lnTo>
                  <a:pt x="2556800" y="0"/>
                </a:lnTo>
                <a:lnTo>
                  <a:pt x="2556800" y="1204857"/>
                </a:lnTo>
                <a:lnTo>
                  <a:pt x="0" y="12048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452" t="-75574" r="-145272" b="-76524"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1028700" y="3339118"/>
            <a:ext cx="16230600" cy="2901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FINAL PROJECT</a:t>
            </a:r>
          </a:p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USED CAR PRICE PREDICTION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36275" y="35600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2. Data Exploring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1126" y="1736393"/>
            <a:ext cx="16215452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2.1. Cleaning Data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43849" y="2338044"/>
            <a:ext cx="16215452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Checking New_Price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43849" y="3033392"/>
            <a:ext cx="16192730" cy="17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11301" lvl="2" indent="-503767" algn="just">
              <a:lnSpc>
                <a:spcPts val="700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There are 5194 null values in New_Price, this take 86.3% of all data. Drop New_Price column.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43849" y="4868541"/>
            <a:ext cx="16215452" cy="240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Checking Price</a:t>
            </a:r>
          </a:p>
          <a:p>
            <a:pPr marL="1511301" lvl="2" indent="-503767" algn="just">
              <a:lnSpc>
                <a:spcPts val="630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1 Lakh = 100000 Rupee (India money) and 1 USD = 83.7 Rupee.</a:t>
            </a:r>
          </a:p>
          <a:p>
            <a:pPr marL="1511301" lvl="2" indent="-503767" algn="just">
              <a:lnSpc>
                <a:spcPts val="630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Convert all price from Lakh to USD.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36275" y="35600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2. Data Exploring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1126" y="1736393"/>
            <a:ext cx="16215452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2.1. Cleaning Data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43849" y="2338044"/>
            <a:ext cx="16215452" cy="480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Checking Year </a:t>
            </a:r>
          </a:p>
          <a:p>
            <a:pPr marL="1511301" lvl="2" indent="-503767" algn="just">
              <a:lnSpc>
                <a:spcPts val="630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Create Age of Car column = current year(2024) - year.</a:t>
            </a:r>
          </a:p>
          <a:p>
            <a:pPr marL="755651" lvl="1" indent="-377825" algn="just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Checking Name</a:t>
            </a:r>
          </a:p>
          <a:p>
            <a:pPr marL="1511301" lvl="2" indent="-503767" algn="just">
              <a:lnSpc>
                <a:spcPts val="630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Create Brand of Car colum which is the first word of Name.</a:t>
            </a:r>
          </a:p>
          <a:p>
            <a:pPr marL="1511301" lvl="2" indent="-503767" algn="just">
              <a:lnSpc>
                <a:spcPts val="630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There are 30 brands from train data.</a:t>
            </a:r>
          </a:p>
          <a:p>
            <a:pPr marL="1511301" lvl="2" indent="-503767" algn="just">
              <a:lnSpc>
                <a:spcPts val="630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Drop Name column.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354163" y="2604744"/>
            <a:ext cx="8905137" cy="5936758"/>
          </a:xfrm>
          <a:custGeom>
            <a:avLst/>
            <a:gdLst/>
            <a:ahLst/>
            <a:cxnLst/>
            <a:rect l="l" t="t" r="r" b="b"/>
            <a:pathLst>
              <a:path w="8905137" h="5936758">
                <a:moveTo>
                  <a:pt x="0" y="0"/>
                </a:moveTo>
                <a:lnTo>
                  <a:pt x="8905137" y="0"/>
                </a:lnTo>
                <a:lnTo>
                  <a:pt x="8905137" y="5936758"/>
                </a:lnTo>
                <a:lnTo>
                  <a:pt x="0" y="59367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36275" y="35600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2. Data Exploring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1126" y="1736393"/>
            <a:ext cx="16215452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2.1. Cleaning Data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43849" y="2338044"/>
            <a:ext cx="7310315" cy="320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Checking Location</a:t>
            </a:r>
          </a:p>
          <a:p>
            <a:pPr marL="1511301" lvl="2" indent="-503767" algn="l">
              <a:lnSpc>
                <a:spcPts val="630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Location does not have much influence on car price so drop it.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891795" y="3814419"/>
            <a:ext cx="12504412" cy="4247987"/>
          </a:xfrm>
          <a:custGeom>
            <a:avLst/>
            <a:gdLst/>
            <a:ahLst/>
            <a:cxnLst/>
            <a:rect l="l" t="t" r="r" b="b"/>
            <a:pathLst>
              <a:path w="12504412" h="4247987">
                <a:moveTo>
                  <a:pt x="0" y="0"/>
                </a:moveTo>
                <a:lnTo>
                  <a:pt x="12504412" y="0"/>
                </a:lnTo>
                <a:lnTo>
                  <a:pt x="12504412" y="4247987"/>
                </a:lnTo>
                <a:lnTo>
                  <a:pt x="0" y="42479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36275" y="35600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2. Data Exploring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1126" y="1736393"/>
            <a:ext cx="16215452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2.1. Exploratory Data Analysis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43849" y="2338044"/>
            <a:ext cx="7310315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Data describle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557629" y="3274559"/>
            <a:ext cx="11172744" cy="7012441"/>
          </a:xfrm>
          <a:custGeom>
            <a:avLst/>
            <a:gdLst/>
            <a:ahLst/>
            <a:cxnLst/>
            <a:rect l="l" t="t" r="r" b="b"/>
            <a:pathLst>
              <a:path w="11172744" h="7012441">
                <a:moveTo>
                  <a:pt x="0" y="0"/>
                </a:moveTo>
                <a:lnTo>
                  <a:pt x="11172744" y="0"/>
                </a:lnTo>
                <a:lnTo>
                  <a:pt x="11172744" y="7012441"/>
                </a:lnTo>
                <a:lnTo>
                  <a:pt x="0" y="70124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36275" y="35600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2. Data Exploring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1126" y="1736393"/>
            <a:ext cx="16215452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2.1. Exploratory Data Analysis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43849" y="2338044"/>
            <a:ext cx="7310315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Box plot of numerical columns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794960" y="3198040"/>
            <a:ext cx="10698081" cy="7088960"/>
          </a:xfrm>
          <a:custGeom>
            <a:avLst/>
            <a:gdLst/>
            <a:ahLst/>
            <a:cxnLst/>
            <a:rect l="l" t="t" r="r" b="b"/>
            <a:pathLst>
              <a:path w="10698081" h="7088960">
                <a:moveTo>
                  <a:pt x="0" y="0"/>
                </a:moveTo>
                <a:lnTo>
                  <a:pt x="10698081" y="0"/>
                </a:lnTo>
                <a:lnTo>
                  <a:pt x="10698081" y="7088960"/>
                </a:lnTo>
                <a:lnTo>
                  <a:pt x="0" y="70889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36275" y="35600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2. Data Exploring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1126" y="1736393"/>
            <a:ext cx="16215452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2.1. Exploratory Data Analysis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43849" y="2338044"/>
            <a:ext cx="8933279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Distribution of categories columns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360433" y="3138144"/>
            <a:ext cx="9348504" cy="7148856"/>
          </a:xfrm>
          <a:custGeom>
            <a:avLst/>
            <a:gdLst/>
            <a:ahLst/>
            <a:cxnLst/>
            <a:rect l="l" t="t" r="r" b="b"/>
            <a:pathLst>
              <a:path w="9348504" h="7148856">
                <a:moveTo>
                  <a:pt x="0" y="0"/>
                </a:moveTo>
                <a:lnTo>
                  <a:pt x="9348504" y="0"/>
                </a:lnTo>
                <a:lnTo>
                  <a:pt x="9348504" y="7148856"/>
                </a:lnTo>
                <a:lnTo>
                  <a:pt x="0" y="71488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36275" y="35600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2. Data Exploring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1126" y="1736393"/>
            <a:ext cx="16215452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2.2. Exploratory Data Analysis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43849" y="2338044"/>
            <a:ext cx="9407684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Correlation beetween feature and price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36275" y="35600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2. Data Exploring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1126" y="1736393"/>
            <a:ext cx="16215452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2.2. Exploratory Data Analysis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43849" y="2338044"/>
            <a:ext cx="16614691" cy="7200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Observations</a:t>
            </a:r>
          </a:p>
          <a:p>
            <a:pPr marL="1511301" lvl="2" indent="-503767" algn="l">
              <a:lnSpc>
                <a:spcPts val="630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71.4% cars available for sell have manual Transmission.</a:t>
            </a:r>
          </a:p>
          <a:p>
            <a:pPr marL="1511301" lvl="2" indent="-503767" algn="l">
              <a:lnSpc>
                <a:spcPts val="630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81.9% cars are First owned cars.</a:t>
            </a:r>
          </a:p>
          <a:p>
            <a:pPr marL="1511301" lvl="2" indent="-503767" algn="l">
              <a:lnSpc>
                <a:spcPts val="630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38.5% of car available for sale are from Maruti &amp; Hyundai brands.</a:t>
            </a:r>
          </a:p>
          <a:p>
            <a:pPr marL="1511301" lvl="2" indent="-503767" algn="l">
              <a:lnSpc>
                <a:spcPts val="630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53.2% of car being sold/avialable for purchase have fuel type as Diesel.</a:t>
            </a:r>
          </a:p>
          <a:p>
            <a:pPr marL="1511301" lvl="2" indent="-503767" algn="l">
              <a:lnSpc>
                <a:spcPts val="630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Most of the cars are 5 seats.</a:t>
            </a:r>
          </a:p>
          <a:p>
            <a:pPr marL="1511301" lvl="2" indent="-503767" algn="l">
              <a:lnSpc>
                <a:spcPts val="630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Car being sold/available for purchase are in 5 - 26 years old</a:t>
            </a:r>
          </a:p>
          <a:p>
            <a:pPr marL="1511301" lvl="2" indent="-503767" algn="l">
              <a:lnSpc>
                <a:spcPts val="630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Power and Engine have high effect into price</a:t>
            </a:r>
          </a:p>
          <a:p>
            <a:pPr marL="1511301" lvl="2" indent="-503767" algn="l">
              <a:lnSpc>
                <a:spcPts val="630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Kilometers_Driven have extreme outliers.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2813243" y="3238944"/>
            <a:ext cx="4408571" cy="5146569"/>
          </a:xfrm>
          <a:custGeom>
            <a:avLst/>
            <a:gdLst/>
            <a:ahLst/>
            <a:cxnLst/>
            <a:rect l="l" t="t" r="r" b="b"/>
            <a:pathLst>
              <a:path w="4408571" h="5146569">
                <a:moveTo>
                  <a:pt x="0" y="0"/>
                </a:moveTo>
                <a:lnTo>
                  <a:pt x="4408570" y="0"/>
                </a:lnTo>
                <a:lnTo>
                  <a:pt x="4408570" y="5146569"/>
                </a:lnTo>
                <a:lnTo>
                  <a:pt x="0" y="51465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36275" y="35600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2. Data Exploring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1126" y="1736393"/>
            <a:ext cx="16215452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2.3. Handling missing values and outliers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43849" y="2338044"/>
            <a:ext cx="10483519" cy="160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Fill all null values with mean of that column. The seat column is rounded.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813243" y="2338044"/>
            <a:ext cx="4408571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Sum of null values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1527368" y="1803068"/>
            <a:ext cx="6052946" cy="5809902"/>
          </a:xfrm>
          <a:custGeom>
            <a:avLst/>
            <a:gdLst/>
            <a:ahLst/>
            <a:cxnLst/>
            <a:rect l="l" t="t" r="r" b="b"/>
            <a:pathLst>
              <a:path w="6052946" h="5809902">
                <a:moveTo>
                  <a:pt x="0" y="0"/>
                </a:moveTo>
                <a:lnTo>
                  <a:pt x="6052946" y="0"/>
                </a:lnTo>
                <a:lnTo>
                  <a:pt x="6052946" y="5809903"/>
                </a:lnTo>
                <a:lnTo>
                  <a:pt x="0" y="58099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36275" y="35600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2. Data Exploring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1126" y="1736393"/>
            <a:ext cx="16215452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2.3. Handling missing values and outliers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43849" y="2338044"/>
            <a:ext cx="10483519" cy="320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The extreme outlier is a car with kilometers driven is 6500000 (km).  Drop it.</a:t>
            </a:r>
          </a:p>
          <a:p>
            <a:pPr algn="l">
              <a:lnSpc>
                <a:spcPts val="6300"/>
              </a:lnSpc>
            </a:pPr>
            <a:endParaRPr lang="en-US" sz="3500">
              <a:solidFill>
                <a:srgbClr val="FFFFFF"/>
              </a:solidFill>
              <a:latin typeface="Codec Pro"/>
              <a:ea typeface="Codec Pro"/>
              <a:cs typeface="Codec Pro"/>
              <a:sym typeface="Codec Pro"/>
            </a:endParaRPr>
          </a:p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Save the cleaned data in sqlite database.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076" r="-4278" b="-72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880095" y="9640379"/>
            <a:ext cx="5989350" cy="315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Arial"/>
                <a:ea typeface="Arial"/>
                <a:cs typeface="Arial"/>
                <a:sym typeface="Arial"/>
              </a:rPr>
              <a:t>© Copyright FPT Software – Level of Confidentiality 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-640080" y="8840446"/>
            <a:ext cx="400050" cy="1028722"/>
            <a:chOff x="0" y="0"/>
            <a:chExt cx="533400" cy="137163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B5B5B5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0"/>
            <a:ext cx="7625250" cy="10287000"/>
            <a:chOff x="0" y="0"/>
            <a:chExt cx="10167000" cy="13716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166985" cy="13716000"/>
            </a:xfrm>
            <a:custGeom>
              <a:avLst/>
              <a:gdLst/>
              <a:ahLst/>
              <a:cxnLst/>
              <a:rect l="l" t="t" r="r" b="b"/>
              <a:pathLst>
                <a:path w="10166985" h="13716000">
                  <a:moveTo>
                    <a:pt x="0" y="0"/>
                  </a:moveTo>
                  <a:lnTo>
                    <a:pt x="10166985" y="0"/>
                  </a:lnTo>
                  <a:lnTo>
                    <a:pt x="10166985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880095" y="4576721"/>
            <a:ext cx="5337318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>
                <a:solidFill>
                  <a:srgbClr val="19226D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CONTENT</a:t>
            </a:r>
          </a:p>
        </p:txBody>
      </p:sp>
      <p:sp>
        <p:nvSpPr>
          <p:cNvPr id="21" name="Freeform 21"/>
          <p:cNvSpPr/>
          <p:nvPr/>
        </p:nvSpPr>
        <p:spPr>
          <a:xfrm>
            <a:off x="15759466" y="462216"/>
            <a:ext cx="2189859" cy="1042842"/>
          </a:xfrm>
          <a:custGeom>
            <a:avLst/>
            <a:gdLst/>
            <a:ahLst/>
            <a:cxnLst/>
            <a:rect l="l" t="t" r="r" b="b"/>
            <a:pathLst>
              <a:path w="2189859" h="1042842">
                <a:moveTo>
                  <a:pt x="0" y="0"/>
                </a:moveTo>
                <a:lnTo>
                  <a:pt x="2189859" y="0"/>
                </a:lnTo>
                <a:lnTo>
                  <a:pt x="2189859" y="1042842"/>
                </a:lnTo>
                <a:lnTo>
                  <a:pt x="0" y="1042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2610" t="-75577" r="-152422" b="-76533"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34" name="TextBox 34"/>
          <p:cNvSpPr txBox="1"/>
          <p:nvPr/>
        </p:nvSpPr>
        <p:spPr>
          <a:xfrm>
            <a:off x="880095" y="9640379"/>
            <a:ext cx="5989350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Codec Pro"/>
                <a:ea typeface="Codec Pro"/>
                <a:cs typeface="Codec Pro"/>
                <a:sym typeface="Codec Pro"/>
              </a:rPr>
              <a:t>© Copyright FPT Software – Level of Confidentiality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8998453" y="1564486"/>
            <a:ext cx="4819768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Introduction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7108293" y="4541220"/>
            <a:ext cx="1160611" cy="1160612"/>
            <a:chOff x="0" y="0"/>
            <a:chExt cx="1547482" cy="1547482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547495" cy="1547368"/>
            </a:xfrm>
            <a:custGeom>
              <a:avLst/>
              <a:gdLst/>
              <a:ahLst/>
              <a:cxnLst/>
              <a:rect l="l" t="t" r="r" b="b"/>
              <a:pathLst>
                <a:path w="1547495" h="1547368">
                  <a:moveTo>
                    <a:pt x="1547495" y="773684"/>
                  </a:moveTo>
                  <a:cubicBezTo>
                    <a:pt x="1547495" y="346456"/>
                    <a:pt x="1201039" y="0"/>
                    <a:pt x="773684" y="0"/>
                  </a:cubicBezTo>
                  <a:cubicBezTo>
                    <a:pt x="346329" y="0"/>
                    <a:pt x="0" y="346456"/>
                    <a:pt x="0" y="773684"/>
                  </a:cubicBezTo>
                  <a:cubicBezTo>
                    <a:pt x="0" y="1200912"/>
                    <a:pt x="346456" y="1547368"/>
                    <a:pt x="773684" y="1547368"/>
                  </a:cubicBezTo>
                  <a:cubicBezTo>
                    <a:pt x="1200912" y="1547368"/>
                    <a:pt x="1547368" y="1200912"/>
                    <a:pt x="1547368" y="77368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8" name="Group 38"/>
          <p:cNvGrpSpPr/>
          <p:nvPr/>
        </p:nvGrpSpPr>
        <p:grpSpPr>
          <a:xfrm>
            <a:off x="7191109" y="4624121"/>
            <a:ext cx="994810" cy="994810"/>
            <a:chOff x="0" y="0"/>
            <a:chExt cx="1326413" cy="1326413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326388" cy="1326388"/>
            </a:xfrm>
            <a:custGeom>
              <a:avLst/>
              <a:gdLst/>
              <a:ahLst/>
              <a:cxnLst/>
              <a:rect l="l" t="t" r="r" b="b"/>
              <a:pathLst>
                <a:path w="1326388" h="1326388">
                  <a:moveTo>
                    <a:pt x="1326388" y="663194"/>
                  </a:moveTo>
                  <a:cubicBezTo>
                    <a:pt x="1326388" y="296926"/>
                    <a:pt x="1029462" y="0"/>
                    <a:pt x="663194" y="0"/>
                  </a:cubicBezTo>
                  <a:cubicBezTo>
                    <a:pt x="296926" y="0"/>
                    <a:pt x="0" y="296926"/>
                    <a:pt x="0" y="663194"/>
                  </a:cubicBezTo>
                  <a:cubicBezTo>
                    <a:pt x="0" y="1029462"/>
                    <a:pt x="296926" y="1326388"/>
                    <a:pt x="663194" y="1326388"/>
                  </a:cubicBezTo>
                  <a:cubicBezTo>
                    <a:pt x="1029462" y="1326388"/>
                    <a:pt x="1326388" y="1029462"/>
                    <a:pt x="1326388" y="663194"/>
                  </a:cubicBezTo>
                  <a:close/>
                </a:path>
              </a:pathLst>
            </a:custGeom>
            <a:solidFill>
              <a:srgbClr val="1F3864"/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7108208" y="1235200"/>
            <a:ext cx="1160611" cy="1160612"/>
            <a:chOff x="0" y="0"/>
            <a:chExt cx="1547482" cy="1547482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547495" cy="1547368"/>
            </a:xfrm>
            <a:custGeom>
              <a:avLst/>
              <a:gdLst/>
              <a:ahLst/>
              <a:cxnLst/>
              <a:rect l="l" t="t" r="r" b="b"/>
              <a:pathLst>
                <a:path w="1547495" h="1547368">
                  <a:moveTo>
                    <a:pt x="1547495" y="773684"/>
                  </a:moveTo>
                  <a:cubicBezTo>
                    <a:pt x="1547495" y="346456"/>
                    <a:pt x="1201039" y="0"/>
                    <a:pt x="773684" y="0"/>
                  </a:cubicBezTo>
                  <a:cubicBezTo>
                    <a:pt x="346329" y="0"/>
                    <a:pt x="0" y="346456"/>
                    <a:pt x="0" y="773684"/>
                  </a:cubicBezTo>
                  <a:cubicBezTo>
                    <a:pt x="0" y="1200912"/>
                    <a:pt x="346456" y="1547368"/>
                    <a:pt x="773684" y="1547368"/>
                  </a:cubicBezTo>
                  <a:cubicBezTo>
                    <a:pt x="1200912" y="1547368"/>
                    <a:pt x="1547368" y="1200912"/>
                    <a:pt x="1547368" y="77368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2" name="Group 42"/>
          <p:cNvGrpSpPr/>
          <p:nvPr/>
        </p:nvGrpSpPr>
        <p:grpSpPr>
          <a:xfrm>
            <a:off x="7191109" y="1317560"/>
            <a:ext cx="994810" cy="994810"/>
            <a:chOff x="0" y="0"/>
            <a:chExt cx="1326413" cy="1326413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1326388" cy="1326388"/>
            </a:xfrm>
            <a:custGeom>
              <a:avLst/>
              <a:gdLst/>
              <a:ahLst/>
              <a:cxnLst/>
              <a:rect l="l" t="t" r="r" b="b"/>
              <a:pathLst>
                <a:path w="1326388" h="1326388">
                  <a:moveTo>
                    <a:pt x="1326388" y="663194"/>
                  </a:moveTo>
                  <a:cubicBezTo>
                    <a:pt x="1326388" y="296926"/>
                    <a:pt x="1029462" y="0"/>
                    <a:pt x="663194" y="0"/>
                  </a:cubicBezTo>
                  <a:cubicBezTo>
                    <a:pt x="296926" y="0"/>
                    <a:pt x="0" y="296926"/>
                    <a:pt x="0" y="663194"/>
                  </a:cubicBezTo>
                  <a:cubicBezTo>
                    <a:pt x="0" y="1029462"/>
                    <a:pt x="296926" y="1326388"/>
                    <a:pt x="663194" y="1326388"/>
                  </a:cubicBezTo>
                  <a:cubicBezTo>
                    <a:pt x="1029462" y="1326388"/>
                    <a:pt x="1326388" y="1029462"/>
                    <a:pt x="1326388" y="663194"/>
                  </a:cubicBezTo>
                  <a:close/>
                </a:path>
              </a:pathLst>
            </a:custGeom>
            <a:solidFill>
              <a:srgbClr val="1F3864"/>
            </a:solidFill>
          </p:spPr>
        </p:sp>
      </p:grpSp>
      <p:sp>
        <p:nvSpPr>
          <p:cNvPr id="44" name="TextBox 44"/>
          <p:cNvSpPr txBox="1"/>
          <p:nvPr/>
        </p:nvSpPr>
        <p:spPr>
          <a:xfrm>
            <a:off x="7540206" y="1478761"/>
            <a:ext cx="296614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1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8998453" y="4765566"/>
            <a:ext cx="2050547" cy="5883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 dirty="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Modeling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8998453" y="3171470"/>
            <a:ext cx="4200778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Data Exploring</a:t>
            </a:r>
          </a:p>
        </p:txBody>
      </p:sp>
      <p:grpSp>
        <p:nvGrpSpPr>
          <p:cNvPr id="47" name="Group 47"/>
          <p:cNvGrpSpPr/>
          <p:nvPr/>
        </p:nvGrpSpPr>
        <p:grpSpPr>
          <a:xfrm>
            <a:off x="7108208" y="2846489"/>
            <a:ext cx="1160611" cy="1160612"/>
            <a:chOff x="0" y="0"/>
            <a:chExt cx="1547482" cy="1547482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1547495" cy="1547368"/>
            </a:xfrm>
            <a:custGeom>
              <a:avLst/>
              <a:gdLst/>
              <a:ahLst/>
              <a:cxnLst/>
              <a:rect l="l" t="t" r="r" b="b"/>
              <a:pathLst>
                <a:path w="1547495" h="1547368">
                  <a:moveTo>
                    <a:pt x="1547495" y="773684"/>
                  </a:moveTo>
                  <a:cubicBezTo>
                    <a:pt x="1547495" y="346456"/>
                    <a:pt x="1201039" y="0"/>
                    <a:pt x="773684" y="0"/>
                  </a:cubicBezTo>
                  <a:cubicBezTo>
                    <a:pt x="346329" y="0"/>
                    <a:pt x="0" y="346456"/>
                    <a:pt x="0" y="773684"/>
                  </a:cubicBezTo>
                  <a:cubicBezTo>
                    <a:pt x="0" y="1200912"/>
                    <a:pt x="346456" y="1547368"/>
                    <a:pt x="773684" y="1547368"/>
                  </a:cubicBezTo>
                  <a:cubicBezTo>
                    <a:pt x="1200912" y="1547368"/>
                    <a:pt x="1547368" y="1200912"/>
                    <a:pt x="1547368" y="77368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9" name="Group 49"/>
          <p:cNvGrpSpPr/>
          <p:nvPr/>
        </p:nvGrpSpPr>
        <p:grpSpPr>
          <a:xfrm>
            <a:off x="7191109" y="2928850"/>
            <a:ext cx="994810" cy="994810"/>
            <a:chOff x="0" y="0"/>
            <a:chExt cx="1326413" cy="1326413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1326388" cy="1326388"/>
            </a:xfrm>
            <a:custGeom>
              <a:avLst/>
              <a:gdLst/>
              <a:ahLst/>
              <a:cxnLst/>
              <a:rect l="l" t="t" r="r" b="b"/>
              <a:pathLst>
                <a:path w="1326388" h="1326388">
                  <a:moveTo>
                    <a:pt x="1326388" y="663194"/>
                  </a:moveTo>
                  <a:cubicBezTo>
                    <a:pt x="1326388" y="296926"/>
                    <a:pt x="1029462" y="0"/>
                    <a:pt x="663194" y="0"/>
                  </a:cubicBezTo>
                  <a:cubicBezTo>
                    <a:pt x="296926" y="0"/>
                    <a:pt x="0" y="296926"/>
                    <a:pt x="0" y="663194"/>
                  </a:cubicBezTo>
                  <a:cubicBezTo>
                    <a:pt x="0" y="1029462"/>
                    <a:pt x="296926" y="1326388"/>
                    <a:pt x="663194" y="1326388"/>
                  </a:cubicBezTo>
                  <a:cubicBezTo>
                    <a:pt x="1029462" y="1326388"/>
                    <a:pt x="1326388" y="1029462"/>
                    <a:pt x="1326388" y="663194"/>
                  </a:cubicBezTo>
                  <a:close/>
                </a:path>
              </a:pathLst>
            </a:custGeom>
            <a:solidFill>
              <a:srgbClr val="1F3864"/>
            </a:solidFill>
          </p:spPr>
        </p:sp>
      </p:grpSp>
      <p:sp>
        <p:nvSpPr>
          <p:cNvPr id="51" name="TextBox 51"/>
          <p:cNvSpPr txBox="1"/>
          <p:nvPr/>
        </p:nvSpPr>
        <p:spPr>
          <a:xfrm>
            <a:off x="7540221" y="3090050"/>
            <a:ext cx="296585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2</a:t>
            </a:r>
          </a:p>
        </p:txBody>
      </p:sp>
      <p:grpSp>
        <p:nvGrpSpPr>
          <p:cNvPr id="52" name="Group 52"/>
          <p:cNvGrpSpPr/>
          <p:nvPr/>
        </p:nvGrpSpPr>
        <p:grpSpPr>
          <a:xfrm>
            <a:off x="7108208" y="6235231"/>
            <a:ext cx="1160611" cy="1160612"/>
            <a:chOff x="0" y="0"/>
            <a:chExt cx="1547482" cy="1547482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1547495" cy="1547368"/>
            </a:xfrm>
            <a:custGeom>
              <a:avLst/>
              <a:gdLst/>
              <a:ahLst/>
              <a:cxnLst/>
              <a:rect l="l" t="t" r="r" b="b"/>
              <a:pathLst>
                <a:path w="1547495" h="1547368">
                  <a:moveTo>
                    <a:pt x="1547495" y="773684"/>
                  </a:moveTo>
                  <a:cubicBezTo>
                    <a:pt x="1547495" y="346456"/>
                    <a:pt x="1201039" y="0"/>
                    <a:pt x="773684" y="0"/>
                  </a:cubicBezTo>
                  <a:cubicBezTo>
                    <a:pt x="346329" y="0"/>
                    <a:pt x="0" y="346456"/>
                    <a:pt x="0" y="773684"/>
                  </a:cubicBezTo>
                  <a:cubicBezTo>
                    <a:pt x="0" y="1200912"/>
                    <a:pt x="346456" y="1547368"/>
                    <a:pt x="773684" y="1547368"/>
                  </a:cubicBezTo>
                  <a:cubicBezTo>
                    <a:pt x="1200912" y="1547368"/>
                    <a:pt x="1547368" y="1200912"/>
                    <a:pt x="1547368" y="77368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4" name="Group 54"/>
          <p:cNvGrpSpPr/>
          <p:nvPr/>
        </p:nvGrpSpPr>
        <p:grpSpPr>
          <a:xfrm>
            <a:off x="7191109" y="6317592"/>
            <a:ext cx="994810" cy="994810"/>
            <a:chOff x="0" y="0"/>
            <a:chExt cx="1326413" cy="1326413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1326388" cy="1326388"/>
            </a:xfrm>
            <a:custGeom>
              <a:avLst/>
              <a:gdLst/>
              <a:ahLst/>
              <a:cxnLst/>
              <a:rect l="l" t="t" r="r" b="b"/>
              <a:pathLst>
                <a:path w="1326388" h="1326388">
                  <a:moveTo>
                    <a:pt x="1326388" y="663194"/>
                  </a:moveTo>
                  <a:cubicBezTo>
                    <a:pt x="1326388" y="296926"/>
                    <a:pt x="1029462" y="0"/>
                    <a:pt x="663194" y="0"/>
                  </a:cubicBezTo>
                  <a:cubicBezTo>
                    <a:pt x="296926" y="0"/>
                    <a:pt x="0" y="296926"/>
                    <a:pt x="0" y="663194"/>
                  </a:cubicBezTo>
                  <a:cubicBezTo>
                    <a:pt x="0" y="1029462"/>
                    <a:pt x="296926" y="1326388"/>
                    <a:pt x="663194" y="1326388"/>
                  </a:cubicBezTo>
                  <a:cubicBezTo>
                    <a:pt x="1029462" y="1326388"/>
                    <a:pt x="1326388" y="1029462"/>
                    <a:pt x="1326388" y="663194"/>
                  </a:cubicBezTo>
                  <a:close/>
                </a:path>
              </a:pathLst>
            </a:custGeom>
            <a:solidFill>
              <a:srgbClr val="1F3864"/>
            </a:solidFill>
          </p:spPr>
        </p:sp>
      </p:grpSp>
      <p:sp>
        <p:nvSpPr>
          <p:cNvPr id="56" name="TextBox 56"/>
          <p:cNvSpPr txBox="1"/>
          <p:nvPr/>
        </p:nvSpPr>
        <p:spPr>
          <a:xfrm>
            <a:off x="7540221" y="6478793"/>
            <a:ext cx="296585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4</a:t>
            </a:r>
          </a:p>
        </p:txBody>
      </p:sp>
      <p:sp>
        <p:nvSpPr>
          <p:cNvPr id="57" name="Freeform 57"/>
          <p:cNvSpPr/>
          <p:nvPr/>
        </p:nvSpPr>
        <p:spPr>
          <a:xfrm>
            <a:off x="15215550" y="462216"/>
            <a:ext cx="2733775" cy="1042842"/>
          </a:xfrm>
          <a:custGeom>
            <a:avLst/>
            <a:gdLst/>
            <a:ahLst/>
            <a:cxnLst/>
            <a:rect l="l" t="t" r="r" b="b"/>
            <a:pathLst>
              <a:path w="2733775" h="1042842">
                <a:moveTo>
                  <a:pt x="0" y="0"/>
                </a:moveTo>
                <a:lnTo>
                  <a:pt x="2733775" y="0"/>
                </a:lnTo>
                <a:lnTo>
                  <a:pt x="2733775" y="1042842"/>
                </a:lnTo>
                <a:lnTo>
                  <a:pt x="0" y="1042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0257" t="-75577" r="-122096" b="-76533"/>
            </a:stretch>
          </a:blipFill>
        </p:spPr>
      </p:sp>
      <p:sp>
        <p:nvSpPr>
          <p:cNvPr id="58" name="TextBox 58"/>
          <p:cNvSpPr txBox="1"/>
          <p:nvPr/>
        </p:nvSpPr>
        <p:spPr>
          <a:xfrm>
            <a:off x="7540206" y="4759216"/>
            <a:ext cx="296585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3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8998453" y="6416535"/>
            <a:ext cx="2585680" cy="663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Deployment</a:t>
            </a:r>
          </a:p>
        </p:txBody>
      </p:sp>
      <p:grpSp>
        <p:nvGrpSpPr>
          <p:cNvPr id="60" name="Group 60"/>
          <p:cNvGrpSpPr/>
          <p:nvPr/>
        </p:nvGrpSpPr>
        <p:grpSpPr>
          <a:xfrm>
            <a:off x="7108208" y="7929243"/>
            <a:ext cx="1160611" cy="1160612"/>
            <a:chOff x="0" y="0"/>
            <a:chExt cx="1547482" cy="1547482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1547495" cy="1547368"/>
            </a:xfrm>
            <a:custGeom>
              <a:avLst/>
              <a:gdLst/>
              <a:ahLst/>
              <a:cxnLst/>
              <a:rect l="l" t="t" r="r" b="b"/>
              <a:pathLst>
                <a:path w="1547495" h="1547368">
                  <a:moveTo>
                    <a:pt x="1547495" y="773684"/>
                  </a:moveTo>
                  <a:cubicBezTo>
                    <a:pt x="1547495" y="346456"/>
                    <a:pt x="1201039" y="0"/>
                    <a:pt x="773684" y="0"/>
                  </a:cubicBezTo>
                  <a:cubicBezTo>
                    <a:pt x="346329" y="0"/>
                    <a:pt x="0" y="346456"/>
                    <a:pt x="0" y="773684"/>
                  </a:cubicBezTo>
                  <a:cubicBezTo>
                    <a:pt x="0" y="1200912"/>
                    <a:pt x="346456" y="1547368"/>
                    <a:pt x="773684" y="1547368"/>
                  </a:cubicBezTo>
                  <a:cubicBezTo>
                    <a:pt x="1200912" y="1547368"/>
                    <a:pt x="1547368" y="1200912"/>
                    <a:pt x="1547368" y="77368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2" name="Group 62"/>
          <p:cNvGrpSpPr/>
          <p:nvPr/>
        </p:nvGrpSpPr>
        <p:grpSpPr>
          <a:xfrm>
            <a:off x="7191109" y="8011604"/>
            <a:ext cx="994810" cy="994810"/>
            <a:chOff x="0" y="0"/>
            <a:chExt cx="1326413" cy="1326413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1326388" cy="1326388"/>
            </a:xfrm>
            <a:custGeom>
              <a:avLst/>
              <a:gdLst/>
              <a:ahLst/>
              <a:cxnLst/>
              <a:rect l="l" t="t" r="r" b="b"/>
              <a:pathLst>
                <a:path w="1326388" h="1326388">
                  <a:moveTo>
                    <a:pt x="1326388" y="663194"/>
                  </a:moveTo>
                  <a:cubicBezTo>
                    <a:pt x="1326388" y="296926"/>
                    <a:pt x="1029462" y="0"/>
                    <a:pt x="663194" y="0"/>
                  </a:cubicBezTo>
                  <a:cubicBezTo>
                    <a:pt x="296926" y="0"/>
                    <a:pt x="0" y="296926"/>
                    <a:pt x="0" y="663194"/>
                  </a:cubicBezTo>
                  <a:cubicBezTo>
                    <a:pt x="0" y="1029462"/>
                    <a:pt x="296926" y="1326388"/>
                    <a:pt x="663194" y="1326388"/>
                  </a:cubicBezTo>
                  <a:cubicBezTo>
                    <a:pt x="1029462" y="1326388"/>
                    <a:pt x="1326388" y="1029462"/>
                    <a:pt x="1326388" y="663194"/>
                  </a:cubicBezTo>
                  <a:close/>
                </a:path>
              </a:pathLst>
            </a:custGeom>
            <a:solidFill>
              <a:srgbClr val="1F3864"/>
            </a:solidFill>
          </p:spPr>
        </p:sp>
      </p:grpSp>
      <p:sp>
        <p:nvSpPr>
          <p:cNvPr id="64" name="TextBox 64"/>
          <p:cNvSpPr txBox="1"/>
          <p:nvPr/>
        </p:nvSpPr>
        <p:spPr>
          <a:xfrm>
            <a:off x="7540221" y="8172804"/>
            <a:ext cx="296585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5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8998453" y="8110546"/>
            <a:ext cx="4608972" cy="663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Future Development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36275" y="35600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3. Modeling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1126" y="1736393"/>
            <a:ext cx="16215452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3.1. Encode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43849" y="2338044"/>
            <a:ext cx="16192730" cy="240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Encode Object Data (Fuel_Type, Tranmission, Owner_Type, Seats, Brand) with OrdinalEncoder in Python. </a:t>
            </a:r>
          </a:p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Save the encoder of the train data in pickle file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016051" y="5684886"/>
            <a:ext cx="10255900" cy="3573414"/>
          </a:xfrm>
          <a:custGeom>
            <a:avLst/>
            <a:gdLst/>
            <a:ahLst/>
            <a:cxnLst/>
            <a:rect l="l" t="t" r="r" b="b"/>
            <a:pathLst>
              <a:path w="10255900" h="3573414">
                <a:moveTo>
                  <a:pt x="0" y="0"/>
                </a:moveTo>
                <a:lnTo>
                  <a:pt x="10255900" y="0"/>
                </a:lnTo>
                <a:lnTo>
                  <a:pt x="10255900" y="3573414"/>
                </a:lnTo>
                <a:lnTo>
                  <a:pt x="0" y="35734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36275" y="35600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3. Modeling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1126" y="1736393"/>
            <a:ext cx="16215452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3.2. Building Model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43849" y="2338044"/>
            <a:ext cx="16192730" cy="320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Spilliting train data to 80% train and 20% test.</a:t>
            </a:r>
          </a:p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Building model with 5 models: LinearRegression, RandomForest, ADA Boost, Gradient Boost, XGBoost.</a:t>
            </a:r>
          </a:p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Evaluating model: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581550" y="2755568"/>
            <a:ext cx="13124901" cy="6502732"/>
          </a:xfrm>
          <a:custGeom>
            <a:avLst/>
            <a:gdLst/>
            <a:ahLst/>
            <a:cxnLst/>
            <a:rect l="l" t="t" r="r" b="b"/>
            <a:pathLst>
              <a:path w="13124901" h="6502732">
                <a:moveTo>
                  <a:pt x="0" y="0"/>
                </a:moveTo>
                <a:lnTo>
                  <a:pt x="13124901" y="0"/>
                </a:lnTo>
                <a:lnTo>
                  <a:pt x="13124901" y="6502732"/>
                </a:lnTo>
                <a:lnTo>
                  <a:pt x="0" y="65027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36275" y="35600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3. Modeling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1126" y="1736393"/>
            <a:ext cx="16215452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3.2. Building Model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36275" y="35600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3. Modeling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1126" y="1736393"/>
            <a:ext cx="16215452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3.2. Building Model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43849" y="2338044"/>
            <a:ext cx="16192730" cy="7200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 Random Forest and XGBoost models have the highest R² scores and the lowest RMSE scores.</a:t>
            </a:r>
          </a:p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However, on the test data, the Random Forest model performs better, so we choose the Random Forest model.</a:t>
            </a:r>
          </a:p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Train model with all of the train data with Random Forest model and GridSearchCV to find the best parameters for the model.</a:t>
            </a:r>
          </a:p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R² score after using GridSeachCV is 0.87. </a:t>
            </a:r>
          </a:p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Save model in pickle file</a:t>
            </a:r>
          </a:p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Predict price for test data and save it to .csv.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760768" y="2062920"/>
            <a:ext cx="8498532" cy="7737205"/>
          </a:xfrm>
          <a:custGeom>
            <a:avLst/>
            <a:gdLst/>
            <a:ahLst/>
            <a:cxnLst/>
            <a:rect l="l" t="t" r="r" b="b"/>
            <a:pathLst>
              <a:path w="8498532" h="7737205">
                <a:moveTo>
                  <a:pt x="0" y="0"/>
                </a:moveTo>
                <a:lnTo>
                  <a:pt x="8498532" y="0"/>
                </a:lnTo>
                <a:lnTo>
                  <a:pt x="8498532" y="7737204"/>
                </a:lnTo>
                <a:lnTo>
                  <a:pt x="0" y="77372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36275" y="35600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3. Deployment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822834"/>
            <a:ext cx="5470309" cy="160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Using Flask and html to create a webapp.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36275" y="35600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4. Future Development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1126" y="2743200"/>
            <a:ext cx="16230600" cy="240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Save user input records.</a:t>
            </a:r>
          </a:p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Check the model's overfitting status.</a:t>
            </a:r>
          </a:p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Check the model's overfitting status.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-640080" y="8840446"/>
            <a:ext cx="400050" cy="1028722"/>
            <a:chOff x="0" y="0"/>
            <a:chExt cx="533400" cy="137163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B5B5B5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9435450" y="2635210"/>
            <a:ext cx="8618250" cy="267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8400">
                <a:solidFill>
                  <a:srgbClr val="F3712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THANKS FOR WATCHING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4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52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5359627" y="6189627"/>
            <a:ext cx="7583894" cy="3068673"/>
          </a:xfrm>
          <a:custGeom>
            <a:avLst/>
            <a:gdLst/>
            <a:ahLst/>
            <a:cxnLst/>
            <a:rect l="l" t="t" r="r" b="b"/>
            <a:pathLst>
              <a:path w="7583894" h="3068673">
                <a:moveTo>
                  <a:pt x="0" y="0"/>
                </a:moveTo>
                <a:lnTo>
                  <a:pt x="7583894" y="0"/>
                </a:lnTo>
                <a:lnTo>
                  <a:pt x="7583894" y="3068673"/>
                </a:lnTo>
                <a:lnTo>
                  <a:pt x="0" y="30686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1720" b="-65418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880095" y="9640379"/>
            <a:ext cx="5989350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Codec Pro"/>
                <a:ea typeface="Codec Pro"/>
                <a:cs typeface="Codec Pro"/>
                <a:sym typeface="Codec Pro"/>
              </a:rPr>
              <a:t>© Copyright FPT Software – Level of Confidentiality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43849" y="257175"/>
            <a:ext cx="15316807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1. Introduction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43849" y="1836395"/>
            <a:ext cx="16215452" cy="320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Predicting used car prices is a common problem in the field of machine learning and data analysis. The goal of this project is to build a model that can predict the price of a used car based on its attributes, such as the year of manufacture, brand, model, mileage, etc from given 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36275" y="2755568"/>
            <a:ext cx="16230600" cy="4640785"/>
          </a:xfrm>
          <a:custGeom>
            <a:avLst/>
            <a:gdLst/>
            <a:ahLst/>
            <a:cxnLst/>
            <a:rect l="l" t="t" r="r" b="b"/>
            <a:pathLst>
              <a:path w="16230600" h="4640785">
                <a:moveTo>
                  <a:pt x="0" y="0"/>
                </a:moveTo>
                <a:lnTo>
                  <a:pt x="16230600" y="0"/>
                </a:lnTo>
                <a:lnTo>
                  <a:pt x="16230600" y="4640786"/>
                </a:lnTo>
                <a:lnTo>
                  <a:pt x="0" y="46407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036275" y="35600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2. Data Exploring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1126" y="1736393"/>
            <a:ext cx="16215452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2.1. Dataset Overview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1127" y="7696380"/>
            <a:ext cx="16215452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Dataset have 6017 rows vs 14 columns.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966289" y="4900292"/>
            <a:ext cx="8370571" cy="5386708"/>
          </a:xfrm>
          <a:custGeom>
            <a:avLst/>
            <a:gdLst/>
            <a:ahLst/>
            <a:cxnLst/>
            <a:rect l="l" t="t" r="r" b="b"/>
            <a:pathLst>
              <a:path w="8370571" h="5386708">
                <a:moveTo>
                  <a:pt x="0" y="0"/>
                </a:moveTo>
                <a:lnTo>
                  <a:pt x="8370571" y="0"/>
                </a:lnTo>
                <a:lnTo>
                  <a:pt x="8370571" y="5386708"/>
                </a:lnTo>
                <a:lnTo>
                  <a:pt x="0" y="53867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36275" y="35600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2. Data Exploring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1126" y="1736393"/>
            <a:ext cx="16215452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2.1. Cleaning Data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43849" y="2338044"/>
            <a:ext cx="16215452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Handling [Unnamed: 0] column.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43849" y="3100067"/>
            <a:ext cx="16215452" cy="160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11301" lvl="2" indent="-503767" algn="just">
              <a:lnSpc>
                <a:spcPts val="630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There is no relationship between Unnamed: 0  vs Price and it look like index column so I will drop 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36275" y="35600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2. Data Exploring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1126" y="1736393"/>
            <a:ext cx="16215452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2.1. Cleaning Data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43849" y="2338044"/>
            <a:ext cx="16215452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Checking the unit of the mileage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43849" y="3033392"/>
            <a:ext cx="16215452" cy="5292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11301" lvl="2" indent="-503767" algn="just">
              <a:lnSpc>
                <a:spcPts val="700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There are 2 unique unit in mileage are: km/kg and kmpl.</a:t>
            </a:r>
          </a:p>
          <a:p>
            <a:pPr marL="1511301" lvl="2" indent="-503767" algn="just">
              <a:lnSpc>
                <a:spcPts val="700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When the Fuel_Type is CNG or LPG then the unit of the Mileage is km/kg and other Fuel_Type is meansured in kmpl.</a:t>
            </a:r>
          </a:p>
          <a:p>
            <a:pPr marL="1511301" lvl="2" indent="-503767" algn="just">
              <a:lnSpc>
                <a:spcPts val="700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Since those units are in km for both of them no need of conversion.</a:t>
            </a:r>
          </a:p>
          <a:p>
            <a:pPr marL="1511301" lvl="2" indent="-503767" algn="just">
              <a:lnSpc>
                <a:spcPts val="700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Remove unit of Mileage.</a:t>
            </a:r>
          </a:p>
          <a:p>
            <a:pPr marL="1511301" lvl="2" indent="-503767" algn="just">
              <a:lnSpc>
                <a:spcPts val="700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Replace 0.0 values with NaN.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024621" y="3138144"/>
            <a:ext cx="3234679" cy="4859233"/>
          </a:xfrm>
          <a:custGeom>
            <a:avLst/>
            <a:gdLst/>
            <a:ahLst/>
            <a:cxnLst/>
            <a:rect l="l" t="t" r="r" b="b"/>
            <a:pathLst>
              <a:path w="3234679" h="4859233">
                <a:moveTo>
                  <a:pt x="0" y="0"/>
                </a:moveTo>
                <a:lnTo>
                  <a:pt x="3234679" y="0"/>
                </a:lnTo>
                <a:lnTo>
                  <a:pt x="3234679" y="4859233"/>
                </a:lnTo>
                <a:lnTo>
                  <a:pt x="0" y="48592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631" t="-2444" r="-4130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36275" y="35600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2. Data Exploring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1126" y="1736393"/>
            <a:ext cx="16215452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2.1. Cleaning Data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43849" y="2338044"/>
            <a:ext cx="16215452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Checking Fuel_Type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43849" y="3033392"/>
            <a:ext cx="12697342" cy="352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11301" lvl="2" indent="-503767" algn="just">
              <a:lnSpc>
                <a:spcPts val="700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There are 5 unique values in Fuel_Type are Diesel, Petrol, CNG, LPG, Electric.</a:t>
            </a:r>
          </a:p>
          <a:p>
            <a:pPr marL="1511301" lvl="2" indent="-503767" algn="just">
              <a:lnSpc>
                <a:spcPts val="700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Electric have only 2 values, too small to make a prediction so drop 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027808" y="5259045"/>
            <a:ext cx="14247532" cy="4254003"/>
          </a:xfrm>
          <a:custGeom>
            <a:avLst/>
            <a:gdLst/>
            <a:ahLst/>
            <a:cxnLst/>
            <a:rect l="l" t="t" r="r" b="b"/>
            <a:pathLst>
              <a:path w="14247532" h="4254003">
                <a:moveTo>
                  <a:pt x="0" y="0"/>
                </a:moveTo>
                <a:lnTo>
                  <a:pt x="14247532" y="0"/>
                </a:lnTo>
                <a:lnTo>
                  <a:pt x="14247532" y="4254003"/>
                </a:lnTo>
                <a:lnTo>
                  <a:pt x="0" y="42540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36275" y="35600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2. Data Exploring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1126" y="1736393"/>
            <a:ext cx="16215452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2.1. Cleaning Data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43849" y="2338044"/>
            <a:ext cx="16215452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Checking Engine and Power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43849" y="3033392"/>
            <a:ext cx="16192730" cy="17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11301" lvl="2" indent="-503767" algn="just">
              <a:lnSpc>
                <a:spcPts val="700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The unit of Engine is CC and the unit of Power is bhp.</a:t>
            </a:r>
          </a:p>
          <a:p>
            <a:pPr marL="1511301" lvl="2" indent="-503767" algn="just">
              <a:lnSpc>
                <a:spcPts val="700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Remove bhp and replace null with NaN.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36275" y="35600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2. Data Exploring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1126" y="1736393"/>
            <a:ext cx="16215452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ED7D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2.1. Cleaning Data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43849" y="2338044"/>
            <a:ext cx="16215452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Checking Tranmission, Owner_Type, Seats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43849" y="3033392"/>
            <a:ext cx="16192730" cy="352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11301" lvl="2" indent="-503767" algn="just">
              <a:lnSpc>
                <a:spcPts val="700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Types of Tranmission: Manual and Automatic.</a:t>
            </a:r>
          </a:p>
          <a:p>
            <a:pPr marL="1511301" lvl="2" indent="-503767" algn="just">
              <a:lnSpc>
                <a:spcPts val="700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Types of Owner_Type: First, Second, Third, Fourth &amp; Above.</a:t>
            </a:r>
          </a:p>
          <a:p>
            <a:pPr marL="1511301" lvl="2" indent="-503767" algn="just">
              <a:lnSpc>
                <a:spcPts val="700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Types of Seats: 0, 5, 6, 7, 8, 9, 10. There is one car with 0 seat, replace seat of that car with NaN value.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974</Words>
  <Application>Microsoft Office PowerPoint</Application>
  <PresentationFormat>Custom</PresentationFormat>
  <Paragraphs>128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Codec Pro</vt:lpstr>
      <vt:lpstr>Codec Pro Bold</vt:lpstr>
      <vt:lpstr>Arial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ADY201m_Final_Project</dc:title>
  <cp:lastModifiedBy>Thang Nguyen</cp:lastModifiedBy>
  <cp:revision>2</cp:revision>
  <dcterms:created xsi:type="dcterms:W3CDTF">2006-08-16T00:00:00Z</dcterms:created>
  <dcterms:modified xsi:type="dcterms:W3CDTF">2024-07-28T14:13:06Z</dcterms:modified>
  <dc:identifier>DAGMPL9M6xE</dc:identifier>
</cp:coreProperties>
</file>