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9893300" cy="6858000"/>
  <p:notesSz cx="6858000" cy="9144000"/>
  <p:embeddedFontLst>
    <p:embeddedFont>
      <p:font typeface="Arimo" charset="1" panose="020B0604020202020204"/>
      <p:regular r:id="rId19"/>
    </p:embeddedFont>
    <p:embeddedFont>
      <p:font typeface="Arimo Bold" charset="1" panose="020B070402020202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2F2F2"/>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Freeform 4" id="4"/>
          <p:cNvSpPr/>
          <p:nvPr/>
        </p:nvSpPr>
        <p:spPr>
          <a:xfrm flipH="false" flipV="false" rot="0">
            <a:off x="449468" y="450000"/>
            <a:ext cx="1282022" cy="198000"/>
          </a:xfrm>
          <a:custGeom>
            <a:avLst/>
            <a:gdLst/>
            <a:ahLst/>
            <a:cxnLst/>
            <a:rect r="r" b="b" t="t" l="l"/>
            <a:pathLst>
              <a:path h="198000" w="1282022">
                <a:moveTo>
                  <a:pt x="0" y="0"/>
                </a:moveTo>
                <a:lnTo>
                  <a:pt x="1282022" y="0"/>
                </a:lnTo>
                <a:lnTo>
                  <a:pt x="1282022" y="198000"/>
                </a:lnTo>
                <a:lnTo>
                  <a:pt x="0" y="198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a:grpSpLocks noChangeAspect="true"/>
          </p:cNvGrpSpPr>
          <p:nvPr/>
        </p:nvGrpSpPr>
        <p:grpSpPr>
          <a:xfrm rot="0">
            <a:off x="4265631" y="6141164"/>
            <a:ext cx="1371564" cy="450000"/>
            <a:chOff x="0" y="0"/>
            <a:chExt cx="1828752" cy="600000"/>
          </a:xfrm>
        </p:grpSpPr>
        <p:sp>
          <p:nvSpPr>
            <p:cNvPr name="Freeform 6" id="6"/>
            <p:cNvSpPr/>
            <p:nvPr/>
          </p:nvSpPr>
          <p:spPr>
            <a:xfrm flipH="false" flipV="false" rot="0">
              <a:off x="0" y="0"/>
              <a:ext cx="1828800" cy="599948"/>
            </a:xfrm>
            <a:custGeom>
              <a:avLst/>
              <a:gdLst/>
              <a:ahLst/>
              <a:cxnLst/>
              <a:rect r="r" b="b" t="t" l="l"/>
              <a:pathLst>
                <a:path h="599948" w="1828800">
                  <a:moveTo>
                    <a:pt x="0" y="0"/>
                  </a:moveTo>
                  <a:lnTo>
                    <a:pt x="1828800" y="0"/>
                  </a:lnTo>
                  <a:lnTo>
                    <a:pt x="1828800" y="599948"/>
                  </a:lnTo>
                  <a:lnTo>
                    <a:pt x="0" y="599948"/>
                  </a:lnTo>
                  <a:lnTo>
                    <a:pt x="0" y="0"/>
                  </a:lnTo>
                  <a:close/>
                </a:path>
              </a:pathLst>
            </a:custGeom>
            <a:blipFill>
              <a:blip r:embed="rId5"/>
              <a:stretch>
                <a:fillRect l="-125" t="0" r="-122" b="-8"/>
              </a:stretch>
            </a:blipFill>
          </p:spPr>
        </p:sp>
      </p:grpSp>
      <p:grpSp>
        <p:nvGrpSpPr>
          <p:cNvPr name="Group 7" id="7"/>
          <p:cNvGrpSpPr/>
          <p:nvPr/>
        </p:nvGrpSpPr>
        <p:grpSpPr>
          <a:xfrm rot="0">
            <a:off x="990000" y="4320000"/>
            <a:ext cx="5832526" cy="486817"/>
            <a:chOff x="0" y="0"/>
            <a:chExt cx="7776701" cy="649089"/>
          </a:xfrm>
        </p:grpSpPr>
        <p:sp>
          <p:nvSpPr>
            <p:cNvPr name="Freeform 8" id="8"/>
            <p:cNvSpPr/>
            <p:nvPr/>
          </p:nvSpPr>
          <p:spPr>
            <a:xfrm flipH="false" flipV="false" rot="0">
              <a:off x="0" y="0"/>
              <a:ext cx="7776701" cy="649089"/>
            </a:xfrm>
            <a:custGeom>
              <a:avLst/>
              <a:gdLst/>
              <a:ahLst/>
              <a:cxnLst/>
              <a:rect r="r" b="b" t="t" l="l"/>
              <a:pathLst>
                <a:path h="649089" w="7776701">
                  <a:moveTo>
                    <a:pt x="0" y="0"/>
                  </a:moveTo>
                  <a:lnTo>
                    <a:pt x="7776701" y="0"/>
                  </a:lnTo>
                  <a:lnTo>
                    <a:pt x="7776701" y="649089"/>
                  </a:lnTo>
                  <a:lnTo>
                    <a:pt x="0" y="649089"/>
                  </a:lnTo>
                  <a:close/>
                </a:path>
              </a:pathLst>
            </a:custGeom>
            <a:solidFill>
              <a:srgbClr val="000000">
                <a:alpha val="0"/>
              </a:srgbClr>
            </a:solidFill>
          </p:spPr>
        </p:sp>
        <p:sp>
          <p:nvSpPr>
            <p:cNvPr name="TextBox 9" id="9"/>
            <p:cNvSpPr txBox="true"/>
            <p:nvPr/>
          </p:nvSpPr>
          <p:spPr>
            <a:xfrm>
              <a:off x="0" y="-9525"/>
              <a:ext cx="7776701" cy="658614"/>
            </a:xfrm>
            <a:prstGeom prst="rect">
              <a:avLst/>
            </a:prstGeom>
          </p:spPr>
          <p:txBody>
            <a:bodyPr anchor="ctr" rtlCol="false" tIns="0" lIns="0" bIns="0" rIns="0"/>
            <a:lstStyle/>
            <a:p>
              <a:pPr algn="l">
                <a:lnSpc>
                  <a:spcPts val="2879"/>
                </a:lnSpc>
              </a:pPr>
              <a:r>
                <a:rPr lang="en-US" sz="2400">
                  <a:solidFill>
                    <a:srgbClr val="1428A0"/>
                  </a:solidFill>
                  <a:latin typeface="Arimo"/>
                  <a:ea typeface="Arimo"/>
                  <a:cs typeface="Arimo"/>
                  <a:sym typeface="Arimo"/>
                </a:rPr>
                <a:t>Artificial Intelligence Course</a:t>
              </a:r>
            </a:p>
          </p:txBody>
        </p:sp>
      </p:grpSp>
      <p:grpSp>
        <p:nvGrpSpPr>
          <p:cNvPr name="Group 10" id="10"/>
          <p:cNvGrpSpPr/>
          <p:nvPr/>
        </p:nvGrpSpPr>
        <p:grpSpPr>
          <a:xfrm rot="0">
            <a:off x="724689" y="4320000"/>
            <a:ext cx="54000" cy="360000"/>
            <a:chOff x="0" y="0"/>
            <a:chExt cx="72000" cy="480000"/>
          </a:xfrm>
        </p:grpSpPr>
        <p:sp>
          <p:nvSpPr>
            <p:cNvPr name="Freeform 11" id="11"/>
            <p:cNvSpPr/>
            <p:nvPr/>
          </p:nvSpPr>
          <p:spPr>
            <a:xfrm flipH="false" flipV="false" rot="0">
              <a:off x="0" y="0"/>
              <a:ext cx="72009" cy="480060"/>
            </a:xfrm>
            <a:custGeom>
              <a:avLst/>
              <a:gdLst/>
              <a:ahLst/>
              <a:cxnLst/>
              <a:rect r="r" b="b" t="t" l="l"/>
              <a:pathLst>
                <a:path h="480060" w="72009">
                  <a:moveTo>
                    <a:pt x="0" y="0"/>
                  </a:moveTo>
                  <a:lnTo>
                    <a:pt x="72009" y="0"/>
                  </a:lnTo>
                  <a:lnTo>
                    <a:pt x="72009" y="480060"/>
                  </a:lnTo>
                  <a:lnTo>
                    <a:pt x="0" y="480060"/>
                  </a:lnTo>
                  <a:close/>
                </a:path>
              </a:pathLst>
            </a:custGeom>
            <a:solidFill>
              <a:srgbClr val="1428A0"/>
            </a:solidFill>
          </p:spPr>
        </p:sp>
      </p:grpSp>
      <p:sp>
        <p:nvSpPr>
          <p:cNvPr name="TextBox 12" id="12"/>
          <p:cNvSpPr txBox="true"/>
          <p:nvPr/>
        </p:nvSpPr>
        <p:spPr>
          <a:xfrm rot="0">
            <a:off x="778689" y="3545245"/>
            <a:ext cx="6837808" cy="285750"/>
          </a:xfrm>
          <a:prstGeom prst="rect">
            <a:avLst/>
          </a:prstGeom>
        </p:spPr>
        <p:txBody>
          <a:bodyPr anchor="t" rtlCol="false" tIns="0" lIns="0" bIns="0" rIns="0">
            <a:spAutoFit/>
          </a:bodyPr>
          <a:lstStyle/>
          <a:p>
            <a:pPr algn="l">
              <a:lnSpc>
                <a:spcPts val="2160"/>
              </a:lnSpc>
            </a:pPr>
            <a:r>
              <a:rPr lang="en-US" sz="1800">
                <a:solidFill>
                  <a:srgbClr val="808080"/>
                </a:solidFill>
                <a:latin typeface="Arimo"/>
                <a:ea typeface="Arimo"/>
                <a:cs typeface="Arimo"/>
                <a:sym typeface="Arimo"/>
              </a:rPr>
              <a:t>Đỗ Quyết Thắng SIC251879</a:t>
            </a:r>
          </a:p>
        </p:txBody>
      </p:sp>
      <p:sp>
        <p:nvSpPr>
          <p:cNvPr name="TextBox 13" id="13"/>
          <p:cNvSpPr txBox="true"/>
          <p:nvPr/>
        </p:nvSpPr>
        <p:spPr>
          <a:xfrm rot="0">
            <a:off x="778689" y="1238250"/>
            <a:ext cx="7705108" cy="2190750"/>
          </a:xfrm>
          <a:prstGeom prst="rect">
            <a:avLst/>
          </a:prstGeom>
        </p:spPr>
        <p:txBody>
          <a:bodyPr anchor="t" rtlCol="false" tIns="0" lIns="0" bIns="0" rIns="0">
            <a:spAutoFit/>
          </a:bodyPr>
          <a:lstStyle/>
          <a:p>
            <a:pPr algn="l">
              <a:lnSpc>
                <a:spcPts val="5759"/>
              </a:lnSpc>
            </a:pPr>
            <a:r>
              <a:rPr lang="en-US" sz="4800">
                <a:solidFill>
                  <a:srgbClr val="000000"/>
                </a:solidFill>
                <a:latin typeface="Arimo"/>
                <a:ea typeface="Arimo"/>
                <a:cs typeface="Arimo"/>
                <a:sym typeface="Arimo"/>
              </a:rPr>
              <a:t>Predi</a:t>
            </a:r>
            <a:r>
              <a:rPr lang="en-US" sz="4800">
                <a:solidFill>
                  <a:srgbClr val="000000"/>
                </a:solidFill>
                <a:latin typeface="Arimo"/>
                <a:ea typeface="Arimo"/>
                <a:cs typeface="Arimo"/>
                <a:sym typeface="Arimo"/>
              </a:rPr>
              <a:t>cting water quality using deep learning techniques (GRU + LSTM)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5516"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grpSp>
        <p:nvGrpSpPr>
          <p:cNvPr name="Group 8" id="8"/>
          <p:cNvGrpSpPr/>
          <p:nvPr/>
        </p:nvGrpSpPr>
        <p:grpSpPr>
          <a:xfrm rot="0">
            <a:off x="6846858" y="6498001"/>
            <a:ext cx="2349501" cy="138499"/>
            <a:chOff x="0" y="0"/>
            <a:chExt cx="3132668" cy="184665"/>
          </a:xfrm>
        </p:grpSpPr>
        <p:sp>
          <p:nvSpPr>
            <p:cNvPr name="Freeform 9" id="9"/>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0" id="10"/>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Freeform 11" id="11"/>
          <p:cNvSpPr/>
          <p:nvPr/>
        </p:nvSpPr>
        <p:spPr>
          <a:xfrm flipH="false" flipV="false" rot="0">
            <a:off x="5875878" y="1422932"/>
            <a:ext cx="3449192" cy="1685960"/>
          </a:xfrm>
          <a:custGeom>
            <a:avLst/>
            <a:gdLst/>
            <a:ahLst/>
            <a:cxnLst/>
            <a:rect r="r" b="b" t="t" l="l"/>
            <a:pathLst>
              <a:path h="1685960" w="3449192">
                <a:moveTo>
                  <a:pt x="0" y="0"/>
                </a:moveTo>
                <a:lnTo>
                  <a:pt x="3449193" y="0"/>
                </a:lnTo>
                <a:lnTo>
                  <a:pt x="3449193" y="1685960"/>
                </a:lnTo>
                <a:lnTo>
                  <a:pt x="0" y="1685960"/>
                </a:lnTo>
                <a:lnTo>
                  <a:pt x="0" y="0"/>
                </a:lnTo>
                <a:close/>
              </a:path>
            </a:pathLst>
          </a:custGeom>
          <a:blipFill>
            <a:blip r:embed="rId3"/>
            <a:stretch>
              <a:fillRect l="0" t="0" r="-27383" b="0"/>
            </a:stretch>
          </a:blipFill>
        </p:spPr>
      </p:sp>
      <p:sp>
        <p:nvSpPr>
          <p:cNvPr name="TextBox 12" id="12"/>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sp>
        <p:nvSpPr>
          <p:cNvPr name="TextBox 13" id="13"/>
          <p:cNvSpPr txBox="true"/>
          <p:nvPr/>
        </p:nvSpPr>
        <p:spPr>
          <a:xfrm rot="0">
            <a:off x="449468" y="430950"/>
            <a:ext cx="323896"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3.3</a:t>
            </a:r>
          </a:p>
        </p:txBody>
      </p:sp>
      <p:sp>
        <p:nvSpPr>
          <p:cNvPr name="TextBox 14" id="14"/>
          <p:cNvSpPr txBox="true"/>
          <p:nvPr/>
        </p:nvSpPr>
        <p:spPr>
          <a:xfrm rot="0">
            <a:off x="790000" y="430951"/>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Hybrid Model</a:t>
            </a:r>
          </a:p>
        </p:txBody>
      </p:sp>
      <p:sp>
        <p:nvSpPr>
          <p:cNvPr name="TextBox 15" id="15"/>
          <p:cNvSpPr txBox="true"/>
          <p:nvPr/>
        </p:nvSpPr>
        <p:spPr>
          <a:xfrm rot="0">
            <a:off x="9112825" y="461729"/>
            <a:ext cx="340625" cy="257175"/>
          </a:xfrm>
          <a:prstGeom prst="rect">
            <a:avLst/>
          </a:prstGeom>
        </p:spPr>
        <p:txBody>
          <a:bodyPr anchor="t" rtlCol="false" tIns="0" lIns="0" bIns="0" rIns="0">
            <a:spAutoFit/>
          </a:bodyPr>
          <a:lstStyle/>
          <a:p>
            <a:pPr algn="r">
              <a:lnSpc>
                <a:spcPts val="1920"/>
              </a:lnSpc>
            </a:pPr>
            <a:r>
              <a:rPr lang="en-US" sz="1600">
                <a:solidFill>
                  <a:srgbClr val="D9D9D9"/>
                </a:solidFill>
                <a:latin typeface="Arimo"/>
                <a:ea typeface="Arimo"/>
                <a:cs typeface="Arimo"/>
                <a:sym typeface="Arimo"/>
              </a:rPr>
              <a:t>03</a:t>
            </a:r>
          </a:p>
        </p:txBody>
      </p:sp>
      <p:sp>
        <p:nvSpPr>
          <p:cNvPr name="TextBox 16" id="16"/>
          <p:cNvSpPr txBox="true"/>
          <p:nvPr/>
        </p:nvSpPr>
        <p:spPr>
          <a:xfrm rot="0">
            <a:off x="8740667" y="461729"/>
            <a:ext cx="542471"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7" id="17"/>
          <p:cNvSpPr txBox="true"/>
          <p:nvPr/>
        </p:nvSpPr>
        <p:spPr>
          <a:xfrm rot="0">
            <a:off x="446293" y="1559826"/>
            <a:ext cx="5425228" cy="733425"/>
          </a:xfrm>
          <a:prstGeom prst="rect">
            <a:avLst/>
          </a:prstGeom>
        </p:spPr>
        <p:txBody>
          <a:bodyPr anchor="t" rtlCol="false" tIns="0" lIns="0" bIns="0" rIns="0">
            <a:spAutoFit/>
          </a:bodyPr>
          <a:lstStyle/>
          <a:p>
            <a:pPr algn="l" marL="345226" indent="-172613" lvl="1">
              <a:lnSpc>
                <a:spcPts val="1918"/>
              </a:lnSpc>
              <a:buFont typeface="Arial"/>
              <a:buChar char="•"/>
            </a:pPr>
            <a:r>
              <a:rPr lang="en-US" sz="1599">
                <a:solidFill>
                  <a:srgbClr val="000000"/>
                </a:solidFill>
                <a:latin typeface="Arimo"/>
                <a:ea typeface="Arimo"/>
                <a:cs typeface="Arimo"/>
                <a:sym typeface="Arimo"/>
              </a:rPr>
              <a:t>The LSTM and GRU hybrid model is built using PyTorch to take advantage of the memorization capabilities of LSTM and the flexibility of GRU.</a:t>
            </a:r>
          </a:p>
        </p:txBody>
      </p:sp>
      <p:sp>
        <p:nvSpPr>
          <p:cNvPr name="TextBox 18" id="18"/>
          <p:cNvSpPr txBox="true"/>
          <p:nvPr/>
        </p:nvSpPr>
        <p:spPr>
          <a:xfrm rot="0">
            <a:off x="621752" y="2469558"/>
            <a:ext cx="5249768" cy="971550"/>
          </a:xfrm>
          <a:prstGeom prst="rect">
            <a:avLst/>
          </a:prstGeom>
        </p:spPr>
        <p:txBody>
          <a:bodyPr anchor="t" rtlCol="false" tIns="0" lIns="0" bIns="0" rIns="0">
            <a:spAutoFit/>
          </a:bodyPr>
          <a:lstStyle/>
          <a:p>
            <a:pPr algn="l">
              <a:lnSpc>
                <a:spcPts val="1918"/>
              </a:lnSpc>
            </a:pPr>
            <a:r>
              <a:rPr lang="en-US" sz="1599">
                <a:solidFill>
                  <a:srgbClr val="000000"/>
                </a:solidFill>
                <a:latin typeface="Arimo"/>
                <a:ea typeface="Arimo"/>
                <a:cs typeface="Arimo"/>
                <a:sym typeface="Arimo"/>
              </a:rPr>
              <a:t>=&gt; The hybrid model achieves a balance between GRU and LSTM, with higher Recall than GRU and higher </a:t>
            </a:r>
            <a:r>
              <a:rPr lang="en-US" sz="1599">
                <a:solidFill>
                  <a:srgbClr val="000000"/>
                </a:solidFill>
                <a:latin typeface="Arimo"/>
                <a:ea typeface="Arimo"/>
                <a:cs typeface="Arimo"/>
                <a:sym typeface="Arimo"/>
              </a:rPr>
              <a:t>Precision than LSTM, but is still limited in detecting positive samples.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27115" y="0"/>
            <a:ext cx="9902825" cy="6858000"/>
            <a:chOff x="0" y="0"/>
            <a:chExt cx="13203767" cy="9144000"/>
          </a:xfrm>
        </p:grpSpPr>
        <p:sp>
          <p:nvSpPr>
            <p:cNvPr name="Freeform 3" id="3"/>
            <p:cNvSpPr/>
            <p:nvPr/>
          </p:nvSpPr>
          <p:spPr>
            <a:xfrm flipH="false" flipV="false" rot="-29999">
              <a:off x="-39646" y="-57438"/>
              <a:ext cx="13283102" cy="9258875"/>
            </a:xfrm>
            <a:custGeom>
              <a:avLst/>
              <a:gdLst/>
              <a:ahLst/>
              <a:cxnLst/>
              <a:rect r="r" b="b" t="t" l="l"/>
              <a:pathLst>
                <a:path h="9258875" w="13283102">
                  <a:moveTo>
                    <a:pt x="79795" y="0"/>
                  </a:moveTo>
                  <a:lnTo>
                    <a:pt x="13283102" y="115224"/>
                  </a:lnTo>
                  <a:lnTo>
                    <a:pt x="13203306" y="9258876"/>
                  </a:lnTo>
                  <a:lnTo>
                    <a:pt x="0" y="9143652"/>
                  </a:lnTo>
                  <a:lnTo>
                    <a:pt x="79795" y="0"/>
                  </a:lnTo>
                  <a:close/>
                </a:path>
              </a:pathLst>
            </a:custGeom>
            <a:blipFill>
              <a:blip r:embed="rId2"/>
              <a:stretch>
                <a:fillRect l="-853" t="7" r="-834" b="-3143"/>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grpSp>
        <p:nvGrpSpPr>
          <p:cNvPr name="Group 8" id="8"/>
          <p:cNvGrpSpPr/>
          <p:nvPr/>
        </p:nvGrpSpPr>
        <p:grpSpPr>
          <a:xfrm rot="0">
            <a:off x="6846858" y="6498001"/>
            <a:ext cx="2349501" cy="138499"/>
            <a:chOff x="0" y="0"/>
            <a:chExt cx="3132668" cy="184665"/>
          </a:xfrm>
        </p:grpSpPr>
        <p:sp>
          <p:nvSpPr>
            <p:cNvPr name="Freeform 9" id="9"/>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0" id="10"/>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Freeform 11" id="11"/>
          <p:cNvSpPr/>
          <p:nvPr/>
        </p:nvSpPr>
        <p:spPr>
          <a:xfrm flipH="false" flipV="false" rot="0">
            <a:off x="1155234" y="1211116"/>
            <a:ext cx="6749865" cy="1509069"/>
          </a:xfrm>
          <a:custGeom>
            <a:avLst/>
            <a:gdLst/>
            <a:ahLst/>
            <a:cxnLst/>
            <a:rect r="r" b="b" t="t" l="l"/>
            <a:pathLst>
              <a:path h="1509069" w="6749865">
                <a:moveTo>
                  <a:pt x="0" y="0"/>
                </a:moveTo>
                <a:lnTo>
                  <a:pt x="6749865" y="0"/>
                </a:lnTo>
                <a:lnTo>
                  <a:pt x="6749865" y="1509068"/>
                </a:lnTo>
                <a:lnTo>
                  <a:pt x="0" y="1509068"/>
                </a:lnTo>
                <a:lnTo>
                  <a:pt x="0" y="0"/>
                </a:lnTo>
                <a:close/>
              </a:path>
            </a:pathLst>
          </a:custGeom>
          <a:blipFill>
            <a:blip r:embed="rId3"/>
            <a:stretch>
              <a:fillRect l="0" t="0" r="0" b="0"/>
            </a:stretch>
          </a:blipFill>
        </p:spPr>
      </p:sp>
      <p:sp>
        <p:nvSpPr>
          <p:cNvPr name="TextBox 12" id="12"/>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sp>
        <p:nvSpPr>
          <p:cNvPr name="TextBox 13" id="13"/>
          <p:cNvSpPr txBox="true"/>
          <p:nvPr/>
        </p:nvSpPr>
        <p:spPr>
          <a:xfrm rot="0">
            <a:off x="449468" y="430950"/>
            <a:ext cx="323896"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3.4</a:t>
            </a:r>
          </a:p>
        </p:txBody>
      </p:sp>
      <p:sp>
        <p:nvSpPr>
          <p:cNvPr name="TextBox 14" id="14"/>
          <p:cNvSpPr txBox="true"/>
          <p:nvPr/>
        </p:nvSpPr>
        <p:spPr>
          <a:xfrm rot="0">
            <a:off x="790000" y="430950"/>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Compare models</a:t>
            </a:r>
          </a:p>
        </p:txBody>
      </p:sp>
      <p:sp>
        <p:nvSpPr>
          <p:cNvPr name="TextBox 15" id="15"/>
          <p:cNvSpPr txBox="true"/>
          <p:nvPr/>
        </p:nvSpPr>
        <p:spPr>
          <a:xfrm rot="0">
            <a:off x="9112825" y="461729"/>
            <a:ext cx="340625" cy="257175"/>
          </a:xfrm>
          <a:prstGeom prst="rect">
            <a:avLst/>
          </a:prstGeom>
        </p:spPr>
        <p:txBody>
          <a:bodyPr anchor="t" rtlCol="false" tIns="0" lIns="0" bIns="0" rIns="0">
            <a:spAutoFit/>
          </a:bodyPr>
          <a:lstStyle/>
          <a:p>
            <a:pPr algn="r">
              <a:lnSpc>
                <a:spcPts val="1920"/>
              </a:lnSpc>
            </a:pPr>
            <a:r>
              <a:rPr lang="en-US" sz="1600">
                <a:solidFill>
                  <a:srgbClr val="D9D9D9"/>
                </a:solidFill>
                <a:latin typeface="Arimo"/>
                <a:ea typeface="Arimo"/>
                <a:cs typeface="Arimo"/>
                <a:sym typeface="Arimo"/>
              </a:rPr>
              <a:t>03</a:t>
            </a:r>
          </a:p>
        </p:txBody>
      </p:sp>
      <p:sp>
        <p:nvSpPr>
          <p:cNvPr name="TextBox 16" id="16"/>
          <p:cNvSpPr txBox="true"/>
          <p:nvPr/>
        </p:nvSpPr>
        <p:spPr>
          <a:xfrm rot="0">
            <a:off x="8740667" y="461729"/>
            <a:ext cx="542471"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7" id="17"/>
          <p:cNvSpPr txBox="true"/>
          <p:nvPr/>
        </p:nvSpPr>
        <p:spPr>
          <a:xfrm rot="0">
            <a:off x="790000" y="4187973"/>
            <a:ext cx="7590542" cy="733425"/>
          </a:xfrm>
          <a:prstGeom prst="rect">
            <a:avLst/>
          </a:prstGeom>
        </p:spPr>
        <p:txBody>
          <a:bodyPr anchor="t" rtlCol="false" tIns="0" lIns="0" bIns="0" rIns="0">
            <a:spAutoFit/>
          </a:bodyPr>
          <a:lstStyle/>
          <a:p>
            <a:pPr algn="l">
              <a:lnSpc>
                <a:spcPts val="1918"/>
              </a:lnSpc>
            </a:pPr>
            <a:r>
              <a:rPr lang="en-US" sz="1599">
                <a:solidFill>
                  <a:srgbClr val="000000"/>
                </a:solidFill>
                <a:latin typeface="Arimo"/>
                <a:ea typeface="Arimo"/>
                <a:cs typeface="Arimo"/>
                <a:sym typeface="Arimo"/>
              </a:rPr>
              <a:t>=&gt; LSTM is still the best performing model overall. GRU has high acc</a:t>
            </a:r>
            <a:r>
              <a:rPr lang="en-US" sz="1599">
                <a:solidFill>
                  <a:srgbClr val="000000"/>
                </a:solidFill>
                <a:latin typeface="Arimo"/>
                <a:ea typeface="Arimo"/>
                <a:cs typeface="Arimo"/>
                <a:sym typeface="Arimo"/>
              </a:rPr>
              <a:t>uracy on positives but misses many true positives. Hybrid has intermediate performance, showing potential with further tuning.</a:t>
            </a:r>
          </a:p>
        </p:txBody>
      </p:sp>
      <p:sp>
        <p:nvSpPr>
          <p:cNvPr name="TextBox 18" id="18"/>
          <p:cNvSpPr txBox="true"/>
          <p:nvPr/>
        </p:nvSpPr>
        <p:spPr>
          <a:xfrm rot="0">
            <a:off x="1129063" y="3283481"/>
            <a:ext cx="4912668" cy="552450"/>
          </a:xfrm>
          <a:prstGeom prst="rect">
            <a:avLst/>
          </a:prstGeom>
        </p:spPr>
        <p:txBody>
          <a:bodyPr anchor="t" rtlCol="false" tIns="0" lIns="0" bIns="0" rIns="0">
            <a:spAutoFit/>
          </a:bodyPr>
          <a:lstStyle/>
          <a:p>
            <a:pPr algn="ctr">
              <a:lnSpc>
                <a:spcPts val="2158"/>
              </a:lnSpc>
              <a:spcBef>
                <a:spcPct val="0"/>
              </a:spcBef>
            </a:pPr>
            <a:r>
              <a:rPr lang="en-US" sz="1799">
                <a:solidFill>
                  <a:srgbClr val="000000"/>
                </a:solidFill>
                <a:latin typeface="Arimo"/>
                <a:ea typeface="Arimo"/>
                <a:cs typeface="Arimo"/>
                <a:sym typeface="Arimo"/>
              </a:rPr>
              <a:t>Bes</a:t>
            </a:r>
            <a:r>
              <a:rPr lang="en-US" sz="1799">
                <a:solidFill>
                  <a:srgbClr val="000000"/>
                </a:solidFill>
                <a:latin typeface="Arimo"/>
                <a:ea typeface="Arimo"/>
                <a:cs typeface="Arimo"/>
                <a:sym typeface="Arimo"/>
              </a:rPr>
              <a:t>t Model by Accuracy: LSTM (Keras) (0.6870)</a:t>
            </a:r>
          </a:p>
          <a:p>
            <a:pPr algn="ctr">
              <a:lnSpc>
                <a:spcPts val="2158"/>
              </a:lnSpc>
              <a:spcBef>
                <a:spcPct val="0"/>
              </a:spcBef>
            </a:pPr>
            <a:r>
              <a:rPr lang="en-US" sz="1799">
                <a:solidFill>
                  <a:srgbClr val="000000"/>
                </a:solidFill>
                <a:latin typeface="Arimo"/>
                <a:ea typeface="Arimo"/>
                <a:cs typeface="Arimo"/>
                <a:sym typeface="Arimo"/>
              </a:rPr>
              <a:t>Best Model by F1-Score: LSTM (Keras) (0.4934)</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82132" y="140231"/>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grpSp>
        <p:nvGrpSpPr>
          <p:cNvPr name="Group 8" id="8"/>
          <p:cNvGrpSpPr/>
          <p:nvPr/>
        </p:nvGrpSpPr>
        <p:grpSpPr>
          <a:xfrm rot="0">
            <a:off x="6846858" y="6498001"/>
            <a:ext cx="2349501" cy="138499"/>
            <a:chOff x="0" y="0"/>
            <a:chExt cx="3132668" cy="184665"/>
          </a:xfrm>
        </p:grpSpPr>
        <p:sp>
          <p:nvSpPr>
            <p:cNvPr name="Freeform 9" id="9"/>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0" id="10"/>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TextBox 11" id="11"/>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sp>
        <p:nvSpPr>
          <p:cNvPr name="TextBox 12" id="12"/>
          <p:cNvSpPr txBox="true"/>
          <p:nvPr/>
        </p:nvSpPr>
        <p:spPr>
          <a:xfrm rot="0">
            <a:off x="449468" y="430950"/>
            <a:ext cx="323896"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4</a:t>
            </a:r>
          </a:p>
        </p:txBody>
      </p:sp>
      <p:sp>
        <p:nvSpPr>
          <p:cNvPr name="TextBox 13" id="13"/>
          <p:cNvSpPr txBox="true"/>
          <p:nvPr/>
        </p:nvSpPr>
        <p:spPr>
          <a:xfrm rot="0">
            <a:off x="611416" y="430950"/>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Application</a:t>
            </a:r>
          </a:p>
        </p:txBody>
      </p:sp>
      <p:sp>
        <p:nvSpPr>
          <p:cNvPr name="TextBox 14" id="14"/>
          <p:cNvSpPr txBox="true"/>
          <p:nvPr/>
        </p:nvSpPr>
        <p:spPr>
          <a:xfrm rot="0">
            <a:off x="9112825" y="461729"/>
            <a:ext cx="340625" cy="257175"/>
          </a:xfrm>
          <a:prstGeom prst="rect">
            <a:avLst/>
          </a:prstGeom>
        </p:spPr>
        <p:txBody>
          <a:bodyPr anchor="t" rtlCol="false" tIns="0" lIns="0" bIns="0" rIns="0">
            <a:spAutoFit/>
          </a:bodyPr>
          <a:lstStyle/>
          <a:p>
            <a:pPr algn="r">
              <a:lnSpc>
                <a:spcPts val="1920"/>
              </a:lnSpc>
            </a:pPr>
            <a:r>
              <a:rPr lang="en-US" sz="1600">
                <a:solidFill>
                  <a:srgbClr val="D9D9D9"/>
                </a:solidFill>
                <a:latin typeface="Arimo"/>
                <a:ea typeface="Arimo"/>
                <a:cs typeface="Arimo"/>
                <a:sym typeface="Arimo"/>
              </a:rPr>
              <a:t>04</a:t>
            </a:r>
          </a:p>
        </p:txBody>
      </p:sp>
      <p:sp>
        <p:nvSpPr>
          <p:cNvPr name="TextBox 15" id="15"/>
          <p:cNvSpPr txBox="true"/>
          <p:nvPr/>
        </p:nvSpPr>
        <p:spPr>
          <a:xfrm rot="0">
            <a:off x="8740667" y="461729"/>
            <a:ext cx="542471"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6" id="16"/>
          <p:cNvSpPr txBox="true"/>
          <p:nvPr/>
        </p:nvSpPr>
        <p:spPr>
          <a:xfrm rot="0">
            <a:off x="542068" y="1621335"/>
            <a:ext cx="7590542" cy="1447800"/>
          </a:xfrm>
          <a:prstGeom prst="rect">
            <a:avLst/>
          </a:prstGeom>
        </p:spPr>
        <p:txBody>
          <a:bodyPr anchor="t" rtlCol="false" tIns="0" lIns="0" bIns="0" rIns="0">
            <a:spAutoFit/>
          </a:bodyPr>
          <a:lstStyle/>
          <a:p>
            <a:pPr algn="l" marL="345226" indent="-172613" lvl="1">
              <a:lnSpc>
                <a:spcPts val="1918"/>
              </a:lnSpc>
              <a:buFont typeface="Arial"/>
              <a:buChar char="•"/>
            </a:pPr>
            <a:r>
              <a:rPr lang="en-US" sz="1599">
                <a:solidFill>
                  <a:srgbClr val="000000"/>
                </a:solidFill>
                <a:latin typeface="Arimo"/>
                <a:ea typeface="Arimo"/>
                <a:cs typeface="Arimo"/>
                <a:sym typeface="Arimo"/>
              </a:rPr>
              <a:t>The model can be integrated into a rapid water quality testing system at home, i</a:t>
            </a:r>
            <a:r>
              <a:rPr lang="en-US" sz="1599">
                <a:solidFill>
                  <a:srgbClr val="000000"/>
                </a:solidFill>
                <a:latin typeface="Arimo"/>
                <a:ea typeface="Arimo"/>
                <a:cs typeface="Arimo"/>
                <a:sym typeface="Arimo"/>
              </a:rPr>
              <a:t>n offices, or in areas lacking measuring equipment. In the future, sensors can be integrated to collect real-time data.</a:t>
            </a:r>
          </a:p>
          <a:p>
            <a:pPr algn="l" marL="345226" indent="-172613" lvl="1">
              <a:lnSpc>
                <a:spcPts val="1918"/>
              </a:lnSpc>
              <a:buFont typeface="Arial"/>
              <a:buChar char="•"/>
            </a:pPr>
            <a:r>
              <a:rPr lang="en-US" sz="1599">
                <a:solidFill>
                  <a:srgbClr val="000000"/>
                </a:solidFill>
                <a:latin typeface="Arimo"/>
                <a:ea typeface="Arimo"/>
                <a:cs typeface="Arimo"/>
                <a:sym typeface="Arimo"/>
              </a:rPr>
              <a:t>Reduce testing costs, increase feasibility in environmental monitoring. The biggest achievement is that the deep learning model can replace manual assessment in many specific cases.</a:t>
            </a:r>
          </a:p>
        </p:txBody>
      </p:sp>
      <p:sp>
        <p:nvSpPr>
          <p:cNvPr name="TextBox 17" id="17"/>
          <p:cNvSpPr txBox="true"/>
          <p:nvPr/>
        </p:nvSpPr>
        <p:spPr>
          <a:xfrm rot="0">
            <a:off x="424979" y="3431118"/>
            <a:ext cx="2257871" cy="257175"/>
          </a:xfrm>
          <a:prstGeom prst="rect">
            <a:avLst/>
          </a:prstGeom>
        </p:spPr>
        <p:txBody>
          <a:bodyPr anchor="t" rtlCol="false" tIns="0" lIns="0" bIns="0" rIns="0">
            <a:spAutoFit/>
          </a:bodyPr>
          <a:lstStyle/>
          <a:p>
            <a:pPr algn="ctr">
              <a:lnSpc>
                <a:spcPts val="1919"/>
              </a:lnSpc>
              <a:spcBef>
                <a:spcPct val="0"/>
              </a:spcBef>
            </a:pPr>
            <a:r>
              <a:rPr lang="en-US" b="true" sz="1599">
                <a:solidFill>
                  <a:srgbClr val="000000"/>
                </a:solidFill>
                <a:latin typeface="Arimo Bold"/>
                <a:ea typeface="Arimo Bold"/>
                <a:cs typeface="Arimo Bold"/>
                <a:sym typeface="Arimo Bold"/>
              </a:rPr>
              <a:t>Development direction:</a:t>
            </a:r>
          </a:p>
        </p:txBody>
      </p:sp>
      <p:sp>
        <p:nvSpPr>
          <p:cNvPr name="TextBox 18" id="18"/>
          <p:cNvSpPr txBox="true"/>
          <p:nvPr/>
        </p:nvSpPr>
        <p:spPr>
          <a:xfrm rot="0">
            <a:off x="611416" y="4118688"/>
            <a:ext cx="7521194" cy="733425"/>
          </a:xfrm>
          <a:prstGeom prst="rect">
            <a:avLst/>
          </a:prstGeom>
        </p:spPr>
        <p:txBody>
          <a:bodyPr anchor="t" rtlCol="false" tIns="0" lIns="0" bIns="0" rIns="0">
            <a:spAutoFit/>
          </a:bodyPr>
          <a:lstStyle/>
          <a:p>
            <a:pPr algn="l" marL="345226" indent="-172613" lvl="1">
              <a:lnSpc>
                <a:spcPts val="1918"/>
              </a:lnSpc>
              <a:buFont typeface="Arial"/>
              <a:buChar char="•"/>
            </a:pPr>
            <a:r>
              <a:rPr lang="en-US" sz="1599">
                <a:solidFill>
                  <a:srgbClr val="000000"/>
                </a:solidFill>
                <a:latin typeface="Arimo"/>
                <a:ea typeface="Arimo"/>
                <a:cs typeface="Arimo"/>
                <a:sym typeface="Arimo"/>
              </a:rPr>
              <a:t>Incorpora</a:t>
            </a:r>
            <a:r>
              <a:rPr lang="en-US" sz="1599">
                <a:solidFill>
                  <a:srgbClr val="000000"/>
                </a:solidFill>
                <a:latin typeface="Arimo"/>
                <a:ea typeface="Arimo"/>
                <a:cs typeface="Arimo"/>
                <a:sym typeface="Arimo"/>
              </a:rPr>
              <a:t>te real-time data from IoT, expand to other water sources (rainwater, well water, industrial water), deploy into mobile applications or APIs to serve the community.</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2" y="4395"/>
            <a:ext cx="9899651" cy="6853605"/>
            <a:chOff x="0" y="0"/>
            <a:chExt cx="13199535" cy="9138140"/>
          </a:xfrm>
        </p:grpSpPr>
        <p:sp>
          <p:nvSpPr>
            <p:cNvPr name="Freeform 3" id="3"/>
            <p:cNvSpPr/>
            <p:nvPr/>
          </p:nvSpPr>
          <p:spPr>
            <a:xfrm flipH="false" flipV="false" rot="0">
              <a:off x="0" y="0"/>
              <a:ext cx="13199490" cy="9138158"/>
            </a:xfrm>
            <a:custGeom>
              <a:avLst/>
              <a:gdLst/>
              <a:ahLst/>
              <a:cxnLst/>
              <a:rect r="r" b="b" t="t" l="l"/>
              <a:pathLst>
                <a:path h="9138158" w="13199490">
                  <a:moveTo>
                    <a:pt x="0" y="0"/>
                  </a:moveTo>
                  <a:lnTo>
                    <a:pt x="13199490" y="0"/>
                  </a:lnTo>
                  <a:lnTo>
                    <a:pt x="13199490" y="9138158"/>
                  </a:lnTo>
                  <a:lnTo>
                    <a:pt x="0" y="9138158"/>
                  </a:lnTo>
                  <a:lnTo>
                    <a:pt x="0" y="0"/>
                  </a:lnTo>
                  <a:close/>
                </a:path>
              </a:pathLst>
            </a:custGeom>
            <a:blipFill>
              <a:blip r:embed="rId2"/>
              <a:stretch>
                <a:fillRect l="0" t="0" r="0" b="0"/>
              </a:stretch>
            </a:blipFill>
          </p:spPr>
        </p:sp>
      </p:grpSp>
      <p:grpSp>
        <p:nvGrpSpPr>
          <p:cNvPr name="Group 4" id="4"/>
          <p:cNvGrpSpPr/>
          <p:nvPr/>
        </p:nvGrpSpPr>
        <p:grpSpPr>
          <a:xfrm rot="0">
            <a:off x="2" y="0"/>
            <a:ext cx="9899651" cy="6858000"/>
            <a:chOff x="0" y="0"/>
            <a:chExt cx="13199535" cy="9144000"/>
          </a:xfrm>
        </p:grpSpPr>
        <p:sp>
          <p:nvSpPr>
            <p:cNvPr name="Freeform 5" id="5"/>
            <p:cNvSpPr/>
            <p:nvPr/>
          </p:nvSpPr>
          <p:spPr>
            <a:xfrm flipH="false" flipV="false" rot="0">
              <a:off x="0" y="0"/>
              <a:ext cx="13199490" cy="9144000"/>
            </a:xfrm>
            <a:custGeom>
              <a:avLst/>
              <a:gdLst/>
              <a:ahLst/>
              <a:cxnLst/>
              <a:rect r="r" b="b" t="t" l="l"/>
              <a:pathLst>
                <a:path h="9144000" w="13199490">
                  <a:moveTo>
                    <a:pt x="0" y="0"/>
                  </a:moveTo>
                  <a:lnTo>
                    <a:pt x="13199490" y="0"/>
                  </a:lnTo>
                  <a:lnTo>
                    <a:pt x="13199490" y="9144000"/>
                  </a:lnTo>
                  <a:lnTo>
                    <a:pt x="0" y="9144000"/>
                  </a:lnTo>
                  <a:close/>
                </a:path>
              </a:pathLst>
            </a:custGeom>
            <a:solidFill>
              <a:srgbClr val="1428A0">
                <a:alpha val="80392"/>
              </a:srgbClr>
            </a:solidFill>
          </p:spPr>
        </p:sp>
      </p:grpSp>
      <p:sp>
        <p:nvSpPr>
          <p:cNvPr name="TextBox 6" id="6"/>
          <p:cNvSpPr txBox="true"/>
          <p:nvPr/>
        </p:nvSpPr>
        <p:spPr>
          <a:xfrm rot="0">
            <a:off x="449468" y="5667507"/>
            <a:ext cx="9000714" cy="740494"/>
          </a:xfrm>
          <a:prstGeom prst="rect">
            <a:avLst/>
          </a:prstGeom>
        </p:spPr>
        <p:txBody>
          <a:bodyPr anchor="t" rtlCol="false" tIns="0" lIns="0" bIns="0" rIns="0">
            <a:spAutoFit/>
          </a:bodyPr>
          <a:lstStyle/>
          <a:p>
            <a:pPr algn="l">
              <a:lnSpc>
                <a:spcPts val="1200"/>
              </a:lnSpc>
            </a:pPr>
            <a:r>
              <a:rPr lang="en-US" sz="1000">
                <a:solidFill>
                  <a:srgbClr val="FFFFFF"/>
                </a:solidFill>
                <a:latin typeface="Arimo"/>
                <a:ea typeface="Arimo"/>
                <a:cs typeface="Arimo"/>
                <a:sym typeface="Arimo"/>
              </a:rPr>
              <a:t>ⓒ2023 SAMSUNG. All rights reserved.</a:t>
            </a:r>
          </a:p>
          <a:p>
            <a:pPr algn="l">
              <a:lnSpc>
                <a:spcPts val="1200"/>
              </a:lnSpc>
            </a:pPr>
            <a:r>
              <a:rPr lang="en-US" sz="1000">
                <a:solidFill>
                  <a:srgbClr val="FFFFFF"/>
                </a:solidFill>
                <a:latin typeface="Arimo"/>
                <a:ea typeface="Arimo"/>
                <a:cs typeface="Arimo"/>
                <a:sym typeface="Arimo"/>
              </a:rPr>
              <a:t>Samsung Electronics Corporate Citizenship Office holds the copyright of book.</a:t>
            </a:r>
          </a:p>
          <a:p>
            <a:pPr algn="l">
              <a:lnSpc>
                <a:spcPts val="1200"/>
              </a:lnSpc>
            </a:pPr>
            <a:r>
              <a:rPr lang="en-US" sz="1000">
                <a:solidFill>
                  <a:srgbClr val="FFFFFF"/>
                </a:solidFill>
                <a:latin typeface="Arimo"/>
                <a:ea typeface="Arimo"/>
                <a:cs typeface="Arimo"/>
                <a:sym typeface="Arimo"/>
              </a:rPr>
              <a:t>This book is a literary property protected by copyright law so reprint and reproduction without permission are prohibited. </a:t>
            </a:r>
          </a:p>
          <a:p>
            <a:pPr algn="l">
              <a:lnSpc>
                <a:spcPts val="1200"/>
              </a:lnSpc>
            </a:pPr>
            <a:r>
              <a:rPr lang="en-US" sz="1000">
                <a:solidFill>
                  <a:srgbClr val="FFFFFF"/>
                </a:solidFill>
                <a:latin typeface="Arimo"/>
                <a:ea typeface="Arimo"/>
                <a:cs typeface="Arimo"/>
                <a:sym typeface="Arimo"/>
              </a:rPr>
              <a:t>To use this book other than the curriculum of Samsung Innovation Campus or to use the entire or part of this book, you must receive written consent from copyright holder.</a:t>
            </a:r>
          </a:p>
        </p:txBody>
      </p:sp>
      <p:grpSp>
        <p:nvGrpSpPr>
          <p:cNvPr name="Group 7" id="7"/>
          <p:cNvGrpSpPr>
            <a:grpSpLocks noChangeAspect="true"/>
          </p:cNvGrpSpPr>
          <p:nvPr/>
        </p:nvGrpSpPr>
        <p:grpSpPr>
          <a:xfrm rot="0">
            <a:off x="3711822" y="3022951"/>
            <a:ext cx="2476006" cy="812098"/>
            <a:chOff x="0" y="0"/>
            <a:chExt cx="3301341" cy="1082797"/>
          </a:xfrm>
        </p:grpSpPr>
        <p:sp>
          <p:nvSpPr>
            <p:cNvPr name="Freeform 8" id="8"/>
            <p:cNvSpPr/>
            <p:nvPr/>
          </p:nvSpPr>
          <p:spPr>
            <a:xfrm flipH="false" flipV="false" rot="0">
              <a:off x="0" y="0"/>
              <a:ext cx="3301365" cy="1082802"/>
            </a:xfrm>
            <a:custGeom>
              <a:avLst/>
              <a:gdLst/>
              <a:ahLst/>
              <a:cxnLst/>
              <a:rect r="r" b="b" t="t" l="l"/>
              <a:pathLst>
                <a:path h="1082802" w="3301365">
                  <a:moveTo>
                    <a:pt x="0" y="0"/>
                  </a:moveTo>
                  <a:lnTo>
                    <a:pt x="3301365" y="0"/>
                  </a:lnTo>
                  <a:lnTo>
                    <a:pt x="3301365" y="1082802"/>
                  </a:lnTo>
                  <a:lnTo>
                    <a:pt x="0" y="1082802"/>
                  </a:lnTo>
                  <a:lnTo>
                    <a:pt x="0" y="0"/>
                  </a:lnTo>
                  <a:close/>
                </a:path>
              </a:pathLst>
            </a:custGeom>
            <a:blipFill>
              <a:blip r:embed="rId3"/>
              <a:stretch>
                <a:fillRect l="-64" t="0" r="-63" b="0"/>
              </a:stretch>
            </a:blipFill>
          </p:spPr>
        </p:sp>
      </p:grpSp>
      <p:sp>
        <p:nvSpPr>
          <p:cNvPr name="Freeform 9" id="9"/>
          <p:cNvSpPr/>
          <p:nvPr/>
        </p:nvSpPr>
        <p:spPr>
          <a:xfrm flipH="false" flipV="false" rot="0">
            <a:off x="449468" y="450000"/>
            <a:ext cx="1290568" cy="198000"/>
          </a:xfrm>
          <a:custGeom>
            <a:avLst/>
            <a:gdLst/>
            <a:ahLst/>
            <a:cxnLst/>
            <a:rect r="r" b="b" t="t" l="l"/>
            <a:pathLst>
              <a:path h="198000" w="1290568">
                <a:moveTo>
                  <a:pt x="0" y="0"/>
                </a:moveTo>
                <a:lnTo>
                  <a:pt x="1290568" y="0"/>
                </a:lnTo>
                <a:lnTo>
                  <a:pt x="1290568" y="198000"/>
                </a:lnTo>
                <a:lnTo>
                  <a:pt x="0" y="198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a:off x="426359" y="6426522"/>
            <a:ext cx="9007064" cy="635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16409"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sp>
        <p:nvSpPr>
          <p:cNvPr name="TextBox 8" id="8"/>
          <p:cNvSpPr txBox="true"/>
          <p:nvPr/>
        </p:nvSpPr>
        <p:spPr>
          <a:xfrm rot="0">
            <a:off x="429534"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grpSp>
        <p:nvGrpSpPr>
          <p:cNvPr name="Group 9" id="9"/>
          <p:cNvGrpSpPr/>
          <p:nvPr/>
        </p:nvGrpSpPr>
        <p:grpSpPr>
          <a:xfrm rot="0">
            <a:off x="848746" y="1345778"/>
            <a:ext cx="4197033" cy="360350"/>
            <a:chOff x="0" y="0"/>
            <a:chExt cx="5596044" cy="480467"/>
          </a:xfrm>
        </p:grpSpPr>
        <p:sp>
          <p:nvSpPr>
            <p:cNvPr name="Freeform 10" id="10"/>
            <p:cNvSpPr/>
            <p:nvPr/>
          </p:nvSpPr>
          <p:spPr>
            <a:xfrm flipH="false" flipV="false" rot="0">
              <a:off x="0" y="0"/>
              <a:ext cx="5596044" cy="480467"/>
            </a:xfrm>
            <a:custGeom>
              <a:avLst/>
              <a:gdLst/>
              <a:ahLst/>
              <a:cxnLst/>
              <a:rect r="r" b="b" t="t" l="l"/>
              <a:pathLst>
                <a:path h="480467" w="5596044">
                  <a:moveTo>
                    <a:pt x="0" y="0"/>
                  </a:moveTo>
                  <a:lnTo>
                    <a:pt x="5596044" y="0"/>
                  </a:lnTo>
                  <a:lnTo>
                    <a:pt x="5596044" y="480467"/>
                  </a:lnTo>
                  <a:lnTo>
                    <a:pt x="0" y="480467"/>
                  </a:lnTo>
                  <a:close/>
                </a:path>
              </a:pathLst>
            </a:custGeom>
            <a:solidFill>
              <a:srgbClr val="000000">
                <a:alpha val="0"/>
              </a:srgbClr>
            </a:solidFill>
          </p:spPr>
        </p:sp>
        <p:sp>
          <p:nvSpPr>
            <p:cNvPr name="TextBox 11" id="11"/>
            <p:cNvSpPr txBox="true"/>
            <p:nvPr/>
          </p:nvSpPr>
          <p:spPr>
            <a:xfrm>
              <a:off x="0" y="-19050"/>
              <a:ext cx="5596044" cy="499517"/>
            </a:xfrm>
            <a:prstGeom prst="rect">
              <a:avLst/>
            </a:prstGeom>
          </p:spPr>
          <p:txBody>
            <a:bodyPr anchor="ctr" rtlCol="false" tIns="0" lIns="0" bIns="0" rIns="0"/>
            <a:lstStyle/>
            <a:p>
              <a:pPr algn="l">
                <a:lnSpc>
                  <a:spcPts val="2160"/>
                </a:lnSpc>
              </a:pPr>
              <a:r>
                <a:rPr lang="en-US" sz="1800">
                  <a:solidFill>
                    <a:srgbClr val="404040"/>
                  </a:solidFill>
                  <a:latin typeface="Arimo"/>
                  <a:ea typeface="Arimo"/>
                  <a:cs typeface="Arimo"/>
                  <a:sym typeface="Arimo"/>
                </a:rPr>
                <a:t>Unit 1. Introduction to the project</a:t>
              </a:r>
            </a:p>
          </p:txBody>
        </p:sp>
      </p:grpSp>
      <p:grpSp>
        <p:nvGrpSpPr>
          <p:cNvPr name="Group 12" id="12"/>
          <p:cNvGrpSpPr/>
          <p:nvPr/>
        </p:nvGrpSpPr>
        <p:grpSpPr>
          <a:xfrm rot="0">
            <a:off x="665866" y="1405690"/>
            <a:ext cx="36000" cy="252000"/>
            <a:chOff x="0" y="0"/>
            <a:chExt cx="48000" cy="336000"/>
          </a:xfrm>
        </p:grpSpPr>
        <p:sp>
          <p:nvSpPr>
            <p:cNvPr name="Freeform 13" id="13"/>
            <p:cNvSpPr/>
            <p:nvPr/>
          </p:nvSpPr>
          <p:spPr>
            <a:xfrm flipH="false" flipV="false" rot="0">
              <a:off x="0" y="0"/>
              <a:ext cx="48006" cy="336042"/>
            </a:xfrm>
            <a:custGeom>
              <a:avLst/>
              <a:gdLst/>
              <a:ahLst/>
              <a:cxnLst/>
              <a:rect r="r" b="b" t="t" l="l"/>
              <a:pathLst>
                <a:path h="336042" w="48006">
                  <a:moveTo>
                    <a:pt x="0" y="0"/>
                  </a:moveTo>
                  <a:lnTo>
                    <a:pt x="48006" y="0"/>
                  </a:lnTo>
                  <a:lnTo>
                    <a:pt x="48006" y="336042"/>
                  </a:lnTo>
                  <a:lnTo>
                    <a:pt x="0" y="336042"/>
                  </a:lnTo>
                  <a:close/>
                </a:path>
              </a:pathLst>
            </a:custGeom>
            <a:solidFill>
              <a:srgbClr val="193EB0"/>
            </a:solidFill>
          </p:spPr>
        </p:sp>
      </p:grpSp>
      <p:sp>
        <p:nvSpPr>
          <p:cNvPr name="TextBox 14" id="14"/>
          <p:cNvSpPr txBox="true"/>
          <p:nvPr/>
        </p:nvSpPr>
        <p:spPr>
          <a:xfrm rot="0">
            <a:off x="1272090" y="1744228"/>
            <a:ext cx="3400417" cy="857250"/>
          </a:xfrm>
          <a:prstGeom prst="rect">
            <a:avLst/>
          </a:prstGeom>
        </p:spPr>
        <p:txBody>
          <a:bodyPr anchor="t" rtlCol="false" tIns="0" lIns="0" bIns="0" rIns="0">
            <a:spAutoFit/>
          </a:bodyPr>
          <a:lstStyle/>
          <a:p>
            <a:pPr algn="l">
              <a:lnSpc>
                <a:spcPts val="1680"/>
              </a:lnSpc>
            </a:pPr>
            <a:r>
              <a:rPr lang="en-US" sz="1400">
                <a:solidFill>
                  <a:srgbClr val="193EB0"/>
                </a:solidFill>
                <a:latin typeface="Arimo"/>
                <a:ea typeface="Arimo"/>
                <a:cs typeface="Arimo"/>
                <a:sym typeface="Arimo"/>
              </a:rPr>
              <a:t>1.1. General information </a:t>
            </a:r>
          </a:p>
          <a:p>
            <a:pPr algn="l">
              <a:lnSpc>
                <a:spcPts val="1680"/>
              </a:lnSpc>
            </a:pPr>
            <a:r>
              <a:rPr lang="en-US" sz="1400">
                <a:solidFill>
                  <a:srgbClr val="193EB0"/>
                </a:solidFill>
                <a:latin typeface="Arimo"/>
                <a:ea typeface="Arimo"/>
                <a:cs typeface="Arimo"/>
                <a:sym typeface="Arimo"/>
              </a:rPr>
              <a:t>1.2. Motivation and objectives </a:t>
            </a:r>
          </a:p>
          <a:p>
            <a:pPr algn="l">
              <a:lnSpc>
                <a:spcPts val="1680"/>
              </a:lnSpc>
            </a:pPr>
            <a:r>
              <a:rPr lang="en-US" sz="1400">
                <a:solidFill>
                  <a:srgbClr val="193EB0"/>
                </a:solidFill>
                <a:latin typeface="Arimo"/>
                <a:ea typeface="Arimo"/>
                <a:cs typeface="Arimo"/>
                <a:sym typeface="Arimo"/>
              </a:rPr>
              <a:t>1.3. Project roadmap</a:t>
            </a:r>
          </a:p>
          <a:p>
            <a:pPr algn="l">
              <a:lnSpc>
                <a:spcPts val="1679"/>
              </a:lnSpc>
            </a:pPr>
          </a:p>
        </p:txBody>
      </p:sp>
      <p:grpSp>
        <p:nvGrpSpPr>
          <p:cNvPr name="Group 15" id="15"/>
          <p:cNvGrpSpPr/>
          <p:nvPr/>
        </p:nvGrpSpPr>
        <p:grpSpPr>
          <a:xfrm rot="0">
            <a:off x="848746" y="2703744"/>
            <a:ext cx="4197033" cy="360350"/>
            <a:chOff x="0" y="0"/>
            <a:chExt cx="5596044" cy="480467"/>
          </a:xfrm>
        </p:grpSpPr>
        <p:sp>
          <p:nvSpPr>
            <p:cNvPr name="Freeform 16" id="16"/>
            <p:cNvSpPr/>
            <p:nvPr/>
          </p:nvSpPr>
          <p:spPr>
            <a:xfrm flipH="false" flipV="false" rot="0">
              <a:off x="0" y="0"/>
              <a:ext cx="5596044" cy="480467"/>
            </a:xfrm>
            <a:custGeom>
              <a:avLst/>
              <a:gdLst/>
              <a:ahLst/>
              <a:cxnLst/>
              <a:rect r="r" b="b" t="t" l="l"/>
              <a:pathLst>
                <a:path h="480467" w="5596044">
                  <a:moveTo>
                    <a:pt x="0" y="0"/>
                  </a:moveTo>
                  <a:lnTo>
                    <a:pt x="5596044" y="0"/>
                  </a:lnTo>
                  <a:lnTo>
                    <a:pt x="5596044" y="480467"/>
                  </a:lnTo>
                  <a:lnTo>
                    <a:pt x="0" y="480467"/>
                  </a:lnTo>
                  <a:close/>
                </a:path>
              </a:pathLst>
            </a:custGeom>
            <a:solidFill>
              <a:srgbClr val="000000">
                <a:alpha val="0"/>
              </a:srgbClr>
            </a:solidFill>
          </p:spPr>
        </p:sp>
        <p:sp>
          <p:nvSpPr>
            <p:cNvPr name="TextBox 17" id="17"/>
            <p:cNvSpPr txBox="true"/>
            <p:nvPr/>
          </p:nvSpPr>
          <p:spPr>
            <a:xfrm>
              <a:off x="0" y="-19050"/>
              <a:ext cx="5596044" cy="499517"/>
            </a:xfrm>
            <a:prstGeom prst="rect">
              <a:avLst/>
            </a:prstGeom>
          </p:spPr>
          <p:txBody>
            <a:bodyPr anchor="ctr" rtlCol="false" tIns="0" lIns="0" bIns="0" rIns="0"/>
            <a:lstStyle/>
            <a:p>
              <a:pPr algn="l">
                <a:lnSpc>
                  <a:spcPts val="2160"/>
                </a:lnSpc>
              </a:pPr>
              <a:r>
                <a:rPr lang="en-US" sz="1800">
                  <a:solidFill>
                    <a:srgbClr val="404040"/>
                  </a:solidFill>
                  <a:latin typeface="Arimo"/>
                  <a:ea typeface="Arimo"/>
                  <a:cs typeface="Arimo"/>
                  <a:sym typeface="Arimo"/>
                </a:rPr>
                <a:t>Unit 2. Analyzing and Building Systems</a:t>
              </a:r>
            </a:p>
          </p:txBody>
        </p:sp>
      </p:grpSp>
      <p:grpSp>
        <p:nvGrpSpPr>
          <p:cNvPr name="Group 18" id="18"/>
          <p:cNvGrpSpPr/>
          <p:nvPr/>
        </p:nvGrpSpPr>
        <p:grpSpPr>
          <a:xfrm rot="0">
            <a:off x="665866" y="2702571"/>
            <a:ext cx="47625" cy="252000"/>
            <a:chOff x="0" y="0"/>
            <a:chExt cx="63500" cy="336000"/>
          </a:xfrm>
        </p:grpSpPr>
        <p:sp>
          <p:nvSpPr>
            <p:cNvPr name="Freeform 19" id="19"/>
            <p:cNvSpPr/>
            <p:nvPr/>
          </p:nvSpPr>
          <p:spPr>
            <a:xfrm flipH="false" flipV="false" rot="0">
              <a:off x="0" y="0"/>
              <a:ext cx="63506" cy="336042"/>
            </a:xfrm>
            <a:custGeom>
              <a:avLst/>
              <a:gdLst/>
              <a:ahLst/>
              <a:cxnLst/>
              <a:rect r="r" b="b" t="t" l="l"/>
              <a:pathLst>
                <a:path h="336042" w="63506">
                  <a:moveTo>
                    <a:pt x="0" y="0"/>
                  </a:moveTo>
                  <a:lnTo>
                    <a:pt x="63506" y="0"/>
                  </a:lnTo>
                  <a:lnTo>
                    <a:pt x="63506" y="336042"/>
                  </a:lnTo>
                  <a:lnTo>
                    <a:pt x="0" y="336042"/>
                  </a:lnTo>
                  <a:close/>
                </a:path>
              </a:pathLst>
            </a:custGeom>
            <a:solidFill>
              <a:srgbClr val="193EB0"/>
            </a:solidFill>
          </p:spPr>
        </p:sp>
      </p:grpSp>
      <p:sp>
        <p:nvSpPr>
          <p:cNvPr name="TextBox 20" id="20"/>
          <p:cNvSpPr txBox="true"/>
          <p:nvPr/>
        </p:nvSpPr>
        <p:spPr>
          <a:xfrm rot="0">
            <a:off x="1272090" y="3176562"/>
            <a:ext cx="3400417" cy="647700"/>
          </a:xfrm>
          <a:prstGeom prst="rect">
            <a:avLst/>
          </a:prstGeom>
        </p:spPr>
        <p:txBody>
          <a:bodyPr anchor="t" rtlCol="false" tIns="0" lIns="0" bIns="0" rIns="0">
            <a:spAutoFit/>
          </a:bodyPr>
          <a:lstStyle/>
          <a:p>
            <a:pPr algn="l">
              <a:lnSpc>
                <a:spcPts val="1680"/>
              </a:lnSpc>
            </a:pPr>
            <a:r>
              <a:rPr lang="en-US" sz="1400">
                <a:solidFill>
                  <a:srgbClr val="193EB0"/>
                </a:solidFill>
                <a:latin typeface="Arimo"/>
                <a:ea typeface="Arimo"/>
                <a:cs typeface="Arimo"/>
                <a:sym typeface="Arimo"/>
              </a:rPr>
              <a:t>2.1. Data collection</a:t>
            </a:r>
          </a:p>
          <a:p>
            <a:pPr algn="l">
              <a:lnSpc>
                <a:spcPts val="1680"/>
              </a:lnSpc>
            </a:pPr>
            <a:r>
              <a:rPr lang="en-US" sz="1400">
                <a:solidFill>
                  <a:srgbClr val="193EB0"/>
                </a:solidFill>
                <a:latin typeface="Arimo"/>
                <a:ea typeface="Arimo"/>
                <a:cs typeface="Arimo"/>
                <a:sym typeface="Arimo"/>
              </a:rPr>
              <a:t>2.2. Data analysis (EDA)</a:t>
            </a:r>
          </a:p>
          <a:p>
            <a:pPr algn="l">
              <a:lnSpc>
                <a:spcPts val="1679"/>
              </a:lnSpc>
            </a:pPr>
            <a:r>
              <a:rPr lang="en-US" sz="1399">
                <a:solidFill>
                  <a:srgbClr val="193EB0"/>
                </a:solidFill>
                <a:latin typeface="Arimo"/>
                <a:ea typeface="Arimo"/>
                <a:cs typeface="Arimo"/>
                <a:sym typeface="Arimo"/>
              </a:rPr>
              <a:t>2.3. Data preprocessing</a:t>
            </a:r>
          </a:p>
        </p:txBody>
      </p:sp>
      <p:grpSp>
        <p:nvGrpSpPr>
          <p:cNvPr name="Group 21" id="21"/>
          <p:cNvGrpSpPr/>
          <p:nvPr/>
        </p:nvGrpSpPr>
        <p:grpSpPr>
          <a:xfrm rot="0">
            <a:off x="848746" y="4078457"/>
            <a:ext cx="4197033" cy="360350"/>
            <a:chOff x="0" y="0"/>
            <a:chExt cx="5596044" cy="480467"/>
          </a:xfrm>
        </p:grpSpPr>
        <p:sp>
          <p:nvSpPr>
            <p:cNvPr name="Freeform 22" id="22"/>
            <p:cNvSpPr/>
            <p:nvPr/>
          </p:nvSpPr>
          <p:spPr>
            <a:xfrm flipH="false" flipV="false" rot="0">
              <a:off x="0" y="0"/>
              <a:ext cx="5596044" cy="480467"/>
            </a:xfrm>
            <a:custGeom>
              <a:avLst/>
              <a:gdLst/>
              <a:ahLst/>
              <a:cxnLst/>
              <a:rect r="r" b="b" t="t" l="l"/>
              <a:pathLst>
                <a:path h="480467" w="5596044">
                  <a:moveTo>
                    <a:pt x="0" y="0"/>
                  </a:moveTo>
                  <a:lnTo>
                    <a:pt x="5596044" y="0"/>
                  </a:lnTo>
                  <a:lnTo>
                    <a:pt x="5596044" y="480467"/>
                  </a:lnTo>
                  <a:lnTo>
                    <a:pt x="0" y="480467"/>
                  </a:lnTo>
                  <a:close/>
                </a:path>
              </a:pathLst>
            </a:custGeom>
            <a:solidFill>
              <a:srgbClr val="000000">
                <a:alpha val="0"/>
              </a:srgbClr>
            </a:solidFill>
          </p:spPr>
        </p:sp>
        <p:sp>
          <p:nvSpPr>
            <p:cNvPr name="TextBox 23" id="23"/>
            <p:cNvSpPr txBox="true"/>
            <p:nvPr/>
          </p:nvSpPr>
          <p:spPr>
            <a:xfrm>
              <a:off x="0" y="-19050"/>
              <a:ext cx="5596044" cy="499517"/>
            </a:xfrm>
            <a:prstGeom prst="rect">
              <a:avLst/>
            </a:prstGeom>
          </p:spPr>
          <p:txBody>
            <a:bodyPr anchor="ctr" rtlCol="false" tIns="0" lIns="0" bIns="0" rIns="0"/>
            <a:lstStyle/>
            <a:p>
              <a:pPr algn="l">
                <a:lnSpc>
                  <a:spcPts val="2160"/>
                </a:lnSpc>
              </a:pPr>
              <a:r>
                <a:rPr lang="en-US" sz="1800">
                  <a:solidFill>
                    <a:srgbClr val="404040"/>
                  </a:solidFill>
                  <a:latin typeface="Arimo"/>
                  <a:ea typeface="Arimo"/>
                  <a:cs typeface="Arimo"/>
                  <a:sym typeface="Arimo"/>
                </a:rPr>
                <a:t>Unit 3. Models and Results</a:t>
              </a:r>
            </a:p>
          </p:txBody>
        </p:sp>
      </p:grpSp>
      <p:grpSp>
        <p:nvGrpSpPr>
          <p:cNvPr name="Group 24" id="24"/>
          <p:cNvGrpSpPr/>
          <p:nvPr/>
        </p:nvGrpSpPr>
        <p:grpSpPr>
          <a:xfrm rot="0">
            <a:off x="665866" y="4077284"/>
            <a:ext cx="36000" cy="252000"/>
            <a:chOff x="0" y="0"/>
            <a:chExt cx="48000" cy="336000"/>
          </a:xfrm>
        </p:grpSpPr>
        <p:sp>
          <p:nvSpPr>
            <p:cNvPr name="Freeform 25" id="25"/>
            <p:cNvSpPr/>
            <p:nvPr/>
          </p:nvSpPr>
          <p:spPr>
            <a:xfrm flipH="false" flipV="false" rot="0">
              <a:off x="0" y="0"/>
              <a:ext cx="48006" cy="336042"/>
            </a:xfrm>
            <a:custGeom>
              <a:avLst/>
              <a:gdLst/>
              <a:ahLst/>
              <a:cxnLst/>
              <a:rect r="r" b="b" t="t" l="l"/>
              <a:pathLst>
                <a:path h="336042" w="48006">
                  <a:moveTo>
                    <a:pt x="0" y="0"/>
                  </a:moveTo>
                  <a:lnTo>
                    <a:pt x="48006" y="0"/>
                  </a:lnTo>
                  <a:lnTo>
                    <a:pt x="48006" y="336042"/>
                  </a:lnTo>
                  <a:lnTo>
                    <a:pt x="0" y="336042"/>
                  </a:lnTo>
                  <a:close/>
                </a:path>
              </a:pathLst>
            </a:custGeom>
            <a:solidFill>
              <a:srgbClr val="193EB0"/>
            </a:solidFill>
          </p:spPr>
        </p:sp>
      </p:grpSp>
      <p:sp>
        <p:nvSpPr>
          <p:cNvPr name="TextBox 26" id="26"/>
          <p:cNvSpPr txBox="true"/>
          <p:nvPr/>
        </p:nvSpPr>
        <p:spPr>
          <a:xfrm rot="0">
            <a:off x="1272090" y="4551275"/>
            <a:ext cx="3400417" cy="857250"/>
          </a:xfrm>
          <a:prstGeom prst="rect">
            <a:avLst/>
          </a:prstGeom>
        </p:spPr>
        <p:txBody>
          <a:bodyPr anchor="t" rtlCol="false" tIns="0" lIns="0" bIns="0" rIns="0">
            <a:spAutoFit/>
          </a:bodyPr>
          <a:lstStyle/>
          <a:p>
            <a:pPr algn="l">
              <a:lnSpc>
                <a:spcPts val="1679"/>
              </a:lnSpc>
            </a:pPr>
            <a:r>
              <a:rPr lang="en-US" sz="1399">
                <a:solidFill>
                  <a:srgbClr val="193EB0"/>
                </a:solidFill>
                <a:latin typeface="Arimo"/>
                <a:ea typeface="Arimo"/>
                <a:cs typeface="Arimo"/>
                <a:sym typeface="Arimo"/>
              </a:rPr>
              <a:t>3.1. GRU Model</a:t>
            </a:r>
          </a:p>
          <a:p>
            <a:pPr algn="l">
              <a:lnSpc>
                <a:spcPts val="1679"/>
              </a:lnSpc>
            </a:pPr>
            <a:r>
              <a:rPr lang="en-US" sz="1399">
                <a:solidFill>
                  <a:srgbClr val="193EB0"/>
                </a:solidFill>
                <a:latin typeface="Arimo"/>
                <a:ea typeface="Arimo"/>
                <a:cs typeface="Arimo"/>
                <a:sym typeface="Arimo"/>
              </a:rPr>
              <a:t>3.2. LSTM Model</a:t>
            </a:r>
          </a:p>
          <a:p>
            <a:pPr algn="l">
              <a:lnSpc>
                <a:spcPts val="1680"/>
              </a:lnSpc>
            </a:pPr>
            <a:r>
              <a:rPr lang="en-US" sz="1400">
                <a:solidFill>
                  <a:srgbClr val="193EB0"/>
                </a:solidFill>
                <a:latin typeface="Arimo"/>
                <a:ea typeface="Arimo"/>
                <a:cs typeface="Arimo"/>
                <a:sym typeface="Arimo"/>
              </a:rPr>
              <a:t>3.3. Hybrid Model</a:t>
            </a:r>
          </a:p>
          <a:p>
            <a:pPr algn="l">
              <a:lnSpc>
                <a:spcPts val="1680"/>
              </a:lnSpc>
            </a:pPr>
            <a:r>
              <a:rPr lang="en-US" sz="1400">
                <a:solidFill>
                  <a:srgbClr val="193EB0"/>
                </a:solidFill>
                <a:latin typeface="Arimo"/>
                <a:ea typeface="Arimo"/>
                <a:cs typeface="Arimo"/>
                <a:sym typeface="Arimo"/>
              </a:rPr>
              <a:t>3.4. Model Comparison</a:t>
            </a:r>
          </a:p>
        </p:txBody>
      </p:sp>
      <p:sp>
        <p:nvSpPr>
          <p:cNvPr name="TextBox 27" id="27"/>
          <p:cNvSpPr txBox="true"/>
          <p:nvPr/>
        </p:nvSpPr>
        <p:spPr>
          <a:xfrm rot="0">
            <a:off x="690902" y="348143"/>
            <a:ext cx="8508320" cy="371475"/>
          </a:xfrm>
          <a:prstGeom prst="rect">
            <a:avLst/>
          </a:prstGeom>
        </p:spPr>
        <p:txBody>
          <a:bodyPr anchor="t" rtlCol="false" tIns="0" lIns="0" bIns="0" rIns="0">
            <a:spAutoFit/>
          </a:bodyPr>
          <a:lstStyle/>
          <a:p>
            <a:pPr algn="l">
              <a:lnSpc>
                <a:spcPts val="2879"/>
              </a:lnSpc>
            </a:pPr>
            <a:r>
              <a:rPr lang="en-US" sz="2400">
                <a:solidFill>
                  <a:srgbClr val="FFFFFF"/>
                </a:solidFill>
                <a:latin typeface="Arimo"/>
                <a:ea typeface="Arimo"/>
                <a:cs typeface="Arimo"/>
                <a:sym typeface="Arimo"/>
              </a:rPr>
              <a:t>Predicti</a:t>
            </a:r>
            <a:r>
              <a:rPr lang="en-US" sz="2400">
                <a:solidFill>
                  <a:srgbClr val="FFFFFF"/>
                </a:solidFill>
                <a:latin typeface="Arimo"/>
                <a:ea typeface="Arimo"/>
                <a:cs typeface="Arimo"/>
                <a:sym typeface="Arimo"/>
              </a:rPr>
              <a:t>ng water quality using deep learning techniques</a:t>
            </a:r>
          </a:p>
        </p:txBody>
      </p:sp>
      <p:grpSp>
        <p:nvGrpSpPr>
          <p:cNvPr name="Group 28" id="28"/>
          <p:cNvGrpSpPr/>
          <p:nvPr/>
        </p:nvGrpSpPr>
        <p:grpSpPr>
          <a:xfrm rot="0">
            <a:off x="848746" y="5751425"/>
            <a:ext cx="4197033" cy="360350"/>
            <a:chOff x="0" y="0"/>
            <a:chExt cx="5596044" cy="480467"/>
          </a:xfrm>
        </p:grpSpPr>
        <p:sp>
          <p:nvSpPr>
            <p:cNvPr name="Freeform 29" id="29"/>
            <p:cNvSpPr/>
            <p:nvPr/>
          </p:nvSpPr>
          <p:spPr>
            <a:xfrm flipH="false" flipV="false" rot="0">
              <a:off x="0" y="0"/>
              <a:ext cx="5596044" cy="480467"/>
            </a:xfrm>
            <a:custGeom>
              <a:avLst/>
              <a:gdLst/>
              <a:ahLst/>
              <a:cxnLst/>
              <a:rect r="r" b="b" t="t" l="l"/>
              <a:pathLst>
                <a:path h="480467" w="5596044">
                  <a:moveTo>
                    <a:pt x="0" y="0"/>
                  </a:moveTo>
                  <a:lnTo>
                    <a:pt x="5596044" y="0"/>
                  </a:lnTo>
                  <a:lnTo>
                    <a:pt x="5596044" y="480467"/>
                  </a:lnTo>
                  <a:lnTo>
                    <a:pt x="0" y="480467"/>
                  </a:lnTo>
                  <a:close/>
                </a:path>
              </a:pathLst>
            </a:custGeom>
            <a:solidFill>
              <a:srgbClr val="000000">
                <a:alpha val="0"/>
              </a:srgbClr>
            </a:solidFill>
          </p:spPr>
        </p:sp>
        <p:sp>
          <p:nvSpPr>
            <p:cNvPr name="TextBox 30" id="30"/>
            <p:cNvSpPr txBox="true"/>
            <p:nvPr/>
          </p:nvSpPr>
          <p:spPr>
            <a:xfrm>
              <a:off x="0" y="-19050"/>
              <a:ext cx="5596044" cy="499517"/>
            </a:xfrm>
            <a:prstGeom prst="rect">
              <a:avLst/>
            </a:prstGeom>
          </p:spPr>
          <p:txBody>
            <a:bodyPr anchor="ctr" rtlCol="false" tIns="0" lIns="0" bIns="0" rIns="0"/>
            <a:lstStyle/>
            <a:p>
              <a:pPr algn="l">
                <a:lnSpc>
                  <a:spcPts val="2160"/>
                </a:lnSpc>
              </a:pPr>
              <a:r>
                <a:rPr lang="en-US" sz="1800">
                  <a:solidFill>
                    <a:srgbClr val="404040"/>
                  </a:solidFill>
                  <a:latin typeface="Arimo"/>
                  <a:ea typeface="Arimo"/>
                  <a:cs typeface="Arimo"/>
                  <a:sym typeface="Arimo"/>
                </a:rPr>
                <a:t>Unit 4. Application</a:t>
              </a:r>
            </a:p>
          </p:txBody>
        </p:sp>
      </p:grpSp>
      <p:grpSp>
        <p:nvGrpSpPr>
          <p:cNvPr name="Group 31" id="31"/>
          <p:cNvGrpSpPr/>
          <p:nvPr/>
        </p:nvGrpSpPr>
        <p:grpSpPr>
          <a:xfrm rot="0">
            <a:off x="671679" y="5805600"/>
            <a:ext cx="36000" cy="252000"/>
            <a:chOff x="0" y="0"/>
            <a:chExt cx="48000" cy="336000"/>
          </a:xfrm>
        </p:grpSpPr>
        <p:sp>
          <p:nvSpPr>
            <p:cNvPr name="Freeform 32" id="32"/>
            <p:cNvSpPr/>
            <p:nvPr/>
          </p:nvSpPr>
          <p:spPr>
            <a:xfrm flipH="false" flipV="false" rot="0">
              <a:off x="0" y="0"/>
              <a:ext cx="48006" cy="336042"/>
            </a:xfrm>
            <a:custGeom>
              <a:avLst/>
              <a:gdLst/>
              <a:ahLst/>
              <a:cxnLst/>
              <a:rect r="r" b="b" t="t" l="l"/>
              <a:pathLst>
                <a:path h="336042" w="48006">
                  <a:moveTo>
                    <a:pt x="0" y="0"/>
                  </a:moveTo>
                  <a:lnTo>
                    <a:pt x="48006" y="0"/>
                  </a:lnTo>
                  <a:lnTo>
                    <a:pt x="48006" y="336042"/>
                  </a:lnTo>
                  <a:lnTo>
                    <a:pt x="0" y="336042"/>
                  </a:lnTo>
                  <a:close/>
                </a:path>
              </a:pathLst>
            </a:custGeom>
            <a:solidFill>
              <a:srgbClr val="193EB0"/>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grpSp>
        <p:nvGrpSpPr>
          <p:cNvPr name="Group 8" id="8"/>
          <p:cNvGrpSpPr/>
          <p:nvPr/>
        </p:nvGrpSpPr>
        <p:grpSpPr>
          <a:xfrm rot="0">
            <a:off x="6846858" y="6498001"/>
            <a:ext cx="2349501" cy="138499"/>
            <a:chOff x="0" y="0"/>
            <a:chExt cx="3132668" cy="184665"/>
          </a:xfrm>
        </p:grpSpPr>
        <p:sp>
          <p:nvSpPr>
            <p:cNvPr name="Freeform 9" id="9"/>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0" id="10"/>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TextBox 11" id="11"/>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sp>
        <p:nvSpPr>
          <p:cNvPr name="TextBox 12" id="12"/>
          <p:cNvSpPr txBox="true"/>
          <p:nvPr/>
        </p:nvSpPr>
        <p:spPr>
          <a:xfrm rot="0">
            <a:off x="449468" y="430950"/>
            <a:ext cx="323896"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1.1</a:t>
            </a:r>
          </a:p>
        </p:txBody>
      </p:sp>
      <p:sp>
        <p:nvSpPr>
          <p:cNvPr name="TextBox 13" id="13"/>
          <p:cNvSpPr txBox="true"/>
          <p:nvPr/>
        </p:nvSpPr>
        <p:spPr>
          <a:xfrm rot="0">
            <a:off x="790000" y="430951"/>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General information</a:t>
            </a:r>
          </a:p>
        </p:txBody>
      </p:sp>
      <p:sp>
        <p:nvSpPr>
          <p:cNvPr name="TextBox 14" id="14"/>
          <p:cNvSpPr txBox="true"/>
          <p:nvPr/>
        </p:nvSpPr>
        <p:spPr>
          <a:xfrm rot="0">
            <a:off x="9143262" y="461729"/>
            <a:ext cx="340625" cy="265271"/>
          </a:xfrm>
          <a:prstGeom prst="rect">
            <a:avLst/>
          </a:prstGeom>
        </p:spPr>
        <p:txBody>
          <a:bodyPr anchor="t" rtlCol="false" tIns="0" lIns="0" bIns="0" rIns="0">
            <a:spAutoFit/>
          </a:bodyPr>
          <a:lstStyle/>
          <a:p>
            <a:pPr algn="r">
              <a:lnSpc>
                <a:spcPts val="1920"/>
              </a:lnSpc>
            </a:pPr>
            <a:r>
              <a:rPr lang="en-US" sz="1600" b="true">
                <a:solidFill>
                  <a:srgbClr val="D9D9D9"/>
                </a:solidFill>
                <a:latin typeface="Arimo Bold"/>
                <a:ea typeface="Arimo Bold"/>
                <a:cs typeface="Arimo Bold"/>
                <a:sym typeface="Arimo Bold"/>
              </a:rPr>
              <a:t>01</a:t>
            </a:r>
          </a:p>
        </p:txBody>
      </p:sp>
      <p:sp>
        <p:nvSpPr>
          <p:cNvPr name="TextBox 15" id="15"/>
          <p:cNvSpPr txBox="true"/>
          <p:nvPr/>
        </p:nvSpPr>
        <p:spPr>
          <a:xfrm rot="0">
            <a:off x="8740667" y="461729"/>
            <a:ext cx="604231"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6" id="16"/>
          <p:cNvSpPr txBox="true"/>
          <p:nvPr/>
        </p:nvSpPr>
        <p:spPr>
          <a:xfrm rot="0">
            <a:off x="446293" y="1229108"/>
            <a:ext cx="8055439" cy="729285"/>
          </a:xfrm>
          <a:prstGeom prst="rect">
            <a:avLst/>
          </a:prstGeom>
        </p:spPr>
        <p:txBody>
          <a:bodyPr anchor="t" rtlCol="false" tIns="0" lIns="0" bIns="0" rIns="0">
            <a:spAutoFit/>
          </a:bodyPr>
          <a:lstStyle/>
          <a:p>
            <a:pPr algn="l" marL="302259" indent="-151129" lvl="1">
              <a:lnSpc>
                <a:spcPts val="1937"/>
              </a:lnSpc>
              <a:buFont typeface="Arial"/>
              <a:buChar char="•"/>
            </a:pPr>
            <a:r>
              <a:rPr lang="en-US" sz="1399">
                <a:solidFill>
                  <a:srgbClr val="262626"/>
                </a:solidFill>
                <a:latin typeface="Arimo"/>
                <a:ea typeface="Arimo"/>
                <a:cs typeface="Arimo"/>
                <a:sym typeface="Arimo"/>
              </a:rPr>
              <a:t>The project is in the field of</a:t>
            </a:r>
            <a:r>
              <a:rPr lang="en-US" sz="1399">
                <a:solidFill>
                  <a:srgbClr val="262626"/>
                </a:solidFill>
                <a:latin typeface="Arimo"/>
                <a:ea typeface="Arimo"/>
                <a:cs typeface="Arimo"/>
                <a:sym typeface="Arimo"/>
              </a:rPr>
              <a:t> artificial intelligence and environment, using Python tools, Jupyter Not</a:t>
            </a:r>
            <a:r>
              <a:rPr lang="en-US" sz="1399">
                <a:solidFill>
                  <a:srgbClr val="262626"/>
                </a:solidFill>
                <a:latin typeface="Arimo"/>
                <a:ea typeface="Arimo"/>
                <a:cs typeface="Arimo"/>
                <a:sym typeface="Arimo"/>
              </a:rPr>
              <a:t>ebook and deep learning libraries such as Keras and PyTorch to predict water quality based on input chemical data.</a:t>
            </a:r>
          </a:p>
        </p:txBody>
      </p:sp>
      <p:sp>
        <p:nvSpPr>
          <p:cNvPr name="TextBox 17" id="17"/>
          <p:cNvSpPr txBox="true"/>
          <p:nvPr/>
        </p:nvSpPr>
        <p:spPr>
          <a:xfrm rot="0">
            <a:off x="446293" y="2366049"/>
            <a:ext cx="8055439" cy="285750"/>
          </a:xfrm>
          <a:prstGeom prst="rect">
            <a:avLst/>
          </a:prstGeom>
        </p:spPr>
        <p:txBody>
          <a:bodyPr anchor="t" rtlCol="false" tIns="0" lIns="0" bIns="0" rIns="0">
            <a:spAutoFit/>
          </a:bodyPr>
          <a:lstStyle/>
          <a:p>
            <a:pPr algn="l">
              <a:lnSpc>
                <a:spcPts val="2158"/>
              </a:lnSpc>
            </a:pPr>
            <a:r>
              <a:rPr lang="en-US" sz="1799" b="true">
                <a:solidFill>
                  <a:srgbClr val="000000"/>
                </a:solidFill>
                <a:latin typeface="Arimo Bold"/>
                <a:ea typeface="Arimo Bold"/>
                <a:cs typeface="Arimo Bold"/>
                <a:sym typeface="Arimo Bold"/>
              </a:rPr>
              <a:t>1.2.Motivation and goals</a:t>
            </a:r>
          </a:p>
        </p:txBody>
      </p:sp>
      <p:sp>
        <p:nvSpPr>
          <p:cNvPr name="TextBox 18" id="18"/>
          <p:cNvSpPr txBox="true"/>
          <p:nvPr/>
        </p:nvSpPr>
        <p:spPr>
          <a:xfrm rot="0">
            <a:off x="446293" y="3017693"/>
            <a:ext cx="8055439" cy="647700"/>
          </a:xfrm>
          <a:prstGeom prst="rect">
            <a:avLst/>
          </a:prstGeom>
        </p:spPr>
        <p:txBody>
          <a:bodyPr anchor="t" rtlCol="false" tIns="0" lIns="0" bIns="0" rIns="0">
            <a:spAutoFit/>
          </a:bodyPr>
          <a:lstStyle/>
          <a:p>
            <a:pPr algn="l" marL="302261" indent="-151130" lvl="1">
              <a:lnSpc>
                <a:spcPts val="1680"/>
              </a:lnSpc>
              <a:buFont typeface="Arial"/>
              <a:buChar char="•"/>
            </a:pPr>
            <a:r>
              <a:rPr lang="en-US" sz="1400">
                <a:solidFill>
                  <a:srgbClr val="000000"/>
                </a:solidFill>
                <a:latin typeface="Arimo"/>
                <a:ea typeface="Arimo"/>
                <a:cs typeface="Arimo"/>
                <a:sym typeface="Arimo"/>
              </a:rPr>
              <a:t>Wa</a:t>
            </a:r>
            <a:r>
              <a:rPr lang="en-US" sz="1400">
                <a:solidFill>
                  <a:srgbClr val="000000"/>
                </a:solidFill>
                <a:latin typeface="Arimo"/>
                <a:ea typeface="Arimo"/>
                <a:cs typeface="Arimo"/>
                <a:sym typeface="Arimo"/>
              </a:rPr>
              <a:t>ter quality has a major impact on human health, especially in areas where testing is lacking. The project aims to apply deep learning to automate the water quality testing process, reducing time and costs compared to traditional methods.</a:t>
            </a:r>
          </a:p>
        </p:txBody>
      </p:sp>
      <p:sp>
        <p:nvSpPr>
          <p:cNvPr name="Freeform 19" id="19"/>
          <p:cNvSpPr/>
          <p:nvPr/>
        </p:nvSpPr>
        <p:spPr>
          <a:xfrm flipH="false" flipV="false" rot="0">
            <a:off x="5564176" y="3971346"/>
            <a:ext cx="3133762" cy="1748672"/>
          </a:xfrm>
          <a:custGeom>
            <a:avLst/>
            <a:gdLst/>
            <a:ahLst/>
            <a:cxnLst/>
            <a:rect r="r" b="b" t="t" l="l"/>
            <a:pathLst>
              <a:path h="1748672" w="3133762">
                <a:moveTo>
                  <a:pt x="0" y="0"/>
                </a:moveTo>
                <a:lnTo>
                  <a:pt x="3133761" y="0"/>
                </a:lnTo>
                <a:lnTo>
                  <a:pt x="3133761" y="1748672"/>
                </a:lnTo>
                <a:lnTo>
                  <a:pt x="0" y="1748672"/>
                </a:lnTo>
                <a:lnTo>
                  <a:pt x="0" y="0"/>
                </a:lnTo>
                <a:close/>
              </a:path>
            </a:pathLst>
          </a:custGeom>
          <a:blipFill>
            <a:blip r:embed="rId3"/>
            <a:stretch>
              <a:fillRect l="0" t="0" r="0" b="-19557"/>
            </a:stretch>
          </a:blipFill>
        </p:spPr>
      </p:sp>
      <p:sp>
        <p:nvSpPr>
          <p:cNvPr name="TextBox 20" id="20"/>
          <p:cNvSpPr txBox="true"/>
          <p:nvPr/>
        </p:nvSpPr>
        <p:spPr>
          <a:xfrm rot="0">
            <a:off x="446293" y="3834168"/>
            <a:ext cx="4731709" cy="647700"/>
          </a:xfrm>
          <a:prstGeom prst="rect">
            <a:avLst/>
          </a:prstGeom>
        </p:spPr>
        <p:txBody>
          <a:bodyPr anchor="t" rtlCol="false" tIns="0" lIns="0" bIns="0" rIns="0">
            <a:spAutoFit/>
          </a:bodyPr>
          <a:lstStyle/>
          <a:p>
            <a:pPr algn="l" marL="302047" indent="-151023" lvl="1">
              <a:lnSpc>
                <a:spcPts val="1678"/>
              </a:lnSpc>
              <a:buFont typeface="Arial"/>
              <a:buChar char="•"/>
            </a:pPr>
            <a:r>
              <a:rPr lang="en-US" sz="1399">
                <a:solidFill>
                  <a:srgbClr val="000000"/>
                </a:solidFill>
                <a:latin typeface="Arimo"/>
                <a:ea typeface="Arimo"/>
                <a:cs typeface="Arimo"/>
                <a:sym typeface="Arimo"/>
              </a:rPr>
              <a:t>C</a:t>
            </a:r>
            <a:r>
              <a:rPr lang="en-US" sz="1399">
                <a:solidFill>
                  <a:srgbClr val="000000"/>
                </a:solidFill>
                <a:latin typeface="Arimo"/>
                <a:ea typeface="Arimo"/>
                <a:cs typeface="Arimo"/>
                <a:sym typeface="Arimo"/>
              </a:rPr>
              <a:t>ompare the performance of GRU, LSTM and Hybrid (GRU + LSTM) models. Propose the most effective model for practical application.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sp>
        <p:nvSpPr>
          <p:cNvPr name="TextBox 8" id="8"/>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grpSp>
        <p:nvGrpSpPr>
          <p:cNvPr name="Group 9" id="9"/>
          <p:cNvGrpSpPr/>
          <p:nvPr/>
        </p:nvGrpSpPr>
        <p:grpSpPr>
          <a:xfrm rot="0">
            <a:off x="6846858" y="6498001"/>
            <a:ext cx="2349501" cy="138499"/>
            <a:chOff x="0" y="0"/>
            <a:chExt cx="3132668" cy="184665"/>
          </a:xfrm>
        </p:grpSpPr>
        <p:sp>
          <p:nvSpPr>
            <p:cNvPr name="Freeform 10" id="10"/>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1" id="11"/>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TextBox 12" id="12"/>
          <p:cNvSpPr txBox="true"/>
          <p:nvPr/>
        </p:nvSpPr>
        <p:spPr>
          <a:xfrm rot="0">
            <a:off x="449468" y="1420950"/>
            <a:ext cx="5860414" cy="28575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D0D0D"/>
                </a:solidFill>
                <a:latin typeface="Arimo"/>
                <a:ea typeface="Arimo"/>
                <a:cs typeface="Arimo"/>
                <a:sym typeface="Arimo"/>
              </a:rPr>
              <a:t>The project </a:t>
            </a:r>
            <a:r>
              <a:rPr lang="en-US" sz="1800">
                <a:solidFill>
                  <a:srgbClr val="0D0D0D"/>
                </a:solidFill>
                <a:latin typeface="Arimo"/>
                <a:ea typeface="Arimo"/>
                <a:cs typeface="Arimo"/>
                <a:sym typeface="Arimo"/>
              </a:rPr>
              <a:t>is divided into 4 main phases:</a:t>
            </a:r>
          </a:p>
        </p:txBody>
      </p:sp>
      <p:sp>
        <p:nvSpPr>
          <p:cNvPr name="TextBox 13" id="13"/>
          <p:cNvSpPr txBox="true"/>
          <p:nvPr/>
        </p:nvSpPr>
        <p:spPr>
          <a:xfrm rot="0">
            <a:off x="449468" y="430950"/>
            <a:ext cx="470019"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1.3.</a:t>
            </a:r>
          </a:p>
        </p:txBody>
      </p:sp>
      <p:sp>
        <p:nvSpPr>
          <p:cNvPr name="TextBox 14" id="14"/>
          <p:cNvSpPr txBox="true"/>
          <p:nvPr/>
        </p:nvSpPr>
        <p:spPr>
          <a:xfrm rot="0">
            <a:off x="919487" y="430950"/>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Project roadmap</a:t>
            </a:r>
          </a:p>
        </p:txBody>
      </p:sp>
      <p:sp>
        <p:nvSpPr>
          <p:cNvPr name="TextBox 15" id="15"/>
          <p:cNvSpPr txBox="true"/>
          <p:nvPr/>
        </p:nvSpPr>
        <p:spPr>
          <a:xfrm rot="0">
            <a:off x="9112825" y="461729"/>
            <a:ext cx="340625" cy="265271"/>
          </a:xfrm>
          <a:prstGeom prst="rect">
            <a:avLst/>
          </a:prstGeom>
        </p:spPr>
        <p:txBody>
          <a:bodyPr anchor="t" rtlCol="false" tIns="0" lIns="0" bIns="0" rIns="0">
            <a:spAutoFit/>
          </a:bodyPr>
          <a:lstStyle/>
          <a:p>
            <a:pPr algn="r">
              <a:lnSpc>
                <a:spcPts val="1920"/>
              </a:lnSpc>
            </a:pPr>
            <a:r>
              <a:rPr lang="en-US" sz="1600" b="true">
                <a:solidFill>
                  <a:srgbClr val="D9D9D9"/>
                </a:solidFill>
                <a:latin typeface="Arimo Bold"/>
                <a:ea typeface="Arimo Bold"/>
                <a:cs typeface="Arimo Bold"/>
                <a:sym typeface="Arimo Bold"/>
              </a:rPr>
              <a:t>01</a:t>
            </a:r>
          </a:p>
        </p:txBody>
      </p:sp>
      <p:sp>
        <p:nvSpPr>
          <p:cNvPr name="TextBox 16" id="16"/>
          <p:cNvSpPr txBox="true"/>
          <p:nvPr/>
        </p:nvSpPr>
        <p:spPr>
          <a:xfrm rot="0">
            <a:off x="8740667" y="461729"/>
            <a:ext cx="633456"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7" id="17"/>
          <p:cNvSpPr txBox="true"/>
          <p:nvPr/>
        </p:nvSpPr>
        <p:spPr>
          <a:xfrm rot="0">
            <a:off x="785309" y="1939806"/>
            <a:ext cx="5688249" cy="889762"/>
          </a:xfrm>
          <a:prstGeom prst="rect">
            <a:avLst/>
          </a:prstGeom>
        </p:spPr>
        <p:txBody>
          <a:bodyPr anchor="t" rtlCol="false" tIns="0" lIns="0" bIns="0" rIns="0">
            <a:spAutoFit/>
          </a:bodyPr>
          <a:lstStyle/>
          <a:p>
            <a:pPr algn="l" marL="168910" indent="-84455" lvl="1">
              <a:lnSpc>
                <a:spcPts val="1799"/>
              </a:lnSpc>
              <a:buFont typeface="Arial"/>
              <a:buChar char="•"/>
            </a:pPr>
            <a:r>
              <a:rPr lang="en-US" sz="1400">
                <a:solidFill>
                  <a:srgbClr val="262626"/>
                </a:solidFill>
                <a:latin typeface="Arimo"/>
                <a:ea typeface="Arimo"/>
                <a:cs typeface="Arimo"/>
                <a:sym typeface="Arimo"/>
              </a:rPr>
              <a:t>(1) Research the topic.</a:t>
            </a:r>
          </a:p>
          <a:p>
            <a:pPr algn="l" marL="168910" indent="-84455" lvl="1">
              <a:lnSpc>
                <a:spcPts val="1799"/>
              </a:lnSpc>
              <a:buFont typeface="Arial"/>
              <a:buChar char="•"/>
            </a:pPr>
            <a:r>
              <a:rPr lang="en-US" sz="1400">
                <a:solidFill>
                  <a:srgbClr val="262626"/>
                </a:solidFill>
                <a:latin typeface="Arimo"/>
                <a:ea typeface="Arimo"/>
                <a:cs typeface="Arimo"/>
                <a:sym typeface="Arimo"/>
              </a:rPr>
              <a:t>(2) Process and explore data.</a:t>
            </a:r>
          </a:p>
          <a:p>
            <a:pPr algn="l" marL="168910" indent="-84455" lvl="1">
              <a:lnSpc>
                <a:spcPts val="1799"/>
              </a:lnSpc>
              <a:buFont typeface="Arial"/>
              <a:buChar char="•"/>
            </a:pPr>
            <a:r>
              <a:rPr lang="en-US" sz="1400">
                <a:solidFill>
                  <a:srgbClr val="262626"/>
                </a:solidFill>
                <a:latin typeface="Arimo"/>
                <a:ea typeface="Arimo"/>
                <a:cs typeface="Arimo"/>
                <a:sym typeface="Arimo"/>
              </a:rPr>
              <a:t>(3) Build and evaluate deep learning models.</a:t>
            </a:r>
          </a:p>
          <a:p>
            <a:pPr algn="l" marL="168910" indent="-84455" lvl="1">
              <a:lnSpc>
                <a:spcPts val="1799"/>
              </a:lnSpc>
              <a:buFont typeface="Arial"/>
              <a:buChar char="•"/>
            </a:pPr>
            <a:r>
              <a:rPr lang="en-US" sz="1400">
                <a:solidFill>
                  <a:srgbClr val="262626"/>
                </a:solidFill>
                <a:latin typeface="Arimo"/>
                <a:ea typeface="Arimo"/>
                <a:cs typeface="Arimo"/>
                <a:sym typeface="Arimo"/>
              </a:rPr>
              <a:t>(4) Synthesize results and prepare a report.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 y="-87674"/>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grpSp>
        <p:nvGrpSpPr>
          <p:cNvPr name="Group 8" id="8"/>
          <p:cNvGrpSpPr/>
          <p:nvPr/>
        </p:nvGrpSpPr>
        <p:grpSpPr>
          <a:xfrm rot="0">
            <a:off x="6846858" y="6498001"/>
            <a:ext cx="2349501" cy="138499"/>
            <a:chOff x="0" y="0"/>
            <a:chExt cx="3132668" cy="184665"/>
          </a:xfrm>
        </p:grpSpPr>
        <p:sp>
          <p:nvSpPr>
            <p:cNvPr name="Freeform 9" id="9"/>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0" id="10"/>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Freeform 11" id="11"/>
          <p:cNvSpPr/>
          <p:nvPr/>
        </p:nvSpPr>
        <p:spPr>
          <a:xfrm flipH="false" flipV="false" rot="0">
            <a:off x="1042910" y="3140499"/>
            <a:ext cx="7804727" cy="1258512"/>
          </a:xfrm>
          <a:custGeom>
            <a:avLst/>
            <a:gdLst/>
            <a:ahLst/>
            <a:cxnLst/>
            <a:rect r="r" b="b" t="t" l="l"/>
            <a:pathLst>
              <a:path h="1258512" w="7804727">
                <a:moveTo>
                  <a:pt x="0" y="0"/>
                </a:moveTo>
                <a:lnTo>
                  <a:pt x="7804727" y="0"/>
                </a:lnTo>
                <a:lnTo>
                  <a:pt x="7804727" y="1258513"/>
                </a:lnTo>
                <a:lnTo>
                  <a:pt x="0" y="1258513"/>
                </a:lnTo>
                <a:lnTo>
                  <a:pt x="0" y="0"/>
                </a:lnTo>
                <a:close/>
              </a:path>
            </a:pathLst>
          </a:custGeom>
          <a:blipFill>
            <a:blip r:embed="rId3"/>
            <a:stretch>
              <a:fillRect l="0" t="0" r="0" b="0"/>
            </a:stretch>
          </a:blipFill>
        </p:spPr>
      </p:sp>
      <p:sp>
        <p:nvSpPr>
          <p:cNvPr name="TextBox 12" id="12"/>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sp>
        <p:nvSpPr>
          <p:cNvPr name="TextBox 13" id="13"/>
          <p:cNvSpPr txBox="true"/>
          <p:nvPr/>
        </p:nvSpPr>
        <p:spPr>
          <a:xfrm rot="0">
            <a:off x="449468" y="430950"/>
            <a:ext cx="323896"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2.1</a:t>
            </a:r>
          </a:p>
        </p:txBody>
      </p:sp>
      <p:sp>
        <p:nvSpPr>
          <p:cNvPr name="TextBox 14" id="14"/>
          <p:cNvSpPr txBox="true"/>
          <p:nvPr/>
        </p:nvSpPr>
        <p:spPr>
          <a:xfrm rot="0">
            <a:off x="790000" y="430951"/>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Thu thập dữ liệu</a:t>
            </a:r>
          </a:p>
        </p:txBody>
      </p:sp>
      <p:sp>
        <p:nvSpPr>
          <p:cNvPr name="TextBox 15" id="15"/>
          <p:cNvSpPr txBox="true"/>
          <p:nvPr/>
        </p:nvSpPr>
        <p:spPr>
          <a:xfrm rot="0">
            <a:off x="9112825" y="461729"/>
            <a:ext cx="340625" cy="257175"/>
          </a:xfrm>
          <a:prstGeom prst="rect">
            <a:avLst/>
          </a:prstGeom>
        </p:spPr>
        <p:txBody>
          <a:bodyPr anchor="t" rtlCol="false" tIns="0" lIns="0" bIns="0" rIns="0">
            <a:spAutoFit/>
          </a:bodyPr>
          <a:lstStyle/>
          <a:p>
            <a:pPr algn="r">
              <a:lnSpc>
                <a:spcPts val="1920"/>
              </a:lnSpc>
            </a:pPr>
            <a:r>
              <a:rPr lang="en-US" sz="1600">
                <a:solidFill>
                  <a:srgbClr val="D9D9D9"/>
                </a:solidFill>
                <a:latin typeface="Arimo"/>
                <a:ea typeface="Arimo"/>
                <a:cs typeface="Arimo"/>
                <a:sym typeface="Arimo"/>
              </a:rPr>
              <a:t>02</a:t>
            </a:r>
          </a:p>
        </p:txBody>
      </p:sp>
      <p:sp>
        <p:nvSpPr>
          <p:cNvPr name="TextBox 16" id="16"/>
          <p:cNvSpPr txBox="true"/>
          <p:nvPr/>
        </p:nvSpPr>
        <p:spPr>
          <a:xfrm rot="0">
            <a:off x="8740667" y="461729"/>
            <a:ext cx="542471"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7" id="17"/>
          <p:cNvSpPr txBox="true"/>
          <p:nvPr/>
        </p:nvSpPr>
        <p:spPr>
          <a:xfrm rot="0">
            <a:off x="446293" y="1267433"/>
            <a:ext cx="8055439" cy="1297178"/>
          </a:xfrm>
          <a:prstGeom prst="rect">
            <a:avLst/>
          </a:prstGeom>
        </p:spPr>
        <p:txBody>
          <a:bodyPr anchor="t" rtlCol="false" tIns="0" lIns="0" bIns="0" rIns="0">
            <a:spAutoFit/>
          </a:bodyPr>
          <a:lstStyle/>
          <a:p>
            <a:pPr algn="l" marL="193041" indent="-96520" lvl="1">
              <a:lnSpc>
                <a:spcPts val="2056"/>
              </a:lnSpc>
              <a:buFont typeface="Arial"/>
              <a:buChar char="•"/>
            </a:pPr>
            <a:r>
              <a:rPr lang="en-US" sz="1600">
                <a:solidFill>
                  <a:srgbClr val="262626"/>
                </a:solidFill>
                <a:latin typeface="Arimo"/>
                <a:ea typeface="Arimo"/>
                <a:cs typeface="Arimo"/>
                <a:sym typeface="Arimo"/>
              </a:rPr>
              <a:t>The data is taken from Kaggle with 3276 samples w</a:t>
            </a:r>
            <a:r>
              <a:rPr lang="en-US" sz="1600">
                <a:solidFill>
                  <a:srgbClr val="262626"/>
                </a:solidFill>
                <a:latin typeface="Arimo"/>
                <a:ea typeface="Arimo"/>
                <a:cs typeface="Arimo"/>
                <a:sym typeface="Arimo"/>
              </a:rPr>
              <a:t>ith 10 columns:</a:t>
            </a:r>
          </a:p>
          <a:p>
            <a:pPr algn="l" marL="690882" indent="-230294" lvl="2">
              <a:lnSpc>
                <a:spcPts val="2056"/>
              </a:lnSpc>
              <a:buFont typeface="Arial"/>
              <a:buChar char="⚬"/>
            </a:pPr>
            <a:r>
              <a:rPr lang="en-US" sz="1600">
                <a:solidFill>
                  <a:srgbClr val="262626"/>
                </a:solidFill>
                <a:latin typeface="Arimo"/>
                <a:ea typeface="Arimo"/>
                <a:cs typeface="Arimo"/>
                <a:sym typeface="Arimo"/>
              </a:rPr>
              <a:t>Fea</a:t>
            </a:r>
            <a:r>
              <a:rPr lang="en-US" sz="1600">
                <a:solidFill>
                  <a:srgbClr val="262626"/>
                </a:solidFill>
                <a:latin typeface="Arimo"/>
                <a:ea typeface="Arimo"/>
                <a:cs typeface="Arimo"/>
                <a:sym typeface="Arimo"/>
              </a:rPr>
              <a:t>t</a:t>
            </a:r>
            <a:r>
              <a:rPr lang="en-US" sz="1600">
                <a:solidFill>
                  <a:srgbClr val="262626"/>
                </a:solidFill>
                <a:latin typeface="Arimo"/>
                <a:ea typeface="Arimo"/>
                <a:cs typeface="Arimo"/>
                <a:sym typeface="Arimo"/>
              </a:rPr>
              <a:t>u</a:t>
            </a:r>
            <a:r>
              <a:rPr lang="en-US" sz="1600">
                <a:solidFill>
                  <a:srgbClr val="262626"/>
                </a:solidFill>
                <a:latin typeface="Arimo"/>
                <a:ea typeface="Arimo"/>
                <a:cs typeface="Arimo"/>
                <a:sym typeface="Arimo"/>
              </a:rPr>
              <a:t>r</a:t>
            </a:r>
            <a:r>
              <a:rPr lang="en-US" sz="1600">
                <a:solidFill>
                  <a:srgbClr val="262626"/>
                </a:solidFill>
                <a:latin typeface="Arimo"/>
                <a:ea typeface="Arimo"/>
                <a:cs typeface="Arimo"/>
                <a:sym typeface="Arimo"/>
              </a:rPr>
              <a:t>es: pH, Hardness, Solids, Chloramines, Sulfate, Conductivity, Organic_carbon, Trihalomethanes, Turbidity (9 columns, float64 type)</a:t>
            </a:r>
            <a:r>
              <a:rPr lang="en-US" sz="1600">
                <a:solidFill>
                  <a:srgbClr val="262626"/>
                </a:solidFill>
                <a:latin typeface="Arimo"/>
                <a:ea typeface="Arimo"/>
                <a:cs typeface="Arimo"/>
                <a:sym typeface="Arimo"/>
              </a:rPr>
              <a:t>.</a:t>
            </a:r>
          </a:p>
          <a:p>
            <a:pPr algn="l" marL="193041" indent="-96520" lvl="1">
              <a:lnSpc>
                <a:spcPts val="2056"/>
              </a:lnSpc>
              <a:buFont typeface="Arial"/>
              <a:buChar char="•"/>
            </a:pPr>
          </a:p>
          <a:p>
            <a:pPr algn="l" marL="690882" indent="-230294" lvl="2">
              <a:lnSpc>
                <a:spcPts val="2056"/>
              </a:lnSpc>
              <a:buFont typeface="Arial"/>
              <a:buChar char="⚬"/>
            </a:pPr>
            <a:r>
              <a:rPr lang="en-US" sz="1600">
                <a:solidFill>
                  <a:srgbClr val="262626"/>
                </a:solidFill>
                <a:latin typeface="Arimo"/>
                <a:ea typeface="Arimo"/>
                <a:cs typeface="Arimo"/>
                <a:sym typeface="Arimo"/>
              </a:rPr>
              <a:t>Targe</a:t>
            </a:r>
            <a:r>
              <a:rPr lang="en-US" sz="1600">
                <a:solidFill>
                  <a:srgbClr val="262626"/>
                </a:solidFill>
                <a:latin typeface="Arimo"/>
                <a:ea typeface="Arimo"/>
                <a:cs typeface="Arimo"/>
                <a:sym typeface="Arimo"/>
              </a:rPr>
              <a:t>t:</a:t>
            </a:r>
            <a:r>
              <a:rPr lang="en-US" sz="1600">
                <a:solidFill>
                  <a:srgbClr val="262626"/>
                </a:solidFill>
                <a:latin typeface="Arimo"/>
                <a:ea typeface="Arimo"/>
                <a:cs typeface="Arimo"/>
                <a:sym typeface="Arimo"/>
              </a:rPr>
              <a:t> Potability (0: undrinkable, 1: drinkable, int64 type).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grpSp>
        <p:nvGrpSpPr>
          <p:cNvPr name="Group 8" id="8"/>
          <p:cNvGrpSpPr/>
          <p:nvPr/>
        </p:nvGrpSpPr>
        <p:grpSpPr>
          <a:xfrm rot="0">
            <a:off x="6846858" y="6498001"/>
            <a:ext cx="2349501" cy="138499"/>
            <a:chOff x="0" y="0"/>
            <a:chExt cx="3132668" cy="184665"/>
          </a:xfrm>
        </p:grpSpPr>
        <p:sp>
          <p:nvSpPr>
            <p:cNvPr name="Freeform 9" id="9"/>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0" id="10"/>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Freeform 11" id="11"/>
          <p:cNvSpPr/>
          <p:nvPr/>
        </p:nvSpPr>
        <p:spPr>
          <a:xfrm flipH="false" flipV="false" rot="0">
            <a:off x="6366151" y="1264140"/>
            <a:ext cx="3315955" cy="2565430"/>
          </a:xfrm>
          <a:custGeom>
            <a:avLst/>
            <a:gdLst/>
            <a:ahLst/>
            <a:cxnLst/>
            <a:rect r="r" b="b" t="t" l="l"/>
            <a:pathLst>
              <a:path h="2565430" w="3315955">
                <a:moveTo>
                  <a:pt x="0" y="0"/>
                </a:moveTo>
                <a:lnTo>
                  <a:pt x="3315955" y="0"/>
                </a:lnTo>
                <a:lnTo>
                  <a:pt x="3315955" y="2565430"/>
                </a:lnTo>
                <a:lnTo>
                  <a:pt x="0" y="2565430"/>
                </a:lnTo>
                <a:lnTo>
                  <a:pt x="0" y="0"/>
                </a:lnTo>
                <a:close/>
              </a:path>
            </a:pathLst>
          </a:custGeom>
          <a:blipFill>
            <a:blip r:embed="rId3"/>
            <a:stretch>
              <a:fillRect l="0" t="0" r="0" b="0"/>
            </a:stretch>
          </a:blipFill>
        </p:spPr>
      </p:sp>
      <p:sp>
        <p:nvSpPr>
          <p:cNvPr name="TextBox 12" id="12"/>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sp>
        <p:nvSpPr>
          <p:cNvPr name="TextBox 13" id="13"/>
          <p:cNvSpPr txBox="true"/>
          <p:nvPr/>
        </p:nvSpPr>
        <p:spPr>
          <a:xfrm rot="0">
            <a:off x="449468" y="430950"/>
            <a:ext cx="323896"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2.2</a:t>
            </a:r>
          </a:p>
        </p:txBody>
      </p:sp>
      <p:sp>
        <p:nvSpPr>
          <p:cNvPr name="TextBox 14" id="14"/>
          <p:cNvSpPr txBox="true"/>
          <p:nvPr/>
        </p:nvSpPr>
        <p:spPr>
          <a:xfrm rot="0">
            <a:off x="790000" y="430951"/>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Data Analysis (EDA)</a:t>
            </a:r>
          </a:p>
        </p:txBody>
      </p:sp>
      <p:sp>
        <p:nvSpPr>
          <p:cNvPr name="TextBox 15" id="15"/>
          <p:cNvSpPr txBox="true"/>
          <p:nvPr/>
        </p:nvSpPr>
        <p:spPr>
          <a:xfrm rot="0">
            <a:off x="9112825" y="461729"/>
            <a:ext cx="340625" cy="257175"/>
          </a:xfrm>
          <a:prstGeom prst="rect">
            <a:avLst/>
          </a:prstGeom>
        </p:spPr>
        <p:txBody>
          <a:bodyPr anchor="t" rtlCol="false" tIns="0" lIns="0" bIns="0" rIns="0">
            <a:spAutoFit/>
          </a:bodyPr>
          <a:lstStyle/>
          <a:p>
            <a:pPr algn="r">
              <a:lnSpc>
                <a:spcPts val="1920"/>
              </a:lnSpc>
            </a:pPr>
            <a:r>
              <a:rPr lang="en-US" sz="1600">
                <a:solidFill>
                  <a:srgbClr val="D9D9D9"/>
                </a:solidFill>
                <a:latin typeface="Arimo"/>
                <a:ea typeface="Arimo"/>
                <a:cs typeface="Arimo"/>
                <a:sym typeface="Arimo"/>
              </a:rPr>
              <a:t>02</a:t>
            </a:r>
          </a:p>
        </p:txBody>
      </p:sp>
      <p:sp>
        <p:nvSpPr>
          <p:cNvPr name="TextBox 16" id="16"/>
          <p:cNvSpPr txBox="true"/>
          <p:nvPr/>
        </p:nvSpPr>
        <p:spPr>
          <a:xfrm rot="0">
            <a:off x="8740667" y="461729"/>
            <a:ext cx="542471"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7" id="17"/>
          <p:cNvSpPr txBox="true"/>
          <p:nvPr/>
        </p:nvSpPr>
        <p:spPr>
          <a:xfrm rot="0">
            <a:off x="449468" y="1349531"/>
            <a:ext cx="5892709" cy="2400300"/>
          </a:xfrm>
          <a:prstGeom prst="rect">
            <a:avLst/>
          </a:prstGeom>
        </p:spPr>
        <p:txBody>
          <a:bodyPr anchor="t" rtlCol="false" tIns="0" lIns="0" bIns="0" rIns="0">
            <a:spAutoFit/>
          </a:bodyPr>
          <a:lstStyle/>
          <a:p>
            <a:pPr algn="l" marL="345226" indent="-172613" lvl="1">
              <a:lnSpc>
                <a:spcPts val="1918"/>
              </a:lnSpc>
              <a:buFont typeface="Arial"/>
              <a:buChar char="•"/>
            </a:pPr>
            <a:r>
              <a:rPr lang="en-US" sz="1599">
                <a:solidFill>
                  <a:srgbClr val="000000"/>
                </a:solidFill>
                <a:latin typeface="Arimo"/>
                <a:ea typeface="Arimo"/>
                <a:cs typeface="Arimo"/>
                <a:sym typeface="Arimo"/>
              </a:rPr>
              <a:t>The</a:t>
            </a:r>
            <a:r>
              <a:rPr lang="en-US" sz="1599">
                <a:solidFill>
                  <a:srgbClr val="000000"/>
                </a:solidFill>
                <a:latin typeface="Arimo"/>
                <a:ea typeface="Arimo"/>
                <a:cs typeface="Arimo"/>
                <a:sym typeface="Arimo"/>
              </a:rPr>
              <a:t> dataset is not a natural time series, but you can assume the order of the samples is a time series or create time windows to use GRU+LSTM</a:t>
            </a:r>
          </a:p>
          <a:p>
            <a:pPr algn="l">
              <a:lnSpc>
                <a:spcPts val="1918"/>
              </a:lnSpc>
            </a:pPr>
          </a:p>
          <a:p>
            <a:pPr algn="l" marL="345226" indent="-172613" lvl="1">
              <a:lnSpc>
                <a:spcPts val="1918"/>
              </a:lnSpc>
              <a:buFont typeface="Arial"/>
              <a:buChar char="•"/>
            </a:pPr>
            <a:r>
              <a:rPr lang="en-US" sz="1599">
                <a:solidFill>
                  <a:srgbClr val="000000"/>
                </a:solidFill>
                <a:latin typeface="Arimo"/>
                <a:ea typeface="Arimo"/>
                <a:cs typeface="Arimo"/>
                <a:sym typeface="Arimo"/>
              </a:rPr>
              <a:t>The</a:t>
            </a:r>
            <a:r>
              <a:rPr lang="en-US" sz="1599">
                <a:solidFill>
                  <a:srgbClr val="000000"/>
                </a:solidFill>
                <a:latin typeface="Arimo"/>
                <a:ea typeface="Arimo"/>
                <a:cs typeface="Arimo"/>
                <a:sym typeface="Arimo"/>
              </a:rPr>
              <a:t> dataset has missing values in columns like pH, Sulfate, and Trihalomethanes, which need to be handled.</a:t>
            </a:r>
          </a:p>
          <a:p>
            <a:pPr algn="l">
              <a:lnSpc>
                <a:spcPts val="1918"/>
              </a:lnSpc>
            </a:pPr>
          </a:p>
          <a:p>
            <a:pPr algn="l" marL="345226" indent="-172613" lvl="1">
              <a:lnSpc>
                <a:spcPts val="1918"/>
              </a:lnSpc>
              <a:buFont typeface="Arial"/>
              <a:buChar char="•"/>
            </a:pPr>
            <a:r>
              <a:rPr lang="en-US" sz="1599">
                <a:solidFill>
                  <a:srgbClr val="000000"/>
                </a:solidFill>
                <a:latin typeface="Arimo"/>
                <a:ea typeface="Arimo"/>
                <a:cs typeface="Arimo"/>
                <a:sym typeface="Arimo"/>
              </a:rPr>
              <a:t>The</a:t>
            </a:r>
            <a:r>
              <a:rPr lang="en-US" sz="1599">
                <a:solidFill>
                  <a:srgbClr val="000000"/>
                </a:solidFill>
                <a:latin typeface="Arimo"/>
                <a:ea typeface="Arimo"/>
                <a:cs typeface="Arimo"/>
                <a:sym typeface="Arimo"/>
              </a:rPr>
              <a:t> Potability column is a binary variable, which is good for classification, but if you want to predict a continuous value (e.g. pH), you need to adjust the objective.</a:t>
            </a:r>
          </a:p>
        </p:txBody>
      </p:sp>
      <p:sp>
        <p:nvSpPr>
          <p:cNvPr name="TextBox 18" id="18"/>
          <p:cNvSpPr txBox="true"/>
          <p:nvPr/>
        </p:nvSpPr>
        <p:spPr>
          <a:xfrm rot="0">
            <a:off x="449468" y="4302491"/>
            <a:ext cx="5814776" cy="733425"/>
          </a:xfrm>
          <a:prstGeom prst="rect">
            <a:avLst/>
          </a:prstGeom>
        </p:spPr>
        <p:txBody>
          <a:bodyPr anchor="t" rtlCol="false" tIns="0" lIns="0" bIns="0" rIns="0">
            <a:spAutoFit/>
          </a:bodyPr>
          <a:lstStyle/>
          <a:p>
            <a:pPr algn="l" marL="345226" indent="-172613" lvl="1">
              <a:lnSpc>
                <a:spcPts val="1918"/>
              </a:lnSpc>
              <a:buFont typeface="Arial"/>
              <a:buChar char="•"/>
            </a:pPr>
            <a:r>
              <a:rPr lang="en-US" sz="1599">
                <a:solidFill>
                  <a:srgbClr val="000000"/>
                </a:solidFill>
                <a:latin typeface="Arimo"/>
                <a:ea typeface="Arimo"/>
                <a:cs typeface="Arimo"/>
                <a:sym typeface="Arimo"/>
              </a:rPr>
              <a:t>All</a:t>
            </a:r>
            <a:r>
              <a:rPr lang="en-US" sz="1599">
                <a:solidFill>
                  <a:srgbClr val="000000"/>
                </a:solidFill>
                <a:latin typeface="Arimo"/>
                <a:ea typeface="Arimo"/>
                <a:cs typeface="Arimo"/>
                <a:sym typeface="Arimo"/>
              </a:rPr>
              <a:t> features have very low correlation with Potability (&lt;0.04), indicating a complex classification problem, requiring a nonlinear model such as GRU+LSTM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0" y="-14288"/>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sp>
        <p:nvSpPr>
          <p:cNvPr name="TextBox 8" id="8"/>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grpSp>
        <p:nvGrpSpPr>
          <p:cNvPr name="Group 9" id="9"/>
          <p:cNvGrpSpPr/>
          <p:nvPr/>
        </p:nvGrpSpPr>
        <p:grpSpPr>
          <a:xfrm rot="0">
            <a:off x="6846858" y="6498001"/>
            <a:ext cx="2349501" cy="138499"/>
            <a:chOff x="0" y="0"/>
            <a:chExt cx="3132668" cy="184665"/>
          </a:xfrm>
        </p:grpSpPr>
        <p:sp>
          <p:nvSpPr>
            <p:cNvPr name="Freeform 10" id="10"/>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1" id="11"/>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TextBox 12" id="12"/>
          <p:cNvSpPr txBox="true"/>
          <p:nvPr/>
        </p:nvSpPr>
        <p:spPr>
          <a:xfrm rot="0">
            <a:off x="449468" y="430950"/>
            <a:ext cx="323896"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2.3</a:t>
            </a:r>
          </a:p>
        </p:txBody>
      </p:sp>
      <p:sp>
        <p:nvSpPr>
          <p:cNvPr name="TextBox 13" id="13"/>
          <p:cNvSpPr txBox="true"/>
          <p:nvPr/>
        </p:nvSpPr>
        <p:spPr>
          <a:xfrm rot="0">
            <a:off x="790000" y="430951"/>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Pre-processing</a:t>
            </a:r>
          </a:p>
        </p:txBody>
      </p:sp>
      <p:sp>
        <p:nvSpPr>
          <p:cNvPr name="TextBox 14" id="14"/>
          <p:cNvSpPr txBox="true"/>
          <p:nvPr/>
        </p:nvSpPr>
        <p:spPr>
          <a:xfrm rot="0">
            <a:off x="9112825" y="461729"/>
            <a:ext cx="340625" cy="257175"/>
          </a:xfrm>
          <a:prstGeom prst="rect">
            <a:avLst/>
          </a:prstGeom>
        </p:spPr>
        <p:txBody>
          <a:bodyPr anchor="t" rtlCol="false" tIns="0" lIns="0" bIns="0" rIns="0">
            <a:spAutoFit/>
          </a:bodyPr>
          <a:lstStyle/>
          <a:p>
            <a:pPr algn="r">
              <a:lnSpc>
                <a:spcPts val="1920"/>
              </a:lnSpc>
            </a:pPr>
            <a:r>
              <a:rPr lang="en-US" sz="1600">
                <a:solidFill>
                  <a:srgbClr val="D9D9D9"/>
                </a:solidFill>
                <a:latin typeface="Arimo"/>
                <a:ea typeface="Arimo"/>
                <a:cs typeface="Arimo"/>
                <a:sym typeface="Arimo"/>
              </a:rPr>
              <a:t>02</a:t>
            </a:r>
          </a:p>
        </p:txBody>
      </p:sp>
      <p:sp>
        <p:nvSpPr>
          <p:cNvPr name="TextBox 15" id="15"/>
          <p:cNvSpPr txBox="true"/>
          <p:nvPr/>
        </p:nvSpPr>
        <p:spPr>
          <a:xfrm rot="0">
            <a:off x="8740667" y="461729"/>
            <a:ext cx="542471"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6" id="16"/>
          <p:cNvSpPr txBox="true"/>
          <p:nvPr/>
        </p:nvSpPr>
        <p:spPr>
          <a:xfrm rot="0">
            <a:off x="449468" y="1217414"/>
            <a:ext cx="8055439" cy="257175"/>
          </a:xfrm>
          <a:prstGeom prst="rect">
            <a:avLst/>
          </a:prstGeom>
        </p:spPr>
        <p:txBody>
          <a:bodyPr anchor="t" rtlCol="false" tIns="0" lIns="0" bIns="0" rIns="0">
            <a:spAutoFit/>
          </a:bodyPr>
          <a:lstStyle/>
          <a:p>
            <a:pPr algn="l" marL="345226" indent="-172613" lvl="1">
              <a:lnSpc>
                <a:spcPts val="1918"/>
              </a:lnSpc>
              <a:buFont typeface="Arial"/>
              <a:buChar char="•"/>
            </a:pPr>
            <a:r>
              <a:rPr lang="en-US" sz="1599">
                <a:solidFill>
                  <a:srgbClr val="000000"/>
                </a:solidFill>
                <a:latin typeface="Arimo"/>
                <a:ea typeface="Arimo"/>
                <a:cs typeface="Arimo"/>
                <a:sym typeface="Arimo"/>
              </a:rPr>
              <a:t>Handling missing values:</a:t>
            </a:r>
          </a:p>
        </p:txBody>
      </p:sp>
      <p:sp>
        <p:nvSpPr>
          <p:cNvPr name="TextBox 17" id="17"/>
          <p:cNvSpPr txBox="true"/>
          <p:nvPr/>
        </p:nvSpPr>
        <p:spPr>
          <a:xfrm rot="0">
            <a:off x="611416" y="1639376"/>
            <a:ext cx="5951158" cy="971550"/>
          </a:xfrm>
          <a:prstGeom prst="rect">
            <a:avLst/>
          </a:prstGeom>
        </p:spPr>
        <p:txBody>
          <a:bodyPr anchor="t" rtlCol="false" tIns="0" lIns="0" bIns="0" rIns="0">
            <a:spAutoFit/>
          </a:bodyPr>
          <a:lstStyle/>
          <a:p>
            <a:pPr algn="l" marL="690451" indent="-230150" lvl="2">
              <a:lnSpc>
                <a:spcPts val="1918"/>
              </a:lnSpc>
              <a:buFont typeface="Arial"/>
              <a:buChar char="⚬"/>
            </a:pPr>
            <a:r>
              <a:rPr lang="en-US" sz="1599">
                <a:solidFill>
                  <a:srgbClr val="000000"/>
                </a:solidFill>
                <a:latin typeface="Arimo"/>
                <a:ea typeface="Arimo"/>
                <a:cs typeface="Arimo"/>
                <a:sym typeface="Arimo"/>
              </a:rPr>
              <a:t>Use</a:t>
            </a:r>
            <a:r>
              <a:rPr lang="en-US" sz="1599">
                <a:solidFill>
                  <a:srgbClr val="000000"/>
                </a:solidFill>
                <a:latin typeface="Arimo"/>
                <a:ea typeface="Arimo"/>
                <a:cs typeface="Arimo"/>
                <a:sym typeface="Arimo"/>
              </a:rPr>
              <a:t> SimpleImputer with median strategy to fill missing values for ph, Sulfate, Trihalomethanes columns.</a:t>
            </a:r>
          </a:p>
          <a:p>
            <a:pPr algn="l" marL="690451" indent="-230150" lvl="2">
              <a:lnSpc>
                <a:spcPts val="1918"/>
              </a:lnSpc>
              <a:buFont typeface="Arial"/>
              <a:buChar char="⚬"/>
            </a:pPr>
            <a:r>
              <a:rPr lang="en-US" sz="1599">
                <a:solidFill>
                  <a:srgbClr val="000000"/>
                </a:solidFill>
                <a:latin typeface="Arimo"/>
                <a:ea typeface="Arimo"/>
                <a:cs typeface="Arimo"/>
                <a:sym typeface="Arimo"/>
              </a:rPr>
              <a:t>Media</a:t>
            </a:r>
            <a:r>
              <a:rPr lang="en-US" sz="1599">
                <a:solidFill>
                  <a:srgbClr val="000000"/>
                </a:solidFill>
                <a:latin typeface="Arimo"/>
                <a:ea typeface="Arimo"/>
                <a:cs typeface="Arimo"/>
                <a:sym typeface="Arimo"/>
              </a:rPr>
              <a:t>n is chosen because the features may not follow normal distribution, avoiding skewing the data.</a:t>
            </a:r>
          </a:p>
        </p:txBody>
      </p:sp>
      <p:sp>
        <p:nvSpPr>
          <p:cNvPr name="TextBox 18" id="18"/>
          <p:cNvSpPr txBox="true"/>
          <p:nvPr/>
        </p:nvSpPr>
        <p:spPr>
          <a:xfrm rot="0">
            <a:off x="611416" y="3576638"/>
            <a:ext cx="5749606" cy="971550"/>
          </a:xfrm>
          <a:prstGeom prst="rect">
            <a:avLst/>
          </a:prstGeom>
        </p:spPr>
        <p:txBody>
          <a:bodyPr anchor="t" rtlCol="false" tIns="0" lIns="0" bIns="0" rIns="0">
            <a:spAutoFit/>
          </a:bodyPr>
          <a:lstStyle/>
          <a:p>
            <a:pPr algn="l" marL="690451" indent="-230150" lvl="2">
              <a:lnSpc>
                <a:spcPts val="1918"/>
              </a:lnSpc>
              <a:buFont typeface="Arial"/>
              <a:buChar char="⚬"/>
            </a:pPr>
            <a:r>
              <a:rPr lang="en-US" sz="1599">
                <a:solidFill>
                  <a:srgbClr val="000000"/>
                </a:solidFill>
                <a:latin typeface="Arimo"/>
                <a:ea typeface="Arimo"/>
                <a:cs typeface="Arimo"/>
                <a:sym typeface="Arimo"/>
              </a:rPr>
              <a:t>Use</a:t>
            </a:r>
            <a:r>
              <a:rPr lang="en-US" sz="1599">
                <a:solidFill>
                  <a:srgbClr val="000000"/>
                </a:solidFill>
                <a:latin typeface="Arimo"/>
                <a:ea typeface="Arimo"/>
                <a:cs typeface="Arimo"/>
                <a:sym typeface="Arimo"/>
              </a:rPr>
              <a:t> StandardScaler to convert features to mean=0, std=1.</a:t>
            </a:r>
          </a:p>
          <a:p>
            <a:pPr algn="l" marL="690451" indent="-230150" lvl="2">
              <a:lnSpc>
                <a:spcPts val="1918"/>
              </a:lnSpc>
              <a:buFont typeface="Arial"/>
              <a:buChar char="⚬"/>
            </a:pPr>
            <a:r>
              <a:rPr lang="en-US" sz="1599">
                <a:solidFill>
                  <a:srgbClr val="000000"/>
                </a:solidFill>
                <a:latin typeface="Arimo"/>
                <a:ea typeface="Arimo"/>
                <a:cs typeface="Arimo"/>
                <a:sym typeface="Arimo"/>
              </a:rPr>
              <a:t>Make sure</a:t>
            </a:r>
            <a:r>
              <a:rPr lang="en-US" sz="1599">
                <a:solidFill>
                  <a:srgbClr val="000000"/>
                </a:solidFill>
                <a:latin typeface="Arimo"/>
                <a:ea typeface="Arimo"/>
                <a:cs typeface="Arimo"/>
                <a:sym typeface="Arimo"/>
              </a:rPr>
              <a:t> the data is on the same scale, suitable for GRU+LSTM model.</a:t>
            </a:r>
          </a:p>
        </p:txBody>
      </p:sp>
      <p:sp>
        <p:nvSpPr>
          <p:cNvPr name="TextBox 19" id="19"/>
          <p:cNvSpPr txBox="true"/>
          <p:nvPr/>
        </p:nvSpPr>
        <p:spPr>
          <a:xfrm rot="0">
            <a:off x="446293" y="3157538"/>
            <a:ext cx="1812875" cy="257175"/>
          </a:xfrm>
          <a:prstGeom prst="rect">
            <a:avLst/>
          </a:prstGeom>
        </p:spPr>
        <p:txBody>
          <a:bodyPr anchor="t" rtlCol="false" tIns="0" lIns="0" bIns="0" rIns="0">
            <a:spAutoFit/>
          </a:bodyPr>
          <a:lstStyle/>
          <a:p>
            <a:pPr algn="l" marL="345226" indent="-172613" lvl="1">
              <a:lnSpc>
                <a:spcPts val="1918"/>
              </a:lnSpc>
              <a:buFont typeface="Arial"/>
              <a:buChar char="•"/>
            </a:pPr>
            <a:r>
              <a:rPr lang="en-US" sz="1599">
                <a:solidFill>
                  <a:srgbClr val="000000"/>
                </a:solidFill>
                <a:latin typeface="Arimo"/>
                <a:ea typeface="Arimo"/>
                <a:cs typeface="Arimo"/>
                <a:sym typeface="Arimo"/>
              </a:rPr>
              <a:t>Sta</a:t>
            </a:r>
            <a:r>
              <a:rPr lang="en-US" sz="1599">
                <a:solidFill>
                  <a:srgbClr val="000000"/>
                </a:solidFill>
                <a:latin typeface="Arimo"/>
                <a:ea typeface="Arimo"/>
                <a:cs typeface="Arimo"/>
                <a:sym typeface="Arimo"/>
              </a:rPr>
              <a:t>ndardization:</a:t>
            </a:r>
          </a:p>
        </p:txBody>
      </p:sp>
      <p:sp>
        <p:nvSpPr>
          <p:cNvPr name="TextBox 20" id="20"/>
          <p:cNvSpPr txBox="true"/>
          <p:nvPr/>
        </p:nvSpPr>
        <p:spPr>
          <a:xfrm rot="0">
            <a:off x="611416" y="5223197"/>
            <a:ext cx="5703598" cy="1209675"/>
          </a:xfrm>
          <a:prstGeom prst="rect">
            <a:avLst/>
          </a:prstGeom>
        </p:spPr>
        <p:txBody>
          <a:bodyPr anchor="t" rtlCol="false" tIns="0" lIns="0" bIns="0" rIns="0">
            <a:spAutoFit/>
          </a:bodyPr>
          <a:lstStyle/>
          <a:p>
            <a:pPr algn="l" marL="690451" indent="-230150" lvl="2">
              <a:lnSpc>
                <a:spcPts val="1918"/>
              </a:lnSpc>
              <a:buFont typeface="Arial"/>
              <a:buChar char="⚬"/>
            </a:pPr>
            <a:r>
              <a:rPr lang="en-US" sz="1599">
                <a:solidFill>
                  <a:srgbClr val="000000"/>
                </a:solidFill>
                <a:latin typeface="Arimo"/>
                <a:ea typeface="Arimo"/>
                <a:cs typeface="Arimo"/>
                <a:sym typeface="Arimo"/>
              </a:rPr>
              <a:t>X_train_num: (2784, 9) matrix with filled and normalized values.</a:t>
            </a:r>
          </a:p>
          <a:p>
            <a:pPr algn="l" marL="690451" indent="-230150" lvl="2">
              <a:lnSpc>
                <a:spcPts val="1918"/>
              </a:lnSpc>
              <a:buFont typeface="Arial"/>
              <a:buChar char="⚬"/>
            </a:pPr>
            <a:r>
              <a:rPr lang="en-US" sz="1599">
                <a:solidFill>
                  <a:srgbClr val="000000"/>
                </a:solidFill>
                <a:latin typeface="Arimo"/>
                <a:ea typeface="Arimo"/>
                <a:cs typeface="Arimo"/>
                <a:sym typeface="Arimo"/>
              </a:rPr>
              <a:t>X_test_num: (492, 9) matrix with filled and normalized values according to the same parameters from the training set.</a:t>
            </a:r>
          </a:p>
        </p:txBody>
      </p:sp>
      <p:sp>
        <p:nvSpPr>
          <p:cNvPr name="TextBox 21" id="21"/>
          <p:cNvSpPr txBox="true"/>
          <p:nvPr/>
        </p:nvSpPr>
        <p:spPr>
          <a:xfrm rot="0">
            <a:off x="449468" y="4781550"/>
            <a:ext cx="920800" cy="257175"/>
          </a:xfrm>
          <a:prstGeom prst="rect">
            <a:avLst/>
          </a:prstGeom>
        </p:spPr>
        <p:txBody>
          <a:bodyPr anchor="t" rtlCol="false" tIns="0" lIns="0" bIns="0" rIns="0">
            <a:spAutoFit/>
          </a:bodyPr>
          <a:lstStyle/>
          <a:p>
            <a:pPr algn="l" marL="345226" indent="-172613" lvl="1">
              <a:lnSpc>
                <a:spcPts val="1918"/>
              </a:lnSpc>
              <a:buFont typeface="Arial"/>
              <a:buChar char="•"/>
            </a:pPr>
            <a:r>
              <a:rPr lang="en-US" sz="1599">
                <a:solidFill>
                  <a:srgbClr val="000000"/>
                </a:solidFill>
                <a:latin typeface="Arimo"/>
                <a:ea typeface="Arimo"/>
                <a:cs typeface="Arimo"/>
                <a:sym typeface="Arimo"/>
              </a:rPr>
              <a:t>Result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grpSp>
        <p:nvGrpSpPr>
          <p:cNvPr name="Group 8" id="8"/>
          <p:cNvGrpSpPr/>
          <p:nvPr/>
        </p:nvGrpSpPr>
        <p:grpSpPr>
          <a:xfrm rot="0">
            <a:off x="6846858" y="6498001"/>
            <a:ext cx="2349501" cy="138499"/>
            <a:chOff x="0" y="0"/>
            <a:chExt cx="3132668" cy="184665"/>
          </a:xfrm>
        </p:grpSpPr>
        <p:sp>
          <p:nvSpPr>
            <p:cNvPr name="Freeform 9" id="9"/>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0" id="10"/>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Freeform 11" id="11"/>
          <p:cNvSpPr/>
          <p:nvPr/>
        </p:nvSpPr>
        <p:spPr>
          <a:xfrm flipH="false" flipV="false" rot="0">
            <a:off x="6120515" y="1464700"/>
            <a:ext cx="3058520" cy="2078225"/>
          </a:xfrm>
          <a:custGeom>
            <a:avLst/>
            <a:gdLst/>
            <a:ahLst/>
            <a:cxnLst/>
            <a:rect r="r" b="b" t="t" l="l"/>
            <a:pathLst>
              <a:path h="2078225" w="3058520">
                <a:moveTo>
                  <a:pt x="0" y="0"/>
                </a:moveTo>
                <a:lnTo>
                  <a:pt x="3058519" y="0"/>
                </a:lnTo>
                <a:lnTo>
                  <a:pt x="3058519" y="2078225"/>
                </a:lnTo>
                <a:lnTo>
                  <a:pt x="0" y="2078225"/>
                </a:lnTo>
                <a:lnTo>
                  <a:pt x="0" y="0"/>
                </a:lnTo>
                <a:close/>
              </a:path>
            </a:pathLst>
          </a:custGeom>
          <a:blipFill>
            <a:blip r:embed="rId3"/>
            <a:stretch>
              <a:fillRect l="0" t="0" r="0" b="0"/>
            </a:stretch>
          </a:blipFill>
        </p:spPr>
      </p:sp>
      <p:sp>
        <p:nvSpPr>
          <p:cNvPr name="TextBox 12" id="12"/>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sp>
        <p:nvSpPr>
          <p:cNvPr name="TextBox 13" id="13"/>
          <p:cNvSpPr txBox="true"/>
          <p:nvPr/>
        </p:nvSpPr>
        <p:spPr>
          <a:xfrm rot="0">
            <a:off x="449468" y="430950"/>
            <a:ext cx="323896"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3.1</a:t>
            </a:r>
          </a:p>
        </p:txBody>
      </p:sp>
      <p:sp>
        <p:nvSpPr>
          <p:cNvPr name="TextBox 14" id="14"/>
          <p:cNvSpPr txBox="true"/>
          <p:nvPr/>
        </p:nvSpPr>
        <p:spPr>
          <a:xfrm rot="0">
            <a:off x="790000" y="430951"/>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GRU model</a:t>
            </a:r>
          </a:p>
        </p:txBody>
      </p:sp>
      <p:sp>
        <p:nvSpPr>
          <p:cNvPr name="TextBox 15" id="15"/>
          <p:cNvSpPr txBox="true"/>
          <p:nvPr/>
        </p:nvSpPr>
        <p:spPr>
          <a:xfrm rot="0">
            <a:off x="9112825" y="461729"/>
            <a:ext cx="340625" cy="257175"/>
          </a:xfrm>
          <a:prstGeom prst="rect">
            <a:avLst/>
          </a:prstGeom>
        </p:spPr>
        <p:txBody>
          <a:bodyPr anchor="t" rtlCol="false" tIns="0" lIns="0" bIns="0" rIns="0">
            <a:spAutoFit/>
          </a:bodyPr>
          <a:lstStyle/>
          <a:p>
            <a:pPr algn="r">
              <a:lnSpc>
                <a:spcPts val="1920"/>
              </a:lnSpc>
            </a:pPr>
            <a:r>
              <a:rPr lang="en-US" sz="1600">
                <a:solidFill>
                  <a:srgbClr val="D9D9D9"/>
                </a:solidFill>
                <a:latin typeface="Arimo"/>
                <a:ea typeface="Arimo"/>
                <a:cs typeface="Arimo"/>
                <a:sym typeface="Arimo"/>
              </a:rPr>
              <a:t>03</a:t>
            </a:r>
          </a:p>
        </p:txBody>
      </p:sp>
      <p:sp>
        <p:nvSpPr>
          <p:cNvPr name="TextBox 16" id="16"/>
          <p:cNvSpPr txBox="true"/>
          <p:nvPr/>
        </p:nvSpPr>
        <p:spPr>
          <a:xfrm rot="0">
            <a:off x="8740667" y="461729"/>
            <a:ext cx="542471"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7" id="17"/>
          <p:cNvSpPr txBox="true"/>
          <p:nvPr/>
        </p:nvSpPr>
        <p:spPr>
          <a:xfrm rot="0">
            <a:off x="446293" y="1559826"/>
            <a:ext cx="5425228" cy="495300"/>
          </a:xfrm>
          <a:prstGeom prst="rect">
            <a:avLst/>
          </a:prstGeom>
        </p:spPr>
        <p:txBody>
          <a:bodyPr anchor="t" rtlCol="false" tIns="0" lIns="0" bIns="0" rIns="0">
            <a:spAutoFit/>
          </a:bodyPr>
          <a:lstStyle/>
          <a:p>
            <a:pPr algn="just" marL="345226" indent="-172613" lvl="1">
              <a:lnSpc>
                <a:spcPts val="1918"/>
              </a:lnSpc>
              <a:buFont typeface="Arial"/>
              <a:buChar char="•"/>
            </a:pPr>
            <a:r>
              <a:rPr lang="en-US" sz="1599">
                <a:solidFill>
                  <a:srgbClr val="000000"/>
                </a:solidFill>
                <a:latin typeface="Arimo"/>
                <a:ea typeface="Arimo"/>
                <a:cs typeface="Arimo"/>
                <a:sym typeface="Arimo"/>
              </a:rPr>
              <a:t>Use PyTorch to build a GRU model consisting of 1 GRU layer with 64 units, followed by Dropout and Dense.</a:t>
            </a:r>
          </a:p>
        </p:txBody>
      </p:sp>
      <p:sp>
        <p:nvSpPr>
          <p:cNvPr name="TextBox 18" id="18"/>
          <p:cNvSpPr txBox="true"/>
          <p:nvPr/>
        </p:nvSpPr>
        <p:spPr>
          <a:xfrm rot="0">
            <a:off x="621752" y="2469558"/>
            <a:ext cx="5249768" cy="733425"/>
          </a:xfrm>
          <a:prstGeom prst="rect">
            <a:avLst/>
          </a:prstGeom>
        </p:spPr>
        <p:txBody>
          <a:bodyPr anchor="t" rtlCol="false" tIns="0" lIns="0" bIns="0" rIns="0">
            <a:spAutoFit/>
          </a:bodyPr>
          <a:lstStyle/>
          <a:p>
            <a:pPr algn="l">
              <a:lnSpc>
                <a:spcPts val="1918"/>
              </a:lnSpc>
            </a:pPr>
            <a:r>
              <a:rPr lang="en-US" sz="1599">
                <a:solidFill>
                  <a:srgbClr val="000000"/>
                </a:solidFill>
                <a:latin typeface="Arimo"/>
                <a:ea typeface="Arimo"/>
                <a:cs typeface="Arimo"/>
                <a:sym typeface="Arimo"/>
              </a:rPr>
              <a:t>=&gt; High </a:t>
            </a:r>
            <a:r>
              <a:rPr lang="en-US" sz="1599">
                <a:solidFill>
                  <a:srgbClr val="000000"/>
                </a:solidFill>
                <a:latin typeface="Arimo"/>
                <a:ea typeface="Arimo"/>
                <a:cs typeface="Arimo"/>
                <a:sym typeface="Arimo"/>
              </a:rPr>
              <a:t>Precision but low Recall, indicating that the model is very conservative in predicting potable water. Most of the positive samples are missed.</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350" y="0"/>
            <a:ext cx="9902825" cy="6858000"/>
            <a:chOff x="0" y="0"/>
            <a:chExt cx="13203767" cy="9144000"/>
          </a:xfrm>
        </p:grpSpPr>
        <p:sp>
          <p:nvSpPr>
            <p:cNvPr name="Freeform 3" id="3"/>
            <p:cNvSpPr/>
            <p:nvPr/>
          </p:nvSpPr>
          <p:spPr>
            <a:xfrm flipH="false" flipV="false" rot="0">
              <a:off x="0" y="0"/>
              <a:ext cx="13203810" cy="9144000"/>
            </a:xfrm>
            <a:custGeom>
              <a:avLst/>
              <a:gdLst/>
              <a:ahLst/>
              <a:cxnLst/>
              <a:rect r="r" b="b" t="t" l="l"/>
              <a:pathLst>
                <a:path h="9144000" w="13203810">
                  <a:moveTo>
                    <a:pt x="0" y="0"/>
                  </a:moveTo>
                  <a:lnTo>
                    <a:pt x="13203810" y="0"/>
                  </a:lnTo>
                  <a:lnTo>
                    <a:pt x="13203810" y="9144000"/>
                  </a:lnTo>
                  <a:lnTo>
                    <a:pt x="0" y="9144000"/>
                  </a:lnTo>
                  <a:lnTo>
                    <a:pt x="0" y="0"/>
                  </a:lnTo>
                  <a:close/>
                </a:path>
              </a:pathLst>
            </a:custGeom>
            <a:blipFill>
              <a:blip r:embed="rId2"/>
              <a:stretch>
                <a:fillRect l="0" t="-1042" r="0" b="-1042"/>
              </a:stretch>
            </a:blipFill>
          </p:spPr>
        </p:sp>
      </p:grpSp>
      <p:sp>
        <p:nvSpPr>
          <p:cNvPr name="AutoShape 4" id="4"/>
          <p:cNvSpPr/>
          <p:nvPr/>
        </p:nvSpPr>
        <p:spPr>
          <a:xfrm rot="2423">
            <a:off x="446292" y="6424935"/>
            <a:ext cx="9007066" cy="0"/>
          </a:xfrm>
          <a:prstGeom prst="line">
            <a:avLst/>
          </a:prstGeom>
          <a:ln cap="rnd" w="9525">
            <a:solidFill>
              <a:srgbClr val="FFFFFF"/>
            </a:solidFill>
            <a:prstDash val="solid"/>
            <a:headEnd type="none" len="sm" w="sm"/>
            <a:tailEnd type="none" len="sm" w="sm"/>
          </a:ln>
        </p:spPr>
      </p:sp>
      <p:grpSp>
        <p:nvGrpSpPr>
          <p:cNvPr name="Group 5" id="5"/>
          <p:cNvGrpSpPr/>
          <p:nvPr/>
        </p:nvGrpSpPr>
        <p:grpSpPr>
          <a:xfrm rot="0">
            <a:off x="8836343" y="6498001"/>
            <a:ext cx="613839" cy="138499"/>
            <a:chOff x="0" y="0"/>
            <a:chExt cx="818452" cy="184665"/>
          </a:xfrm>
        </p:grpSpPr>
        <p:sp>
          <p:nvSpPr>
            <p:cNvPr name="Freeform 6" id="6"/>
            <p:cNvSpPr/>
            <p:nvPr/>
          </p:nvSpPr>
          <p:spPr>
            <a:xfrm flipH="false" flipV="false" rot="0">
              <a:off x="0" y="0"/>
              <a:ext cx="818452" cy="184665"/>
            </a:xfrm>
            <a:custGeom>
              <a:avLst/>
              <a:gdLst/>
              <a:ahLst/>
              <a:cxnLst/>
              <a:rect r="r" b="b" t="t" l="l"/>
              <a:pathLst>
                <a:path h="184665" w="818452">
                  <a:moveTo>
                    <a:pt x="0" y="0"/>
                  </a:moveTo>
                  <a:lnTo>
                    <a:pt x="818452" y="0"/>
                  </a:lnTo>
                  <a:lnTo>
                    <a:pt x="818452" y="184665"/>
                  </a:lnTo>
                  <a:lnTo>
                    <a:pt x="0" y="184665"/>
                  </a:lnTo>
                  <a:close/>
                </a:path>
              </a:pathLst>
            </a:custGeom>
            <a:solidFill>
              <a:srgbClr val="000000">
                <a:alpha val="0"/>
              </a:srgbClr>
            </a:solidFill>
          </p:spPr>
        </p:sp>
        <p:sp>
          <p:nvSpPr>
            <p:cNvPr name="TextBox 7" id="7"/>
            <p:cNvSpPr txBox="true"/>
            <p:nvPr/>
          </p:nvSpPr>
          <p:spPr>
            <a:xfrm>
              <a:off x="0" y="-9525"/>
              <a:ext cx="818452"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a:t>
              </a:r>
            </a:p>
          </p:txBody>
        </p:sp>
      </p:grpSp>
      <p:grpSp>
        <p:nvGrpSpPr>
          <p:cNvPr name="Group 8" id="8"/>
          <p:cNvGrpSpPr/>
          <p:nvPr/>
        </p:nvGrpSpPr>
        <p:grpSpPr>
          <a:xfrm rot="0">
            <a:off x="6846858" y="6498001"/>
            <a:ext cx="2349501" cy="138499"/>
            <a:chOff x="0" y="0"/>
            <a:chExt cx="3132668" cy="184665"/>
          </a:xfrm>
        </p:grpSpPr>
        <p:sp>
          <p:nvSpPr>
            <p:cNvPr name="Freeform 9" id="9"/>
            <p:cNvSpPr/>
            <p:nvPr/>
          </p:nvSpPr>
          <p:spPr>
            <a:xfrm flipH="false" flipV="false" rot="0">
              <a:off x="0" y="0"/>
              <a:ext cx="3132668" cy="184665"/>
            </a:xfrm>
            <a:custGeom>
              <a:avLst/>
              <a:gdLst/>
              <a:ahLst/>
              <a:cxnLst/>
              <a:rect r="r" b="b" t="t" l="l"/>
              <a:pathLst>
                <a:path h="184665" w="3132668">
                  <a:moveTo>
                    <a:pt x="0" y="0"/>
                  </a:moveTo>
                  <a:lnTo>
                    <a:pt x="3132668" y="0"/>
                  </a:lnTo>
                  <a:lnTo>
                    <a:pt x="3132668" y="184665"/>
                  </a:lnTo>
                  <a:lnTo>
                    <a:pt x="0" y="184665"/>
                  </a:lnTo>
                  <a:close/>
                </a:path>
              </a:pathLst>
            </a:custGeom>
            <a:solidFill>
              <a:srgbClr val="000000">
                <a:alpha val="0"/>
              </a:srgbClr>
            </a:solidFill>
          </p:spPr>
        </p:sp>
        <p:sp>
          <p:nvSpPr>
            <p:cNvPr name="TextBox 10" id="10"/>
            <p:cNvSpPr txBox="true"/>
            <p:nvPr/>
          </p:nvSpPr>
          <p:spPr>
            <a:xfrm>
              <a:off x="0" y="-9525"/>
              <a:ext cx="3132668" cy="194190"/>
            </a:xfrm>
            <a:prstGeom prst="rect">
              <a:avLst/>
            </a:prstGeom>
          </p:spPr>
          <p:txBody>
            <a:bodyPr anchor="ctr" rtlCol="false" tIns="0" lIns="0" bIns="0" rIns="0"/>
            <a:lstStyle/>
            <a:p>
              <a:pPr algn="r">
                <a:lnSpc>
                  <a:spcPts val="1080"/>
                </a:lnSpc>
              </a:pPr>
              <a:r>
                <a:rPr lang="en-US" sz="900">
                  <a:solidFill>
                    <a:srgbClr val="808080"/>
                  </a:solidFill>
                  <a:latin typeface="Arimo"/>
                  <a:ea typeface="Arimo"/>
                  <a:cs typeface="Arimo"/>
                  <a:sym typeface="Arimo"/>
                </a:rPr>
                <a:t>Project Name</a:t>
              </a:r>
            </a:p>
          </p:txBody>
        </p:sp>
      </p:grpSp>
      <p:sp>
        <p:nvSpPr>
          <p:cNvPr name="Freeform 11" id="11"/>
          <p:cNvSpPr/>
          <p:nvPr/>
        </p:nvSpPr>
        <p:spPr>
          <a:xfrm flipH="false" flipV="false" rot="0">
            <a:off x="5737968" y="1414309"/>
            <a:ext cx="3671261" cy="2021517"/>
          </a:xfrm>
          <a:custGeom>
            <a:avLst/>
            <a:gdLst/>
            <a:ahLst/>
            <a:cxnLst/>
            <a:rect r="r" b="b" t="t" l="l"/>
            <a:pathLst>
              <a:path h="2021517" w="3671261">
                <a:moveTo>
                  <a:pt x="0" y="0"/>
                </a:moveTo>
                <a:lnTo>
                  <a:pt x="3671261" y="0"/>
                </a:lnTo>
                <a:lnTo>
                  <a:pt x="3671261" y="2021518"/>
                </a:lnTo>
                <a:lnTo>
                  <a:pt x="0" y="2021518"/>
                </a:lnTo>
                <a:lnTo>
                  <a:pt x="0" y="0"/>
                </a:lnTo>
                <a:close/>
              </a:path>
            </a:pathLst>
          </a:custGeom>
          <a:blipFill>
            <a:blip r:embed="rId3"/>
            <a:stretch>
              <a:fillRect l="0" t="0" r="0" b="0"/>
            </a:stretch>
          </a:blipFill>
        </p:spPr>
      </p:sp>
      <p:sp>
        <p:nvSpPr>
          <p:cNvPr name="TextBox 12" id="12"/>
          <p:cNvSpPr txBox="true"/>
          <p:nvPr/>
        </p:nvSpPr>
        <p:spPr>
          <a:xfrm rot="0">
            <a:off x="449468" y="6478951"/>
            <a:ext cx="2888788" cy="188327"/>
          </a:xfrm>
          <a:prstGeom prst="rect">
            <a:avLst/>
          </a:prstGeom>
        </p:spPr>
        <p:txBody>
          <a:bodyPr anchor="t" rtlCol="false" tIns="0" lIns="0" bIns="0" rIns="0">
            <a:spAutoFit/>
          </a:bodyPr>
          <a:lstStyle/>
          <a:p>
            <a:pPr algn="l">
              <a:lnSpc>
                <a:spcPts val="1320"/>
              </a:lnSpc>
            </a:pPr>
            <a:r>
              <a:rPr lang="en-US" sz="1100" b="true">
                <a:solidFill>
                  <a:srgbClr val="808080"/>
                </a:solidFill>
                <a:latin typeface="Arimo Bold"/>
                <a:ea typeface="Arimo Bold"/>
                <a:cs typeface="Arimo Bold"/>
                <a:sym typeface="Arimo Bold"/>
              </a:rPr>
              <a:t>Samsung Innovation Campus</a:t>
            </a:r>
          </a:p>
        </p:txBody>
      </p:sp>
      <p:sp>
        <p:nvSpPr>
          <p:cNvPr name="TextBox 13" id="13"/>
          <p:cNvSpPr txBox="true"/>
          <p:nvPr/>
        </p:nvSpPr>
        <p:spPr>
          <a:xfrm rot="0">
            <a:off x="466104" y="430950"/>
            <a:ext cx="323896"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3.2</a:t>
            </a:r>
          </a:p>
        </p:txBody>
      </p:sp>
      <p:sp>
        <p:nvSpPr>
          <p:cNvPr name="TextBox 14" id="14"/>
          <p:cNvSpPr txBox="true"/>
          <p:nvPr/>
        </p:nvSpPr>
        <p:spPr>
          <a:xfrm rot="0">
            <a:off x="790000" y="430951"/>
            <a:ext cx="6837808" cy="285750"/>
          </a:xfrm>
          <a:prstGeom prst="rect">
            <a:avLst/>
          </a:prstGeom>
        </p:spPr>
        <p:txBody>
          <a:bodyPr anchor="t" rtlCol="false" tIns="0" lIns="0" bIns="0" rIns="0">
            <a:spAutoFit/>
          </a:bodyPr>
          <a:lstStyle/>
          <a:p>
            <a:pPr algn="l">
              <a:lnSpc>
                <a:spcPts val="2158"/>
              </a:lnSpc>
            </a:pPr>
            <a:r>
              <a:rPr lang="en-US" sz="1799" b="true">
                <a:solidFill>
                  <a:srgbClr val="FFFFFF"/>
                </a:solidFill>
                <a:latin typeface="Arimo Bold"/>
                <a:ea typeface="Arimo Bold"/>
                <a:cs typeface="Arimo Bold"/>
                <a:sym typeface="Arimo Bold"/>
              </a:rPr>
              <a:t>LSTM model</a:t>
            </a:r>
          </a:p>
        </p:txBody>
      </p:sp>
      <p:sp>
        <p:nvSpPr>
          <p:cNvPr name="TextBox 15" id="15"/>
          <p:cNvSpPr txBox="true"/>
          <p:nvPr/>
        </p:nvSpPr>
        <p:spPr>
          <a:xfrm rot="0">
            <a:off x="9112825" y="461729"/>
            <a:ext cx="340625" cy="257175"/>
          </a:xfrm>
          <a:prstGeom prst="rect">
            <a:avLst/>
          </a:prstGeom>
        </p:spPr>
        <p:txBody>
          <a:bodyPr anchor="t" rtlCol="false" tIns="0" lIns="0" bIns="0" rIns="0">
            <a:spAutoFit/>
          </a:bodyPr>
          <a:lstStyle/>
          <a:p>
            <a:pPr algn="r">
              <a:lnSpc>
                <a:spcPts val="1920"/>
              </a:lnSpc>
            </a:pPr>
            <a:r>
              <a:rPr lang="en-US" sz="1600">
                <a:solidFill>
                  <a:srgbClr val="D9D9D9"/>
                </a:solidFill>
                <a:latin typeface="Arimo"/>
                <a:ea typeface="Arimo"/>
                <a:cs typeface="Arimo"/>
                <a:sym typeface="Arimo"/>
              </a:rPr>
              <a:t>03</a:t>
            </a:r>
          </a:p>
        </p:txBody>
      </p:sp>
      <p:sp>
        <p:nvSpPr>
          <p:cNvPr name="TextBox 16" id="16"/>
          <p:cNvSpPr txBox="true"/>
          <p:nvPr/>
        </p:nvSpPr>
        <p:spPr>
          <a:xfrm rot="0">
            <a:off x="8740667" y="461729"/>
            <a:ext cx="542471" cy="257175"/>
          </a:xfrm>
          <a:prstGeom prst="rect">
            <a:avLst/>
          </a:prstGeom>
        </p:spPr>
        <p:txBody>
          <a:bodyPr anchor="t" rtlCol="false" tIns="0" lIns="0" bIns="0" rIns="0">
            <a:spAutoFit/>
          </a:bodyPr>
          <a:lstStyle/>
          <a:p>
            <a:pPr algn="l">
              <a:lnSpc>
                <a:spcPts val="1920"/>
              </a:lnSpc>
            </a:pPr>
            <a:r>
              <a:rPr lang="en-US" sz="1600">
                <a:solidFill>
                  <a:srgbClr val="D9D9D9"/>
                </a:solidFill>
                <a:latin typeface="Arimo"/>
                <a:ea typeface="Arimo"/>
                <a:cs typeface="Arimo"/>
                <a:sym typeface="Arimo"/>
              </a:rPr>
              <a:t>UNIT</a:t>
            </a:r>
          </a:p>
        </p:txBody>
      </p:sp>
      <p:sp>
        <p:nvSpPr>
          <p:cNvPr name="TextBox 17" id="17"/>
          <p:cNvSpPr txBox="true"/>
          <p:nvPr/>
        </p:nvSpPr>
        <p:spPr>
          <a:xfrm rot="0">
            <a:off x="446293" y="1559826"/>
            <a:ext cx="5425228" cy="733425"/>
          </a:xfrm>
          <a:prstGeom prst="rect">
            <a:avLst/>
          </a:prstGeom>
        </p:spPr>
        <p:txBody>
          <a:bodyPr anchor="t" rtlCol="false" tIns="0" lIns="0" bIns="0" rIns="0">
            <a:spAutoFit/>
          </a:bodyPr>
          <a:lstStyle/>
          <a:p>
            <a:pPr algn="l" marL="345226" indent="-172613" lvl="1">
              <a:lnSpc>
                <a:spcPts val="1918"/>
              </a:lnSpc>
              <a:buFont typeface="Arial"/>
              <a:buChar char="•"/>
            </a:pPr>
            <a:r>
              <a:rPr lang="en-US" sz="1599">
                <a:solidFill>
                  <a:srgbClr val="000000"/>
                </a:solidFill>
                <a:latin typeface="Arimo"/>
                <a:ea typeface="Arimo"/>
                <a:cs typeface="Arimo"/>
                <a:sym typeface="Arimo"/>
              </a:rPr>
              <a:t>LSTM model is built using Keras with 2 consecutive LSTM layers and output Dense layer using sigmoid. With the support of EarlyStopping.</a:t>
            </a:r>
          </a:p>
        </p:txBody>
      </p:sp>
      <p:sp>
        <p:nvSpPr>
          <p:cNvPr name="TextBox 18" id="18"/>
          <p:cNvSpPr txBox="true"/>
          <p:nvPr/>
        </p:nvSpPr>
        <p:spPr>
          <a:xfrm rot="0">
            <a:off x="621752" y="2469558"/>
            <a:ext cx="5249768" cy="495300"/>
          </a:xfrm>
          <a:prstGeom prst="rect">
            <a:avLst/>
          </a:prstGeom>
        </p:spPr>
        <p:txBody>
          <a:bodyPr anchor="t" rtlCol="false" tIns="0" lIns="0" bIns="0" rIns="0">
            <a:spAutoFit/>
          </a:bodyPr>
          <a:lstStyle/>
          <a:p>
            <a:pPr algn="l">
              <a:lnSpc>
                <a:spcPts val="1918"/>
              </a:lnSpc>
            </a:pPr>
            <a:r>
              <a:rPr lang="en-US" sz="1599">
                <a:solidFill>
                  <a:srgbClr val="000000"/>
                </a:solidFill>
                <a:latin typeface="Arimo"/>
                <a:ea typeface="Arimo"/>
                <a:cs typeface="Arimo"/>
                <a:sym typeface="Arimo"/>
              </a:rPr>
              <a:t>=&gt; The model is more balanced between </a:t>
            </a:r>
            <a:r>
              <a:rPr lang="en-US" sz="1599">
                <a:solidFill>
                  <a:srgbClr val="000000"/>
                </a:solidFill>
                <a:latin typeface="Arimo"/>
                <a:ea typeface="Arimo"/>
                <a:cs typeface="Arimo"/>
                <a:sym typeface="Arimo"/>
              </a:rPr>
              <a:t>Precision and Recall, giving better overall results than GRU.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DAGvJYOVuEI</dc:identifier>
  <dcterms:modified xsi:type="dcterms:W3CDTF">2011-08-01T06:04:30Z</dcterms:modified>
  <cp:revision>1</cp:revision>
  <dc:title>SIC_AI_Capstone Project_Presentation Slide Template.pptx</dc:title>
</cp:coreProperties>
</file>