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10287000" cx="18288000"/>
  <p:notesSz cx="6858000" cy="9144000"/>
  <p:embeddedFontLst>
    <p:embeddedFont>
      <p:font typeface="Public Sans"/>
      <p:bold r:id="rId35"/>
      <p:boldItalic r:id="rId36"/>
    </p:embeddedFont>
    <p:embeddedFont>
      <p:font typeface="Calistoga"/>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i+1EhucPekSO+2eGTYe0jPkjHN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E1D954-5B83-49AA-B80C-839A783A8463}">
  <a:tblStyle styleId="{64E1D954-5B83-49AA-B80C-839A783A84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ublicSans-bold.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listoga-regular.fntdata"/><Relationship Id="rId14" Type="http://schemas.openxmlformats.org/officeDocument/2006/relationships/slide" Target="slides/slide8.xml"/><Relationship Id="rId36" Type="http://schemas.openxmlformats.org/officeDocument/2006/relationships/font" Target="fonts/PublicSans-bold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1792288" y="612775"/>
            <a:ext cx="5486400" cy="4114800"/>
          </a:xfrm>
          <a:prstGeom prst="rect">
            <a:avLst/>
          </a:prstGeom>
          <a:noFill/>
          <a:ln>
            <a:noFill/>
          </a:ln>
        </p:spPr>
      </p:sp>
      <p:sp>
        <p:nvSpPr>
          <p:cNvPr id="64" name="Google Shape;64;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6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5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105.png"/><Relationship Id="rId7" Type="http://schemas.openxmlformats.org/officeDocument/2006/relationships/image" Target="../media/image61.png"/><Relationship Id="rId8"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3.png"/><Relationship Id="rId4" Type="http://schemas.openxmlformats.org/officeDocument/2006/relationships/image" Target="../media/image3.png"/><Relationship Id="rId5" Type="http://schemas.openxmlformats.org/officeDocument/2006/relationships/image" Target="../media/image103.png"/><Relationship Id="rId6" Type="http://schemas.openxmlformats.org/officeDocument/2006/relationships/image" Target="../media/image106.png"/><Relationship Id="rId7" Type="http://schemas.openxmlformats.org/officeDocument/2006/relationships/image" Target="../media/image54.png"/><Relationship Id="rId8"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5.png"/><Relationship Id="rId5" Type="http://schemas.openxmlformats.org/officeDocument/2006/relationships/image" Target="../media/image3.png"/><Relationship Id="rId6" Type="http://schemas.openxmlformats.org/officeDocument/2006/relationships/image" Target="../media/image84.png"/><Relationship Id="rId7" Type="http://schemas.openxmlformats.org/officeDocument/2006/relationships/image" Target="../media/image8.png"/><Relationship Id="rId8"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6.png"/><Relationship Id="rId5" Type="http://schemas.openxmlformats.org/officeDocument/2006/relationships/image" Target="../media/image58.png"/><Relationship Id="rId6"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10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1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1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1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91.png"/><Relationship Id="rId7" Type="http://schemas.openxmlformats.org/officeDocument/2006/relationships/image" Target="../media/image9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9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0.png"/><Relationship Id="rId4" Type="http://schemas.openxmlformats.org/officeDocument/2006/relationships/image" Target="../media/image104.png"/><Relationship Id="rId5" Type="http://schemas.openxmlformats.org/officeDocument/2006/relationships/image" Target="../media/image84.png"/><Relationship Id="rId6" Type="http://schemas.openxmlformats.org/officeDocument/2006/relationships/image" Target="../media/image1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3.png"/><Relationship Id="rId6"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5893957" y="-819247"/>
            <a:ext cx="4788085" cy="5256381"/>
          </a:xfrm>
          <a:custGeom>
            <a:rect b="b" l="l" r="r" t="t"/>
            <a:pathLst>
              <a:path extrusionOk="0" h="5256381" w="4788085">
                <a:moveTo>
                  <a:pt x="0" y="0"/>
                </a:moveTo>
                <a:lnTo>
                  <a:pt x="4788086" y="0"/>
                </a:lnTo>
                <a:lnTo>
                  <a:pt x="4788086" y="5256381"/>
                </a:lnTo>
                <a:lnTo>
                  <a:pt x="0" y="5256381"/>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16306800" y="7039323"/>
            <a:ext cx="2682658" cy="3688654"/>
          </a:xfrm>
          <a:custGeom>
            <a:rect b="b" l="l" r="r" t="t"/>
            <a:pathLst>
              <a:path extrusionOk="0" h="3688654" w="2682658">
                <a:moveTo>
                  <a:pt x="0" y="0"/>
                </a:moveTo>
                <a:lnTo>
                  <a:pt x="2682658" y="0"/>
                </a:lnTo>
                <a:lnTo>
                  <a:pt x="2682658" y="3688655"/>
                </a:lnTo>
                <a:lnTo>
                  <a:pt x="0" y="3688655"/>
                </a:lnTo>
                <a:lnTo>
                  <a:pt x="0" y="0"/>
                </a:lnTo>
                <a:close/>
              </a:path>
            </a:pathLst>
          </a:custGeom>
          <a:blipFill rotWithShape="1">
            <a:blip r:embed="rId4">
              <a:alphaModFix/>
            </a:blip>
            <a:stretch>
              <a:fillRect b="0" l="0" r="0" t="0"/>
            </a:stretch>
          </a:blipFill>
          <a:ln>
            <a:noFill/>
          </a:ln>
        </p:spPr>
      </p:sp>
      <p:sp>
        <p:nvSpPr>
          <p:cNvPr id="86" name="Google Shape;86;p1"/>
          <p:cNvSpPr/>
          <p:nvPr/>
        </p:nvSpPr>
        <p:spPr>
          <a:xfrm flipH="1">
            <a:off x="-2221312" y="3510310"/>
            <a:ext cx="5060979" cy="7462570"/>
          </a:xfrm>
          <a:custGeom>
            <a:rect b="b" l="l" r="r" t="t"/>
            <a:pathLst>
              <a:path extrusionOk="0" h="7462570" w="5060979">
                <a:moveTo>
                  <a:pt x="5060980" y="0"/>
                </a:moveTo>
                <a:lnTo>
                  <a:pt x="0" y="0"/>
                </a:lnTo>
                <a:lnTo>
                  <a:pt x="0" y="7462569"/>
                </a:lnTo>
                <a:lnTo>
                  <a:pt x="5060980" y="7462569"/>
                </a:lnTo>
                <a:lnTo>
                  <a:pt x="5060980" y="0"/>
                </a:lnTo>
                <a:close/>
              </a:path>
            </a:pathLst>
          </a:custGeom>
          <a:blipFill rotWithShape="1">
            <a:blip r:embed="rId5">
              <a:alphaModFix/>
            </a:blip>
            <a:stretch>
              <a:fillRect b="0" l="0" r="0" t="0"/>
            </a:stretch>
          </a:blipFill>
          <a:ln>
            <a:noFill/>
          </a:ln>
        </p:spPr>
      </p:sp>
      <p:sp>
        <p:nvSpPr>
          <p:cNvPr id="87" name="Google Shape;87;p1"/>
          <p:cNvSpPr/>
          <p:nvPr/>
        </p:nvSpPr>
        <p:spPr>
          <a:xfrm>
            <a:off x="1875056" y="508533"/>
            <a:ext cx="1929223" cy="1816977"/>
          </a:xfrm>
          <a:custGeom>
            <a:rect b="b" l="l" r="r" t="t"/>
            <a:pathLst>
              <a:path extrusionOk="0" h="1816977" w="1929223">
                <a:moveTo>
                  <a:pt x="0" y="0"/>
                </a:moveTo>
                <a:lnTo>
                  <a:pt x="1929223" y="0"/>
                </a:lnTo>
                <a:lnTo>
                  <a:pt x="1929223" y="1816977"/>
                </a:lnTo>
                <a:lnTo>
                  <a:pt x="0" y="1816977"/>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721663" y="6291608"/>
            <a:ext cx="1723793" cy="1899972"/>
          </a:xfrm>
          <a:custGeom>
            <a:rect b="b" l="l" r="r" t="t"/>
            <a:pathLst>
              <a:path extrusionOk="0" h="1899972" w="1723793">
                <a:moveTo>
                  <a:pt x="0" y="0"/>
                </a:moveTo>
                <a:lnTo>
                  <a:pt x="1723793" y="0"/>
                </a:lnTo>
                <a:lnTo>
                  <a:pt x="1723793" y="1899973"/>
                </a:lnTo>
                <a:lnTo>
                  <a:pt x="0" y="1899973"/>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3804279" y="2020401"/>
            <a:ext cx="11104499"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50" u="none" cap="none" strike="noStrike">
                <a:solidFill>
                  <a:srgbClr val="4F674F"/>
                </a:solidFill>
                <a:latin typeface="Calistoga"/>
                <a:ea typeface="Calistoga"/>
                <a:cs typeface="Calistoga"/>
                <a:sym typeface="Calistoga"/>
              </a:rPr>
              <a:t>BÀI TẬP LỚN</a:t>
            </a:r>
            <a:endParaRPr/>
          </a:p>
        </p:txBody>
      </p:sp>
      <p:sp>
        <p:nvSpPr>
          <p:cNvPr id="90" name="Google Shape;90;p1"/>
          <p:cNvSpPr txBox="1"/>
          <p:nvPr/>
        </p:nvSpPr>
        <p:spPr>
          <a:xfrm>
            <a:off x="3591750" y="5880922"/>
            <a:ext cx="11104499" cy="1037057"/>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6045" u="none" cap="none" strike="noStrike">
                <a:solidFill>
                  <a:srgbClr val="323232"/>
                </a:solidFill>
                <a:latin typeface="Public Sans"/>
                <a:ea typeface="Public Sans"/>
                <a:cs typeface="Public Sans"/>
                <a:sym typeface="Public Sans"/>
              </a:rPr>
              <a:t>ĐỀ TÀI: DỰ ĐOÁN GIÁ VÀNG</a:t>
            </a:r>
            <a:endParaRPr/>
          </a:p>
        </p:txBody>
      </p:sp>
      <p:sp>
        <p:nvSpPr>
          <p:cNvPr id="91" name="Google Shape;91;p1"/>
          <p:cNvSpPr txBox="1"/>
          <p:nvPr/>
        </p:nvSpPr>
        <p:spPr>
          <a:xfrm>
            <a:off x="11535348" y="8105856"/>
            <a:ext cx="5723952" cy="811530"/>
          </a:xfrm>
          <a:prstGeom prst="rect">
            <a:avLst/>
          </a:prstGeom>
          <a:noFill/>
          <a:ln>
            <a:noFill/>
          </a:ln>
        </p:spPr>
        <p:txBody>
          <a:bodyPr anchorCtr="0" anchor="t" bIns="0" lIns="0" spcFirstLastPara="1" rIns="0" wrap="square" tIns="0">
            <a:spAutoFit/>
          </a:bodyPr>
          <a:lstStyle/>
          <a:p>
            <a:pPr indent="0" lvl="0" marL="0" marR="0" rtl="0" algn="ctr">
              <a:lnSpc>
                <a:spcPct val="139979"/>
              </a:lnSpc>
              <a:spcBef>
                <a:spcPts val="0"/>
              </a:spcBef>
              <a:spcAft>
                <a:spcPts val="0"/>
              </a:spcAft>
              <a:buNone/>
            </a:pPr>
            <a:r>
              <a:rPr b="1" i="0" lang="en-US" sz="4800" u="none" cap="none" strike="noStrike">
                <a:solidFill>
                  <a:srgbClr val="4F674F"/>
                </a:solidFill>
                <a:latin typeface="Calistoga"/>
                <a:ea typeface="Calistoga"/>
                <a:cs typeface="Calistoga"/>
                <a:sym typeface="Calistoga"/>
              </a:rPr>
              <a:t>Lớp 63CNTT1</a:t>
            </a:r>
            <a:endParaRPr/>
          </a:p>
        </p:txBody>
      </p:sp>
      <p:sp>
        <p:nvSpPr>
          <p:cNvPr id="92" name="Google Shape;92;p1"/>
          <p:cNvSpPr txBox="1"/>
          <p:nvPr/>
        </p:nvSpPr>
        <p:spPr>
          <a:xfrm>
            <a:off x="3804279" y="3827534"/>
            <a:ext cx="11104499"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50" u="none" cap="none" strike="noStrike">
                <a:solidFill>
                  <a:srgbClr val="4F674F"/>
                </a:solidFill>
                <a:latin typeface="Calistoga"/>
                <a:ea typeface="Calistoga"/>
                <a:cs typeface="Calistoga"/>
                <a:sym typeface="Calistoga"/>
              </a:rPr>
              <a:t>HỌC PHẦN : HỌC MÁY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88" name="Shape 188"/>
        <p:cNvGrpSpPr/>
        <p:nvPr/>
      </p:nvGrpSpPr>
      <p:grpSpPr>
        <a:xfrm>
          <a:off x="0" y="0"/>
          <a:ext cx="0" cy="0"/>
          <a:chOff x="0" y="0"/>
          <a:chExt cx="0" cy="0"/>
        </a:xfrm>
      </p:grpSpPr>
      <p:sp>
        <p:nvSpPr>
          <p:cNvPr id="189" name="Google Shape;189;p10"/>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190" name="Google Shape;190;p10"/>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191" name="Google Shape;191;p10"/>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192" name="Google Shape;192;p10"/>
          <p:cNvSpPr/>
          <p:nvPr/>
        </p:nvSpPr>
        <p:spPr>
          <a:xfrm>
            <a:off x="2451960" y="2363005"/>
            <a:ext cx="12484962" cy="6395175"/>
          </a:xfrm>
          <a:custGeom>
            <a:rect b="b" l="l" r="r" t="t"/>
            <a:pathLst>
              <a:path extrusionOk="0" h="6395175" w="12484962">
                <a:moveTo>
                  <a:pt x="0" y="0"/>
                </a:moveTo>
                <a:lnTo>
                  <a:pt x="12484962" y="0"/>
                </a:lnTo>
                <a:lnTo>
                  <a:pt x="12484962" y="6395175"/>
                </a:lnTo>
                <a:lnTo>
                  <a:pt x="0" y="6395175"/>
                </a:lnTo>
                <a:lnTo>
                  <a:pt x="0" y="0"/>
                </a:lnTo>
                <a:close/>
              </a:path>
            </a:pathLst>
          </a:custGeom>
          <a:blipFill rotWithShape="1">
            <a:blip r:embed="rId6">
              <a:alphaModFix/>
            </a:blip>
            <a:stretch>
              <a:fillRect b="0" l="0" r="0" t="0"/>
            </a:stretch>
          </a:blipFill>
          <a:ln>
            <a:noFill/>
          </a:ln>
        </p:spPr>
      </p:sp>
      <p:sp>
        <p:nvSpPr>
          <p:cNvPr id="193" name="Google Shape;193;p10"/>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97" name="Shape 197"/>
        <p:cNvGrpSpPr/>
        <p:nvPr/>
      </p:nvGrpSpPr>
      <p:grpSpPr>
        <a:xfrm>
          <a:off x="0" y="0"/>
          <a:ext cx="0" cy="0"/>
          <a:chOff x="0" y="0"/>
          <a:chExt cx="0" cy="0"/>
        </a:xfrm>
      </p:grpSpPr>
      <p:sp>
        <p:nvSpPr>
          <p:cNvPr id="198" name="Google Shape;198;p11"/>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199" name="Google Shape;199;p11"/>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00" name="Google Shape;200;p11"/>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01" name="Google Shape;201;p11"/>
          <p:cNvSpPr/>
          <p:nvPr/>
        </p:nvSpPr>
        <p:spPr>
          <a:xfrm>
            <a:off x="2499928" y="3071106"/>
            <a:ext cx="13327163" cy="4678267"/>
          </a:xfrm>
          <a:custGeom>
            <a:rect b="b" l="l" r="r" t="t"/>
            <a:pathLst>
              <a:path extrusionOk="0" h="4678267" w="13327163">
                <a:moveTo>
                  <a:pt x="0" y="0"/>
                </a:moveTo>
                <a:lnTo>
                  <a:pt x="13327163" y="0"/>
                </a:lnTo>
                <a:lnTo>
                  <a:pt x="13327163" y="4678267"/>
                </a:lnTo>
                <a:lnTo>
                  <a:pt x="0" y="4678267"/>
                </a:lnTo>
                <a:lnTo>
                  <a:pt x="0" y="0"/>
                </a:lnTo>
                <a:close/>
              </a:path>
            </a:pathLst>
          </a:custGeom>
          <a:blipFill rotWithShape="1">
            <a:blip r:embed="rId6">
              <a:alphaModFix/>
            </a:blip>
            <a:stretch>
              <a:fillRect b="0" l="0" r="0" t="0"/>
            </a:stretch>
          </a:blipFill>
          <a:ln>
            <a:noFill/>
          </a:ln>
        </p:spPr>
      </p:sp>
      <p:sp>
        <p:nvSpPr>
          <p:cNvPr id="202" name="Google Shape;202;p11"/>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06" name="Shape 206"/>
        <p:cNvGrpSpPr/>
        <p:nvPr/>
      </p:nvGrpSpPr>
      <p:grpSpPr>
        <a:xfrm>
          <a:off x="0" y="0"/>
          <a:ext cx="0" cy="0"/>
          <a:chOff x="0" y="0"/>
          <a:chExt cx="0" cy="0"/>
        </a:xfrm>
      </p:grpSpPr>
      <p:sp>
        <p:nvSpPr>
          <p:cNvPr id="207" name="Google Shape;207;p12"/>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08" name="Google Shape;208;p12"/>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09" name="Google Shape;209;p12"/>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10" name="Google Shape;210;p12"/>
          <p:cNvSpPr/>
          <p:nvPr/>
        </p:nvSpPr>
        <p:spPr>
          <a:xfrm>
            <a:off x="1758419" y="3429708"/>
            <a:ext cx="14771162" cy="3834217"/>
          </a:xfrm>
          <a:custGeom>
            <a:rect b="b" l="l" r="r" t="t"/>
            <a:pathLst>
              <a:path extrusionOk="0" h="3834217" w="14771162">
                <a:moveTo>
                  <a:pt x="0" y="0"/>
                </a:moveTo>
                <a:lnTo>
                  <a:pt x="14771162" y="0"/>
                </a:lnTo>
                <a:lnTo>
                  <a:pt x="14771162" y="3834216"/>
                </a:lnTo>
                <a:lnTo>
                  <a:pt x="0" y="3834216"/>
                </a:lnTo>
                <a:lnTo>
                  <a:pt x="0" y="0"/>
                </a:lnTo>
                <a:close/>
              </a:path>
            </a:pathLst>
          </a:custGeom>
          <a:blipFill rotWithShape="1">
            <a:blip r:embed="rId6">
              <a:alphaModFix/>
            </a:blip>
            <a:stretch>
              <a:fillRect b="0" l="0" r="0" t="0"/>
            </a:stretch>
          </a:blipFill>
          <a:ln>
            <a:noFill/>
          </a:ln>
        </p:spPr>
      </p:sp>
      <p:sp>
        <p:nvSpPr>
          <p:cNvPr id="211" name="Google Shape;211;p12"/>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15" name="Shape 215"/>
        <p:cNvGrpSpPr/>
        <p:nvPr/>
      </p:nvGrpSpPr>
      <p:grpSpPr>
        <a:xfrm>
          <a:off x="0" y="0"/>
          <a:ext cx="0" cy="0"/>
          <a:chOff x="0" y="0"/>
          <a:chExt cx="0" cy="0"/>
        </a:xfrm>
      </p:grpSpPr>
      <p:sp>
        <p:nvSpPr>
          <p:cNvPr id="216" name="Google Shape;216;p13"/>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17" name="Google Shape;217;p13"/>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18" name="Google Shape;218;p13"/>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19" name="Google Shape;219;p13"/>
          <p:cNvSpPr/>
          <p:nvPr/>
        </p:nvSpPr>
        <p:spPr>
          <a:xfrm>
            <a:off x="3478315" y="1940283"/>
            <a:ext cx="11331370" cy="7785863"/>
          </a:xfrm>
          <a:custGeom>
            <a:rect b="b" l="l" r="r" t="t"/>
            <a:pathLst>
              <a:path extrusionOk="0" h="7785863" w="11331370">
                <a:moveTo>
                  <a:pt x="0" y="0"/>
                </a:moveTo>
                <a:lnTo>
                  <a:pt x="11331370" y="0"/>
                </a:lnTo>
                <a:lnTo>
                  <a:pt x="11331370" y="7785863"/>
                </a:lnTo>
                <a:lnTo>
                  <a:pt x="0" y="7785863"/>
                </a:lnTo>
                <a:lnTo>
                  <a:pt x="0" y="0"/>
                </a:lnTo>
                <a:close/>
              </a:path>
            </a:pathLst>
          </a:custGeom>
          <a:blipFill rotWithShape="1">
            <a:blip r:embed="rId6">
              <a:alphaModFix/>
            </a:blip>
            <a:stretch>
              <a:fillRect b="0" l="0" r="0" t="0"/>
            </a:stretch>
          </a:blipFill>
          <a:ln>
            <a:noFill/>
          </a:ln>
        </p:spPr>
      </p:sp>
      <p:sp>
        <p:nvSpPr>
          <p:cNvPr id="220" name="Google Shape;220;p13"/>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24" name="Shape 224"/>
        <p:cNvGrpSpPr/>
        <p:nvPr/>
      </p:nvGrpSpPr>
      <p:grpSpPr>
        <a:xfrm>
          <a:off x="0" y="0"/>
          <a:ext cx="0" cy="0"/>
          <a:chOff x="0" y="0"/>
          <a:chExt cx="0" cy="0"/>
        </a:xfrm>
      </p:grpSpPr>
      <p:sp>
        <p:nvSpPr>
          <p:cNvPr id="225" name="Google Shape;225;p14"/>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26" name="Google Shape;226;p14"/>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27" name="Google Shape;227;p14"/>
          <p:cNvSpPr txBox="1"/>
          <p:nvPr/>
        </p:nvSpPr>
        <p:spPr>
          <a:xfrm>
            <a:off x="1345223" y="2289283"/>
            <a:ext cx="1498338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323232"/>
                </a:solidFill>
                <a:latin typeface="Public Sans"/>
                <a:ea typeface="Public Sans"/>
                <a:cs typeface="Public Sans"/>
                <a:sym typeface="Public Sans"/>
              </a:rPr>
              <a:t>Mục đích của phương pháp :</a:t>
            </a:r>
            <a:endParaRPr/>
          </a:p>
        </p:txBody>
      </p:sp>
      <p:sp>
        <p:nvSpPr>
          <p:cNvPr id="228" name="Google Shape;228;p14"/>
          <p:cNvSpPr txBox="1"/>
          <p:nvPr/>
        </p:nvSpPr>
        <p:spPr>
          <a:xfrm>
            <a:off x="612512" y="302576"/>
            <a:ext cx="14983385"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II. Phương pháp Neural Network</a:t>
            </a:r>
            <a:endParaRPr/>
          </a:p>
        </p:txBody>
      </p:sp>
      <p:sp>
        <p:nvSpPr>
          <p:cNvPr id="229" name="Google Shape;229;p14"/>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30" name="Google Shape;230;p14"/>
          <p:cNvSpPr txBox="1"/>
          <p:nvPr/>
        </p:nvSpPr>
        <p:spPr>
          <a:xfrm>
            <a:off x="1345223" y="6878921"/>
            <a:ext cx="14983385" cy="108331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099" u="none" cap="none" strike="noStrike">
                <a:solidFill>
                  <a:srgbClr val="323232"/>
                </a:solidFill>
                <a:latin typeface="Public Sans"/>
                <a:ea typeface="Public Sans"/>
                <a:cs typeface="Public Sans"/>
                <a:sym typeface="Public Sans"/>
              </a:rPr>
              <a:t>-  Input </a:t>
            </a:r>
            <a:r>
              <a:rPr b="0" i="0" lang="en-US" sz="3099" u="none" cap="none" strike="noStrike">
                <a:solidFill>
                  <a:srgbClr val="323232"/>
                </a:solidFill>
                <a:latin typeface="Public Sans"/>
                <a:ea typeface="Public Sans"/>
                <a:cs typeface="Public Sans"/>
                <a:sym typeface="Public Sans"/>
              </a:rPr>
              <a:t>: Tập dữ liệu (Xtrain, ytrain), kiến trúc mạng nơ ron (số lớp ẩn, số nơ ron của mỗi lớp ẩn), hàm kích hoạt (activation function), hàm mất mát (loss function)</a:t>
            </a:r>
            <a:endParaRPr/>
          </a:p>
        </p:txBody>
      </p:sp>
      <p:sp>
        <p:nvSpPr>
          <p:cNvPr id="231" name="Google Shape;231;p14"/>
          <p:cNvSpPr txBox="1"/>
          <p:nvPr/>
        </p:nvSpPr>
        <p:spPr>
          <a:xfrm>
            <a:off x="1345223" y="8430370"/>
            <a:ext cx="14983385" cy="108331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a:t>
            </a:r>
            <a:r>
              <a:rPr b="1" i="0" lang="en-US" sz="3099" u="none" cap="none" strike="noStrike">
                <a:solidFill>
                  <a:srgbClr val="323232"/>
                </a:solidFill>
                <a:latin typeface="Public Sans"/>
                <a:ea typeface="Public Sans"/>
                <a:cs typeface="Public Sans"/>
                <a:sym typeface="Public Sans"/>
              </a:rPr>
              <a:t>Output </a:t>
            </a:r>
            <a:r>
              <a:rPr b="0" i="0" lang="en-US" sz="3099" u="none" cap="none" strike="noStrike">
                <a:solidFill>
                  <a:srgbClr val="323232"/>
                </a:solidFill>
                <a:latin typeface="Public Sans"/>
                <a:ea typeface="Public Sans"/>
                <a:cs typeface="Public Sans"/>
                <a:sym typeface="Public Sans"/>
              </a:rPr>
              <a:t>: Bộ vector trọng số của các liên kết giữa các nơ ron (W) để hàm mất mát đạt giá trị tối ưu</a:t>
            </a:r>
            <a:endParaRPr/>
          </a:p>
        </p:txBody>
      </p:sp>
      <p:sp>
        <p:nvSpPr>
          <p:cNvPr id="232" name="Google Shape;232;p14"/>
          <p:cNvSpPr txBox="1"/>
          <p:nvPr/>
        </p:nvSpPr>
        <p:spPr>
          <a:xfrm>
            <a:off x="1345223" y="3665117"/>
            <a:ext cx="14983385" cy="271208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Mục đích chính của mô hình học máy neural network là học và nhận biết các mẫu, mối quan hệ và cấu trúc trong dữ liệu.</a:t>
            </a:r>
            <a:endParaRPr/>
          </a:p>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Tạo ra các mô hình tính toán mạnh mẽ để giải quyết các vấn đề phức tạp trong học máy, xử lý thông tin và trí tuệ nhân tạo.</a:t>
            </a:r>
            <a:endParaRPr/>
          </a:p>
          <a:p>
            <a:pPr indent="0" lvl="0" marL="0" marR="0" rtl="0" algn="l">
              <a:lnSpc>
                <a:spcPct val="140012"/>
              </a:lnSpc>
              <a:spcBef>
                <a:spcPts val="0"/>
              </a:spcBef>
              <a:spcAft>
                <a:spcPts val="0"/>
              </a:spcAft>
              <a:buNone/>
            </a:pPr>
            <a:r>
              <a:t/>
            </a:r>
            <a:endParaRPr b="0" i="0" sz="3099" u="none" cap="none" strike="noStrike">
              <a:solidFill>
                <a:srgbClr val="323232"/>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36" name="Shape 236"/>
        <p:cNvGrpSpPr/>
        <p:nvPr/>
      </p:nvGrpSpPr>
      <p:grpSpPr>
        <a:xfrm>
          <a:off x="0" y="0"/>
          <a:ext cx="0" cy="0"/>
          <a:chOff x="0" y="0"/>
          <a:chExt cx="0" cy="0"/>
        </a:xfrm>
      </p:grpSpPr>
      <p:sp>
        <p:nvSpPr>
          <p:cNvPr id="237" name="Google Shape;237;p15"/>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38" name="Google Shape;238;p15"/>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39" name="Google Shape;239;p15"/>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40" name="Google Shape;240;p15"/>
          <p:cNvSpPr/>
          <p:nvPr/>
        </p:nvSpPr>
        <p:spPr>
          <a:xfrm>
            <a:off x="613034" y="6971704"/>
            <a:ext cx="4119857" cy="1579945"/>
          </a:xfrm>
          <a:custGeom>
            <a:rect b="b" l="l" r="r" t="t"/>
            <a:pathLst>
              <a:path extrusionOk="0" h="1579945" w="4119857">
                <a:moveTo>
                  <a:pt x="0" y="0"/>
                </a:moveTo>
                <a:lnTo>
                  <a:pt x="4119858" y="0"/>
                </a:lnTo>
                <a:lnTo>
                  <a:pt x="4119858" y="1579945"/>
                </a:lnTo>
                <a:lnTo>
                  <a:pt x="0" y="1579945"/>
                </a:lnTo>
                <a:lnTo>
                  <a:pt x="0" y="0"/>
                </a:lnTo>
                <a:close/>
              </a:path>
            </a:pathLst>
          </a:custGeom>
          <a:blipFill rotWithShape="1">
            <a:blip r:embed="rId6">
              <a:alphaModFix/>
            </a:blip>
            <a:stretch>
              <a:fillRect b="0" l="0" r="0" t="0"/>
            </a:stretch>
          </a:blipFill>
          <a:ln>
            <a:noFill/>
          </a:ln>
        </p:spPr>
      </p:sp>
      <p:sp>
        <p:nvSpPr>
          <p:cNvPr id="241" name="Google Shape;241;p15"/>
          <p:cNvSpPr/>
          <p:nvPr/>
        </p:nvSpPr>
        <p:spPr>
          <a:xfrm>
            <a:off x="5256767" y="6971704"/>
            <a:ext cx="5750892" cy="1534866"/>
          </a:xfrm>
          <a:custGeom>
            <a:rect b="b" l="l" r="r" t="t"/>
            <a:pathLst>
              <a:path extrusionOk="0" h="1534866" w="5750892">
                <a:moveTo>
                  <a:pt x="0" y="0"/>
                </a:moveTo>
                <a:lnTo>
                  <a:pt x="5750892" y="0"/>
                </a:lnTo>
                <a:lnTo>
                  <a:pt x="5750892" y="1534866"/>
                </a:lnTo>
                <a:lnTo>
                  <a:pt x="0" y="1534866"/>
                </a:lnTo>
                <a:lnTo>
                  <a:pt x="0" y="0"/>
                </a:lnTo>
                <a:close/>
              </a:path>
            </a:pathLst>
          </a:custGeom>
          <a:blipFill rotWithShape="1">
            <a:blip r:embed="rId7">
              <a:alphaModFix/>
            </a:blip>
            <a:stretch>
              <a:fillRect b="0" l="0" r="0" t="0"/>
            </a:stretch>
          </a:blipFill>
          <a:ln>
            <a:noFill/>
          </a:ln>
        </p:spPr>
      </p:sp>
      <p:sp>
        <p:nvSpPr>
          <p:cNvPr id="242" name="Google Shape;242;p15"/>
          <p:cNvSpPr/>
          <p:nvPr/>
        </p:nvSpPr>
        <p:spPr>
          <a:xfrm>
            <a:off x="11532056" y="7085990"/>
            <a:ext cx="5727244" cy="1351372"/>
          </a:xfrm>
          <a:custGeom>
            <a:rect b="b" l="l" r="r" t="t"/>
            <a:pathLst>
              <a:path extrusionOk="0" h="1351372" w="5727244">
                <a:moveTo>
                  <a:pt x="0" y="0"/>
                </a:moveTo>
                <a:lnTo>
                  <a:pt x="5727244" y="0"/>
                </a:lnTo>
                <a:lnTo>
                  <a:pt x="5727244" y="1351373"/>
                </a:lnTo>
                <a:lnTo>
                  <a:pt x="0" y="1351373"/>
                </a:lnTo>
                <a:lnTo>
                  <a:pt x="0" y="0"/>
                </a:lnTo>
                <a:close/>
              </a:path>
            </a:pathLst>
          </a:custGeom>
          <a:blipFill rotWithShape="1">
            <a:blip r:embed="rId8">
              <a:alphaModFix/>
            </a:blip>
            <a:stretch>
              <a:fillRect b="0" l="0" r="0" t="0"/>
            </a:stretch>
          </a:blipFill>
          <a:ln>
            <a:noFill/>
          </a:ln>
        </p:spPr>
      </p:sp>
      <p:sp>
        <p:nvSpPr>
          <p:cNvPr id="243" name="Google Shape;243;p15"/>
          <p:cNvSpPr txBox="1"/>
          <p:nvPr/>
        </p:nvSpPr>
        <p:spPr>
          <a:xfrm>
            <a:off x="-2321525" y="1800521"/>
            <a:ext cx="14983500" cy="6891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323232"/>
                </a:solidFill>
                <a:latin typeface="Public Sans"/>
                <a:ea typeface="Public Sans"/>
                <a:cs typeface="Public Sans"/>
                <a:sym typeface="Public Sans"/>
              </a:rPr>
              <a:t>Method ( cách thực hiện ) :</a:t>
            </a:r>
            <a:endParaRPr/>
          </a:p>
        </p:txBody>
      </p:sp>
      <p:sp>
        <p:nvSpPr>
          <p:cNvPr id="244" name="Google Shape;244;p15"/>
          <p:cNvSpPr txBox="1"/>
          <p:nvPr/>
        </p:nvSpPr>
        <p:spPr>
          <a:xfrm>
            <a:off x="612512" y="302576"/>
            <a:ext cx="14983385"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II. Phương pháp Neural Network</a:t>
            </a:r>
            <a:endParaRPr/>
          </a:p>
        </p:txBody>
      </p:sp>
      <p:sp>
        <p:nvSpPr>
          <p:cNvPr id="245" name="Google Shape;245;p15"/>
          <p:cNvSpPr txBox="1"/>
          <p:nvPr/>
        </p:nvSpPr>
        <p:spPr>
          <a:xfrm>
            <a:off x="2205789" y="2966382"/>
            <a:ext cx="12474647" cy="19767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  Phương pháp phổ biến nhất để tối ưu MLP vẫn là Gradient Descent (GD)</a:t>
            </a:r>
            <a:endParaRPr/>
          </a:p>
          <a:p>
            <a:pPr indent="0" lvl="0" marL="0" marR="0" rtl="0" algn="l">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  Để áp dụng GD, chúng ta cần tính được gradient của hàm mất mát theo từng ma trận trọng số Wl, và vector bias bl</a:t>
            </a:r>
            <a:endParaRPr/>
          </a:p>
          <a:p>
            <a:pPr indent="0" lvl="0" marL="0" marR="0" rtl="0" algn="ctr">
              <a:lnSpc>
                <a:spcPct val="140000"/>
              </a:lnSpc>
              <a:spcBef>
                <a:spcPts val="0"/>
              </a:spcBef>
              <a:spcAft>
                <a:spcPts val="0"/>
              </a:spcAft>
              <a:buNone/>
            </a:pPr>
            <a:r>
              <a:t/>
            </a:r>
            <a:endParaRPr b="0" i="0" sz="2800" u="none" cap="none" strike="noStrike">
              <a:solidFill>
                <a:srgbClr val="323232"/>
              </a:solidFill>
              <a:latin typeface="Public Sans"/>
              <a:ea typeface="Public Sans"/>
              <a:cs typeface="Public Sans"/>
              <a:sym typeface="Public Sans"/>
            </a:endParaRPr>
          </a:p>
        </p:txBody>
      </p:sp>
      <p:sp>
        <p:nvSpPr>
          <p:cNvPr id="246" name="Google Shape;246;p15"/>
          <p:cNvSpPr txBox="1"/>
          <p:nvPr/>
        </p:nvSpPr>
        <p:spPr>
          <a:xfrm>
            <a:off x="2004847" y="4707670"/>
            <a:ext cx="5170051" cy="4908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Một số hàm kích hoạt phổ biến :</a:t>
            </a:r>
            <a:endParaRPr/>
          </a:p>
        </p:txBody>
      </p:sp>
      <p:sp>
        <p:nvSpPr>
          <p:cNvPr id="247" name="Google Shape;247;p15"/>
          <p:cNvSpPr txBox="1"/>
          <p:nvPr/>
        </p:nvSpPr>
        <p:spPr>
          <a:xfrm>
            <a:off x="1587007" y="5871507"/>
            <a:ext cx="2170867" cy="4908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Hàm sigmoid</a:t>
            </a:r>
            <a:endParaRPr/>
          </a:p>
        </p:txBody>
      </p:sp>
      <p:sp>
        <p:nvSpPr>
          <p:cNvPr id="248" name="Google Shape;248;p15"/>
          <p:cNvSpPr txBox="1"/>
          <p:nvPr/>
        </p:nvSpPr>
        <p:spPr>
          <a:xfrm>
            <a:off x="7237358" y="5871507"/>
            <a:ext cx="1616512" cy="4908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Hàm tanh</a:t>
            </a:r>
            <a:endParaRPr/>
          </a:p>
        </p:txBody>
      </p:sp>
      <p:sp>
        <p:nvSpPr>
          <p:cNvPr id="249" name="Google Shape;249;p15"/>
          <p:cNvSpPr txBox="1"/>
          <p:nvPr/>
        </p:nvSpPr>
        <p:spPr>
          <a:xfrm>
            <a:off x="13182264" y="5871507"/>
            <a:ext cx="1712238" cy="4908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Hàm ReLu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53" name="Shape 253"/>
        <p:cNvGrpSpPr/>
        <p:nvPr/>
      </p:nvGrpSpPr>
      <p:grpSpPr>
        <a:xfrm>
          <a:off x="0" y="0"/>
          <a:ext cx="0" cy="0"/>
          <a:chOff x="0" y="0"/>
          <a:chExt cx="0" cy="0"/>
        </a:xfrm>
      </p:grpSpPr>
      <p:sp>
        <p:nvSpPr>
          <p:cNvPr id="254" name="Google Shape;254;p16"/>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55" name="Google Shape;255;p16"/>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56" name="Google Shape;256;p16"/>
          <p:cNvSpPr txBox="1"/>
          <p:nvPr/>
        </p:nvSpPr>
        <p:spPr>
          <a:xfrm>
            <a:off x="843706" y="2747022"/>
            <a:ext cx="14983385" cy="9861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 Hàm lỗi (tổng chêch lệch giữa đầu ra thu được và đầu ra mong muốn) là 1 hàm f(w) của các trọng số liên kết</a:t>
            </a:r>
            <a:endParaRPr/>
          </a:p>
        </p:txBody>
      </p:sp>
      <p:sp>
        <p:nvSpPr>
          <p:cNvPr id="257" name="Google Shape;257;p16"/>
          <p:cNvSpPr txBox="1"/>
          <p:nvPr/>
        </p:nvSpPr>
        <p:spPr>
          <a:xfrm>
            <a:off x="612512" y="302576"/>
            <a:ext cx="14983385"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II. Phương pháp Neural Network</a:t>
            </a:r>
            <a:endParaRPr/>
          </a:p>
        </p:txBody>
      </p:sp>
      <p:sp>
        <p:nvSpPr>
          <p:cNvPr id="258" name="Google Shape;258;p16"/>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59" name="Google Shape;259;p16"/>
          <p:cNvSpPr txBox="1"/>
          <p:nvPr/>
        </p:nvSpPr>
        <p:spPr>
          <a:xfrm>
            <a:off x="843706" y="4786528"/>
            <a:ext cx="14983385" cy="14814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 Cần tìm ra 1 trọng số w mà tại đó hàm lỗi là nhỏ nhất</a:t>
            </a:r>
            <a:endParaRPr/>
          </a:p>
          <a:p>
            <a:pPr indent="0" lvl="0" marL="0" marR="0" rtl="0" algn="l">
              <a:lnSpc>
                <a:spcPct val="140000"/>
              </a:lnSpc>
              <a:spcBef>
                <a:spcPts val="0"/>
              </a:spcBef>
              <a:spcAft>
                <a:spcPts val="0"/>
              </a:spcAft>
              <a:buNone/>
            </a:pPr>
            <a:r>
              <a:rPr b="0" i="0" lang="en-US" sz="2800" u="none" cap="none" strike="noStrike">
                <a:solidFill>
                  <a:srgbClr val="323232"/>
                </a:solidFill>
                <a:latin typeface="Public Sans"/>
                <a:ea typeface="Public Sans"/>
                <a:cs typeface="Public Sans"/>
                <a:sym typeface="Public Sans"/>
              </a:rPr>
              <a:t>+ Hàm lỗi sẽ giảm dần mỗi khi học 1 dữ liệu mẫu. Tức là đầu ra thu được của mạng sẽ tiến sát dần đến đầu ra mong muốn</a:t>
            </a:r>
            <a:endParaRPr/>
          </a:p>
        </p:txBody>
      </p:sp>
      <p:sp>
        <p:nvSpPr>
          <p:cNvPr id="260" name="Google Shape;260;p16"/>
          <p:cNvSpPr txBox="1"/>
          <p:nvPr/>
        </p:nvSpPr>
        <p:spPr>
          <a:xfrm>
            <a:off x="6172271" y="6915751"/>
            <a:ext cx="432625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Wi+1 = Wi-f’(Wi , 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64" name="Shape 264"/>
        <p:cNvGrpSpPr/>
        <p:nvPr/>
      </p:nvGrpSpPr>
      <p:grpSpPr>
        <a:xfrm>
          <a:off x="0" y="0"/>
          <a:ext cx="0" cy="0"/>
          <a:chOff x="0" y="0"/>
          <a:chExt cx="0" cy="0"/>
        </a:xfrm>
      </p:grpSpPr>
      <p:sp>
        <p:nvSpPr>
          <p:cNvPr id="265" name="Google Shape;265;p17"/>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66" name="Google Shape;266;p17"/>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4">
              <a:alphaModFix/>
            </a:blip>
            <a:stretch>
              <a:fillRect b="0" l="0" r="0" t="0"/>
            </a:stretch>
          </a:blipFill>
          <a:ln>
            <a:noFill/>
          </a:ln>
        </p:spPr>
      </p:sp>
      <p:sp>
        <p:nvSpPr>
          <p:cNvPr id="267" name="Google Shape;267;p17"/>
          <p:cNvSpPr/>
          <p:nvPr/>
        </p:nvSpPr>
        <p:spPr>
          <a:xfrm>
            <a:off x="4986728" y="2785277"/>
            <a:ext cx="7067328" cy="1987100"/>
          </a:xfrm>
          <a:custGeom>
            <a:rect b="b" l="l" r="r" t="t"/>
            <a:pathLst>
              <a:path extrusionOk="0" h="1987100" w="7067328">
                <a:moveTo>
                  <a:pt x="0" y="0"/>
                </a:moveTo>
                <a:lnTo>
                  <a:pt x="7067329" y="0"/>
                </a:lnTo>
                <a:lnTo>
                  <a:pt x="7067329" y="1987101"/>
                </a:lnTo>
                <a:lnTo>
                  <a:pt x="0" y="1987101"/>
                </a:lnTo>
                <a:lnTo>
                  <a:pt x="0" y="0"/>
                </a:lnTo>
                <a:close/>
              </a:path>
            </a:pathLst>
          </a:custGeom>
          <a:blipFill rotWithShape="1">
            <a:blip r:embed="rId5">
              <a:alphaModFix/>
            </a:blip>
            <a:stretch>
              <a:fillRect b="0" l="0" r="0" t="0"/>
            </a:stretch>
          </a:blipFill>
          <a:ln>
            <a:noFill/>
          </a:ln>
        </p:spPr>
      </p:sp>
      <p:sp>
        <p:nvSpPr>
          <p:cNvPr id="268" name="Google Shape;268;p17"/>
          <p:cNvSpPr/>
          <p:nvPr/>
        </p:nvSpPr>
        <p:spPr>
          <a:xfrm>
            <a:off x="2935779" y="5209544"/>
            <a:ext cx="11169228" cy="2116766"/>
          </a:xfrm>
          <a:custGeom>
            <a:rect b="b" l="l" r="r" t="t"/>
            <a:pathLst>
              <a:path extrusionOk="0" h="2116766" w="11169228">
                <a:moveTo>
                  <a:pt x="0" y="0"/>
                </a:moveTo>
                <a:lnTo>
                  <a:pt x="11169227" y="0"/>
                </a:lnTo>
                <a:lnTo>
                  <a:pt x="11169227" y="2116766"/>
                </a:lnTo>
                <a:lnTo>
                  <a:pt x="0" y="2116766"/>
                </a:lnTo>
                <a:lnTo>
                  <a:pt x="0" y="0"/>
                </a:lnTo>
                <a:close/>
              </a:path>
            </a:pathLst>
          </a:custGeom>
          <a:blipFill rotWithShape="1">
            <a:blip r:embed="rId6">
              <a:alphaModFix/>
            </a:blip>
            <a:stretch>
              <a:fillRect b="0" l="0" r="-221" t="0"/>
            </a:stretch>
          </a:blipFill>
          <a:ln>
            <a:noFill/>
          </a:ln>
        </p:spPr>
      </p:sp>
      <p:sp>
        <p:nvSpPr>
          <p:cNvPr id="269" name="Google Shape;269;p17"/>
          <p:cNvSpPr/>
          <p:nvPr/>
        </p:nvSpPr>
        <p:spPr>
          <a:xfrm>
            <a:off x="581544" y="7763476"/>
            <a:ext cx="7230108" cy="1859171"/>
          </a:xfrm>
          <a:custGeom>
            <a:rect b="b" l="l" r="r" t="t"/>
            <a:pathLst>
              <a:path extrusionOk="0" h="1859171" w="7230108">
                <a:moveTo>
                  <a:pt x="0" y="0"/>
                </a:moveTo>
                <a:lnTo>
                  <a:pt x="7230109" y="0"/>
                </a:lnTo>
                <a:lnTo>
                  <a:pt x="7230109" y="1859171"/>
                </a:lnTo>
                <a:lnTo>
                  <a:pt x="0" y="1859171"/>
                </a:lnTo>
                <a:lnTo>
                  <a:pt x="0" y="0"/>
                </a:lnTo>
                <a:close/>
              </a:path>
            </a:pathLst>
          </a:custGeom>
          <a:blipFill rotWithShape="1">
            <a:blip r:embed="rId7">
              <a:alphaModFix/>
            </a:blip>
            <a:stretch>
              <a:fillRect b="0" l="0" r="0" t="0"/>
            </a:stretch>
          </a:blipFill>
          <a:ln>
            <a:noFill/>
          </a:ln>
        </p:spPr>
      </p:sp>
      <p:sp>
        <p:nvSpPr>
          <p:cNvPr id="270" name="Google Shape;270;p17"/>
          <p:cNvSpPr/>
          <p:nvPr/>
        </p:nvSpPr>
        <p:spPr>
          <a:xfrm>
            <a:off x="9980952" y="7769629"/>
            <a:ext cx="7278348" cy="1853018"/>
          </a:xfrm>
          <a:custGeom>
            <a:rect b="b" l="l" r="r" t="t"/>
            <a:pathLst>
              <a:path extrusionOk="0" h="1853018" w="7278348">
                <a:moveTo>
                  <a:pt x="0" y="0"/>
                </a:moveTo>
                <a:lnTo>
                  <a:pt x="7278348" y="0"/>
                </a:lnTo>
                <a:lnTo>
                  <a:pt x="7278348" y="1853018"/>
                </a:lnTo>
                <a:lnTo>
                  <a:pt x="0" y="1853018"/>
                </a:lnTo>
                <a:lnTo>
                  <a:pt x="0" y="0"/>
                </a:lnTo>
                <a:close/>
              </a:path>
            </a:pathLst>
          </a:custGeom>
          <a:blipFill rotWithShape="1">
            <a:blip r:embed="rId8">
              <a:alphaModFix/>
            </a:blip>
            <a:stretch>
              <a:fillRect b="0" l="0" r="0" t="0"/>
            </a:stretch>
          </a:blipFill>
          <a:ln>
            <a:noFill/>
          </a:ln>
        </p:spPr>
      </p:sp>
      <p:sp>
        <p:nvSpPr>
          <p:cNvPr id="271" name="Google Shape;271;p17"/>
          <p:cNvSpPr txBox="1"/>
          <p:nvPr/>
        </p:nvSpPr>
        <p:spPr>
          <a:xfrm>
            <a:off x="1028700" y="1890057"/>
            <a:ext cx="1498338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323232"/>
                </a:solidFill>
                <a:latin typeface="Public Sans"/>
                <a:ea typeface="Public Sans"/>
                <a:cs typeface="Public Sans"/>
                <a:sym typeface="Public Sans"/>
              </a:rPr>
              <a:t>Các độ đo để đánh giá mô hình</a:t>
            </a:r>
            <a:endParaRPr/>
          </a:p>
        </p:txBody>
      </p:sp>
      <p:sp>
        <p:nvSpPr>
          <p:cNvPr id="272" name="Google Shape;272;p17"/>
          <p:cNvSpPr txBox="1"/>
          <p:nvPr/>
        </p:nvSpPr>
        <p:spPr>
          <a:xfrm>
            <a:off x="612512" y="302576"/>
            <a:ext cx="14983385"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II. Phương pháp Neural Network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76" name="Shape 276"/>
        <p:cNvGrpSpPr/>
        <p:nvPr/>
      </p:nvGrpSpPr>
      <p:grpSpPr>
        <a:xfrm>
          <a:off x="0" y="0"/>
          <a:ext cx="0" cy="0"/>
          <a:chOff x="0" y="0"/>
          <a:chExt cx="0" cy="0"/>
        </a:xfrm>
      </p:grpSpPr>
      <p:sp>
        <p:nvSpPr>
          <p:cNvPr id="277" name="Google Shape;277;p18"/>
          <p:cNvSpPr txBox="1"/>
          <p:nvPr/>
        </p:nvSpPr>
        <p:spPr>
          <a:xfrm>
            <a:off x="677008" y="4005707"/>
            <a:ext cx="12065482" cy="1323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323232"/>
                </a:solidFill>
                <a:latin typeface="Calistoga"/>
                <a:ea typeface="Calistoga"/>
                <a:cs typeface="Calistoga"/>
                <a:sym typeface="Calistoga"/>
              </a:rPr>
              <a:t>Phần 2 : Thực nghiệm</a:t>
            </a:r>
            <a:endParaRPr/>
          </a:p>
        </p:txBody>
      </p:sp>
      <p:sp>
        <p:nvSpPr>
          <p:cNvPr id="278" name="Google Shape;278;p18"/>
          <p:cNvSpPr/>
          <p:nvPr/>
        </p:nvSpPr>
        <p:spPr>
          <a:xfrm>
            <a:off x="13622690" y="5046860"/>
            <a:ext cx="5959277" cy="6069633"/>
          </a:xfrm>
          <a:custGeom>
            <a:rect b="b" l="l" r="r" t="t"/>
            <a:pathLst>
              <a:path extrusionOk="0" h="6069633" w="5959277">
                <a:moveTo>
                  <a:pt x="0" y="0"/>
                </a:moveTo>
                <a:lnTo>
                  <a:pt x="5959277" y="0"/>
                </a:lnTo>
                <a:lnTo>
                  <a:pt x="5959277" y="6069633"/>
                </a:lnTo>
                <a:lnTo>
                  <a:pt x="0" y="6069633"/>
                </a:lnTo>
                <a:lnTo>
                  <a:pt x="0" y="0"/>
                </a:lnTo>
                <a:close/>
              </a:path>
            </a:pathLst>
          </a:custGeom>
          <a:blipFill rotWithShape="1">
            <a:blip r:embed="rId3">
              <a:alphaModFix/>
            </a:blip>
            <a:stretch>
              <a:fillRect b="0" l="0" r="0" t="0"/>
            </a:stretch>
          </a:blipFill>
          <a:ln>
            <a:noFill/>
          </a:ln>
        </p:spPr>
      </p:sp>
      <p:sp>
        <p:nvSpPr>
          <p:cNvPr id="279" name="Google Shape;279;p18"/>
          <p:cNvSpPr/>
          <p:nvPr/>
        </p:nvSpPr>
        <p:spPr>
          <a:xfrm>
            <a:off x="14689316" y="7272146"/>
            <a:ext cx="3733969" cy="3972308"/>
          </a:xfrm>
          <a:custGeom>
            <a:rect b="b" l="l" r="r" t="t"/>
            <a:pathLst>
              <a:path extrusionOk="0" h="3972308" w="3733969">
                <a:moveTo>
                  <a:pt x="0" y="0"/>
                </a:moveTo>
                <a:lnTo>
                  <a:pt x="3733969" y="0"/>
                </a:lnTo>
                <a:lnTo>
                  <a:pt x="3733969" y="3972308"/>
                </a:lnTo>
                <a:lnTo>
                  <a:pt x="0" y="3972308"/>
                </a:lnTo>
                <a:lnTo>
                  <a:pt x="0" y="0"/>
                </a:lnTo>
                <a:close/>
              </a:path>
            </a:pathLst>
          </a:custGeom>
          <a:blipFill rotWithShape="1">
            <a:blip r:embed="rId4">
              <a:alphaModFix/>
            </a:blip>
            <a:stretch>
              <a:fillRect b="0" l="0" r="0" t="0"/>
            </a:stretch>
          </a:blipFill>
          <a:ln>
            <a:noFill/>
          </a:ln>
        </p:spPr>
      </p:sp>
      <p:sp>
        <p:nvSpPr>
          <p:cNvPr id="280" name="Google Shape;280;p18"/>
          <p:cNvSpPr/>
          <p:nvPr/>
        </p:nvSpPr>
        <p:spPr>
          <a:xfrm>
            <a:off x="11946361" y="935947"/>
            <a:ext cx="2295642" cy="2162078"/>
          </a:xfrm>
          <a:custGeom>
            <a:rect b="b" l="l" r="r" t="t"/>
            <a:pathLst>
              <a:path extrusionOk="0" h="2162078" w="2295642">
                <a:moveTo>
                  <a:pt x="0" y="0"/>
                </a:moveTo>
                <a:lnTo>
                  <a:pt x="2295643" y="0"/>
                </a:lnTo>
                <a:lnTo>
                  <a:pt x="2295643" y="2162078"/>
                </a:lnTo>
                <a:lnTo>
                  <a:pt x="0" y="2162078"/>
                </a:lnTo>
                <a:lnTo>
                  <a:pt x="0" y="0"/>
                </a:lnTo>
                <a:close/>
              </a:path>
            </a:pathLst>
          </a:custGeom>
          <a:blipFill rotWithShape="1">
            <a:blip r:embed="rId5">
              <a:alphaModFix/>
            </a:blip>
            <a:stretch>
              <a:fillRect b="0" l="0" r="0" t="0"/>
            </a:stretch>
          </a:blipFill>
          <a:ln>
            <a:noFill/>
          </a:ln>
        </p:spPr>
      </p:sp>
      <p:sp>
        <p:nvSpPr>
          <p:cNvPr id="281" name="Google Shape;281;p18"/>
          <p:cNvSpPr/>
          <p:nvPr/>
        </p:nvSpPr>
        <p:spPr>
          <a:xfrm>
            <a:off x="15175520" y="-214630"/>
            <a:ext cx="4167561" cy="6145197"/>
          </a:xfrm>
          <a:custGeom>
            <a:rect b="b" l="l" r="r" t="t"/>
            <a:pathLst>
              <a:path extrusionOk="0" h="6145197" w="4167561">
                <a:moveTo>
                  <a:pt x="0" y="0"/>
                </a:moveTo>
                <a:lnTo>
                  <a:pt x="4167560" y="0"/>
                </a:lnTo>
                <a:lnTo>
                  <a:pt x="4167560" y="6145197"/>
                </a:lnTo>
                <a:lnTo>
                  <a:pt x="0" y="6145197"/>
                </a:lnTo>
                <a:lnTo>
                  <a:pt x="0" y="0"/>
                </a:lnTo>
                <a:close/>
              </a:path>
            </a:pathLst>
          </a:custGeom>
          <a:blipFill rotWithShape="1">
            <a:blip r:embed="rId6">
              <a:alphaModFix/>
            </a:blip>
            <a:stretch>
              <a:fillRect b="0" l="0" r="0" t="0"/>
            </a:stretch>
          </a:blipFill>
          <a:ln>
            <a:noFill/>
          </a:ln>
        </p:spPr>
      </p:sp>
      <p:sp>
        <p:nvSpPr>
          <p:cNvPr id="282" name="Google Shape;282;p18"/>
          <p:cNvSpPr/>
          <p:nvPr/>
        </p:nvSpPr>
        <p:spPr>
          <a:xfrm>
            <a:off x="11811148" y="8081677"/>
            <a:ext cx="2566068" cy="2874414"/>
          </a:xfrm>
          <a:custGeom>
            <a:rect b="b" l="l" r="r" t="t"/>
            <a:pathLst>
              <a:path extrusionOk="0" h="2874414" w="2566068">
                <a:moveTo>
                  <a:pt x="0" y="0"/>
                </a:moveTo>
                <a:lnTo>
                  <a:pt x="2566068" y="0"/>
                </a:lnTo>
                <a:lnTo>
                  <a:pt x="2566068" y="2874414"/>
                </a:lnTo>
                <a:lnTo>
                  <a:pt x="0" y="2874414"/>
                </a:lnTo>
                <a:lnTo>
                  <a:pt x="0" y="0"/>
                </a:lnTo>
                <a:close/>
              </a:path>
            </a:pathLst>
          </a:custGeom>
          <a:blipFill rotWithShape="1">
            <a:blip r:embed="rId7">
              <a:alphaModFix/>
            </a:blip>
            <a:stretch>
              <a:fillRect b="0" l="0" r="0" t="0"/>
            </a:stretch>
          </a:blipFill>
          <a:ln>
            <a:noFill/>
          </a:ln>
        </p:spPr>
      </p:sp>
      <p:sp>
        <p:nvSpPr>
          <p:cNvPr id="283" name="Google Shape;283;p18"/>
          <p:cNvSpPr/>
          <p:nvPr/>
        </p:nvSpPr>
        <p:spPr>
          <a:xfrm>
            <a:off x="13520813" y="5143500"/>
            <a:ext cx="1442381" cy="1311255"/>
          </a:xfrm>
          <a:custGeom>
            <a:rect b="b" l="l" r="r" t="t"/>
            <a:pathLst>
              <a:path extrusionOk="0" h="1311255" w="1442381">
                <a:moveTo>
                  <a:pt x="0" y="0"/>
                </a:moveTo>
                <a:lnTo>
                  <a:pt x="1442381" y="0"/>
                </a:lnTo>
                <a:lnTo>
                  <a:pt x="1442381" y="1311255"/>
                </a:lnTo>
                <a:lnTo>
                  <a:pt x="0" y="1311255"/>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87" name="Shape 287"/>
        <p:cNvGrpSpPr/>
        <p:nvPr/>
      </p:nvGrpSpPr>
      <p:grpSpPr>
        <a:xfrm>
          <a:off x="0" y="0"/>
          <a:ext cx="0" cy="0"/>
          <a:chOff x="0" y="0"/>
          <a:chExt cx="0" cy="0"/>
        </a:xfrm>
      </p:grpSpPr>
      <p:sp>
        <p:nvSpPr>
          <p:cNvPr id="288" name="Google Shape;288;p19"/>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89" name="Google Shape;289;p19"/>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290" name="Google Shape;290;p19"/>
          <p:cNvSpPr txBox="1"/>
          <p:nvPr/>
        </p:nvSpPr>
        <p:spPr>
          <a:xfrm>
            <a:off x="1345223" y="1860846"/>
            <a:ext cx="1498338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323232"/>
                </a:solidFill>
                <a:latin typeface="Public Sans"/>
                <a:ea typeface="Public Sans"/>
                <a:cs typeface="Public Sans"/>
                <a:sym typeface="Public Sans"/>
              </a:rPr>
              <a:t>Mô tả tập dữ liệu</a:t>
            </a:r>
            <a:endParaRPr/>
          </a:p>
        </p:txBody>
      </p:sp>
      <p:sp>
        <p:nvSpPr>
          <p:cNvPr id="291" name="Google Shape;291;p19"/>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292" name="Google Shape;292;p19"/>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293" name="Google Shape;293;p19"/>
          <p:cNvSpPr txBox="1"/>
          <p:nvPr/>
        </p:nvSpPr>
        <p:spPr>
          <a:xfrm>
            <a:off x="770792" y="3097509"/>
            <a:ext cx="16488508" cy="638365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-Dữ liệu gồm những chiều thông tin : Date , Price , Open , High , Low , Volume, Chg%</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-Có 2227 mẫu dữ liệu</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-Mô tả nhãn lớp của dữ liệu : Giá vàng</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 Ma trận dữ liệu (X) gồm các thông tin :</a:t>
            </a:r>
            <a:endParaRPr/>
          </a:p>
          <a:p>
            <a:pPr indent="0" lvl="0" marL="0" marR="0" rtl="0" algn="l">
              <a:lnSpc>
                <a:spcPct val="140012"/>
              </a:lnSpc>
              <a:spcBef>
                <a:spcPts val="0"/>
              </a:spcBef>
              <a:spcAft>
                <a:spcPts val="0"/>
              </a:spcAft>
              <a:buNone/>
            </a:pPr>
            <a:r>
              <a:t/>
            </a:r>
            <a:endParaRPr b="0" i="0" sz="3299" u="none" cap="none" strike="noStrike">
              <a:solidFill>
                <a:srgbClr val="323232"/>
              </a:solidFill>
              <a:latin typeface="Public Sans"/>
              <a:ea typeface="Public Sans"/>
              <a:cs typeface="Public Sans"/>
              <a:sym typeface="Public Sans"/>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+Open : Giá ( tại thời điểm phiên giao dịch mở đầu ngày )</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+High : Giá cao nhất trong ngày </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 +Low : Giá thấp nhất trong ngày</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 +Volume : Khối lượng giao dịch</a:t>
            </a:r>
            <a:endParaRPr/>
          </a:p>
          <a:p>
            <a:pPr indent="0" lvl="0" marL="0" marR="0" rtl="0" algn="l">
              <a:lnSpc>
                <a:spcPct val="140012"/>
              </a:lnSpc>
              <a:spcBef>
                <a:spcPts val="0"/>
              </a:spcBef>
              <a:spcAft>
                <a:spcPts val="0"/>
              </a:spcAft>
              <a:buNone/>
            </a:pPr>
            <a:r>
              <a:rPr b="0" i="0" lang="en-US" sz="3299" u="none" cap="none" strike="noStrike">
                <a:solidFill>
                  <a:srgbClr val="323232"/>
                </a:solidFill>
                <a:latin typeface="Public Sans"/>
                <a:ea typeface="Public Sans"/>
                <a:cs typeface="Public Sans"/>
                <a:sym typeface="Public Sans"/>
              </a:rPr>
              <a:t> +Chg% : % giá thay đổi so với giá cũ</a:t>
            </a:r>
            <a:endParaRPr/>
          </a:p>
          <a:p>
            <a:pPr indent="0" lvl="0" marL="0" marR="0" rtl="0" algn="l">
              <a:lnSpc>
                <a:spcPct val="140012"/>
              </a:lnSpc>
              <a:spcBef>
                <a:spcPts val="0"/>
              </a:spcBef>
              <a:spcAft>
                <a:spcPts val="0"/>
              </a:spcAft>
              <a:buNone/>
            </a:pPr>
            <a:r>
              <a:t/>
            </a:r>
            <a:endParaRPr b="0" i="0" sz="3299" u="none" cap="none" strike="noStrike">
              <a:solidFill>
                <a:srgbClr val="323232"/>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96" name="Shape 96"/>
        <p:cNvGrpSpPr/>
        <p:nvPr/>
      </p:nvGrpSpPr>
      <p:grpSpPr>
        <a:xfrm>
          <a:off x="0" y="0"/>
          <a:ext cx="0" cy="0"/>
          <a:chOff x="0" y="0"/>
          <a:chExt cx="0" cy="0"/>
        </a:xfrm>
      </p:grpSpPr>
      <p:grpSp>
        <p:nvGrpSpPr>
          <p:cNvPr id="97" name="Google Shape;97;p2"/>
          <p:cNvGrpSpPr/>
          <p:nvPr/>
        </p:nvGrpSpPr>
        <p:grpSpPr>
          <a:xfrm>
            <a:off x="3140291" y="1028700"/>
            <a:ext cx="14530706" cy="1764875"/>
            <a:chOff x="0" y="0"/>
            <a:chExt cx="19374274" cy="2353167"/>
          </a:xfrm>
        </p:grpSpPr>
        <p:sp>
          <p:nvSpPr>
            <p:cNvPr id="98" name="Google Shape;98;p2"/>
            <p:cNvSpPr txBox="1"/>
            <p:nvPr/>
          </p:nvSpPr>
          <p:spPr>
            <a:xfrm>
              <a:off x="0" y="0"/>
              <a:ext cx="19374274" cy="14097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999" u="none" cap="none" strike="noStrike">
                  <a:solidFill>
                    <a:srgbClr val="4F674F"/>
                  </a:solidFill>
                  <a:latin typeface="Calistoga"/>
                  <a:ea typeface="Calistoga"/>
                  <a:cs typeface="Calistoga"/>
                  <a:sym typeface="Calistoga"/>
                </a:rPr>
                <a:t>Thành viên trong nhóm ( 63CNTT1)</a:t>
              </a:r>
              <a:endParaRPr/>
            </a:p>
          </p:txBody>
        </p:sp>
        <p:sp>
          <p:nvSpPr>
            <p:cNvPr id="99" name="Google Shape;99;p2"/>
            <p:cNvSpPr txBox="1"/>
            <p:nvPr/>
          </p:nvSpPr>
          <p:spPr>
            <a:xfrm>
              <a:off x="0" y="1720919"/>
              <a:ext cx="19374274" cy="632248"/>
            </a:xfrm>
            <a:prstGeom prst="rect">
              <a:avLst/>
            </a:prstGeom>
            <a:noFill/>
            <a:ln>
              <a:noFill/>
            </a:ln>
          </p:spPr>
          <p:txBody>
            <a:bodyPr anchorCtr="0" anchor="t" bIns="0" lIns="0" spcFirstLastPara="1" rIns="0" wrap="square" tIns="0">
              <a:spAutoFit/>
            </a:bodyPr>
            <a:lstStyle/>
            <a:p>
              <a:pPr indent="0" lvl="0" marL="0" marR="0" rtl="0" algn="l">
                <a:lnSpc>
                  <a:spcPct val="21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6130961" y="3176346"/>
            <a:ext cx="10736649" cy="857252"/>
          </a:xfrm>
          <a:prstGeom prst="rect">
            <a:avLst/>
          </a:prstGeom>
          <a:noFill/>
          <a:ln>
            <a:noFill/>
          </a:ln>
        </p:spPr>
        <p:txBody>
          <a:bodyPr anchorCtr="0" anchor="t" bIns="0" lIns="0" spcFirstLastPara="1" rIns="0" wrap="square" tIns="0">
            <a:spAutoFit/>
          </a:bodyPr>
          <a:lstStyle/>
          <a:p>
            <a:pPr indent="-539744" lvl="1" marL="1079488" marR="0" rtl="0" algn="l">
              <a:lnSpc>
                <a:spcPct val="141008"/>
              </a:lnSpc>
              <a:spcBef>
                <a:spcPts val="0"/>
              </a:spcBef>
              <a:spcAft>
                <a:spcPts val="0"/>
              </a:spcAft>
              <a:buClr>
                <a:srgbClr val="323232"/>
              </a:buClr>
              <a:buSzPts val="4999"/>
              <a:buFont typeface="Arial"/>
              <a:buChar char="•"/>
            </a:pPr>
            <a:r>
              <a:rPr b="1" i="0" lang="en-US" sz="4999" u="none" cap="none" strike="noStrike">
                <a:solidFill>
                  <a:srgbClr val="323232"/>
                </a:solidFill>
                <a:latin typeface="Calistoga"/>
                <a:ea typeface="Calistoga"/>
                <a:cs typeface="Calistoga"/>
                <a:sym typeface="Calistoga"/>
              </a:rPr>
              <a:t>Nguyễn Gia Long</a:t>
            </a:r>
            <a:endParaRPr/>
          </a:p>
        </p:txBody>
      </p:sp>
      <p:sp>
        <p:nvSpPr>
          <p:cNvPr id="101" name="Google Shape;101;p2"/>
          <p:cNvSpPr txBox="1"/>
          <p:nvPr/>
        </p:nvSpPr>
        <p:spPr>
          <a:xfrm>
            <a:off x="6130961" y="6239627"/>
            <a:ext cx="10736649" cy="857252"/>
          </a:xfrm>
          <a:prstGeom prst="rect">
            <a:avLst/>
          </a:prstGeom>
          <a:noFill/>
          <a:ln>
            <a:noFill/>
          </a:ln>
        </p:spPr>
        <p:txBody>
          <a:bodyPr anchorCtr="0" anchor="t" bIns="0" lIns="0" spcFirstLastPara="1" rIns="0" wrap="square" tIns="0">
            <a:spAutoFit/>
          </a:bodyPr>
          <a:lstStyle/>
          <a:p>
            <a:pPr indent="-539744" lvl="1" marL="1079488" marR="0" rtl="0" algn="l">
              <a:lnSpc>
                <a:spcPct val="141008"/>
              </a:lnSpc>
              <a:spcBef>
                <a:spcPts val="0"/>
              </a:spcBef>
              <a:spcAft>
                <a:spcPts val="0"/>
              </a:spcAft>
              <a:buClr>
                <a:srgbClr val="323232"/>
              </a:buClr>
              <a:buSzPts val="4999"/>
              <a:buFont typeface="Arial"/>
              <a:buChar char="•"/>
            </a:pPr>
            <a:r>
              <a:rPr b="1" i="0" lang="en-US" sz="4999" u="none" cap="none" strike="noStrike">
                <a:solidFill>
                  <a:srgbClr val="323232"/>
                </a:solidFill>
                <a:latin typeface="Calistoga"/>
                <a:ea typeface="Calistoga"/>
                <a:cs typeface="Calistoga"/>
                <a:sym typeface="Calistoga"/>
              </a:rPr>
              <a:t>Phạm Huy Hoàng</a:t>
            </a:r>
            <a:endParaRPr/>
          </a:p>
        </p:txBody>
      </p:sp>
      <p:sp>
        <p:nvSpPr>
          <p:cNvPr id="102" name="Google Shape;102;p2"/>
          <p:cNvSpPr txBox="1"/>
          <p:nvPr/>
        </p:nvSpPr>
        <p:spPr>
          <a:xfrm>
            <a:off x="6130961" y="4706101"/>
            <a:ext cx="10736649" cy="857252"/>
          </a:xfrm>
          <a:prstGeom prst="rect">
            <a:avLst/>
          </a:prstGeom>
          <a:noFill/>
          <a:ln>
            <a:noFill/>
          </a:ln>
        </p:spPr>
        <p:txBody>
          <a:bodyPr anchorCtr="0" anchor="t" bIns="0" lIns="0" spcFirstLastPara="1" rIns="0" wrap="square" tIns="0">
            <a:spAutoFit/>
          </a:bodyPr>
          <a:lstStyle/>
          <a:p>
            <a:pPr indent="-539744" lvl="1" marL="1079488" marR="0" rtl="0" algn="l">
              <a:lnSpc>
                <a:spcPct val="141008"/>
              </a:lnSpc>
              <a:spcBef>
                <a:spcPts val="0"/>
              </a:spcBef>
              <a:spcAft>
                <a:spcPts val="0"/>
              </a:spcAft>
              <a:buClr>
                <a:srgbClr val="323232"/>
              </a:buClr>
              <a:buSzPts val="4999"/>
              <a:buFont typeface="Arial"/>
              <a:buChar char="•"/>
            </a:pPr>
            <a:r>
              <a:rPr b="1" i="0" lang="en-US" sz="4999" u="none" cap="none" strike="noStrike">
                <a:solidFill>
                  <a:srgbClr val="323232"/>
                </a:solidFill>
                <a:latin typeface="Calistoga"/>
                <a:ea typeface="Calistoga"/>
                <a:cs typeface="Calistoga"/>
                <a:sym typeface="Calistoga"/>
              </a:rPr>
              <a:t>Nguyễn Như Nhất Vũ</a:t>
            </a:r>
            <a:endParaRPr/>
          </a:p>
        </p:txBody>
      </p:sp>
      <p:sp>
        <p:nvSpPr>
          <p:cNvPr id="103" name="Google Shape;103;p2"/>
          <p:cNvSpPr txBox="1"/>
          <p:nvPr/>
        </p:nvSpPr>
        <p:spPr>
          <a:xfrm>
            <a:off x="6130961" y="7773154"/>
            <a:ext cx="10736649" cy="857252"/>
          </a:xfrm>
          <a:prstGeom prst="rect">
            <a:avLst/>
          </a:prstGeom>
          <a:noFill/>
          <a:ln>
            <a:noFill/>
          </a:ln>
        </p:spPr>
        <p:txBody>
          <a:bodyPr anchorCtr="0" anchor="t" bIns="0" lIns="0" spcFirstLastPara="1" rIns="0" wrap="square" tIns="0">
            <a:spAutoFit/>
          </a:bodyPr>
          <a:lstStyle/>
          <a:p>
            <a:pPr indent="-539744" lvl="1" marL="1079488" marR="0" rtl="0" algn="l">
              <a:lnSpc>
                <a:spcPct val="141008"/>
              </a:lnSpc>
              <a:spcBef>
                <a:spcPts val="0"/>
              </a:spcBef>
              <a:spcAft>
                <a:spcPts val="0"/>
              </a:spcAft>
              <a:buClr>
                <a:srgbClr val="323232"/>
              </a:buClr>
              <a:buSzPts val="4999"/>
              <a:buFont typeface="Arial"/>
              <a:buChar char="•"/>
            </a:pPr>
            <a:r>
              <a:rPr b="1" i="0" lang="en-US" sz="4999" u="none" cap="none" strike="noStrike">
                <a:solidFill>
                  <a:srgbClr val="323232"/>
                </a:solidFill>
                <a:latin typeface="Calistoga"/>
                <a:ea typeface="Calistoga"/>
                <a:cs typeface="Calistoga"/>
                <a:sym typeface="Calistoga"/>
              </a:rPr>
              <a:t>Nguyễn Đình Lâm</a:t>
            </a:r>
            <a:endParaRPr/>
          </a:p>
        </p:txBody>
      </p:sp>
      <p:sp>
        <p:nvSpPr>
          <p:cNvPr id="104" name="Google Shape;104;p2"/>
          <p:cNvSpPr/>
          <p:nvPr/>
        </p:nvSpPr>
        <p:spPr>
          <a:xfrm>
            <a:off x="-4228037" y="4180575"/>
            <a:ext cx="6956631" cy="7085457"/>
          </a:xfrm>
          <a:custGeom>
            <a:rect b="b" l="l" r="r" t="t"/>
            <a:pathLst>
              <a:path extrusionOk="0" h="7085457" w="6956631">
                <a:moveTo>
                  <a:pt x="0" y="0"/>
                </a:moveTo>
                <a:lnTo>
                  <a:pt x="6956631" y="0"/>
                </a:lnTo>
                <a:lnTo>
                  <a:pt x="6956631" y="7085458"/>
                </a:lnTo>
                <a:lnTo>
                  <a:pt x="0" y="7085458"/>
                </a:lnTo>
                <a:lnTo>
                  <a:pt x="0" y="0"/>
                </a:lnTo>
                <a:close/>
              </a:path>
            </a:pathLst>
          </a:custGeom>
          <a:blipFill rotWithShape="1">
            <a:blip r:embed="rId3">
              <a:alphaModFix/>
            </a:blip>
            <a:stretch>
              <a:fillRect b="0" l="0" r="0" t="0"/>
            </a:stretch>
          </a:blipFill>
          <a:ln>
            <a:noFill/>
          </a:ln>
        </p:spPr>
      </p:sp>
      <p:sp>
        <p:nvSpPr>
          <p:cNvPr id="105" name="Google Shape;105;p2"/>
          <p:cNvSpPr/>
          <p:nvPr/>
        </p:nvSpPr>
        <p:spPr>
          <a:xfrm>
            <a:off x="-3306255" y="-1119079"/>
            <a:ext cx="6034849" cy="6262579"/>
          </a:xfrm>
          <a:custGeom>
            <a:rect b="b" l="l" r="r" t="t"/>
            <a:pathLst>
              <a:path extrusionOk="0" h="6262579" w="6034849">
                <a:moveTo>
                  <a:pt x="0" y="0"/>
                </a:moveTo>
                <a:lnTo>
                  <a:pt x="6034849" y="0"/>
                </a:lnTo>
                <a:lnTo>
                  <a:pt x="6034849" y="6262579"/>
                </a:lnTo>
                <a:lnTo>
                  <a:pt x="0" y="6262579"/>
                </a:lnTo>
                <a:lnTo>
                  <a:pt x="0" y="0"/>
                </a:lnTo>
                <a:close/>
              </a:path>
            </a:pathLst>
          </a:custGeom>
          <a:blipFill rotWithShape="1">
            <a:blip r:embed="rId4">
              <a:alphaModFix/>
            </a:blip>
            <a:stretch>
              <a:fillRect b="0" l="0" r="0" t="0"/>
            </a:stretch>
          </a:blipFill>
          <a:ln>
            <a:noFill/>
          </a:ln>
        </p:spPr>
      </p:sp>
      <p:sp>
        <p:nvSpPr>
          <p:cNvPr id="106" name="Google Shape;106;p2"/>
          <p:cNvSpPr/>
          <p:nvPr/>
        </p:nvSpPr>
        <p:spPr>
          <a:xfrm rot="-1436842">
            <a:off x="1057374" y="2384215"/>
            <a:ext cx="2340418" cy="2392620"/>
          </a:xfrm>
          <a:custGeom>
            <a:rect b="b" l="l" r="r" t="t"/>
            <a:pathLst>
              <a:path extrusionOk="0" h="2392620" w="2340418">
                <a:moveTo>
                  <a:pt x="0" y="0"/>
                </a:moveTo>
                <a:lnTo>
                  <a:pt x="2340417" y="0"/>
                </a:lnTo>
                <a:lnTo>
                  <a:pt x="2340417" y="2392620"/>
                </a:lnTo>
                <a:lnTo>
                  <a:pt x="0" y="2392620"/>
                </a:lnTo>
                <a:lnTo>
                  <a:pt x="0" y="0"/>
                </a:lnTo>
                <a:close/>
              </a:path>
            </a:pathLst>
          </a:custGeom>
          <a:blipFill rotWithShape="1">
            <a:blip r:embed="rId5">
              <a:alphaModFix/>
            </a:blip>
            <a:stretch>
              <a:fillRect b="0" l="0" r="0" t="0"/>
            </a:stretch>
          </a:blipFill>
          <a:ln>
            <a:noFill/>
          </a:ln>
        </p:spPr>
      </p:sp>
      <p:sp>
        <p:nvSpPr>
          <p:cNvPr id="107" name="Google Shape;107;p2"/>
          <p:cNvSpPr/>
          <p:nvPr/>
        </p:nvSpPr>
        <p:spPr>
          <a:xfrm>
            <a:off x="-288830" y="7424858"/>
            <a:ext cx="3429121" cy="3841174"/>
          </a:xfrm>
          <a:custGeom>
            <a:rect b="b" l="l" r="r" t="t"/>
            <a:pathLst>
              <a:path extrusionOk="0" h="3841174" w="3429121">
                <a:moveTo>
                  <a:pt x="0" y="0"/>
                </a:moveTo>
                <a:lnTo>
                  <a:pt x="3429121" y="0"/>
                </a:lnTo>
                <a:lnTo>
                  <a:pt x="3429121" y="3841175"/>
                </a:lnTo>
                <a:lnTo>
                  <a:pt x="0" y="3841175"/>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297" name="Shape 297"/>
        <p:cNvGrpSpPr/>
        <p:nvPr/>
      </p:nvGrpSpPr>
      <p:grpSpPr>
        <a:xfrm>
          <a:off x="0" y="0"/>
          <a:ext cx="0" cy="0"/>
          <a:chOff x="0" y="0"/>
          <a:chExt cx="0" cy="0"/>
        </a:xfrm>
      </p:grpSpPr>
      <p:sp>
        <p:nvSpPr>
          <p:cNvPr id="298" name="Google Shape;298;p20"/>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299" name="Google Shape;299;p20"/>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00" name="Google Shape;300;p20"/>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01" name="Google Shape;301;p20"/>
          <p:cNvSpPr/>
          <p:nvPr/>
        </p:nvSpPr>
        <p:spPr>
          <a:xfrm>
            <a:off x="5546919" y="2903658"/>
            <a:ext cx="7194162" cy="5313870"/>
          </a:xfrm>
          <a:custGeom>
            <a:rect b="b" l="l" r="r" t="t"/>
            <a:pathLst>
              <a:path extrusionOk="0" h="5313870" w="7194162">
                <a:moveTo>
                  <a:pt x="0" y="0"/>
                </a:moveTo>
                <a:lnTo>
                  <a:pt x="7194162" y="0"/>
                </a:lnTo>
                <a:lnTo>
                  <a:pt x="7194162" y="5313870"/>
                </a:lnTo>
                <a:lnTo>
                  <a:pt x="0" y="5313870"/>
                </a:lnTo>
                <a:lnTo>
                  <a:pt x="0" y="0"/>
                </a:lnTo>
                <a:close/>
              </a:path>
            </a:pathLst>
          </a:custGeom>
          <a:blipFill rotWithShape="1">
            <a:blip r:embed="rId6">
              <a:alphaModFix/>
            </a:blip>
            <a:stretch>
              <a:fillRect b="0" l="0" r="0" t="0"/>
            </a:stretch>
          </a:blipFill>
          <a:ln>
            <a:noFill/>
          </a:ln>
        </p:spPr>
      </p:sp>
      <p:sp>
        <p:nvSpPr>
          <p:cNvPr id="302" name="Google Shape;302;p20"/>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06" name="Shape 306"/>
        <p:cNvGrpSpPr/>
        <p:nvPr/>
      </p:nvGrpSpPr>
      <p:grpSpPr>
        <a:xfrm>
          <a:off x="0" y="0"/>
          <a:ext cx="0" cy="0"/>
          <a:chOff x="0" y="0"/>
          <a:chExt cx="0" cy="0"/>
        </a:xfrm>
      </p:grpSpPr>
      <p:sp>
        <p:nvSpPr>
          <p:cNvPr id="307" name="Google Shape;307;p21"/>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08" name="Google Shape;308;p21"/>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09" name="Google Shape;309;p21"/>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10" name="Google Shape;310;p21"/>
          <p:cNvSpPr/>
          <p:nvPr/>
        </p:nvSpPr>
        <p:spPr>
          <a:xfrm>
            <a:off x="4844297" y="4081475"/>
            <a:ext cx="7700287" cy="5217484"/>
          </a:xfrm>
          <a:custGeom>
            <a:rect b="b" l="l" r="r" t="t"/>
            <a:pathLst>
              <a:path extrusionOk="0" h="5217484" w="7700287">
                <a:moveTo>
                  <a:pt x="0" y="0"/>
                </a:moveTo>
                <a:lnTo>
                  <a:pt x="7700287" y="0"/>
                </a:lnTo>
                <a:lnTo>
                  <a:pt x="7700287" y="5217484"/>
                </a:lnTo>
                <a:lnTo>
                  <a:pt x="0" y="5217484"/>
                </a:lnTo>
                <a:lnTo>
                  <a:pt x="0" y="0"/>
                </a:lnTo>
                <a:close/>
              </a:path>
            </a:pathLst>
          </a:custGeom>
          <a:blipFill rotWithShape="1">
            <a:blip r:embed="rId6">
              <a:alphaModFix/>
            </a:blip>
            <a:stretch>
              <a:fillRect b="0" l="0" r="0" t="0"/>
            </a:stretch>
          </a:blipFill>
          <a:ln>
            <a:noFill/>
          </a:ln>
        </p:spPr>
      </p:sp>
      <p:sp>
        <p:nvSpPr>
          <p:cNvPr id="311" name="Google Shape;311;p21"/>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312" name="Google Shape;312;p21"/>
          <p:cNvSpPr txBox="1"/>
          <p:nvPr/>
        </p:nvSpPr>
        <p:spPr>
          <a:xfrm>
            <a:off x="4196598" y="2073422"/>
            <a:ext cx="850832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 Nhãn lớp (Y) gồm 1 chiều thông tin: </a:t>
            </a:r>
            <a:endParaRPr/>
          </a:p>
        </p:txBody>
      </p:sp>
      <p:sp>
        <p:nvSpPr>
          <p:cNvPr id="313" name="Google Shape;313;p21"/>
          <p:cNvSpPr txBox="1"/>
          <p:nvPr/>
        </p:nvSpPr>
        <p:spPr>
          <a:xfrm>
            <a:off x="4301433" y="2932125"/>
            <a:ext cx="8298656" cy="60642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499" u="none" cap="none" strike="noStrike">
                <a:solidFill>
                  <a:srgbClr val="323232"/>
                </a:solidFill>
                <a:latin typeface="Public Sans"/>
                <a:ea typeface="Public Sans"/>
                <a:cs typeface="Public Sans"/>
                <a:sym typeface="Public Sans"/>
              </a:rPr>
              <a:t>+ Price : Giá ( có thể coi là giá cuối cùng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17" name="Shape 317"/>
        <p:cNvGrpSpPr/>
        <p:nvPr/>
      </p:nvGrpSpPr>
      <p:grpSpPr>
        <a:xfrm>
          <a:off x="0" y="0"/>
          <a:ext cx="0" cy="0"/>
          <a:chOff x="0" y="0"/>
          <a:chExt cx="0" cy="0"/>
        </a:xfrm>
      </p:grpSpPr>
      <p:sp>
        <p:nvSpPr>
          <p:cNvPr id="318" name="Google Shape;318;p22"/>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19" name="Google Shape;319;p22"/>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20" name="Google Shape;320;p22"/>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21" name="Google Shape;321;p22"/>
          <p:cNvSpPr/>
          <p:nvPr/>
        </p:nvSpPr>
        <p:spPr>
          <a:xfrm>
            <a:off x="6607035" y="2364083"/>
            <a:ext cx="7501048" cy="7366731"/>
          </a:xfrm>
          <a:custGeom>
            <a:rect b="b" l="l" r="r" t="t"/>
            <a:pathLst>
              <a:path extrusionOk="0" h="7366731" w="7501048">
                <a:moveTo>
                  <a:pt x="0" y="0"/>
                </a:moveTo>
                <a:lnTo>
                  <a:pt x="7501048" y="0"/>
                </a:lnTo>
                <a:lnTo>
                  <a:pt x="7501048" y="7366732"/>
                </a:lnTo>
                <a:lnTo>
                  <a:pt x="0" y="7366732"/>
                </a:lnTo>
                <a:lnTo>
                  <a:pt x="0" y="0"/>
                </a:lnTo>
                <a:close/>
              </a:path>
            </a:pathLst>
          </a:custGeom>
          <a:blipFill rotWithShape="1">
            <a:blip r:embed="rId6">
              <a:alphaModFix/>
            </a:blip>
            <a:stretch>
              <a:fillRect b="0" l="0" r="0" t="0"/>
            </a:stretch>
          </a:blipFill>
          <a:ln>
            <a:noFill/>
          </a:ln>
        </p:spPr>
      </p:sp>
      <p:sp>
        <p:nvSpPr>
          <p:cNvPr id="322" name="Google Shape;322;p22"/>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323" name="Google Shape;323;p22"/>
          <p:cNvSpPr txBox="1"/>
          <p:nvPr/>
        </p:nvSpPr>
        <p:spPr>
          <a:xfrm>
            <a:off x="1028700" y="2971800"/>
            <a:ext cx="4347049" cy="426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323232"/>
                </a:solidFill>
                <a:latin typeface="Public Sans"/>
                <a:ea typeface="Public Sans"/>
                <a:cs typeface="Public Sans"/>
                <a:sym typeface="Public Sans"/>
              </a:rPr>
              <a:t>- Chia tập dữ liệu thành 2 phần: </a:t>
            </a:r>
            <a:endParaRPr/>
          </a:p>
          <a:p>
            <a:pPr indent="0" lvl="0" marL="0" marR="0" rtl="0" algn="ctr">
              <a:lnSpc>
                <a:spcPct val="140000"/>
              </a:lnSpc>
              <a:spcBef>
                <a:spcPts val="0"/>
              </a:spcBef>
              <a:spcAft>
                <a:spcPts val="0"/>
              </a:spcAft>
              <a:buNone/>
            </a:pPr>
            <a:r>
              <a:t/>
            </a:r>
            <a:endParaRPr b="1" i="0" sz="3000" u="none" cap="none" strike="noStrike">
              <a:solidFill>
                <a:srgbClr val="323232"/>
              </a:solidFill>
              <a:latin typeface="Public Sans"/>
              <a:ea typeface="Public Sans"/>
              <a:cs typeface="Public Sans"/>
              <a:sym typeface="Public Sans"/>
            </a:endParaRPr>
          </a:p>
          <a:p>
            <a:pPr indent="0" lvl="0" marL="0" marR="0" rtl="0" algn="l">
              <a:lnSpc>
                <a:spcPct val="140000"/>
              </a:lnSpc>
              <a:spcBef>
                <a:spcPts val="0"/>
              </a:spcBef>
              <a:spcAft>
                <a:spcPts val="0"/>
              </a:spcAft>
              <a:buNone/>
            </a:pPr>
            <a:r>
              <a:rPr b="0" i="0" lang="en-US" sz="3000" u="none" cap="none" strike="noStrike">
                <a:solidFill>
                  <a:srgbClr val="323232"/>
                </a:solidFill>
                <a:latin typeface="Public Sans"/>
                <a:ea typeface="Public Sans"/>
                <a:cs typeface="Public Sans"/>
                <a:sym typeface="Public Sans"/>
              </a:rPr>
              <a:t>70% dùng để huấn luyện mô hình </a:t>
            </a:r>
            <a:endParaRPr/>
          </a:p>
          <a:p>
            <a:pPr indent="0" lvl="0" marL="0" marR="0" rtl="0" algn="ctr">
              <a:lnSpc>
                <a:spcPct val="140000"/>
              </a:lnSpc>
              <a:spcBef>
                <a:spcPts val="0"/>
              </a:spcBef>
              <a:spcAft>
                <a:spcPts val="0"/>
              </a:spcAft>
              <a:buNone/>
            </a:pPr>
            <a:r>
              <a:t/>
            </a:r>
            <a:endParaRPr b="0" i="0" sz="3000" u="none" cap="none" strike="noStrike">
              <a:solidFill>
                <a:srgbClr val="323232"/>
              </a:solidFill>
              <a:latin typeface="Public Sans"/>
              <a:ea typeface="Public Sans"/>
              <a:cs typeface="Public Sans"/>
              <a:sym typeface="Public Sans"/>
            </a:endParaRPr>
          </a:p>
          <a:p>
            <a:pPr indent="0" lvl="0" marL="0" marR="0" rtl="0" algn="l">
              <a:lnSpc>
                <a:spcPct val="140000"/>
              </a:lnSpc>
              <a:spcBef>
                <a:spcPts val="0"/>
              </a:spcBef>
              <a:spcAft>
                <a:spcPts val="0"/>
              </a:spcAft>
              <a:buNone/>
            </a:pPr>
            <a:r>
              <a:rPr b="0" i="0" lang="en-US" sz="3000" u="none" cap="none" strike="noStrike">
                <a:solidFill>
                  <a:srgbClr val="323232"/>
                </a:solidFill>
                <a:latin typeface="Public Sans"/>
                <a:ea typeface="Public Sans"/>
                <a:cs typeface="Public Sans"/>
                <a:sym typeface="Public Sans"/>
              </a:rPr>
              <a:t>30% dùng để kiểm tra sự phù hợp của mô hình.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27" name="Shape 327"/>
        <p:cNvGrpSpPr/>
        <p:nvPr/>
      </p:nvGrpSpPr>
      <p:grpSpPr>
        <a:xfrm>
          <a:off x="0" y="0"/>
          <a:ext cx="0" cy="0"/>
          <a:chOff x="0" y="0"/>
          <a:chExt cx="0" cy="0"/>
        </a:xfrm>
      </p:grpSpPr>
      <p:sp>
        <p:nvSpPr>
          <p:cNvPr id="328" name="Google Shape;328;p23"/>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29" name="Google Shape;329;p23"/>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30" name="Google Shape;330;p23"/>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31" name="Google Shape;331;p23"/>
          <p:cNvSpPr/>
          <p:nvPr/>
        </p:nvSpPr>
        <p:spPr>
          <a:xfrm>
            <a:off x="4943917" y="2691667"/>
            <a:ext cx="7501048" cy="7366731"/>
          </a:xfrm>
          <a:custGeom>
            <a:rect b="b" l="l" r="r" t="t"/>
            <a:pathLst>
              <a:path extrusionOk="0" h="7366731" w="7501048">
                <a:moveTo>
                  <a:pt x="0" y="0"/>
                </a:moveTo>
                <a:lnTo>
                  <a:pt x="7501048" y="0"/>
                </a:lnTo>
                <a:lnTo>
                  <a:pt x="7501048" y="7366732"/>
                </a:lnTo>
                <a:lnTo>
                  <a:pt x="0" y="7366732"/>
                </a:lnTo>
                <a:lnTo>
                  <a:pt x="0" y="0"/>
                </a:lnTo>
                <a:close/>
              </a:path>
            </a:pathLst>
          </a:custGeom>
          <a:blipFill rotWithShape="1">
            <a:blip r:embed="rId6">
              <a:alphaModFix/>
            </a:blip>
            <a:stretch>
              <a:fillRect b="0" l="0" r="0" t="0"/>
            </a:stretch>
          </a:blipFill>
          <a:ln>
            <a:noFill/>
          </a:ln>
        </p:spPr>
      </p:sp>
      <p:sp>
        <p:nvSpPr>
          <p:cNvPr id="332" name="Google Shape;332;p23"/>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333" name="Google Shape;333;p23"/>
          <p:cNvSpPr txBox="1"/>
          <p:nvPr/>
        </p:nvSpPr>
        <p:spPr>
          <a:xfrm>
            <a:off x="612512" y="4283343"/>
            <a:ext cx="3807530" cy="284607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323232"/>
                </a:solidFill>
                <a:latin typeface="Public Sans"/>
                <a:ea typeface="Public Sans"/>
                <a:cs typeface="Public Sans"/>
                <a:sym typeface="Public Sans"/>
              </a:rPr>
              <a:t>- Chia tập dữ liệu thành 2 phần: </a:t>
            </a:r>
            <a:r>
              <a:rPr b="1" i="0" lang="en-US" sz="2700" u="none" cap="none" strike="noStrike">
                <a:solidFill>
                  <a:srgbClr val="323232"/>
                </a:solidFill>
                <a:latin typeface="Public Sans"/>
                <a:ea typeface="Public Sans"/>
                <a:cs typeface="Public Sans"/>
                <a:sym typeface="Public Sans"/>
              </a:rPr>
              <a:t>70%</a:t>
            </a:r>
            <a:r>
              <a:rPr b="0" i="0" lang="en-US" sz="2700" u="none" cap="none" strike="noStrike">
                <a:solidFill>
                  <a:srgbClr val="323232"/>
                </a:solidFill>
                <a:latin typeface="Public Sans"/>
                <a:ea typeface="Public Sans"/>
                <a:cs typeface="Public Sans"/>
                <a:sym typeface="Public Sans"/>
              </a:rPr>
              <a:t> dùng để huấn luyện mô hình, </a:t>
            </a:r>
            <a:r>
              <a:rPr b="1" i="0" lang="en-US" sz="2700" u="none" cap="none" strike="noStrike">
                <a:solidFill>
                  <a:srgbClr val="323232"/>
                </a:solidFill>
                <a:latin typeface="Public Sans"/>
                <a:ea typeface="Public Sans"/>
                <a:cs typeface="Public Sans"/>
                <a:sym typeface="Public Sans"/>
              </a:rPr>
              <a:t>30%</a:t>
            </a:r>
            <a:r>
              <a:rPr b="0" i="0" lang="en-US" sz="2700" u="none" cap="none" strike="noStrike">
                <a:solidFill>
                  <a:srgbClr val="323232"/>
                </a:solidFill>
                <a:latin typeface="Public Sans"/>
                <a:ea typeface="Public Sans"/>
                <a:cs typeface="Public Sans"/>
                <a:sym typeface="Public Sans"/>
              </a:rPr>
              <a:t> dùng để kiểm tra sự phù hợp của mô hình.</a:t>
            </a:r>
            <a:endParaRPr/>
          </a:p>
        </p:txBody>
      </p:sp>
      <p:sp>
        <p:nvSpPr>
          <p:cNvPr id="334" name="Google Shape;334;p23"/>
          <p:cNvSpPr txBox="1"/>
          <p:nvPr/>
        </p:nvSpPr>
        <p:spPr>
          <a:xfrm>
            <a:off x="12972231" y="5503443"/>
            <a:ext cx="3663462" cy="33223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323232"/>
                </a:solidFill>
                <a:latin typeface="Public Sans"/>
                <a:ea typeface="Public Sans"/>
                <a:cs typeface="Public Sans"/>
                <a:sym typeface="Public Sans"/>
              </a:rPr>
              <a:t>- Mô tả  bài toán dùng thông tin của những thuộc tính: </a:t>
            </a:r>
            <a:endParaRPr/>
          </a:p>
          <a:p>
            <a:pPr indent="0" lvl="0" marL="0" marR="0" rtl="0" algn="ctr">
              <a:lnSpc>
                <a:spcPct val="140000"/>
              </a:lnSpc>
              <a:spcBef>
                <a:spcPts val="0"/>
              </a:spcBef>
              <a:spcAft>
                <a:spcPts val="0"/>
              </a:spcAft>
              <a:buNone/>
            </a:pPr>
            <a:r>
              <a:rPr b="0" i="0" lang="en-US" sz="2700" u="none" cap="none" strike="noStrike">
                <a:solidFill>
                  <a:srgbClr val="323232"/>
                </a:solidFill>
                <a:latin typeface="Public Sans"/>
                <a:ea typeface="Public Sans"/>
                <a:cs typeface="Public Sans"/>
                <a:sym typeface="Public Sans"/>
              </a:rPr>
              <a:t>Open , High , Low , Volume, Chg%  </a:t>
            </a:r>
            <a:endParaRPr/>
          </a:p>
          <a:p>
            <a:pPr indent="0" lvl="0" marL="0" marR="0" rtl="0" algn="l">
              <a:lnSpc>
                <a:spcPct val="140000"/>
              </a:lnSpc>
              <a:spcBef>
                <a:spcPts val="0"/>
              </a:spcBef>
              <a:spcAft>
                <a:spcPts val="0"/>
              </a:spcAft>
              <a:buNone/>
            </a:pPr>
            <a:r>
              <a:rPr b="0" i="0" lang="en-US" sz="2700" u="none" cap="none" strike="noStrike">
                <a:solidFill>
                  <a:srgbClr val="323232"/>
                </a:solidFill>
                <a:latin typeface="Public Sans"/>
                <a:ea typeface="Public Sans"/>
                <a:cs typeface="Public Sans"/>
                <a:sym typeface="Public Sans"/>
              </a:rPr>
              <a:t>để dự đoán giá trị của thuộc tính Price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38" name="Shape 338"/>
        <p:cNvGrpSpPr/>
        <p:nvPr/>
      </p:nvGrpSpPr>
      <p:grpSpPr>
        <a:xfrm>
          <a:off x="0" y="0"/>
          <a:ext cx="0" cy="0"/>
          <a:chOff x="0" y="0"/>
          <a:chExt cx="0" cy="0"/>
        </a:xfrm>
      </p:grpSpPr>
      <p:sp>
        <p:nvSpPr>
          <p:cNvPr id="339" name="Google Shape;339;p24"/>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40" name="Google Shape;340;p24"/>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41" name="Google Shape;341;p24"/>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42" name="Google Shape;342;p24"/>
          <p:cNvSpPr/>
          <p:nvPr/>
        </p:nvSpPr>
        <p:spPr>
          <a:xfrm>
            <a:off x="9341880" y="4024155"/>
            <a:ext cx="7012459" cy="1536438"/>
          </a:xfrm>
          <a:custGeom>
            <a:rect b="b" l="l" r="r" t="t"/>
            <a:pathLst>
              <a:path extrusionOk="0" h="1536438" w="7012459">
                <a:moveTo>
                  <a:pt x="0" y="0"/>
                </a:moveTo>
                <a:lnTo>
                  <a:pt x="7012459" y="0"/>
                </a:lnTo>
                <a:lnTo>
                  <a:pt x="7012459" y="1536438"/>
                </a:lnTo>
                <a:lnTo>
                  <a:pt x="0" y="1536438"/>
                </a:lnTo>
                <a:lnTo>
                  <a:pt x="0" y="0"/>
                </a:lnTo>
                <a:close/>
              </a:path>
            </a:pathLst>
          </a:custGeom>
          <a:blipFill rotWithShape="1">
            <a:blip r:embed="rId6">
              <a:alphaModFix/>
            </a:blip>
            <a:stretch>
              <a:fillRect b="0" l="0" r="0" t="0"/>
            </a:stretch>
          </a:blipFill>
          <a:ln>
            <a:noFill/>
          </a:ln>
        </p:spPr>
      </p:sp>
      <p:sp>
        <p:nvSpPr>
          <p:cNvPr id="343" name="Google Shape;343;p24"/>
          <p:cNvSpPr/>
          <p:nvPr/>
        </p:nvSpPr>
        <p:spPr>
          <a:xfrm>
            <a:off x="9348126" y="6122568"/>
            <a:ext cx="7006213" cy="1585545"/>
          </a:xfrm>
          <a:custGeom>
            <a:rect b="b" l="l" r="r" t="t"/>
            <a:pathLst>
              <a:path extrusionOk="0" h="1585545" w="7006213">
                <a:moveTo>
                  <a:pt x="0" y="0"/>
                </a:moveTo>
                <a:lnTo>
                  <a:pt x="7006213" y="0"/>
                </a:lnTo>
                <a:lnTo>
                  <a:pt x="7006213" y="1585545"/>
                </a:lnTo>
                <a:lnTo>
                  <a:pt x="0" y="1585545"/>
                </a:lnTo>
                <a:lnTo>
                  <a:pt x="0" y="0"/>
                </a:lnTo>
                <a:close/>
              </a:path>
            </a:pathLst>
          </a:custGeom>
          <a:blipFill rotWithShape="1">
            <a:blip r:embed="rId7">
              <a:alphaModFix/>
            </a:blip>
            <a:stretch>
              <a:fillRect b="0" l="0" r="0" t="0"/>
            </a:stretch>
          </a:blipFill>
          <a:ln>
            <a:noFill/>
          </a:ln>
        </p:spPr>
      </p:sp>
      <p:sp>
        <p:nvSpPr>
          <p:cNvPr id="344" name="Google Shape;344;p24"/>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345" name="Google Shape;345;p24"/>
          <p:cNvSpPr txBox="1"/>
          <p:nvPr/>
        </p:nvSpPr>
        <p:spPr>
          <a:xfrm>
            <a:off x="1242637" y="1866070"/>
            <a:ext cx="10120593" cy="159893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323232"/>
                </a:solidFill>
                <a:latin typeface="Public Sans"/>
                <a:ea typeface="Public Sans"/>
                <a:cs typeface="Public Sans"/>
                <a:sym typeface="Public Sans"/>
              </a:rPr>
              <a:t>2. Mô tả cách giải bài toán bằng phương pháp học máy</a:t>
            </a:r>
            <a:endParaRPr/>
          </a:p>
          <a:p>
            <a:pPr indent="0" lvl="0" marL="0" marR="0" rtl="0" algn="l">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Dựa theo độ đo R2, có thể kết luận được độ đo R2 của mô hình Linear Regression cao hơn độ đo R2 của mô hình Neural network nên với tập dữ liệu này sử dụng mô hình Linear Regression là tốt nhất.</a:t>
            </a:r>
            <a:endParaRPr/>
          </a:p>
        </p:txBody>
      </p:sp>
      <p:sp>
        <p:nvSpPr>
          <p:cNvPr id="346" name="Google Shape;346;p24"/>
          <p:cNvSpPr txBox="1"/>
          <p:nvPr/>
        </p:nvSpPr>
        <p:spPr>
          <a:xfrm>
            <a:off x="612512" y="3961663"/>
            <a:ext cx="8214122" cy="159893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3. Đánh giá mô hình</a:t>
            </a:r>
            <a:endParaRPr/>
          </a:p>
          <a:p>
            <a:pPr indent="0" lvl="0" marL="0" marR="0" rtl="0" algn="l">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Đánh giá chất lượng của mô hình được lựa chọn theo các độ:</a:t>
            </a:r>
            <a:endParaRPr/>
          </a:p>
          <a:p>
            <a:pPr indent="0" lvl="0" marL="0" marR="0" rtl="0" algn="l">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Mô hình hồi quy tuyến tính:</a:t>
            </a:r>
            <a:endParaRPr/>
          </a:p>
          <a:p>
            <a:pPr indent="0" lvl="0" marL="0" marR="0" rtl="0" algn="l">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Linear Regression:</a:t>
            </a:r>
            <a:endParaRPr/>
          </a:p>
        </p:txBody>
      </p:sp>
      <p:sp>
        <p:nvSpPr>
          <p:cNvPr id="347" name="Google Shape;347;p24"/>
          <p:cNvSpPr txBox="1"/>
          <p:nvPr/>
        </p:nvSpPr>
        <p:spPr>
          <a:xfrm>
            <a:off x="712703" y="6486428"/>
            <a:ext cx="3377208" cy="3987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Mô hình Neural network:</a:t>
            </a:r>
            <a:endParaRPr/>
          </a:p>
        </p:txBody>
      </p:sp>
      <p:sp>
        <p:nvSpPr>
          <p:cNvPr id="348" name="Google Shape;348;p24"/>
          <p:cNvSpPr txBox="1"/>
          <p:nvPr/>
        </p:nvSpPr>
        <p:spPr>
          <a:xfrm>
            <a:off x="2401307" y="8859520"/>
            <a:ext cx="12252960" cy="3987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300" u="none" cap="none" strike="noStrike">
                <a:solidFill>
                  <a:srgbClr val="323232"/>
                </a:solidFill>
                <a:latin typeface="Public Sans"/>
                <a:ea typeface="Public Sans"/>
                <a:cs typeface="Public Sans"/>
                <a:sym typeface="Public Sans"/>
              </a:rPr>
              <a:t> Mô hình tốt nhất cho bài toán là mô hình Linear Regression (mô hình có độ đo R2 cao nhất).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52" name="Shape 352"/>
        <p:cNvGrpSpPr/>
        <p:nvPr/>
      </p:nvGrpSpPr>
      <p:grpSpPr>
        <a:xfrm>
          <a:off x="0" y="0"/>
          <a:ext cx="0" cy="0"/>
          <a:chOff x="0" y="0"/>
          <a:chExt cx="0" cy="0"/>
        </a:xfrm>
      </p:grpSpPr>
      <p:sp>
        <p:nvSpPr>
          <p:cNvPr id="353" name="Google Shape;353;p25"/>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54" name="Google Shape;354;p25"/>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55" name="Google Shape;355;p25"/>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56" name="Google Shape;356;p25"/>
          <p:cNvSpPr/>
          <p:nvPr/>
        </p:nvSpPr>
        <p:spPr>
          <a:xfrm>
            <a:off x="8298327" y="1844908"/>
            <a:ext cx="6635485" cy="7916374"/>
          </a:xfrm>
          <a:custGeom>
            <a:rect b="b" l="l" r="r" t="t"/>
            <a:pathLst>
              <a:path extrusionOk="0" h="7916374" w="6635485">
                <a:moveTo>
                  <a:pt x="0" y="0"/>
                </a:moveTo>
                <a:lnTo>
                  <a:pt x="6635484" y="0"/>
                </a:lnTo>
                <a:lnTo>
                  <a:pt x="6635484" y="7916374"/>
                </a:lnTo>
                <a:lnTo>
                  <a:pt x="0" y="7916374"/>
                </a:lnTo>
                <a:lnTo>
                  <a:pt x="0" y="0"/>
                </a:lnTo>
                <a:close/>
              </a:path>
            </a:pathLst>
          </a:custGeom>
          <a:blipFill rotWithShape="1">
            <a:blip r:embed="rId6">
              <a:alphaModFix/>
            </a:blip>
            <a:stretch>
              <a:fillRect b="-2386" l="0" r="0" t="-2386"/>
            </a:stretch>
          </a:blipFill>
          <a:ln>
            <a:noFill/>
          </a:ln>
        </p:spPr>
      </p:sp>
      <p:sp>
        <p:nvSpPr>
          <p:cNvPr id="357" name="Google Shape;357;p25"/>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2 . Thực nghiệm</a:t>
            </a:r>
            <a:endParaRPr/>
          </a:p>
        </p:txBody>
      </p:sp>
      <p:sp>
        <p:nvSpPr>
          <p:cNvPr id="358" name="Google Shape;358;p25"/>
          <p:cNvSpPr txBox="1"/>
          <p:nvPr/>
        </p:nvSpPr>
        <p:spPr>
          <a:xfrm>
            <a:off x="1858469" y="2829222"/>
            <a:ext cx="5544508" cy="3200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323232"/>
                </a:solidFill>
                <a:latin typeface="Public Sans"/>
                <a:ea typeface="Public Sans"/>
                <a:cs typeface="Public Sans"/>
                <a:sym typeface="Public Sans"/>
              </a:rPr>
              <a:t>  - Chương trình bao gồm các chức năng:</a:t>
            </a:r>
            <a:endParaRPr/>
          </a:p>
          <a:p>
            <a:pPr indent="0" lvl="0" marL="0" marR="0" rtl="0" algn="ctr">
              <a:lnSpc>
                <a:spcPct val="140000"/>
              </a:lnSpc>
              <a:spcBef>
                <a:spcPts val="0"/>
              </a:spcBef>
              <a:spcAft>
                <a:spcPts val="0"/>
              </a:spcAft>
              <a:buNone/>
            </a:pPr>
            <a:r>
              <a:rPr b="0" i="0" lang="en-US" sz="3000" u="none" cap="none" strike="noStrike">
                <a:solidFill>
                  <a:srgbClr val="323232"/>
                </a:solidFill>
                <a:latin typeface="Public Sans"/>
                <a:ea typeface="Public Sans"/>
                <a:cs typeface="Public Sans"/>
                <a:sym typeface="Public Sans"/>
              </a:rPr>
              <a:t>Cho phép người dùng nhập thông tin và đưa ra dự đoán</a:t>
            </a:r>
            <a:endParaRPr/>
          </a:p>
          <a:p>
            <a:pPr indent="0" lvl="0" marL="0" marR="0" rtl="0" algn="ctr">
              <a:lnSpc>
                <a:spcPct val="140000"/>
              </a:lnSpc>
              <a:spcBef>
                <a:spcPts val="0"/>
              </a:spcBef>
              <a:spcAft>
                <a:spcPts val="0"/>
              </a:spcAft>
              <a:buNone/>
            </a:pPr>
            <a:r>
              <a:t/>
            </a:r>
            <a:endParaRPr b="0" i="0" sz="3000" u="none" cap="none" strike="noStrike">
              <a:solidFill>
                <a:srgbClr val="323232"/>
              </a:solidFill>
              <a:latin typeface="Public Sans"/>
              <a:ea typeface="Public Sans"/>
              <a:cs typeface="Public Sans"/>
              <a:sym typeface="Public Sans"/>
            </a:endParaRPr>
          </a:p>
          <a:p>
            <a:pPr indent="0" lvl="0" marL="0" marR="0" rtl="0" algn="ctr">
              <a:lnSpc>
                <a:spcPct val="140000"/>
              </a:lnSpc>
              <a:spcBef>
                <a:spcPts val="0"/>
              </a:spcBef>
              <a:spcAft>
                <a:spcPts val="0"/>
              </a:spcAft>
              <a:buNone/>
            </a:pPr>
            <a:r>
              <a:rPr b="0" i="0" lang="en-US" sz="3000" u="none" cap="none" strike="noStrike">
                <a:solidFill>
                  <a:srgbClr val="323232"/>
                </a:solidFill>
                <a:latin typeface="Public Sans"/>
                <a:ea typeface="Public Sans"/>
                <a:cs typeface="Public Sans"/>
                <a:sym typeface="Public Sans"/>
              </a:rPr>
              <a:t>- Giao diện của chương trình: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62" name="Shape 362"/>
        <p:cNvGrpSpPr/>
        <p:nvPr/>
      </p:nvGrpSpPr>
      <p:grpSpPr>
        <a:xfrm>
          <a:off x="0" y="0"/>
          <a:ext cx="0" cy="0"/>
          <a:chOff x="0" y="0"/>
          <a:chExt cx="0" cy="0"/>
        </a:xfrm>
      </p:grpSpPr>
      <p:sp>
        <p:nvSpPr>
          <p:cNvPr id="363" name="Google Shape;363;p26"/>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64" name="Google Shape;364;p26"/>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65" name="Google Shape;365;p26"/>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graphicFrame>
        <p:nvGraphicFramePr>
          <p:cNvPr id="366" name="Google Shape;366;p26"/>
          <p:cNvGraphicFramePr/>
          <p:nvPr/>
        </p:nvGraphicFramePr>
        <p:xfrm>
          <a:off x="2539825" y="2662848"/>
          <a:ext cx="3000000" cy="3000000"/>
        </p:xfrm>
        <a:graphic>
          <a:graphicData uri="http://schemas.openxmlformats.org/drawingml/2006/table">
            <a:tbl>
              <a:tblPr>
                <a:noFill/>
                <a:tableStyleId>{64E1D954-5B83-49AA-B80C-839A783A8463}</a:tableStyleId>
              </a:tblPr>
              <a:tblGrid>
                <a:gridCol w="3647900"/>
                <a:gridCol w="8661325"/>
              </a:tblGrid>
              <a:tr h="2705075">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Public Sans"/>
                          <a:ea typeface="Public Sans"/>
                          <a:cs typeface="Public Sans"/>
                          <a:sym typeface="Public Sans"/>
                        </a:rPr>
                        <a:t>1.</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2500" u="none" cap="none" strike="noStrike">
                          <a:solidFill>
                            <a:srgbClr val="000000"/>
                          </a:solidFill>
                          <a:latin typeface="Public Sans"/>
                          <a:ea typeface="Public Sans"/>
                          <a:cs typeface="Public Sans"/>
                          <a:sym typeface="Public Sans"/>
                        </a:rPr>
                        <a:t>Xây dựng mô hình dự đoán: Bài tập đã sử dụng thuật toán học có giám sát, để xây dựng một mô hình dự đoán giá vàng. Điều này bao gồm việc gán nhãn trên dữ liệu đã được cho sẵn và đánh giá hiệu suất của mô hình để đảm bảo tính chính xác và khả năng dự đoán.</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2705075">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Public Sans"/>
                          <a:ea typeface="Public Sans"/>
                          <a:cs typeface="Public Sans"/>
                          <a:sym typeface="Public Sans"/>
                        </a:rPr>
                        <a:t>2.</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2500" u="none" cap="none" strike="noStrike">
                          <a:solidFill>
                            <a:srgbClr val="000000"/>
                          </a:solidFill>
                          <a:latin typeface="Public Sans"/>
                          <a:ea typeface="Public Sans"/>
                          <a:cs typeface="Public Sans"/>
                          <a:sym typeface="Public Sans"/>
                        </a:rPr>
                        <a:t>Dự đoán giá vàng: Bài tập đã sử dụng mô hình đã huấn luyện để đưa ra dự đoán về giá vàng trong ngày dựa trên thông tin nhập từ form. Điều này cung cấp cho chúng ta thông tin quan trọng để đánh giá và đưa ra quyết định để đầu tư đúng chỗ, đúng thời điểm.</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r h="1365325">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Public Sans"/>
                          <a:ea typeface="Public Sans"/>
                          <a:cs typeface="Public Sans"/>
                          <a:sym typeface="Public Sans"/>
                        </a:rPr>
                        <a:t>3.</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2500" u="none" cap="none" strike="noStrike">
                          <a:solidFill>
                            <a:srgbClr val="000000"/>
                          </a:solidFill>
                          <a:latin typeface="Public Sans"/>
                          <a:ea typeface="Public Sans"/>
                          <a:cs typeface="Public Sans"/>
                          <a:sym typeface="Public Sans"/>
                        </a:rPr>
                        <a:t>Tìm ra tỷ lệ dự đoán đúng, tỉ lệ dự đoán sai</a:t>
                      </a:r>
                      <a:endParaRPr sz="1100" u="none" cap="none" strike="noStrike"/>
                    </a:p>
                  </a:txBody>
                  <a:tcPr marT="190500" marB="190500" marR="190500" marL="190500" anchor="ctr">
                    <a:lnL cap="flat" cmpd="sng" w="47625">
                      <a:solidFill>
                        <a:srgbClr val="000000"/>
                      </a:solidFill>
                      <a:prstDash val="solid"/>
                      <a:round/>
                      <a:headEnd len="sm" w="sm" type="none"/>
                      <a:tailEnd len="sm" w="sm" type="none"/>
                    </a:lnL>
                    <a:lnR cap="flat" cmpd="sng" w="47625">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47625">
                      <a:solidFill>
                        <a:srgbClr val="000000"/>
                      </a:solidFill>
                      <a:prstDash val="solid"/>
                      <a:round/>
                      <a:headEnd len="sm" w="sm" type="none"/>
                      <a:tailEnd len="sm" w="sm" type="none"/>
                    </a:lnB>
                  </a:tcPr>
                </a:tc>
              </a:tr>
            </a:tbl>
          </a:graphicData>
        </a:graphic>
      </p:graphicFrame>
      <p:sp>
        <p:nvSpPr>
          <p:cNvPr id="367" name="Google Shape;367;p26"/>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3. Kết luận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371" name="Shape 371"/>
        <p:cNvGrpSpPr/>
        <p:nvPr/>
      </p:nvGrpSpPr>
      <p:grpSpPr>
        <a:xfrm>
          <a:off x="0" y="0"/>
          <a:ext cx="0" cy="0"/>
          <a:chOff x="0" y="0"/>
          <a:chExt cx="0" cy="0"/>
        </a:xfrm>
      </p:grpSpPr>
      <p:sp>
        <p:nvSpPr>
          <p:cNvPr id="372" name="Google Shape;372;p27"/>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373" name="Google Shape;373;p27"/>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374" name="Google Shape;374;p27"/>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375" name="Google Shape;375;p27"/>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Phần 3. Kết luận</a:t>
            </a:r>
            <a:endParaRPr/>
          </a:p>
        </p:txBody>
      </p:sp>
      <p:sp>
        <p:nvSpPr>
          <p:cNvPr id="376" name="Google Shape;376;p27"/>
          <p:cNvSpPr txBox="1"/>
          <p:nvPr/>
        </p:nvSpPr>
        <p:spPr>
          <a:xfrm>
            <a:off x="622037" y="2700763"/>
            <a:ext cx="17675488" cy="5805807"/>
          </a:xfrm>
          <a:prstGeom prst="rect">
            <a:avLst/>
          </a:prstGeom>
          <a:noFill/>
          <a:ln>
            <a:noFill/>
          </a:ln>
        </p:spPr>
        <p:txBody>
          <a:bodyPr anchorCtr="0" anchor="t" bIns="0" lIns="0" spcFirstLastPara="1" rIns="0" wrap="square" tIns="0">
            <a:spAutoFit/>
          </a:bodyPr>
          <a:lstStyle/>
          <a:p>
            <a:pPr indent="0" lvl="0" marL="0" marR="0" rtl="0" algn="l">
              <a:lnSpc>
                <a:spcPct val="194023"/>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Tài liệu tham khảo</a:t>
            </a:r>
            <a:endParaRPr/>
          </a:p>
          <a:p>
            <a:pPr indent="0" lvl="0" marL="0" marR="0" rtl="0" algn="l">
              <a:lnSpc>
                <a:spcPct val="194023"/>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 Bài giảng của giảng viên</a:t>
            </a:r>
            <a:endParaRPr/>
          </a:p>
          <a:p>
            <a:pPr indent="0" lvl="0" marL="0" marR="0" rtl="0" algn="l">
              <a:lnSpc>
                <a:spcPct val="194023"/>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 Một số tài liệu thêm: LinearRegression, Neural Network</a:t>
            </a:r>
            <a:endParaRPr/>
          </a:p>
          <a:p>
            <a:pPr indent="0" lvl="0" marL="0" marR="0" rtl="0" algn="l">
              <a:lnSpc>
                <a:spcPct val="194023"/>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 Các thư viện trong Python: sklearn.linear_model.LinearRegression, sklearn.neural_network.MLPRegressor</a:t>
            </a:r>
            <a:endParaRPr/>
          </a:p>
          <a:p>
            <a:pPr indent="0" lvl="0" marL="0" marR="0" rtl="0" algn="l">
              <a:lnSpc>
                <a:spcPct val="194023"/>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 Data Gold-Price.csv</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CD7"/>
        </a:solidFill>
      </p:bgPr>
    </p:bg>
    <p:spTree>
      <p:nvGrpSpPr>
        <p:cNvPr id="380" name="Shape 380"/>
        <p:cNvGrpSpPr/>
        <p:nvPr/>
      </p:nvGrpSpPr>
      <p:grpSpPr>
        <a:xfrm>
          <a:off x="0" y="0"/>
          <a:ext cx="0" cy="0"/>
          <a:chOff x="0" y="0"/>
          <a:chExt cx="0" cy="0"/>
        </a:xfrm>
      </p:grpSpPr>
      <p:sp>
        <p:nvSpPr>
          <p:cNvPr id="381" name="Google Shape;381;p28"/>
          <p:cNvSpPr txBox="1"/>
          <p:nvPr/>
        </p:nvSpPr>
        <p:spPr>
          <a:xfrm>
            <a:off x="2660715" y="4444365"/>
            <a:ext cx="12966571" cy="133159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800" u="none" cap="none" strike="noStrike">
                <a:solidFill>
                  <a:srgbClr val="4F674F"/>
                </a:solidFill>
                <a:latin typeface="Calistoga"/>
                <a:ea typeface="Calistoga"/>
                <a:cs typeface="Calistoga"/>
                <a:sym typeface="Calistoga"/>
              </a:rPr>
              <a:t>Cảm ơn bạn đã lắng nghe!</a:t>
            </a:r>
            <a:endParaRPr/>
          </a:p>
        </p:txBody>
      </p:sp>
      <p:sp>
        <p:nvSpPr>
          <p:cNvPr id="382" name="Google Shape;382;p28"/>
          <p:cNvSpPr/>
          <p:nvPr/>
        </p:nvSpPr>
        <p:spPr>
          <a:xfrm>
            <a:off x="6909636" y="8332712"/>
            <a:ext cx="4468727" cy="4330603"/>
          </a:xfrm>
          <a:custGeom>
            <a:rect b="b" l="l" r="r" t="t"/>
            <a:pathLst>
              <a:path extrusionOk="0" h="4330603" w="4468727">
                <a:moveTo>
                  <a:pt x="0" y="0"/>
                </a:moveTo>
                <a:lnTo>
                  <a:pt x="4468728" y="0"/>
                </a:lnTo>
                <a:lnTo>
                  <a:pt x="4468728" y="4330603"/>
                </a:lnTo>
                <a:lnTo>
                  <a:pt x="0" y="4330603"/>
                </a:lnTo>
                <a:lnTo>
                  <a:pt x="0" y="0"/>
                </a:lnTo>
                <a:close/>
              </a:path>
            </a:pathLst>
          </a:custGeom>
          <a:blipFill rotWithShape="1">
            <a:blip r:embed="rId3">
              <a:alphaModFix/>
            </a:blip>
            <a:stretch>
              <a:fillRect b="0" l="0" r="0" t="0"/>
            </a:stretch>
          </a:blipFill>
          <a:ln>
            <a:noFill/>
          </a:ln>
        </p:spPr>
      </p:sp>
      <p:sp>
        <p:nvSpPr>
          <p:cNvPr id="383" name="Google Shape;383;p28"/>
          <p:cNvSpPr/>
          <p:nvPr/>
        </p:nvSpPr>
        <p:spPr>
          <a:xfrm rot="-9761459">
            <a:off x="13306057" y="-1085348"/>
            <a:ext cx="3869682" cy="3934058"/>
          </a:xfrm>
          <a:custGeom>
            <a:rect b="b" l="l" r="r" t="t"/>
            <a:pathLst>
              <a:path extrusionOk="0" h="3934058" w="3869682">
                <a:moveTo>
                  <a:pt x="0" y="0"/>
                </a:moveTo>
                <a:lnTo>
                  <a:pt x="3869682" y="0"/>
                </a:lnTo>
                <a:lnTo>
                  <a:pt x="3869682" y="3934058"/>
                </a:lnTo>
                <a:lnTo>
                  <a:pt x="0" y="3934058"/>
                </a:lnTo>
                <a:lnTo>
                  <a:pt x="0" y="0"/>
                </a:lnTo>
                <a:close/>
              </a:path>
            </a:pathLst>
          </a:custGeom>
          <a:blipFill rotWithShape="1">
            <a:blip r:embed="rId4">
              <a:alphaModFix/>
            </a:blip>
            <a:stretch>
              <a:fillRect b="0" l="0" r="0" t="0"/>
            </a:stretch>
          </a:blipFill>
          <a:ln>
            <a:noFill/>
          </a:ln>
        </p:spPr>
      </p:sp>
      <p:sp>
        <p:nvSpPr>
          <p:cNvPr id="384" name="Google Shape;384;p28"/>
          <p:cNvSpPr/>
          <p:nvPr/>
        </p:nvSpPr>
        <p:spPr>
          <a:xfrm rot="-5400000">
            <a:off x="791562" y="-3354260"/>
            <a:ext cx="4549596" cy="6708520"/>
          </a:xfrm>
          <a:custGeom>
            <a:rect b="b" l="l" r="r" t="t"/>
            <a:pathLst>
              <a:path extrusionOk="0" h="6708520" w="4549596">
                <a:moveTo>
                  <a:pt x="0" y="0"/>
                </a:moveTo>
                <a:lnTo>
                  <a:pt x="4549596" y="0"/>
                </a:lnTo>
                <a:lnTo>
                  <a:pt x="4549596" y="6708520"/>
                </a:lnTo>
                <a:lnTo>
                  <a:pt x="0" y="6708520"/>
                </a:lnTo>
                <a:lnTo>
                  <a:pt x="0" y="0"/>
                </a:lnTo>
                <a:close/>
              </a:path>
            </a:pathLst>
          </a:custGeom>
          <a:blipFill rotWithShape="1">
            <a:blip r:embed="rId5">
              <a:alphaModFix/>
            </a:blip>
            <a:stretch>
              <a:fillRect b="0" l="0" r="0" t="0"/>
            </a:stretch>
          </a:blipFill>
          <a:ln>
            <a:noFill/>
          </a:ln>
        </p:spPr>
      </p:sp>
      <p:sp>
        <p:nvSpPr>
          <p:cNvPr id="385" name="Google Shape;385;p28"/>
          <p:cNvSpPr/>
          <p:nvPr/>
        </p:nvSpPr>
        <p:spPr>
          <a:xfrm>
            <a:off x="5621355" y="1522036"/>
            <a:ext cx="1598529" cy="1505524"/>
          </a:xfrm>
          <a:custGeom>
            <a:rect b="b" l="l" r="r" t="t"/>
            <a:pathLst>
              <a:path extrusionOk="0" h="1505524" w="1598529">
                <a:moveTo>
                  <a:pt x="0" y="0"/>
                </a:moveTo>
                <a:lnTo>
                  <a:pt x="1598529" y="0"/>
                </a:lnTo>
                <a:lnTo>
                  <a:pt x="1598529" y="1505524"/>
                </a:lnTo>
                <a:lnTo>
                  <a:pt x="0" y="1505524"/>
                </a:lnTo>
                <a:lnTo>
                  <a:pt x="0" y="0"/>
                </a:lnTo>
                <a:close/>
              </a:path>
            </a:pathLst>
          </a:custGeom>
          <a:blipFill rotWithShape="1">
            <a:blip r:embed="rId6">
              <a:alphaModFix/>
            </a:blip>
            <a:stretch>
              <a:fillRect b="0" l="0" r="0" t="0"/>
            </a:stretch>
          </a:blipFill>
          <a:ln>
            <a:noFill/>
          </a:ln>
        </p:spPr>
      </p:sp>
      <p:sp>
        <p:nvSpPr>
          <p:cNvPr id="386" name="Google Shape;386;p28"/>
          <p:cNvSpPr txBox="1"/>
          <p:nvPr/>
        </p:nvSpPr>
        <p:spPr>
          <a:xfrm>
            <a:off x="4469695" y="6542078"/>
            <a:ext cx="10091304"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Nhóm 6 - 63CNTT1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11" name="Shape 111"/>
        <p:cNvGrpSpPr/>
        <p:nvPr/>
      </p:nvGrpSpPr>
      <p:grpSpPr>
        <a:xfrm>
          <a:off x="0" y="0"/>
          <a:ext cx="0" cy="0"/>
          <a:chOff x="0" y="0"/>
          <a:chExt cx="0" cy="0"/>
        </a:xfrm>
      </p:grpSpPr>
      <p:sp>
        <p:nvSpPr>
          <p:cNvPr id="112" name="Google Shape;112;p3"/>
          <p:cNvSpPr/>
          <p:nvPr/>
        </p:nvSpPr>
        <p:spPr>
          <a:xfrm>
            <a:off x="1261016" y="6110153"/>
            <a:ext cx="3731640" cy="3148147"/>
          </a:xfrm>
          <a:custGeom>
            <a:rect b="b" l="l" r="r" t="t"/>
            <a:pathLst>
              <a:path extrusionOk="0" h="3148147" w="3731640">
                <a:moveTo>
                  <a:pt x="0" y="0"/>
                </a:moveTo>
                <a:lnTo>
                  <a:pt x="3731640" y="0"/>
                </a:lnTo>
                <a:lnTo>
                  <a:pt x="3731640" y="3148147"/>
                </a:lnTo>
                <a:lnTo>
                  <a:pt x="0" y="3148147"/>
                </a:lnTo>
                <a:lnTo>
                  <a:pt x="0" y="0"/>
                </a:lnTo>
                <a:close/>
              </a:path>
            </a:pathLst>
          </a:custGeom>
          <a:blipFill rotWithShape="1">
            <a:blip r:embed="rId3">
              <a:alphaModFix/>
            </a:blip>
            <a:stretch>
              <a:fillRect b="0" l="0" r="0" t="0"/>
            </a:stretch>
          </a:blipFill>
          <a:ln>
            <a:noFill/>
          </a:ln>
        </p:spPr>
      </p:sp>
      <p:sp>
        <p:nvSpPr>
          <p:cNvPr id="113" name="Google Shape;113;p3"/>
          <p:cNvSpPr txBox="1"/>
          <p:nvPr/>
        </p:nvSpPr>
        <p:spPr>
          <a:xfrm>
            <a:off x="2786366" y="149760"/>
            <a:ext cx="11964990" cy="104521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323232"/>
                </a:solidFill>
                <a:latin typeface="Calistoga"/>
                <a:ea typeface="Calistoga"/>
                <a:cs typeface="Calistoga"/>
                <a:sym typeface="Calistoga"/>
              </a:rPr>
              <a:t>Phần 1 . Tổng quan</a:t>
            </a:r>
            <a:endParaRPr/>
          </a:p>
        </p:txBody>
      </p:sp>
      <p:sp>
        <p:nvSpPr>
          <p:cNvPr id="114" name="Google Shape;114;p3"/>
          <p:cNvSpPr txBox="1"/>
          <p:nvPr/>
        </p:nvSpPr>
        <p:spPr>
          <a:xfrm>
            <a:off x="711382" y="3106983"/>
            <a:ext cx="16114960" cy="64344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1950 - Nhà bác học Alan Turing đã tạo ra "Turing Test (phép thử Turing)" để xác định xem liệu một máy tính có trí thông minh thực sự hay không. Để vượt qua bài kiểm tra đó, một máy tính phải có khả năng đánh lừa một con người tin rằng nó cũng là con người.</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1952 - Arthur Samuel đã viết ra chương trình học máy (computer learning) đầu tiên. Chương trình này là trò chơi cờ đam, và hãng máy tính IBM đã cải tiến trò chơi này để nó có thể tự học và tổ chức những nước đi trong chiến lược để giành chiến thắng.</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1957 - Frank Rosenblatt đã thiết kế mạng nơron (neural network) đầu tiên cho máy tính, trong đó mô phỏng quá trình suy nghĩ của bộ não con người.</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1967 - Thuật toán "nearest neighbor" đã được viết, cho phép các máy tính bắt đầu sử dụng những mẫu nhận dạng (pattern recognition) rất cơ bản. Nó được sử dụng để vẽ ra lộ trình cho một người bán hàng có thể bắt đầu đi từ một thành phố ngẫu nhiên nhưng đảm bảo anh ta sẽ đi qua tất cả các thành phố khác theo một quãng đường ngắn nhất.</a:t>
            </a:r>
            <a:endParaRPr/>
          </a:p>
          <a:p>
            <a:pPr indent="0" lvl="0" marL="0" marR="0" rtl="0" algn="l">
              <a:lnSpc>
                <a:spcPct val="140014"/>
              </a:lnSpc>
              <a:spcBef>
                <a:spcPts val="0"/>
              </a:spcBef>
              <a:spcAft>
                <a:spcPts val="0"/>
              </a:spcAft>
              <a:buNone/>
            </a:pPr>
            <a:r>
              <a:t/>
            </a:r>
            <a:endParaRPr b="0" i="0" sz="2799" u="none" cap="none" strike="noStrike">
              <a:solidFill>
                <a:srgbClr val="323232"/>
              </a:solidFill>
              <a:latin typeface="Public Sans"/>
              <a:ea typeface="Public Sans"/>
              <a:cs typeface="Public Sans"/>
              <a:sym typeface="Public Sans"/>
            </a:endParaRPr>
          </a:p>
        </p:txBody>
      </p:sp>
      <p:sp>
        <p:nvSpPr>
          <p:cNvPr id="115" name="Google Shape;115;p3"/>
          <p:cNvSpPr/>
          <p:nvPr/>
        </p:nvSpPr>
        <p:spPr>
          <a:xfrm flipH="1" rot="10800000">
            <a:off x="14366426" y="-939943"/>
            <a:ext cx="6183218" cy="6228516"/>
          </a:xfrm>
          <a:custGeom>
            <a:rect b="b" l="l" r="r" t="t"/>
            <a:pathLst>
              <a:path extrusionOk="0" h="6228516" w="6183218">
                <a:moveTo>
                  <a:pt x="0" y="6228517"/>
                </a:moveTo>
                <a:lnTo>
                  <a:pt x="6183218" y="6228517"/>
                </a:lnTo>
                <a:lnTo>
                  <a:pt x="6183218" y="0"/>
                </a:lnTo>
                <a:lnTo>
                  <a:pt x="0" y="0"/>
                </a:lnTo>
                <a:lnTo>
                  <a:pt x="0" y="6228517"/>
                </a:lnTo>
                <a:close/>
              </a:path>
            </a:pathLst>
          </a:custGeom>
          <a:blipFill rotWithShape="1">
            <a:blip r:embed="rId4">
              <a:alphaModFix/>
            </a:blip>
            <a:stretch>
              <a:fillRect b="0" l="0" r="0" t="0"/>
            </a:stretch>
          </a:blipFill>
          <a:ln>
            <a:noFill/>
          </a:ln>
        </p:spPr>
      </p:sp>
      <p:sp>
        <p:nvSpPr>
          <p:cNvPr id="116" name="Google Shape;116;p3"/>
          <p:cNvSpPr/>
          <p:nvPr/>
        </p:nvSpPr>
        <p:spPr>
          <a:xfrm>
            <a:off x="16200406" y="7832122"/>
            <a:ext cx="2515259" cy="2852356"/>
          </a:xfrm>
          <a:custGeom>
            <a:rect b="b" l="l" r="r" t="t"/>
            <a:pathLst>
              <a:path extrusionOk="0" h="2852356" w="2515259">
                <a:moveTo>
                  <a:pt x="0" y="0"/>
                </a:moveTo>
                <a:lnTo>
                  <a:pt x="2515259" y="0"/>
                </a:lnTo>
                <a:lnTo>
                  <a:pt x="2515259" y="2852356"/>
                </a:lnTo>
                <a:lnTo>
                  <a:pt x="0" y="2852356"/>
                </a:lnTo>
                <a:lnTo>
                  <a:pt x="0" y="0"/>
                </a:lnTo>
                <a:close/>
              </a:path>
            </a:pathLst>
          </a:custGeom>
          <a:blipFill rotWithShape="1">
            <a:blip r:embed="rId5">
              <a:alphaModFix/>
            </a:blip>
            <a:stretch>
              <a:fillRect b="0" l="0" r="0" t="0"/>
            </a:stretch>
          </a:blipFill>
          <a:ln>
            <a:noFill/>
          </a:ln>
        </p:spPr>
      </p:sp>
      <p:sp>
        <p:nvSpPr>
          <p:cNvPr id="117" name="Google Shape;117;p3"/>
          <p:cNvSpPr txBox="1"/>
          <p:nvPr/>
        </p:nvSpPr>
        <p:spPr>
          <a:xfrm>
            <a:off x="1261016" y="1344028"/>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Giới thiệu về học máy </a:t>
            </a:r>
            <a:endParaRPr/>
          </a:p>
        </p:txBody>
      </p:sp>
      <p:sp>
        <p:nvSpPr>
          <p:cNvPr id="118" name="Google Shape;118;p3"/>
          <p:cNvSpPr txBox="1"/>
          <p:nvPr/>
        </p:nvSpPr>
        <p:spPr>
          <a:xfrm>
            <a:off x="2023016" y="2224333"/>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Lịch sử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22" name="Shape 122"/>
        <p:cNvGrpSpPr/>
        <p:nvPr/>
      </p:nvGrpSpPr>
      <p:grpSpPr>
        <a:xfrm>
          <a:off x="0" y="0"/>
          <a:ext cx="0" cy="0"/>
          <a:chOff x="0" y="0"/>
          <a:chExt cx="0" cy="0"/>
        </a:xfrm>
      </p:grpSpPr>
      <p:sp>
        <p:nvSpPr>
          <p:cNvPr id="123" name="Google Shape;123;p4"/>
          <p:cNvSpPr/>
          <p:nvPr/>
        </p:nvSpPr>
        <p:spPr>
          <a:xfrm>
            <a:off x="1261016" y="6110153"/>
            <a:ext cx="3731640" cy="3148147"/>
          </a:xfrm>
          <a:custGeom>
            <a:rect b="b" l="l" r="r" t="t"/>
            <a:pathLst>
              <a:path extrusionOk="0" h="3148147" w="3731640">
                <a:moveTo>
                  <a:pt x="0" y="0"/>
                </a:moveTo>
                <a:lnTo>
                  <a:pt x="3731640" y="0"/>
                </a:lnTo>
                <a:lnTo>
                  <a:pt x="3731640" y="3148147"/>
                </a:lnTo>
                <a:lnTo>
                  <a:pt x="0" y="3148147"/>
                </a:lnTo>
                <a:lnTo>
                  <a:pt x="0" y="0"/>
                </a:lnTo>
                <a:close/>
              </a:path>
            </a:pathLst>
          </a:custGeom>
          <a:blipFill rotWithShape="1">
            <a:blip r:embed="rId3">
              <a:alphaModFix/>
            </a:blip>
            <a:stretch>
              <a:fillRect b="0" l="0" r="0" t="0"/>
            </a:stretch>
          </a:blipFill>
          <a:ln>
            <a:noFill/>
          </a:ln>
        </p:spPr>
      </p:sp>
      <p:sp>
        <p:nvSpPr>
          <p:cNvPr id="124" name="Google Shape;124;p4"/>
          <p:cNvSpPr txBox="1"/>
          <p:nvPr/>
        </p:nvSpPr>
        <p:spPr>
          <a:xfrm>
            <a:off x="2786366" y="149760"/>
            <a:ext cx="11964990" cy="104521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323232"/>
                </a:solidFill>
                <a:latin typeface="Calistoga"/>
                <a:ea typeface="Calistoga"/>
                <a:cs typeface="Calistoga"/>
                <a:sym typeface="Calistoga"/>
              </a:rPr>
              <a:t>Phần 1 . Tổng quan</a:t>
            </a:r>
            <a:endParaRPr/>
          </a:p>
        </p:txBody>
      </p:sp>
      <p:sp>
        <p:nvSpPr>
          <p:cNvPr id="125" name="Google Shape;125;p4"/>
          <p:cNvSpPr txBox="1"/>
          <p:nvPr/>
        </p:nvSpPr>
        <p:spPr>
          <a:xfrm>
            <a:off x="711382" y="2916483"/>
            <a:ext cx="16547918" cy="69297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1979 - Sinh viên tại trường đại học Stanford đã phát minh ra giỏ hàng "Stanford Cart" có thể điều hướng để tránh các chướng ngại vật trong một căn phòng.</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1981 - Gerald Dejong giới thiệu về khái niệm Explanation Based Learning (EBL), trong đó một máy tính phân tích dữ liệu huấn luyện và tạo ra một quy tắc chung để nó có thể làm theo bằng cách loại bỏ đi những dữ liệu không quan trọng.</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1985 - Terry Sejnowski đã phát minh ra NetTalk, nó có thể học cách phát âm các từ giống như cách một đứa trẻ tập nói.</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1990s - Machine Learning đã dịch chuyển từ cách tiếp cận hướng kiến thức (knowledge-driven) sang cách tiếp cận hướng dữ liệu (data-driven). Các nhà khoa học bắt đầu tạo ra các chương trình cho máy tính để phân tích một lượng lớn dữ liệu và rút ra các kết luận - hay là "học" từ các kết quả đó.</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1997 - Deep Blue của hãng IBM đã đánh bại nhà vô địch cờ vua thế giới.</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+ 2006 - Geoffrey Hinton đã đưa ra một thuật ngữ "deep learning" để giải thích các thuật toán mới cho phép máy tính "nhìn thấy" và phân biệt các đối tượng và văn bản trong các hình ảnh và video.</a:t>
            </a:r>
            <a:endParaRPr/>
          </a:p>
        </p:txBody>
      </p:sp>
      <p:sp>
        <p:nvSpPr>
          <p:cNvPr id="126" name="Google Shape;126;p4"/>
          <p:cNvSpPr/>
          <p:nvPr/>
        </p:nvSpPr>
        <p:spPr>
          <a:xfrm flipH="1" rot="10800000">
            <a:off x="14366426" y="-939943"/>
            <a:ext cx="6183218" cy="6228516"/>
          </a:xfrm>
          <a:custGeom>
            <a:rect b="b" l="l" r="r" t="t"/>
            <a:pathLst>
              <a:path extrusionOk="0" h="6228516" w="6183218">
                <a:moveTo>
                  <a:pt x="0" y="6228517"/>
                </a:moveTo>
                <a:lnTo>
                  <a:pt x="6183218" y="6228517"/>
                </a:lnTo>
                <a:lnTo>
                  <a:pt x="6183218" y="0"/>
                </a:lnTo>
                <a:lnTo>
                  <a:pt x="0" y="0"/>
                </a:lnTo>
                <a:lnTo>
                  <a:pt x="0" y="6228517"/>
                </a:lnTo>
                <a:close/>
              </a:path>
            </a:pathLst>
          </a:custGeom>
          <a:blipFill rotWithShape="1">
            <a:blip r:embed="rId4">
              <a:alphaModFix/>
            </a:blip>
            <a:stretch>
              <a:fillRect b="0" l="0" r="0" t="0"/>
            </a:stretch>
          </a:blipFill>
          <a:ln>
            <a:noFill/>
          </a:ln>
        </p:spPr>
      </p:sp>
      <p:sp>
        <p:nvSpPr>
          <p:cNvPr id="127" name="Google Shape;127;p4"/>
          <p:cNvSpPr/>
          <p:nvPr/>
        </p:nvSpPr>
        <p:spPr>
          <a:xfrm>
            <a:off x="16200406" y="7832122"/>
            <a:ext cx="2515259" cy="2852356"/>
          </a:xfrm>
          <a:custGeom>
            <a:rect b="b" l="l" r="r" t="t"/>
            <a:pathLst>
              <a:path extrusionOk="0" h="2852356" w="2515259">
                <a:moveTo>
                  <a:pt x="0" y="0"/>
                </a:moveTo>
                <a:lnTo>
                  <a:pt x="2515259" y="0"/>
                </a:lnTo>
                <a:lnTo>
                  <a:pt x="2515259" y="2852356"/>
                </a:lnTo>
                <a:lnTo>
                  <a:pt x="0" y="2852356"/>
                </a:lnTo>
                <a:lnTo>
                  <a:pt x="0" y="0"/>
                </a:lnTo>
                <a:close/>
              </a:path>
            </a:pathLst>
          </a:custGeom>
          <a:blipFill rotWithShape="1">
            <a:blip r:embed="rId5">
              <a:alphaModFix/>
            </a:blip>
            <a:stretch>
              <a:fillRect b="0" l="0" r="0" t="0"/>
            </a:stretch>
          </a:blipFill>
          <a:ln>
            <a:noFill/>
          </a:ln>
        </p:spPr>
      </p:sp>
      <p:sp>
        <p:nvSpPr>
          <p:cNvPr id="128" name="Google Shape;128;p4"/>
          <p:cNvSpPr txBox="1"/>
          <p:nvPr/>
        </p:nvSpPr>
        <p:spPr>
          <a:xfrm>
            <a:off x="1261016" y="1344028"/>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Giới thiệu về học máy </a:t>
            </a:r>
            <a:endParaRPr/>
          </a:p>
        </p:txBody>
      </p:sp>
      <p:sp>
        <p:nvSpPr>
          <p:cNvPr id="129" name="Google Shape;129;p4"/>
          <p:cNvSpPr txBox="1"/>
          <p:nvPr/>
        </p:nvSpPr>
        <p:spPr>
          <a:xfrm>
            <a:off x="2023016" y="2224333"/>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Lịch sử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33" name="Shape 133"/>
        <p:cNvGrpSpPr/>
        <p:nvPr/>
      </p:nvGrpSpPr>
      <p:grpSpPr>
        <a:xfrm>
          <a:off x="0" y="0"/>
          <a:ext cx="0" cy="0"/>
          <a:chOff x="0" y="0"/>
          <a:chExt cx="0" cy="0"/>
        </a:xfrm>
      </p:grpSpPr>
      <p:sp>
        <p:nvSpPr>
          <p:cNvPr id="134" name="Google Shape;134;p5"/>
          <p:cNvSpPr/>
          <p:nvPr/>
        </p:nvSpPr>
        <p:spPr>
          <a:xfrm>
            <a:off x="1261016" y="6110153"/>
            <a:ext cx="3731640" cy="3148147"/>
          </a:xfrm>
          <a:custGeom>
            <a:rect b="b" l="l" r="r" t="t"/>
            <a:pathLst>
              <a:path extrusionOk="0" h="3148147" w="3731640">
                <a:moveTo>
                  <a:pt x="0" y="0"/>
                </a:moveTo>
                <a:lnTo>
                  <a:pt x="3731640" y="0"/>
                </a:lnTo>
                <a:lnTo>
                  <a:pt x="3731640" y="3148147"/>
                </a:lnTo>
                <a:lnTo>
                  <a:pt x="0" y="3148147"/>
                </a:lnTo>
                <a:lnTo>
                  <a:pt x="0" y="0"/>
                </a:lnTo>
                <a:close/>
              </a:path>
            </a:pathLst>
          </a:custGeom>
          <a:blipFill rotWithShape="1">
            <a:blip r:embed="rId3">
              <a:alphaModFix/>
            </a:blip>
            <a:stretch>
              <a:fillRect b="0" l="0" r="0" t="0"/>
            </a:stretch>
          </a:blipFill>
          <a:ln>
            <a:noFill/>
          </a:ln>
        </p:spPr>
      </p:sp>
      <p:sp>
        <p:nvSpPr>
          <p:cNvPr id="135" name="Google Shape;135;p5"/>
          <p:cNvSpPr txBox="1"/>
          <p:nvPr/>
        </p:nvSpPr>
        <p:spPr>
          <a:xfrm>
            <a:off x="2739474" y="-16512"/>
            <a:ext cx="11964990" cy="104521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323232"/>
                </a:solidFill>
                <a:latin typeface="Calistoga"/>
                <a:ea typeface="Calistoga"/>
                <a:cs typeface="Calistoga"/>
                <a:sym typeface="Calistoga"/>
              </a:rPr>
              <a:t>Phần 1 . Tổng quan</a:t>
            </a:r>
            <a:endParaRPr/>
          </a:p>
        </p:txBody>
      </p:sp>
      <p:sp>
        <p:nvSpPr>
          <p:cNvPr id="136" name="Google Shape;136;p5"/>
          <p:cNvSpPr txBox="1"/>
          <p:nvPr/>
        </p:nvSpPr>
        <p:spPr>
          <a:xfrm>
            <a:off x="711382" y="2563253"/>
            <a:ext cx="16547918" cy="79590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2010 - Microsoft Kinect có thể theo dõi 20 hành vi của con người ở một tốc độ 30 lần mỗi giây, cho phép con người tương tác với máy tính thông qua các hành động và cử chỉ.</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2011 - Máy tính Watson của hãng IBM đã đánh bại các đối thủ là con người tại Jeopardy.</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2011 - Google Brain đã được phát triển, và mạng deep nơron (deep neural network) của nó có thể học để phát hiện và phân loại nhiều đối tượng theo cách mà một con mèo thực hiện.</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2012 - X Lab của Google phát triển một thuật toán machine learning có khả năng tự động duyệt qua các video trên YouTube để xác định xem video nào có chứa những con mèo.</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2014 - Facebook phát triển DeepFace, một phần mềm thuật toán có thể nhận dạng hoặc xác minh các cá nhân dựa vào hình ảnh ở mức độ giống như con người có thể.</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2015 - Amazon ra mắt nền tảng machine learning riêng của mình.</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2015 - Microsoft tạo ra Distributed Machine Learning Toolkit, trong đó cho phép phân phối hiệu quả các vấn đề machine learning trên nhiều máy tính.</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2015 - Hơn 3.000 nhà nghiên cứu AI và Robotics, được sự ủng hộ bởi những nhà khoa học nổi tiếng như Stephen Hawking, Elon Musk và Steve Wozniak (và nhiều người khác), đã ký vào một bức thư ngỏ để cảnh báo về sự nguy hiểm của vũ khí tự động trong việc lựa chọn và tham gia vào các mục tiêu mà không có sự can thiệp của con người.</a:t>
            </a:r>
            <a:endParaRPr/>
          </a:p>
          <a:p>
            <a:pPr indent="0" lvl="0" marL="0" marR="0" rtl="0" algn="l">
              <a:lnSpc>
                <a:spcPct val="140000"/>
              </a:lnSpc>
              <a:spcBef>
                <a:spcPts val="0"/>
              </a:spcBef>
              <a:spcAft>
                <a:spcPts val="0"/>
              </a:spcAft>
              <a:buNone/>
            </a:pPr>
            <a:r>
              <a:rPr b="0" i="0" lang="en-US" sz="2400" u="none" cap="none" strike="noStrike">
                <a:solidFill>
                  <a:srgbClr val="323232"/>
                </a:solidFill>
                <a:latin typeface="Public Sans"/>
                <a:ea typeface="Public Sans"/>
                <a:cs typeface="Public Sans"/>
                <a:sym typeface="Public Sans"/>
              </a:rPr>
              <a:t>+     2016 - Thuật toán trí tuệ nhân tạo của Google đã đánh bại nhà vô địch trò chơi Cờ Vây, được cho là trò chơi phức tạp nhất thế giới (khó hơn trò chơi cờ vua rất nhiều). Thuật toán AlphaGo được phát triển bởi Google DeepMind đã giành chiến thắng 4/5 trước nhà vô địch Cờ Vây.</a:t>
            </a:r>
            <a:endParaRPr/>
          </a:p>
          <a:p>
            <a:pPr indent="0" lvl="0" marL="0" marR="0" rtl="0" algn="l">
              <a:lnSpc>
                <a:spcPct val="140000"/>
              </a:lnSpc>
              <a:spcBef>
                <a:spcPts val="0"/>
              </a:spcBef>
              <a:spcAft>
                <a:spcPts val="0"/>
              </a:spcAft>
              <a:buNone/>
            </a:pPr>
            <a:r>
              <a:t/>
            </a:r>
            <a:endParaRPr b="0" i="0" sz="2400" u="none" cap="none" strike="noStrike">
              <a:solidFill>
                <a:srgbClr val="323232"/>
              </a:solidFill>
              <a:latin typeface="Public Sans"/>
              <a:ea typeface="Public Sans"/>
              <a:cs typeface="Public Sans"/>
              <a:sym typeface="Public Sans"/>
            </a:endParaRPr>
          </a:p>
        </p:txBody>
      </p:sp>
      <p:sp>
        <p:nvSpPr>
          <p:cNvPr id="137" name="Google Shape;137;p5"/>
          <p:cNvSpPr/>
          <p:nvPr/>
        </p:nvSpPr>
        <p:spPr>
          <a:xfrm flipH="1" rot="10800000">
            <a:off x="14366426" y="-939943"/>
            <a:ext cx="6183218" cy="6228516"/>
          </a:xfrm>
          <a:custGeom>
            <a:rect b="b" l="l" r="r" t="t"/>
            <a:pathLst>
              <a:path extrusionOk="0" h="6228516" w="6183218">
                <a:moveTo>
                  <a:pt x="0" y="6228517"/>
                </a:moveTo>
                <a:lnTo>
                  <a:pt x="6183218" y="6228517"/>
                </a:lnTo>
                <a:lnTo>
                  <a:pt x="6183218" y="0"/>
                </a:lnTo>
                <a:lnTo>
                  <a:pt x="0" y="0"/>
                </a:lnTo>
                <a:lnTo>
                  <a:pt x="0" y="6228517"/>
                </a:lnTo>
                <a:close/>
              </a:path>
            </a:pathLst>
          </a:custGeom>
          <a:blipFill rotWithShape="1">
            <a:blip r:embed="rId4">
              <a:alphaModFix/>
            </a:blip>
            <a:stretch>
              <a:fillRect b="0" l="0" r="0" t="0"/>
            </a:stretch>
          </a:blipFill>
          <a:ln>
            <a:noFill/>
          </a:ln>
        </p:spPr>
      </p:sp>
      <p:sp>
        <p:nvSpPr>
          <p:cNvPr id="138" name="Google Shape;138;p5"/>
          <p:cNvSpPr/>
          <p:nvPr/>
        </p:nvSpPr>
        <p:spPr>
          <a:xfrm>
            <a:off x="16200406" y="7832122"/>
            <a:ext cx="2515259" cy="2852356"/>
          </a:xfrm>
          <a:custGeom>
            <a:rect b="b" l="l" r="r" t="t"/>
            <a:pathLst>
              <a:path extrusionOk="0" h="2852356" w="2515259">
                <a:moveTo>
                  <a:pt x="0" y="0"/>
                </a:moveTo>
                <a:lnTo>
                  <a:pt x="2515259" y="0"/>
                </a:lnTo>
                <a:lnTo>
                  <a:pt x="2515259" y="2852356"/>
                </a:lnTo>
                <a:lnTo>
                  <a:pt x="0" y="2852356"/>
                </a:lnTo>
                <a:lnTo>
                  <a:pt x="0" y="0"/>
                </a:lnTo>
                <a:close/>
              </a:path>
            </a:pathLst>
          </a:custGeom>
          <a:blipFill rotWithShape="1">
            <a:blip r:embed="rId5">
              <a:alphaModFix/>
            </a:blip>
            <a:stretch>
              <a:fillRect b="0" l="0" r="0" t="0"/>
            </a:stretch>
          </a:blipFill>
          <a:ln>
            <a:noFill/>
          </a:ln>
        </p:spPr>
      </p:sp>
      <p:sp>
        <p:nvSpPr>
          <p:cNvPr id="139" name="Google Shape;139;p5"/>
          <p:cNvSpPr txBox="1"/>
          <p:nvPr/>
        </p:nvSpPr>
        <p:spPr>
          <a:xfrm>
            <a:off x="1261016" y="1128297"/>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Giới thiệu về học máy </a:t>
            </a:r>
            <a:endParaRPr/>
          </a:p>
        </p:txBody>
      </p:sp>
      <p:sp>
        <p:nvSpPr>
          <p:cNvPr id="140" name="Google Shape;140;p5"/>
          <p:cNvSpPr txBox="1"/>
          <p:nvPr/>
        </p:nvSpPr>
        <p:spPr>
          <a:xfrm>
            <a:off x="2023016" y="1842528"/>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Lịch sử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44" name="Shape 144"/>
        <p:cNvGrpSpPr/>
        <p:nvPr/>
      </p:nvGrpSpPr>
      <p:grpSpPr>
        <a:xfrm>
          <a:off x="0" y="0"/>
          <a:ext cx="0" cy="0"/>
          <a:chOff x="0" y="0"/>
          <a:chExt cx="0" cy="0"/>
        </a:xfrm>
      </p:grpSpPr>
      <p:sp>
        <p:nvSpPr>
          <p:cNvPr id="145" name="Google Shape;145;p6"/>
          <p:cNvSpPr/>
          <p:nvPr/>
        </p:nvSpPr>
        <p:spPr>
          <a:xfrm>
            <a:off x="1261016" y="6110153"/>
            <a:ext cx="3731640" cy="3148147"/>
          </a:xfrm>
          <a:custGeom>
            <a:rect b="b" l="l" r="r" t="t"/>
            <a:pathLst>
              <a:path extrusionOk="0" h="3148147" w="3731640">
                <a:moveTo>
                  <a:pt x="0" y="0"/>
                </a:moveTo>
                <a:lnTo>
                  <a:pt x="3731640" y="0"/>
                </a:lnTo>
                <a:lnTo>
                  <a:pt x="3731640" y="3148147"/>
                </a:lnTo>
                <a:lnTo>
                  <a:pt x="0" y="3148147"/>
                </a:lnTo>
                <a:lnTo>
                  <a:pt x="0" y="0"/>
                </a:lnTo>
                <a:close/>
              </a:path>
            </a:pathLst>
          </a:custGeom>
          <a:blipFill rotWithShape="1">
            <a:blip r:embed="rId3">
              <a:alphaModFix/>
            </a:blip>
            <a:stretch>
              <a:fillRect b="0" l="0" r="0" t="0"/>
            </a:stretch>
          </a:blipFill>
          <a:ln>
            <a:noFill/>
          </a:ln>
        </p:spPr>
      </p:sp>
      <p:sp>
        <p:nvSpPr>
          <p:cNvPr id="146" name="Google Shape;146;p6"/>
          <p:cNvSpPr txBox="1"/>
          <p:nvPr/>
        </p:nvSpPr>
        <p:spPr>
          <a:xfrm>
            <a:off x="2739474" y="-16512"/>
            <a:ext cx="11964990" cy="104521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323232"/>
                </a:solidFill>
                <a:latin typeface="Calistoga"/>
                <a:ea typeface="Calistoga"/>
                <a:cs typeface="Calistoga"/>
                <a:sym typeface="Calistoga"/>
              </a:rPr>
              <a:t>Phần 1 . Tổng quan</a:t>
            </a:r>
            <a:endParaRPr/>
          </a:p>
        </p:txBody>
      </p:sp>
      <p:sp>
        <p:nvSpPr>
          <p:cNvPr id="147" name="Google Shape;147;p6"/>
          <p:cNvSpPr txBox="1"/>
          <p:nvPr/>
        </p:nvSpPr>
        <p:spPr>
          <a:xfrm>
            <a:off x="870041" y="2364288"/>
            <a:ext cx="16547918" cy="74250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-Vai trò: Machine Learing đóng vai trò quan trọng trong nhiều lĩnh vực và mang lại nhiều lợi ích. Dưới đây là 1 số vai trò chính:</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Dự đoán và dự báo: Machine learning có khả năng học từ dữ liệu quá khứ để dự đoán và dự báo các sự kiện tương lai.</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Phân loại và nhận dạng: Machine learning có khả năng phân loại và nhận dạng các đối tượng và mẫu dữ liệu.</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Tư vấn và đề xuất: Machine learning có khả năng tư vấn và đề xuất dựa trên thông tin và hành vi người dùng.</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Xử lý và phân tích dữ liệu lớn: Machine learning giúp xử lý và phân tích dữ liệu lớn (big data) để tìm ra các mẫu, xu hướng và thông tin hữu ích.</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Tự động hóa và tối ưu hóa: Machine learning có thể tự động hóa quy trình và tối ưu hóa các hệ thống và quy trình phức tạp.</a:t>
            </a:r>
            <a:endParaRPr/>
          </a:p>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     Hiểu và xử lý ngôn ngữ tự nhiên: Machine learning giúp máy tính hiểu và xử lý ngôn ngữ tự nhiên, từ việc nhận dạng và tự động sinh văn bản đến dịch máy và phân tích ý kiến.</a:t>
            </a:r>
            <a:endParaRPr/>
          </a:p>
          <a:p>
            <a:pPr indent="0" lvl="0" marL="0" marR="0" rtl="0" algn="l">
              <a:lnSpc>
                <a:spcPct val="140014"/>
              </a:lnSpc>
              <a:spcBef>
                <a:spcPts val="0"/>
              </a:spcBef>
              <a:spcAft>
                <a:spcPts val="0"/>
              </a:spcAft>
              <a:buNone/>
            </a:pPr>
            <a:r>
              <a:t/>
            </a:r>
            <a:endParaRPr b="0" i="0" sz="2799" u="none" cap="none" strike="noStrike">
              <a:solidFill>
                <a:srgbClr val="323232"/>
              </a:solidFill>
              <a:latin typeface="Public Sans"/>
              <a:ea typeface="Public Sans"/>
              <a:cs typeface="Public Sans"/>
              <a:sym typeface="Public Sans"/>
            </a:endParaRPr>
          </a:p>
        </p:txBody>
      </p:sp>
      <p:sp>
        <p:nvSpPr>
          <p:cNvPr id="148" name="Google Shape;148;p6"/>
          <p:cNvSpPr/>
          <p:nvPr/>
        </p:nvSpPr>
        <p:spPr>
          <a:xfrm flipH="1" rot="10800000">
            <a:off x="14366426" y="-939943"/>
            <a:ext cx="6183218" cy="6228516"/>
          </a:xfrm>
          <a:custGeom>
            <a:rect b="b" l="l" r="r" t="t"/>
            <a:pathLst>
              <a:path extrusionOk="0" h="6228516" w="6183218">
                <a:moveTo>
                  <a:pt x="0" y="6228517"/>
                </a:moveTo>
                <a:lnTo>
                  <a:pt x="6183218" y="6228517"/>
                </a:lnTo>
                <a:lnTo>
                  <a:pt x="6183218" y="0"/>
                </a:lnTo>
                <a:lnTo>
                  <a:pt x="0" y="0"/>
                </a:lnTo>
                <a:lnTo>
                  <a:pt x="0" y="6228517"/>
                </a:lnTo>
                <a:close/>
              </a:path>
            </a:pathLst>
          </a:custGeom>
          <a:blipFill rotWithShape="1">
            <a:blip r:embed="rId4">
              <a:alphaModFix/>
            </a:blip>
            <a:stretch>
              <a:fillRect b="0" l="0" r="0" t="0"/>
            </a:stretch>
          </a:blipFill>
          <a:ln>
            <a:noFill/>
          </a:ln>
        </p:spPr>
      </p:sp>
      <p:sp>
        <p:nvSpPr>
          <p:cNvPr id="149" name="Google Shape;149;p6"/>
          <p:cNvSpPr/>
          <p:nvPr/>
        </p:nvSpPr>
        <p:spPr>
          <a:xfrm>
            <a:off x="16200406" y="7832122"/>
            <a:ext cx="2515259" cy="2852356"/>
          </a:xfrm>
          <a:custGeom>
            <a:rect b="b" l="l" r="r" t="t"/>
            <a:pathLst>
              <a:path extrusionOk="0" h="2852356" w="2515259">
                <a:moveTo>
                  <a:pt x="0" y="0"/>
                </a:moveTo>
                <a:lnTo>
                  <a:pt x="2515259" y="0"/>
                </a:lnTo>
                <a:lnTo>
                  <a:pt x="2515259" y="2852356"/>
                </a:lnTo>
                <a:lnTo>
                  <a:pt x="0" y="2852356"/>
                </a:lnTo>
                <a:lnTo>
                  <a:pt x="0" y="0"/>
                </a:lnTo>
                <a:close/>
              </a:path>
            </a:pathLst>
          </a:custGeom>
          <a:blipFill rotWithShape="1">
            <a:blip r:embed="rId5">
              <a:alphaModFix/>
            </a:blip>
            <a:stretch>
              <a:fillRect b="0" l="0" r="0" t="0"/>
            </a:stretch>
          </a:blipFill>
          <a:ln>
            <a:noFill/>
          </a:ln>
        </p:spPr>
      </p:sp>
      <p:sp>
        <p:nvSpPr>
          <p:cNvPr id="150" name="Google Shape;150;p6"/>
          <p:cNvSpPr txBox="1"/>
          <p:nvPr/>
        </p:nvSpPr>
        <p:spPr>
          <a:xfrm>
            <a:off x="1261016" y="1128297"/>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Giới thiệu về học máy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54" name="Shape 154"/>
        <p:cNvGrpSpPr/>
        <p:nvPr/>
      </p:nvGrpSpPr>
      <p:grpSpPr>
        <a:xfrm>
          <a:off x="0" y="0"/>
          <a:ext cx="0" cy="0"/>
          <a:chOff x="0" y="0"/>
          <a:chExt cx="0" cy="0"/>
        </a:xfrm>
      </p:grpSpPr>
      <p:sp>
        <p:nvSpPr>
          <p:cNvPr id="155" name="Google Shape;155;p7"/>
          <p:cNvSpPr/>
          <p:nvPr/>
        </p:nvSpPr>
        <p:spPr>
          <a:xfrm>
            <a:off x="1261016" y="6110153"/>
            <a:ext cx="3731640" cy="3148147"/>
          </a:xfrm>
          <a:custGeom>
            <a:rect b="b" l="l" r="r" t="t"/>
            <a:pathLst>
              <a:path extrusionOk="0" h="3148147" w="3731640">
                <a:moveTo>
                  <a:pt x="0" y="0"/>
                </a:moveTo>
                <a:lnTo>
                  <a:pt x="3731640" y="0"/>
                </a:lnTo>
                <a:lnTo>
                  <a:pt x="3731640" y="3148147"/>
                </a:lnTo>
                <a:lnTo>
                  <a:pt x="0" y="3148147"/>
                </a:lnTo>
                <a:lnTo>
                  <a:pt x="0" y="0"/>
                </a:lnTo>
                <a:close/>
              </a:path>
            </a:pathLst>
          </a:custGeom>
          <a:blipFill rotWithShape="1">
            <a:blip r:embed="rId3">
              <a:alphaModFix/>
            </a:blip>
            <a:stretch>
              <a:fillRect b="0" l="0" r="0" t="0"/>
            </a:stretch>
          </a:blipFill>
          <a:ln>
            <a:noFill/>
          </a:ln>
        </p:spPr>
      </p:sp>
      <p:sp>
        <p:nvSpPr>
          <p:cNvPr id="156" name="Google Shape;156;p7"/>
          <p:cNvSpPr txBox="1"/>
          <p:nvPr/>
        </p:nvSpPr>
        <p:spPr>
          <a:xfrm>
            <a:off x="2739474" y="-16512"/>
            <a:ext cx="11964990" cy="104521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323232"/>
                </a:solidFill>
                <a:latin typeface="Calistoga"/>
                <a:ea typeface="Calistoga"/>
                <a:cs typeface="Calistoga"/>
                <a:sym typeface="Calistoga"/>
              </a:rPr>
              <a:t>Phần 1 . Tổng quan</a:t>
            </a:r>
            <a:endParaRPr/>
          </a:p>
        </p:txBody>
      </p:sp>
      <p:sp>
        <p:nvSpPr>
          <p:cNvPr id="157" name="Google Shape;157;p7"/>
          <p:cNvSpPr txBox="1"/>
          <p:nvPr/>
        </p:nvSpPr>
        <p:spPr>
          <a:xfrm>
            <a:off x="1740082" y="2107641"/>
            <a:ext cx="16547918"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323232"/>
                </a:solidFill>
                <a:latin typeface="Public Sans"/>
                <a:ea typeface="Public Sans"/>
                <a:cs typeface="Public Sans"/>
                <a:sym typeface="Public Sans"/>
              </a:rPr>
              <a:t>Ưu điểm và hạn chế của Học có giám sát và không giám sát:</a:t>
            </a:r>
            <a:endParaRPr/>
          </a:p>
        </p:txBody>
      </p:sp>
      <p:sp>
        <p:nvSpPr>
          <p:cNvPr id="158" name="Google Shape;158;p7"/>
          <p:cNvSpPr/>
          <p:nvPr/>
        </p:nvSpPr>
        <p:spPr>
          <a:xfrm flipH="1" rot="10800000">
            <a:off x="14366426" y="-939943"/>
            <a:ext cx="6183218" cy="6228516"/>
          </a:xfrm>
          <a:custGeom>
            <a:rect b="b" l="l" r="r" t="t"/>
            <a:pathLst>
              <a:path extrusionOk="0" h="6228516" w="6183218">
                <a:moveTo>
                  <a:pt x="0" y="6228517"/>
                </a:moveTo>
                <a:lnTo>
                  <a:pt x="6183218" y="6228517"/>
                </a:lnTo>
                <a:lnTo>
                  <a:pt x="6183218" y="0"/>
                </a:lnTo>
                <a:lnTo>
                  <a:pt x="0" y="0"/>
                </a:lnTo>
                <a:lnTo>
                  <a:pt x="0" y="6228517"/>
                </a:lnTo>
                <a:close/>
              </a:path>
            </a:pathLst>
          </a:custGeom>
          <a:blipFill rotWithShape="1">
            <a:blip r:embed="rId4">
              <a:alphaModFix/>
            </a:blip>
            <a:stretch>
              <a:fillRect b="0" l="0" r="0" t="0"/>
            </a:stretch>
          </a:blipFill>
          <a:ln>
            <a:noFill/>
          </a:ln>
        </p:spPr>
      </p:sp>
      <p:sp>
        <p:nvSpPr>
          <p:cNvPr id="159" name="Google Shape;159;p7"/>
          <p:cNvSpPr/>
          <p:nvPr/>
        </p:nvSpPr>
        <p:spPr>
          <a:xfrm>
            <a:off x="16200406" y="7832122"/>
            <a:ext cx="2515259" cy="2852356"/>
          </a:xfrm>
          <a:custGeom>
            <a:rect b="b" l="l" r="r" t="t"/>
            <a:pathLst>
              <a:path extrusionOk="0" h="2852356" w="2515259">
                <a:moveTo>
                  <a:pt x="0" y="0"/>
                </a:moveTo>
                <a:lnTo>
                  <a:pt x="2515259" y="0"/>
                </a:lnTo>
                <a:lnTo>
                  <a:pt x="2515259" y="2852356"/>
                </a:lnTo>
                <a:lnTo>
                  <a:pt x="0" y="2852356"/>
                </a:lnTo>
                <a:lnTo>
                  <a:pt x="0" y="0"/>
                </a:lnTo>
                <a:close/>
              </a:path>
            </a:pathLst>
          </a:custGeom>
          <a:blipFill rotWithShape="1">
            <a:blip r:embed="rId5">
              <a:alphaModFix/>
            </a:blip>
            <a:stretch>
              <a:fillRect b="0" l="0" r="0" t="0"/>
            </a:stretch>
          </a:blipFill>
          <a:ln>
            <a:noFill/>
          </a:ln>
        </p:spPr>
      </p:sp>
      <p:sp>
        <p:nvSpPr>
          <p:cNvPr id="160" name="Google Shape;160;p7"/>
          <p:cNvSpPr/>
          <p:nvPr/>
        </p:nvSpPr>
        <p:spPr>
          <a:xfrm>
            <a:off x="1949136" y="2760421"/>
            <a:ext cx="14076120" cy="6960148"/>
          </a:xfrm>
          <a:custGeom>
            <a:rect b="b" l="l" r="r" t="t"/>
            <a:pathLst>
              <a:path extrusionOk="0" h="6960148" w="14076120">
                <a:moveTo>
                  <a:pt x="0" y="0"/>
                </a:moveTo>
                <a:lnTo>
                  <a:pt x="14076120" y="0"/>
                </a:lnTo>
                <a:lnTo>
                  <a:pt x="14076120" y="6960148"/>
                </a:lnTo>
                <a:lnTo>
                  <a:pt x="0" y="6960148"/>
                </a:lnTo>
                <a:lnTo>
                  <a:pt x="0" y="0"/>
                </a:lnTo>
                <a:close/>
              </a:path>
            </a:pathLst>
          </a:custGeom>
          <a:blipFill rotWithShape="1">
            <a:blip r:embed="rId6">
              <a:alphaModFix/>
            </a:blip>
            <a:stretch>
              <a:fillRect b="0" l="0" r="0" t="0"/>
            </a:stretch>
          </a:blipFill>
          <a:ln>
            <a:noFill/>
          </a:ln>
        </p:spPr>
      </p:sp>
      <p:sp>
        <p:nvSpPr>
          <p:cNvPr id="161" name="Google Shape;161;p7"/>
          <p:cNvSpPr txBox="1"/>
          <p:nvPr/>
        </p:nvSpPr>
        <p:spPr>
          <a:xfrm>
            <a:off x="1261016" y="1128297"/>
            <a:ext cx="11964990" cy="596901"/>
          </a:xfrm>
          <a:prstGeom prst="rect">
            <a:avLst/>
          </a:prstGeom>
          <a:noFill/>
          <a:ln>
            <a:noFill/>
          </a:ln>
        </p:spPr>
        <p:txBody>
          <a:bodyPr anchorCtr="0" anchor="t" bIns="0" lIns="0" spcFirstLastPara="1" rIns="0" wrap="square" tIns="0">
            <a:spAutoFit/>
          </a:bodyPr>
          <a:lstStyle/>
          <a:p>
            <a:pPr indent="-377823" lvl="1" marL="755646" marR="0" rtl="0" algn="l">
              <a:lnSpc>
                <a:spcPct val="140011"/>
              </a:lnSpc>
              <a:spcBef>
                <a:spcPts val="0"/>
              </a:spcBef>
              <a:spcAft>
                <a:spcPts val="0"/>
              </a:spcAft>
              <a:buClr>
                <a:srgbClr val="323232"/>
              </a:buClr>
              <a:buSzPts val="3499"/>
              <a:buFont typeface="Arial"/>
              <a:buChar char="•"/>
            </a:pPr>
            <a:r>
              <a:rPr b="1" i="0" lang="en-US" sz="3499" u="none" cap="none" strike="noStrike">
                <a:solidFill>
                  <a:srgbClr val="323232"/>
                </a:solidFill>
                <a:latin typeface="Calistoga"/>
                <a:ea typeface="Calistoga"/>
                <a:cs typeface="Calistoga"/>
                <a:sym typeface="Calistoga"/>
              </a:rPr>
              <a:t>Giới thiệu về học máy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65" name="Shape 165"/>
        <p:cNvGrpSpPr/>
        <p:nvPr/>
      </p:nvGrpSpPr>
      <p:grpSpPr>
        <a:xfrm>
          <a:off x="0" y="0"/>
          <a:ext cx="0" cy="0"/>
          <a:chOff x="0" y="0"/>
          <a:chExt cx="0" cy="0"/>
        </a:xfrm>
      </p:grpSpPr>
      <p:sp>
        <p:nvSpPr>
          <p:cNvPr id="166" name="Google Shape;166;p8"/>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167" name="Google Shape;167;p8"/>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168" name="Google Shape;168;p8"/>
          <p:cNvSpPr txBox="1"/>
          <p:nvPr/>
        </p:nvSpPr>
        <p:spPr>
          <a:xfrm>
            <a:off x="1345223" y="1860846"/>
            <a:ext cx="1498338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Mục đích của phương pháp :</a:t>
            </a:r>
            <a:endParaRPr/>
          </a:p>
        </p:txBody>
      </p:sp>
      <p:sp>
        <p:nvSpPr>
          <p:cNvPr id="169" name="Google Shape;169;p8"/>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
        <p:nvSpPr>
          <p:cNvPr id="170" name="Google Shape;170;p8"/>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171" name="Google Shape;171;p8"/>
          <p:cNvSpPr txBox="1"/>
          <p:nvPr/>
        </p:nvSpPr>
        <p:spPr>
          <a:xfrm>
            <a:off x="1345223" y="5394291"/>
            <a:ext cx="14983385" cy="216916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a:t>
            </a:r>
            <a:r>
              <a:rPr b="1" i="0" lang="en-US" sz="3099" u="none" cap="none" strike="noStrike">
                <a:solidFill>
                  <a:srgbClr val="323232"/>
                </a:solidFill>
                <a:latin typeface="Public Sans"/>
                <a:ea typeface="Public Sans"/>
                <a:cs typeface="Public Sans"/>
                <a:sym typeface="Public Sans"/>
              </a:rPr>
              <a:t>Input</a:t>
            </a:r>
            <a:r>
              <a:rPr b="0" i="0" lang="en-US" sz="3099" u="none" cap="none" strike="noStrike">
                <a:solidFill>
                  <a:srgbClr val="323232"/>
                </a:solidFill>
                <a:latin typeface="Public Sans"/>
                <a:ea typeface="Public Sans"/>
                <a:cs typeface="Public Sans"/>
                <a:sym typeface="Public Sans"/>
              </a:rPr>
              <a:t> :Cho tập dữ liệu huấn luyện gồm N mẫu. Mỗi mẫu là một cặp (xi,yi):</a:t>
            </a:r>
            <a:endParaRPr/>
          </a:p>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xi: vector đặc trưng</a:t>
            </a:r>
            <a:endParaRPr/>
          </a:p>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yi: giá trị của vector đặc trưng x</a:t>
            </a:r>
            <a:endParaRPr/>
          </a:p>
          <a:p>
            <a:pPr indent="0" lvl="0" marL="0" marR="0" rtl="0" algn="l">
              <a:lnSpc>
                <a:spcPct val="140012"/>
              </a:lnSpc>
              <a:spcBef>
                <a:spcPts val="0"/>
              </a:spcBef>
              <a:spcAft>
                <a:spcPts val="0"/>
              </a:spcAft>
              <a:buNone/>
            </a:pPr>
            <a:r>
              <a:t/>
            </a:r>
            <a:endParaRPr b="0" i="0" sz="3099" u="none" cap="none" strike="noStrike">
              <a:solidFill>
                <a:srgbClr val="323232"/>
              </a:solidFill>
              <a:latin typeface="Public Sans"/>
              <a:ea typeface="Public Sans"/>
              <a:cs typeface="Public Sans"/>
              <a:sym typeface="Public Sans"/>
            </a:endParaRPr>
          </a:p>
        </p:txBody>
      </p:sp>
      <p:sp>
        <p:nvSpPr>
          <p:cNvPr id="172" name="Google Shape;172;p8"/>
          <p:cNvSpPr txBox="1"/>
          <p:nvPr/>
        </p:nvSpPr>
        <p:spPr>
          <a:xfrm>
            <a:off x="1345223" y="7487251"/>
            <a:ext cx="14983385" cy="54038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a:t>
            </a:r>
            <a:r>
              <a:rPr b="1" i="0" lang="en-US" sz="3099" u="none" cap="none" strike="noStrike">
                <a:solidFill>
                  <a:srgbClr val="323232"/>
                </a:solidFill>
                <a:latin typeface="Public Sans"/>
                <a:ea typeface="Public Sans"/>
                <a:cs typeface="Public Sans"/>
                <a:sym typeface="Public Sans"/>
              </a:rPr>
              <a:t>Output</a:t>
            </a:r>
            <a:r>
              <a:rPr b="0" i="0" lang="en-US" sz="3099" u="none" cap="none" strike="noStrike">
                <a:solidFill>
                  <a:srgbClr val="323232"/>
                </a:solidFill>
                <a:latin typeface="Public Sans"/>
                <a:ea typeface="Public Sans"/>
                <a:cs typeface="Public Sans"/>
                <a:sym typeface="Public Sans"/>
              </a:rPr>
              <a:t> : Hàm tuyến tính có dạng f(xi) = wxi + w0</a:t>
            </a:r>
            <a:endParaRPr/>
          </a:p>
        </p:txBody>
      </p:sp>
      <p:sp>
        <p:nvSpPr>
          <p:cNvPr id="173" name="Google Shape;173;p8"/>
          <p:cNvSpPr txBox="1"/>
          <p:nvPr/>
        </p:nvSpPr>
        <p:spPr>
          <a:xfrm>
            <a:off x="1345223" y="8407082"/>
            <a:ext cx="14983385" cy="162623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a:t>
            </a:r>
            <a:r>
              <a:rPr b="1" i="0" lang="en-US" sz="3099" u="none" cap="none" strike="noStrike">
                <a:solidFill>
                  <a:srgbClr val="323232"/>
                </a:solidFill>
                <a:latin typeface="Public Sans"/>
                <a:ea typeface="Public Sans"/>
                <a:cs typeface="Public Sans"/>
                <a:sym typeface="Public Sans"/>
              </a:rPr>
              <a:t>Method</a:t>
            </a:r>
            <a:r>
              <a:rPr b="0" i="0" lang="en-US" sz="3099" u="none" cap="none" strike="noStrike">
                <a:solidFill>
                  <a:srgbClr val="323232"/>
                </a:solidFill>
                <a:latin typeface="Public Sans"/>
                <a:ea typeface="Public Sans"/>
                <a:cs typeface="Public Sans"/>
                <a:sym typeface="Public Sans"/>
              </a:rPr>
              <a:t> (Cách thực hiện) : Cần tìm hệ số w của hàm f(xi ) sao cho trung bình sai số giữa yi và f(xi ) là nhỏ nhất. Nghĩa là, tìm w để hàm số sau đạt giá trị nhỏ nhất</a:t>
            </a:r>
            <a:endParaRPr/>
          </a:p>
          <a:p>
            <a:pPr indent="0" lvl="0" marL="0" marR="0" rtl="0" algn="l">
              <a:lnSpc>
                <a:spcPct val="140012"/>
              </a:lnSpc>
              <a:spcBef>
                <a:spcPts val="0"/>
              </a:spcBef>
              <a:spcAft>
                <a:spcPts val="0"/>
              </a:spcAft>
              <a:buNone/>
            </a:pPr>
            <a:r>
              <a:t/>
            </a:r>
            <a:endParaRPr b="0" i="0" sz="3099" u="none" cap="none" strike="noStrike">
              <a:solidFill>
                <a:srgbClr val="323232"/>
              </a:solidFill>
              <a:latin typeface="Public Sans"/>
              <a:ea typeface="Public Sans"/>
              <a:cs typeface="Public Sans"/>
              <a:sym typeface="Public Sans"/>
            </a:endParaRPr>
          </a:p>
        </p:txBody>
      </p:sp>
      <p:sp>
        <p:nvSpPr>
          <p:cNvPr id="174" name="Google Shape;174;p8"/>
          <p:cNvSpPr txBox="1"/>
          <p:nvPr/>
        </p:nvSpPr>
        <p:spPr>
          <a:xfrm>
            <a:off x="1345223" y="2806997"/>
            <a:ext cx="14983385" cy="271208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Phân tích hồi quy tuyến tính được sử dụng để dự đoán giá trị của một biến dựa trên giá trị của biến khác. </a:t>
            </a:r>
            <a:endParaRPr/>
          </a:p>
          <a:p>
            <a:pPr indent="0" lvl="0" marL="0" marR="0" rtl="0" algn="l">
              <a:lnSpc>
                <a:spcPct val="140012"/>
              </a:lnSpc>
              <a:spcBef>
                <a:spcPts val="0"/>
              </a:spcBef>
              <a:spcAft>
                <a:spcPts val="0"/>
              </a:spcAft>
              <a:buNone/>
            </a:pPr>
            <a:r>
              <a:rPr b="0" i="0" lang="en-US" sz="3099" u="none" cap="none" strike="noStrike">
                <a:solidFill>
                  <a:srgbClr val="323232"/>
                </a:solidFill>
                <a:latin typeface="Public Sans"/>
                <a:ea typeface="Public Sans"/>
                <a:cs typeface="Public Sans"/>
                <a:sym typeface="Public Sans"/>
              </a:rPr>
              <a:t> Biến bạn muốn dự đoán được gọi là biến phụ thuộc. Biến bạn đang sử dụng để dự đoán giá trị của biến khác được gọi là biến độc lập.</a:t>
            </a:r>
            <a:endParaRPr/>
          </a:p>
          <a:p>
            <a:pPr indent="0" lvl="0" marL="0" marR="0" rtl="0" algn="l">
              <a:lnSpc>
                <a:spcPct val="140012"/>
              </a:lnSpc>
              <a:spcBef>
                <a:spcPts val="0"/>
              </a:spcBef>
              <a:spcAft>
                <a:spcPts val="0"/>
              </a:spcAft>
              <a:buNone/>
            </a:pPr>
            <a:r>
              <a:t/>
            </a:r>
            <a:endParaRPr b="0" i="0" sz="3099" u="none" cap="none" strike="noStrike">
              <a:solidFill>
                <a:srgbClr val="323232"/>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1"/>
        </a:solidFill>
      </p:bgPr>
    </p:bg>
    <p:spTree>
      <p:nvGrpSpPr>
        <p:cNvPr id="178" name="Shape 178"/>
        <p:cNvGrpSpPr/>
        <p:nvPr/>
      </p:nvGrpSpPr>
      <p:grpSpPr>
        <a:xfrm>
          <a:off x="0" y="0"/>
          <a:ext cx="0" cy="0"/>
          <a:chOff x="0" y="0"/>
          <a:chExt cx="0" cy="0"/>
        </a:xfrm>
      </p:grpSpPr>
      <p:sp>
        <p:nvSpPr>
          <p:cNvPr id="179" name="Google Shape;179;p9"/>
          <p:cNvSpPr/>
          <p:nvPr/>
        </p:nvSpPr>
        <p:spPr>
          <a:xfrm>
            <a:off x="-2971575" y="-911802"/>
            <a:ext cx="7168173" cy="8370478"/>
          </a:xfrm>
          <a:custGeom>
            <a:rect b="b" l="l" r="r" t="t"/>
            <a:pathLst>
              <a:path extrusionOk="0" h="8370478" w="7168173">
                <a:moveTo>
                  <a:pt x="0" y="0"/>
                </a:moveTo>
                <a:lnTo>
                  <a:pt x="7168173" y="0"/>
                </a:lnTo>
                <a:lnTo>
                  <a:pt x="7168173" y="8370478"/>
                </a:lnTo>
                <a:lnTo>
                  <a:pt x="0" y="8370478"/>
                </a:lnTo>
                <a:lnTo>
                  <a:pt x="0" y="0"/>
                </a:lnTo>
                <a:close/>
              </a:path>
            </a:pathLst>
          </a:custGeom>
          <a:blipFill rotWithShape="1">
            <a:blip r:embed="rId3">
              <a:alphaModFix/>
            </a:blip>
            <a:stretch>
              <a:fillRect b="0" l="0" r="0" t="0"/>
            </a:stretch>
          </a:blipFill>
          <a:ln>
            <a:noFill/>
          </a:ln>
        </p:spPr>
      </p:sp>
      <p:sp>
        <p:nvSpPr>
          <p:cNvPr id="180" name="Google Shape;180;p9"/>
          <p:cNvSpPr/>
          <p:nvPr/>
        </p:nvSpPr>
        <p:spPr>
          <a:xfrm rot="908262">
            <a:off x="16582838" y="5187564"/>
            <a:ext cx="6396631" cy="6638014"/>
          </a:xfrm>
          <a:custGeom>
            <a:rect b="b" l="l" r="r" t="t"/>
            <a:pathLst>
              <a:path extrusionOk="0" h="6638014" w="6396631">
                <a:moveTo>
                  <a:pt x="0" y="0"/>
                </a:moveTo>
                <a:lnTo>
                  <a:pt x="6396631" y="0"/>
                </a:lnTo>
                <a:lnTo>
                  <a:pt x="6396631" y="6638013"/>
                </a:lnTo>
                <a:lnTo>
                  <a:pt x="0" y="6638013"/>
                </a:lnTo>
                <a:lnTo>
                  <a:pt x="0" y="0"/>
                </a:lnTo>
                <a:close/>
              </a:path>
            </a:pathLst>
          </a:custGeom>
          <a:blipFill rotWithShape="1">
            <a:blip r:embed="rId4">
              <a:alphaModFix/>
            </a:blip>
            <a:stretch>
              <a:fillRect b="0" l="0" r="0" t="0"/>
            </a:stretch>
          </a:blipFill>
          <a:ln>
            <a:noFill/>
          </a:ln>
        </p:spPr>
      </p:sp>
      <p:sp>
        <p:nvSpPr>
          <p:cNvPr id="181" name="Google Shape;181;p9"/>
          <p:cNvSpPr/>
          <p:nvPr/>
        </p:nvSpPr>
        <p:spPr>
          <a:xfrm>
            <a:off x="15800873" y="3988097"/>
            <a:ext cx="1669639" cy="1572496"/>
          </a:xfrm>
          <a:custGeom>
            <a:rect b="b" l="l" r="r" t="t"/>
            <a:pathLst>
              <a:path extrusionOk="0" h="1572496" w="1669639">
                <a:moveTo>
                  <a:pt x="0" y="0"/>
                </a:moveTo>
                <a:lnTo>
                  <a:pt x="1669639" y="0"/>
                </a:lnTo>
                <a:lnTo>
                  <a:pt x="1669639" y="1572496"/>
                </a:lnTo>
                <a:lnTo>
                  <a:pt x="0" y="1572496"/>
                </a:lnTo>
                <a:lnTo>
                  <a:pt x="0" y="0"/>
                </a:lnTo>
                <a:close/>
              </a:path>
            </a:pathLst>
          </a:custGeom>
          <a:blipFill rotWithShape="1">
            <a:blip r:embed="rId5">
              <a:alphaModFix/>
            </a:blip>
            <a:stretch>
              <a:fillRect b="0" l="0" r="0" t="0"/>
            </a:stretch>
          </a:blipFill>
          <a:ln>
            <a:noFill/>
          </a:ln>
        </p:spPr>
      </p:sp>
      <p:sp>
        <p:nvSpPr>
          <p:cNvPr id="182" name="Google Shape;182;p9"/>
          <p:cNvSpPr/>
          <p:nvPr/>
        </p:nvSpPr>
        <p:spPr>
          <a:xfrm>
            <a:off x="4029017" y="2977462"/>
            <a:ext cx="9615797" cy="6280838"/>
          </a:xfrm>
          <a:custGeom>
            <a:rect b="b" l="l" r="r" t="t"/>
            <a:pathLst>
              <a:path extrusionOk="0" h="6280838" w="9615797">
                <a:moveTo>
                  <a:pt x="0" y="0"/>
                </a:moveTo>
                <a:lnTo>
                  <a:pt x="9615797" y="0"/>
                </a:lnTo>
                <a:lnTo>
                  <a:pt x="9615797" y="6280838"/>
                </a:lnTo>
                <a:lnTo>
                  <a:pt x="0" y="6280838"/>
                </a:lnTo>
                <a:lnTo>
                  <a:pt x="0" y="0"/>
                </a:lnTo>
                <a:close/>
              </a:path>
            </a:pathLst>
          </a:custGeom>
          <a:blipFill rotWithShape="1">
            <a:blip r:embed="rId6">
              <a:alphaModFix/>
            </a:blip>
            <a:stretch>
              <a:fillRect b="0" l="0" r="0" t="0"/>
            </a:stretch>
          </a:blipFill>
          <a:ln>
            <a:noFill/>
          </a:ln>
        </p:spPr>
      </p:sp>
      <p:sp>
        <p:nvSpPr>
          <p:cNvPr id="183" name="Google Shape;183;p9"/>
          <p:cNvSpPr txBox="1"/>
          <p:nvPr/>
        </p:nvSpPr>
        <p:spPr>
          <a:xfrm>
            <a:off x="1345223" y="1860846"/>
            <a:ext cx="14983385" cy="688976"/>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323232"/>
                </a:solidFill>
                <a:latin typeface="Public Sans"/>
                <a:ea typeface="Public Sans"/>
                <a:cs typeface="Public Sans"/>
                <a:sym typeface="Public Sans"/>
              </a:rPr>
              <a:t>Dạng của linear regression</a:t>
            </a:r>
            <a:endParaRPr/>
          </a:p>
        </p:txBody>
      </p:sp>
      <p:sp>
        <p:nvSpPr>
          <p:cNvPr id="184" name="Google Shape;184;p9"/>
          <p:cNvSpPr txBox="1"/>
          <p:nvPr/>
        </p:nvSpPr>
        <p:spPr>
          <a:xfrm>
            <a:off x="612512" y="302576"/>
            <a:ext cx="16163858" cy="130937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699" u="none" cap="none" strike="noStrike">
                <a:solidFill>
                  <a:srgbClr val="323232"/>
                </a:solidFill>
                <a:latin typeface="Calistoga"/>
                <a:ea typeface="Calistoga"/>
                <a:cs typeface="Calistoga"/>
                <a:sym typeface="Calistoga"/>
              </a:rPr>
              <a:t>I. Phương pháp Hồi quy tuyến tính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