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76" r:id="rId4"/>
  </p:sldMasterIdLst>
  <p:handoutMasterIdLst>
    <p:handoutMasterId r:id="rId28"/>
  </p:handoutMasterIdLst>
  <p:sldIdLst>
    <p:sldId id="256" r:id="rId5"/>
    <p:sldId id="258" r:id="rId6"/>
    <p:sldId id="338" r:id="rId7"/>
    <p:sldId id="335" r:id="rId8"/>
    <p:sldId id="340" r:id="rId9"/>
    <p:sldId id="341" r:id="rId10"/>
    <p:sldId id="283" r:id="rId11"/>
    <p:sldId id="343" r:id="rId12"/>
    <p:sldId id="342" r:id="rId13"/>
    <p:sldId id="344" r:id="rId14"/>
    <p:sldId id="345" r:id="rId15"/>
    <p:sldId id="353" r:id="rId16"/>
    <p:sldId id="352" r:id="rId17"/>
    <p:sldId id="355" r:id="rId18"/>
    <p:sldId id="354" r:id="rId19"/>
    <p:sldId id="349" r:id="rId20"/>
    <p:sldId id="351" r:id="rId21"/>
    <p:sldId id="339" r:id="rId22"/>
    <p:sldId id="327" r:id="rId23"/>
    <p:sldId id="346" r:id="rId24"/>
    <p:sldId id="348" r:id="rId25"/>
    <p:sldId id="330" r:id="rId26"/>
    <p:sldId id="315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003A"/>
    <a:srgbClr val="0793E9"/>
    <a:srgbClr val="00BFEF"/>
    <a:srgbClr val="BFEFEF"/>
    <a:srgbClr val="96002B"/>
    <a:srgbClr val="CD3A00"/>
    <a:srgbClr val="F89506"/>
    <a:srgbClr val="F89510"/>
    <a:srgbClr val="F89504"/>
    <a:srgbClr val="EC57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1" d="100"/>
          <a:sy n="141" d="100"/>
        </p:scale>
        <p:origin x="666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7C6FE-E6D0-B74B-AF3B-24A29EF5338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406C8-6EA7-F34B-A1EB-00B7737A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64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9141629" cy="51435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93155" y="4877778"/>
            <a:ext cx="0" cy="1190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 txBox="1">
            <a:spLocks/>
          </p:cNvSpPr>
          <p:nvPr userDrawn="1"/>
        </p:nvSpPr>
        <p:spPr>
          <a:xfrm>
            <a:off x="142874" y="4819256"/>
            <a:ext cx="3305176" cy="161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b="0" dirty="0">
                <a:solidFill>
                  <a:srgbClr val="FFFFFF"/>
                </a:solidFill>
              </a:rPr>
              <a:t>T:</a:t>
            </a:r>
            <a:r>
              <a:rPr lang="en-GB" sz="900" b="0" baseline="0" dirty="0">
                <a:solidFill>
                  <a:srgbClr val="FFFFFF"/>
                </a:solidFill>
              </a:rPr>
              <a:t> 0121 281 8618     E: online@scc.com     www.vietnam.scc.com</a:t>
            </a:r>
            <a:endParaRPr lang="en-GB" sz="900" b="0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093155" y="4877778"/>
            <a:ext cx="0" cy="1190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2097040" y="4879384"/>
            <a:ext cx="0" cy="1190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idx="10" hasCustomPrompt="1"/>
          </p:nvPr>
        </p:nvSpPr>
        <p:spPr>
          <a:xfrm>
            <a:off x="3140075" y="2598738"/>
            <a:ext cx="5039061" cy="4481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defRPr sz="1800" b="1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defRPr sz="1800" b="1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defRPr sz="1800" b="1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defRPr sz="1800" b="1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presentation title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1" hasCustomPrompt="1"/>
          </p:nvPr>
        </p:nvSpPr>
        <p:spPr>
          <a:xfrm>
            <a:off x="3140075" y="2953693"/>
            <a:ext cx="4986630" cy="3786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Click to insert presenter names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3140075" y="3921125"/>
            <a:ext cx="3652569" cy="29679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Click to edit date</a:t>
            </a:r>
            <a:endParaRPr lang="en-US" dirty="0"/>
          </a:p>
        </p:txBody>
      </p:sp>
      <p:pic>
        <p:nvPicPr>
          <p:cNvPr id="11" name="Picture 10" descr="SCC-We make IT work-logo-White-0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767" y="338635"/>
            <a:ext cx="1307516" cy="44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31287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 userDrawn="1"/>
        </p:nvSpPr>
        <p:spPr>
          <a:xfrm>
            <a:off x="142874" y="4819256"/>
            <a:ext cx="3305176" cy="161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b="0" dirty="0">
                <a:solidFill>
                  <a:srgbClr val="00B0F0"/>
                </a:solidFill>
              </a:rPr>
              <a:t>T:</a:t>
            </a:r>
            <a:r>
              <a:rPr lang="en-GB" sz="900" b="0" baseline="0" dirty="0">
                <a:solidFill>
                  <a:schemeClr val="bg1">
                    <a:lumMod val="65000"/>
                  </a:schemeClr>
                </a:solidFill>
              </a:rPr>
              <a:t> 0121 281 8618     </a:t>
            </a:r>
            <a:r>
              <a:rPr lang="en-GB" sz="900" b="0" baseline="0" dirty="0">
                <a:solidFill>
                  <a:srgbClr val="00B0F0"/>
                </a:solidFill>
              </a:rPr>
              <a:t>E:</a:t>
            </a:r>
            <a:r>
              <a:rPr lang="en-GB" sz="900" b="0" baseline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900" b="0" baseline="0" dirty="0" err="1">
                <a:solidFill>
                  <a:schemeClr val="bg1">
                    <a:lumMod val="65000"/>
                  </a:schemeClr>
                </a:solidFill>
              </a:rPr>
              <a:t>online@scc.com</a:t>
            </a:r>
            <a:r>
              <a:rPr lang="en-GB" sz="900" b="0" baseline="0" dirty="0">
                <a:solidFill>
                  <a:schemeClr val="bg1">
                    <a:lumMod val="65000"/>
                  </a:schemeClr>
                </a:solidFill>
              </a:rPr>
              <a:t>     </a:t>
            </a:r>
            <a:r>
              <a:rPr lang="en-GB" sz="900" b="0" baseline="0" dirty="0">
                <a:solidFill>
                  <a:srgbClr val="00B0F0"/>
                </a:solidFill>
              </a:rPr>
              <a:t>www.scc.com</a:t>
            </a:r>
            <a:endParaRPr lang="en-GB" sz="900" b="0" dirty="0">
              <a:solidFill>
                <a:srgbClr val="00B0F0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093155" y="4877778"/>
            <a:ext cx="0" cy="1190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2097040" y="4879384"/>
            <a:ext cx="0" cy="1190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1"/>
          <p:cNvSpPr>
            <a:spLocks noGrp="1"/>
          </p:cNvSpPr>
          <p:nvPr>
            <p:ph type="body" idx="10" hasCustomPrompt="1"/>
          </p:nvPr>
        </p:nvSpPr>
        <p:spPr>
          <a:xfrm>
            <a:off x="3140075" y="2598738"/>
            <a:ext cx="5039061" cy="4481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baseline="0">
                <a:solidFill>
                  <a:srgbClr val="00B0F0"/>
                </a:solidFill>
                <a:latin typeface="Arial"/>
                <a:cs typeface="Arial"/>
              </a:defRPr>
            </a:lvl1pPr>
            <a:lvl2pPr>
              <a:defRPr sz="1800" b="1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defRPr sz="1800" b="1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defRPr sz="1800" b="1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defRPr sz="1800" b="1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presentation title</a:t>
            </a:r>
          </a:p>
        </p:txBody>
      </p:sp>
      <p:sp>
        <p:nvSpPr>
          <p:cNvPr id="7" name="Content Placeholder 23"/>
          <p:cNvSpPr>
            <a:spLocks noGrp="1"/>
          </p:cNvSpPr>
          <p:nvPr>
            <p:ph sz="quarter" idx="11" hasCustomPrompt="1"/>
          </p:nvPr>
        </p:nvSpPr>
        <p:spPr>
          <a:xfrm>
            <a:off x="3140075" y="2965345"/>
            <a:ext cx="4986630" cy="3786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Click to insert presenter names</a:t>
            </a:r>
            <a:endParaRPr lang="en-US" dirty="0"/>
          </a:p>
        </p:txBody>
      </p:sp>
      <p:sp>
        <p:nvSpPr>
          <p:cNvPr id="8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3140075" y="3921125"/>
            <a:ext cx="3652569" cy="29679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Click to edit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60732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699542"/>
            <a:ext cx="3896298" cy="244658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SUBTITLE TITLE STYLE</a:t>
            </a:r>
            <a:endParaRPr lang="en-GB" dirty="0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234242" y="296471"/>
            <a:ext cx="7411464" cy="4030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95536" y="1058863"/>
            <a:ext cx="8568952" cy="367312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Arial" pitchFamily="34" charset="0"/>
              <a:buChar char="•"/>
              <a:defRPr sz="2000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836061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413013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4533210"/>
            <a:ext cx="3896298" cy="244658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SUBTITLE TITLE STYLE</a:t>
            </a:r>
            <a:endParaRPr lang="en-GB" dirty="0"/>
          </a:p>
        </p:txBody>
      </p:sp>
      <p:sp>
        <p:nvSpPr>
          <p:cNvPr id="5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234242" y="4130139"/>
            <a:ext cx="7411464" cy="4030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title style</a:t>
            </a:r>
          </a:p>
        </p:txBody>
      </p:sp>
      <p:pic>
        <p:nvPicPr>
          <p:cNvPr id="8" name="Picture 7" descr="SCC-We make IT work-logo-White-0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767" y="338635"/>
            <a:ext cx="1307516" cy="44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91173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9141629" cy="5143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434138" y="3927191"/>
            <a:ext cx="432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Plan           Supply            Integrate           Manage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406431" y="3927191"/>
            <a:ext cx="0" cy="28535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4412184" y="3927191"/>
            <a:ext cx="0" cy="28535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5570801" y="3937780"/>
            <a:ext cx="0" cy="28535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521523" y="4338629"/>
            <a:ext cx="79930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 enable people to do business by planning, supplying &amp; managing their IT. We make IT work through partnership, knowledge &amp; passion: trusted to run IT infrastructure &amp; services for leading business across Europe.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252123" y="2279362"/>
            <a:ext cx="2693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Questions?</a:t>
            </a:r>
          </a:p>
        </p:txBody>
      </p:sp>
      <p:pic>
        <p:nvPicPr>
          <p:cNvPr id="11" name="Picture 10" descr="SCC-We make IT work-logo-White-0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767" y="338635"/>
            <a:ext cx="1307516" cy="44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72933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19712" y="4809434"/>
            <a:ext cx="24316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9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People do business. </a:t>
            </a:r>
            <a:r>
              <a:rPr lang="en-GB" sz="9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We make it work.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42917" y="4805674"/>
            <a:ext cx="8721571" cy="0"/>
          </a:xfrm>
          <a:prstGeom prst="line">
            <a:avLst/>
          </a:prstGeom>
          <a:ln w="12700" cap="sq" cmpd="sng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CC-We-make-IT-work-logo-normal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18" y="87009"/>
            <a:ext cx="1148088" cy="37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13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4" r:id="rId2"/>
    <p:sldLayoutId id="2147483686" r:id="rId3"/>
    <p:sldLayoutId id="2147483687" r:id="rId4"/>
    <p:sldLayoutId id="2147483685" r:id="rId5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lm/helm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hasura.io/blog/draft-vs-gitkube-vs-helm-vs-ksonnet-vs-metaparticle-vs-skaffold-f5aa9561f948/" TargetMode="External"/><Relationship Id="rId2" Type="http://schemas.openxmlformats.org/officeDocument/2006/relationships/hyperlink" Target="https://phoenixnap.com/blog/docker-container-monitoring-tool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netapp-trident.readthedocs.io/en/stable-v18.07/kubernetes/operations/tasks/storage-classes.html" TargetMode="External"/><Relationship Id="rId4" Type="http://schemas.openxmlformats.org/officeDocument/2006/relationships/hyperlink" Target="https://medium.com/webshar-techblog/terraform-helm-and-kops-as-a-cloud-infrastructure-package-3cfacecd951f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andscape.cncf.io/card-mode?category=certified-kubernetes-hosted&amp;grouping=category" TargetMode="Externa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>
          <a:xfrm>
            <a:off x="3140075" y="2307485"/>
            <a:ext cx="5039061" cy="448183"/>
          </a:xfrm>
        </p:spPr>
        <p:txBody>
          <a:bodyPr/>
          <a:lstStyle/>
          <a:p>
            <a:r>
              <a:rPr lang="en-US" dirty="0" smtClean="0"/>
              <a:t>Amazon </a:t>
            </a:r>
            <a:r>
              <a:rPr lang="en-US" dirty="0"/>
              <a:t>Elastic Kubernetes </a:t>
            </a:r>
            <a:r>
              <a:rPr lang="en-US" dirty="0" smtClean="0"/>
              <a:t>Service Amazon 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Thang Tran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Mar </a:t>
            </a:r>
            <a:r>
              <a:rPr lang="en-US" dirty="0" smtClean="0"/>
              <a:t>31, </a:t>
            </a:r>
            <a:r>
              <a:rPr lang="en-US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74212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Amazon EKS Introduction</a:t>
            </a:r>
            <a:endParaRPr lang="en-US" dirty="0"/>
          </a:p>
        </p:txBody>
      </p:sp>
      <p:sp>
        <p:nvSpPr>
          <p:cNvPr id="24" name="Title 4"/>
          <p:cNvSpPr txBox="1">
            <a:spLocks/>
          </p:cNvSpPr>
          <p:nvPr/>
        </p:nvSpPr>
        <p:spPr>
          <a:xfrm>
            <a:off x="251520" y="1175657"/>
            <a:ext cx="8657349" cy="3376749"/>
          </a:xfrm>
          <a:prstGeom prst="rect">
            <a:avLst/>
          </a:prstGeom>
          <a:ln w="25400">
            <a:noFill/>
          </a:ln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1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285750" indent="-285750">
              <a:buFont typeface="Arial" pitchFamily="34" charset="0"/>
              <a:buChar char="•"/>
            </a:pPr>
            <a:r>
              <a:rPr lang="en-GB" sz="1600" b="0" dirty="0" smtClean="0">
                <a:solidFill>
                  <a:schemeClr val="accent1"/>
                </a:solidFill>
              </a:rPr>
              <a:t>Certified Kubernetes conformity by CNCF (Cloud Native Computing Foundation).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accent1"/>
                </a:solidFill>
              </a:rPr>
              <a:t>Compatible </a:t>
            </a:r>
            <a:r>
              <a:rPr lang="en-GB" sz="1600" dirty="0">
                <a:solidFill>
                  <a:schemeClr val="accent1"/>
                </a:solidFill>
              </a:rPr>
              <a:t>with existing plug ins and tooling of Kubernetes in any </a:t>
            </a:r>
            <a:r>
              <a:rPr lang="en-GB" sz="1600" dirty="0" smtClean="0">
                <a:solidFill>
                  <a:schemeClr val="accent1"/>
                </a:solidFill>
              </a:rPr>
              <a:t>way.</a:t>
            </a:r>
            <a:endParaRPr lang="en-US" sz="1600" b="0" dirty="0" smtClean="0">
              <a:solidFill>
                <a:schemeClr val="accent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accent1"/>
                </a:solidFill>
              </a:rPr>
              <a:t>Easily </a:t>
            </a:r>
            <a:r>
              <a:rPr lang="en-GB" sz="1600" dirty="0">
                <a:solidFill>
                  <a:schemeClr val="accent1"/>
                </a:solidFill>
              </a:rPr>
              <a:t>migrate any standard Kubernetes application </a:t>
            </a:r>
            <a:r>
              <a:rPr lang="en-GB" sz="1600" dirty="0" smtClean="0">
                <a:solidFill>
                  <a:schemeClr val="accent1"/>
                </a:solidFill>
              </a:rPr>
              <a:t>to EKS </a:t>
            </a:r>
            <a:r>
              <a:rPr lang="en-GB" sz="1600" dirty="0">
                <a:solidFill>
                  <a:schemeClr val="accent1"/>
                </a:solidFill>
              </a:rPr>
              <a:t>without any changes to your </a:t>
            </a:r>
            <a:r>
              <a:rPr lang="en-GB" sz="1600" dirty="0" smtClean="0">
                <a:solidFill>
                  <a:schemeClr val="accent1"/>
                </a:solidFill>
              </a:rPr>
              <a:t>code.</a:t>
            </a:r>
            <a:endParaRPr lang="en-GB" sz="1600" dirty="0">
              <a:solidFill>
                <a:schemeClr val="accent1"/>
              </a:solidFill>
            </a:endParaRPr>
          </a:p>
          <a:p>
            <a:endParaRPr lang="en-US" sz="800" b="0" dirty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GB" sz="1600" b="0" dirty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600" b="0" dirty="0">
                <a:solidFill>
                  <a:schemeClr val="accent1"/>
                </a:solidFill>
              </a:rPr>
              <a:t>EKS runs the Kubernetes control plane across multiple AWS Availability </a:t>
            </a:r>
            <a:r>
              <a:rPr lang="en-GB" sz="1600" b="0" dirty="0" smtClean="0">
                <a:solidFill>
                  <a:schemeClr val="accent1"/>
                </a:solidFill>
              </a:rPr>
              <a:t>Zones.</a:t>
            </a:r>
            <a:endParaRPr lang="en-GB" sz="1600" b="0" dirty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b="0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0" dirty="0" smtClean="0">
                <a:solidFill>
                  <a:schemeClr val="accent1"/>
                </a:solidFill>
              </a:rPr>
              <a:t>Integrate </a:t>
            </a:r>
            <a:r>
              <a:rPr lang="en-US" sz="1600" b="0" dirty="0">
                <a:solidFill>
                  <a:schemeClr val="accent1"/>
                </a:solidFill>
              </a:rPr>
              <a:t>with </a:t>
            </a:r>
            <a:r>
              <a:rPr lang="en-US" sz="1600" b="0" dirty="0" smtClean="0">
                <a:solidFill>
                  <a:schemeClr val="accent1"/>
                </a:solidFill>
              </a:rPr>
              <a:t>others AWS services: Elastic Load Balancing, Auto Scaling Group, VPC, </a:t>
            </a:r>
            <a:r>
              <a:rPr lang="en-US" sz="1600" b="0" dirty="0" err="1" smtClean="0">
                <a:solidFill>
                  <a:schemeClr val="accent1"/>
                </a:solidFill>
              </a:rPr>
              <a:t>CloudTrail</a:t>
            </a:r>
            <a:r>
              <a:rPr lang="en-US" sz="1600" b="0" dirty="0" smtClean="0">
                <a:solidFill>
                  <a:schemeClr val="accent1"/>
                </a:solidFill>
              </a:rPr>
              <a:t>, </a:t>
            </a:r>
            <a:r>
              <a:rPr lang="en-US" sz="1600" b="0" dirty="0" err="1" smtClean="0">
                <a:solidFill>
                  <a:schemeClr val="accent1"/>
                </a:solidFill>
              </a:rPr>
              <a:t>CloudWatch</a:t>
            </a:r>
            <a:r>
              <a:rPr lang="en-US" sz="1600" b="0" dirty="0">
                <a:solidFill>
                  <a:schemeClr val="accent1"/>
                </a:solidFill>
              </a:rPr>
              <a:t> </a:t>
            </a:r>
            <a:r>
              <a:rPr lang="en-US" sz="1600" b="0" dirty="0" smtClean="0">
                <a:solidFill>
                  <a:schemeClr val="accent1"/>
                </a:solidFill>
              </a:rPr>
              <a:t>and IAM</a:t>
            </a:r>
            <a:r>
              <a:rPr lang="en-GB" sz="1600" b="0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600" b="0" dirty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600" b="0" dirty="0" smtClean="0">
                <a:solidFill>
                  <a:schemeClr val="accent1"/>
                </a:solidFill>
              </a:rPr>
              <a:t>Latest security patches automatically applied.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600" b="0" dirty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600" b="0" dirty="0">
                <a:solidFill>
                  <a:schemeClr val="accent1"/>
                </a:solidFill>
              </a:rPr>
              <a:t>Get Up and Running in a single </a:t>
            </a:r>
            <a:r>
              <a:rPr lang="en-GB" sz="1600" b="0" dirty="0" smtClean="0">
                <a:solidFill>
                  <a:schemeClr val="accent1"/>
                </a:solidFill>
              </a:rPr>
              <a:t>command.</a:t>
            </a:r>
            <a:endParaRPr lang="en-GB" sz="16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65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Amazon EKS Introduction (continue)</a:t>
            </a:r>
            <a:endParaRPr lang="en-US" dirty="0"/>
          </a:p>
        </p:txBody>
      </p:sp>
      <p:sp>
        <p:nvSpPr>
          <p:cNvPr id="24" name="Title 4"/>
          <p:cNvSpPr txBox="1">
            <a:spLocks/>
          </p:cNvSpPr>
          <p:nvPr/>
        </p:nvSpPr>
        <p:spPr>
          <a:xfrm>
            <a:off x="251520" y="1175657"/>
            <a:ext cx="8657349" cy="3376749"/>
          </a:xfrm>
          <a:prstGeom prst="rect">
            <a:avLst/>
          </a:prstGeom>
          <a:ln w="25400">
            <a:noFill/>
          </a:ln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1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285750" indent="-285750">
              <a:buFont typeface="Arial" pitchFamily="34" charset="0"/>
              <a:buChar char="•"/>
            </a:pPr>
            <a:r>
              <a:rPr lang="en-GB" sz="1600" b="0" dirty="0" smtClean="0">
                <a:solidFill>
                  <a:schemeClr val="accent1"/>
                </a:solidFill>
              </a:rPr>
              <a:t>EKS </a:t>
            </a:r>
            <a:r>
              <a:rPr lang="en-GB" sz="1600" b="0" dirty="0">
                <a:solidFill>
                  <a:schemeClr val="accent1"/>
                </a:solidFill>
              </a:rPr>
              <a:t>offers a 99.95% uptime </a:t>
            </a:r>
            <a:r>
              <a:rPr lang="en-GB" sz="1600" b="0" dirty="0" smtClean="0">
                <a:solidFill>
                  <a:schemeClr val="accent1"/>
                </a:solidFill>
              </a:rPr>
              <a:t>SLA.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600" b="0" dirty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600" b="0" dirty="0">
                <a:solidFill>
                  <a:schemeClr val="accent1"/>
                </a:solidFill>
              </a:rPr>
              <a:t>EKS console provides observability of your Kubernetes clusters so you can identify and resolve issues faster</a:t>
            </a:r>
            <a:r>
              <a:rPr lang="en-GB" sz="1600" b="0" dirty="0" smtClean="0">
                <a:solidFill>
                  <a:schemeClr val="accent1"/>
                </a:solidFill>
              </a:rPr>
              <a:t>.</a:t>
            </a:r>
            <a:endParaRPr lang="en-GB" sz="16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01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Kubernetes Package Manager: </a:t>
            </a:r>
            <a:r>
              <a:rPr lang="en-US" dirty="0" smtClean="0"/>
              <a:t>Helm</a:t>
            </a:r>
            <a:endParaRPr lang="en-US" dirty="0"/>
          </a:p>
        </p:txBody>
      </p:sp>
      <p:sp>
        <p:nvSpPr>
          <p:cNvPr id="24" name="Title 4"/>
          <p:cNvSpPr txBox="1">
            <a:spLocks/>
          </p:cNvSpPr>
          <p:nvPr/>
        </p:nvSpPr>
        <p:spPr>
          <a:xfrm>
            <a:off x="251520" y="1175657"/>
            <a:ext cx="8657349" cy="3376749"/>
          </a:xfrm>
          <a:prstGeom prst="rect">
            <a:avLst/>
          </a:prstGeom>
          <a:ln w="25400">
            <a:noFill/>
          </a:ln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1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285750" indent="-285750">
              <a:buFont typeface="Arial" pitchFamily="34" charset="0"/>
              <a:buChar char="•"/>
            </a:pPr>
            <a:r>
              <a:rPr lang="en-GB" sz="1600" b="0" dirty="0">
                <a:solidFill>
                  <a:schemeClr val="accent1"/>
                </a:solidFill>
              </a:rPr>
              <a:t>Helm is a chart </a:t>
            </a:r>
            <a:r>
              <a:rPr lang="en-GB" sz="1600" b="0" dirty="0" smtClean="0">
                <a:solidFill>
                  <a:schemeClr val="accent1"/>
                </a:solidFill>
              </a:rPr>
              <a:t>manager.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600" b="0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600" b="0" dirty="0">
                <a:solidFill>
                  <a:schemeClr val="accent1"/>
                </a:solidFill>
              </a:rPr>
              <a:t>Charts are packages of pre-configured Kubernetes resources</a:t>
            </a:r>
            <a:r>
              <a:rPr lang="en-GB" sz="1600" b="0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600" b="0" dirty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600" b="0" dirty="0">
                <a:solidFill>
                  <a:schemeClr val="accent1"/>
                </a:solidFill>
              </a:rPr>
              <a:t>Release is a collection of Kubernetes resources deployed to the cluster using </a:t>
            </a:r>
            <a:r>
              <a:rPr lang="en-GB" sz="1600" b="0" dirty="0" smtClean="0">
                <a:solidFill>
                  <a:schemeClr val="accent1"/>
                </a:solidFill>
              </a:rPr>
              <a:t>Helm.</a:t>
            </a:r>
            <a:endParaRPr lang="en-GB" sz="16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74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Helm &amp; Helm Chart</a:t>
            </a:r>
            <a:endParaRPr lang="en-US" dirty="0"/>
          </a:p>
        </p:txBody>
      </p:sp>
      <p:sp>
        <p:nvSpPr>
          <p:cNvPr id="24" name="Title 4"/>
          <p:cNvSpPr txBox="1">
            <a:spLocks/>
          </p:cNvSpPr>
          <p:nvPr/>
        </p:nvSpPr>
        <p:spPr>
          <a:xfrm>
            <a:off x="251520" y="1175657"/>
            <a:ext cx="8657349" cy="3376749"/>
          </a:xfrm>
          <a:prstGeom prst="rect">
            <a:avLst/>
          </a:prstGeom>
          <a:ln w="25400">
            <a:noFill/>
          </a:ln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1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n-GB" sz="1600" b="0" dirty="0">
              <a:solidFill>
                <a:schemeClr val="accent1"/>
              </a:solidFill>
            </a:endParaRPr>
          </a:p>
        </p:txBody>
      </p:sp>
      <p:pic>
        <p:nvPicPr>
          <p:cNvPr id="1028" name="Picture 4" descr="Architecture - Introduction to Helm Cou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794" y="821871"/>
            <a:ext cx="6400800" cy="398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277" y="338764"/>
            <a:ext cx="574358" cy="58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5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Amazon EKS </a:t>
            </a:r>
            <a:r>
              <a:rPr lang="en-US" dirty="0"/>
              <a:t>Cluster </a:t>
            </a:r>
            <a:r>
              <a:rPr lang="en-US" dirty="0" err="1"/>
              <a:t>Autoscaler</a:t>
            </a:r>
            <a:endParaRPr lang="en-US" dirty="0"/>
          </a:p>
        </p:txBody>
      </p:sp>
      <p:sp>
        <p:nvSpPr>
          <p:cNvPr id="24" name="Title 4"/>
          <p:cNvSpPr txBox="1">
            <a:spLocks/>
          </p:cNvSpPr>
          <p:nvPr/>
        </p:nvSpPr>
        <p:spPr>
          <a:xfrm>
            <a:off x="251520" y="1175657"/>
            <a:ext cx="8657349" cy="3376749"/>
          </a:xfrm>
          <a:prstGeom prst="rect">
            <a:avLst/>
          </a:prstGeom>
          <a:ln w="25400">
            <a:noFill/>
          </a:ln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1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285750" indent="-285750">
              <a:buFont typeface="Arial" pitchFamily="34" charset="0"/>
              <a:buChar char="•"/>
            </a:pPr>
            <a:r>
              <a:rPr lang="en-GB" sz="1600" dirty="0">
                <a:solidFill>
                  <a:schemeClr val="accent1"/>
                </a:solidFill>
                <a:hlinkClick r:id="rId2"/>
              </a:rPr>
              <a:t>Helm</a:t>
            </a:r>
            <a:r>
              <a:rPr lang="en-GB" sz="1600" b="0" dirty="0">
                <a:solidFill>
                  <a:schemeClr val="accent1"/>
                </a:solidFill>
              </a:rPr>
              <a:t> is a tool that streamlines installing and managing Kubernetes </a:t>
            </a:r>
            <a:r>
              <a:rPr lang="en-GB" sz="1600" b="0" dirty="0" smtClean="0">
                <a:solidFill>
                  <a:schemeClr val="accent1"/>
                </a:solidFill>
              </a:rPr>
              <a:t>applications, </a:t>
            </a:r>
            <a:r>
              <a:rPr lang="en-GB" sz="1600" b="0" dirty="0">
                <a:solidFill>
                  <a:schemeClr val="accent1"/>
                </a:solidFill>
              </a:rPr>
              <a:t>a </a:t>
            </a:r>
            <a:r>
              <a:rPr lang="en-GB" sz="1600" b="0" dirty="0" smtClean="0">
                <a:solidFill>
                  <a:schemeClr val="accent1"/>
                </a:solidFill>
              </a:rPr>
              <a:t>packages manager.</a:t>
            </a:r>
            <a:endParaRPr lang="en-GB" sz="1600" b="0" dirty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GB" sz="1600" b="0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>
                <a:solidFill>
                  <a:schemeClr val="accent1"/>
                </a:solidFill>
              </a:rPr>
              <a:t>Charts</a:t>
            </a:r>
            <a:r>
              <a:rPr lang="en-GB" sz="1600" b="0" dirty="0">
                <a:solidFill>
                  <a:schemeClr val="accent1"/>
                </a:solidFill>
              </a:rPr>
              <a:t> are Helm </a:t>
            </a:r>
            <a:r>
              <a:rPr lang="en-GB" sz="1600" b="0" dirty="0" smtClean="0">
                <a:solidFill>
                  <a:schemeClr val="accent1"/>
                </a:solidFill>
              </a:rPr>
              <a:t>packages </a:t>
            </a:r>
            <a:r>
              <a:rPr lang="en-GB" sz="1600" b="0" dirty="0">
                <a:solidFill>
                  <a:schemeClr val="accent1"/>
                </a:solidFill>
              </a:rPr>
              <a:t>of pre-configured Kubernetes resources</a:t>
            </a:r>
            <a:r>
              <a:rPr lang="en-GB" sz="1600" b="0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600" b="0" dirty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>
                <a:solidFill>
                  <a:schemeClr val="accent1"/>
                </a:solidFill>
              </a:rPr>
              <a:t>Release</a:t>
            </a:r>
            <a:r>
              <a:rPr lang="en-GB" sz="1600" b="0" dirty="0">
                <a:solidFill>
                  <a:schemeClr val="accent1"/>
                </a:solidFill>
              </a:rPr>
              <a:t> is a collection of Kubernetes resources deployed to the cluster using </a:t>
            </a:r>
            <a:r>
              <a:rPr lang="en-GB" sz="1600" b="0" dirty="0" smtClean="0">
                <a:solidFill>
                  <a:schemeClr val="accent1"/>
                </a:solidFill>
              </a:rPr>
              <a:t>Helm.</a:t>
            </a:r>
            <a:endParaRPr lang="en-GB" sz="16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61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Auto Scaling</a:t>
            </a:r>
            <a:endParaRPr lang="en-US" dirty="0"/>
          </a:p>
        </p:txBody>
      </p:sp>
      <p:sp>
        <p:nvSpPr>
          <p:cNvPr id="24" name="Title 4"/>
          <p:cNvSpPr txBox="1">
            <a:spLocks/>
          </p:cNvSpPr>
          <p:nvPr/>
        </p:nvSpPr>
        <p:spPr>
          <a:xfrm>
            <a:off x="251520" y="1175657"/>
            <a:ext cx="8657349" cy="3376749"/>
          </a:xfrm>
          <a:prstGeom prst="rect">
            <a:avLst/>
          </a:prstGeom>
          <a:ln w="25400">
            <a:noFill/>
          </a:ln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1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n-GB" sz="1600" b="0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425" y="3018"/>
            <a:ext cx="5747861" cy="515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1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24" name="Title 4"/>
          <p:cNvSpPr txBox="1">
            <a:spLocks/>
          </p:cNvSpPr>
          <p:nvPr/>
        </p:nvSpPr>
        <p:spPr>
          <a:xfrm>
            <a:off x="251520" y="1175657"/>
            <a:ext cx="8657349" cy="3376749"/>
          </a:xfrm>
          <a:prstGeom prst="rect">
            <a:avLst/>
          </a:prstGeom>
          <a:ln w="25400">
            <a:noFill/>
          </a:ln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1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285750" indent="-285750">
              <a:buFont typeface="Arial" pitchFamily="34" charset="0"/>
              <a:buChar char="•"/>
            </a:pPr>
            <a:r>
              <a:rPr lang="en-GB" sz="1600" b="0" dirty="0" smtClean="0">
                <a:solidFill>
                  <a:schemeClr val="accent1"/>
                </a:solidFill>
              </a:rPr>
              <a:t>Where do I store Docker image used in EKS?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600" b="0" dirty="0" smtClean="0">
                <a:solidFill>
                  <a:schemeClr val="accent1"/>
                </a:solidFill>
              </a:rPr>
              <a:t>Amazon Elastic </a:t>
            </a:r>
            <a:r>
              <a:rPr lang="en-GB" sz="1600" b="0" dirty="0">
                <a:solidFill>
                  <a:schemeClr val="accent1"/>
                </a:solidFill>
              </a:rPr>
              <a:t>Container </a:t>
            </a:r>
            <a:r>
              <a:rPr lang="en-GB" sz="1600" b="0" dirty="0" smtClean="0">
                <a:solidFill>
                  <a:schemeClr val="accent1"/>
                </a:solidFill>
              </a:rPr>
              <a:t>Registry (ECR).</a:t>
            </a:r>
            <a:endParaRPr lang="en-US" sz="800" b="0" dirty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GB" sz="1600" b="0" dirty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600" b="0" dirty="0" smtClean="0">
                <a:solidFill>
                  <a:schemeClr val="accent1"/>
                </a:solidFill>
              </a:rPr>
              <a:t>Compare EKS to others Cloud Provider’s Container Services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600" b="0" dirty="0" smtClean="0">
                <a:solidFill>
                  <a:schemeClr val="accent1"/>
                </a:solidFill>
              </a:rPr>
              <a:t>60% Kubernetes orchestration was deployed to EKS.</a:t>
            </a:r>
            <a:endParaRPr lang="en-GB" sz="1600" b="0" dirty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b="0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0" dirty="0" smtClean="0">
                <a:solidFill>
                  <a:schemeClr val="accent1"/>
                </a:solidFill>
              </a:rPr>
              <a:t>How do I monitor cluster health</a:t>
            </a:r>
            <a:r>
              <a:rPr lang="en-GB" sz="1600" b="0" dirty="0">
                <a:solidFill>
                  <a:schemeClr val="accent1"/>
                </a:solidFill>
              </a:rPr>
              <a:t>?</a:t>
            </a:r>
            <a:endParaRPr lang="en-GB" sz="1600" b="0" dirty="0" smtClean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600" b="0" dirty="0" smtClean="0">
                <a:solidFill>
                  <a:schemeClr val="accent1"/>
                </a:solidFill>
              </a:rPr>
              <a:t>There’s a lot of tools in the market: </a:t>
            </a:r>
            <a:r>
              <a:rPr lang="en-GB" sz="1600" b="0" dirty="0" err="1" smtClean="0">
                <a:solidFill>
                  <a:schemeClr val="accent1"/>
                </a:solidFill>
              </a:rPr>
              <a:t>Grafana</a:t>
            </a:r>
            <a:r>
              <a:rPr lang="en-GB" sz="1600" b="0" dirty="0" smtClean="0">
                <a:solidFill>
                  <a:schemeClr val="accent1"/>
                </a:solidFill>
              </a:rPr>
              <a:t>, </a:t>
            </a:r>
            <a:r>
              <a:rPr lang="en-GB" sz="1600" b="0" dirty="0" err="1" smtClean="0">
                <a:solidFill>
                  <a:schemeClr val="accent1"/>
                </a:solidFill>
              </a:rPr>
              <a:t>Datadog</a:t>
            </a:r>
            <a:r>
              <a:rPr lang="en-GB" sz="1600" b="0" dirty="0" smtClean="0">
                <a:solidFill>
                  <a:schemeClr val="accent1"/>
                </a:solidFill>
              </a:rPr>
              <a:t>, </a:t>
            </a:r>
            <a:r>
              <a:rPr lang="en-GB" sz="1600" b="0" dirty="0" err="1" smtClean="0">
                <a:solidFill>
                  <a:schemeClr val="accent1"/>
                </a:solidFill>
              </a:rPr>
              <a:t>Dynatrace</a:t>
            </a:r>
            <a:r>
              <a:rPr lang="en-GB" sz="1600" b="0" dirty="0" smtClean="0">
                <a:solidFill>
                  <a:schemeClr val="accent1"/>
                </a:solidFill>
              </a:rPr>
              <a:t> etc.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6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95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Amazon Elastic Container Registry (ECR)</a:t>
            </a:r>
            <a:endParaRPr lang="en-US" dirty="0"/>
          </a:p>
        </p:txBody>
      </p:sp>
      <p:sp>
        <p:nvSpPr>
          <p:cNvPr id="24" name="Title 4"/>
          <p:cNvSpPr txBox="1">
            <a:spLocks/>
          </p:cNvSpPr>
          <p:nvPr/>
        </p:nvSpPr>
        <p:spPr>
          <a:xfrm>
            <a:off x="251520" y="1175657"/>
            <a:ext cx="8657349" cy="3376749"/>
          </a:xfrm>
          <a:prstGeom prst="rect">
            <a:avLst/>
          </a:prstGeom>
          <a:ln w="25400">
            <a:noFill/>
          </a:ln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1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n-GB" sz="1600" b="0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94" y="1635306"/>
            <a:ext cx="81534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34241" y="296471"/>
            <a:ext cx="8674628" cy="403072"/>
          </a:xfrm>
        </p:spPr>
        <p:txBody>
          <a:bodyPr/>
          <a:lstStyle/>
          <a:p>
            <a:r>
              <a:rPr lang="en-US" dirty="0" smtClean="0"/>
              <a:t>AWS EKS vs Others Cloud Provider’s Container Services</a:t>
            </a:r>
            <a:endParaRPr lang="en-US" dirty="0"/>
          </a:p>
        </p:txBody>
      </p:sp>
      <p:sp>
        <p:nvSpPr>
          <p:cNvPr id="24" name="Title 4"/>
          <p:cNvSpPr txBox="1">
            <a:spLocks/>
          </p:cNvSpPr>
          <p:nvPr/>
        </p:nvSpPr>
        <p:spPr>
          <a:xfrm>
            <a:off x="251520" y="1175657"/>
            <a:ext cx="8657349" cy="3376749"/>
          </a:xfrm>
          <a:prstGeom prst="rect">
            <a:avLst/>
          </a:prstGeom>
          <a:ln w="25400">
            <a:noFill/>
          </a:ln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1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285750" indent="-285750">
              <a:buFont typeface="Arial" pitchFamily="34" charset="0"/>
              <a:buChar char="•"/>
            </a:pPr>
            <a:endParaRPr lang="en-GB" sz="1600" b="0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62" y="794779"/>
            <a:ext cx="7189463" cy="398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5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Datadog</a:t>
            </a:r>
            <a:endParaRPr lang="en-US" dirty="0"/>
          </a:p>
        </p:txBody>
      </p:sp>
      <p:sp>
        <p:nvSpPr>
          <p:cNvPr id="24" name="Title 4"/>
          <p:cNvSpPr txBox="1">
            <a:spLocks/>
          </p:cNvSpPr>
          <p:nvPr/>
        </p:nvSpPr>
        <p:spPr>
          <a:xfrm>
            <a:off x="251520" y="1175657"/>
            <a:ext cx="8657349" cy="3376749"/>
          </a:xfrm>
          <a:prstGeom prst="rect">
            <a:avLst/>
          </a:prstGeom>
          <a:ln w="25400">
            <a:noFill/>
          </a:ln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1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n-GB" sz="1600" b="0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EKS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26" y="889601"/>
            <a:ext cx="8429736" cy="363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32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4" name="Title 4"/>
          <p:cNvSpPr txBox="1">
            <a:spLocks/>
          </p:cNvSpPr>
          <p:nvPr/>
        </p:nvSpPr>
        <p:spPr>
          <a:xfrm>
            <a:off x="251520" y="1175657"/>
            <a:ext cx="8657349" cy="3376749"/>
          </a:xfrm>
          <a:prstGeom prst="rect">
            <a:avLst/>
          </a:prstGeom>
          <a:ln w="25400">
            <a:noFill/>
          </a:ln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1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600" b="0" dirty="0" smtClean="0">
                <a:solidFill>
                  <a:schemeClr val="accent1"/>
                </a:solidFill>
              </a:rPr>
              <a:t>Pre-requisites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0" dirty="0" smtClean="0">
                <a:solidFill>
                  <a:schemeClr val="accent1"/>
                </a:solidFill>
              </a:rPr>
              <a:t>Amazon ESK introduction</a:t>
            </a:r>
            <a:endParaRPr lang="en-US" sz="1600" b="0" dirty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600" b="0" dirty="0" smtClean="0">
                <a:solidFill>
                  <a:schemeClr val="accent1"/>
                </a:solidFill>
              </a:rPr>
              <a:t>Kubernetes </a:t>
            </a:r>
            <a:r>
              <a:rPr lang="en-GB" sz="1600" b="0" dirty="0">
                <a:solidFill>
                  <a:schemeClr val="accent1"/>
                </a:solidFill>
              </a:rPr>
              <a:t>Package </a:t>
            </a:r>
            <a:r>
              <a:rPr lang="en-GB" sz="1600" b="0" dirty="0" smtClean="0">
                <a:solidFill>
                  <a:schemeClr val="accent1"/>
                </a:solidFill>
              </a:rPr>
              <a:t>Manager: Helm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600" b="0" dirty="0" smtClean="0">
                <a:solidFill>
                  <a:schemeClr val="accent1"/>
                </a:solidFill>
              </a:rPr>
              <a:t>EKS Cluster </a:t>
            </a:r>
            <a:r>
              <a:rPr lang="en-GB" sz="1600" b="0" dirty="0" err="1" smtClean="0">
                <a:solidFill>
                  <a:schemeClr val="accent1"/>
                </a:solidFill>
              </a:rPr>
              <a:t>Autoscaler</a:t>
            </a:r>
            <a:endParaRPr lang="en-US" sz="1600" b="0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0" dirty="0" smtClean="0">
                <a:solidFill>
                  <a:schemeClr val="accent1"/>
                </a:solidFill>
              </a:rPr>
              <a:t>Demo</a:t>
            </a:r>
            <a:endParaRPr lang="en-US" sz="16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11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Dynatrace</a:t>
            </a:r>
            <a:endParaRPr lang="en-US" dirty="0"/>
          </a:p>
        </p:txBody>
      </p:sp>
      <p:sp>
        <p:nvSpPr>
          <p:cNvPr id="24" name="Title 4"/>
          <p:cNvSpPr txBox="1">
            <a:spLocks/>
          </p:cNvSpPr>
          <p:nvPr/>
        </p:nvSpPr>
        <p:spPr>
          <a:xfrm>
            <a:off x="251520" y="1175657"/>
            <a:ext cx="8657349" cy="3376749"/>
          </a:xfrm>
          <a:prstGeom prst="rect">
            <a:avLst/>
          </a:prstGeom>
          <a:ln w="25400">
            <a:noFill/>
          </a:ln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1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n-GB" sz="1600" b="0" dirty="0">
              <a:solidFill>
                <a:schemeClr val="accent1"/>
              </a:solidFill>
            </a:endParaRPr>
          </a:p>
        </p:txBody>
      </p:sp>
      <p:pic>
        <p:nvPicPr>
          <p:cNvPr id="2050" name="Picture 2" descr="AWS Outposts monitoring | Dynatr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35" y="788006"/>
            <a:ext cx="6974318" cy="392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02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9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4" name="Title 4"/>
          <p:cNvSpPr txBox="1">
            <a:spLocks/>
          </p:cNvSpPr>
          <p:nvPr/>
        </p:nvSpPr>
        <p:spPr>
          <a:xfrm>
            <a:off x="251520" y="1175657"/>
            <a:ext cx="8657349" cy="3376749"/>
          </a:xfrm>
          <a:prstGeom prst="rect">
            <a:avLst/>
          </a:prstGeom>
          <a:ln w="25400">
            <a:noFill/>
          </a:ln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1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285750" indent="-285750">
              <a:buFont typeface="Arial" pitchFamily="34" charset="0"/>
              <a:buChar char="•"/>
            </a:pPr>
            <a:r>
              <a:rPr lang="en-GB" sz="1600" b="0" dirty="0">
                <a:solidFill>
                  <a:schemeClr val="accent1"/>
                </a:solidFill>
                <a:hlinkClick r:id="rId2"/>
              </a:rPr>
              <a:t>12 Docker Container Monitoring Tools You Should Be </a:t>
            </a:r>
            <a:r>
              <a:rPr lang="en-GB" sz="1600" b="0" dirty="0" smtClean="0">
                <a:solidFill>
                  <a:schemeClr val="accent1"/>
                </a:solidFill>
                <a:hlinkClick r:id="rId2"/>
              </a:rPr>
              <a:t>Using</a:t>
            </a:r>
            <a:r>
              <a:rPr lang="en-GB" sz="1600" b="0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600" b="0" dirty="0">
                <a:solidFill>
                  <a:schemeClr val="accent1"/>
                </a:solidFill>
                <a:hlinkClick r:id="rId3"/>
              </a:rPr>
              <a:t>Draft vs </a:t>
            </a:r>
            <a:r>
              <a:rPr lang="en-GB" sz="1600" b="0" dirty="0" err="1">
                <a:solidFill>
                  <a:schemeClr val="accent1"/>
                </a:solidFill>
                <a:hlinkClick r:id="rId3"/>
              </a:rPr>
              <a:t>Gitkube</a:t>
            </a:r>
            <a:r>
              <a:rPr lang="en-GB" sz="1600" b="0" dirty="0">
                <a:solidFill>
                  <a:schemeClr val="accent1"/>
                </a:solidFill>
                <a:hlinkClick r:id="rId3"/>
              </a:rPr>
              <a:t> vs Helm vs </a:t>
            </a:r>
            <a:r>
              <a:rPr lang="en-GB" sz="1600" b="0" dirty="0" err="1">
                <a:solidFill>
                  <a:schemeClr val="accent1"/>
                </a:solidFill>
                <a:hlinkClick r:id="rId3"/>
              </a:rPr>
              <a:t>Ksonnet</a:t>
            </a:r>
            <a:r>
              <a:rPr lang="en-GB" sz="1600" b="0" dirty="0">
                <a:solidFill>
                  <a:schemeClr val="accent1"/>
                </a:solidFill>
                <a:hlinkClick r:id="rId3"/>
              </a:rPr>
              <a:t> vs </a:t>
            </a:r>
            <a:r>
              <a:rPr lang="en-GB" sz="1600" b="0" dirty="0" err="1">
                <a:solidFill>
                  <a:schemeClr val="accent1"/>
                </a:solidFill>
                <a:hlinkClick r:id="rId3"/>
              </a:rPr>
              <a:t>Metaparticle</a:t>
            </a:r>
            <a:r>
              <a:rPr lang="en-GB" sz="1600" b="0" dirty="0">
                <a:solidFill>
                  <a:schemeClr val="accent1"/>
                </a:solidFill>
                <a:hlinkClick r:id="rId3"/>
              </a:rPr>
              <a:t> vs </a:t>
            </a:r>
            <a:r>
              <a:rPr lang="en-GB" sz="1600" b="0" dirty="0" err="1" smtClean="0">
                <a:solidFill>
                  <a:schemeClr val="accent1"/>
                </a:solidFill>
                <a:hlinkClick r:id="rId3"/>
              </a:rPr>
              <a:t>Skaffold</a:t>
            </a:r>
            <a:endParaRPr lang="en-GB" sz="1600" b="0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600" b="0" dirty="0">
                <a:solidFill>
                  <a:schemeClr val="accent1"/>
                </a:solidFill>
                <a:hlinkClick r:id="rId4"/>
              </a:rPr>
              <a:t>Terraform, helm, and kops as a cloud infrastructure </a:t>
            </a:r>
            <a:r>
              <a:rPr lang="en-GB" sz="1600" b="0" dirty="0" smtClean="0">
                <a:solidFill>
                  <a:schemeClr val="accent1"/>
                </a:solidFill>
                <a:hlinkClick r:id="rId4"/>
              </a:rPr>
              <a:t>package</a:t>
            </a:r>
            <a:endParaRPr lang="en-GB" sz="1600" b="0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600" b="0">
                <a:solidFill>
                  <a:schemeClr val="accent1"/>
                </a:solidFill>
                <a:hlinkClick r:id="rId5"/>
              </a:rPr>
              <a:t>Managing </a:t>
            </a:r>
            <a:r>
              <a:rPr lang="en-GB" sz="1600" b="0" smtClean="0">
                <a:solidFill>
                  <a:schemeClr val="accent1"/>
                </a:solidFill>
                <a:hlinkClick r:id="rId5"/>
              </a:rPr>
              <a:t>Kubernetes storage </a:t>
            </a:r>
            <a:r>
              <a:rPr lang="en-GB" sz="1600" b="0" dirty="0">
                <a:solidFill>
                  <a:schemeClr val="accent1"/>
                </a:solidFill>
                <a:hlinkClick r:id="rId5"/>
              </a:rPr>
              <a:t>classes</a:t>
            </a:r>
            <a:endParaRPr lang="en-GB" sz="16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62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468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24" name="Title 4"/>
          <p:cNvSpPr txBox="1">
            <a:spLocks/>
          </p:cNvSpPr>
          <p:nvPr/>
        </p:nvSpPr>
        <p:spPr>
          <a:xfrm>
            <a:off x="251520" y="1175657"/>
            <a:ext cx="8657349" cy="3376749"/>
          </a:xfrm>
          <a:prstGeom prst="rect">
            <a:avLst/>
          </a:prstGeom>
          <a:ln w="25400">
            <a:noFill/>
          </a:ln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1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285750" indent="-285750">
              <a:buFont typeface="Arial" pitchFamily="34" charset="0"/>
              <a:buChar char="•"/>
            </a:pPr>
            <a:r>
              <a:rPr lang="en-GB" sz="1600" b="0" dirty="0" smtClean="0">
                <a:solidFill>
                  <a:schemeClr val="accent1"/>
                </a:solidFill>
              </a:rPr>
              <a:t>Docker and Container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600" b="0" dirty="0" smtClean="0">
                <a:solidFill>
                  <a:schemeClr val="accent1"/>
                </a:solidFill>
              </a:rPr>
              <a:t>Kubernetes Basics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600" b="0" dirty="0" smtClean="0">
                <a:solidFill>
                  <a:schemeClr val="accent1"/>
                </a:solidFill>
              </a:rPr>
              <a:t>YAML template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600" b="0" dirty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GB" sz="16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28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Amazon EKS Introduction</a:t>
            </a:r>
            <a:endParaRPr lang="en-US" dirty="0"/>
          </a:p>
        </p:txBody>
      </p:sp>
      <p:sp>
        <p:nvSpPr>
          <p:cNvPr id="24" name="Title 4"/>
          <p:cNvSpPr txBox="1">
            <a:spLocks/>
          </p:cNvSpPr>
          <p:nvPr/>
        </p:nvSpPr>
        <p:spPr>
          <a:xfrm>
            <a:off x="251520" y="1175657"/>
            <a:ext cx="8657349" cy="3376749"/>
          </a:xfrm>
          <a:prstGeom prst="rect">
            <a:avLst/>
          </a:prstGeom>
          <a:ln w="25400">
            <a:noFill/>
          </a:ln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1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285750" indent="-285750">
              <a:buFont typeface="Arial" pitchFamily="34" charset="0"/>
              <a:buChar char="•"/>
            </a:pPr>
            <a:r>
              <a:rPr lang="en-GB" sz="1600" b="0" dirty="0" smtClean="0">
                <a:solidFill>
                  <a:schemeClr val="accent1"/>
                </a:solidFill>
              </a:rPr>
              <a:t>Certified Kubernetes conformity by CNCF (Cloud Native Computing Foundation).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accent1"/>
                </a:solidFill>
              </a:rPr>
              <a:t>Compatible </a:t>
            </a:r>
            <a:r>
              <a:rPr lang="en-GB" sz="1600" dirty="0">
                <a:solidFill>
                  <a:schemeClr val="accent1"/>
                </a:solidFill>
              </a:rPr>
              <a:t>with existing plug ins and tooling of Kubernetes in any </a:t>
            </a:r>
            <a:r>
              <a:rPr lang="en-GB" sz="1600" dirty="0" smtClean="0">
                <a:solidFill>
                  <a:schemeClr val="accent1"/>
                </a:solidFill>
              </a:rPr>
              <a:t>way.</a:t>
            </a:r>
            <a:endParaRPr lang="en-US" sz="1600" b="0" dirty="0" smtClean="0">
              <a:solidFill>
                <a:schemeClr val="accent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accent1"/>
                </a:solidFill>
              </a:rPr>
              <a:t>Easily </a:t>
            </a:r>
            <a:r>
              <a:rPr lang="en-GB" sz="1600" dirty="0">
                <a:solidFill>
                  <a:schemeClr val="accent1"/>
                </a:solidFill>
              </a:rPr>
              <a:t>migrate any standard Kubernetes application </a:t>
            </a:r>
            <a:r>
              <a:rPr lang="en-GB" sz="1600" dirty="0" smtClean="0">
                <a:solidFill>
                  <a:schemeClr val="accent1"/>
                </a:solidFill>
              </a:rPr>
              <a:t>to EKS </a:t>
            </a:r>
            <a:r>
              <a:rPr lang="en-GB" sz="1600" dirty="0">
                <a:solidFill>
                  <a:schemeClr val="accent1"/>
                </a:solidFill>
              </a:rPr>
              <a:t>without any changes to your </a:t>
            </a:r>
            <a:r>
              <a:rPr lang="en-GB" sz="1600" dirty="0" smtClean="0">
                <a:solidFill>
                  <a:schemeClr val="accent1"/>
                </a:solidFill>
              </a:rPr>
              <a:t>code.</a:t>
            </a:r>
            <a:endParaRPr lang="en-GB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68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Certified Kubernetes by CNCF</a:t>
            </a:r>
            <a:endParaRPr lang="en-US" dirty="0"/>
          </a:p>
        </p:txBody>
      </p:sp>
      <p:sp>
        <p:nvSpPr>
          <p:cNvPr id="24" name="Title 4"/>
          <p:cNvSpPr txBox="1">
            <a:spLocks/>
          </p:cNvSpPr>
          <p:nvPr/>
        </p:nvSpPr>
        <p:spPr>
          <a:xfrm>
            <a:off x="251520" y="1175657"/>
            <a:ext cx="8657349" cy="3376749"/>
          </a:xfrm>
          <a:prstGeom prst="rect">
            <a:avLst/>
          </a:prstGeom>
          <a:ln w="25400">
            <a:noFill/>
          </a:ln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1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285750" indent="-285750">
              <a:buFont typeface="Arial" pitchFamily="34" charset="0"/>
              <a:buChar char="•"/>
            </a:pPr>
            <a:endParaRPr lang="en-GB" sz="1600" b="0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41" y="862093"/>
            <a:ext cx="8727585" cy="378440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5626" y="457293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000" dirty="0" smtClean="0">
                <a:hlinkClick r:id="rId3"/>
              </a:rPr>
              <a:t>Source: </a:t>
            </a:r>
            <a:r>
              <a:rPr lang="en-GB" sz="1000" i="1" dirty="0" smtClean="0">
                <a:hlinkClick r:id="rId3"/>
              </a:rPr>
              <a:t>Cloud Native Computing Foundation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97256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Amazon EKS Introduction</a:t>
            </a:r>
            <a:endParaRPr lang="en-US" dirty="0"/>
          </a:p>
        </p:txBody>
      </p:sp>
      <p:sp>
        <p:nvSpPr>
          <p:cNvPr id="24" name="Title 4"/>
          <p:cNvSpPr txBox="1">
            <a:spLocks/>
          </p:cNvSpPr>
          <p:nvPr/>
        </p:nvSpPr>
        <p:spPr>
          <a:xfrm>
            <a:off x="251520" y="1175657"/>
            <a:ext cx="8657349" cy="3376749"/>
          </a:xfrm>
          <a:prstGeom prst="rect">
            <a:avLst/>
          </a:prstGeom>
          <a:ln w="25400">
            <a:noFill/>
          </a:ln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1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285750" indent="-285750">
              <a:buFont typeface="Arial" pitchFamily="34" charset="0"/>
              <a:buChar char="•"/>
            </a:pPr>
            <a:r>
              <a:rPr lang="en-GB" sz="1600" b="0" dirty="0" smtClean="0">
                <a:solidFill>
                  <a:schemeClr val="accent1"/>
                </a:solidFill>
              </a:rPr>
              <a:t>Certified Kubernetes conformity by CNCF (Cloud Native Computing Foundation).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accent1"/>
                </a:solidFill>
              </a:rPr>
              <a:t>Compatible </a:t>
            </a:r>
            <a:r>
              <a:rPr lang="en-GB" sz="1600" dirty="0">
                <a:solidFill>
                  <a:schemeClr val="accent1"/>
                </a:solidFill>
              </a:rPr>
              <a:t>with existing plug ins and tooling of Kubernetes in any </a:t>
            </a:r>
            <a:r>
              <a:rPr lang="en-GB" sz="1600" dirty="0" smtClean="0">
                <a:solidFill>
                  <a:schemeClr val="accent1"/>
                </a:solidFill>
              </a:rPr>
              <a:t>way.</a:t>
            </a:r>
            <a:endParaRPr lang="en-US" sz="1600" b="0" dirty="0" smtClean="0">
              <a:solidFill>
                <a:schemeClr val="accent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accent1"/>
                </a:solidFill>
              </a:rPr>
              <a:t>Easily </a:t>
            </a:r>
            <a:r>
              <a:rPr lang="en-GB" sz="1600" dirty="0">
                <a:solidFill>
                  <a:schemeClr val="accent1"/>
                </a:solidFill>
              </a:rPr>
              <a:t>migrate any standard Kubernetes application </a:t>
            </a:r>
            <a:r>
              <a:rPr lang="en-GB" sz="1600" dirty="0" smtClean="0">
                <a:solidFill>
                  <a:schemeClr val="accent1"/>
                </a:solidFill>
              </a:rPr>
              <a:t>to EKS </a:t>
            </a:r>
            <a:r>
              <a:rPr lang="en-GB" sz="1600" dirty="0">
                <a:solidFill>
                  <a:schemeClr val="accent1"/>
                </a:solidFill>
              </a:rPr>
              <a:t>without any changes to your </a:t>
            </a:r>
            <a:r>
              <a:rPr lang="en-GB" sz="1600" dirty="0" smtClean="0">
                <a:solidFill>
                  <a:schemeClr val="accent1"/>
                </a:solidFill>
              </a:rPr>
              <a:t>code.</a:t>
            </a:r>
            <a:endParaRPr lang="en-GB" sz="1600" dirty="0">
              <a:solidFill>
                <a:schemeClr val="accent1"/>
              </a:solidFill>
            </a:endParaRPr>
          </a:p>
          <a:p>
            <a:endParaRPr lang="en-US" sz="800" b="0" dirty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GB" sz="1600" b="0" dirty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600" b="0" dirty="0">
                <a:solidFill>
                  <a:schemeClr val="accent1"/>
                </a:solidFill>
              </a:rPr>
              <a:t>EKS runs the Kubernetes control plane across multiple AWS Availability </a:t>
            </a:r>
            <a:r>
              <a:rPr lang="en-GB" sz="1600" b="0" dirty="0" smtClean="0">
                <a:solidFill>
                  <a:schemeClr val="accent1"/>
                </a:solidFill>
              </a:rPr>
              <a:t>Zones.</a:t>
            </a:r>
            <a:endParaRPr lang="en-GB" sz="1600" b="0" dirty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b="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53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AWS </a:t>
            </a:r>
            <a:r>
              <a:rPr lang="en-US" dirty="0"/>
              <a:t>Availability </a:t>
            </a:r>
            <a:r>
              <a:rPr lang="en-US" dirty="0" smtClean="0"/>
              <a:t>Zones – 25 Regions and 80 AZs</a:t>
            </a:r>
            <a:endParaRPr lang="en-US" dirty="0"/>
          </a:p>
        </p:txBody>
      </p:sp>
      <p:sp>
        <p:nvSpPr>
          <p:cNvPr id="24" name="Title 4"/>
          <p:cNvSpPr txBox="1">
            <a:spLocks/>
          </p:cNvSpPr>
          <p:nvPr/>
        </p:nvSpPr>
        <p:spPr>
          <a:xfrm>
            <a:off x="251520" y="1175657"/>
            <a:ext cx="8657349" cy="3376749"/>
          </a:xfrm>
          <a:prstGeom prst="rect">
            <a:avLst/>
          </a:prstGeom>
          <a:ln w="25400">
            <a:noFill/>
          </a:ln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1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285750" indent="-285750">
              <a:buFont typeface="Arial" pitchFamily="34" charset="0"/>
              <a:buChar char="•"/>
            </a:pPr>
            <a:endParaRPr lang="en-US" sz="1600" b="0" dirty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b="0" dirty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b="0" dirty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b="0" dirty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b="0" dirty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b="0" dirty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b="0" dirty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b="0" dirty="0">
              <a:solidFill>
                <a:schemeClr val="accent1"/>
              </a:solidFill>
            </a:endParaRPr>
          </a:p>
          <a:p>
            <a:endParaRPr lang="en-US" sz="1600" b="0" dirty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b="0" dirty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b="0" dirty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b="0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29" y="761289"/>
            <a:ext cx="7903271" cy="400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4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Amazon EKS Introduction</a:t>
            </a:r>
            <a:endParaRPr lang="en-US" dirty="0"/>
          </a:p>
        </p:txBody>
      </p:sp>
      <p:sp>
        <p:nvSpPr>
          <p:cNvPr id="24" name="Title 4"/>
          <p:cNvSpPr txBox="1">
            <a:spLocks/>
          </p:cNvSpPr>
          <p:nvPr/>
        </p:nvSpPr>
        <p:spPr>
          <a:xfrm>
            <a:off x="251520" y="1175657"/>
            <a:ext cx="8657349" cy="3376749"/>
          </a:xfrm>
          <a:prstGeom prst="rect">
            <a:avLst/>
          </a:prstGeom>
          <a:ln w="25400">
            <a:noFill/>
          </a:ln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1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285750" indent="-285750">
              <a:buFont typeface="Arial" pitchFamily="34" charset="0"/>
              <a:buChar char="•"/>
            </a:pPr>
            <a:r>
              <a:rPr lang="en-GB" sz="1600" b="0" dirty="0" smtClean="0">
                <a:solidFill>
                  <a:schemeClr val="accent1"/>
                </a:solidFill>
              </a:rPr>
              <a:t>Certified Kubernetes conformity by CNCF (Cloud Native Computing Foundation).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accent1"/>
                </a:solidFill>
              </a:rPr>
              <a:t>Compatible </a:t>
            </a:r>
            <a:r>
              <a:rPr lang="en-GB" sz="1600" dirty="0">
                <a:solidFill>
                  <a:schemeClr val="accent1"/>
                </a:solidFill>
              </a:rPr>
              <a:t>with existing plug ins and tooling of Kubernetes in any </a:t>
            </a:r>
            <a:r>
              <a:rPr lang="en-GB" sz="1600" dirty="0" smtClean="0">
                <a:solidFill>
                  <a:schemeClr val="accent1"/>
                </a:solidFill>
              </a:rPr>
              <a:t>way.</a:t>
            </a:r>
            <a:endParaRPr lang="en-US" sz="1600" b="0" dirty="0" smtClean="0">
              <a:solidFill>
                <a:schemeClr val="accent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accent1"/>
                </a:solidFill>
              </a:rPr>
              <a:t>Easily </a:t>
            </a:r>
            <a:r>
              <a:rPr lang="en-GB" sz="1600" dirty="0">
                <a:solidFill>
                  <a:schemeClr val="accent1"/>
                </a:solidFill>
              </a:rPr>
              <a:t>migrate any standard Kubernetes application </a:t>
            </a:r>
            <a:r>
              <a:rPr lang="en-GB" sz="1600" dirty="0" smtClean="0">
                <a:solidFill>
                  <a:schemeClr val="accent1"/>
                </a:solidFill>
              </a:rPr>
              <a:t>to EKS </a:t>
            </a:r>
            <a:r>
              <a:rPr lang="en-GB" sz="1600" dirty="0">
                <a:solidFill>
                  <a:schemeClr val="accent1"/>
                </a:solidFill>
              </a:rPr>
              <a:t>without any changes to your </a:t>
            </a:r>
            <a:r>
              <a:rPr lang="en-GB" sz="1600" dirty="0" smtClean="0">
                <a:solidFill>
                  <a:schemeClr val="accent1"/>
                </a:solidFill>
              </a:rPr>
              <a:t>code.</a:t>
            </a:r>
            <a:endParaRPr lang="en-GB" sz="1600" dirty="0">
              <a:solidFill>
                <a:schemeClr val="accent1"/>
              </a:solidFill>
            </a:endParaRPr>
          </a:p>
          <a:p>
            <a:endParaRPr lang="en-US" sz="800" b="0" dirty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GB" sz="1600" b="0" dirty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600" b="0" dirty="0">
                <a:solidFill>
                  <a:schemeClr val="accent1"/>
                </a:solidFill>
              </a:rPr>
              <a:t>EKS runs the Kubernetes control plane across multiple AWS Availability </a:t>
            </a:r>
            <a:r>
              <a:rPr lang="en-GB" sz="1600" b="0" dirty="0" smtClean="0">
                <a:solidFill>
                  <a:schemeClr val="accent1"/>
                </a:solidFill>
              </a:rPr>
              <a:t>Zones.</a:t>
            </a:r>
            <a:endParaRPr lang="en-GB" sz="1600" b="0" dirty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b="0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0" dirty="0" smtClean="0">
                <a:solidFill>
                  <a:schemeClr val="accent1"/>
                </a:solidFill>
              </a:rPr>
              <a:t>Integrate </a:t>
            </a:r>
            <a:r>
              <a:rPr lang="en-US" sz="1600" b="0" dirty="0">
                <a:solidFill>
                  <a:schemeClr val="accent1"/>
                </a:solidFill>
              </a:rPr>
              <a:t>with </a:t>
            </a:r>
            <a:r>
              <a:rPr lang="en-US" sz="1600" b="0" dirty="0" smtClean="0">
                <a:solidFill>
                  <a:schemeClr val="accent1"/>
                </a:solidFill>
              </a:rPr>
              <a:t>others AWS services: Elastic Load Balancing, Auto Scaling Group, VPC, </a:t>
            </a:r>
            <a:r>
              <a:rPr lang="en-US" sz="1600" b="0" dirty="0" err="1" smtClean="0">
                <a:solidFill>
                  <a:schemeClr val="accent1"/>
                </a:solidFill>
              </a:rPr>
              <a:t>CloudTrail</a:t>
            </a:r>
            <a:r>
              <a:rPr lang="en-US" sz="1600" b="0" dirty="0" smtClean="0">
                <a:solidFill>
                  <a:schemeClr val="accent1"/>
                </a:solidFill>
              </a:rPr>
              <a:t>, </a:t>
            </a:r>
            <a:r>
              <a:rPr lang="en-US" sz="1600" b="0" dirty="0" err="1" smtClean="0">
                <a:solidFill>
                  <a:schemeClr val="accent1"/>
                </a:solidFill>
              </a:rPr>
              <a:t>CloudWatch</a:t>
            </a:r>
            <a:r>
              <a:rPr lang="en-US" sz="1600" b="0" dirty="0">
                <a:solidFill>
                  <a:schemeClr val="accent1"/>
                </a:solidFill>
              </a:rPr>
              <a:t> </a:t>
            </a:r>
            <a:r>
              <a:rPr lang="en-US" sz="1600" b="0" dirty="0" smtClean="0">
                <a:solidFill>
                  <a:schemeClr val="accent1"/>
                </a:solidFill>
              </a:rPr>
              <a:t>and IAM</a:t>
            </a:r>
            <a:r>
              <a:rPr lang="en-GB" sz="1600" b="0" dirty="0" smtClean="0">
                <a:solidFill>
                  <a:schemeClr val="accent1"/>
                </a:solidFill>
              </a:rPr>
              <a:t>.</a:t>
            </a:r>
          </a:p>
          <a:p>
            <a:endParaRPr lang="en-GB" sz="16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51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Integrate </a:t>
            </a:r>
            <a:r>
              <a:rPr lang="en-GB" dirty="0"/>
              <a:t>with others AWS </a:t>
            </a:r>
            <a:r>
              <a:rPr lang="en-GB" dirty="0" smtClean="0"/>
              <a:t>services</a:t>
            </a:r>
            <a:endParaRPr lang="en-US" dirty="0"/>
          </a:p>
        </p:txBody>
      </p:sp>
      <p:sp>
        <p:nvSpPr>
          <p:cNvPr id="24" name="Title 4"/>
          <p:cNvSpPr txBox="1">
            <a:spLocks/>
          </p:cNvSpPr>
          <p:nvPr/>
        </p:nvSpPr>
        <p:spPr>
          <a:xfrm>
            <a:off x="251520" y="1175657"/>
            <a:ext cx="8657349" cy="3376749"/>
          </a:xfrm>
          <a:prstGeom prst="rect">
            <a:avLst/>
          </a:prstGeom>
          <a:ln w="25400">
            <a:noFill/>
          </a:ln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1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285750" indent="-285750">
              <a:buFont typeface="Arial" pitchFamily="34" charset="0"/>
              <a:buChar char="•"/>
            </a:pPr>
            <a:endParaRPr lang="en-US" sz="1600" b="0" dirty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b="0" dirty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b="0" dirty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b="0" dirty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b="0" dirty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b="0" dirty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b="0" dirty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b="0" dirty="0">
              <a:solidFill>
                <a:schemeClr val="accent1"/>
              </a:solidFill>
            </a:endParaRPr>
          </a:p>
          <a:p>
            <a:endParaRPr lang="en-US" sz="1600" b="0" dirty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b="0" dirty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b="0" dirty="0">
              <a:solidFill>
                <a:schemeClr val="accent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b="0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90" y="699543"/>
            <a:ext cx="8701505" cy="402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1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C Corporate Presentation-Template-2">
  <a:themeElements>
    <a:clrScheme name="SCC Corporate Colours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00AEEF"/>
      </a:accent1>
      <a:accent2>
        <a:srgbClr val="FBBA00"/>
      </a:accent2>
      <a:accent3>
        <a:srgbClr val="ED7703"/>
      </a:accent3>
      <a:accent4>
        <a:srgbClr val="97BF0D"/>
      </a:accent4>
      <a:accent5>
        <a:srgbClr val="9F1F83"/>
      </a:accent5>
      <a:accent6>
        <a:srgbClr val="D5278A"/>
      </a:accent6>
      <a:hlink>
        <a:srgbClr val="00BFEF"/>
      </a:hlink>
      <a:folHlink>
        <a:srgbClr val="58585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A442D0B0A3514B88DF7BFA9116E661" ma:contentTypeVersion="7" ma:contentTypeDescription="Create a new document." ma:contentTypeScope="" ma:versionID="a94a2e0a006d800463a132e2e13beb1a">
  <xsd:schema xmlns:xsd="http://www.w3.org/2001/XMLSchema" xmlns:xs="http://www.w3.org/2001/XMLSchema" xmlns:p="http://schemas.microsoft.com/office/2006/metadata/properties" xmlns:ns2="72346101-fa1f-405d-b265-5c98d6900eef" xmlns:ns3="396cf6eb-95da-47a6-8cd2-2a1da217a9ad" targetNamespace="http://schemas.microsoft.com/office/2006/metadata/properties" ma:root="true" ma:fieldsID="e55d48a9b247cab4ce874a3d9f3b7dbe" ns2:_="" ns3:_="">
    <xsd:import namespace="72346101-fa1f-405d-b265-5c98d6900eef"/>
    <xsd:import namespace="396cf6eb-95da-47a6-8cd2-2a1da217a9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346101-fa1f-405d-b265-5c98d6900e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6cf6eb-95da-47a6-8cd2-2a1da217a9a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3C399D-9EA9-4960-B5C2-EBCB474D5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346101-fa1f-405d-b265-5c98d6900eef"/>
    <ds:schemaRef ds:uri="396cf6eb-95da-47a6-8cd2-2a1da217a9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5FAC00-9BFF-4F4C-A8D4-C8A65F2B85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E042FF-3437-4AA2-AF05-47CD3442C659}">
  <ds:schemaRefs>
    <ds:schemaRef ds:uri="http://purl.org/dc/terms/"/>
    <ds:schemaRef ds:uri="396cf6eb-95da-47a6-8cd2-2a1da217a9ad"/>
    <ds:schemaRef ds:uri="72346101-fa1f-405d-b265-5c98d6900eef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SCC Corporate Presentation-Template-2.thmx</Template>
  <TotalTime>3562</TotalTime>
  <Words>547</Words>
  <Application>Microsoft Office PowerPoint</Application>
  <PresentationFormat>On-screen Show (16:9)</PresentationFormat>
  <Paragraphs>107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SCC Corporate Presentation-Template-2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Garcha</dc:creator>
  <cp:lastModifiedBy>Thang Tran Vinh</cp:lastModifiedBy>
  <cp:revision>213</cp:revision>
  <dcterms:created xsi:type="dcterms:W3CDTF">2014-08-29T14:22:39Z</dcterms:created>
  <dcterms:modified xsi:type="dcterms:W3CDTF">2021-05-05T04:29:22Z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-236018648</vt:i4>
  </property>
  <property fmtid="{D5CDD505-2E9C-101B-9397-08002B2CF9AE}" pid="3" name="_NewReviewCycle">
    <vt:lpwstr/>
  </property>
  <property fmtid="{D5CDD505-2E9C-101B-9397-08002B2CF9AE}" pid="4" name="_EmailSubject">
    <vt:lpwstr>Document Templates</vt:lpwstr>
  </property>
  <property fmtid="{D5CDD505-2E9C-101B-9397-08002B2CF9AE}" pid="5" name="_AuthorEmail">
    <vt:lpwstr>Edward.Kerr@scc.com</vt:lpwstr>
  </property>
  <property fmtid="{D5CDD505-2E9C-101B-9397-08002B2CF9AE}" pid="6" name="_AuthorEmailDisplayName">
    <vt:lpwstr>Edward Kerr</vt:lpwstr>
  </property>
  <property fmtid="{D5CDD505-2E9C-101B-9397-08002B2CF9AE}" pid="7" name="ContentTypeId">
    <vt:lpwstr>0x01010080A442D0B0A3514B88DF7BFA9116E661</vt:lpwstr>
  </property>
</Properties>
</file>