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C6932-4863-66A0-BA5F-8FF2A7457799}" v="241" dt="2020-02-17T06:30:4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codelytics.io/hystrix/how-it-works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tflix/Hystrix/wiki/Configuration#circuitBreaker.errorThresholdPercentage" TargetMode="External"/><Relationship Id="rId3" Type="http://schemas.openxmlformats.org/officeDocument/2006/relationships/hyperlink" Target="https://github.com/Netflix/Hystrix/wiki/Configuration#execution.isolation.thread.timeoutInMilliseconds" TargetMode="External"/><Relationship Id="rId7" Type="http://schemas.openxmlformats.org/officeDocument/2006/relationships/hyperlink" Target="https://github.com/Netflix/Hystrix/wiki/Configuration#circuitBreaker.sleepWindowInMilliseconds" TargetMode="External"/><Relationship Id="rId2" Type="http://schemas.openxmlformats.org/officeDocument/2006/relationships/hyperlink" Target="https://github.com/Netflix/Hystrix/wiki/Configuration#execution.isolation.strategy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Netflix/Hystrix/wiki/Configuration#circuitBreaker.requestVolumeThreshold" TargetMode="External"/><Relationship Id="rId5" Type="http://schemas.openxmlformats.org/officeDocument/2006/relationships/hyperlink" Target="https://github.com/Netflix/Hystrix/wiki/Configuration#circuitBreaker.enabled" TargetMode="External"/><Relationship Id="rId10" Type="http://schemas.openxmlformats.org/officeDocument/2006/relationships/hyperlink" Target="https://github.com/Netflix/Hystrix/wiki/Configuration#metrics.rollingStats.timeInMilliseconds" TargetMode="External"/><Relationship Id="rId4" Type="http://schemas.openxmlformats.org/officeDocument/2006/relationships/hyperlink" Target="https://github.com/Netflix/Hystrix/wiki/Configuration#execution.timeout.enabled" TargetMode="External"/><Relationship Id="rId9" Type="http://schemas.openxmlformats.org/officeDocument/2006/relationships/hyperlink" Target="https://github.com/Netflix/Hystrix/wiki/Configuration#circuitBreaker.forceOpe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560" y="0"/>
            <a:ext cx="10909440" cy="685728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045240" y="2043720"/>
            <a:ext cx="6104520" cy="203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E7E6E6"/>
                </a:solidFill>
                <a:latin typeface="Arial"/>
                <a:ea typeface="DejaVu Sans"/>
              </a:rPr>
              <a:t>Circuit Breaker Pattern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045240" y="4236840"/>
            <a:ext cx="610452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497B0"/>
                </a:solidFill>
                <a:latin typeface="Arial"/>
                <a:ea typeface="DejaVu Sans"/>
              </a:rPr>
              <a:t>Thang Vỹ Nam 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- </a:t>
            </a:r>
            <a:r>
              <a:rPr lang="en-US" sz="2400" b="1" strike="noStrike" spc="-1">
                <a:solidFill>
                  <a:srgbClr val="5B9BD5"/>
                </a:solidFill>
                <a:latin typeface="Arial"/>
                <a:ea typeface="DejaVu Sans"/>
              </a:rPr>
              <a:t>Zalo</a:t>
            </a:r>
            <a:r>
              <a:rPr lang="en-US" sz="2400" b="1" strike="noStrike" spc="-1">
                <a:solidFill>
                  <a:srgbClr val="70AD47"/>
                </a:solidFill>
                <a:latin typeface="Arial"/>
                <a:ea typeface="DejaVu Sans"/>
              </a:rPr>
              <a:t>Pay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 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Flow Chart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8" name="Picture 6"/>
          <p:cNvPicPr/>
          <p:nvPr/>
        </p:nvPicPr>
        <p:blipFill>
          <a:blip r:embed="rId2"/>
          <a:stretch/>
        </p:blipFill>
        <p:spPr>
          <a:xfrm>
            <a:off x="1001160" y="1690560"/>
            <a:ext cx="10189080" cy="459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Sequence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9436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https://design.codelytics.io/hystrix/how-it-works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F3BEF5D-816D-4F51-A029-0243943F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9B87F-AD20-49E0-AF80-6E8E9324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293" y="726890"/>
            <a:ext cx="3881313" cy="12575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ED7D31"/>
                </a:solidFill>
                <a:cs typeface="Arial"/>
              </a:rPr>
              <a:t>Problem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E2500-F388-4470-90D9-DFB77044F1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14900" y="2455671"/>
            <a:ext cx="3881313" cy="219268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ea typeface="+mj-lt"/>
                <a:cs typeface="+mj-lt"/>
              </a:rPr>
              <a:t>What would happen if the client is a heavy application with a high volume of </a:t>
            </a:r>
            <a:r>
              <a:rPr lang="en-US" sz="2400" dirty="0" err="1">
                <a:ea typeface="+mj-lt"/>
                <a:cs typeface="+mj-lt"/>
              </a:rPr>
              <a:t>Hystrix</a:t>
            </a:r>
            <a:r>
              <a:rPr lang="en-US" sz="2400" dirty="0">
                <a:ea typeface="+mj-lt"/>
                <a:cs typeface="+mj-lt"/>
              </a:rPr>
              <a:t> wrapped calls, which can be calls to a remote database or a service? </a:t>
            </a:r>
            <a:endParaRPr lang="en-US" dirty="0"/>
          </a:p>
        </p:txBody>
      </p:sp>
      <p:pic>
        <p:nvPicPr>
          <p:cNvPr id="4" name="Picture 4" descr="A picture containing food, room&#10;&#10;Description generated with very high confidence">
            <a:extLst>
              <a:ext uri="{FF2B5EF4-FFF2-40B4-BE49-F238E27FC236}">
                <a16:creationId xmlns:a16="http://schemas.microsoft.com/office/drawing/2014/main" id="{7E0C7DF6-A590-41F1-BFD3-A444B6B2C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3"/>
          <a:stretch/>
        </p:blipFill>
        <p:spPr>
          <a:xfrm>
            <a:off x="5927650" y="680965"/>
            <a:ext cx="5434927" cy="54324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7774" y="678699"/>
            <a:ext cx="823464" cy="5434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0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F3BEF5D-816D-4F51-A029-0243943F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515EC-D0ED-490F-A493-724F016B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75" y="703263"/>
            <a:ext cx="3881313" cy="14142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ED7D31"/>
                </a:solidFill>
                <a:ea typeface="+mj-lt"/>
                <a:cs typeface="+mj-lt"/>
              </a:rPr>
              <a:t>Problem ?</a:t>
            </a:r>
            <a:endParaRPr lang="en-US" sz="4800" dirty="0">
              <a:ea typeface="+mj-lt"/>
              <a:cs typeface="+mj-lt"/>
            </a:endParaRPr>
          </a:p>
          <a:p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0D7D-386F-47DD-AD11-9E8D12157E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46360" y="2123744"/>
            <a:ext cx="3881313" cy="219268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Provides the means to implement the bulkhead pattern</a:t>
            </a:r>
          </a:p>
          <a:p>
            <a:r>
              <a:rPr lang="en-US" sz="2400" dirty="0">
                <a:ea typeface="+mn-lt"/>
                <a:cs typeface="+mn-lt"/>
              </a:rPr>
              <a:t>Create separate thread pools for “every” remote resource call</a:t>
            </a:r>
          </a:p>
        </p:txBody>
      </p:sp>
      <p:pic>
        <p:nvPicPr>
          <p:cNvPr id="4" name="Picture 4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53ABAF0A-4980-47AC-8E58-FF815347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" r="-1" b="-1"/>
          <a:stretch/>
        </p:blipFill>
        <p:spPr>
          <a:xfrm>
            <a:off x="5927650" y="680965"/>
            <a:ext cx="5434927" cy="54324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7774" y="678699"/>
            <a:ext cx="823464" cy="5434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Thread Pools &amp; Semaphores ​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12" name="Picture 117"/>
          <p:cNvPicPr/>
          <p:nvPr/>
        </p:nvPicPr>
        <p:blipFill>
          <a:blip r:embed="rId2"/>
          <a:stretch/>
        </p:blipFill>
        <p:spPr>
          <a:xfrm>
            <a:off x="914400" y="1645920"/>
            <a:ext cx="5694120" cy="43506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020280" y="3590640"/>
            <a:ext cx="2152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20280" y="3590640"/>
            <a:ext cx="2152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583680" y="1554480"/>
            <a:ext cx="5211720" cy="36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— it executes on a separate thread and concurrent requests are limited by the number of threads in the thread-pool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SEMAPHORE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— it executes on the calling thread and concurrent requests are limited by the semaphore 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43040" y="365040"/>
            <a:ext cx="1051488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Stratergy Hystrix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 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17" name="Group 2"/>
          <p:cNvGrpSpPr/>
          <p:nvPr/>
        </p:nvGrpSpPr>
        <p:grpSpPr>
          <a:xfrm>
            <a:off x="743040" y="1475280"/>
            <a:ext cx="10514880" cy="3958920"/>
            <a:chOff x="743040" y="1475280"/>
            <a:chExt cx="10514880" cy="3958920"/>
          </a:xfrm>
        </p:grpSpPr>
        <p:sp>
          <p:nvSpPr>
            <p:cNvPr id="118" name="CustomShape 3"/>
            <p:cNvSpPr/>
            <p:nvPr/>
          </p:nvSpPr>
          <p:spPr>
            <a:xfrm>
              <a:off x="743040" y="1475280"/>
              <a:ext cx="10514880" cy="934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0" tIns="198000" rIns="152280" bIns="198000" anchor="ctr"/>
            <a:lstStyle/>
            <a:p>
              <a:pPr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Thread Pools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19" name="CustomShape 4"/>
            <p:cNvSpPr/>
            <p:nvPr/>
          </p:nvSpPr>
          <p:spPr>
            <a:xfrm>
              <a:off x="743040" y="2441160"/>
              <a:ext cx="10514880" cy="102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33720" tIns="49680" rIns="277200" bIns="49680"/>
            <a:lstStyle/>
            <a:p>
              <a:pPr marL="285840" lvl="1" indent="-28512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3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Separate threads</a:t>
              </a:r>
              <a:endParaRPr lang="en-US" sz="3000" b="0" strike="noStrike" spc="-1">
                <a:latin typeface="Arial"/>
              </a:endParaRPr>
            </a:p>
            <a:p>
              <a:pPr marL="285840" lvl="1" indent="-28512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3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Expensive because of Computation overhead</a:t>
              </a:r>
              <a:endParaRPr lang="en-US" sz="3000" b="0" strike="noStrike" spc="-1">
                <a:latin typeface="Arial"/>
              </a:endParaRPr>
            </a:p>
          </p:txBody>
        </p:sp>
        <p:sp>
          <p:nvSpPr>
            <p:cNvPr id="120" name="CustomShape 5"/>
            <p:cNvSpPr/>
            <p:nvPr/>
          </p:nvSpPr>
          <p:spPr>
            <a:xfrm>
              <a:off x="743040" y="3470400"/>
              <a:ext cx="10514880" cy="934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4400" tIns="194400" rIns="148680" bIns="194400" anchor="ctr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en-US" sz="39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 </a:t>
              </a:r>
              <a:r>
                <a:rPr lang="en-US" sz="39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Semaphores</a:t>
              </a:r>
              <a:endParaRPr lang="en-US" sz="3900" b="0" strike="noStrike" spc="-1">
                <a:latin typeface="Arial"/>
              </a:endParaRPr>
            </a:p>
          </p:txBody>
        </p:sp>
        <p:sp>
          <p:nvSpPr>
            <p:cNvPr id="121" name="CustomShape 6"/>
            <p:cNvSpPr/>
            <p:nvPr/>
          </p:nvSpPr>
          <p:spPr>
            <a:xfrm>
              <a:off x="743040" y="4405680"/>
              <a:ext cx="10514880" cy="102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33720" tIns="49680" rIns="277200" bIns="49680"/>
            <a:lstStyle/>
            <a:p>
              <a:pPr marL="285840" lvl="1" indent="-28512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3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Use semaphore to limit number of concurrent calls </a:t>
              </a:r>
              <a:endParaRPr lang="en-US" sz="3000" b="0" strike="noStrike" spc="-1">
                <a:latin typeface="Arial"/>
              </a:endParaRPr>
            </a:p>
            <a:p>
              <a:pPr marL="285840" lvl="1" indent="-28512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3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The command will be executed within the thread of the caller </a:t>
              </a:r>
              <a:endParaRPr lang="en-US" sz="3000" b="0" strike="noStrike" spc="-1">
                <a:latin typeface="Arial"/>
              </a:endParaRPr>
            </a:p>
          </p:txBody>
        </p:sp>
      </p:grpSp>
      <p:grpSp>
        <p:nvGrpSpPr>
          <p:cNvPr id="122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3" name="CustomShape 8"/>
          <p:cNvSpPr/>
          <p:nvPr/>
        </p:nvSpPr>
        <p:spPr>
          <a:xfrm>
            <a:off x="6020280" y="3590640"/>
            <a:ext cx="2152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Benefits of Thread Pools 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3097440" y="1164960"/>
            <a:ext cx="5996160" cy="5121720"/>
            <a:chOff x="3097440" y="1164960"/>
            <a:chExt cx="5996160" cy="5121720"/>
          </a:xfrm>
        </p:grpSpPr>
        <p:sp>
          <p:nvSpPr>
            <p:cNvPr id="126" name="CustomShape 3"/>
            <p:cNvSpPr/>
            <p:nvPr/>
          </p:nvSpPr>
          <p:spPr>
            <a:xfrm>
              <a:off x="5019480" y="1164960"/>
              <a:ext cx="2153520" cy="11142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5800" tIns="145800" rIns="90000" bIns="14580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Protect application</a:t>
              </a:r>
              <a:r>
                <a:rPr lang="en-US" sz="1200" b="0" strike="noStrike" spc="-1">
                  <a:solidFill>
                    <a:srgbClr val="010000"/>
                  </a:solidFill>
                  <a:latin typeface="Calibri Light"/>
                  <a:ea typeface="DejaVu Sans"/>
                </a:rPr>
                <a:t>  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4255560" y="1722600"/>
              <a:ext cx="3682080" cy="3682080"/>
            </a:xfrm>
            <a:custGeom>
              <a:avLst/>
              <a:gdLst/>
              <a:ahLst/>
              <a:cxnLst/>
              <a:rect l="l" t="t" r="r" b="b"/>
              <a:pathLst>
                <a:path w="2925116" h="1841286">
                  <a:moveTo>
                    <a:pt x="2925422" y="352977"/>
                  </a:moveTo>
                </a:path>
              </a:pathLst>
            </a:custGeom>
            <a:noFill/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6781680" y="2729520"/>
              <a:ext cx="2311920" cy="1667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080" tIns="127080" rIns="45720" bIns="12744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 </a:t>
              </a:r>
              <a:r>
                <a:rPr lang="en-US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Isolate a separate thread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29" name="CustomShape 6"/>
            <p:cNvSpPr/>
            <p:nvPr/>
          </p:nvSpPr>
          <p:spPr>
            <a:xfrm>
              <a:off x="4255560" y="1722600"/>
              <a:ext cx="3682080" cy="3682080"/>
            </a:xfrm>
            <a:custGeom>
              <a:avLst/>
              <a:gdLst/>
              <a:ahLst/>
              <a:cxnLst/>
              <a:rect l="l" t="t" r="r" b="b"/>
              <a:pathLst>
                <a:path w="3479911" h="2681141">
                  <a:moveTo>
                    <a:pt x="3479938" y="2681160"/>
                  </a:moveTo>
                </a:path>
              </a:pathLst>
            </a:custGeom>
            <a:noFill/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4824720" y="4522680"/>
              <a:ext cx="2543760" cy="1764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2360" tIns="162360" rIns="76320" bIns="16272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Oppose to a long recovery when Tomcat server container is overwhelmed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4255560" y="1722600"/>
              <a:ext cx="3682080" cy="3682080"/>
            </a:xfrm>
            <a:custGeom>
              <a:avLst/>
              <a:gdLst/>
              <a:ahLst/>
              <a:cxnLst/>
              <a:rect l="l" t="t" r="r" b="b"/>
              <a:pathLst>
                <a:path w="1841179" h="3168178">
                  <a:moveTo>
                    <a:pt x="564671" y="3168197"/>
                  </a:moveTo>
                </a:path>
              </a:pathLst>
            </a:custGeom>
            <a:noFill/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3097440" y="2729520"/>
              <a:ext cx="2314800" cy="1667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7680" tIns="157680" rIns="76320" bIns="15804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Detect timeout and respond to thread interrupts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33" name="CustomShape 10"/>
            <p:cNvSpPr/>
            <p:nvPr/>
          </p:nvSpPr>
          <p:spPr>
            <a:xfrm>
              <a:off x="4255560" y="1722600"/>
              <a:ext cx="3682080" cy="3682080"/>
            </a:xfrm>
            <a:custGeom>
              <a:avLst/>
              <a:gdLst/>
              <a:ahLst/>
              <a:cxnLst/>
              <a:rect l="l" t="t" r="r" b="b"/>
              <a:pathLst>
                <a:path w="1841106" h="1841286">
                  <a:moveTo>
                    <a:pt x="203824" y="999254"/>
                  </a:moveTo>
                </a:path>
              </a:pathLst>
            </a:custGeom>
            <a:noFill/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4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30800" y="167760"/>
            <a:ext cx="10514880" cy="10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Configuration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30800" y="1323360"/>
            <a:ext cx="10514880" cy="47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execution.isolation.strategy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execution.isolation.thread.timeoutInMilliseconds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execution.timeout.enabled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circuitBreaker.enabled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circuitBreaker.requestVolumeThreshold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circuitBreaker.sleepWindowInMilliseconds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circuitBreaker.errorThresholdPercentage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circuitBreaker.forceOpen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/ </a:t>
            </a:r>
            <a:r>
              <a:rPr lang="en-US" sz="2800" b="0" u="sng" strike="noStrike" spc="-1" dirty="0" err="1">
                <a:solidFill>
                  <a:srgbClr val="4472C4"/>
                </a:solidFill>
                <a:uFillTx/>
                <a:latin typeface="Calibri"/>
                <a:ea typeface="Calibri"/>
              </a:rPr>
              <a:t>forceClosed</a:t>
            </a:r>
            <a:endParaRPr lang="en-US" sz="2800" b="0" strike="noStrike" spc="-1" dirty="0" err="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metrics.rollingStats.timeInMilliseconds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u="sng" spc="-1" dirty="0" err="1">
                <a:solidFill>
                  <a:srgbClr val="0563C1"/>
                </a:solidFill>
                <a:latin typeface="Calibri"/>
                <a:ea typeface="+mn-lt"/>
                <a:cs typeface="+mn-lt"/>
              </a:rPr>
              <a:t>coreSize</a:t>
            </a:r>
            <a:r>
              <a:rPr lang="en-US" sz="2800" u="sng" spc="-1" dirty="0">
                <a:solidFill>
                  <a:srgbClr val="0563C1"/>
                </a:solidFill>
                <a:latin typeface="Calibri"/>
                <a:ea typeface="+mn-lt"/>
                <a:cs typeface="+mn-lt"/>
              </a:rPr>
              <a:t> / </a:t>
            </a:r>
            <a:r>
              <a:rPr lang="en-US" sz="2800" u="sng" spc="-1" dirty="0" err="1">
                <a:solidFill>
                  <a:schemeClr val="accent1"/>
                </a:solidFill>
                <a:ea typeface="+mn-lt"/>
                <a:cs typeface="+mn-lt"/>
              </a:rPr>
              <a:t>maximumSize</a:t>
            </a: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u="sng" spc="-1" dirty="0">
              <a:solidFill>
                <a:srgbClr val="0563C1"/>
              </a:solidFill>
              <a:ea typeface="+mn-lt"/>
              <a:cs typeface="+mn-lt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en-US" sz="2800" u="sng" spc="-1" dirty="0">
              <a:solidFill>
                <a:srgbClr val="0563C1"/>
              </a:solidFill>
              <a:latin typeface="Calibri"/>
              <a:ea typeface="+mn-lt"/>
              <a:cs typeface="+mn-lt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en-US" sz="2800" u="sng" spc="-1" dirty="0">
              <a:solidFill>
                <a:srgbClr val="0563C1"/>
              </a:solidFill>
              <a:latin typeface="Calibri"/>
              <a:cs typeface="Arial"/>
            </a:endParaRPr>
          </a:p>
          <a:p>
            <a:endParaRPr lang="en-US" sz="2800" b="0" strike="noStrike" spc="-1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/>
          <p:cNvPicPr/>
          <p:nvPr/>
        </p:nvPicPr>
        <p:blipFill>
          <a:blip r:embed="rId2"/>
          <a:stretch/>
        </p:blipFill>
        <p:spPr>
          <a:xfrm>
            <a:off x="353880" y="177120"/>
            <a:ext cx="11606400" cy="647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814040" y="186120"/>
            <a:ext cx="8273160" cy="1126080"/>
          </a:xfrm>
          <a:prstGeom prst="flowChartAlternateProcess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2060"/>
                </a:solidFill>
                <a:latin typeface="Arial"/>
                <a:ea typeface="DejaVu Sans"/>
              </a:rPr>
              <a:t>DEMO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6240" y="303480"/>
            <a:ext cx="4333680" cy="5896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594360" y="640440"/>
            <a:ext cx="3821400" cy="13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Calibri Light"/>
              </a:rPr>
              <a:t>Actual Situation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703800" y="2050560"/>
            <a:ext cx="3685320" cy="360"/>
          </a:xfrm>
          <a:prstGeom prst="line">
            <a:avLst/>
          </a:prstGeom>
          <a:ln w="22320">
            <a:solidFill>
              <a:srgbClr val="E7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593640" y="2121840"/>
            <a:ext cx="3821400" cy="37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Microservice architecture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Inter process communication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Services collaborate when handling requests 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5110560" y="910440"/>
            <a:ext cx="6595920" cy="488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1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Drawback</a:t>
            </a: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One service synchronously invokes another there is always the possibility that the other service is unavailable or is exhibiting such high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latency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Resources such as threads might be consumed in the caller while waiting for the other service to respond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           Lead to resource exhaustion, which would make the calling service unable to handle other request 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87" name="Graphic 6"/>
          <p:cNvPicPr/>
          <p:nvPr/>
        </p:nvPicPr>
        <p:blipFill>
          <a:blip r:embed="rId2"/>
          <a:stretch/>
        </p:blipFill>
        <p:spPr>
          <a:xfrm>
            <a:off x="803160" y="4290480"/>
            <a:ext cx="913680" cy="91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86720" y="365040"/>
            <a:ext cx="1086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Calibri Light"/>
              </a:rPr>
              <a:t> Circuit Breaker Pattern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1708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Circuit Breaker (CB) is a design pattern used in modern software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to wrap dangerous operations in a component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Tripping of a circuit happens automatically in case of failure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Facilitates self-healing applications, as in case of open circuit application decides :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use another similar service or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stop using the service till a timeout occurs 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7477560" y="218160"/>
            <a:ext cx="3728160" cy="19519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6020280" y="3590640"/>
            <a:ext cx="2152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214600" y="629280"/>
            <a:ext cx="6422040" cy="14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ED7D31"/>
                </a:solidFill>
                <a:latin typeface="Arial"/>
                <a:ea typeface="Calibri Light"/>
              </a:rPr>
              <a:t>Circuit Breaker Pattern 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0"/>
            <a:ext cx="463536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484560" y="559440"/>
            <a:ext cx="366588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solidFill>
              <a:srgbClr val="C8CACA"/>
            </a:solidFill>
            <a:round/>
          </a:ln>
          <a:effectLst>
            <a:outerShdw blurRad="57150" dist="1905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9"/>
          <p:cNvPicPr/>
          <p:nvPr/>
        </p:nvPicPr>
        <p:blipFill>
          <a:blip r:embed="rId2"/>
          <a:srcRect l="10" r="2509"/>
          <a:stretch/>
        </p:blipFill>
        <p:spPr>
          <a:xfrm>
            <a:off x="649080" y="722520"/>
            <a:ext cx="3356280" cy="54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5214600" y="2438280"/>
            <a:ext cx="6422040" cy="37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Wrap function call in CP object, which monitors for failures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Failures reach threshold ===&gt; CB trips 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further calls to CB return with error without calling supplier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48640" y="347400"/>
            <a:ext cx="11100240" cy="1800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4"/>
          <p:cNvPicPr/>
          <p:nvPr/>
        </p:nvPicPr>
        <p:blipFill>
          <a:blip r:embed="rId2"/>
          <a:srcRect l="327"/>
          <a:stretch/>
        </p:blipFill>
        <p:spPr>
          <a:xfrm>
            <a:off x="2507400" y="2378880"/>
            <a:ext cx="7358760" cy="40212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757960" y="752040"/>
            <a:ext cx="6857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 Light"/>
              </a:rPr>
              <a:t>  </a:t>
            </a:r>
            <a:r>
              <a:rPr lang="en-US" sz="1800" b="1" strike="noStrike" spc="-1">
                <a:solidFill>
                  <a:srgbClr val="ED7D31"/>
                </a:solidFill>
                <a:latin typeface="Calibri"/>
                <a:ea typeface="Calibri Light"/>
              </a:rPr>
              <a:t> </a:t>
            </a:r>
            <a:r>
              <a:rPr lang="en-US" sz="1800" b="1" strike="noStrike" spc="-1">
                <a:solidFill>
                  <a:srgbClr val="ED7D31"/>
                </a:solidFill>
                <a:latin typeface="Arial"/>
                <a:ea typeface="Calibri Light"/>
              </a:rPr>
              <a:t> </a:t>
            </a:r>
            <a:r>
              <a:rPr lang="en-US" sz="4000" b="1" strike="noStrike" spc="-1">
                <a:solidFill>
                  <a:srgbClr val="FFFFFF"/>
                </a:solidFill>
                <a:latin typeface="Arial"/>
                <a:ea typeface="Calibri Light"/>
              </a:rPr>
              <a:t>Circuit Breaker Pattern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/>
          <p:nvPr/>
        </p:nvPicPr>
        <p:blipFill>
          <a:blip r:embed="rId2"/>
          <a:srcRect l="454" r="132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 flipH="1">
            <a:off x="9860760" y="1828080"/>
            <a:ext cx="2329920" cy="5029200"/>
          </a:xfrm>
          <a:custGeom>
            <a:avLst/>
            <a:gdLst/>
            <a:ahLst/>
            <a:cxnLst/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Netflix Hystrix</a:t>
            </a:r>
            <a:r>
              <a:rPr lang="en-US" sz="4400" b="0" strike="noStrike" spc="-1">
                <a:solidFill>
                  <a:srgbClr val="ED7D31"/>
                </a:solidFill>
                <a:latin typeface="Arial"/>
                <a:ea typeface="DejaVu Sans"/>
              </a:rPr>
              <a:t>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Operate, Record and Expose 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Protects application against adverse integrations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Exposes and showcase current circuit statuses and statistics through a dashboard 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Prevents your application from cascading failures, build more resilience 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 source available at </a:t>
            </a:r>
            <a:r>
              <a:rPr lang="en-US" sz="2800" b="0" strike="noStrike" spc="-1">
                <a:solidFill>
                  <a:srgbClr val="5B9BD5"/>
                </a:solidFill>
                <a:latin typeface="Calibri"/>
                <a:ea typeface="DejaVu Sans"/>
              </a:rPr>
              <a:t>Github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8400" y="747360"/>
            <a:ext cx="4586040" cy="14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ED7D31"/>
                </a:solidFill>
                <a:latin typeface="Arial"/>
                <a:ea typeface="DejaVu Sans"/>
              </a:rPr>
              <a:t> Circuit Breaker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94360" y="1814040"/>
            <a:ext cx="360468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HystrixCommand interacts with HystrixCircuitBreaker 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its flow of logic and decision-making , include how the counters behave in the circuit breaker 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6" name="Picture 4"/>
          <p:cNvPicPr/>
          <p:nvPr/>
        </p:nvPicPr>
        <p:blipFill>
          <a:blip r:embed="rId2"/>
          <a:srcRect t="741"/>
          <a:stretch/>
        </p:blipFill>
        <p:spPr>
          <a:xfrm>
            <a:off x="4636080" y="640080"/>
            <a:ext cx="6915600" cy="55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226</Words>
  <Application>Microsoft Office PowerPoint</Application>
  <PresentationFormat>Widescreen</PresentationFormat>
  <Paragraphs>65</Paragraphs>
  <Slides>19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?</vt:lpstr>
      <vt:lpstr>Problem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550</cp:revision>
  <dcterms:created xsi:type="dcterms:W3CDTF">2020-02-12T04:14:46Z</dcterms:created>
  <dcterms:modified xsi:type="dcterms:W3CDTF">2020-02-17T15:08:12Z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