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3" r:id="rId4"/>
    <p:sldId id="265" r:id="rId5"/>
    <p:sldId id="258" r:id="rId6"/>
    <p:sldId id="269" r:id="rId7"/>
    <p:sldId id="260" r:id="rId8"/>
    <p:sldId id="261" r:id="rId9"/>
    <p:sldId id="270" r:id="rId10"/>
    <p:sldId id="272" r:id="rId11"/>
    <p:sldId id="271" r:id="rId12"/>
    <p:sldId id="273" r:id="rId13"/>
    <p:sldId id="274" r:id="rId14"/>
    <p:sldId id="259" r:id="rId15"/>
    <p:sldId id="262" r:id="rId16"/>
    <p:sldId id="267"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 id="2" name="Thành Phạm" initials="TP" lastIdx="6" clrIdx="1">
    <p:extLst>
      <p:ext uri="{19B8F6BF-5375-455C-9EA6-DF929625EA0E}">
        <p15:presenceInfo xmlns:p15="http://schemas.microsoft.com/office/powerpoint/2012/main" userId="c1d70e304f20c126" providerId="Windows Live"/>
      </p:ext>
    </p:extLst>
  </p:cmAuthor>
  <p:cmAuthor id="3" name="Manh Hoang Van" initials="MHV" lastIdx="1" clrIdx="2">
    <p:extLst>
      <p:ext uri="{19B8F6BF-5375-455C-9EA6-DF929625EA0E}">
        <p15:presenceInfo xmlns:p15="http://schemas.microsoft.com/office/powerpoint/2012/main" userId="f1c8260917c43c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611" autoAdjust="0"/>
  </p:normalViewPr>
  <p:slideViewPr>
    <p:cSldViewPr snapToGrid="0">
      <p:cViewPr varScale="1">
        <p:scale>
          <a:sx n="69" d="100"/>
          <a:sy n="69"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4-18T20:50:08.807" idx="1">
    <p:pos x="10" y="10"/>
    <p:text>Kính thưa các Thầy trong hội đồng</p:text>
    <p:extLst mod="1">
      <p:ext uri="{C676402C-5697-4E1C-873F-D02D1690AC5C}">
        <p15:threadingInfo xmlns:p15="http://schemas.microsoft.com/office/powerpoint/2012/main" timeZoneBias="-420"/>
      </p:ext>
    </p:extLst>
  </p:cm>
  <p:cm authorId="2" dt="2017-04-18T20:51:19.214" idx="3">
    <p:pos x="106" y="106"/>
    <p:text>Sau đây em, Phạm Tiến Thành và Nguyễn Xuân Tiến xin phép được báo cáo các thầy về kết quả nghiên cứu tìm tòi dưới sự hướng dẫn của Th.S Hoàng Văn Mạnh</p:text>
    <p:extLst mod="1">
      <p:ext uri="{C676402C-5697-4E1C-873F-D02D1690AC5C}">
        <p15:threadingInfo xmlns:p15="http://schemas.microsoft.com/office/powerpoint/2012/main" timeZoneBias="-420"/>
      </p:ext>
    </p:extLst>
  </p:cm>
  <p:cm authorId="2" dt="2017-04-18T20:53:14.996" idx="5">
    <p:pos x="202" y="202"/>
    <p:text>[lý do có đề tài....]
[Bố cục bài thuyết trình]</p:text>
    <p:extLst>
      <p:ext uri="{C676402C-5697-4E1C-873F-D02D1690AC5C}">
        <p15:threadingInfo xmlns:p15="http://schemas.microsoft.com/office/powerpoint/2012/main" timeZoneBias="-420"/>
      </p:ext>
    </p:extLst>
  </p:cm>
  <p:cm authorId="2" dt="2017-04-18T20:58:11.488" idx="6">
    <p:pos x="202" y="298"/>
    <p:text>Bài báo cáo gồm các phần sau đây:
1. Báo cáo kết quả đạt được
2. Các thầy đánh giá, cho ý kiến</p:text>
    <p:extLst mod="1">
      <p:ext uri="{C676402C-5697-4E1C-873F-D02D1690AC5C}">
        <p15:threadingInfo xmlns:p15="http://schemas.microsoft.com/office/powerpoint/2012/main" timeZoneBias="-420">
          <p15:parentCm authorId="2"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18T11:33:43.597" idx="1">
    <p:pos x="10" y="10"/>
    <p:text>Nhóm đã tự thiết kế được phần cững của hệ thống. Đây là module kết nối các thành phần và có thể phục vụ công việc thí nghiệm về mạng truyền thông modbus</p:text>
    <p:extLst>
      <p:ext uri="{C676402C-5697-4E1C-873F-D02D1690AC5C}">
        <p15:threadingInfo xmlns:p15="http://schemas.microsoft.com/office/powerpoint/2012/main" timeZoneBias="-420"/>
      </p:ext>
    </p:extLst>
  </p:cm>
  <p:cm authorId="1" dt="2017-04-18T11:35:18.819" idx="2">
    <p:pos x="10" y="106"/>
    <p:text>mạch đầu tiên là mạch layout</p:text>
    <p:extLst mod="1">
      <p:ext uri="{C676402C-5697-4E1C-873F-D02D1690AC5C}">
        <p15:threadingInfo xmlns:p15="http://schemas.microsoft.com/office/powerpoint/2012/main" timeZoneBias="-420">
          <p15:parentCm authorId="1" idx="1"/>
        </p15:threadingInfo>
      </p:ext>
    </p:extLst>
  </p:cm>
  <p:cm authorId="1" dt="2017-04-18T11:35:44.282" idx="3">
    <p:pos x="10" y="202"/>
    <p:text>Mạch thứ hai là mạch layout dạng 3D</p:text>
    <p:extLst mod="1">
      <p:ext uri="{C676402C-5697-4E1C-873F-D02D1690AC5C}">
        <p15:threadingInfo xmlns:p15="http://schemas.microsoft.com/office/powerpoint/2012/main" timeZoneBias="-420">
          <p15:parentCm authorId="1" idx="1"/>
        </p15:threadingInfo>
      </p:ext>
    </p:extLst>
  </p:cm>
  <p:cm authorId="1" dt="2017-04-18T11:36:07.177" idx="4">
    <p:pos x="10" y="298"/>
    <p:text>Mạch thứ 3 là mạch đã lắp ghép các linh kiện</p:text>
    <p:extLst>
      <p:ext uri="{C676402C-5697-4E1C-873F-D02D1690AC5C}">
        <p15:threadingInfo xmlns:p15="http://schemas.microsoft.com/office/powerpoint/2012/main" timeZoneBias="-420">
          <p15:parentCm authorId="1" idx="1"/>
        </p15:threadingInfo>
      </p:ext>
    </p:extLst>
  </p:cm>
  <p:cm authorId="1" dt="2017-04-18T11:36:27.688" idx="5">
    <p:pos x="10" y="394"/>
    <p:text>Mạch thứ tư là mạch đã được gắn hộp</p:text>
    <p:extLst>
      <p:ext uri="{C676402C-5697-4E1C-873F-D02D1690AC5C}">
        <p15:threadingInfo xmlns:p15="http://schemas.microsoft.com/office/powerpoint/2012/main" timeZoneBias="-42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18T11:33:43.597" idx="1">
    <p:pos x="10" y="10"/>
    <p:text>Nhóm đã tự thiết kế được phần cững của hệ thống. Đây là module kết nối các thành phần và có thể phục vụ công việc thí nghiệm về mạng truyền thông modbus</p:text>
    <p:extLst>
      <p:ext uri="{C676402C-5697-4E1C-873F-D02D1690AC5C}">
        <p15:threadingInfo xmlns:p15="http://schemas.microsoft.com/office/powerpoint/2012/main" timeZoneBias="-420"/>
      </p:ext>
    </p:extLst>
  </p:cm>
  <p:cm authorId="1" dt="2017-04-18T11:35:18.819" idx="2">
    <p:pos x="10" y="106"/>
    <p:text>mạch đầu tiên là mạch layout</p:text>
    <p:extLst mod="1">
      <p:ext uri="{C676402C-5697-4E1C-873F-D02D1690AC5C}">
        <p15:threadingInfo xmlns:p15="http://schemas.microsoft.com/office/powerpoint/2012/main" timeZoneBias="-420">
          <p15:parentCm authorId="1" idx="1"/>
        </p15:threadingInfo>
      </p:ext>
    </p:extLst>
  </p:cm>
  <p:cm authorId="1" dt="2017-04-18T11:35:44.282" idx="3">
    <p:pos x="10" y="202"/>
    <p:text>Mạch thứ hai là mạch layout dạng 3D</p:text>
    <p:extLst mod="1">
      <p:ext uri="{C676402C-5697-4E1C-873F-D02D1690AC5C}">
        <p15:threadingInfo xmlns:p15="http://schemas.microsoft.com/office/powerpoint/2012/main" timeZoneBias="-420">
          <p15:parentCm authorId="1" idx="1"/>
        </p15:threadingInfo>
      </p:ext>
    </p:extLst>
  </p:cm>
  <p:cm authorId="1" dt="2017-04-18T11:36:07.177" idx="4">
    <p:pos x="10" y="298"/>
    <p:text>Mạch thứ 3 là mạch đã lắp ghép các linh kiện</p:text>
    <p:extLst>
      <p:ext uri="{C676402C-5697-4E1C-873F-D02D1690AC5C}">
        <p15:threadingInfo xmlns:p15="http://schemas.microsoft.com/office/powerpoint/2012/main" timeZoneBias="-420">
          <p15:parentCm authorId="1" idx="1"/>
        </p15:threadingInfo>
      </p:ext>
    </p:extLst>
  </p:cm>
  <p:cm authorId="1" dt="2017-04-18T11:36:27.688" idx="5">
    <p:pos x="10" y="394"/>
    <p:text>Mạch thứ tư là mạch đã được gắn hộp</p:text>
    <p:extLst>
      <p:ext uri="{C676402C-5697-4E1C-873F-D02D1690AC5C}">
        <p15:threadingInfo xmlns:p15="http://schemas.microsoft.com/office/powerpoint/2012/main" timeZoneBias="-420">
          <p15:parentCm authorId="1"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0FAE7C-C556-4F4A-9541-F6308B150B6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113308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FAE7C-C556-4F4A-9541-F6308B150B6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365314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FAE7C-C556-4F4A-9541-F6308B150B6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180444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FAE7C-C556-4F4A-9541-F6308B150B6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30517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0FAE7C-C556-4F4A-9541-F6308B150B6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92442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0FAE7C-C556-4F4A-9541-F6308B150B65}"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329280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0FAE7C-C556-4F4A-9541-F6308B150B65}"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24509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0FAE7C-C556-4F4A-9541-F6308B150B65}"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3755366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FAE7C-C556-4F4A-9541-F6308B150B65}"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286994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0FAE7C-C556-4F4A-9541-F6308B150B65}"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344984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0FAE7C-C556-4F4A-9541-F6308B150B65}"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139460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FAE7C-C556-4F4A-9541-F6308B150B65}"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B1D41-E3D0-44FF-B88F-6772DC7EC9D0}" type="slidenum">
              <a:rPr lang="en-US" smtClean="0"/>
              <a:t>‹#›</a:t>
            </a:fld>
            <a:endParaRPr lang="en-US"/>
          </a:p>
        </p:txBody>
      </p:sp>
    </p:spTree>
    <p:extLst>
      <p:ext uri="{BB962C8B-B14F-4D97-AF65-F5344CB8AC3E}">
        <p14:creationId xmlns:p14="http://schemas.microsoft.com/office/powerpoint/2010/main" val="315723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3753" y="3057703"/>
            <a:ext cx="10618787" cy="1371600"/>
          </a:xfrm>
        </p:spPr>
        <p:txBody>
          <a:bodyPr>
            <a:normAutofit fontScale="90000"/>
          </a:bodyPr>
          <a:lstStyle/>
          <a:p>
            <a:pPr>
              <a:lnSpc>
                <a:spcPct val="150000"/>
              </a:lnSpc>
              <a:spcAft>
                <a:spcPts val="600"/>
              </a:spcAft>
            </a:pPr>
            <a:r>
              <a:rPr lang="en-US" sz="4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 TÀI</a:t>
            </a:r>
            <a:r>
              <a:rPr lang="en-US" sz="29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9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9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 DANH NGƯỜI HỌC SỬ DỤNG CÔNG NGHỆ RFID </a:t>
            </a:r>
            <a:endParaRPr lang="en-US" sz="29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09723" y="4885645"/>
            <a:ext cx="9144000" cy="1355044"/>
          </a:xfrm>
        </p:spPr>
        <p:txBody>
          <a:bodyPr>
            <a:normAutofit fontScale="85000" lnSpcReduction="20000"/>
          </a:bodyPr>
          <a:lstStyle/>
          <a:p>
            <a:pPr algn="l"/>
            <a:r>
              <a:rPr lang="en-US" dirty="0"/>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Nguyễn </a:t>
            </a:r>
            <a:r>
              <a:rPr lang="en-US" dirty="0">
                <a:latin typeface="Times New Roman" panose="02020603050405020304" pitchFamily="18" charset="0"/>
                <a:cs typeface="Times New Roman" panose="02020603050405020304" pitchFamily="18" charset="0"/>
              </a:rPr>
              <a:t>Xuân Tiến </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Phạm </a:t>
            </a:r>
            <a:r>
              <a:rPr lang="en-US" dirty="0">
                <a:latin typeface="Times New Roman" panose="02020603050405020304" pitchFamily="18" charset="0"/>
                <a:cs typeface="Times New Roman" panose="02020603050405020304" pitchFamily="18" charset="0"/>
              </a:rPr>
              <a:t>Tiến Thành </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Hoàng Văn Mạnh </a:t>
            </a:r>
          </a:p>
        </p:txBody>
      </p:sp>
      <p:sp>
        <p:nvSpPr>
          <p:cNvPr id="4" name="Rectangle 3"/>
          <p:cNvSpPr/>
          <p:nvPr/>
        </p:nvSpPr>
        <p:spPr>
          <a:xfrm>
            <a:off x="2226467" y="113493"/>
            <a:ext cx="7853363" cy="784830"/>
          </a:xfrm>
          <a:prstGeom prst="rect">
            <a:avLst/>
          </a:prstGeom>
        </p:spPr>
        <p:txBody>
          <a:bodyPr wrap="square">
            <a:spAutoFit/>
          </a:bodyPr>
          <a:lstStyle/>
          <a:p>
            <a:pPr algn="ctr">
              <a:spcAft>
                <a:spcPts val="6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TRƯỜNG ĐẠI HỌC CÔNG NGHỆ</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KHOA CƠ HỌC KỸ THUẬT VÀ TỰ ĐỘNG HÓA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609723" y="1213289"/>
            <a:ext cx="9086849" cy="1388072"/>
          </a:xfrm>
          <a:prstGeom prst="rect">
            <a:avLst/>
          </a:prstGeom>
        </p:spPr>
        <p:txBody>
          <a:bodyPr wrap="square">
            <a:spAutoFit/>
          </a:bodyPr>
          <a:lstStyle/>
          <a:p>
            <a:pPr algn="ctr"/>
            <a:r>
              <a:rPr lang="en-US" sz="2400" b="1" dirty="0">
                <a:latin typeface="Times New Roman" panose="02020603050405020304" pitchFamily="18" charset="0"/>
                <a:ea typeface="Calibri" panose="020F0502020204030204" pitchFamily="34" charset="0"/>
                <a:cs typeface="Times New Roman" panose="02020603050405020304" pitchFamily="18" charset="0"/>
              </a:rPr>
              <a:t>CÔNG TRÌNH THAM DỰ</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30000"/>
              </a:lnSpc>
              <a:spcAft>
                <a:spcPts val="6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HỘI SINH VIÊN NGHIÊN CỨU KHOA HỌC CẤP KHOA</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400" b="1" dirty="0">
                <a:latin typeface="Times New Roman" panose="02020603050405020304" pitchFamily="18" charset="0"/>
                <a:ea typeface="Calibri" panose="020F0502020204030204" pitchFamily="34" charset="0"/>
                <a:cs typeface="Times New Roman" panose="02020603050405020304" pitchFamily="18" charset="0"/>
              </a:rPr>
              <a:t>NĂM HỌC 2016 – 2017</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081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0150"/>
            <a:ext cx="7269739" cy="557213"/>
          </a:xfrm>
        </p:spPr>
        <p:txBody>
          <a:bodyPr>
            <a:normAutofit fontScale="92500" lnSpcReduction="10000"/>
          </a:bodyPr>
          <a:lstStyle/>
          <a:p>
            <a:pPr marL="0" indent="0" algn="just">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Giao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COM</a:t>
            </a: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8" name="Picture 7"/>
          <p:cNvPicPr/>
          <p:nvPr/>
        </p:nvPicPr>
        <p:blipFill>
          <a:blip r:embed="rId2"/>
          <a:stretch>
            <a:fillRect/>
          </a:stretch>
        </p:blipFill>
        <p:spPr>
          <a:xfrm>
            <a:off x="1495429" y="1953904"/>
            <a:ext cx="4357687" cy="4180118"/>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355343" y="1953904"/>
            <a:ext cx="3888798" cy="4180118"/>
          </a:xfrm>
          <a:prstGeom prst="rect">
            <a:avLst/>
          </a:prstGeom>
          <a:noFill/>
          <a:ln>
            <a:noFill/>
          </a:ln>
        </p:spPr>
      </p:pic>
    </p:spTree>
    <p:extLst>
      <p:ext uri="{BB962C8B-B14F-4D97-AF65-F5344CB8AC3E}">
        <p14:creationId xmlns:p14="http://schemas.microsoft.com/office/powerpoint/2010/main" val="4001430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000119"/>
            <a:ext cx="7269739" cy="557213"/>
          </a:xfrm>
        </p:spPr>
        <p:txBody>
          <a:bodyPr>
            <a:normAutofit fontScale="92500" lnSpcReduction="10000"/>
          </a:bodyPr>
          <a:lstStyle/>
          <a:p>
            <a:pPr marL="0" indent="0" algn="just">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Giao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p:cNvPicPr/>
          <p:nvPr/>
        </p:nvPicPr>
        <p:blipFill>
          <a:blip r:embed="rId2"/>
          <a:stretch>
            <a:fillRect/>
          </a:stretch>
        </p:blipFill>
        <p:spPr>
          <a:xfrm>
            <a:off x="1726190" y="1557332"/>
            <a:ext cx="8903710" cy="5006663"/>
          </a:xfrm>
          <a:prstGeom prst="rect">
            <a:avLst/>
          </a:prstGeom>
        </p:spPr>
      </p:pic>
    </p:spTree>
    <p:extLst>
      <p:ext uri="{BB962C8B-B14F-4D97-AF65-F5344CB8AC3E}">
        <p14:creationId xmlns:p14="http://schemas.microsoft.com/office/powerpoint/2010/main" val="702060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000119"/>
            <a:ext cx="11305308" cy="557213"/>
          </a:xfrm>
        </p:spPr>
        <p:txBody>
          <a:bodyPr>
            <a:normAutofit fontScale="85000" lnSpcReduction="20000"/>
          </a:bodyPr>
          <a:lstStyle/>
          <a:p>
            <a:pPr marL="0" indent="0" algn="just">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Giao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người</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học.</a:t>
            </a:r>
            <a:endParaRPr lang="en-US" smtClean="0">
              <a:latin typeface="Times New Roman" panose="02020603050405020304" pitchFamily="18" charset="0"/>
              <a:cs typeface="Times New Roman" panose="02020603050405020304" pitchFamily="18" charset="0"/>
            </a:endParaRPr>
          </a:p>
          <a:p>
            <a:pPr marL="0" indent="0" algn="just">
              <a:lnSpc>
                <a:spcPct val="120000"/>
              </a:lnSpc>
              <a:spcBef>
                <a:spcPts val="0"/>
              </a:spcBef>
              <a:spcAft>
                <a:spcPts val="600"/>
              </a:spcAft>
              <a:buNone/>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63" y="1696720"/>
            <a:ext cx="9506527" cy="4884189"/>
          </a:xfrm>
          <a:prstGeom prst="rect">
            <a:avLst/>
          </a:prstGeom>
        </p:spPr>
      </p:pic>
    </p:spTree>
    <p:extLst>
      <p:ext uri="{BB962C8B-B14F-4D97-AF65-F5344CB8AC3E}">
        <p14:creationId xmlns:p14="http://schemas.microsoft.com/office/powerpoint/2010/main" val="725926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000119"/>
            <a:ext cx="11305308" cy="557213"/>
          </a:xfrm>
        </p:spPr>
        <p:txBody>
          <a:bodyPr>
            <a:normAutofit fontScale="92500" lnSpcReduction="10000"/>
          </a:bodyPr>
          <a:lstStyle/>
          <a:p>
            <a:pPr marL="0" indent="0" algn="just">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Giao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quyền</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người dùng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65" y="1557332"/>
            <a:ext cx="9613323" cy="4970467"/>
          </a:xfrm>
          <a:prstGeom prst="rect">
            <a:avLst/>
          </a:prstGeom>
        </p:spPr>
      </p:pic>
    </p:spTree>
    <p:extLst>
      <p:ext uri="{BB962C8B-B14F-4D97-AF65-F5344CB8AC3E}">
        <p14:creationId xmlns:p14="http://schemas.microsoft.com/office/powerpoint/2010/main" val="105786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320" y="1171575"/>
            <a:ext cx="9602814" cy="5401583"/>
          </a:xfrm>
          <a:prstGeom prst="rect">
            <a:avLst/>
          </a:prstGeom>
        </p:spPr>
      </p:pic>
      <p:sp>
        <p:nvSpPr>
          <p:cNvPr id="5"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Sản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phẩm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tích</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hợp</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của</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nhóm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nghiên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cứu</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99981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5886" y="860731"/>
            <a:ext cx="9894075" cy="5784931"/>
          </a:xfrm>
          <a:prstGeom prst="rect">
            <a:avLst/>
          </a:prstGeom>
        </p:spPr>
      </p:pic>
      <p:sp>
        <p:nvSpPr>
          <p:cNvPr id="5"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Hướng</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phát</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triển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trong</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tương</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lai</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269817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088" y="2483632"/>
            <a:ext cx="8777288" cy="1325563"/>
          </a:xfrm>
        </p:spPr>
        <p:txBody>
          <a:bodyPr/>
          <a:lstStyle/>
          <a:p>
            <a:pPr algn="ctr"/>
            <a:r>
              <a:rPr lang="en-US" b="1" dirty="0">
                <a:latin typeface="Times New Roman" panose="02020603050405020304" pitchFamily="18" charset="0"/>
                <a:cs typeface="Times New Roman" panose="02020603050405020304" pitchFamily="18" charset="0"/>
              </a:rPr>
              <a:t>SỰ PHẢN BIỆN CỦA </a:t>
            </a:r>
            <a:r>
              <a:rPr lang="en-US" b="1" dirty="0" smtClean="0">
                <a:latin typeface="Times New Roman" panose="02020603050405020304" pitchFamily="18" charset="0"/>
                <a:cs typeface="Times New Roman" panose="02020603050405020304" pitchFamily="18" charset="0"/>
              </a:rPr>
              <a:t>THẦY CÔ VÀ CÁC BẠN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259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97" y="1507734"/>
            <a:ext cx="10515600" cy="2237398"/>
          </a:xfrm>
        </p:spPr>
        <p:txBody>
          <a:bodyPr/>
          <a:lstStyle/>
          <a:p>
            <a:pPr algn="ctr">
              <a:lnSpc>
                <a:spcPct val="100000"/>
              </a:lnSpc>
            </a:pPr>
            <a:r>
              <a:rPr lang="en-US" b="1" dirty="0">
                <a:latin typeface="Times New Roman" panose="02020603050405020304" pitchFamily="18" charset="0"/>
                <a:cs typeface="Times New Roman" panose="02020603050405020304" pitchFamily="18" charset="0"/>
              </a:rPr>
              <a:t>CẢM </a:t>
            </a:r>
            <a:r>
              <a:rPr lang="vi-VN" b="1" dirty="0">
                <a:latin typeface="Times New Roman" panose="02020603050405020304" pitchFamily="18" charset="0"/>
                <a:cs typeface="Times New Roman" panose="02020603050405020304" pitchFamily="18" charset="0"/>
              </a:rPr>
              <a:t>Ơ</a:t>
            </a:r>
            <a:r>
              <a:rPr lang="en-US" b="1" dirty="0">
                <a:latin typeface="Times New Roman" panose="02020603050405020304" pitchFamily="18" charset="0"/>
                <a:cs typeface="Times New Roman" panose="02020603050405020304" pitchFamily="18" charset="0"/>
              </a:rPr>
              <a:t>N THẦY CÔ</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VÀ CÁC BẠN ĐÃ LẮNG NGHE</a:t>
            </a:r>
          </a:p>
        </p:txBody>
      </p:sp>
    </p:spTree>
    <p:extLst>
      <p:ext uri="{BB962C8B-B14F-4D97-AF65-F5344CB8AC3E}">
        <p14:creationId xmlns:p14="http://schemas.microsoft.com/office/powerpoint/2010/main" val="1340470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374073" y="63877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Đặt</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vấn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đề</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38" name="Title 1"/>
          <p:cNvSpPr txBox="1">
            <a:spLocks/>
          </p:cNvSpPr>
          <p:nvPr/>
        </p:nvSpPr>
        <p:spPr>
          <a:xfrm>
            <a:off x="641226" y="2133600"/>
            <a:ext cx="11305308" cy="429622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just">
              <a:spcBef>
                <a:spcPts val="600"/>
              </a:spcBef>
              <a:spcAft>
                <a:spcPts val="600"/>
              </a:spcAft>
              <a:buFont typeface="Arial" panose="020B0604020202020204" pitchFamily="34" charset="0"/>
              <a:buChar char="•"/>
            </a:pP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Công việc điểm danh truyền thống khó </a:t>
            </a: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khăn </a:t>
            </a: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nhiều bất cập.</a:t>
            </a:r>
          </a:p>
          <a:p>
            <a:pPr marL="571500" indent="-571500" algn="just">
              <a:spcBef>
                <a:spcPts val="600"/>
              </a:spcBef>
              <a:spcAft>
                <a:spcPts val="600"/>
              </a:spcAft>
              <a:buFont typeface="Arial" panose="020B0604020202020204" pitchFamily="34" charset="0"/>
              <a:buChar char="•"/>
            </a:pP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Số lượng sinh viên quản lý ngày lớn dần. </a:t>
            </a:r>
          </a:p>
          <a:p>
            <a:pPr marL="571500" indent="-571500" algn="just">
              <a:spcBef>
                <a:spcPts val="600"/>
              </a:spcBef>
              <a:spcAft>
                <a:spcPts val="600"/>
              </a:spcAft>
              <a:buFont typeface="Arial" panose="020B0604020202020204" pitchFamily="34" charset="0"/>
              <a:buChar char="•"/>
            </a:pP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Hệ thống quản lý hỗ trợ được cho giảng viên và người quản lý  </a:t>
            </a:r>
          </a:p>
          <a:p>
            <a:pPr marL="571500" indent="-571500" algn="just">
              <a:spcBef>
                <a:spcPts val="600"/>
              </a:spcBef>
              <a:spcAft>
                <a:spcPts val="600"/>
              </a:spcAft>
              <a:buFont typeface="Arial" panose="020B0604020202020204" pitchFamily="34" charset="0"/>
              <a:buChar char="•"/>
            </a:pP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Đưa giảng đường trở thành giảng đường thông minh.</a:t>
            </a:r>
            <a:endParaRPr lang="en-US" sz="30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660551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64139" y="1906134"/>
            <a:ext cx="10925176" cy="3290611"/>
          </a:xfrm>
          <a:prstGeom prst="rect">
            <a:avLst/>
          </a:prstGeom>
        </p:spPr>
      </p:pic>
      <p:sp>
        <p:nvSpPr>
          <p:cNvPr id="7" name="Title 1"/>
          <p:cNvSpPr txBox="1">
            <a:spLocks/>
          </p:cNvSpPr>
          <p:nvPr/>
        </p:nvSpPr>
        <p:spPr>
          <a:xfrm>
            <a:off x="374073" y="580716"/>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Giải</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quyết</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vấn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đề</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5790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lbow Connector 40"/>
          <p:cNvCxnSpPr/>
          <p:nvPr/>
        </p:nvCxnSpPr>
        <p:spPr>
          <a:xfrm flipV="1">
            <a:off x="6586998" y="3939555"/>
            <a:ext cx="1816773" cy="755774"/>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 name="Elbow Connector 41"/>
          <p:cNvCxnSpPr/>
          <p:nvPr/>
        </p:nvCxnSpPr>
        <p:spPr>
          <a:xfrm rot="10800000" flipV="1">
            <a:off x="4145876" y="1881821"/>
            <a:ext cx="1998958" cy="455831"/>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227573" y="3814056"/>
            <a:ext cx="491357" cy="43704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772122" y="4242270"/>
            <a:ext cx="455451" cy="8835"/>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441991" y="2344884"/>
            <a:ext cx="961780" cy="440747"/>
            <a:chOff x="7441991" y="2344884"/>
            <a:chExt cx="961780" cy="440747"/>
          </a:xfrm>
        </p:grpSpPr>
        <p:cxnSp>
          <p:nvCxnSpPr>
            <p:cNvPr id="9" name="Straight Connector 8"/>
            <p:cNvCxnSpPr/>
            <p:nvPr/>
          </p:nvCxnSpPr>
          <p:spPr>
            <a:xfrm flipV="1">
              <a:off x="7441991" y="2344884"/>
              <a:ext cx="506701" cy="440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933348" y="2344884"/>
              <a:ext cx="470423"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11" name="Content Placeholder 2"/>
          <p:cNvSpPr txBox="1">
            <a:spLocks/>
          </p:cNvSpPr>
          <p:nvPr/>
        </p:nvSpPr>
        <p:spPr>
          <a:xfrm>
            <a:off x="8521815" y="2141634"/>
            <a:ext cx="3191443" cy="102862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1600" b="1" dirty="0">
                <a:solidFill>
                  <a:srgbClr val="70AD47"/>
                </a:solidFill>
                <a:ea typeface="Roboto" panose="02000000000000000000" pitchFamily="2" charset="0"/>
                <a:cs typeface="Arial" panose="020B0604020202020204" pitchFamily="34" charset="0"/>
              </a:rPr>
              <a:t>VẬN DỤNG GIAO THỨC MODBUS</a:t>
            </a:r>
            <a:endParaRPr lang="id-ID" sz="1600" b="1" dirty="0">
              <a:solidFill>
                <a:srgbClr val="70AD47"/>
              </a:solidFill>
              <a:ea typeface="Roboto" panose="02000000000000000000" pitchFamily="2" charset="0"/>
              <a:cs typeface="Arial" panose="020B0604020202020204" pitchFamily="34" charset="0"/>
            </a:endParaRPr>
          </a:p>
          <a:p>
            <a:pPr algn="just">
              <a:buClr>
                <a:srgbClr val="5B9BD5">
                  <a:lumMod val="75000"/>
                </a:srgbClr>
              </a:buClr>
            </a:pPr>
            <a:r>
              <a:rPr lang="vi-VN" sz="1100" dirty="0">
                <a:solidFill>
                  <a:schemeClr val="tx2">
                    <a:lumMod val="50000"/>
                  </a:schemeClr>
                </a:solidFill>
                <a:latin typeface="+mj-lt"/>
                <a:ea typeface="Roboto" panose="02000000000000000000" pitchFamily="2" charset="0"/>
                <a:cs typeface="Arial" panose="020B0604020202020204" pitchFamily="34" charset="0"/>
              </a:rPr>
              <a:t>Tìm hiểu</a:t>
            </a:r>
            <a:r>
              <a:rPr lang="en-US" sz="1100" dirty="0">
                <a:solidFill>
                  <a:schemeClr val="tx2">
                    <a:lumMod val="50000"/>
                  </a:schemeClr>
                </a:solidFill>
                <a:latin typeface="+mj-lt"/>
                <a:ea typeface="Roboto" panose="02000000000000000000" pitchFamily="2" charset="0"/>
                <a:cs typeface="Arial" panose="020B0604020202020204" pitchFamily="34"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và</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tích</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hợp</a:t>
            </a:r>
            <a:r>
              <a:rPr lang="vi-VN"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vi-VN" sz="1100" dirty="0">
                <a:solidFill>
                  <a:schemeClr val="tx2">
                    <a:lumMod val="50000"/>
                  </a:schemeClr>
                </a:solidFill>
                <a:latin typeface="+mj-lt"/>
                <a:ea typeface="Roboto" panose="02000000000000000000" pitchFamily="2" charset="0"/>
                <a:cs typeface="Arial" panose="020B0604020202020204" pitchFamily="34" charset="0"/>
              </a:rPr>
              <a:t>mạng truyền thông </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RS485/</a:t>
            </a:r>
            <a:r>
              <a:rPr lang="vi-VN"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Modbus</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-RTU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trên</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Vi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điều</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khiển</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Atmega128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cho</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bộ</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xử</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lý</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trung</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tâm</a:t>
            </a:r>
            <a:endParaRPr lang="vi-VN"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12" name="Content Placeholder 2"/>
          <p:cNvSpPr txBox="1">
            <a:spLocks/>
          </p:cNvSpPr>
          <p:nvPr/>
        </p:nvSpPr>
        <p:spPr>
          <a:xfrm>
            <a:off x="648602" y="2140568"/>
            <a:ext cx="3398048" cy="102862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1600" b="1" dirty="0">
                <a:solidFill>
                  <a:srgbClr val="FF0000"/>
                </a:solidFill>
                <a:ea typeface="Roboto" panose="02000000000000000000" pitchFamily="2" charset="0"/>
                <a:cs typeface="Arial" panose="020B0604020202020204" pitchFamily="34" charset="0"/>
              </a:rPr>
              <a:t>THIẾT KẾ GIAO DIỆN BẰNG NGÔN NGỮ C#</a:t>
            </a:r>
            <a:endParaRPr lang="id-ID" sz="1600" b="1" dirty="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Lập</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trình</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phần</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mềm</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giao</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diện</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quản</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lý</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trên</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máy</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tính</a:t>
            </a:r>
            <a:r>
              <a:rPr lang="en-US" sz="1100" dirty="0">
                <a:solidFill>
                  <a:prstClr val="white">
                    <a:lumMod val="65000"/>
                  </a:prstClr>
                </a:solidFill>
                <a:latin typeface="Times New Roman" panose="02020603050405020304" pitchFamily="18" charset="0"/>
                <a:ea typeface="Roboto" panose="02000000000000000000" pitchFamily="2" charset="0"/>
                <a:cs typeface="Times New Roman" panose="02020603050405020304" pitchFamily="18" charset="0"/>
              </a:rPr>
              <a:t>. </a:t>
            </a:r>
          </a:p>
        </p:txBody>
      </p:sp>
      <p:sp>
        <p:nvSpPr>
          <p:cNvPr id="13" name="Content Placeholder 2"/>
          <p:cNvSpPr txBox="1">
            <a:spLocks/>
          </p:cNvSpPr>
          <p:nvPr/>
        </p:nvSpPr>
        <p:spPr>
          <a:xfrm>
            <a:off x="8444955" y="3787105"/>
            <a:ext cx="3199392" cy="102862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buClr>
                <a:srgbClr val="5B9BD5">
                  <a:lumMod val="75000"/>
                </a:srgbClr>
              </a:buClr>
            </a:pPr>
            <a:r>
              <a:rPr lang="en-US" sz="1600" b="1" dirty="0">
                <a:solidFill>
                  <a:srgbClr val="FFC000"/>
                </a:solidFill>
                <a:ea typeface="Roboto" panose="02000000000000000000" pitchFamily="2" charset="0"/>
                <a:cs typeface="Arial" panose="020B0604020202020204" pitchFamily="34" charset="0"/>
              </a:rPr>
              <a:t>LẤY THÔNG TIN DỮ LIỆU THẺ RFID</a:t>
            </a:r>
            <a:endParaRPr lang="id-ID" sz="1600" b="1" dirty="0">
              <a:solidFill>
                <a:srgbClr val="FFC000"/>
              </a:solidFill>
              <a:ea typeface="Roboto" panose="02000000000000000000" pitchFamily="2" charset="0"/>
              <a:cs typeface="Arial" panose="020B0604020202020204" pitchFamily="34" charset="0"/>
            </a:endParaRPr>
          </a:p>
          <a:p>
            <a:pPr algn="ctr">
              <a:buClr>
                <a:srgbClr val="5B9BD5">
                  <a:lumMod val="75000"/>
                </a:srgbClr>
              </a:buClr>
            </a:pP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Tìm</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hiểu</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hệ</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thống</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thẻ</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RFID,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phương</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pháp</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đọc</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các</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thông</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số</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của</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thẻ</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a:t>
            </a:r>
          </a:p>
        </p:txBody>
      </p:sp>
      <p:sp>
        <p:nvSpPr>
          <p:cNvPr id="14" name="Content Placeholder 2"/>
          <p:cNvSpPr txBox="1">
            <a:spLocks/>
          </p:cNvSpPr>
          <p:nvPr/>
        </p:nvSpPr>
        <p:spPr>
          <a:xfrm>
            <a:off x="372026" y="4032580"/>
            <a:ext cx="3338531" cy="102862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1600" b="1" dirty="0" smtClean="0">
                <a:solidFill>
                  <a:srgbClr val="7030A0"/>
                </a:solidFill>
                <a:ea typeface="Roboto" panose="02000000000000000000" pitchFamily="2" charset="0"/>
                <a:cs typeface="Arial" panose="020B0604020202020204" pitchFamily="34" charset="0"/>
              </a:rPr>
              <a:t>THIẾT </a:t>
            </a:r>
            <a:r>
              <a:rPr lang="en-US" sz="1600" b="1" dirty="0">
                <a:solidFill>
                  <a:srgbClr val="7030A0"/>
                </a:solidFill>
                <a:ea typeface="Roboto" panose="02000000000000000000" pitchFamily="2" charset="0"/>
                <a:cs typeface="Arial" panose="020B0604020202020204" pitchFamily="34" charset="0"/>
              </a:rPr>
              <a:t>KẾ MẠCH BẰNG PHẦN MỀM CHUYÊN DỤNG</a:t>
            </a:r>
            <a:endParaRPr lang="id-ID" sz="1600" b="1" dirty="0">
              <a:solidFill>
                <a:srgbClr val="7030A0"/>
              </a:solidFill>
              <a:ea typeface="Roboto" panose="02000000000000000000" pitchFamily="2" charset="0"/>
              <a:cs typeface="Arial" panose="020B0604020202020204" pitchFamily="34" charset="0"/>
            </a:endParaRPr>
          </a:p>
          <a:p>
            <a:pPr algn="ctr">
              <a:buClr>
                <a:srgbClr val="5B9BD5">
                  <a:lumMod val="75000"/>
                </a:srgbClr>
              </a:buClr>
            </a:pP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Tự</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thiết</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kế</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mạch</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đem</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lại</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sự</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chuyên</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nghiệp</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cho</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đề</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tài</a:t>
            </a:r>
            <a:r>
              <a:rPr lang="id-ID" sz="1100" dirty="0" smtClean="0">
                <a:solidFill>
                  <a:prstClr val="white">
                    <a:lumMod val="65000"/>
                  </a:prstClr>
                </a:solidFill>
                <a:latin typeface="Times New Roman" panose="02020603050405020304" pitchFamily="18" charset="0"/>
                <a:ea typeface="Roboto" panose="02000000000000000000" pitchFamily="2" charset="0"/>
                <a:cs typeface="Times New Roman" panose="02020603050405020304" pitchFamily="18" charset="0"/>
              </a:rPr>
              <a:t>.</a:t>
            </a:r>
            <a:endParaRPr lang="en-US" sz="1100" b="1" dirty="0">
              <a:solidFill>
                <a:prstClr val="white">
                  <a:lumMod val="65000"/>
                </a:prstClr>
              </a:solidFill>
              <a:latin typeface="Times New Roman" panose="02020603050405020304" pitchFamily="18" charset="0"/>
              <a:ea typeface="Roboto" panose="02000000000000000000" pitchFamily="2" charset="0"/>
              <a:cs typeface="Times New Roman" panose="02020603050405020304" pitchFamily="18" charset="0"/>
            </a:endParaRPr>
          </a:p>
        </p:txBody>
      </p:sp>
      <p:grpSp>
        <p:nvGrpSpPr>
          <p:cNvPr id="15" name="Group 14"/>
          <p:cNvGrpSpPr/>
          <p:nvPr/>
        </p:nvGrpSpPr>
        <p:grpSpPr>
          <a:xfrm>
            <a:off x="5550218" y="3959582"/>
            <a:ext cx="1168147" cy="1226498"/>
            <a:chOff x="5591490" y="3902655"/>
            <a:chExt cx="1065993" cy="1119240"/>
          </a:xfrm>
        </p:grpSpPr>
        <p:sp>
          <p:nvSpPr>
            <p:cNvPr id="16" name="Freeform 21"/>
            <p:cNvSpPr/>
            <p:nvPr/>
          </p:nvSpPr>
          <p:spPr>
            <a:xfrm rot="5400000">
              <a:off x="5982838" y="3973973"/>
              <a:ext cx="168273" cy="25637"/>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92630" tIns="8611" rIns="92630" bIns="8613" numCol="1" spcCol="1270" anchor="ctr" anchorCtr="0">
              <a:noAutofit/>
            </a:bodyPr>
            <a:lstStyle/>
            <a:p>
              <a:pPr algn="ctr" defTabSz="222250">
                <a:lnSpc>
                  <a:spcPct val="90000"/>
                </a:lnSpc>
                <a:spcBef>
                  <a:spcPct val="0"/>
                </a:spcBef>
                <a:spcAft>
                  <a:spcPct val="35000"/>
                </a:spcAft>
              </a:pPr>
              <a:endParaRPr lang="id-ID" sz="800">
                <a:solidFill>
                  <a:prstClr val="black">
                    <a:hueOff val="0"/>
                    <a:satOff val="0"/>
                    <a:lumOff val="0"/>
                    <a:alphaOff val="0"/>
                  </a:prstClr>
                </a:solidFill>
              </a:endParaRPr>
            </a:p>
          </p:txBody>
        </p:sp>
        <p:sp>
          <p:nvSpPr>
            <p:cNvPr id="17" name="Freeform 22"/>
            <p:cNvSpPr/>
            <p:nvPr/>
          </p:nvSpPr>
          <p:spPr>
            <a:xfrm>
              <a:off x="5591490" y="4070931"/>
              <a:ext cx="950965" cy="950964"/>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4"/>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153236" tIns="153236" rIns="153236" bIns="153236" numCol="1" spcCol="1270" anchor="ctr" anchorCtr="0">
              <a:noAutofit/>
            </a:bodyPr>
            <a:lstStyle/>
            <a:p>
              <a:pPr algn="ctr" defTabSz="977900">
                <a:lnSpc>
                  <a:spcPct val="90000"/>
                </a:lnSpc>
                <a:spcBef>
                  <a:spcPct val="0"/>
                </a:spcBef>
                <a:spcAft>
                  <a:spcPct val="35000"/>
                </a:spcAft>
              </a:pPr>
              <a:endParaRPr lang="id-ID" sz="3200">
                <a:solidFill>
                  <a:prstClr val="white"/>
                </a:solidFill>
              </a:endParaRPr>
            </a:p>
          </p:txBody>
        </p:sp>
        <p:grpSp>
          <p:nvGrpSpPr>
            <p:cNvPr id="18" name="Group 17"/>
            <p:cNvGrpSpPr/>
            <p:nvPr/>
          </p:nvGrpSpPr>
          <p:grpSpPr>
            <a:xfrm>
              <a:off x="5610726" y="4088449"/>
              <a:ext cx="1046757" cy="768419"/>
              <a:chOff x="1463652" y="2340987"/>
              <a:chExt cx="800770" cy="587838"/>
            </a:xfrm>
          </p:grpSpPr>
          <p:sp>
            <p:nvSpPr>
              <p:cNvPr id="19" name="Oval 4"/>
              <p:cNvSpPr/>
              <p:nvPr/>
            </p:nvSpPr>
            <p:spPr>
              <a:xfrm>
                <a:off x="1528975" y="2340987"/>
                <a:ext cx="576999" cy="5770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endParaRPr lang="id-ID" sz="3600" dirty="0">
                  <a:solidFill>
                    <a:prstClr val="white">
                      <a:lumMod val="95000"/>
                    </a:prstClr>
                  </a:solidFill>
                  <a:latin typeface="FontAwesome" pitchFamily="2" charset="0"/>
                </a:endParaRPr>
              </a:p>
            </p:txBody>
          </p:sp>
          <p:sp>
            <p:nvSpPr>
              <p:cNvPr id="20" name="TextBox 19"/>
              <p:cNvSpPr txBox="1"/>
              <p:nvPr/>
            </p:nvSpPr>
            <p:spPr>
              <a:xfrm>
                <a:off x="1463652" y="2477623"/>
                <a:ext cx="800770" cy="451202"/>
              </a:xfrm>
              <a:prstGeom prst="rect">
                <a:avLst/>
              </a:prstGeom>
              <a:noFill/>
            </p:spPr>
            <p:txBody>
              <a:bodyPr wrap="square" rtlCol="0">
                <a:spAutoFit/>
              </a:bodyPr>
              <a:lstStyle/>
              <a:p>
                <a:r>
                  <a:rPr lang="en-US" sz="3600" dirty="0">
                    <a:solidFill>
                      <a:schemeClr val="bg1"/>
                    </a:solidFill>
                    <a:ea typeface="Roboto" panose="02000000000000000000" pitchFamily="2" charset="0"/>
                  </a:rPr>
                  <a:t>RFID</a:t>
                </a:r>
                <a:endParaRPr lang="id-ID" sz="3600" dirty="0">
                  <a:solidFill>
                    <a:schemeClr val="bg1"/>
                  </a:solidFill>
                  <a:ea typeface="Roboto" panose="02000000000000000000" pitchFamily="2" charset="0"/>
                </a:endParaRPr>
              </a:p>
            </p:txBody>
          </p:sp>
        </p:grpSp>
      </p:grpSp>
      <p:grpSp>
        <p:nvGrpSpPr>
          <p:cNvPr id="21" name="Group 20"/>
          <p:cNvGrpSpPr/>
          <p:nvPr/>
        </p:nvGrpSpPr>
        <p:grpSpPr>
          <a:xfrm>
            <a:off x="6722184" y="2787606"/>
            <a:ext cx="1313918" cy="1042097"/>
            <a:chOff x="6660968" y="2833173"/>
            <a:chExt cx="1199017" cy="950965"/>
          </a:xfrm>
        </p:grpSpPr>
        <p:sp>
          <p:nvSpPr>
            <p:cNvPr id="22" name="Freeform 19"/>
            <p:cNvSpPr/>
            <p:nvPr/>
          </p:nvSpPr>
          <p:spPr>
            <a:xfrm>
              <a:off x="6660968" y="3295839"/>
              <a:ext cx="168273" cy="25637"/>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6"/>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92630" tIns="8612" rIns="92630" bIns="8612" numCol="1" spcCol="1270" anchor="ctr" anchorCtr="0">
              <a:noAutofit/>
            </a:bodyPr>
            <a:lstStyle/>
            <a:p>
              <a:pPr algn="ctr" defTabSz="222250">
                <a:lnSpc>
                  <a:spcPct val="90000"/>
                </a:lnSpc>
                <a:spcBef>
                  <a:spcPct val="0"/>
                </a:spcBef>
                <a:spcAft>
                  <a:spcPct val="35000"/>
                </a:spcAft>
              </a:pPr>
              <a:endParaRPr lang="id-ID" sz="800">
                <a:solidFill>
                  <a:prstClr val="black">
                    <a:hueOff val="0"/>
                    <a:satOff val="0"/>
                    <a:lumOff val="0"/>
                    <a:alphaOff val="0"/>
                  </a:prstClr>
                </a:solidFill>
              </a:endParaRPr>
            </a:p>
          </p:txBody>
        </p:sp>
        <p:sp>
          <p:nvSpPr>
            <p:cNvPr id="23" name="Freeform 20"/>
            <p:cNvSpPr/>
            <p:nvPr/>
          </p:nvSpPr>
          <p:spPr>
            <a:xfrm>
              <a:off x="6829243" y="2833173"/>
              <a:ext cx="950965" cy="950965"/>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6"/>
            </a:solidFill>
            <a:ln>
              <a:noFill/>
            </a:ln>
          </p:spPr>
          <p:style>
            <a:lnRef idx="2">
              <a:scrgbClr r="0" g="0" b="0"/>
            </a:lnRef>
            <a:fillRef idx="1">
              <a:schemeClr val="accent2">
                <a:hueOff val="-477861"/>
                <a:satOff val="-11515"/>
                <a:lumOff val="-6928"/>
                <a:alphaOff val="0"/>
              </a:schemeClr>
            </a:fillRef>
            <a:effectRef idx="0">
              <a:schemeClr val="accent2">
                <a:hueOff val="-477861"/>
                <a:satOff val="-11515"/>
                <a:lumOff val="-6928"/>
                <a:alphaOff val="0"/>
              </a:schemeClr>
            </a:effectRef>
            <a:fontRef idx="minor">
              <a:schemeClr val="lt1"/>
            </a:fontRef>
          </p:style>
          <p:txBody>
            <a:bodyPr spcFirstLastPara="0" vert="horz" wrap="square" lIns="153236" tIns="153236" rIns="153236" bIns="153236" numCol="1" spcCol="1270" anchor="ctr" anchorCtr="0">
              <a:noAutofit/>
            </a:bodyPr>
            <a:lstStyle/>
            <a:p>
              <a:pPr algn="ctr" defTabSz="977900">
                <a:lnSpc>
                  <a:spcPct val="90000"/>
                </a:lnSpc>
                <a:spcBef>
                  <a:spcPct val="0"/>
                </a:spcBef>
                <a:spcAft>
                  <a:spcPct val="35000"/>
                </a:spcAft>
              </a:pPr>
              <a:endParaRPr lang="id-ID" sz="3200">
                <a:solidFill>
                  <a:prstClr val="white"/>
                </a:solidFill>
              </a:endParaRPr>
            </a:p>
          </p:txBody>
        </p:sp>
        <p:grpSp>
          <p:nvGrpSpPr>
            <p:cNvPr id="24" name="Group 23"/>
            <p:cNvGrpSpPr/>
            <p:nvPr/>
          </p:nvGrpSpPr>
          <p:grpSpPr>
            <a:xfrm>
              <a:off x="6834107" y="2838615"/>
              <a:ext cx="1025878" cy="830101"/>
              <a:chOff x="1447433" y="3367134"/>
              <a:chExt cx="784797" cy="635033"/>
            </a:xfrm>
          </p:grpSpPr>
          <p:sp>
            <p:nvSpPr>
              <p:cNvPr id="25" name="Oval 4"/>
              <p:cNvSpPr/>
              <p:nvPr/>
            </p:nvSpPr>
            <p:spPr>
              <a:xfrm>
                <a:off x="1528976" y="3367134"/>
                <a:ext cx="576999" cy="57699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a:endParaRPr lang="id-ID" sz="3200" dirty="0">
                  <a:solidFill>
                    <a:prstClr val="white">
                      <a:lumMod val="95000"/>
                    </a:prstClr>
                  </a:solidFill>
                  <a:latin typeface="FontAwesome" pitchFamily="2" charset="0"/>
                </a:endParaRPr>
              </a:p>
            </p:txBody>
          </p:sp>
          <p:sp>
            <p:nvSpPr>
              <p:cNvPr id="26" name="TextBox 25"/>
              <p:cNvSpPr txBox="1"/>
              <p:nvPr/>
            </p:nvSpPr>
            <p:spPr>
              <a:xfrm>
                <a:off x="1447433" y="3507988"/>
                <a:ext cx="784797" cy="494179"/>
              </a:xfrm>
              <a:prstGeom prst="rect">
                <a:avLst/>
              </a:prstGeom>
              <a:noFill/>
            </p:spPr>
            <p:txBody>
              <a:bodyPr wrap="square" rtlCol="0">
                <a:spAutoFit/>
              </a:bodyPr>
              <a:lstStyle/>
              <a:p>
                <a:r>
                  <a:rPr lang="en-US" sz="2000" dirty="0" err="1" smtClean="0">
                    <a:solidFill>
                      <a:prstClr val="white">
                        <a:lumMod val="95000"/>
                      </a:prstClr>
                    </a:solidFill>
                    <a:ea typeface="Roboto" panose="02000000000000000000" pitchFamily="2" charset="0"/>
                  </a:rPr>
                  <a:t>ModBus</a:t>
                </a:r>
                <a:r>
                  <a:rPr lang="en-US" sz="2000" dirty="0" smtClean="0">
                    <a:solidFill>
                      <a:prstClr val="white">
                        <a:lumMod val="95000"/>
                      </a:prstClr>
                    </a:solidFill>
                    <a:ea typeface="Roboto" panose="02000000000000000000" pitchFamily="2" charset="0"/>
                  </a:rPr>
                  <a:t> </a:t>
                </a:r>
              </a:p>
              <a:p>
                <a:r>
                  <a:rPr lang="en-US" sz="2000" dirty="0" smtClean="0">
                    <a:solidFill>
                      <a:prstClr val="white">
                        <a:lumMod val="95000"/>
                      </a:prstClr>
                    </a:solidFill>
                    <a:ea typeface="Roboto" panose="02000000000000000000" pitchFamily="2" charset="0"/>
                  </a:rPr>
                  <a:t>   RTU</a:t>
                </a:r>
                <a:endParaRPr lang="id-ID" sz="2000" dirty="0">
                  <a:solidFill>
                    <a:prstClr val="white">
                      <a:lumMod val="95000"/>
                    </a:prstClr>
                  </a:solidFill>
                  <a:ea typeface="Roboto" panose="02000000000000000000" pitchFamily="2" charset="0"/>
                </a:endParaRPr>
              </a:p>
            </p:txBody>
          </p:sp>
        </p:grpSp>
      </p:grpSp>
      <p:grpSp>
        <p:nvGrpSpPr>
          <p:cNvPr id="27" name="Group 26"/>
          <p:cNvGrpSpPr/>
          <p:nvPr/>
        </p:nvGrpSpPr>
        <p:grpSpPr>
          <a:xfrm>
            <a:off x="5550222" y="1431234"/>
            <a:ext cx="1057203" cy="1226496"/>
            <a:chOff x="5591489" y="1595416"/>
            <a:chExt cx="964750" cy="1119239"/>
          </a:xfrm>
        </p:grpSpPr>
        <p:sp>
          <p:nvSpPr>
            <p:cNvPr id="28" name="Freeform 17"/>
            <p:cNvSpPr/>
            <p:nvPr/>
          </p:nvSpPr>
          <p:spPr>
            <a:xfrm rot="16200000">
              <a:off x="5982833" y="2617700"/>
              <a:ext cx="168273" cy="25637"/>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rgbClr val="FF0000"/>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92628" tIns="8612" rIns="92631" bIns="8612" numCol="1" spcCol="1270" anchor="ctr" anchorCtr="0">
              <a:noAutofit/>
            </a:bodyPr>
            <a:lstStyle/>
            <a:p>
              <a:pPr algn="ctr" defTabSz="222250">
                <a:lnSpc>
                  <a:spcPct val="90000"/>
                </a:lnSpc>
                <a:spcBef>
                  <a:spcPct val="0"/>
                </a:spcBef>
                <a:spcAft>
                  <a:spcPct val="35000"/>
                </a:spcAft>
              </a:pPr>
              <a:endParaRPr lang="id-ID" sz="800">
                <a:solidFill>
                  <a:prstClr val="black">
                    <a:hueOff val="0"/>
                    <a:satOff val="0"/>
                    <a:lumOff val="0"/>
                    <a:alphaOff val="0"/>
                  </a:prstClr>
                </a:solidFill>
              </a:endParaRPr>
            </a:p>
          </p:txBody>
        </p:sp>
        <p:sp>
          <p:nvSpPr>
            <p:cNvPr id="29" name="Freeform 18"/>
            <p:cNvSpPr/>
            <p:nvPr/>
          </p:nvSpPr>
          <p:spPr>
            <a:xfrm>
              <a:off x="5591489" y="1595416"/>
              <a:ext cx="950965" cy="950965"/>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53236" tIns="153236" rIns="153236" bIns="153236" numCol="1" spcCol="1270" anchor="ctr" anchorCtr="0">
              <a:noAutofit/>
            </a:bodyPr>
            <a:lstStyle/>
            <a:p>
              <a:pPr algn="ctr" defTabSz="977900">
                <a:lnSpc>
                  <a:spcPct val="90000"/>
                </a:lnSpc>
                <a:spcBef>
                  <a:spcPct val="0"/>
                </a:spcBef>
                <a:spcAft>
                  <a:spcPct val="35000"/>
                </a:spcAft>
              </a:pPr>
              <a:endParaRPr lang="id-ID" sz="3200">
                <a:solidFill>
                  <a:prstClr val="white"/>
                </a:solidFill>
              </a:endParaRPr>
            </a:p>
          </p:txBody>
        </p:sp>
        <p:grpSp>
          <p:nvGrpSpPr>
            <p:cNvPr id="30" name="Group 29"/>
            <p:cNvGrpSpPr/>
            <p:nvPr/>
          </p:nvGrpSpPr>
          <p:grpSpPr>
            <a:xfrm>
              <a:off x="5674130" y="1623172"/>
              <a:ext cx="882109" cy="754239"/>
              <a:chOff x="2588162" y="3348534"/>
              <a:chExt cx="674815" cy="576998"/>
            </a:xfrm>
          </p:grpSpPr>
          <p:sp>
            <p:nvSpPr>
              <p:cNvPr id="31" name="Oval 4"/>
              <p:cNvSpPr/>
              <p:nvPr/>
            </p:nvSpPr>
            <p:spPr>
              <a:xfrm>
                <a:off x="2588162" y="3348534"/>
                <a:ext cx="576999" cy="57699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endParaRPr lang="id-ID" sz="3600" dirty="0">
                  <a:solidFill>
                    <a:prstClr val="white">
                      <a:lumMod val="95000"/>
                    </a:prstClr>
                  </a:solidFill>
                  <a:latin typeface="FontAwesome" pitchFamily="2" charset="0"/>
                </a:endParaRPr>
              </a:p>
            </p:txBody>
          </p:sp>
          <p:sp>
            <p:nvSpPr>
              <p:cNvPr id="32" name="TextBox 31"/>
              <p:cNvSpPr txBox="1"/>
              <p:nvPr/>
            </p:nvSpPr>
            <p:spPr>
              <a:xfrm>
                <a:off x="2604976" y="3461379"/>
                <a:ext cx="658001" cy="451208"/>
              </a:xfrm>
              <a:prstGeom prst="rect">
                <a:avLst/>
              </a:prstGeom>
              <a:noFill/>
            </p:spPr>
            <p:txBody>
              <a:bodyPr wrap="square" rtlCol="0">
                <a:spAutoFit/>
              </a:bodyPr>
              <a:lstStyle/>
              <a:p>
                <a:r>
                  <a:rPr lang="en-US" sz="3600" dirty="0" smtClean="0">
                    <a:solidFill>
                      <a:prstClr val="white">
                        <a:lumMod val="95000"/>
                      </a:prstClr>
                    </a:solidFill>
                    <a:ea typeface="Roboto" panose="02000000000000000000" pitchFamily="2" charset="0"/>
                  </a:rPr>
                  <a:t>C</a:t>
                </a:r>
                <a:r>
                  <a:rPr lang="en-US" sz="3600" dirty="0">
                    <a:solidFill>
                      <a:prstClr val="white">
                        <a:lumMod val="95000"/>
                      </a:prstClr>
                    </a:solidFill>
                    <a:ea typeface="Roboto" panose="02000000000000000000" pitchFamily="2" charset="0"/>
                  </a:rPr>
                  <a:t>#</a:t>
                </a:r>
                <a:endParaRPr lang="id-ID" sz="3600" dirty="0">
                  <a:solidFill>
                    <a:prstClr val="white">
                      <a:lumMod val="95000"/>
                    </a:prstClr>
                  </a:solidFill>
                  <a:ea typeface="Roboto" panose="02000000000000000000" pitchFamily="2" charset="0"/>
                </a:endParaRPr>
              </a:p>
            </p:txBody>
          </p:sp>
        </p:grpSp>
      </p:grpSp>
      <p:grpSp>
        <p:nvGrpSpPr>
          <p:cNvPr id="33" name="Group 32"/>
          <p:cNvGrpSpPr/>
          <p:nvPr/>
        </p:nvGrpSpPr>
        <p:grpSpPr>
          <a:xfrm>
            <a:off x="4193849" y="2787609"/>
            <a:ext cx="1226498" cy="1042097"/>
            <a:chOff x="4353731" y="2833172"/>
            <a:chExt cx="1119240" cy="950964"/>
          </a:xfrm>
        </p:grpSpPr>
        <p:sp>
          <p:nvSpPr>
            <p:cNvPr id="34" name="Freeform 23"/>
            <p:cNvSpPr/>
            <p:nvPr/>
          </p:nvSpPr>
          <p:spPr>
            <a:xfrm>
              <a:off x="5304698" y="3295833"/>
              <a:ext cx="168273" cy="25638"/>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168273" y="12819"/>
                  </a:moveTo>
                  <a:lnTo>
                    <a:pt x="0" y="12819"/>
                  </a:lnTo>
                </a:path>
              </a:pathLst>
            </a:custGeom>
            <a:noFill/>
            <a:ln w="88900" cmpd="dbl">
              <a:solidFill>
                <a:srgbClr val="7030A0"/>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92630" tIns="8613" rIns="92630" bIns="8612" numCol="1" spcCol="1270" anchor="ctr" anchorCtr="0">
              <a:noAutofit/>
            </a:bodyPr>
            <a:lstStyle/>
            <a:p>
              <a:pPr algn="ctr" defTabSz="222250">
                <a:lnSpc>
                  <a:spcPct val="90000"/>
                </a:lnSpc>
                <a:spcBef>
                  <a:spcPct val="0"/>
                </a:spcBef>
                <a:spcAft>
                  <a:spcPct val="35000"/>
                </a:spcAft>
              </a:pPr>
              <a:endParaRPr lang="id-ID" sz="800">
                <a:solidFill>
                  <a:prstClr val="black">
                    <a:hueOff val="0"/>
                    <a:satOff val="0"/>
                    <a:lumOff val="0"/>
                    <a:alphaOff val="0"/>
                  </a:prstClr>
                </a:solidFill>
              </a:endParaRPr>
            </a:p>
          </p:txBody>
        </p:sp>
        <p:sp>
          <p:nvSpPr>
            <p:cNvPr id="35" name="Freeform 24"/>
            <p:cNvSpPr/>
            <p:nvPr/>
          </p:nvSpPr>
          <p:spPr>
            <a:xfrm>
              <a:off x="4353731" y="2833172"/>
              <a:ext cx="950965" cy="950964"/>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rgbClr val="7030A0"/>
            </a:solidFill>
            <a:ln>
              <a:noFill/>
            </a:ln>
          </p:spPr>
          <p:style>
            <a:lnRef idx="2">
              <a:scrgbClr r="0" g="0" b="0"/>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square" lIns="153236" tIns="153236" rIns="153236" bIns="153236" numCol="1" spcCol="1270" anchor="ctr" anchorCtr="0">
              <a:noAutofit/>
            </a:bodyPr>
            <a:lstStyle/>
            <a:p>
              <a:pPr algn="ctr" defTabSz="977900">
                <a:lnSpc>
                  <a:spcPct val="90000"/>
                </a:lnSpc>
                <a:spcBef>
                  <a:spcPct val="0"/>
                </a:spcBef>
                <a:spcAft>
                  <a:spcPct val="35000"/>
                </a:spcAft>
              </a:pPr>
              <a:endParaRPr lang="id-ID" sz="3200">
                <a:solidFill>
                  <a:prstClr val="white"/>
                </a:solidFill>
              </a:endParaRPr>
            </a:p>
          </p:txBody>
        </p:sp>
        <p:sp>
          <p:nvSpPr>
            <p:cNvPr id="37" name="TextBox 36"/>
            <p:cNvSpPr txBox="1"/>
            <p:nvPr/>
          </p:nvSpPr>
          <p:spPr>
            <a:xfrm>
              <a:off x="4470883" y="2963212"/>
              <a:ext cx="844286" cy="645980"/>
            </a:xfrm>
            <a:prstGeom prst="rect">
              <a:avLst/>
            </a:prstGeom>
            <a:noFill/>
          </p:spPr>
          <p:txBody>
            <a:bodyPr wrap="square" rtlCol="0">
              <a:spAutoFit/>
            </a:bodyPr>
            <a:lstStyle/>
            <a:p>
              <a:r>
                <a:rPr lang="en-US" sz="2000" dirty="0" smtClean="0">
                  <a:solidFill>
                    <a:prstClr val="white">
                      <a:lumMod val="95000"/>
                    </a:prstClr>
                  </a:solidFill>
                  <a:ea typeface="Roboto" panose="02000000000000000000" pitchFamily="2" charset="0"/>
                </a:rPr>
                <a:t>PHẦN CỨNG</a:t>
              </a:r>
              <a:endParaRPr lang="id-ID" sz="2000" dirty="0">
                <a:solidFill>
                  <a:prstClr val="white">
                    <a:lumMod val="95000"/>
                  </a:prstClr>
                </a:solidFill>
                <a:ea typeface="Roboto" panose="02000000000000000000" pitchFamily="2" charset="0"/>
              </a:endParaRPr>
            </a:p>
          </p:txBody>
        </p:sp>
      </p:grpSp>
      <p:sp>
        <p:nvSpPr>
          <p:cNvPr id="43" name="Freeform 16"/>
          <p:cNvSpPr/>
          <p:nvPr/>
        </p:nvSpPr>
        <p:spPr>
          <a:xfrm>
            <a:off x="5420347" y="2657731"/>
            <a:ext cx="1301849" cy="130184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blipFill>
            <a:blip r:embed="rId2"/>
            <a:stretch>
              <a:fillRect/>
            </a:stretch>
          </a:bli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7200" dirty="0">
              <a:solidFill>
                <a:prstClr val="white"/>
              </a:solidFill>
            </a:endParaRPr>
          </a:p>
        </p:txBody>
      </p:sp>
      <p:sp>
        <p:nvSpPr>
          <p:cNvPr id="36" name="Title 1"/>
          <p:cNvSpPr txBox="1">
            <a:spLocks/>
          </p:cNvSpPr>
          <p:nvPr/>
        </p:nvSpPr>
        <p:spPr>
          <a:xfrm>
            <a:off x="375535" y="554438"/>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Giải</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quyết</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vấn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đề</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767557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cứng</a:t>
            </a:r>
            <a:endParaRPr lang="en-US" b="1" dirty="0">
              <a:solidFill>
                <a:srgbClr val="0070C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860731"/>
            <a:ext cx="11120581" cy="5824958"/>
          </a:xfrm>
          <a:prstGeom prst="rect">
            <a:avLst/>
          </a:prstGeom>
        </p:spPr>
      </p:pic>
    </p:spTree>
    <p:extLst>
      <p:ext uri="{BB962C8B-B14F-4D97-AF65-F5344CB8AC3E}">
        <p14:creationId xmlns:p14="http://schemas.microsoft.com/office/powerpoint/2010/main" val="2237278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792" y="2281434"/>
            <a:ext cx="2340428" cy="33161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261" y="2281435"/>
            <a:ext cx="2366084" cy="332114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386" y="2281434"/>
            <a:ext cx="2282826" cy="3316105"/>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t="7011" b="3505"/>
          <a:stretch/>
        </p:blipFill>
        <p:spPr>
          <a:xfrm>
            <a:off x="8935253" y="2281434"/>
            <a:ext cx="2084552" cy="3316105"/>
          </a:xfrm>
          <a:prstGeom prst="rect">
            <a:avLst/>
          </a:prstGeom>
        </p:spPr>
      </p:pic>
      <p:sp>
        <p:nvSpPr>
          <p:cNvPr id="10" name="Title 1"/>
          <p:cNvSpPr txBox="1">
            <a:spLocks/>
          </p:cNvSpPr>
          <p:nvPr/>
        </p:nvSpPr>
        <p:spPr>
          <a:xfrm>
            <a:off x="374073" y="392030"/>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cứng</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1926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714" y="1693182"/>
            <a:ext cx="4448175" cy="2686050"/>
          </a:xfrm>
        </p:spPr>
        <p:txBody>
          <a:bodyPr>
            <a:normAutofit/>
          </a:bodyPr>
          <a:lstStyle/>
          <a:p>
            <a:pPr algn="just">
              <a:lnSpc>
                <a:spcPct val="110000"/>
              </a:lnSpc>
              <a:spcBef>
                <a:spcPts val="0"/>
              </a:spcBef>
              <a:spcAft>
                <a:spcPts val="600"/>
              </a:spcAft>
            </a:pPr>
            <a:r>
              <a:rPr lang="en-US" dirty="0" err="1" smtClean="0">
                <a:latin typeface="Times New Roman" panose="02020603050405020304" pitchFamily="18" charset="0"/>
                <a:cs typeface="Times New Roman" panose="02020603050405020304" pitchFamily="18" charset="0"/>
              </a:rPr>
              <a:t>Chuẩn</a:t>
            </a:r>
            <a:r>
              <a:rPr lang="en-US" dirty="0" smtClean="0">
                <a:latin typeface="Times New Roman" panose="02020603050405020304" pitchFamily="18" charset="0"/>
                <a:cs typeface="Times New Roman" panose="02020603050405020304" pitchFamily="18" charset="0"/>
              </a:rPr>
              <a:t> Modbus-RTU:</a:t>
            </a:r>
            <a:endParaRPr lang="en-US" dirty="0">
              <a:latin typeface="Times New Roman" panose="02020603050405020304" pitchFamily="18" charset="0"/>
              <a:cs typeface="Times New Roman" panose="02020603050405020304" pitchFamily="18" charset="0"/>
            </a:endParaRPr>
          </a:p>
          <a:p>
            <a:pPr marL="571500" lvl="1" indent="-342900" algn="just">
              <a:lnSpc>
                <a:spcPct val="110000"/>
              </a:lnSpc>
              <a:spcBef>
                <a:spcPts val="0"/>
              </a:spcBef>
              <a:spcAft>
                <a:spcPts val="600"/>
              </a:spcAf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Ổn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endParaRPr lang="en-US" dirty="0">
              <a:latin typeface="Times New Roman" panose="02020603050405020304" pitchFamily="18" charset="0"/>
              <a:cs typeface="Times New Roman" panose="02020603050405020304" pitchFamily="18" charset="0"/>
            </a:endParaRPr>
          </a:p>
          <a:p>
            <a:pPr marL="571500" lvl="1" indent="-342900" algn="just">
              <a:lnSpc>
                <a:spcPct val="110000"/>
              </a:lnSpc>
              <a:spcBef>
                <a:spcPts val="0"/>
              </a:spcBef>
              <a:spcAft>
                <a:spcPts val="600"/>
              </a:spcAf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endParaRPr lang="en-US" dirty="0">
              <a:latin typeface="Times New Roman" panose="02020603050405020304" pitchFamily="18" charset="0"/>
              <a:cs typeface="Times New Roman" panose="02020603050405020304" pitchFamily="18" charset="0"/>
            </a:endParaRPr>
          </a:p>
          <a:p>
            <a:pPr algn="just">
              <a:lnSpc>
                <a:spcPct val="110000"/>
              </a:lnSpc>
              <a:spcBef>
                <a:spcPts val="1200"/>
              </a:spcBef>
              <a:spcAft>
                <a:spcPts val="600"/>
              </a:spcAft>
            </a:pP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Atmel Studio.</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4569" y="1693182"/>
            <a:ext cx="6246252" cy="3711306"/>
          </a:xfrm>
          <a:prstGeom prst="rect">
            <a:avLst/>
          </a:prstGeom>
        </p:spPr>
      </p:pic>
      <p:sp>
        <p:nvSpPr>
          <p:cNvPr id="6" name="Title 1"/>
          <p:cNvSpPr txBox="1">
            <a:spLocks/>
          </p:cNvSpPr>
          <p:nvPr/>
        </p:nvSpPr>
        <p:spPr>
          <a:xfrm>
            <a:off x="445513" y="303130"/>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nhúng</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cho</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Vi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điều</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khiển</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42871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071563"/>
            <a:ext cx="5357401" cy="5429249"/>
          </a:xfrm>
        </p:spPr>
        <p:txBody>
          <a:bodyPr>
            <a:normAutofit fontScale="85000" lnSpcReduction="20000"/>
          </a:bodyPr>
          <a:lstStyle/>
          <a:p>
            <a:pPr algn="just">
              <a:lnSpc>
                <a:spcPct val="120000"/>
              </a:lnSpc>
              <a:spcBef>
                <a:spcPts val="0"/>
              </a:spcBef>
              <a:spcAft>
                <a:spcPts val="600"/>
              </a:spcAft>
            </a:pP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Visual Studio C#</a:t>
            </a:r>
          </a:p>
          <a:p>
            <a:pPr algn="just">
              <a:lnSpc>
                <a:spcPct val="120000"/>
              </a:lnSpc>
              <a:spcBef>
                <a:spcPts val="0"/>
              </a:spcBef>
              <a:spcAft>
                <a:spcPts val="600"/>
              </a:spcAft>
            </a:pPr>
            <a:r>
              <a:rPr lang="en-US" dirty="0" err="1" smtClean="0">
                <a:latin typeface="Times New Roman" panose="02020603050405020304" pitchFamily="18" charset="0"/>
                <a:cs typeface="Times New Roman" panose="02020603050405020304" pitchFamily="18" charset="0"/>
              </a:rPr>
              <a:t>Thư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viện</a:t>
            </a:r>
            <a:r>
              <a:rPr lang="en-US" dirty="0" smtClean="0">
                <a:latin typeface="Times New Roman" panose="02020603050405020304" pitchFamily="18" charset="0"/>
                <a:cs typeface="Times New Roman" panose="02020603050405020304" pitchFamily="18" charset="0"/>
              </a:rPr>
              <a:t> Modbus-RTU: </a:t>
            </a:r>
            <a:r>
              <a:rPr lang="en-US" dirty="0">
                <a:latin typeface="Times New Roman" panose="02020603050405020304" pitchFamily="18" charset="0"/>
                <a:cs typeface="Times New Roman" panose="02020603050405020304" pitchFamily="18" charset="0"/>
              </a:rPr>
              <a:t>MBAXP</a:t>
            </a:r>
          </a:p>
          <a:p>
            <a:pPr algn="just">
              <a:lnSpc>
                <a:spcPct val="120000"/>
              </a:lnSpc>
              <a:spcBef>
                <a:spcPts val="0"/>
              </a:spcBef>
              <a:spcAft>
                <a:spcPts val="600"/>
              </a:spcAft>
            </a:pPr>
            <a:r>
              <a:rPr lang="en-US" dirty="0" smtClean="0">
                <a:latin typeface="Times New Roman" panose="02020603050405020304" pitchFamily="18" charset="0"/>
                <a:cs typeface="Times New Roman" panose="02020603050405020304" pitchFamily="18" charset="0"/>
              </a:rPr>
              <a:t>Cơ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Microsoft Access</a:t>
            </a:r>
          </a:p>
          <a:p>
            <a:pPr algn="just">
              <a:lnSpc>
                <a:spcPct val="120000"/>
              </a:lnSpc>
              <a:spcBef>
                <a:spcPts val="0"/>
              </a:spcBef>
              <a:spcAft>
                <a:spcPts val="600"/>
              </a:spcAft>
            </a:pP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a:t>
            </a:r>
          </a:p>
          <a:p>
            <a:pPr marL="685800" indent="-457200" algn="just">
              <a:lnSpc>
                <a:spcPct val="120000"/>
              </a:lnSpc>
              <a:spcBef>
                <a:spcPts val="0"/>
              </a:spcBef>
              <a:spcAft>
                <a:spcPts val="600"/>
              </a:spcAft>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a:t>
            </a:r>
          </a:p>
          <a:p>
            <a:pPr marL="685800" indent="-457200" algn="just">
              <a:lnSpc>
                <a:spcPct val="120000"/>
              </a:lnSpc>
              <a:spcBef>
                <a:spcPts val="0"/>
              </a:spcBef>
              <a:spcAft>
                <a:spcPts val="600"/>
              </a:spcAft>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a:t>
            </a:r>
          </a:p>
          <a:p>
            <a:pPr marL="685800" indent="-457200" algn="just">
              <a:lnSpc>
                <a:spcPct val="120000"/>
              </a:lnSpc>
              <a:spcBef>
                <a:spcPts val="0"/>
              </a:spcBef>
              <a:spcAft>
                <a:spcPts val="600"/>
              </a:spcAft>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a:t>
            </a:r>
          </a:p>
          <a:p>
            <a:pPr marL="685800" indent="-457200" algn="just">
              <a:lnSpc>
                <a:spcPct val="120000"/>
              </a:lnSpc>
              <a:spcBef>
                <a:spcPts val="0"/>
              </a:spcBef>
              <a:spcAft>
                <a:spcPts val="600"/>
              </a:spcAft>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 file excel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a:t>
            </a:r>
          </a:p>
          <a:p>
            <a:pPr marL="685800" indent="-457200" algn="just">
              <a:lnSpc>
                <a:spcPct val="120000"/>
              </a:lnSpc>
              <a:spcBef>
                <a:spcPts val="0"/>
              </a:spcBef>
              <a:spcAft>
                <a:spcPts val="600"/>
              </a:spcAft>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6727" y="2991916"/>
            <a:ext cx="5740905" cy="3227682"/>
          </a:xfrm>
          <a:prstGeom prst="rect">
            <a:avLst/>
          </a:prstGeom>
        </p:spPr>
      </p:pic>
      <p:sp>
        <p:nvSpPr>
          <p:cNvPr id="6" name="Title 1"/>
          <p:cNvSpPr txBox="1">
            <a:spLocks/>
          </p:cNvSpPr>
          <p:nvPr/>
        </p:nvSpPr>
        <p:spPr>
          <a:xfrm>
            <a:off x="374073" y="246887"/>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84650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020532"/>
            <a:ext cx="7269739" cy="557213"/>
          </a:xfrm>
        </p:spPr>
        <p:txBody>
          <a:bodyPr>
            <a:normAutofit fontScale="92500" lnSpcReduction="10000"/>
          </a:bodyPr>
          <a:lstStyle/>
          <a:p>
            <a:pPr marL="0" indent="0" algn="just">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Giao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p:nvPr/>
        </p:nvPicPr>
        <p:blipFill>
          <a:blip r:embed="rId2"/>
          <a:stretch>
            <a:fillRect/>
          </a:stretch>
        </p:blipFill>
        <p:spPr>
          <a:xfrm>
            <a:off x="2124075" y="1577745"/>
            <a:ext cx="8391525" cy="4805362"/>
          </a:xfrm>
          <a:prstGeom prst="rect">
            <a:avLst/>
          </a:prstGeom>
        </p:spPr>
      </p:pic>
    </p:spTree>
    <p:extLst>
      <p:ext uri="{BB962C8B-B14F-4D97-AF65-F5344CB8AC3E}">
        <p14:creationId xmlns:p14="http://schemas.microsoft.com/office/powerpoint/2010/main" val="2949721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9104</TotalTime>
  <Words>399</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FontAwesome</vt:lpstr>
      <vt:lpstr>Roboto</vt:lpstr>
      <vt:lpstr>Tahoma</vt:lpstr>
      <vt:lpstr>Times New Roman</vt:lpstr>
      <vt:lpstr>Wingdings</vt:lpstr>
      <vt:lpstr>Office Theme</vt:lpstr>
      <vt:lpstr>ĐỀ TÀI ĐIỂM DANH NGƯỜI HỌC SỬ DỤNG CÔNG NGHỆ RFID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SỰ PHẢN BIỆN CỦA THẦY CÔ VÀ CÁC BẠN</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 Điểm danh người học sử dụng công nghệ RFID</dc:title>
  <dc:creator>Windows User</dc:creator>
  <cp:lastModifiedBy>Windows User</cp:lastModifiedBy>
  <cp:revision>117</cp:revision>
  <dcterms:created xsi:type="dcterms:W3CDTF">2017-04-18T04:01:36Z</dcterms:created>
  <dcterms:modified xsi:type="dcterms:W3CDTF">2017-04-20T06:06:32Z</dcterms:modified>
</cp:coreProperties>
</file>