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63" r:id="rId4"/>
    <p:sldId id="265" r:id="rId5"/>
    <p:sldId id="258" r:id="rId6"/>
    <p:sldId id="269" r:id="rId7"/>
    <p:sldId id="260" r:id="rId8"/>
    <p:sldId id="261" r:id="rId9"/>
    <p:sldId id="270" r:id="rId10"/>
    <p:sldId id="272" r:id="rId11"/>
    <p:sldId id="271" r:id="rId12"/>
    <p:sldId id="273" r:id="rId13"/>
    <p:sldId id="274" r:id="rId14"/>
    <p:sldId id="259" r:id="rId15"/>
    <p:sldId id="262" r:id="rId16"/>
    <p:sldId id="267"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5" clrIdx="0">
    <p:extLst>
      <p:ext uri="{19B8F6BF-5375-455C-9EA6-DF929625EA0E}">
        <p15:presenceInfo xmlns:p15="http://schemas.microsoft.com/office/powerpoint/2012/main" userId="Windows User" providerId="None"/>
      </p:ext>
    </p:extLst>
  </p:cmAuthor>
  <p:cmAuthor id="2" name="Thành Phạm" initials="TP" lastIdx="6" clrIdx="1">
    <p:extLst>
      <p:ext uri="{19B8F6BF-5375-455C-9EA6-DF929625EA0E}">
        <p15:presenceInfo xmlns:p15="http://schemas.microsoft.com/office/powerpoint/2012/main" userId="c1d70e304f20c126" providerId="Windows Live"/>
      </p:ext>
    </p:extLst>
  </p:cmAuthor>
  <p:cmAuthor id="3" name="Manh Hoang Van" initials="MHV" lastIdx="1" clrIdx="2">
    <p:extLst>
      <p:ext uri="{19B8F6BF-5375-455C-9EA6-DF929625EA0E}">
        <p15:presenceInfo xmlns:p15="http://schemas.microsoft.com/office/powerpoint/2012/main" userId="f1c8260917c43ca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1611" autoAdjust="0"/>
  </p:normalViewPr>
  <p:slideViewPr>
    <p:cSldViewPr snapToGrid="0">
      <p:cViewPr varScale="1">
        <p:scale>
          <a:sx n="69" d="100"/>
          <a:sy n="69" d="100"/>
        </p:scale>
        <p:origin x="69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7-04-18T20:50:08.807" idx="1">
    <p:pos x="10" y="10"/>
    <p:text>Kính thưa các Thầy trong hội đồng</p:text>
    <p:extLst mod="1">
      <p:ext uri="{C676402C-5697-4E1C-873F-D02D1690AC5C}">
        <p15:threadingInfo xmlns:p15="http://schemas.microsoft.com/office/powerpoint/2012/main" timeZoneBias="-420"/>
      </p:ext>
    </p:extLst>
  </p:cm>
  <p:cm authorId="2" dt="2017-04-18T20:51:19.214" idx="3">
    <p:pos x="106" y="106"/>
    <p:text>Sau đây em, Phạm Tiến Thành và Nguyễn Xuân Tiến xin phép được báo cáo các thầy về kết quả nghiên cứu tìm tòi dưới sự hướng dẫn của Th.S Hoàng Văn Mạnh</p:text>
    <p:extLst mod="1">
      <p:ext uri="{C676402C-5697-4E1C-873F-D02D1690AC5C}">
        <p15:threadingInfo xmlns:p15="http://schemas.microsoft.com/office/powerpoint/2012/main" timeZoneBias="-420"/>
      </p:ext>
    </p:extLst>
  </p:cm>
  <p:cm authorId="2" dt="2017-04-18T20:53:14.996" idx="5">
    <p:pos x="202" y="202"/>
    <p:text>[lý do có đề tài....]
[Bố cục bài thuyết trình]</p:text>
    <p:extLst>
      <p:ext uri="{C676402C-5697-4E1C-873F-D02D1690AC5C}">
        <p15:threadingInfo xmlns:p15="http://schemas.microsoft.com/office/powerpoint/2012/main" timeZoneBias="-420"/>
      </p:ext>
    </p:extLst>
  </p:cm>
  <p:cm authorId="2" dt="2017-04-18T20:58:11.488" idx="6">
    <p:pos x="202" y="298"/>
    <p:text>Bài báo cáo gồm các phần sau đây:
1. Báo cáo kết quả đạt được
2. Các thầy đánh giá, cho ý kiến</p:text>
    <p:extLst mod="1">
      <p:ext uri="{C676402C-5697-4E1C-873F-D02D1690AC5C}">
        <p15:threadingInfo xmlns:p15="http://schemas.microsoft.com/office/powerpoint/2012/main" timeZoneBias="-420">
          <p15:parentCm authorId="2" idx="5"/>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7-04-18T11:33:43.597" idx="1">
    <p:pos x="10" y="10"/>
    <p:text>Nhóm đã tự thiết kế được phần cững của hệ thống. Đây là module kết nối các thành phần và có thể phục vụ công việc thí nghiệm về mạng truyền thông modbus</p:text>
    <p:extLst>
      <p:ext uri="{C676402C-5697-4E1C-873F-D02D1690AC5C}">
        <p15:threadingInfo xmlns:p15="http://schemas.microsoft.com/office/powerpoint/2012/main" timeZoneBias="-420"/>
      </p:ext>
    </p:extLst>
  </p:cm>
  <p:cm authorId="1" dt="2017-04-18T11:35:18.819" idx="2">
    <p:pos x="10" y="106"/>
    <p:text>mạch đầu tiên là mạch layout</p:text>
    <p:extLst mod="1">
      <p:ext uri="{C676402C-5697-4E1C-873F-D02D1690AC5C}">
        <p15:threadingInfo xmlns:p15="http://schemas.microsoft.com/office/powerpoint/2012/main" timeZoneBias="-420">
          <p15:parentCm authorId="1" idx="1"/>
        </p15:threadingInfo>
      </p:ext>
    </p:extLst>
  </p:cm>
  <p:cm authorId="1" dt="2017-04-18T11:35:44.282" idx="3">
    <p:pos x="10" y="202"/>
    <p:text>Mạch thứ hai là mạch layout dạng 3D</p:text>
    <p:extLst mod="1">
      <p:ext uri="{C676402C-5697-4E1C-873F-D02D1690AC5C}">
        <p15:threadingInfo xmlns:p15="http://schemas.microsoft.com/office/powerpoint/2012/main" timeZoneBias="-420">
          <p15:parentCm authorId="1" idx="1"/>
        </p15:threadingInfo>
      </p:ext>
    </p:extLst>
  </p:cm>
  <p:cm authorId="1" dt="2017-04-18T11:36:07.177" idx="4">
    <p:pos x="10" y="298"/>
    <p:text>Mạch thứ 3 là mạch đã lắp ghép các linh kiện</p:text>
    <p:extLst>
      <p:ext uri="{C676402C-5697-4E1C-873F-D02D1690AC5C}">
        <p15:threadingInfo xmlns:p15="http://schemas.microsoft.com/office/powerpoint/2012/main" timeZoneBias="-420">
          <p15:parentCm authorId="1" idx="1"/>
        </p15:threadingInfo>
      </p:ext>
    </p:extLst>
  </p:cm>
  <p:cm authorId="1" dt="2017-04-18T11:36:27.688" idx="5">
    <p:pos x="10" y="394"/>
    <p:text>Mạch thứ tư là mạch đã được gắn hộp</p:text>
    <p:extLst>
      <p:ext uri="{C676402C-5697-4E1C-873F-D02D1690AC5C}">
        <p15:threadingInfo xmlns:p15="http://schemas.microsoft.com/office/powerpoint/2012/main" timeZoneBias="-420">
          <p15:parentCm authorId="1" idx="1"/>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7-04-18T11:33:43.597" idx="1">
    <p:pos x="10" y="10"/>
    <p:text>Nhóm đã tự thiết kế được phần cững của hệ thống. Đây là module kết nối các thành phần và có thể phục vụ công việc thí nghiệm về mạng truyền thông modbus</p:text>
    <p:extLst>
      <p:ext uri="{C676402C-5697-4E1C-873F-D02D1690AC5C}">
        <p15:threadingInfo xmlns:p15="http://schemas.microsoft.com/office/powerpoint/2012/main" timeZoneBias="-420"/>
      </p:ext>
    </p:extLst>
  </p:cm>
  <p:cm authorId="1" dt="2017-04-18T11:35:18.819" idx="2">
    <p:pos x="10" y="106"/>
    <p:text>mạch đầu tiên là mạch layout</p:text>
    <p:extLst mod="1">
      <p:ext uri="{C676402C-5697-4E1C-873F-D02D1690AC5C}">
        <p15:threadingInfo xmlns:p15="http://schemas.microsoft.com/office/powerpoint/2012/main" timeZoneBias="-420">
          <p15:parentCm authorId="1" idx="1"/>
        </p15:threadingInfo>
      </p:ext>
    </p:extLst>
  </p:cm>
  <p:cm authorId="1" dt="2017-04-18T11:35:44.282" idx="3">
    <p:pos x="10" y="202"/>
    <p:text>Mạch thứ hai là mạch layout dạng 3D</p:text>
    <p:extLst mod="1">
      <p:ext uri="{C676402C-5697-4E1C-873F-D02D1690AC5C}">
        <p15:threadingInfo xmlns:p15="http://schemas.microsoft.com/office/powerpoint/2012/main" timeZoneBias="-420">
          <p15:parentCm authorId="1" idx="1"/>
        </p15:threadingInfo>
      </p:ext>
    </p:extLst>
  </p:cm>
  <p:cm authorId="1" dt="2017-04-18T11:36:07.177" idx="4">
    <p:pos x="10" y="298"/>
    <p:text>Mạch thứ 3 là mạch đã lắp ghép các linh kiện</p:text>
    <p:extLst>
      <p:ext uri="{C676402C-5697-4E1C-873F-D02D1690AC5C}">
        <p15:threadingInfo xmlns:p15="http://schemas.microsoft.com/office/powerpoint/2012/main" timeZoneBias="-420">
          <p15:parentCm authorId="1" idx="1"/>
        </p15:threadingInfo>
      </p:ext>
    </p:extLst>
  </p:cm>
  <p:cm authorId="1" dt="2017-04-18T11:36:27.688" idx="5">
    <p:pos x="10" y="394"/>
    <p:text>Mạch thứ tư là mạch đã được gắn hộp</p:text>
    <p:extLst>
      <p:ext uri="{C676402C-5697-4E1C-873F-D02D1690AC5C}">
        <p15:threadingInfo xmlns:p15="http://schemas.microsoft.com/office/powerpoint/2012/main" timeZoneBias="-420">
          <p15:parentCm authorId="1" idx="1"/>
        </p15:threadingInfo>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D0FAE7C-C556-4F4A-9541-F6308B150B65}" type="datetimeFigureOut">
              <a:rPr lang="en-US" smtClean="0"/>
              <a:t>4/20/2017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0B1D41-E3D0-44FF-B88F-6772DC7EC9D0}" type="slidenum">
              <a:rPr lang="en-US" smtClean="0"/>
              <a:t>‹#›</a:t>
            </a:fld>
            <a:endParaRPr lang="en-US"/>
          </a:p>
        </p:txBody>
      </p:sp>
    </p:spTree>
    <p:extLst>
      <p:ext uri="{BB962C8B-B14F-4D97-AF65-F5344CB8AC3E}">
        <p14:creationId xmlns:p14="http://schemas.microsoft.com/office/powerpoint/2010/main" val="1133089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0FAE7C-C556-4F4A-9541-F6308B150B65}" type="datetimeFigureOut">
              <a:rPr lang="en-US" smtClean="0"/>
              <a:t>4/20/2017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0B1D41-E3D0-44FF-B88F-6772DC7EC9D0}" type="slidenum">
              <a:rPr lang="en-US" smtClean="0"/>
              <a:t>‹#›</a:t>
            </a:fld>
            <a:endParaRPr lang="en-US"/>
          </a:p>
        </p:txBody>
      </p:sp>
    </p:spTree>
    <p:extLst>
      <p:ext uri="{BB962C8B-B14F-4D97-AF65-F5344CB8AC3E}">
        <p14:creationId xmlns:p14="http://schemas.microsoft.com/office/powerpoint/2010/main" val="3653142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0FAE7C-C556-4F4A-9541-F6308B150B65}" type="datetimeFigureOut">
              <a:rPr lang="en-US" smtClean="0"/>
              <a:t>4/20/2017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0B1D41-E3D0-44FF-B88F-6772DC7EC9D0}" type="slidenum">
              <a:rPr lang="en-US" smtClean="0"/>
              <a:t>‹#›</a:t>
            </a:fld>
            <a:endParaRPr lang="en-US"/>
          </a:p>
        </p:txBody>
      </p:sp>
    </p:spTree>
    <p:extLst>
      <p:ext uri="{BB962C8B-B14F-4D97-AF65-F5344CB8AC3E}">
        <p14:creationId xmlns:p14="http://schemas.microsoft.com/office/powerpoint/2010/main" val="1804442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0FAE7C-C556-4F4A-9541-F6308B150B65}" type="datetimeFigureOut">
              <a:rPr lang="en-US" smtClean="0"/>
              <a:t>4/20/2017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0B1D41-E3D0-44FF-B88F-6772DC7EC9D0}" type="slidenum">
              <a:rPr lang="en-US" smtClean="0"/>
              <a:t>‹#›</a:t>
            </a:fld>
            <a:endParaRPr lang="en-US"/>
          </a:p>
        </p:txBody>
      </p:sp>
    </p:spTree>
    <p:extLst>
      <p:ext uri="{BB962C8B-B14F-4D97-AF65-F5344CB8AC3E}">
        <p14:creationId xmlns:p14="http://schemas.microsoft.com/office/powerpoint/2010/main" val="305178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0FAE7C-C556-4F4A-9541-F6308B150B65}" type="datetimeFigureOut">
              <a:rPr lang="en-US" smtClean="0"/>
              <a:t>4/20/2017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0B1D41-E3D0-44FF-B88F-6772DC7EC9D0}" type="slidenum">
              <a:rPr lang="en-US" smtClean="0"/>
              <a:t>‹#›</a:t>
            </a:fld>
            <a:endParaRPr lang="en-US"/>
          </a:p>
        </p:txBody>
      </p:sp>
    </p:spTree>
    <p:extLst>
      <p:ext uri="{BB962C8B-B14F-4D97-AF65-F5344CB8AC3E}">
        <p14:creationId xmlns:p14="http://schemas.microsoft.com/office/powerpoint/2010/main" val="924428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D0FAE7C-C556-4F4A-9541-F6308B150B65}" type="datetimeFigureOut">
              <a:rPr lang="en-US" smtClean="0"/>
              <a:t>4/20/2017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0B1D41-E3D0-44FF-B88F-6772DC7EC9D0}" type="slidenum">
              <a:rPr lang="en-US" smtClean="0"/>
              <a:t>‹#›</a:t>
            </a:fld>
            <a:endParaRPr lang="en-US"/>
          </a:p>
        </p:txBody>
      </p:sp>
    </p:spTree>
    <p:extLst>
      <p:ext uri="{BB962C8B-B14F-4D97-AF65-F5344CB8AC3E}">
        <p14:creationId xmlns:p14="http://schemas.microsoft.com/office/powerpoint/2010/main" val="3292802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D0FAE7C-C556-4F4A-9541-F6308B150B65}" type="datetimeFigureOut">
              <a:rPr lang="en-US" smtClean="0"/>
              <a:t>4/20/2017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0B1D41-E3D0-44FF-B88F-6772DC7EC9D0}" type="slidenum">
              <a:rPr lang="en-US" smtClean="0"/>
              <a:t>‹#›</a:t>
            </a:fld>
            <a:endParaRPr lang="en-US"/>
          </a:p>
        </p:txBody>
      </p:sp>
    </p:spTree>
    <p:extLst>
      <p:ext uri="{BB962C8B-B14F-4D97-AF65-F5344CB8AC3E}">
        <p14:creationId xmlns:p14="http://schemas.microsoft.com/office/powerpoint/2010/main" val="245091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D0FAE7C-C556-4F4A-9541-F6308B150B65}" type="datetimeFigureOut">
              <a:rPr lang="en-US" smtClean="0"/>
              <a:t>4/20/2017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0B1D41-E3D0-44FF-B88F-6772DC7EC9D0}" type="slidenum">
              <a:rPr lang="en-US" smtClean="0"/>
              <a:t>‹#›</a:t>
            </a:fld>
            <a:endParaRPr lang="en-US"/>
          </a:p>
        </p:txBody>
      </p:sp>
    </p:spTree>
    <p:extLst>
      <p:ext uri="{BB962C8B-B14F-4D97-AF65-F5344CB8AC3E}">
        <p14:creationId xmlns:p14="http://schemas.microsoft.com/office/powerpoint/2010/main" val="3755366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0FAE7C-C556-4F4A-9541-F6308B150B65}" type="datetimeFigureOut">
              <a:rPr lang="en-US" smtClean="0"/>
              <a:t>4/20/2017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0B1D41-E3D0-44FF-B88F-6772DC7EC9D0}" type="slidenum">
              <a:rPr lang="en-US" smtClean="0"/>
              <a:t>‹#›</a:t>
            </a:fld>
            <a:endParaRPr lang="en-US"/>
          </a:p>
        </p:txBody>
      </p:sp>
    </p:spTree>
    <p:extLst>
      <p:ext uri="{BB962C8B-B14F-4D97-AF65-F5344CB8AC3E}">
        <p14:creationId xmlns:p14="http://schemas.microsoft.com/office/powerpoint/2010/main" val="2869940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0FAE7C-C556-4F4A-9541-F6308B150B65}" type="datetimeFigureOut">
              <a:rPr lang="en-US" smtClean="0"/>
              <a:t>4/20/2017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0B1D41-E3D0-44FF-B88F-6772DC7EC9D0}" type="slidenum">
              <a:rPr lang="en-US" smtClean="0"/>
              <a:t>‹#›</a:t>
            </a:fld>
            <a:endParaRPr lang="en-US"/>
          </a:p>
        </p:txBody>
      </p:sp>
    </p:spTree>
    <p:extLst>
      <p:ext uri="{BB962C8B-B14F-4D97-AF65-F5344CB8AC3E}">
        <p14:creationId xmlns:p14="http://schemas.microsoft.com/office/powerpoint/2010/main" val="3449848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0FAE7C-C556-4F4A-9541-F6308B150B65}" type="datetimeFigureOut">
              <a:rPr lang="en-US" smtClean="0"/>
              <a:t>4/20/2017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0B1D41-E3D0-44FF-B88F-6772DC7EC9D0}" type="slidenum">
              <a:rPr lang="en-US" smtClean="0"/>
              <a:t>‹#›</a:t>
            </a:fld>
            <a:endParaRPr lang="en-US"/>
          </a:p>
        </p:txBody>
      </p:sp>
    </p:spTree>
    <p:extLst>
      <p:ext uri="{BB962C8B-B14F-4D97-AF65-F5344CB8AC3E}">
        <p14:creationId xmlns:p14="http://schemas.microsoft.com/office/powerpoint/2010/main" val="1394605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0FAE7C-C556-4F4A-9541-F6308B150B65}" type="datetimeFigureOut">
              <a:rPr lang="en-US" smtClean="0"/>
              <a:t>4/20/2017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0B1D41-E3D0-44FF-B88F-6772DC7EC9D0}" type="slidenum">
              <a:rPr lang="en-US" smtClean="0"/>
              <a:t>‹#›</a:t>
            </a:fld>
            <a:endParaRPr lang="en-US"/>
          </a:p>
        </p:txBody>
      </p:sp>
    </p:spTree>
    <p:extLst>
      <p:ext uri="{BB962C8B-B14F-4D97-AF65-F5344CB8AC3E}">
        <p14:creationId xmlns:p14="http://schemas.microsoft.com/office/powerpoint/2010/main" val="31572301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comments" Target="../comments/comment3.xml"/><Relationship Id="rId5" Type="http://schemas.openxmlformats.org/officeDocument/2006/relationships/image" Target="../media/image7.jpg"/><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3753" y="3057703"/>
            <a:ext cx="10618787" cy="1371600"/>
          </a:xfrm>
        </p:spPr>
        <p:txBody>
          <a:bodyPr>
            <a:normAutofit fontScale="90000"/>
          </a:bodyPr>
          <a:lstStyle/>
          <a:p>
            <a:pPr>
              <a:lnSpc>
                <a:spcPct val="150000"/>
              </a:lnSpc>
              <a:spcAft>
                <a:spcPts val="600"/>
              </a:spcAft>
            </a:pPr>
            <a:r>
              <a:rPr lang="en-US" sz="44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ĐỀ TÀI</a:t>
            </a:r>
            <a:r>
              <a:rPr lang="en-US" sz="29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sz="29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9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ĐIỂM DANH NGƯỜI HỌC SỬ DỤNG CÔNG NGHỆ RFID </a:t>
            </a:r>
            <a:endParaRPr lang="en-US" sz="29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609723" y="4885645"/>
            <a:ext cx="9144000" cy="1355044"/>
          </a:xfrm>
        </p:spPr>
        <p:txBody>
          <a:bodyPr>
            <a:normAutofit fontScale="85000" lnSpcReduction="20000"/>
          </a:bodyPr>
          <a:lstStyle/>
          <a:p>
            <a:pPr algn="l"/>
            <a:r>
              <a:rPr lang="en-US" dirty="0"/>
              <a:t>		</a:t>
            </a: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sinh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viên</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Nguyễn </a:t>
            </a:r>
            <a:r>
              <a:rPr lang="en-US" dirty="0">
                <a:latin typeface="Times New Roman" panose="02020603050405020304" pitchFamily="18" charset="0"/>
                <a:cs typeface="Times New Roman" panose="02020603050405020304" pitchFamily="18" charset="0"/>
              </a:rPr>
              <a:t>Xuân Tiến </a:t>
            </a:r>
          </a:p>
          <a:p>
            <a:pPr algn="l"/>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Phạm </a:t>
            </a:r>
            <a:r>
              <a:rPr lang="en-US" dirty="0">
                <a:latin typeface="Times New Roman" panose="02020603050405020304" pitchFamily="18" charset="0"/>
                <a:cs typeface="Times New Roman" panose="02020603050405020304" pitchFamily="18" charset="0"/>
              </a:rPr>
              <a:t>Tiến Thành </a:t>
            </a:r>
          </a:p>
          <a:p>
            <a:pPr algn="l"/>
            <a:endParaRPr lang="en-US"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hướng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dẫn</a:t>
            </a:r>
            <a:r>
              <a:rPr lang="en-US" dirty="0">
                <a:latin typeface="Times New Roman" panose="02020603050405020304" pitchFamily="18" charset="0"/>
                <a:cs typeface="Times New Roman" panose="02020603050405020304" pitchFamily="18" charset="0"/>
              </a:rPr>
              <a:t> :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Th.S</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Hoàng Văn Mạnh </a:t>
            </a:r>
          </a:p>
        </p:txBody>
      </p:sp>
      <p:sp>
        <p:nvSpPr>
          <p:cNvPr id="4" name="Rectangle 3"/>
          <p:cNvSpPr/>
          <p:nvPr/>
        </p:nvSpPr>
        <p:spPr>
          <a:xfrm>
            <a:off x="2226467" y="113493"/>
            <a:ext cx="7853363" cy="784830"/>
          </a:xfrm>
          <a:prstGeom prst="rect">
            <a:avLst/>
          </a:prstGeom>
        </p:spPr>
        <p:txBody>
          <a:bodyPr wrap="square">
            <a:spAutoFit/>
          </a:bodyPr>
          <a:lstStyle/>
          <a:p>
            <a:pPr algn="ctr">
              <a:spcAft>
                <a:spcPts val="6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TRƯỜNG ĐẠI HỌC CÔNG NGHỆ</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gn="ctr">
              <a:spcAft>
                <a:spcPts val="6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KHOA CƠ HỌC KỸ THUẬT VÀ TỰ ĐỘNG HÓA</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4"/>
          <p:cNvSpPr/>
          <p:nvPr/>
        </p:nvSpPr>
        <p:spPr>
          <a:xfrm>
            <a:off x="1609723" y="1213289"/>
            <a:ext cx="9086849" cy="1388072"/>
          </a:xfrm>
          <a:prstGeom prst="rect">
            <a:avLst/>
          </a:prstGeom>
        </p:spPr>
        <p:txBody>
          <a:bodyPr wrap="square">
            <a:spAutoFit/>
          </a:bodyPr>
          <a:lstStyle/>
          <a:p>
            <a:pPr algn="ctr"/>
            <a:r>
              <a:rPr lang="en-US" sz="2400" b="1" dirty="0">
                <a:latin typeface="Times New Roman" panose="02020603050405020304" pitchFamily="18" charset="0"/>
                <a:ea typeface="Calibri" panose="020F0502020204030204" pitchFamily="34" charset="0"/>
                <a:cs typeface="Times New Roman" panose="02020603050405020304" pitchFamily="18" charset="0"/>
              </a:rPr>
              <a:t>CÔNG TRÌNH THAM DỰ</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30000"/>
              </a:lnSpc>
              <a:spcAft>
                <a:spcPts val="600"/>
              </a:spcAft>
            </a:pPr>
            <a:r>
              <a:rPr lang="en-US" sz="2400" b="1" dirty="0">
                <a:latin typeface="Times New Roman" panose="02020603050405020304" pitchFamily="18" charset="0"/>
                <a:ea typeface="Calibri" panose="020F0502020204030204" pitchFamily="34" charset="0"/>
                <a:cs typeface="Times New Roman" panose="02020603050405020304" pitchFamily="18" charset="0"/>
              </a:rPr>
              <a:t>HỘI SINH VIÊN NGHIÊN CỨU KHOA HỌC CẤP KHOA</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lgn="ctr"/>
            <a:r>
              <a:rPr lang="en-US" sz="2400" b="1" dirty="0">
                <a:latin typeface="Times New Roman" panose="02020603050405020304" pitchFamily="18" charset="0"/>
                <a:ea typeface="Calibri" panose="020F0502020204030204" pitchFamily="34" charset="0"/>
                <a:cs typeface="Times New Roman" panose="02020603050405020304" pitchFamily="18" charset="0"/>
              </a:rPr>
              <a:t>NĂM HỌC 2016 – 2017</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20814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073" y="1200150"/>
            <a:ext cx="7269739" cy="557213"/>
          </a:xfrm>
        </p:spPr>
        <p:txBody>
          <a:bodyPr>
            <a:normAutofit fontScale="92500" lnSpcReduction="10000"/>
          </a:bodyPr>
          <a:lstStyle/>
          <a:p>
            <a:pPr marL="0" indent="0" algn="just">
              <a:lnSpc>
                <a:spcPct val="120000"/>
              </a:lnSpc>
              <a:spcBef>
                <a:spcPts val="0"/>
              </a:spcBef>
              <a:spcAft>
                <a:spcPts val="600"/>
              </a:spcAft>
              <a:buNone/>
            </a:pPr>
            <a:r>
              <a:rPr lang="en-US" dirty="0" smtClean="0">
                <a:latin typeface="Times New Roman" panose="02020603050405020304" pitchFamily="18" charset="0"/>
                <a:cs typeface="Times New Roman" panose="02020603050405020304" pitchFamily="18" charset="0"/>
              </a:rPr>
              <a:t>Giao </a:t>
            </a:r>
            <a:r>
              <a:rPr lang="en-US" dirty="0" err="1" smtClean="0">
                <a:latin typeface="Times New Roman" panose="02020603050405020304" pitchFamily="18" charset="0"/>
                <a:cs typeface="Times New Roman" panose="02020603050405020304" pitchFamily="18" charset="0"/>
              </a:rPr>
              <a:t>diện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đăng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cài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đặt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cổng</a:t>
            </a:r>
            <a:r>
              <a:rPr lang="en-US" dirty="0" smtClean="0">
                <a:latin typeface="Times New Roman" panose="02020603050405020304" pitchFamily="18" charset="0"/>
                <a:cs typeface="Times New Roman" panose="02020603050405020304" pitchFamily="18" charset="0"/>
              </a:rPr>
              <a:t> COM</a:t>
            </a:r>
            <a:endParaRPr lang="en-US"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374073" y="159801"/>
            <a:ext cx="11305308" cy="700930"/>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Phần</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mềm</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quản</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lý</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trên</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máy</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tính</a:t>
            </a:r>
            <a:endPar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endParaRPr>
          </a:p>
        </p:txBody>
      </p:sp>
      <p:pic>
        <p:nvPicPr>
          <p:cNvPr id="8" name="Picture 7"/>
          <p:cNvPicPr/>
          <p:nvPr/>
        </p:nvPicPr>
        <p:blipFill>
          <a:blip r:embed="rId2"/>
          <a:stretch>
            <a:fillRect/>
          </a:stretch>
        </p:blipFill>
        <p:spPr>
          <a:xfrm>
            <a:off x="1495429" y="1953904"/>
            <a:ext cx="4357687" cy="4180118"/>
          </a:xfrm>
          <a:prstGeom prst="rect">
            <a:avLst/>
          </a:prstGeom>
        </p:spPr>
      </p:pic>
      <p:pic>
        <p:nvPicPr>
          <p:cNvPr id="9" name="Picture 8"/>
          <p:cNvPicPr/>
          <p:nvPr/>
        </p:nvPicPr>
        <p:blipFill>
          <a:blip r:embed="rId3">
            <a:extLst>
              <a:ext uri="{28A0092B-C50C-407E-A947-70E740481C1C}">
                <a14:useLocalDpi xmlns:a14="http://schemas.microsoft.com/office/drawing/2010/main" val="0"/>
              </a:ext>
            </a:extLst>
          </a:blip>
          <a:srcRect/>
          <a:stretch>
            <a:fillRect/>
          </a:stretch>
        </p:blipFill>
        <p:spPr bwMode="auto">
          <a:xfrm>
            <a:off x="6355343" y="1953904"/>
            <a:ext cx="3888798" cy="4180118"/>
          </a:xfrm>
          <a:prstGeom prst="rect">
            <a:avLst/>
          </a:prstGeom>
          <a:noFill/>
          <a:ln>
            <a:noFill/>
          </a:ln>
        </p:spPr>
      </p:pic>
    </p:spTree>
    <p:extLst>
      <p:ext uri="{BB962C8B-B14F-4D97-AF65-F5344CB8AC3E}">
        <p14:creationId xmlns:p14="http://schemas.microsoft.com/office/powerpoint/2010/main" val="40014301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073" y="1000119"/>
            <a:ext cx="7269739" cy="557213"/>
          </a:xfrm>
        </p:spPr>
        <p:txBody>
          <a:bodyPr>
            <a:normAutofit fontScale="92500" lnSpcReduction="10000"/>
          </a:bodyPr>
          <a:lstStyle/>
          <a:p>
            <a:pPr marL="0" indent="0" algn="just">
              <a:lnSpc>
                <a:spcPct val="120000"/>
              </a:lnSpc>
              <a:spcBef>
                <a:spcPts val="0"/>
              </a:spcBef>
              <a:spcAft>
                <a:spcPts val="600"/>
              </a:spcAft>
              <a:buNone/>
            </a:pPr>
            <a:r>
              <a:rPr lang="en-US" dirty="0" smtClean="0">
                <a:latin typeface="Times New Roman" panose="02020603050405020304" pitchFamily="18" charset="0"/>
                <a:cs typeface="Times New Roman" panose="02020603050405020304" pitchFamily="18" charset="0"/>
              </a:rPr>
              <a:t>Giao </a:t>
            </a:r>
            <a:r>
              <a:rPr lang="en-US" dirty="0" err="1" smtClean="0">
                <a:latin typeface="Times New Roman" panose="02020603050405020304" pitchFamily="18" charset="0"/>
                <a:cs typeface="Times New Roman" panose="02020603050405020304" pitchFamily="18" charset="0"/>
              </a:rPr>
              <a:t>diện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truy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xuất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tìm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kiếm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người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học</a:t>
            </a:r>
            <a:endParaRPr lang="en-US"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374073" y="159801"/>
            <a:ext cx="11305308" cy="700930"/>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Phần</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mềm</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quản</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lý</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trên</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máy</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tính</a:t>
            </a:r>
            <a:endPar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endParaRPr>
          </a:p>
        </p:txBody>
      </p:sp>
      <p:pic>
        <p:nvPicPr>
          <p:cNvPr id="7" name="Picture 6"/>
          <p:cNvPicPr/>
          <p:nvPr/>
        </p:nvPicPr>
        <p:blipFill>
          <a:blip r:embed="rId2"/>
          <a:stretch>
            <a:fillRect/>
          </a:stretch>
        </p:blipFill>
        <p:spPr>
          <a:xfrm>
            <a:off x="1726190" y="1557332"/>
            <a:ext cx="8903710" cy="5006663"/>
          </a:xfrm>
          <a:prstGeom prst="rect">
            <a:avLst/>
          </a:prstGeom>
        </p:spPr>
      </p:pic>
    </p:spTree>
    <p:extLst>
      <p:ext uri="{BB962C8B-B14F-4D97-AF65-F5344CB8AC3E}">
        <p14:creationId xmlns:p14="http://schemas.microsoft.com/office/powerpoint/2010/main" val="7020607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073" y="1000119"/>
            <a:ext cx="11305308" cy="557213"/>
          </a:xfrm>
        </p:spPr>
        <p:txBody>
          <a:bodyPr>
            <a:normAutofit fontScale="85000" lnSpcReduction="20000"/>
          </a:bodyPr>
          <a:lstStyle/>
          <a:p>
            <a:pPr marL="0" indent="0" algn="just">
              <a:lnSpc>
                <a:spcPct val="120000"/>
              </a:lnSpc>
              <a:spcBef>
                <a:spcPts val="0"/>
              </a:spcBef>
              <a:spcAft>
                <a:spcPts val="600"/>
              </a:spcAft>
              <a:buNone/>
            </a:pPr>
            <a:r>
              <a:rPr lang="en-US" dirty="0" smtClean="0">
                <a:latin typeface="Times New Roman" panose="02020603050405020304" pitchFamily="18" charset="0"/>
                <a:cs typeface="Times New Roman" panose="02020603050405020304" pitchFamily="18" charset="0"/>
              </a:rPr>
              <a:t>Giao </a:t>
            </a:r>
            <a:r>
              <a:rPr lang="en-US" dirty="0" err="1" smtClean="0">
                <a:latin typeface="Times New Roman" panose="02020603050405020304" pitchFamily="18" charset="0"/>
                <a:cs typeface="Times New Roman" panose="02020603050405020304" pitchFamily="18" charset="0"/>
              </a:rPr>
              <a:t>diện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báo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điểm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danh</a:t>
            </a:r>
            <a:r>
              <a:rPr lang="en-US" dirty="0"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người</a:t>
            </a:r>
            <a:r>
              <a:rPr lang="en-US" smtClean="0">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học.</a:t>
            </a:r>
            <a:endParaRPr lang="en-US" smtClean="0">
              <a:latin typeface="Times New Roman" panose="02020603050405020304" pitchFamily="18" charset="0"/>
              <a:cs typeface="Times New Roman" panose="02020603050405020304" pitchFamily="18" charset="0"/>
            </a:endParaRPr>
          </a:p>
          <a:p>
            <a:pPr marL="0" indent="0" algn="just">
              <a:lnSpc>
                <a:spcPct val="120000"/>
              </a:lnSpc>
              <a:spcBef>
                <a:spcPts val="0"/>
              </a:spcBef>
              <a:spcAft>
                <a:spcPts val="600"/>
              </a:spcAft>
              <a:buNone/>
            </a:pPr>
            <a:endParaRPr lang="en-US" dirty="0">
              <a:solidFill>
                <a:srgbClr val="FF0000"/>
              </a:solidFill>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374073" y="159801"/>
            <a:ext cx="11305308" cy="700930"/>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Phần</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mềm</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quản</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lý</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trên</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máy</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tính</a:t>
            </a:r>
            <a:endPar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3463" y="1696720"/>
            <a:ext cx="9506527" cy="4884189"/>
          </a:xfrm>
          <a:prstGeom prst="rect">
            <a:avLst/>
          </a:prstGeom>
        </p:spPr>
      </p:pic>
    </p:spTree>
    <p:extLst>
      <p:ext uri="{BB962C8B-B14F-4D97-AF65-F5344CB8AC3E}">
        <p14:creationId xmlns:p14="http://schemas.microsoft.com/office/powerpoint/2010/main" val="7259260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073" y="1000119"/>
            <a:ext cx="11305308" cy="557213"/>
          </a:xfrm>
        </p:spPr>
        <p:txBody>
          <a:bodyPr>
            <a:normAutofit fontScale="92500" lnSpcReduction="10000"/>
          </a:bodyPr>
          <a:lstStyle/>
          <a:p>
            <a:pPr marL="0" indent="0" algn="just">
              <a:lnSpc>
                <a:spcPct val="120000"/>
              </a:lnSpc>
              <a:spcBef>
                <a:spcPts val="0"/>
              </a:spcBef>
              <a:spcAft>
                <a:spcPts val="600"/>
              </a:spcAft>
              <a:buNone/>
            </a:pPr>
            <a:r>
              <a:rPr lang="en-US" dirty="0" smtClean="0">
                <a:latin typeface="Times New Roman" panose="02020603050405020304" pitchFamily="18" charset="0"/>
                <a:cs typeface="Times New Roman" panose="02020603050405020304" pitchFamily="18" charset="0"/>
              </a:rPr>
              <a:t>Giao </a:t>
            </a:r>
            <a:r>
              <a:rPr lang="en-US" dirty="0" err="1" smtClean="0">
                <a:latin typeface="Times New Roman" panose="02020603050405020304" pitchFamily="18" charset="0"/>
                <a:cs typeface="Times New Roman" panose="02020603050405020304" pitchFamily="18" charset="0"/>
              </a:rPr>
              <a:t>diện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phân</a:t>
            </a:r>
            <a:r>
              <a:rPr lang="en-US" dirty="0"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quyền</a:t>
            </a:r>
            <a:r>
              <a:rPr lang="en-US" smtClean="0">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người dùng</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374073" y="159801"/>
            <a:ext cx="11305308" cy="700930"/>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Phần</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mềm</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quản</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lý</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trên</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máy</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tính</a:t>
            </a:r>
            <a:endPar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0065" y="1557332"/>
            <a:ext cx="9613323" cy="4970467"/>
          </a:xfrm>
          <a:prstGeom prst="rect">
            <a:avLst/>
          </a:prstGeom>
        </p:spPr>
      </p:pic>
    </p:spTree>
    <p:extLst>
      <p:ext uri="{BB962C8B-B14F-4D97-AF65-F5344CB8AC3E}">
        <p14:creationId xmlns:p14="http://schemas.microsoft.com/office/powerpoint/2010/main" val="1057860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5320" y="1171575"/>
            <a:ext cx="9602814" cy="5401583"/>
          </a:xfrm>
          <a:prstGeom prst="rect">
            <a:avLst/>
          </a:prstGeom>
        </p:spPr>
      </p:pic>
      <p:sp>
        <p:nvSpPr>
          <p:cNvPr id="5" name="Title 1"/>
          <p:cNvSpPr txBox="1">
            <a:spLocks/>
          </p:cNvSpPr>
          <p:nvPr/>
        </p:nvSpPr>
        <p:spPr>
          <a:xfrm>
            <a:off x="374073" y="159801"/>
            <a:ext cx="11305308" cy="700930"/>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Sản</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phẩm</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tích</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hợp</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của</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nhóm</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nghiên</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cứu</a:t>
            </a:r>
            <a:endPar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9999812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35886" y="860731"/>
            <a:ext cx="9894075" cy="5784931"/>
          </a:xfrm>
          <a:prstGeom prst="rect">
            <a:avLst/>
          </a:prstGeom>
        </p:spPr>
      </p:pic>
      <p:sp>
        <p:nvSpPr>
          <p:cNvPr id="5" name="Title 1"/>
          <p:cNvSpPr txBox="1">
            <a:spLocks/>
          </p:cNvSpPr>
          <p:nvPr/>
        </p:nvSpPr>
        <p:spPr>
          <a:xfrm>
            <a:off x="374073" y="159801"/>
            <a:ext cx="11305308" cy="700930"/>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Hướng</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phát</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triển</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trong</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tương</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lai</a:t>
            </a:r>
            <a:endPar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2698171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6088" y="2483632"/>
            <a:ext cx="8777288" cy="1325563"/>
          </a:xfrm>
        </p:spPr>
        <p:txBody>
          <a:bodyPr/>
          <a:lstStyle/>
          <a:p>
            <a:pPr algn="ctr"/>
            <a:r>
              <a:rPr lang="en-US" b="1" dirty="0">
                <a:latin typeface="Times New Roman" panose="02020603050405020304" pitchFamily="18" charset="0"/>
                <a:cs typeface="Times New Roman" panose="02020603050405020304" pitchFamily="18" charset="0"/>
              </a:rPr>
              <a:t>SỰ PHẢN BIỆN CỦA </a:t>
            </a:r>
            <a:r>
              <a:rPr lang="en-US" b="1" dirty="0" smtClean="0">
                <a:latin typeface="Times New Roman" panose="02020603050405020304" pitchFamily="18" charset="0"/>
                <a:cs typeface="Times New Roman" panose="02020603050405020304" pitchFamily="18" charset="0"/>
              </a:rPr>
              <a:t>THẦY CÔ VÀ CÁC BẠN</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72595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597" y="1507734"/>
            <a:ext cx="10515600" cy="2237398"/>
          </a:xfrm>
        </p:spPr>
        <p:txBody>
          <a:bodyPr/>
          <a:lstStyle/>
          <a:p>
            <a:pPr algn="ctr">
              <a:lnSpc>
                <a:spcPct val="100000"/>
              </a:lnSpc>
            </a:pPr>
            <a:r>
              <a:rPr lang="en-US" b="1" dirty="0">
                <a:latin typeface="Times New Roman" panose="02020603050405020304" pitchFamily="18" charset="0"/>
                <a:cs typeface="Times New Roman" panose="02020603050405020304" pitchFamily="18" charset="0"/>
              </a:rPr>
              <a:t>CẢM </a:t>
            </a:r>
            <a:r>
              <a:rPr lang="vi-VN" b="1" dirty="0">
                <a:latin typeface="Times New Roman" panose="02020603050405020304" pitchFamily="18" charset="0"/>
                <a:cs typeface="Times New Roman" panose="02020603050405020304" pitchFamily="18" charset="0"/>
              </a:rPr>
              <a:t>Ơ</a:t>
            </a:r>
            <a:r>
              <a:rPr lang="en-US" b="1" dirty="0">
                <a:latin typeface="Times New Roman" panose="02020603050405020304" pitchFamily="18" charset="0"/>
                <a:cs typeface="Times New Roman" panose="02020603050405020304" pitchFamily="18" charset="0"/>
              </a:rPr>
              <a:t>N THẦY CÔ</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VÀ CÁC BẠN ĐÃ LẮNG NGHE</a:t>
            </a:r>
          </a:p>
        </p:txBody>
      </p:sp>
    </p:spTree>
    <p:extLst>
      <p:ext uri="{BB962C8B-B14F-4D97-AF65-F5344CB8AC3E}">
        <p14:creationId xmlns:p14="http://schemas.microsoft.com/office/powerpoint/2010/main" val="13404705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1"/>
          <p:cNvSpPr txBox="1">
            <a:spLocks/>
          </p:cNvSpPr>
          <p:nvPr/>
        </p:nvSpPr>
        <p:spPr>
          <a:xfrm>
            <a:off x="374073" y="638771"/>
            <a:ext cx="11305308" cy="700930"/>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Đặt</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vấn</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đề</a:t>
            </a:r>
            <a:endPar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endParaRPr>
          </a:p>
        </p:txBody>
      </p:sp>
      <p:sp>
        <p:nvSpPr>
          <p:cNvPr id="38" name="Title 1"/>
          <p:cNvSpPr txBox="1">
            <a:spLocks/>
          </p:cNvSpPr>
          <p:nvPr/>
        </p:nvSpPr>
        <p:spPr>
          <a:xfrm>
            <a:off x="641226" y="2133600"/>
            <a:ext cx="11305308" cy="4296229"/>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lgn="just">
              <a:spcBef>
                <a:spcPts val="600"/>
              </a:spcBef>
              <a:spcAft>
                <a:spcPts val="600"/>
              </a:spcAft>
              <a:buFont typeface="Arial" panose="020B0604020202020204" pitchFamily="34" charset="0"/>
              <a:buChar char="•"/>
            </a:pPr>
            <a:r>
              <a:rPr lang="en-US" sz="3000" smtClean="0">
                <a:solidFill>
                  <a:schemeClr val="tx1">
                    <a:lumMod val="95000"/>
                    <a:lumOff val="5000"/>
                  </a:schemeClr>
                </a:solidFill>
                <a:latin typeface="Times New Roman" panose="02020603050405020304" pitchFamily="18" charset="0"/>
                <a:ea typeface="Tahoma" panose="020B0604030504040204" pitchFamily="34" charset="0"/>
                <a:cs typeface="Times New Roman" panose="02020603050405020304" pitchFamily="18" charset="0"/>
              </a:rPr>
              <a:t>Công việc điểm danh truyền thống khó </a:t>
            </a:r>
            <a:r>
              <a:rPr lang="en-US" sz="3000" smtClean="0">
                <a:solidFill>
                  <a:schemeClr val="tx1">
                    <a:lumMod val="95000"/>
                    <a:lumOff val="5000"/>
                  </a:schemeClr>
                </a:solidFill>
                <a:latin typeface="Times New Roman" panose="02020603050405020304" pitchFamily="18" charset="0"/>
                <a:ea typeface="Tahoma" panose="020B0604030504040204" pitchFamily="34" charset="0"/>
                <a:cs typeface="Times New Roman" panose="02020603050405020304" pitchFamily="18" charset="0"/>
              </a:rPr>
              <a:t>khăn </a:t>
            </a:r>
            <a:r>
              <a:rPr lang="en-US" sz="3000" smtClean="0">
                <a:solidFill>
                  <a:schemeClr val="tx1">
                    <a:lumMod val="95000"/>
                    <a:lumOff val="5000"/>
                  </a:schemeClr>
                </a:solidFill>
                <a:latin typeface="Times New Roman" panose="02020603050405020304" pitchFamily="18" charset="0"/>
                <a:ea typeface="Tahoma" panose="020B0604030504040204" pitchFamily="34" charset="0"/>
                <a:cs typeface="Times New Roman" panose="02020603050405020304" pitchFamily="18" charset="0"/>
              </a:rPr>
              <a:t>nhiều bất cập.</a:t>
            </a:r>
          </a:p>
          <a:p>
            <a:pPr marL="571500" indent="-571500" algn="just">
              <a:spcBef>
                <a:spcPts val="600"/>
              </a:spcBef>
              <a:spcAft>
                <a:spcPts val="600"/>
              </a:spcAft>
              <a:buFont typeface="Arial" panose="020B0604020202020204" pitchFamily="34" charset="0"/>
              <a:buChar char="•"/>
            </a:pPr>
            <a:r>
              <a:rPr lang="en-US" sz="3000" smtClean="0">
                <a:solidFill>
                  <a:schemeClr val="tx1">
                    <a:lumMod val="95000"/>
                    <a:lumOff val="5000"/>
                  </a:schemeClr>
                </a:solidFill>
                <a:latin typeface="Times New Roman" panose="02020603050405020304" pitchFamily="18" charset="0"/>
                <a:ea typeface="Tahoma" panose="020B0604030504040204" pitchFamily="34" charset="0"/>
                <a:cs typeface="Times New Roman" panose="02020603050405020304" pitchFamily="18" charset="0"/>
              </a:rPr>
              <a:t>Số lượng sinh viên quản lý ngày lớn dần. </a:t>
            </a:r>
          </a:p>
          <a:p>
            <a:pPr marL="571500" indent="-571500" algn="just">
              <a:spcBef>
                <a:spcPts val="600"/>
              </a:spcBef>
              <a:spcAft>
                <a:spcPts val="600"/>
              </a:spcAft>
              <a:buFont typeface="Arial" panose="020B0604020202020204" pitchFamily="34" charset="0"/>
              <a:buChar char="•"/>
            </a:pPr>
            <a:r>
              <a:rPr lang="en-US" sz="3000" smtClean="0">
                <a:solidFill>
                  <a:schemeClr val="tx1">
                    <a:lumMod val="95000"/>
                    <a:lumOff val="5000"/>
                  </a:schemeClr>
                </a:solidFill>
                <a:latin typeface="Times New Roman" panose="02020603050405020304" pitchFamily="18" charset="0"/>
                <a:ea typeface="Tahoma" panose="020B0604030504040204" pitchFamily="34" charset="0"/>
                <a:cs typeface="Times New Roman" panose="02020603050405020304" pitchFamily="18" charset="0"/>
              </a:rPr>
              <a:t>Hệ thống quản lý hỗ trợ được cho giảng viên và người quản lý  </a:t>
            </a:r>
          </a:p>
          <a:p>
            <a:pPr marL="571500" indent="-571500" algn="just">
              <a:spcBef>
                <a:spcPts val="600"/>
              </a:spcBef>
              <a:spcAft>
                <a:spcPts val="600"/>
              </a:spcAft>
              <a:buFont typeface="Arial" panose="020B0604020202020204" pitchFamily="34" charset="0"/>
              <a:buChar char="•"/>
            </a:pPr>
            <a:r>
              <a:rPr lang="en-US" sz="3000" smtClean="0">
                <a:solidFill>
                  <a:schemeClr val="tx1">
                    <a:lumMod val="95000"/>
                    <a:lumOff val="5000"/>
                  </a:schemeClr>
                </a:solidFill>
                <a:latin typeface="Times New Roman" panose="02020603050405020304" pitchFamily="18" charset="0"/>
                <a:ea typeface="Tahoma" panose="020B0604030504040204" pitchFamily="34" charset="0"/>
                <a:cs typeface="Times New Roman" panose="02020603050405020304" pitchFamily="18" charset="0"/>
              </a:rPr>
              <a:t>Đưa giảng đường trở thành giảng đường thông minh.</a:t>
            </a:r>
            <a:endParaRPr lang="en-US" sz="3000" dirty="0">
              <a:solidFill>
                <a:schemeClr val="tx1">
                  <a:lumMod val="95000"/>
                  <a:lumOff val="5000"/>
                </a:schemeClr>
              </a:solidFill>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6605513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564139" y="1906134"/>
            <a:ext cx="10925176" cy="3290611"/>
          </a:xfrm>
          <a:prstGeom prst="rect">
            <a:avLst/>
          </a:prstGeom>
        </p:spPr>
      </p:pic>
      <p:sp>
        <p:nvSpPr>
          <p:cNvPr id="7" name="Title 1"/>
          <p:cNvSpPr txBox="1">
            <a:spLocks/>
          </p:cNvSpPr>
          <p:nvPr/>
        </p:nvSpPr>
        <p:spPr>
          <a:xfrm>
            <a:off x="374073" y="580716"/>
            <a:ext cx="11305308" cy="700930"/>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Giải</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quyết</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vấn</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đề</a:t>
            </a:r>
            <a:endPar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3579083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Elbow Connector 40"/>
          <p:cNvCxnSpPr/>
          <p:nvPr/>
        </p:nvCxnSpPr>
        <p:spPr>
          <a:xfrm flipV="1">
            <a:off x="6586998" y="3939555"/>
            <a:ext cx="1816773" cy="755774"/>
          </a:xfrm>
          <a:prstGeom prst="bentConnector3">
            <a:avLst/>
          </a:prstGeom>
          <a:ln w="12700">
            <a:solidFill>
              <a:schemeClr val="accent4"/>
            </a:solidFill>
            <a:prstDash val="solid"/>
            <a:tailEnd type="oval"/>
          </a:ln>
        </p:spPr>
        <p:style>
          <a:lnRef idx="1">
            <a:schemeClr val="accent1"/>
          </a:lnRef>
          <a:fillRef idx="0">
            <a:schemeClr val="accent1"/>
          </a:fillRef>
          <a:effectRef idx="0">
            <a:schemeClr val="accent1"/>
          </a:effectRef>
          <a:fontRef idx="minor">
            <a:schemeClr val="tx1"/>
          </a:fontRef>
        </p:style>
      </p:cxnSp>
      <p:cxnSp>
        <p:nvCxnSpPr>
          <p:cNvPr id="5" name="Elbow Connector 41"/>
          <p:cNvCxnSpPr/>
          <p:nvPr/>
        </p:nvCxnSpPr>
        <p:spPr>
          <a:xfrm rot="10800000" flipV="1">
            <a:off x="4145876" y="1881821"/>
            <a:ext cx="1998958" cy="455831"/>
          </a:xfrm>
          <a:prstGeom prst="bentConnector3">
            <a:avLst/>
          </a:prstGeom>
          <a:ln w="12700">
            <a:solidFill>
              <a:srgbClr val="FF0000"/>
            </a:solidFill>
            <a:prstDash val="solid"/>
            <a:tailEnd type="ova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a:off x="4227573" y="3814056"/>
            <a:ext cx="491357" cy="437049"/>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3772122" y="4242270"/>
            <a:ext cx="455451" cy="8835"/>
          </a:xfrm>
          <a:prstGeom prst="line">
            <a:avLst/>
          </a:prstGeom>
          <a:ln w="12700">
            <a:solidFill>
              <a:srgbClr val="7030A0"/>
            </a:solidFill>
            <a:tailEnd type="oval" w="med" len="med"/>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7441991" y="2344884"/>
            <a:ext cx="961780" cy="440747"/>
            <a:chOff x="7441991" y="2344884"/>
            <a:chExt cx="961780" cy="440747"/>
          </a:xfrm>
        </p:grpSpPr>
        <p:cxnSp>
          <p:nvCxnSpPr>
            <p:cNvPr id="9" name="Straight Connector 8"/>
            <p:cNvCxnSpPr/>
            <p:nvPr/>
          </p:nvCxnSpPr>
          <p:spPr>
            <a:xfrm flipV="1">
              <a:off x="7441991" y="2344884"/>
              <a:ext cx="506701" cy="440747"/>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933348" y="2344884"/>
              <a:ext cx="470423" cy="0"/>
            </a:xfrm>
            <a:prstGeom prst="line">
              <a:avLst/>
            </a:prstGeom>
            <a:ln w="12700">
              <a:solidFill>
                <a:schemeClr val="accent6"/>
              </a:solidFill>
              <a:tailEnd type="oval" w="med" len="med"/>
            </a:ln>
          </p:spPr>
          <p:style>
            <a:lnRef idx="1">
              <a:schemeClr val="accent1"/>
            </a:lnRef>
            <a:fillRef idx="0">
              <a:schemeClr val="accent1"/>
            </a:fillRef>
            <a:effectRef idx="0">
              <a:schemeClr val="accent1"/>
            </a:effectRef>
            <a:fontRef idx="minor">
              <a:schemeClr val="tx1"/>
            </a:fontRef>
          </p:style>
        </p:cxnSp>
      </p:grpSp>
      <p:sp>
        <p:nvSpPr>
          <p:cNvPr id="11" name="Content Placeholder 2"/>
          <p:cNvSpPr txBox="1">
            <a:spLocks/>
          </p:cNvSpPr>
          <p:nvPr/>
        </p:nvSpPr>
        <p:spPr>
          <a:xfrm>
            <a:off x="8521815" y="2141634"/>
            <a:ext cx="3191443" cy="1028620"/>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buClr>
                <a:srgbClr val="5B9BD5">
                  <a:lumMod val="75000"/>
                </a:srgbClr>
              </a:buClr>
            </a:pPr>
            <a:r>
              <a:rPr lang="en-US" sz="1600" b="1" dirty="0">
                <a:solidFill>
                  <a:srgbClr val="70AD47"/>
                </a:solidFill>
                <a:ea typeface="Roboto" panose="02000000000000000000" pitchFamily="2" charset="0"/>
                <a:cs typeface="Arial" panose="020B0604020202020204" pitchFamily="34" charset="0"/>
              </a:rPr>
              <a:t>VẬN DỤNG GIAO THỨC MODBUS</a:t>
            </a:r>
            <a:endParaRPr lang="id-ID" sz="1600" b="1" dirty="0">
              <a:solidFill>
                <a:srgbClr val="70AD47"/>
              </a:solidFill>
              <a:ea typeface="Roboto" panose="02000000000000000000" pitchFamily="2" charset="0"/>
              <a:cs typeface="Arial" panose="020B0604020202020204" pitchFamily="34" charset="0"/>
            </a:endParaRPr>
          </a:p>
          <a:p>
            <a:pPr algn="just">
              <a:buClr>
                <a:srgbClr val="5B9BD5">
                  <a:lumMod val="75000"/>
                </a:srgbClr>
              </a:buClr>
            </a:pPr>
            <a:r>
              <a:rPr lang="vi-VN" sz="1100" dirty="0">
                <a:solidFill>
                  <a:schemeClr val="tx2">
                    <a:lumMod val="50000"/>
                  </a:schemeClr>
                </a:solidFill>
                <a:latin typeface="+mj-lt"/>
                <a:ea typeface="Roboto" panose="02000000000000000000" pitchFamily="2" charset="0"/>
                <a:cs typeface="Arial" panose="020B0604020202020204" pitchFamily="34" charset="0"/>
              </a:rPr>
              <a:t>Tìm hiểu</a:t>
            </a:r>
            <a:r>
              <a:rPr lang="en-US" sz="1100" dirty="0">
                <a:solidFill>
                  <a:schemeClr val="tx2">
                    <a:lumMod val="50000"/>
                  </a:schemeClr>
                </a:solidFill>
                <a:latin typeface="+mj-lt"/>
                <a:ea typeface="Roboto" panose="02000000000000000000" pitchFamily="2" charset="0"/>
                <a:cs typeface="Arial" panose="020B0604020202020204" pitchFamily="34" charset="0"/>
              </a:rPr>
              <a:t> </a:t>
            </a:r>
            <a:r>
              <a:rPr lang="en-US" sz="1100" dirty="0" err="1">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và</a:t>
            </a:r>
            <a:r>
              <a:rPr lang="en-US" sz="1100" dirty="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 </a:t>
            </a:r>
            <a:r>
              <a:rPr lang="en-US" sz="1100" dirty="0" err="1">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tích</a:t>
            </a:r>
            <a:r>
              <a:rPr lang="en-US" sz="1100" dirty="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 </a:t>
            </a:r>
            <a:r>
              <a:rPr lang="en-US" sz="1100" dirty="0" err="1">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hợp</a:t>
            </a:r>
            <a:r>
              <a:rPr lang="vi-VN" sz="1100" dirty="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 </a:t>
            </a:r>
            <a:r>
              <a:rPr lang="vi-VN" sz="1100" dirty="0">
                <a:solidFill>
                  <a:schemeClr val="tx2">
                    <a:lumMod val="50000"/>
                  </a:schemeClr>
                </a:solidFill>
                <a:latin typeface="+mj-lt"/>
                <a:ea typeface="Roboto" panose="02000000000000000000" pitchFamily="2" charset="0"/>
                <a:cs typeface="Arial" panose="020B0604020202020204" pitchFamily="34" charset="0"/>
              </a:rPr>
              <a:t>mạng truyền thông </a:t>
            </a:r>
            <a:r>
              <a:rPr lang="en-US" sz="1100" dirty="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RS485/</a:t>
            </a:r>
            <a:r>
              <a:rPr lang="vi-VN" sz="1100" dirty="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Modbus</a:t>
            </a:r>
            <a:r>
              <a:rPr lang="en-US" sz="1100" dirty="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-RTU </a:t>
            </a:r>
            <a:r>
              <a:rPr lang="en-US" sz="1100" dirty="0" err="1">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trên</a:t>
            </a:r>
            <a:r>
              <a:rPr lang="en-US" sz="1100" dirty="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 Vi </a:t>
            </a:r>
            <a:r>
              <a:rPr lang="en-US" sz="1100" dirty="0" err="1">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điều</a:t>
            </a:r>
            <a:r>
              <a:rPr lang="en-US" sz="1100" dirty="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 </a:t>
            </a:r>
            <a:r>
              <a:rPr lang="en-US" sz="1100" dirty="0" err="1">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khiển</a:t>
            </a:r>
            <a:r>
              <a:rPr lang="en-US" sz="1100" dirty="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 Atmega128 </a:t>
            </a:r>
            <a:r>
              <a:rPr lang="en-US" sz="1100" dirty="0" err="1">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cho</a:t>
            </a:r>
            <a:r>
              <a:rPr lang="en-US" sz="1100" dirty="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 </a:t>
            </a:r>
            <a:r>
              <a:rPr lang="en-US" sz="1100" dirty="0" err="1">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bộ</a:t>
            </a:r>
            <a:r>
              <a:rPr lang="en-US" sz="1100" dirty="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 </a:t>
            </a:r>
            <a:r>
              <a:rPr lang="en-US" sz="1100" dirty="0" err="1">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xử</a:t>
            </a:r>
            <a:r>
              <a:rPr lang="en-US" sz="1100" dirty="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 </a:t>
            </a:r>
            <a:r>
              <a:rPr lang="en-US" sz="1100" dirty="0" err="1">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lý</a:t>
            </a:r>
            <a:r>
              <a:rPr lang="en-US" sz="1100" dirty="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 </a:t>
            </a:r>
            <a:r>
              <a:rPr lang="en-US" sz="1100" dirty="0" err="1">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trung</a:t>
            </a:r>
            <a:r>
              <a:rPr lang="en-US" sz="1100" dirty="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 </a:t>
            </a:r>
            <a:r>
              <a:rPr lang="en-US" sz="1100" dirty="0" err="1">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tâm</a:t>
            </a:r>
            <a:endParaRPr lang="vi-VN" sz="1100" dirty="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endParaRPr>
          </a:p>
        </p:txBody>
      </p:sp>
      <p:sp>
        <p:nvSpPr>
          <p:cNvPr id="12" name="Content Placeholder 2"/>
          <p:cNvSpPr txBox="1">
            <a:spLocks/>
          </p:cNvSpPr>
          <p:nvPr/>
        </p:nvSpPr>
        <p:spPr>
          <a:xfrm>
            <a:off x="648602" y="2140568"/>
            <a:ext cx="3398048" cy="1028620"/>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a:buClr>
                <a:srgbClr val="5B9BD5">
                  <a:lumMod val="75000"/>
                </a:srgbClr>
              </a:buClr>
            </a:pPr>
            <a:r>
              <a:rPr lang="en-US" sz="1600" b="1" dirty="0">
                <a:solidFill>
                  <a:srgbClr val="FF0000"/>
                </a:solidFill>
                <a:ea typeface="Roboto" panose="02000000000000000000" pitchFamily="2" charset="0"/>
                <a:cs typeface="Arial" panose="020B0604020202020204" pitchFamily="34" charset="0"/>
              </a:rPr>
              <a:t>THIẾT KẾ GIAO DIỆN BẰNG NGÔN NGỮ C#</a:t>
            </a:r>
            <a:endParaRPr lang="id-ID" sz="1600" b="1" dirty="0">
              <a:solidFill>
                <a:srgbClr val="FF0000"/>
              </a:solidFill>
              <a:ea typeface="Roboto" panose="02000000000000000000" pitchFamily="2" charset="0"/>
              <a:cs typeface="Arial" panose="020B0604020202020204" pitchFamily="34" charset="0"/>
            </a:endParaRPr>
          </a:p>
          <a:p>
            <a:pPr algn="ctr">
              <a:buClr>
                <a:srgbClr val="5B9BD5">
                  <a:lumMod val="75000"/>
                </a:srgbClr>
              </a:buClr>
            </a:pPr>
            <a:r>
              <a:rPr lang="en-US" sz="1300" dirty="0" err="1">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Lập</a:t>
            </a:r>
            <a:r>
              <a:rPr lang="en-US" sz="1300" dirty="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 </a:t>
            </a:r>
            <a:r>
              <a:rPr lang="en-US" sz="1300" dirty="0" err="1">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trình</a:t>
            </a:r>
            <a:r>
              <a:rPr lang="en-US" sz="1300" dirty="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 </a:t>
            </a:r>
            <a:r>
              <a:rPr lang="en-US" sz="1300" dirty="0" err="1">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phần</a:t>
            </a:r>
            <a:r>
              <a:rPr lang="en-US" sz="1300" dirty="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 </a:t>
            </a:r>
            <a:r>
              <a:rPr lang="en-US" sz="1300" dirty="0" err="1">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mềm</a:t>
            </a:r>
            <a:r>
              <a:rPr lang="en-US" sz="1300" dirty="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 </a:t>
            </a:r>
            <a:r>
              <a:rPr lang="en-US" sz="1300" dirty="0" err="1">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giao</a:t>
            </a:r>
            <a:r>
              <a:rPr lang="en-US" sz="1300" dirty="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 </a:t>
            </a:r>
            <a:r>
              <a:rPr lang="en-US" sz="1300" dirty="0" err="1">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diện</a:t>
            </a:r>
            <a:r>
              <a:rPr lang="en-US" sz="1300" dirty="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 </a:t>
            </a:r>
            <a:r>
              <a:rPr lang="en-US" sz="1300" dirty="0" err="1">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quản</a:t>
            </a:r>
            <a:r>
              <a:rPr lang="en-US" sz="1300" dirty="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 </a:t>
            </a:r>
            <a:r>
              <a:rPr lang="en-US" sz="1300" dirty="0" err="1">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lý</a:t>
            </a:r>
            <a:r>
              <a:rPr lang="en-US" sz="1300" dirty="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 </a:t>
            </a:r>
            <a:r>
              <a:rPr lang="en-US" sz="1300" dirty="0" err="1">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trên</a:t>
            </a:r>
            <a:r>
              <a:rPr lang="en-US" sz="1300" dirty="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 </a:t>
            </a:r>
            <a:r>
              <a:rPr lang="en-US" sz="1300" dirty="0" err="1">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máy</a:t>
            </a:r>
            <a:r>
              <a:rPr lang="en-US" sz="1300" dirty="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 </a:t>
            </a:r>
            <a:r>
              <a:rPr lang="en-US" sz="1300" dirty="0" err="1">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tính</a:t>
            </a:r>
            <a:r>
              <a:rPr lang="en-US" sz="1100" dirty="0">
                <a:solidFill>
                  <a:prstClr val="white">
                    <a:lumMod val="65000"/>
                  </a:prstClr>
                </a:solidFill>
                <a:latin typeface="Times New Roman" panose="02020603050405020304" pitchFamily="18" charset="0"/>
                <a:ea typeface="Roboto" panose="02000000000000000000" pitchFamily="2" charset="0"/>
                <a:cs typeface="Times New Roman" panose="02020603050405020304" pitchFamily="18" charset="0"/>
              </a:rPr>
              <a:t>. </a:t>
            </a:r>
          </a:p>
        </p:txBody>
      </p:sp>
      <p:sp>
        <p:nvSpPr>
          <p:cNvPr id="13" name="Content Placeholder 2"/>
          <p:cNvSpPr txBox="1">
            <a:spLocks/>
          </p:cNvSpPr>
          <p:nvPr/>
        </p:nvSpPr>
        <p:spPr>
          <a:xfrm>
            <a:off x="8444955" y="3787105"/>
            <a:ext cx="3199392" cy="1028620"/>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buClr>
                <a:srgbClr val="5B9BD5">
                  <a:lumMod val="75000"/>
                </a:srgbClr>
              </a:buClr>
            </a:pPr>
            <a:r>
              <a:rPr lang="en-US" sz="1600" b="1" dirty="0">
                <a:solidFill>
                  <a:srgbClr val="FFC000"/>
                </a:solidFill>
                <a:ea typeface="Roboto" panose="02000000000000000000" pitchFamily="2" charset="0"/>
                <a:cs typeface="Arial" panose="020B0604020202020204" pitchFamily="34" charset="0"/>
              </a:rPr>
              <a:t>LẤY THÔNG TIN DỮ LIỆU THẺ RFID</a:t>
            </a:r>
            <a:endParaRPr lang="id-ID" sz="1600" b="1" dirty="0">
              <a:solidFill>
                <a:srgbClr val="FFC000"/>
              </a:solidFill>
              <a:ea typeface="Roboto" panose="02000000000000000000" pitchFamily="2" charset="0"/>
              <a:cs typeface="Arial" panose="020B0604020202020204" pitchFamily="34" charset="0"/>
            </a:endParaRPr>
          </a:p>
          <a:p>
            <a:pPr algn="ctr">
              <a:buClr>
                <a:srgbClr val="5B9BD5">
                  <a:lumMod val="75000"/>
                </a:srgbClr>
              </a:buClr>
            </a:pPr>
            <a:r>
              <a:rPr lang="en-US" sz="1300" dirty="0" err="1">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Tìm</a:t>
            </a:r>
            <a:r>
              <a:rPr lang="en-US" sz="1300" dirty="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 </a:t>
            </a:r>
            <a:r>
              <a:rPr lang="en-US" sz="1300" dirty="0" err="1">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hiểu</a:t>
            </a:r>
            <a:r>
              <a:rPr lang="en-US" sz="1300" dirty="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 </a:t>
            </a:r>
            <a:r>
              <a:rPr lang="en-US" sz="1300" dirty="0" err="1">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hệ</a:t>
            </a:r>
            <a:r>
              <a:rPr lang="en-US" sz="1300" dirty="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 </a:t>
            </a:r>
            <a:r>
              <a:rPr lang="en-US" sz="1300" dirty="0" err="1">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thống</a:t>
            </a:r>
            <a:r>
              <a:rPr lang="en-US" sz="1300" dirty="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 </a:t>
            </a:r>
            <a:r>
              <a:rPr lang="en-US" sz="1300" dirty="0" err="1">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thẻ</a:t>
            </a:r>
            <a:r>
              <a:rPr lang="en-US" sz="1300" dirty="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 </a:t>
            </a:r>
            <a:r>
              <a:rPr lang="en-US" sz="1300" dirty="0" smtClean="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RFID, </a:t>
            </a:r>
            <a:r>
              <a:rPr lang="en-US" sz="1300" dirty="0" err="1" smtClean="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phương</a:t>
            </a:r>
            <a:r>
              <a:rPr lang="en-US" sz="1300" dirty="0" smtClean="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 </a:t>
            </a:r>
            <a:r>
              <a:rPr lang="en-US" sz="1300" dirty="0" err="1" smtClean="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pháp</a:t>
            </a:r>
            <a:r>
              <a:rPr lang="en-US" sz="1300" dirty="0" smtClean="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 </a:t>
            </a:r>
            <a:r>
              <a:rPr lang="en-US" sz="1300" dirty="0" err="1" smtClean="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đọc</a:t>
            </a:r>
            <a:r>
              <a:rPr lang="en-US" sz="1300" dirty="0" smtClean="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 </a:t>
            </a:r>
            <a:r>
              <a:rPr lang="en-US" sz="1300" dirty="0" err="1">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các</a:t>
            </a:r>
            <a:r>
              <a:rPr lang="en-US" sz="1300" dirty="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 </a:t>
            </a:r>
            <a:r>
              <a:rPr lang="en-US" sz="1300" dirty="0" err="1">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thông</a:t>
            </a:r>
            <a:r>
              <a:rPr lang="en-US" sz="1300" dirty="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 </a:t>
            </a:r>
            <a:r>
              <a:rPr lang="en-US" sz="1300" dirty="0" err="1">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số</a:t>
            </a:r>
            <a:r>
              <a:rPr lang="en-US" sz="1300" dirty="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 </a:t>
            </a:r>
            <a:r>
              <a:rPr lang="en-US" sz="1300" dirty="0" err="1" smtClean="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của</a:t>
            </a:r>
            <a:r>
              <a:rPr lang="en-US" sz="1300" dirty="0" smtClean="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 </a:t>
            </a:r>
            <a:r>
              <a:rPr lang="en-US" sz="1300" dirty="0" err="1" smtClean="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thẻ</a:t>
            </a:r>
            <a:r>
              <a:rPr lang="en-US" sz="1300" dirty="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a:t>
            </a:r>
          </a:p>
        </p:txBody>
      </p:sp>
      <p:sp>
        <p:nvSpPr>
          <p:cNvPr id="14" name="Content Placeholder 2"/>
          <p:cNvSpPr txBox="1">
            <a:spLocks/>
          </p:cNvSpPr>
          <p:nvPr/>
        </p:nvSpPr>
        <p:spPr>
          <a:xfrm>
            <a:off x="372026" y="4032580"/>
            <a:ext cx="3338531" cy="1028620"/>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a:buClr>
                <a:srgbClr val="5B9BD5">
                  <a:lumMod val="75000"/>
                </a:srgbClr>
              </a:buClr>
            </a:pPr>
            <a:r>
              <a:rPr lang="en-US" sz="1600" b="1" dirty="0" smtClean="0">
                <a:solidFill>
                  <a:srgbClr val="7030A0"/>
                </a:solidFill>
                <a:ea typeface="Roboto" panose="02000000000000000000" pitchFamily="2" charset="0"/>
                <a:cs typeface="Arial" panose="020B0604020202020204" pitchFamily="34" charset="0"/>
              </a:rPr>
              <a:t>THIẾT </a:t>
            </a:r>
            <a:r>
              <a:rPr lang="en-US" sz="1600" b="1" dirty="0">
                <a:solidFill>
                  <a:srgbClr val="7030A0"/>
                </a:solidFill>
                <a:ea typeface="Roboto" panose="02000000000000000000" pitchFamily="2" charset="0"/>
                <a:cs typeface="Arial" panose="020B0604020202020204" pitchFamily="34" charset="0"/>
              </a:rPr>
              <a:t>KẾ MẠCH BẰNG PHẦN MỀM CHUYÊN DỤNG</a:t>
            </a:r>
            <a:endParaRPr lang="id-ID" sz="1600" b="1" dirty="0">
              <a:solidFill>
                <a:srgbClr val="7030A0"/>
              </a:solidFill>
              <a:ea typeface="Roboto" panose="02000000000000000000" pitchFamily="2" charset="0"/>
              <a:cs typeface="Arial" panose="020B0604020202020204" pitchFamily="34" charset="0"/>
            </a:endParaRPr>
          </a:p>
          <a:p>
            <a:pPr algn="ctr">
              <a:buClr>
                <a:srgbClr val="5B9BD5">
                  <a:lumMod val="75000"/>
                </a:srgbClr>
              </a:buClr>
            </a:pPr>
            <a:r>
              <a:rPr lang="en-US" sz="1300" dirty="0" err="1" smtClean="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Tự</a:t>
            </a:r>
            <a:r>
              <a:rPr lang="en-US" sz="1300" dirty="0" smtClean="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 </a:t>
            </a:r>
            <a:r>
              <a:rPr lang="en-US" sz="1300" dirty="0" err="1" smtClean="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thiết</a:t>
            </a:r>
            <a:r>
              <a:rPr lang="en-US" sz="1300" dirty="0" smtClean="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 </a:t>
            </a:r>
            <a:r>
              <a:rPr lang="en-US" sz="1300" dirty="0" err="1" smtClean="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kế</a:t>
            </a:r>
            <a:r>
              <a:rPr lang="en-US" sz="1300" dirty="0" smtClean="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 </a:t>
            </a:r>
            <a:r>
              <a:rPr lang="en-US" sz="1300" dirty="0" err="1" smtClean="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mạch</a:t>
            </a:r>
            <a:r>
              <a:rPr lang="en-US" sz="1300" dirty="0" smtClean="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 </a:t>
            </a:r>
            <a:r>
              <a:rPr lang="en-US" sz="1300" dirty="0" err="1" smtClean="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đem</a:t>
            </a:r>
            <a:r>
              <a:rPr lang="en-US" sz="1300" dirty="0" smtClean="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 </a:t>
            </a:r>
            <a:r>
              <a:rPr lang="en-US" sz="1300" dirty="0" err="1" smtClean="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lại</a:t>
            </a:r>
            <a:r>
              <a:rPr lang="en-US" sz="1300" dirty="0" smtClean="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 </a:t>
            </a:r>
            <a:r>
              <a:rPr lang="en-US" sz="1300" dirty="0" err="1" smtClean="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sự</a:t>
            </a:r>
            <a:r>
              <a:rPr lang="en-US" sz="1300" dirty="0" smtClean="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 </a:t>
            </a:r>
            <a:r>
              <a:rPr lang="en-US" sz="1300" dirty="0" err="1" smtClean="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chuyên</a:t>
            </a:r>
            <a:r>
              <a:rPr lang="en-US" sz="1300" dirty="0" smtClean="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 </a:t>
            </a:r>
            <a:r>
              <a:rPr lang="en-US" sz="1300" dirty="0" err="1" smtClean="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nghiệp</a:t>
            </a:r>
            <a:r>
              <a:rPr lang="en-US" sz="1300" dirty="0" smtClean="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 </a:t>
            </a:r>
            <a:r>
              <a:rPr lang="en-US" sz="1300" dirty="0" err="1" smtClean="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cho</a:t>
            </a:r>
            <a:r>
              <a:rPr lang="en-US" sz="1300" dirty="0" smtClean="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 </a:t>
            </a:r>
            <a:r>
              <a:rPr lang="en-US" sz="1300" dirty="0" err="1" smtClean="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đề</a:t>
            </a:r>
            <a:r>
              <a:rPr lang="en-US" sz="1300" dirty="0" smtClean="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 </a:t>
            </a:r>
            <a:r>
              <a:rPr lang="en-US" sz="1300" dirty="0" err="1" smtClean="0">
                <a:solidFill>
                  <a:schemeClr val="tx2">
                    <a:lumMod val="50000"/>
                  </a:schemeClr>
                </a:solidFill>
                <a:latin typeface="Times New Roman" panose="02020603050405020304" pitchFamily="18" charset="0"/>
                <a:ea typeface="Roboto" panose="02000000000000000000" pitchFamily="2" charset="0"/>
                <a:cs typeface="Times New Roman" panose="02020603050405020304" pitchFamily="18" charset="0"/>
              </a:rPr>
              <a:t>tài</a:t>
            </a:r>
            <a:r>
              <a:rPr lang="id-ID" sz="1100" dirty="0" smtClean="0">
                <a:solidFill>
                  <a:prstClr val="white">
                    <a:lumMod val="65000"/>
                  </a:prstClr>
                </a:solidFill>
                <a:latin typeface="Times New Roman" panose="02020603050405020304" pitchFamily="18" charset="0"/>
                <a:ea typeface="Roboto" panose="02000000000000000000" pitchFamily="2" charset="0"/>
                <a:cs typeface="Times New Roman" panose="02020603050405020304" pitchFamily="18" charset="0"/>
              </a:rPr>
              <a:t>.</a:t>
            </a:r>
            <a:endParaRPr lang="en-US" sz="1100" b="1" dirty="0">
              <a:solidFill>
                <a:prstClr val="white">
                  <a:lumMod val="65000"/>
                </a:prstClr>
              </a:solidFill>
              <a:latin typeface="Times New Roman" panose="02020603050405020304" pitchFamily="18" charset="0"/>
              <a:ea typeface="Roboto" panose="02000000000000000000" pitchFamily="2" charset="0"/>
              <a:cs typeface="Times New Roman" panose="02020603050405020304" pitchFamily="18" charset="0"/>
            </a:endParaRPr>
          </a:p>
        </p:txBody>
      </p:sp>
      <p:grpSp>
        <p:nvGrpSpPr>
          <p:cNvPr id="15" name="Group 14"/>
          <p:cNvGrpSpPr/>
          <p:nvPr/>
        </p:nvGrpSpPr>
        <p:grpSpPr>
          <a:xfrm>
            <a:off x="5550218" y="3959582"/>
            <a:ext cx="1168147" cy="1226498"/>
            <a:chOff x="5591490" y="3902655"/>
            <a:chExt cx="1065993" cy="1119240"/>
          </a:xfrm>
        </p:grpSpPr>
        <p:sp>
          <p:nvSpPr>
            <p:cNvPr id="16" name="Freeform 21"/>
            <p:cNvSpPr/>
            <p:nvPr/>
          </p:nvSpPr>
          <p:spPr>
            <a:xfrm rot="5400000">
              <a:off x="5982838" y="3973973"/>
              <a:ext cx="168273" cy="25637"/>
            </a:xfrm>
            <a:custGeom>
              <a:avLst/>
              <a:gdLst>
                <a:gd name="connsiteX0" fmla="*/ 0 w 168273"/>
                <a:gd name="connsiteY0" fmla="*/ 12818 h 25637"/>
                <a:gd name="connsiteX1" fmla="*/ 168273 w 168273"/>
                <a:gd name="connsiteY1" fmla="*/ 12818 h 25637"/>
              </a:gdLst>
              <a:ahLst/>
              <a:cxnLst>
                <a:cxn ang="0">
                  <a:pos x="connsiteX0" y="connsiteY0"/>
                </a:cxn>
                <a:cxn ang="0">
                  <a:pos x="connsiteX1" y="connsiteY1"/>
                </a:cxn>
              </a:cxnLst>
              <a:rect l="l" t="t" r="r" b="b"/>
              <a:pathLst>
                <a:path w="168273" h="25637">
                  <a:moveTo>
                    <a:pt x="0" y="12818"/>
                  </a:moveTo>
                  <a:lnTo>
                    <a:pt x="168273" y="12818"/>
                  </a:lnTo>
                </a:path>
              </a:pathLst>
            </a:custGeom>
            <a:noFill/>
            <a:ln w="88900" cmpd="dbl">
              <a:solidFill>
                <a:schemeClr val="accent4"/>
              </a:solidFill>
            </a:ln>
          </p:spPr>
          <p:style>
            <a:lnRef idx="2">
              <a:schemeClr val="accent3">
                <a:hueOff val="0"/>
                <a:satOff val="0"/>
                <a:lumOff val="0"/>
                <a:alphaOff val="0"/>
              </a:schemeClr>
            </a:lnRef>
            <a:fillRef idx="0">
              <a:scrgbClr r="0" g="0" b="0"/>
            </a:fillRef>
            <a:effectRef idx="0">
              <a:schemeClr val="accent2">
                <a:tint val="90000"/>
                <a:hueOff val="0"/>
                <a:satOff val="0"/>
                <a:lumOff val="0"/>
                <a:alphaOff val="0"/>
              </a:schemeClr>
            </a:effectRef>
            <a:fontRef idx="minor">
              <a:schemeClr val="tx1">
                <a:hueOff val="0"/>
                <a:satOff val="0"/>
                <a:lumOff val="0"/>
                <a:alphaOff val="0"/>
              </a:schemeClr>
            </a:fontRef>
          </p:style>
          <p:txBody>
            <a:bodyPr spcFirstLastPara="0" vert="horz" wrap="square" lIns="92630" tIns="8611" rIns="92630" bIns="8613" numCol="1" spcCol="1270" anchor="ctr" anchorCtr="0">
              <a:noAutofit/>
            </a:bodyPr>
            <a:lstStyle/>
            <a:p>
              <a:pPr algn="ctr" defTabSz="222250">
                <a:lnSpc>
                  <a:spcPct val="90000"/>
                </a:lnSpc>
                <a:spcBef>
                  <a:spcPct val="0"/>
                </a:spcBef>
                <a:spcAft>
                  <a:spcPct val="35000"/>
                </a:spcAft>
              </a:pPr>
              <a:endParaRPr lang="id-ID" sz="800">
                <a:solidFill>
                  <a:prstClr val="black">
                    <a:hueOff val="0"/>
                    <a:satOff val="0"/>
                    <a:lumOff val="0"/>
                    <a:alphaOff val="0"/>
                  </a:prstClr>
                </a:solidFill>
              </a:endParaRPr>
            </a:p>
          </p:txBody>
        </p:sp>
        <p:sp>
          <p:nvSpPr>
            <p:cNvPr id="17" name="Freeform 22"/>
            <p:cNvSpPr/>
            <p:nvPr/>
          </p:nvSpPr>
          <p:spPr>
            <a:xfrm>
              <a:off x="5591490" y="4070931"/>
              <a:ext cx="950965" cy="950964"/>
            </a:xfrm>
            <a:custGeom>
              <a:avLst/>
              <a:gdLst>
                <a:gd name="connsiteX0" fmla="*/ 0 w 950965"/>
                <a:gd name="connsiteY0" fmla="*/ 475483 h 950965"/>
                <a:gd name="connsiteX1" fmla="*/ 475483 w 950965"/>
                <a:gd name="connsiteY1" fmla="*/ 0 h 950965"/>
                <a:gd name="connsiteX2" fmla="*/ 950966 w 950965"/>
                <a:gd name="connsiteY2" fmla="*/ 475483 h 950965"/>
                <a:gd name="connsiteX3" fmla="*/ 475483 w 950965"/>
                <a:gd name="connsiteY3" fmla="*/ 950966 h 950965"/>
                <a:gd name="connsiteX4" fmla="*/ 0 w 950965"/>
                <a:gd name="connsiteY4" fmla="*/ 475483 h 950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965" h="950965">
                  <a:moveTo>
                    <a:pt x="0" y="475483"/>
                  </a:moveTo>
                  <a:cubicBezTo>
                    <a:pt x="0" y="212881"/>
                    <a:pt x="212881" y="0"/>
                    <a:pt x="475483" y="0"/>
                  </a:cubicBezTo>
                  <a:cubicBezTo>
                    <a:pt x="738085" y="0"/>
                    <a:pt x="950966" y="212881"/>
                    <a:pt x="950966" y="475483"/>
                  </a:cubicBezTo>
                  <a:cubicBezTo>
                    <a:pt x="950966" y="738085"/>
                    <a:pt x="738085" y="950966"/>
                    <a:pt x="475483" y="950966"/>
                  </a:cubicBezTo>
                  <a:cubicBezTo>
                    <a:pt x="212881" y="950966"/>
                    <a:pt x="0" y="738085"/>
                    <a:pt x="0" y="475483"/>
                  </a:cubicBezTo>
                  <a:close/>
                </a:path>
              </a:pathLst>
            </a:custGeom>
            <a:solidFill>
              <a:schemeClr val="accent4"/>
            </a:solidFill>
            <a:ln>
              <a:noFill/>
            </a:ln>
          </p:spPr>
          <p:style>
            <a:lnRef idx="2">
              <a:scrgbClr r="0" g="0" b="0"/>
            </a:lnRef>
            <a:fillRef idx="1">
              <a:schemeClr val="accent2">
                <a:hueOff val="-955721"/>
                <a:satOff val="-23029"/>
                <a:lumOff val="-13857"/>
                <a:alphaOff val="0"/>
              </a:schemeClr>
            </a:fillRef>
            <a:effectRef idx="0">
              <a:schemeClr val="accent2">
                <a:hueOff val="-955721"/>
                <a:satOff val="-23029"/>
                <a:lumOff val="-13857"/>
                <a:alphaOff val="0"/>
              </a:schemeClr>
            </a:effectRef>
            <a:fontRef idx="minor">
              <a:schemeClr val="lt1"/>
            </a:fontRef>
          </p:style>
          <p:txBody>
            <a:bodyPr spcFirstLastPara="0" vert="horz" wrap="square" lIns="153236" tIns="153236" rIns="153236" bIns="153236" numCol="1" spcCol="1270" anchor="ctr" anchorCtr="0">
              <a:noAutofit/>
            </a:bodyPr>
            <a:lstStyle/>
            <a:p>
              <a:pPr algn="ctr" defTabSz="977900">
                <a:lnSpc>
                  <a:spcPct val="90000"/>
                </a:lnSpc>
                <a:spcBef>
                  <a:spcPct val="0"/>
                </a:spcBef>
                <a:spcAft>
                  <a:spcPct val="35000"/>
                </a:spcAft>
              </a:pPr>
              <a:endParaRPr lang="id-ID" sz="3200">
                <a:solidFill>
                  <a:prstClr val="white"/>
                </a:solidFill>
              </a:endParaRPr>
            </a:p>
          </p:txBody>
        </p:sp>
        <p:grpSp>
          <p:nvGrpSpPr>
            <p:cNvPr id="18" name="Group 17"/>
            <p:cNvGrpSpPr/>
            <p:nvPr/>
          </p:nvGrpSpPr>
          <p:grpSpPr>
            <a:xfrm>
              <a:off x="5610726" y="4088449"/>
              <a:ext cx="1046757" cy="768419"/>
              <a:chOff x="1463652" y="2340987"/>
              <a:chExt cx="800770" cy="587838"/>
            </a:xfrm>
          </p:grpSpPr>
          <p:sp>
            <p:nvSpPr>
              <p:cNvPr id="19" name="Oval 4"/>
              <p:cNvSpPr/>
              <p:nvPr/>
            </p:nvSpPr>
            <p:spPr>
              <a:xfrm>
                <a:off x="1528975" y="2340987"/>
                <a:ext cx="576999" cy="577000"/>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143061" tIns="55880" rIns="143061" bIns="55880" numCol="1" spcCol="1270" anchor="ctr" anchorCtr="0">
                <a:noAutofit/>
              </a:bodyPr>
              <a:lstStyle/>
              <a:p>
                <a:pPr algn="ctr" defTabSz="1955800">
                  <a:lnSpc>
                    <a:spcPct val="90000"/>
                  </a:lnSpc>
                  <a:spcBef>
                    <a:spcPct val="0"/>
                  </a:spcBef>
                  <a:spcAft>
                    <a:spcPct val="35000"/>
                  </a:spcAft>
                </a:pPr>
                <a:endParaRPr lang="id-ID" sz="3600" dirty="0">
                  <a:solidFill>
                    <a:prstClr val="white">
                      <a:lumMod val="95000"/>
                    </a:prstClr>
                  </a:solidFill>
                  <a:latin typeface="FontAwesome" pitchFamily="2" charset="0"/>
                </a:endParaRPr>
              </a:p>
            </p:txBody>
          </p:sp>
          <p:sp>
            <p:nvSpPr>
              <p:cNvPr id="20" name="TextBox 19"/>
              <p:cNvSpPr txBox="1"/>
              <p:nvPr/>
            </p:nvSpPr>
            <p:spPr>
              <a:xfrm>
                <a:off x="1463652" y="2477623"/>
                <a:ext cx="800770" cy="451202"/>
              </a:xfrm>
              <a:prstGeom prst="rect">
                <a:avLst/>
              </a:prstGeom>
              <a:noFill/>
            </p:spPr>
            <p:txBody>
              <a:bodyPr wrap="square" rtlCol="0">
                <a:spAutoFit/>
              </a:bodyPr>
              <a:lstStyle/>
              <a:p>
                <a:r>
                  <a:rPr lang="en-US" sz="3600" dirty="0">
                    <a:solidFill>
                      <a:schemeClr val="bg1"/>
                    </a:solidFill>
                    <a:ea typeface="Roboto" panose="02000000000000000000" pitchFamily="2" charset="0"/>
                  </a:rPr>
                  <a:t>RFID</a:t>
                </a:r>
                <a:endParaRPr lang="id-ID" sz="3600" dirty="0">
                  <a:solidFill>
                    <a:schemeClr val="bg1"/>
                  </a:solidFill>
                  <a:ea typeface="Roboto" panose="02000000000000000000" pitchFamily="2" charset="0"/>
                </a:endParaRPr>
              </a:p>
            </p:txBody>
          </p:sp>
        </p:grpSp>
      </p:grpSp>
      <p:grpSp>
        <p:nvGrpSpPr>
          <p:cNvPr id="21" name="Group 20"/>
          <p:cNvGrpSpPr/>
          <p:nvPr/>
        </p:nvGrpSpPr>
        <p:grpSpPr>
          <a:xfrm>
            <a:off x="6722184" y="2787606"/>
            <a:ext cx="1313918" cy="1042097"/>
            <a:chOff x="6660968" y="2833173"/>
            <a:chExt cx="1199017" cy="950965"/>
          </a:xfrm>
        </p:grpSpPr>
        <p:sp>
          <p:nvSpPr>
            <p:cNvPr id="22" name="Freeform 19"/>
            <p:cNvSpPr/>
            <p:nvPr/>
          </p:nvSpPr>
          <p:spPr>
            <a:xfrm>
              <a:off x="6660968" y="3295839"/>
              <a:ext cx="168273" cy="25637"/>
            </a:xfrm>
            <a:custGeom>
              <a:avLst/>
              <a:gdLst>
                <a:gd name="connsiteX0" fmla="*/ 0 w 168273"/>
                <a:gd name="connsiteY0" fmla="*/ 12818 h 25637"/>
                <a:gd name="connsiteX1" fmla="*/ 168273 w 168273"/>
                <a:gd name="connsiteY1" fmla="*/ 12818 h 25637"/>
              </a:gdLst>
              <a:ahLst/>
              <a:cxnLst>
                <a:cxn ang="0">
                  <a:pos x="connsiteX0" y="connsiteY0"/>
                </a:cxn>
                <a:cxn ang="0">
                  <a:pos x="connsiteX1" y="connsiteY1"/>
                </a:cxn>
              </a:cxnLst>
              <a:rect l="l" t="t" r="r" b="b"/>
              <a:pathLst>
                <a:path w="168273" h="25637">
                  <a:moveTo>
                    <a:pt x="0" y="12818"/>
                  </a:moveTo>
                  <a:lnTo>
                    <a:pt x="168273" y="12818"/>
                  </a:lnTo>
                </a:path>
              </a:pathLst>
            </a:custGeom>
            <a:noFill/>
            <a:ln w="88900" cmpd="dbl">
              <a:solidFill>
                <a:schemeClr val="accent6"/>
              </a:solidFill>
            </a:ln>
          </p:spPr>
          <p:style>
            <a:lnRef idx="2">
              <a:schemeClr val="accent3">
                <a:hueOff val="0"/>
                <a:satOff val="0"/>
                <a:lumOff val="0"/>
                <a:alphaOff val="0"/>
              </a:schemeClr>
            </a:lnRef>
            <a:fillRef idx="0">
              <a:scrgbClr r="0" g="0" b="0"/>
            </a:fillRef>
            <a:effectRef idx="0">
              <a:schemeClr val="accent2">
                <a:tint val="90000"/>
                <a:hueOff val="0"/>
                <a:satOff val="0"/>
                <a:lumOff val="0"/>
                <a:alphaOff val="0"/>
              </a:schemeClr>
            </a:effectRef>
            <a:fontRef idx="minor">
              <a:schemeClr val="tx1">
                <a:hueOff val="0"/>
                <a:satOff val="0"/>
                <a:lumOff val="0"/>
                <a:alphaOff val="0"/>
              </a:schemeClr>
            </a:fontRef>
          </p:style>
          <p:txBody>
            <a:bodyPr spcFirstLastPara="0" vert="horz" wrap="square" lIns="92630" tIns="8612" rIns="92630" bIns="8612" numCol="1" spcCol="1270" anchor="ctr" anchorCtr="0">
              <a:noAutofit/>
            </a:bodyPr>
            <a:lstStyle/>
            <a:p>
              <a:pPr algn="ctr" defTabSz="222250">
                <a:lnSpc>
                  <a:spcPct val="90000"/>
                </a:lnSpc>
                <a:spcBef>
                  <a:spcPct val="0"/>
                </a:spcBef>
                <a:spcAft>
                  <a:spcPct val="35000"/>
                </a:spcAft>
              </a:pPr>
              <a:endParaRPr lang="id-ID" sz="800">
                <a:solidFill>
                  <a:prstClr val="black">
                    <a:hueOff val="0"/>
                    <a:satOff val="0"/>
                    <a:lumOff val="0"/>
                    <a:alphaOff val="0"/>
                  </a:prstClr>
                </a:solidFill>
              </a:endParaRPr>
            </a:p>
          </p:txBody>
        </p:sp>
        <p:sp>
          <p:nvSpPr>
            <p:cNvPr id="23" name="Freeform 20"/>
            <p:cNvSpPr/>
            <p:nvPr/>
          </p:nvSpPr>
          <p:spPr>
            <a:xfrm>
              <a:off x="6829243" y="2833173"/>
              <a:ext cx="950965" cy="950965"/>
            </a:xfrm>
            <a:custGeom>
              <a:avLst/>
              <a:gdLst>
                <a:gd name="connsiteX0" fmla="*/ 0 w 950965"/>
                <a:gd name="connsiteY0" fmla="*/ 475483 h 950965"/>
                <a:gd name="connsiteX1" fmla="*/ 475483 w 950965"/>
                <a:gd name="connsiteY1" fmla="*/ 0 h 950965"/>
                <a:gd name="connsiteX2" fmla="*/ 950966 w 950965"/>
                <a:gd name="connsiteY2" fmla="*/ 475483 h 950965"/>
                <a:gd name="connsiteX3" fmla="*/ 475483 w 950965"/>
                <a:gd name="connsiteY3" fmla="*/ 950966 h 950965"/>
                <a:gd name="connsiteX4" fmla="*/ 0 w 950965"/>
                <a:gd name="connsiteY4" fmla="*/ 475483 h 950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965" h="950965">
                  <a:moveTo>
                    <a:pt x="0" y="475483"/>
                  </a:moveTo>
                  <a:cubicBezTo>
                    <a:pt x="0" y="212881"/>
                    <a:pt x="212881" y="0"/>
                    <a:pt x="475483" y="0"/>
                  </a:cubicBezTo>
                  <a:cubicBezTo>
                    <a:pt x="738085" y="0"/>
                    <a:pt x="950966" y="212881"/>
                    <a:pt x="950966" y="475483"/>
                  </a:cubicBezTo>
                  <a:cubicBezTo>
                    <a:pt x="950966" y="738085"/>
                    <a:pt x="738085" y="950966"/>
                    <a:pt x="475483" y="950966"/>
                  </a:cubicBezTo>
                  <a:cubicBezTo>
                    <a:pt x="212881" y="950966"/>
                    <a:pt x="0" y="738085"/>
                    <a:pt x="0" y="475483"/>
                  </a:cubicBezTo>
                  <a:close/>
                </a:path>
              </a:pathLst>
            </a:custGeom>
            <a:solidFill>
              <a:schemeClr val="accent6"/>
            </a:solidFill>
            <a:ln>
              <a:noFill/>
            </a:ln>
          </p:spPr>
          <p:style>
            <a:lnRef idx="2">
              <a:scrgbClr r="0" g="0" b="0"/>
            </a:lnRef>
            <a:fillRef idx="1">
              <a:schemeClr val="accent2">
                <a:hueOff val="-477861"/>
                <a:satOff val="-11515"/>
                <a:lumOff val="-6928"/>
                <a:alphaOff val="0"/>
              </a:schemeClr>
            </a:fillRef>
            <a:effectRef idx="0">
              <a:schemeClr val="accent2">
                <a:hueOff val="-477861"/>
                <a:satOff val="-11515"/>
                <a:lumOff val="-6928"/>
                <a:alphaOff val="0"/>
              </a:schemeClr>
            </a:effectRef>
            <a:fontRef idx="minor">
              <a:schemeClr val="lt1"/>
            </a:fontRef>
          </p:style>
          <p:txBody>
            <a:bodyPr spcFirstLastPara="0" vert="horz" wrap="square" lIns="153236" tIns="153236" rIns="153236" bIns="153236" numCol="1" spcCol="1270" anchor="ctr" anchorCtr="0">
              <a:noAutofit/>
            </a:bodyPr>
            <a:lstStyle/>
            <a:p>
              <a:pPr algn="ctr" defTabSz="977900">
                <a:lnSpc>
                  <a:spcPct val="90000"/>
                </a:lnSpc>
                <a:spcBef>
                  <a:spcPct val="0"/>
                </a:spcBef>
                <a:spcAft>
                  <a:spcPct val="35000"/>
                </a:spcAft>
              </a:pPr>
              <a:endParaRPr lang="id-ID" sz="3200">
                <a:solidFill>
                  <a:prstClr val="white"/>
                </a:solidFill>
              </a:endParaRPr>
            </a:p>
          </p:txBody>
        </p:sp>
        <p:grpSp>
          <p:nvGrpSpPr>
            <p:cNvPr id="24" name="Group 23"/>
            <p:cNvGrpSpPr/>
            <p:nvPr/>
          </p:nvGrpSpPr>
          <p:grpSpPr>
            <a:xfrm>
              <a:off x="6834107" y="2838615"/>
              <a:ext cx="1025878" cy="830101"/>
              <a:chOff x="1447433" y="3367134"/>
              <a:chExt cx="784797" cy="635033"/>
            </a:xfrm>
          </p:grpSpPr>
          <p:sp>
            <p:nvSpPr>
              <p:cNvPr id="25" name="Oval 4"/>
              <p:cNvSpPr/>
              <p:nvPr/>
            </p:nvSpPr>
            <p:spPr>
              <a:xfrm>
                <a:off x="1528976" y="3367134"/>
                <a:ext cx="576999" cy="576998"/>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143061" tIns="55880" rIns="143061" bIns="55880" numCol="1" spcCol="1270" anchor="ctr" anchorCtr="0">
                <a:noAutofit/>
              </a:bodyPr>
              <a:lstStyle/>
              <a:p>
                <a:pPr algn="ctr"/>
                <a:endParaRPr lang="id-ID" sz="3200" dirty="0">
                  <a:solidFill>
                    <a:prstClr val="white">
                      <a:lumMod val="95000"/>
                    </a:prstClr>
                  </a:solidFill>
                  <a:latin typeface="FontAwesome" pitchFamily="2" charset="0"/>
                </a:endParaRPr>
              </a:p>
            </p:txBody>
          </p:sp>
          <p:sp>
            <p:nvSpPr>
              <p:cNvPr id="26" name="TextBox 25"/>
              <p:cNvSpPr txBox="1"/>
              <p:nvPr/>
            </p:nvSpPr>
            <p:spPr>
              <a:xfrm>
                <a:off x="1447433" y="3507988"/>
                <a:ext cx="784797" cy="494179"/>
              </a:xfrm>
              <a:prstGeom prst="rect">
                <a:avLst/>
              </a:prstGeom>
              <a:noFill/>
            </p:spPr>
            <p:txBody>
              <a:bodyPr wrap="square" rtlCol="0">
                <a:spAutoFit/>
              </a:bodyPr>
              <a:lstStyle/>
              <a:p>
                <a:r>
                  <a:rPr lang="en-US" sz="2000" dirty="0" err="1" smtClean="0">
                    <a:solidFill>
                      <a:prstClr val="white">
                        <a:lumMod val="95000"/>
                      </a:prstClr>
                    </a:solidFill>
                    <a:ea typeface="Roboto" panose="02000000000000000000" pitchFamily="2" charset="0"/>
                  </a:rPr>
                  <a:t>ModBus</a:t>
                </a:r>
                <a:r>
                  <a:rPr lang="en-US" sz="2000" dirty="0" smtClean="0">
                    <a:solidFill>
                      <a:prstClr val="white">
                        <a:lumMod val="95000"/>
                      </a:prstClr>
                    </a:solidFill>
                    <a:ea typeface="Roboto" panose="02000000000000000000" pitchFamily="2" charset="0"/>
                  </a:rPr>
                  <a:t> </a:t>
                </a:r>
              </a:p>
              <a:p>
                <a:r>
                  <a:rPr lang="en-US" sz="2000" dirty="0" smtClean="0">
                    <a:solidFill>
                      <a:prstClr val="white">
                        <a:lumMod val="95000"/>
                      </a:prstClr>
                    </a:solidFill>
                    <a:ea typeface="Roboto" panose="02000000000000000000" pitchFamily="2" charset="0"/>
                  </a:rPr>
                  <a:t>   RTU</a:t>
                </a:r>
                <a:endParaRPr lang="id-ID" sz="2000" dirty="0">
                  <a:solidFill>
                    <a:prstClr val="white">
                      <a:lumMod val="95000"/>
                    </a:prstClr>
                  </a:solidFill>
                  <a:ea typeface="Roboto" panose="02000000000000000000" pitchFamily="2" charset="0"/>
                </a:endParaRPr>
              </a:p>
            </p:txBody>
          </p:sp>
        </p:grpSp>
      </p:grpSp>
      <p:grpSp>
        <p:nvGrpSpPr>
          <p:cNvPr id="27" name="Group 26"/>
          <p:cNvGrpSpPr/>
          <p:nvPr/>
        </p:nvGrpSpPr>
        <p:grpSpPr>
          <a:xfrm>
            <a:off x="5550222" y="1431234"/>
            <a:ext cx="1057203" cy="1226496"/>
            <a:chOff x="5591489" y="1595416"/>
            <a:chExt cx="964750" cy="1119239"/>
          </a:xfrm>
        </p:grpSpPr>
        <p:sp>
          <p:nvSpPr>
            <p:cNvPr id="28" name="Freeform 17"/>
            <p:cNvSpPr/>
            <p:nvPr/>
          </p:nvSpPr>
          <p:spPr>
            <a:xfrm rot="16200000">
              <a:off x="5982833" y="2617700"/>
              <a:ext cx="168273" cy="25637"/>
            </a:xfrm>
            <a:custGeom>
              <a:avLst/>
              <a:gdLst>
                <a:gd name="connsiteX0" fmla="*/ 0 w 168273"/>
                <a:gd name="connsiteY0" fmla="*/ 12818 h 25637"/>
                <a:gd name="connsiteX1" fmla="*/ 168273 w 168273"/>
                <a:gd name="connsiteY1" fmla="*/ 12818 h 25637"/>
              </a:gdLst>
              <a:ahLst/>
              <a:cxnLst>
                <a:cxn ang="0">
                  <a:pos x="connsiteX0" y="connsiteY0"/>
                </a:cxn>
                <a:cxn ang="0">
                  <a:pos x="connsiteX1" y="connsiteY1"/>
                </a:cxn>
              </a:cxnLst>
              <a:rect l="l" t="t" r="r" b="b"/>
              <a:pathLst>
                <a:path w="168273" h="25637">
                  <a:moveTo>
                    <a:pt x="0" y="12818"/>
                  </a:moveTo>
                  <a:lnTo>
                    <a:pt x="168273" y="12818"/>
                  </a:lnTo>
                </a:path>
              </a:pathLst>
            </a:custGeom>
            <a:noFill/>
            <a:ln w="88900" cmpd="dbl">
              <a:solidFill>
                <a:srgbClr val="FF0000"/>
              </a:solidFill>
            </a:ln>
          </p:spPr>
          <p:style>
            <a:lnRef idx="2">
              <a:schemeClr val="accent3">
                <a:hueOff val="0"/>
                <a:satOff val="0"/>
                <a:lumOff val="0"/>
                <a:alphaOff val="0"/>
              </a:schemeClr>
            </a:lnRef>
            <a:fillRef idx="0">
              <a:scrgbClr r="0" g="0" b="0"/>
            </a:fillRef>
            <a:effectRef idx="0">
              <a:schemeClr val="accent2">
                <a:tint val="90000"/>
                <a:hueOff val="0"/>
                <a:satOff val="0"/>
                <a:lumOff val="0"/>
                <a:alphaOff val="0"/>
              </a:schemeClr>
            </a:effectRef>
            <a:fontRef idx="minor">
              <a:schemeClr val="tx1">
                <a:hueOff val="0"/>
                <a:satOff val="0"/>
                <a:lumOff val="0"/>
                <a:alphaOff val="0"/>
              </a:schemeClr>
            </a:fontRef>
          </p:style>
          <p:txBody>
            <a:bodyPr spcFirstLastPara="0" vert="horz" wrap="square" lIns="92628" tIns="8612" rIns="92631" bIns="8612" numCol="1" spcCol="1270" anchor="ctr" anchorCtr="0">
              <a:noAutofit/>
            </a:bodyPr>
            <a:lstStyle/>
            <a:p>
              <a:pPr algn="ctr" defTabSz="222250">
                <a:lnSpc>
                  <a:spcPct val="90000"/>
                </a:lnSpc>
                <a:spcBef>
                  <a:spcPct val="0"/>
                </a:spcBef>
                <a:spcAft>
                  <a:spcPct val="35000"/>
                </a:spcAft>
              </a:pPr>
              <a:endParaRPr lang="id-ID" sz="800">
                <a:solidFill>
                  <a:prstClr val="black">
                    <a:hueOff val="0"/>
                    <a:satOff val="0"/>
                    <a:lumOff val="0"/>
                    <a:alphaOff val="0"/>
                  </a:prstClr>
                </a:solidFill>
              </a:endParaRPr>
            </a:p>
          </p:txBody>
        </p:sp>
        <p:sp>
          <p:nvSpPr>
            <p:cNvPr id="29" name="Freeform 18"/>
            <p:cNvSpPr/>
            <p:nvPr/>
          </p:nvSpPr>
          <p:spPr>
            <a:xfrm>
              <a:off x="5591489" y="1595416"/>
              <a:ext cx="950965" cy="950965"/>
            </a:xfrm>
            <a:custGeom>
              <a:avLst/>
              <a:gdLst>
                <a:gd name="connsiteX0" fmla="*/ 0 w 950965"/>
                <a:gd name="connsiteY0" fmla="*/ 475483 h 950965"/>
                <a:gd name="connsiteX1" fmla="*/ 475483 w 950965"/>
                <a:gd name="connsiteY1" fmla="*/ 0 h 950965"/>
                <a:gd name="connsiteX2" fmla="*/ 950966 w 950965"/>
                <a:gd name="connsiteY2" fmla="*/ 475483 h 950965"/>
                <a:gd name="connsiteX3" fmla="*/ 475483 w 950965"/>
                <a:gd name="connsiteY3" fmla="*/ 950966 h 950965"/>
                <a:gd name="connsiteX4" fmla="*/ 0 w 950965"/>
                <a:gd name="connsiteY4" fmla="*/ 475483 h 950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965" h="950965">
                  <a:moveTo>
                    <a:pt x="0" y="475483"/>
                  </a:moveTo>
                  <a:cubicBezTo>
                    <a:pt x="0" y="212881"/>
                    <a:pt x="212881" y="0"/>
                    <a:pt x="475483" y="0"/>
                  </a:cubicBezTo>
                  <a:cubicBezTo>
                    <a:pt x="738085" y="0"/>
                    <a:pt x="950966" y="212881"/>
                    <a:pt x="950966" y="475483"/>
                  </a:cubicBezTo>
                  <a:cubicBezTo>
                    <a:pt x="950966" y="738085"/>
                    <a:pt x="738085" y="950966"/>
                    <a:pt x="475483" y="950966"/>
                  </a:cubicBezTo>
                  <a:cubicBezTo>
                    <a:pt x="212881" y="950966"/>
                    <a:pt x="0" y="738085"/>
                    <a:pt x="0" y="475483"/>
                  </a:cubicBezTo>
                  <a:close/>
                </a:path>
              </a:pathLst>
            </a:custGeom>
            <a:solidFill>
              <a:srgbClr val="FF0000"/>
            </a:solidFill>
            <a:ln>
              <a:noFill/>
            </a:ln>
          </p:spPr>
          <p:style>
            <a:lnRef idx="2">
              <a:scrgbClr r="0" g="0" b="0"/>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53236" tIns="153236" rIns="153236" bIns="153236" numCol="1" spcCol="1270" anchor="ctr" anchorCtr="0">
              <a:noAutofit/>
            </a:bodyPr>
            <a:lstStyle/>
            <a:p>
              <a:pPr algn="ctr" defTabSz="977900">
                <a:lnSpc>
                  <a:spcPct val="90000"/>
                </a:lnSpc>
                <a:spcBef>
                  <a:spcPct val="0"/>
                </a:spcBef>
                <a:spcAft>
                  <a:spcPct val="35000"/>
                </a:spcAft>
              </a:pPr>
              <a:endParaRPr lang="id-ID" sz="3200">
                <a:solidFill>
                  <a:prstClr val="white"/>
                </a:solidFill>
              </a:endParaRPr>
            </a:p>
          </p:txBody>
        </p:sp>
        <p:grpSp>
          <p:nvGrpSpPr>
            <p:cNvPr id="30" name="Group 29"/>
            <p:cNvGrpSpPr/>
            <p:nvPr/>
          </p:nvGrpSpPr>
          <p:grpSpPr>
            <a:xfrm>
              <a:off x="5674130" y="1623172"/>
              <a:ext cx="882109" cy="754239"/>
              <a:chOff x="2588162" y="3348534"/>
              <a:chExt cx="674815" cy="576998"/>
            </a:xfrm>
          </p:grpSpPr>
          <p:sp>
            <p:nvSpPr>
              <p:cNvPr id="31" name="Oval 4"/>
              <p:cNvSpPr/>
              <p:nvPr/>
            </p:nvSpPr>
            <p:spPr>
              <a:xfrm>
                <a:off x="2588162" y="3348534"/>
                <a:ext cx="576999" cy="576998"/>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143061" tIns="55880" rIns="143061" bIns="55880" numCol="1" spcCol="1270" anchor="ctr" anchorCtr="0">
                <a:noAutofit/>
              </a:bodyPr>
              <a:lstStyle/>
              <a:p>
                <a:pPr algn="ctr" defTabSz="1955800">
                  <a:lnSpc>
                    <a:spcPct val="90000"/>
                  </a:lnSpc>
                  <a:spcBef>
                    <a:spcPct val="0"/>
                  </a:spcBef>
                  <a:spcAft>
                    <a:spcPct val="35000"/>
                  </a:spcAft>
                </a:pPr>
                <a:endParaRPr lang="id-ID" sz="3600" dirty="0">
                  <a:solidFill>
                    <a:prstClr val="white">
                      <a:lumMod val="95000"/>
                    </a:prstClr>
                  </a:solidFill>
                  <a:latin typeface="FontAwesome" pitchFamily="2" charset="0"/>
                </a:endParaRPr>
              </a:p>
            </p:txBody>
          </p:sp>
          <p:sp>
            <p:nvSpPr>
              <p:cNvPr id="32" name="TextBox 31"/>
              <p:cNvSpPr txBox="1"/>
              <p:nvPr/>
            </p:nvSpPr>
            <p:spPr>
              <a:xfrm>
                <a:off x="2604976" y="3461379"/>
                <a:ext cx="658001" cy="451208"/>
              </a:xfrm>
              <a:prstGeom prst="rect">
                <a:avLst/>
              </a:prstGeom>
              <a:noFill/>
            </p:spPr>
            <p:txBody>
              <a:bodyPr wrap="square" rtlCol="0">
                <a:spAutoFit/>
              </a:bodyPr>
              <a:lstStyle/>
              <a:p>
                <a:r>
                  <a:rPr lang="en-US" sz="3600" dirty="0" smtClean="0">
                    <a:solidFill>
                      <a:prstClr val="white">
                        <a:lumMod val="95000"/>
                      </a:prstClr>
                    </a:solidFill>
                    <a:ea typeface="Roboto" panose="02000000000000000000" pitchFamily="2" charset="0"/>
                  </a:rPr>
                  <a:t>C</a:t>
                </a:r>
                <a:r>
                  <a:rPr lang="en-US" sz="3600" dirty="0">
                    <a:solidFill>
                      <a:prstClr val="white">
                        <a:lumMod val="95000"/>
                      </a:prstClr>
                    </a:solidFill>
                    <a:ea typeface="Roboto" panose="02000000000000000000" pitchFamily="2" charset="0"/>
                  </a:rPr>
                  <a:t>#</a:t>
                </a:r>
                <a:endParaRPr lang="id-ID" sz="3600" dirty="0">
                  <a:solidFill>
                    <a:prstClr val="white">
                      <a:lumMod val="95000"/>
                    </a:prstClr>
                  </a:solidFill>
                  <a:ea typeface="Roboto" panose="02000000000000000000" pitchFamily="2" charset="0"/>
                </a:endParaRPr>
              </a:p>
            </p:txBody>
          </p:sp>
        </p:grpSp>
      </p:grpSp>
      <p:grpSp>
        <p:nvGrpSpPr>
          <p:cNvPr id="33" name="Group 32"/>
          <p:cNvGrpSpPr/>
          <p:nvPr/>
        </p:nvGrpSpPr>
        <p:grpSpPr>
          <a:xfrm>
            <a:off x="4193849" y="2787609"/>
            <a:ext cx="1226498" cy="1042097"/>
            <a:chOff x="4353731" y="2833172"/>
            <a:chExt cx="1119240" cy="950964"/>
          </a:xfrm>
        </p:grpSpPr>
        <p:sp>
          <p:nvSpPr>
            <p:cNvPr id="34" name="Freeform 23"/>
            <p:cNvSpPr/>
            <p:nvPr/>
          </p:nvSpPr>
          <p:spPr>
            <a:xfrm>
              <a:off x="5304698" y="3295833"/>
              <a:ext cx="168273" cy="25638"/>
            </a:xfrm>
            <a:custGeom>
              <a:avLst/>
              <a:gdLst>
                <a:gd name="connsiteX0" fmla="*/ 0 w 168273"/>
                <a:gd name="connsiteY0" fmla="*/ 12818 h 25637"/>
                <a:gd name="connsiteX1" fmla="*/ 168273 w 168273"/>
                <a:gd name="connsiteY1" fmla="*/ 12818 h 25637"/>
              </a:gdLst>
              <a:ahLst/>
              <a:cxnLst>
                <a:cxn ang="0">
                  <a:pos x="connsiteX0" y="connsiteY0"/>
                </a:cxn>
                <a:cxn ang="0">
                  <a:pos x="connsiteX1" y="connsiteY1"/>
                </a:cxn>
              </a:cxnLst>
              <a:rect l="l" t="t" r="r" b="b"/>
              <a:pathLst>
                <a:path w="168273" h="25637">
                  <a:moveTo>
                    <a:pt x="168273" y="12819"/>
                  </a:moveTo>
                  <a:lnTo>
                    <a:pt x="0" y="12819"/>
                  </a:lnTo>
                </a:path>
              </a:pathLst>
            </a:custGeom>
            <a:noFill/>
            <a:ln w="88900" cmpd="dbl">
              <a:solidFill>
                <a:srgbClr val="7030A0"/>
              </a:solidFill>
            </a:ln>
          </p:spPr>
          <p:style>
            <a:lnRef idx="2">
              <a:schemeClr val="accent3">
                <a:hueOff val="0"/>
                <a:satOff val="0"/>
                <a:lumOff val="0"/>
                <a:alphaOff val="0"/>
              </a:schemeClr>
            </a:lnRef>
            <a:fillRef idx="0">
              <a:scrgbClr r="0" g="0" b="0"/>
            </a:fillRef>
            <a:effectRef idx="0">
              <a:schemeClr val="accent2">
                <a:tint val="90000"/>
                <a:hueOff val="0"/>
                <a:satOff val="0"/>
                <a:lumOff val="0"/>
                <a:alphaOff val="0"/>
              </a:schemeClr>
            </a:effectRef>
            <a:fontRef idx="minor">
              <a:schemeClr val="tx1">
                <a:hueOff val="0"/>
                <a:satOff val="0"/>
                <a:lumOff val="0"/>
                <a:alphaOff val="0"/>
              </a:schemeClr>
            </a:fontRef>
          </p:style>
          <p:txBody>
            <a:bodyPr spcFirstLastPara="0" vert="horz" wrap="square" lIns="92630" tIns="8613" rIns="92630" bIns="8612" numCol="1" spcCol="1270" anchor="ctr" anchorCtr="0">
              <a:noAutofit/>
            </a:bodyPr>
            <a:lstStyle/>
            <a:p>
              <a:pPr algn="ctr" defTabSz="222250">
                <a:lnSpc>
                  <a:spcPct val="90000"/>
                </a:lnSpc>
                <a:spcBef>
                  <a:spcPct val="0"/>
                </a:spcBef>
                <a:spcAft>
                  <a:spcPct val="35000"/>
                </a:spcAft>
              </a:pPr>
              <a:endParaRPr lang="id-ID" sz="800">
                <a:solidFill>
                  <a:prstClr val="black">
                    <a:hueOff val="0"/>
                    <a:satOff val="0"/>
                    <a:lumOff val="0"/>
                    <a:alphaOff val="0"/>
                  </a:prstClr>
                </a:solidFill>
              </a:endParaRPr>
            </a:p>
          </p:txBody>
        </p:sp>
        <p:sp>
          <p:nvSpPr>
            <p:cNvPr id="35" name="Freeform 24"/>
            <p:cNvSpPr/>
            <p:nvPr/>
          </p:nvSpPr>
          <p:spPr>
            <a:xfrm>
              <a:off x="4353731" y="2833172"/>
              <a:ext cx="950965" cy="950964"/>
            </a:xfrm>
            <a:custGeom>
              <a:avLst/>
              <a:gdLst>
                <a:gd name="connsiteX0" fmla="*/ 0 w 950965"/>
                <a:gd name="connsiteY0" fmla="*/ 475483 h 950965"/>
                <a:gd name="connsiteX1" fmla="*/ 475483 w 950965"/>
                <a:gd name="connsiteY1" fmla="*/ 0 h 950965"/>
                <a:gd name="connsiteX2" fmla="*/ 950966 w 950965"/>
                <a:gd name="connsiteY2" fmla="*/ 475483 h 950965"/>
                <a:gd name="connsiteX3" fmla="*/ 475483 w 950965"/>
                <a:gd name="connsiteY3" fmla="*/ 950966 h 950965"/>
                <a:gd name="connsiteX4" fmla="*/ 0 w 950965"/>
                <a:gd name="connsiteY4" fmla="*/ 475483 h 950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965" h="950965">
                  <a:moveTo>
                    <a:pt x="0" y="475483"/>
                  </a:moveTo>
                  <a:cubicBezTo>
                    <a:pt x="0" y="212881"/>
                    <a:pt x="212881" y="0"/>
                    <a:pt x="475483" y="0"/>
                  </a:cubicBezTo>
                  <a:cubicBezTo>
                    <a:pt x="738085" y="0"/>
                    <a:pt x="950966" y="212881"/>
                    <a:pt x="950966" y="475483"/>
                  </a:cubicBezTo>
                  <a:cubicBezTo>
                    <a:pt x="950966" y="738085"/>
                    <a:pt x="738085" y="950966"/>
                    <a:pt x="475483" y="950966"/>
                  </a:cubicBezTo>
                  <a:cubicBezTo>
                    <a:pt x="212881" y="950966"/>
                    <a:pt x="0" y="738085"/>
                    <a:pt x="0" y="475483"/>
                  </a:cubicBezTo>
                  <a:close/>
                </a:path>
              </a:pathLst>
            </a:custGeom>
            <a:solidFill>
              <a:srgbClr val="7030A0"/>
            </a:solidFill>
            <a:ln>
              <a:noFill/>
            </a:ln>
          </p:spPr>
          <p:style>
            <a:lnRef idx="2">
              <a:scrgbClr r="0" g="0" b="0"/>
            </a:lnRef>
            <a:fillRef idx="1">
              <a:schemeClr val="accent2">
                <a:hueOff val="-1433582"/>
                <a:satOff val="-34544"/>
                <a:lumOff val="-20785"/>
                <a:alphaOff val="0"/>
              </a:schemeClr>
            </a:fillRef>
            <a:effectRef idx="0">
              <a:schemeClr val="accent2">
                <a:hueOff val="-1433582"/>
                <a:satOff val="-34544"/>
                <a:lumOff val="-20785"/>
                <a:alphaOff val="0"/>
              </a:schemeClr>
            </a:effectRef>
            <a:fontRef idx="minor">
              <a:schemeClr val="lt1"/>
            </a:fontRef>
          </p:style>
          <p:txBody>
            <a:bodyPr spcFirstLastPara="0" vert="horz" wrap="square" lIns="153236" tIns="153236" rIns="153236" bIns="153236" numCol="1" spcCol="1270" anchor="ctr" anchorCtr="0">
              <a:noAutofit/>
            </a:bodyPr>
            <a:lstStyle/>
            <a:p>
              <a:pPr algn="ctr" defTabSz="977900">
                <a:lnSpc>
                  <a:spcPct val="90000"/>
                </a:lnSpc>
                <a:spcBef>
                  <a:spcPct val="0"/>
                </a:spcBef>
                <a:spcAft>
                  <a:spcPct val="35000"/>
                </a:spcAft>
              </a:pPr>
              <a:endParaRPr lang="id-ID" sz="3200">
                <a:solidFill>
                  <a:prstClr val="white"/>
                </a:solidFill>
              </a:endParaRPr>
            </a:p>
          </p:txBody>
        </p:sp>
        <p:sp>
          <p:nvSpPr>
            <p:cNvPr id="37" name="TextBox 36"/>
            <p:cNvSpPr txBox="1"/>
            <p:nvPr/>
          </p:nvSpPr>
          <p:spPr>
            <a:xfrm>
              <a:off x="4470883" y="2963212"/>
              <a:ext cx="844286" cy="645980"/>
            </a:xfrm>
            <a:prstGeom prst="rect">
              <a:avLst/>
            </a:prstGeom>
            <a:noFill/>
          </p:spPr>
          <p:txBody>
            <a:bodyPr wrap="square" rtlCol="0">
              <a:spAutoFit/>
            </a:bodyPr>
            <a:lstStyle/>
            <a:p>
              <a:r>
                <a:rPr lang="en-US" sz="2000" dirty="0" smtClean="0">
                  <a:solidFill>
                    <a:prstClr val="white">
                      <a:lumMod val="95000"/>
                    </a:prstClr>
                  </a:solidFill>
                  <a:ea typeface="Roboto" panose="02000000000000000000" pitchFamily="2" charset="0"/>
                </a:rPr>
                <a:t>PHẦN CỨNG</a:t>
              </a:r>
              <a:endParaRPr lang="id-ID" sz="2000" dirty="0">
                <a:solidFill>
                  <a:prstClr val="white">
                    <a:lumMod val="95000"/>
                  </a:prstClr>
                </a:solidFill>
                <a:ea typeface="Roboto" panose="02000000000000000000" pitchFamily="2" charset="0"/>
              </a:endParaRPr>
            </a:p>
          </p:txBody>
        </p:sp>
      </p:grpSp>
      <p:sp>
        <p:nvSpPr>
          <p:cNvPr id="43" name="Freeform 16"/>
          <p:cNvSpPr/>
          <p:nvPr/>
        </p:nvSpPr>
        <p:spPr>
          <a:xfrm>
            <a:off x="5420347" y="2657731"/>
            <a:ext cx="1301849" cy="1301849"/>
          </a:xfrm>
          <a:custGeom>
            <a:avLst/>
            <a:gdLst>
              <a:gd name="connsiteX0" fmla="*/ 0 w 1188002"/>
              <a:gd name="connsiteY0" fmla="*/ 594001 h 1188002"/>
              <a:gd name="connsiteX1" fmla="*/ 594001 w 1188002"/>
              <a:gd name="connsiteY1" fmla="*/ 0 h 1188002"/>
              <a:gd name="connsiteX2" fmla="*/ 1188002 w 1188002"/>
              <a:gd name="connsiteY2" fmla="*/ 594001 h 1188002"/>
              <a:gd name="connsiteX3" fmla="*/ 594001 w 1188002"/>
              <a:gd name="connsiteY3" fmla="*/ 1188002 h 1188002"/>
              <a:gd name="connsiteX4" fmla="*/ 0 w 1188002"/>
              <a:gd name="connsiteY4" fmla="*/ 594001 h 118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002" h="1188002">
                <a:moveTo>
                  <a:pt x="0" y="594001"/>
                </a:moveTo>
                <a:cubicBezTo>
                  <a:pt x="0" y="265943"/>
                  <a:pt x="265943" y="0"/>
                  <a:pt x="594001" y="0"/>
                </a:cubicBezTo>
                <a:cubicBezTo>
                  <a:pt x="922059" y="0"/>
                  <a:pt x="1188002" y="265943"/>
                  <a:pt x="1188002" y="594001"/>
                </a:cubicBezTo>
                <a:cubicBezTo>
                  <a:pt x="1188002" y="922059"/>
                  <a:pt x="922059" y="1188002"/>
                  <a:pt x="594001" y="1188002"/>
                </a:cubicBezTo>
                <a:cubicBezTo>
                  <a:pt x="265943" y="1188002"/>
                  <a:pt x="0" y="922059"/>
                  <a:pt x="0" y="594001"/>
                </a:cubicBezTo>
                <a:close/>
              </a:path>
            </a:pathLst>
          </a:custGeom>
          <a:blipFill>
            <a:blip r:embed="rId2"/>
            <a:stretch>
              <a:fillRect/>
            </a:stretch>
          </a:blip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8269" tIns="208269" rIns="208269" bIns="208269" numCol="1" spcCol="1270" anchor="ctr" anchorCtr="0">
            <a:noAutofit/>
          </a:bodyPr>
          <a:lstStyle/>
          <a:p>
            <a:pPr algn="ctr" defTabSz="2400300">
              <a:lnSpc>
                <a:spcPct val="90000"/>
              </a:lnSpc>
              <a:spcBef>
                <a:spcPct val="0"/>
              </a:spcBef>
              <a:spcAft>
                <a:spcPct val="35000"/>
              </a:spcAft>
            </a:pPr>
            <a:endParaRPr lang="id-ID" sz="7200" dirty="0">
              <a:solidFill>
                <a:prstClr val="white"/>
              </a:solidFill>
            </a:endParaRPr>
          </a:p>
        </p:txBody>
      </p:sp>
      <p:sp>
        <p:nvSpPr>
          <p:cNvPr id="36" name="Title 1"/>
          <p:cNvSpPr txBox="1">
            <a:spLocks/>
          </p:cNvSpPr>
          <p:nvPr/>
        </p:nvSpPr>
        <p:spPr>
          <a:xfrm>
            <a:off x="375535" y="554438"/>
            <a:ext cx="11305308" cy="700930"/>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Giải</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quyết</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vấn</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đề</a:t>
            </a:r>
            <a:endPar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7675578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374073" y="159801"/>
            <a:ext cx="11305308" cy="700930"/>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Phần</a:t>
            </a:r>
            <a:r>
              <a:rPr lang="en-US" b="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cứng</a:t>
            </a:r>
            <a:endParaRPr lang="en-US" b="1" dirty="0">
              <a:solidFill>
                <a:srgbClr val="0070C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800" y="860731"/>
            <a:ext cx="11120581" cy="5824958"/>
          </a:xfrm>
          <a:prstGeom prst="rect">
            <a:avLst/>
          </a:prstGeom>
        </p:spPr>
      </p:pic>
    </p:spTree>
    <p:extLst>
      <p:ext uri="{BB962C8B-B14F-4D97-AF65-F5344CB8AC3E}">
        <p14:creationId xmlns:p14="http://schemas.microsoft.com/office/powerpoint/2010/main" val="22372786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3792" y="2281434"/>
            <a:ext cx="2340428" cy="331610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8261" y="2281435"/>
            <a:ext cx="2366084" cy="332114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8386" y="2281434"/>
            <a:ext cx="2282826" cy="3316105"/>
          </a:xfrm>
          <a:prstGeom prst="rect">
            <a:avLst/>
          </a:prstGeom>
        </p:spPr>
      </p:pic>
      <p:pic>
        <p:nvPicPr>
          <p:cNvPr id="8" name="Picture 7"/>
          <p:cNvPicPr>
            <a:picLocks noChangeAspect="1"/>
          </p:cNvPicPr>
          <p:nvPr/>
        </p:nvPicPr>
        <p:blipFill rotWithShape="1">
          <a:blip r:embed="rId5" cstate="print">
            <a:extLst>
              <a:ext uri="{28A0092B-C50C-407E-A947-70E740481C1C}">
                <a14:useLocalDpi xmlns:a14="http://schemas.microsoft.com/office/drawing/2010/main" val="0"/>
              </a:ext>
            </a:extLst>
          </a:blip>
          <a:srcRect t="7011" b="3505"/>
          <a:stretch/>
        </p:blipFill>
        <p:spPr>
          <a:xfrm>
            <a:off x="8935253" y="2281434"/>
            <a:ext cx="2084552" cy="3316105"/>
          </a:xfrm>
          <a:prstGeom prst="rect">
            <a:avLst/>
          </a:prstGeom>
        </p:spPr>
      </p:pic>
      <p:sp>
        <p:nvSpPr>
          <p:cNvPr id="10" name="Title 1"/>
          <p:cNvSpPr txBox="1">
            <a:spLocks/>
          </p:cNvSpPr>
          <p:nvPr/>
        </p:nvSpPr>
        <p:spPr>
          <a:xfrm>
            <a:off x="374073" y="392030"/>
            <a:ext cx="11305308" cy="700930"/>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Phần</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cứng</a:t>
            </a:r>
            <a:endPar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619269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2714" y="1693182"/>
            <a:ext cx="4448175" cy="2686050"/>
          </a:xfrm>
        </p:spPr>
        <p:txBody>
          <a:bodyPr>
            <a:normAutofit/>
          </a:bodyPr>
          <a:lstStyle/>
          <a:p>
            <a:pPr algn="just">
              <a:lnSpc>
                <a:spcPct val="110000"/>
              </a:lnSpc>
              <a:spcBef>
                <a:spcPts val="0"/>
              </a:spcBef>
              <a:spcAft>
                <a:spcPts val="600"/>
              </a:spcAft>
            </a:pPr>
            <a:r>
              <a:rPr lang="en-US" dirty="0" err="1" smtClean="0">
                <a:latin typeface="Times New Roman" panose="02020603050405020304" pitchFamily="18" charset="0"/>
                <a:cs typeface="Times New Roman" panose="02020603050405020304" pitchFamily="18" charset="0"/>
              </a:rPr>
              <a:t>Chuẩn</a:t>
            </a:r>
            <a:r>
              <a:rPr lang="en-US" dirty="0" smtClean="0">
                <a:latin typeface="Times New Roman" panose="02020603050405020304" pitchFamily="18" charset="0"/>
                <a:cs typeface="Times New Roman" panose="02020603050405020304" pitchFamily="18" charset="0"/>
              </a:rPr>
              <a:t> Modbus-RTU:</a:t>
            </a:r>
            <a:endParaRPr lang="en-US" dirty="0">
              <a:latin typeface="Times New Roman" panose="02020603050405020304" pitchFamily="18" charset="0"/>
              <a:cs typeface="Times New Roman" panose="02020603050405020304" pitchFamily="18" charset="0"/>
            </a:endParaRPr>
          </a:p>
          <a:p>
            <a:pPr marL="571500" lvl="1" indent="-342900" algn="just">
              <a:lnSpc>
                <a:spcPct val="110000"/>
              </a:lnSpc>
              <a:spcBef>
                <a:spcPts val="0"/>
              </a:spcBef>
              <a:spcAft>
                <a:spcPts val="600"/>
              </a:spcAft>
              <a:buFont typeface="Wingdings" panose="05000000000000000000" pitchFamily="2" charset="2"/>
              <a:buChar char="ü"/>
            </a:pPr>
            <a:r>
              <a:rPr lang="en-US" dirty="0" err="1">
                <a:latin typeface="Times New Roman" panose="02020603050405020304" pitchFamily="18" charset="0"/>
                <a:cs typeface="Times New Roman" panose="02020603050405020304" pitchFamily="18" charset="0"/>
              </a:rPr>
              <a:t>Ổn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endParaRPr lang="en-US" dirty="0">
              <a:latin typeface="Times New Roman" panose="02020603050405020304" pitchFamily="18" charset="0"/>
              <a:cs typeface="Times New Roman" panose="02020603050405020304" pitchFamily="18" charset="0"/>
            </a:endParaRPr>
          </a:p>
          <a:p>
            <a:pPr marL="571500" lvl="1" indent="-342900" algn="just">
              <a:lnSpc>
                <a:spcPct val="110000"/>
              </a:lnSpc>
              <a:spcBef>
                <a:spcPts val="0"/>
              </a:spcBef>
              <a:spcAft>
                <a:spcPts val="600"/>
              </a:spcAft>
              <a:buFont typeface="Wingdings" panose="05000000000000000000" pitchFamily="2" charset="2"/>
              <a:buChar char="ü"/>
            </a:pPr>
            <a:r>
              <a:rPr lang="en-US" dirty="0" err="1">
                <a:latin typeface="Times New Roman" panose="02020603050405020304" pitchFamily="18" charset="0"/>
                <a:cs typeface="Times New Roman" panose="02020603050405020304" pitchFamily="18" charset="0"/>
              </a:rPr>
              <a:t>Chính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endParaRPr lang="en-US" dirty="0">
              <a:latin typeface="Times New Roman" panose="02020603050405020304" pitchFamily="18" charset="0"/>
              <a:cs typeface="Times New Roman" panose="02020603050405020304" pitchFamily="18" charset="0"/>
            </a:endParaRPr>
          </a:p>
          <a:p>
            <a:pPr algn="just">
              <a:lnSpc>
                <a:spcPct val="110000"/>
              </a:lnSpc>
              <a:spcBef>
                <a:spcPts val="1200"/>
              </a:spcBef>
              <a:spcAft>
                <a:spcPts val="600"/>
              </a:spcAft>
            </a:pPr>
            <a:r>
              <a:rPr lang="en-US" dirty="0" err="1" smtClean="0">
                <a:latin typeface="Times New Roman" panose="02020603050405020304" pitchFamily="18" charset="0"/>
                <a:cs typeface="Times New Roman" panose="02020603050405020304" pitchFamily="18" charset="0"/>
              </a:rPr>
              <a:t>Phần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mềm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trình</a:t>
            </a:r>
            <a:r>
              <a:rPr lang="en-US" dirty="0" smtClean="0">
                <a:latin typeface="Times New Roman" panose="02020603050405020304" pitchFamily="18" charset="0"/>
                <a:cs typeface="Times New Roman" panose="02020603050405020304" pitchFamily="18" charset="0"/>
              </a:rPr>
              <a:t> Atmel Studio.</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04569" y="1693182"/>
            <a:ext cx="6246252" cy="3711306"/>
          </a:xfrm>
          <a:prstGeom prst="rect">
            <a:avLst/>
          </a:prstGeom>
        </p:spPr>
      </p:pic>
      <p:sp>
        <p:nvSpPr>
          <p:cNvPr id="6" name="Title 1"/>
          <p:cNvSpPr txBox="1">
            <a:spLocks/>
          </p:cNvSpPr>
          <p:nvPr/>
        </p:nvSpPr>
        <p:spPr>
          <a:xfrm>
            <a:off x="445513" y="303130"/>
            <a:ext cx="11305308" cy="700930"/>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Phần</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mềm</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nhúng</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cho</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Vi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điều</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khiển</a:t>
            </a:r>
            <a:endPar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0428714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073" y="1071563"/>
            <a:ext cx="5357401" cy="5429249"/>
          </a:xfrm>
        </p:spPr>
        <p:txBody>
          <a:bodyPr>
            <a:normAutofit fontScale="85000" lnSpcReduction="20000"/>
          </a:bodyPr>
          <a:lstStyle/>
          <a:p>
            <a:pPr algn="just">
              <a:lnSpc>
                <a:spcPct val="120000"/>
              </a:lnSpc>
              <a:spcBef>
                <a:spcPts val="0"/>
              </a:spcBef>
              <a:spcAft>
                <a:spcPts val="600"/>
              </a:spcAft>
            </a:pPr>
            <a:r>
              <a:rPr lang="en-US" dirty="0" err="1" smtClean="0">
                <a:latin typeface="Times New Roman" panose="02020603050405020304" pitchFamily="18" charset="0"/>
                <a:cs typeface="Times New Roman" panose="02020603050405020304" pitchFamily="18" charset="0"/>
              </a:rPr>
              <a:t>Phần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mềm</a:t>
            </a:r>
            <a:r>
              <a:rPr lang="en-US" dirty="0" smtClean="0">
                <a:latin typeface="Times New Roman" panose="02020603050405020304" pitchFamily="18" charset="0"/>
                <a:cs typeface="Times New Roman" panose="02020603050405020304" pitchFamily="18" charset="0"/>
              </a:rPr>
              <a:t>: Visual Studio C#</a:t>
            </a:r>
          </a:p>
          <a:p>
            <a:pPr algn="just">
              <a:lnSpc>
                <a:spcPct val="120000"/>
              </a:lnSpc>
              <a:spcBef>
                <a:spcPts val="0"/>
              </a:spcBef>
              <a:spcAft>
                <a:spcPts val="600"/>
              </a:spcAft>
            </a:pPr>
            <a:r>
              <a:rPr lang="en-US" dirty="0" err="1" smtClean="0">
                <a:latin typeface="Times New Roman" panose="02020603050405020304" pitchFamily="18" charset="0"/>
                <a:cs typeface="Times New Roman" panose="02020603050405020304" pitchFamily="18" charset="0"/>
              </a:rPr>
              <a:t>Thư</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viện</a:t>
            </a:r>
            <a:r>
              <a:rPr lang="en-US" dirty="0" smtClean="0">
                <a:latin typeface="Times New Roman" panose="02020603050405020304" pitchFamily="18" charset="0"/>
                <a:cs typeface="Times New Roman" panose="02020603050405020304" pitchFamily="18" charset="0"/>
              </a:rPr>
              <a:t> Modbus-RTU: </a:t>
            </a:r>
            <a:r>
              <a:rPr lang="en-US" dirty="0">
                <a:latin typeface="Times New Roman" panose="02020603050405020304" pitchFamily="18" charset="0"/>
                <a:cs typeface="Times New Roman" panose="02020603050405020304" pitchFamily="18" charset="0"/>
              </a:rPr>
              <a:t>MBAXP</a:t>
            </a:r>
          </a:p>
          <a:p>
            <a:pPr algn="just">
              <a:lnSpc>
                <a:spcPct val="120000"/>
              </a:lnSpc>
              <a:spcBef>
                <a:spcPts val="0"/>
              </a:spcBef>
              <a:spcAft>
                <a:spcPts val="600"/>
              </a:spcAft>
            </a:pPr>
            <a:r>
              <a:rPr lang="en-US" dirty="0" smtClean="0">
                <a:latin typeface="Times New Roman" panose="02020603050405020304" pitchFamily="18" charset="0"/>
                <a:cs typeface="Times New Roman" panose="02020603050405020304" pitchFamily="18" charset="0"/>
              </a:rPr>
              <a:t>Cơ </a:t>
            </a:r>
            <a:r>
              <a:rPr lang="en-US" dirty="0" err="1" smtClean="0">
                <a:latin typeface="Times New Roman" panose="02020603050405020304" pitchFamily="18" charset="0"/>
                <a:cs typeface="Times New Roman" panose="02020603050405020304" pitchFamily="18" charset="0"/>
              </a:rPr>
              <a:t>sở</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dữ</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liệu</a:t>
            </a:r>
            <a:r>
              <a:rPr lang="en-US" dirty="0" smtClean="0">
                <a:latin typeface="Times New Roman" panose="02020603050405020304" pitchFamily="18" charset="0"/>
                <a:cs typeface="Times New Roman" panose="02020603050405020304" pitchFamily="18" charset="0"/>
              </a:rPr>
              <a:t>: Microsoft Access</a:t>
            </a:r>
          </a:p>
          <a:p>
            <a:pPr algn="just">
              <a:lnSpc>
                <a:spcPct val="120000"/>
              </a:lnSpc>
              <a:spcBef>
                <a:spcPts val="0"/>
              </a:spcBef>
              <a:spcAft>
                <a:spcPts val="600"/>
              </a:spcAft>
            </a:pPr>
            <a:r>
              <a:rPr lang="en-US" dirty="0" err="1" smtClean="0">
                <a:latin typeface="Times New Roman" panose="02020603050405020304" pitchFamily="18" charset="0"/>
                <a:cs typeface="Times New Roman" panose="02020603050405020304" pitchFamily="18" charset="0"/>
              </a:rPr>
              <a:t>Chức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năng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mềm</a:t>
            </a:r>
            <a:r>
              <a:rPr lang="en-US" dirty="0" smtClean="0">
                <a:latin typeface="Times New Roman" panose="02020603050405020304" pitchFamily="18" charset="0"/>
                <a:cs typeface="Times New Roman" panose="02020603050405020304" pitchFamily="18" charset="0"/>
              </a:rPr>
              <a:t>:</a:t>
            </a:r>
          </a:p>
          <a:p>
            <a:pPr marL="685800" indent="-457200" algn="just">
              <a:lnSpc>
                <a:spcPct val="120000"/>
              </a:lnSpc>
              <a:spcBef>
                <a:spcPts val="0"/>
              </a:spcBef>
              <a:spcAft>
                <a:spcPts val="600"/>
              </a:spcAft>
              <a:buFont typeface="Wingdings" panose="05000000000000000000" pitchFamily="2" charset="2"/>
              <a:buChar char="ü"/>
            </a:pPr>
            <a:r>
              <a:rPr lang="en-US" dirty="0" err="1" smtClean="0">
                <a:latin typeface="Times New Roman" panose="02020603050405020304" pitchFamily="18" charset="0"/>
                <a:cs typeface="Times New Roman" panose="02020603050405020304" pitchFamily="18" charset="0"/>
              </a:rPr>
              <a:t>Quản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lý</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thời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gian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vào</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ra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người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học</a:t>
            </a:r>
            <a:r>
              <a:rPr lang="en-US" dirty="0" smtClean="0">
                <a:latin typeface="Times New Roman" panose="02020603050405020304" pitchFamily="18" charset="0"/>
                <a:cs typeface="Times New Roman" panose="02020603050405020304" pitchFamily="18" charset="0"/>
              </a:rPr>
              <a:t>.</a:t>
            </a:r>
          </a:p>
          <a:p>
            <a:pPr marL="685800" indent="-457200" algn="just">
              <a:lnSpc>
                <a:spcPct val="120000"/>
              </a:lnSpc>
              <a:spcBef>
                <a:spcPts val="0"/>
              </a:spcBef>
              <a:spcAft>
                <a:spcPts val="600"/>
              </a:spcAft>
              <a:buFont typeface="Wingdings" panose="05000000000000000000" pitchFamily="2" charset="2"/>
              <a:buChar char="ü"/>
            </a:pPr>
            <a:r>
              <a:rPr lang="en-US" dirty="0" err="1" smtClean="0">
                <a:latin typeface="Times New Roman" panose="02020603050405020304" pitchFamily="18" charset="0"/>
                <a:cs typeface="Times New Roman" panose="02020603050405020304" pitchFamily="18" charset="0"/>
              </a:rPr>
              <a:t>Tìm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kiếm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người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học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theo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họ</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hoặc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sinh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viên</a:t>
            </a:r>
            <a:r>
              <a:rPr lang="en-US" dirty="0" smtClean="0">
                <a:latin typeface="Times New Roman" panose="02020603050405020304" pitchFamily="18" charset="0"/>
                <a:cs typeface="Times New Roman" panose="02020603050405020304" pitchFamily="18" charset="0"/>
              </a:rPr>
              <a:t>.</a:t>
            </a:r>
          </a:p>
          <a:p>
            <a:pPr marL="685800" indent="-457200" algn="just">
              <a:lnSpc>
                <a:spcPct val="120000"/>
              </a:lnSpc>
              <a:spcBef>
                <a:spcPts val="0"/>
              </a:spcBef>
              <a:spcAft>
                <a:spcPts val="600"/>
              </a:spcAft>
              <a:buFont typeface="Wingdings" panose="05000000000000000000" pitchFamily="2" charset="2"/>
              <a:buChar char="ü"/>
            </a:pP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sửa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xóa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thêm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thông</a:t>
            </a:r>
            <a:r>
              <a:rPr lang="en-US" dirty="0" smtClean="0">
                <a:latin typeface="Times New Roman" panose="02020603050405020304" pitchFamily="18" charset="0"/>
                <a:cs typeface="Times New Roman" panose="02020603050405020304" pitchFamily="18" charset="0"/>
              </a:rPr>
              <a:t> tin </a:t>
            </a:r>
            <a:r>
              <a:rPr lang="en-US" dirty="0" err="1" smtClean="0">
                <a:latin typeface="Times New Roman" panose="02020603050405020304" pitchFamily="18" charset="0"/>
                <a:cs typeface="Times New Roman" panose="02020603050405020304" pitchFamily="18" charset="0"/>
              </a:rPr>
              <a:t>người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học</a:t>
            </a:r>
            <a:r>
              <a:rPr lang="en-US" dirty="0" smtClean="0">
                <a:latin typeface="Times New Roman" panose="02020603050405020304" pitchFamily="18" charset="0"/>
                <a:cs typeface="Times New Roman" panose="02020603050405020304" pitchFamily="18" charset="0"/>
              </a:rPr>
              <a:t>.</a:t>
            </a:r>
          </a:p>
          <a:p>
            <a:pPr marL="685800" indent="-457200" algn="just">
              <a:lnSpc>
                <a:spcPct val="120000"/>
              </a:lnSpc>
              <a:spcBef>
                <a:spcPts val="0"/>
              </a:spcBef>
              <a:spcAft>
                <a:spcPts val="600"/>
              </a:spcAft>
              <a:buFont typeface="Wingdings" panose="05000000000000000000" pitchFamily="2" charset="2"/>
              <a:buChar char="ü"/>
            </a:pP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xuất</a:t>
            </a:r>
            <a:r>
              <a:rPr lang="en-US" dirty="0" smtClean="0">
                <a:latin typeface="Times New Roman" panose="02020603050405020304" pitchFamily="18" charset="0"/>
                <a:cs typeface="Times New Roman" panose="02020603050405020304" pitchFamily="18" charset="0"/>
              </a:rPr>
              <a:t> file excel </a:t>
            </a:r>
            <a:r>
              <a:rPr lang="en-US" dirty="0" err="1" smtClean="0">
                <a:latin typeface="Times New Roman" panose="02020603050405020304" pitchFamily="18" charset="0"/>
                <a:cs typeface="Times New Roman" panose="02020603050405020304" pitchFamily="18" charset="0"/>
              </a:rPr>
              <a:t>để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lý</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tiếp</a:t>
            </a:r>
            <a:r>
              <a:rPr lang="en-US" dirty="0" smtClean="0">
                <a:latin typeface="Times New Roman" panose="02020603050405020304" pitchFamily="18" charset="0"/>
                <a:cs typeface="Times New Roman" panose="02020603050405020304" pitchFamily="18" charset="0"/>
              </a:rPr>
              <a:t>.</a:t>
            </a:r>
          </a:p>
          <a:p>
            <a:pPr marL="685800" indent="-457200" algn="just">
              <a:lnSpc>
                <a:spcPct val="120000"/>
              </a:lnSpc>
              <a:spcBef>
                <a:spcPts val="0"/>
              </a:spcBef>
              <a:spcAft>
                <a:spcPts val="600"/>
              </a:spcAft>
              <a:buFont typeface="Wingdings" panose="05000000000000000000" pitchFamily="2" charset="2"/>
              <a:buChar char="ü"/>
            </a:pPr>
            <a:r>
              <a:rPr lang="en-US" dirty="0" err="1" smtClean="0">
                <a:latin typeface="Times New Roman" panose="02020603050405020304" pitchFamily="18" charset="0"/>
                <a:cs typeface="Times New Roman" panose="02020603050405020304" pitchFamily="18" charset="0"/>
              </a:rPr>
              <a:t>Phân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quyền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người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26727" y="2991916"/>
            <a:ext cx="5740905" cy="3227682"/>
          </a:xfrm>
          <a:prstGeom prst="rect">
            <a:avLst/>
          </a:prstGeom>
        </p:spPr>
      </p:pic>
      <p:sp>
        <p:nvSpPr>
          <p:cNvPr id="6" name="Title 1"/>
          <p:cNvSpPr txBox="1">
            <a:spLocks/>
          </p:cNvSpPr>
          <p:nvPr/>
        </p:nvSpPr>
        <p:spPr>
          <a:xfrm>
            <a:off x="374073" y="246887"/>
            <a:ext cx="11305308" cy="700930"/>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Phần</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mềm</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quản</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lý</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trên</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máy</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tính</a:t>
            </a:r>
            <a:endPar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4846506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073" y="1020532"/>
            <a:ext cx="7269739" cy="557213"/>
          </a:xfrm>
        </p:spPr>
        <p:txBody>
          <a:bodyPr>
            <a:normAutofit fontScale="92500" lnSpcReduction="10000"/>
          </a:bodyPr>
          <a:lstStyle/>
          <a:p>
            <a:pPr marL="0" indent="0" algn="just">
              <a:lnSpc>
                <a:spcPct val="120000"/>
              </a:lnSpc>
              <a:spcBef>
                <a:spcPts val="0"/>
              </a:spcBef>
              <a:spcAft>
                <a:spcPts val="600"/>
              </a:spcAft>
              <a:buNone/>
            </a:pPr>
            <a:r>
              <a:rPr lang="en-US" dirty="0" smtClean="0">
                <a:latin typeface="Times New Roman" panose="02020603050405020304" pitchFamily="18" charset="0"/>
                <a:cs typeface="Times New Roman" panose="02020603050405020304" pitchFamily="18" charset="0"/>
              </a:rPr>
              <a:t>Giao </a:t>
            </a:r>
            <a:r>
              <a:rPr lang="en-US" dirty="0" err="1" smtClean="0">
                <a:latin typeface="Times New Roman" panose="02020603050405020304" pitchFamily="18" charset="0"/>
                <a:cs typeface="Times New Roman" panose="02020603050405020304" pitchFamily="18" charset="0"/>
              </a:rPr>
              <a:t>diện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chính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mềm</a:t>
            </a:r>
            <a:endParaRPr lang="en-US"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374073" y="159801"/>
            <a:ext cx="11305308" cy="700930"/>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Phần</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mềm</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quản</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lý</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trên</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máy</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tính</a:t>
            </a:r>
            <a:endPar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endParaRPr>
          </a:p>
        </p:txBody>
      </p:sp>
      <p:pic>
        <p:nvPicPr>
          <p:cNvPr id="10" name="Picture 9"/>
          <p:cNvPicPr/>
          <p:nvPr/>
        </p:nvPicPr>
        <p:blipFill>
          <a:blip r:embed="rId2"/>
          <a:stretch>
            <a:fillRect/>
          </a:stretch>
        </p:blipFill>
        <p:spPr>
          <a:xfrm>
            <a:off x="2124075" y="1577745"/>
            <a:ext cx="8391525" cy="4805362"/>
          </a:xfrm>
          <a:prstGeom prst="rect">
            <a:avLst/>
          </a:prstGeom>
        </p:spPr>
      </p:pic>
    </p:spTree>
    <p:extLst>
      <p:ext uri="{BB962C8B-B14F-4D97-AF65-F5344CB8AC3E}">
        <p14:creationId xmlns:p14="http://schemas.microsoft.com/office/powerpoint/2010/main" val="29497219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9098</TotalTime>
  <Words>399</Words>
  <Application>Microsoft Office PowerPoint</Application>
  <PresentationFormat>Widescreen</PresentationFormat>
  <Paragraphs>61</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Calibri Light</vt:lpstr>
      <vt:lpstr>FontAwesome</vt:lpstr>
      <vt:lpstr>Roboto</vt:lpstr>
      <vt:lpstr>Tahoma</vt:lpstr>
      <vt:lpstr>Times New Roman</vt:lpstr>
      <vt:lpstr>Wingdings</vt:lpstr>
      <vt:lpstr>Office Theme</vt:lpstr>
      <vt:lpstr>ĐỀ TÀI ĐIỂM DANH NGƯỜI HỌC SỬ DỤNG CÔNG NGHỆ RFID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SỰ PHẢN BIỆN CỦA THẦY CÔ VÀ CÁC BẠN</vt:lpstr>
      <vt:lpstr>CẢM ƠN THẦY CÔ VÀ CÁC BẠN ĐÃ LẮNG NGHE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Đề Tài : Điểm danh người học sử dụng công nghệ RFID</dc:title>
  <dc:creator>Windows User</dc:creator>
  <cp:lastModifiedBy>Windows User</cp:lastModifiedBy>
  <cp:revision>117</cp:revision>
  <dcterms:created xsi:type="dcterms:W3CDTF">2017-04-18T04:01:36Z</dcterms:created>
  <dcterms:modified xsi:type="dcterms:W3CDTF">2017-04-20T06:00:39Z</dcterms:modified>
</cp:coreProperties>
</file>