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297" r:id="rId5"/>
    <p:sldId id="306" r:id="rId6"/>
    <p:sldId id="307" r:id="rId7"/>
    <p:sldId id="308" r:id="rId8"/>
    <p:sldId id="315" r:id="rId9"/>
    <p:sldId id="329" r:id="rId10"/>
    <p:sldId id="330" r:id="rId11"/>
    <p:sldId id="316" r:id="rId12"/>
    <p:sldId id="331" r:id="rId13"/>
    <p:sldId id="332" r:id="rId14"/>
    <p:sldId id="333" r:id="rId15"/>
    <p:sldId id="317" r:id="rId16"/>
    <p:sldId id="319" r:id="rId17"/>
    <p:sldId id="334" r:id="rId18"/>
    <p:sldId id="320" r:id="rId19"/>
    <p:sldId id="321" r:id="rId20"/>
    <p:sldId id="335" r:id="rId21"/>
    <p:sldId id="322" r:id="rId22"/>
    <p:sldId id="323" r:id="rId23"/>
    <p:sldId id="324" r:id="rId24"/>
    <p:sldId id="336" r:id="rId25"/>
    <p:sldId id="325" r:id="rId26"/>
    <p:sldId id="337" r:id="rId27"/>
    <p:sldId id="326" r:id="rId28"/>
    <p:sldId id="338" r:id="rId29"/>
    <p:sldId id="327" r:id="rId30"/>
    <p:sldId id="328" r:id="rId31"/>
    <p:sldId id="33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97" d="100"/>
          <a:sy n="97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E6CAC5-802B-35ED-2D88-8A44734BD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4509E-D6BC-0503-BE25-CCD28B50D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E4C47-FE42-97F0-0F3B-4378EC7C0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AFC-87DA-4692-8E59-D777AEA1E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0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C00E7-09B0-8ACA-38C5-EFACF792C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AEF8C-C17A-4700-60A3-B233107D8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8D198B-691C-3AF7-2CE0-E26FE9468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784B-B89B-4B22-8C36-47765107A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965274-1C80-4A01-B54D-E27D8E4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A9705-6C9B-4D3D-3579-1F84624DF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C2200-987E-ECC0-219E-767CB777D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DF2D-8508-4E80-8617-29F620613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89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9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12CD8-C2FB-9BB1-C689-A7C32E15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0F519-2E08-B53A-5DCC-C4948A27F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5D9723-D55E-30FF-EDB5-FAC92CD08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76A0-CA5C-4133-9097-692C416E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16A89-59E6-5C4D-805A-366F5C8A1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A6A81-3D9F-2F83-F8EE-353106606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84D6E7-23B6-A942-F281-989137C91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437D-39F6-4749-B032-063639538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A6D71-9135-8530-3E96-95862713E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4530-9277-53D0-66B2-FFDB85BDA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BDE5E-271D-E50D-DBEE-41B817B2F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E3B-CD3C-4E05-B1E8-6CB39A90E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E1DD48-1A1F-8121-DC73-B5B5BE155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DDD095-008C-7CD4-D535-7313B405C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7A2209-E71A-8B61-672A-301412D2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C6153-B14D-421F-A678-A64A64380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AEC0A4-8A80-B4A6-80F7-963F6DC50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E7A48A-55BE-0806-AA81-6B9792E48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3B398-1EC2-E1A3-2309-B4878FB09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0CBD-6371-45E3-98EC-B52323725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31F465-CD0A-4516-1E04-31D7C70F7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63681F-7C5E-BE74-F7CA-3171124E1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43FC91-D180-2CD1-F373-3237D15A0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17D30-B2D4-41F6-A8AA-CFBABDF4F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965E0-77E2-2ECE-A070-1B476D0E1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C58C-9EEE-0D37-675F-E1BF137F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B9456-9BF9-0BEF-EBAA-EC00ED65E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6C8C-D637-4684-B562-1D70E3738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43996-E695-CFCC-48F0-A9892018A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64732-1CB4-2B0D-B59E-4FC1791A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F2201-E5EB-5847-B181-8DD748DCE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57AA-4A94-4F6B-830B-2796E949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D8DC77-BF91-19E1-41F0-AD6496E7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585A8A-9E59-32A8-ABE5-3B32819BC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C9B858-1938-3B74-1FE4-1C1E163880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32A9B-121C-C3ED-6AC8-ECE693FC19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3735AF-8AC0-3365-6814-4672F290E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2C4669-8C8F-43EF-A473-62F2E526F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types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3ways.gi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types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13CF-AD6F-CF27-87AF-6EAAA11E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: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sách</a:t>
            </a:r>
            <a:r>
              <a:rPr lang="en-US" sz="4000" dirty="0"/>
              <a:t> an </a:t>
            </a:r>
            <a:r>
              <a:rPr lang="en-US" sz="4000" dirty="0" err="1"/>
              <a:t>ninh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08CB-8562-A404-269E-B7030B0B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Q1.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</a:t>
            </a:r>
            <a:r>
              <a:rPr lang="en-US" sz="2400" dirty="0" err="1"/>
              <a:t>ro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r>
              <a:rPr lang="en-US" sz="2400" dirty="0"/>
              <a:t>Q2. Ba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vàng</a:t>
            </a:r>
            <a:r>
              <a:rPr lang="en-US" sz="2400" dirty="0"/>
              <a:t> khi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HTTT ?</a:t>
            </a:r>
          </a:p>
          <a:p>
            <a:pPr marL="0" indent="0">
              <a:buNone/>
            </a:pPr>
            <a:r>
              <a:rPr lang="en-US" sz="2400" dirty="0"/>
              <a:t>Q3.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Triết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khi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r>
              <a:rPr lang="en-US" sz="2400" dirty="0"/>
              <a:t>Q4.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Bền</a:t>
            </a:r>
            <a:r>
              <a:rPr lang="en-US" sz="2400" dirty="0"/>
              <a:t> </a:t>
            </a:r>
            <a:r>
              <a:rPr lang="en-US" sz="2400" dirty="0" err="1"/>
              <a:t>vững</a:t>
            </a:r>
            <a:r>
              <a:rPr lang="en-US" sz="2400" dirty="0"/>
              <a:t> khi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r>
              <a:rPr lang="en-US" sz="2400" dirty="0"/>
              <a:t>Q5. Ba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918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BEE2-D57B-4762-8A62-5A8256C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Q14</a:t>
            </a:r>
          </a:p>
        </p:txBody>
      </p:sp>
      <p:pic>
        <p:nvPicPr>
          <p:cNvPr id="4" name="Picture 7" descr="F:\BaiGiang\CaoHoc\TT&amp;BMTT\crypto\crypto_files\crypto_types.gif">
            <a:extLst>
              <a:ext uri="{FF2B5EF4-FFF2-40B4-BE49-F238E27FC236}">
                <a16:creationId xmlns:a16="http://schemas.microsoft.com/office/drawing/2014/main" id="{FE43CAF5-190B-8A2B-60FB-F8D8EE66B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426784" cy="31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9DB71-5328-3B57-E3C8-6FF80D2DF279}"/>
              </a:ext>
            </a:extLst>
          </p:cNvPr>
          <p:cNvSpPr txBox="1"/>
          <p:nvPr/>
        </p:nvSpPr>
        <p:spPr>
          <a:xfrm>
            <a:off x="990600" y="5029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SKC: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rõ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.</a:t>
            </a:r>
          </a:p>
          <a:p>
            <a:r>
              <a:rPr lang="en-US" sz="1600" dirty="0"/>
              <a:t>PKC: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rõ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.</a:t>
            </a:r>
          </a:p>
          <a:p>
            <a:r>
              <a:rPr lang="en-US" sz="1600" dirty="0"/>
              <a:t>Hash (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r>
              <a:rPr lang="en-US" sz="1600" dirty="0"/>
              <a:t>): </a:t>
            </a:r>
            <a:r>
              <a:rPr lang="en-US" sz="1600" dirty="0" err="1"/>
              <a:t>băm</a:t>
            </a:r>
            <a:r>
              <a:rPr lang="en-US" sz="1600" dirty="0"/>
              <a:t> file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786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559-09DC-DAEB-7C70-51DD63B4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: </a:t>
            </a:r>
            <a:r>
              <a:rPr lang="en-US" sz="4000" dirty="0" err="1"/>
              <a:t>Mật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841-9A91-C38B-8C82-BDA3A79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sz="2000" dirty="0"/>
              <a:t>Q15: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AES: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,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?</a:t>
            </a:r>
          </a:p>
          <a:p>
            <a:r>
              <a:rPr lang="en-US" sz="2000" dirty="0"/>
              <a:t>Q16: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?</a:t>
            </a:r>
          </a:p>
          <a:p>
            <a:r>
              <a:rPr lang="en-US" sz="2000" dirty="0"/>
              <a:t>Q17: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P: 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(Block) B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P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?</a:t>
            </a:r>
          </a:p>
          <a:p>
            <a:r>
              <a:rPr lang="en-US" sz="2000" dirty="0"/>
              <a:t>Q18: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S,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?</a:t>
            </a:r>
          </a:p>
          <a:p>
            <a:r>
              <a:rPr lang="en-US" sz="2000" dirty="0"/>
              <a:t>Q19: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?</a:t>
            </a:r>
          </a:p>
          <a:p>
            <a:r>
              <a:rPr lang="en-US" sz="2000" dirty="0"/>
              <a:t>Q20: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tắt</a:t>
            </a:r>
            <a:r>
              <a:rPr lang="en-US" sz="2000" dirty="0"/>
              <a:t> AES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B9D34C-90C3-D250-3EF6-C6B112EB1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7619"/>
              </p:ext>
            </p:extLst>
          </p:nvPr>
        </p:nvGraphicFramePr>
        <p:xfrm>
          <a:off x="2590800" y="4162941"/>
          <a:ext cx="3350056" cy="17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10912" imgH="1380056" progId="Word.Document.8">
                  <p:embed/>
                </p:oleObj>
              </mc:Choice>
              <mc:Fallback>
                <p:oleObj name="Document" r:id="rId2" imgW="2710912" imgH="1380056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7E94FC-81DC-CDBE-2FDA-B68F9E627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62941"/>
                        <a:ext cx="3350056" cy="1704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49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11A6-68B5-9AC4-C1FE-9E6A1114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Q15-16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209E-52B1-49AA-F5D3-3E2A025A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15:</a:t>
            </a:r>
          </a:p>
          <a:p>
            <a:pPr lvl="1"/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bit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: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: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16:</a:t>
            </a:r>
          </a:p>
          <a:p>
            <a:pPr lvl="1"/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(Data Unit): 1 byte = 8 bit</a:t>
            </a:r>
          </a:p>
          <a:p>
            <a:pPr lvl="1"/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(Code Word): W = 4 byte = 32 bit</a:t>
            </a:r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17:</a:t>
            </a:r>
          </a:p>
          <a:p>
            <a:pPr lvl="1"/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: P = </a:t>
            </a:r>
            <a:r>
              <a:rPr lang="en-US" sz="2000" dirty="0" err="1"/>
              <a:t>Nb.W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(Block)</a:t>
            </a:r>
          </a:p>
          <a:p>
            <a:pPr lvl="1"/>
            <a:r>
              <a:rPr lang="en-US" sz="2000" dirty="0"/>
              <a:t>Nb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P.</a:t>
            </a:r>
          </a:p>
          <a:p>
            <a:pPr lvl="1"/>
            <a:r>
              <a:rPr lang="en-US" sz="2000" dirty="0"/>
              <a:t>AES </a:t>
            </a:r>
            <a:r>
              <a:rPr lang="en-US" sz="2000" dirty="0" err="1"/>
              <a:t>lấy</a:t>
            </a:r>
            <a:r>
              <a:rPr lang="en-US" sz="2000" dirty="0"/>
              <a:t> Nb = 4, P = b</a:t>
            </a:r>
            <a:r>
              <a:rPr lang="en-US" sz="2000" baseline="-25000" dirty="0"/>
              <a:t>0</a:t>
            </a:r>
            <a:r>
              <a:rPr lang="en-US" sz="2000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…b</a:t>
            </a:r>
            <a:r>
              <a:rPr lang="en-US" sz="2000" baseline="-25000" dirty="0"/>
              <a:t>15 </a:t>
            </a:r>
            <a:r>
              <a:rPr lang="en-US" sz="2000" dirty="0"/>
              <a:t>= 16 byte 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9D2-A903-F04F-0390-5506BED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Q18-19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F16-5AC8-97A8-DB72-3E25F0DD6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26" y="838200"/>
                <a:ext cx="8229600" cy="4953000"/>
              </a:xfrm>
            </p:spPr>
            <p:txBody>
              <a:bodyPr/>
              <a:lstStyle/>
              <a:p>
                <a:r>
                  <a:rPr lang="en-US" sz="2200" dirty="0" err="1"/>
                  <a:t>Câu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hỏi</a:t>
                </a:r>
                <a:r>
                  <a:rPr lang="en-US" sz="2200" dirty="0"/>
                  <a:t> 18:</a:t>
                </a:r>
              </a:p>
              <a:p>
                <a:pPr lvl="1"/>
                <a:r>
                  <a:rPr lang="en-US" sz="1800" dirty="0"/>
                  <a:t>P = b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b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…b</a:t>
                </a:r>
                <a:r>
                  <a:rPr lang="en-US" sz="1800" baseline="-25000" dirty="0"/>
                  <a:t>15 </a:t>
                </a:r>
                <a:r>
                  <a:rPr lang="en-US" sz="1800" dirty="0"/>
                  <a:t>= 16 byte 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Vòng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 (Round): </a:t>
                </a:r>
                <a:r>
                  <a:rPr lang="en-US" sz="1800" dirty="0" err="1"/>
                  <a:t>thay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đổi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thái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b="1" dirty="0" err="1"/>
                  <a:t>khóa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vòng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/>
                  <a:t>Biến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đổi</a:t>
                </a:r>
                <a:r>
                  <a:rPr lang="en-US" sz="1800" dirty="0"/>
                  <a:t> ma </a:t>
                </a:r>
                <a:r>
                  <a:rPr lang="en-US" sz="1800" dirty="0" err="1"/>
                  <a:t>trận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thái</a:t>
                </a:r>
                <a:r>
                  <a:rPr lang="en-US" sz="1800" dirty="0"/>
                  <a:t> qua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: S = S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sz="1800" dirty="0"/>
                  <a:t> S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… 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</a:t>
                </a:r>
                <a:r>
                  <a:rPr lang="en-US" sz="1800" baseline="-25000" dirty="0" err="1"/>
                  <a:t>Nr</a:t>
                </a:r>
                <a:r>
                  <a:rPr lang="en-US" sz="1800" dirty="0"/>
                  <a:t>, Nr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. </a:t>
                </a:r>
              </a:p>
              <a:p>
                <a:r>
                  <a:rPr lang="en-US" sz="2200" dirty="0" err="1"/>
                  <a:t>Câu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hỏi</a:t>
                </a:r>
                <a:r>
                  <a:rPr lang="en-US" sz="2200" dirty="0"/>
                  <a:t> 19:</a:t>
                </a:r>
              </a:p>
              <a:p>
                <a:pPr lvl="1"/>
                <a:r>
                  <a:rPr lang="en-US" sz="1800" dirty="0" err="1"/>
                  <a:t>Khóa</a:t>
                </a:r>
                <a:r>
                  <a:rPr lang="en-US" sz="1800" dirty="0"/>
                  <a:t> K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Nk</a:t>
                </a:r>
                <a:r>
                  <a:rPr lang="en-US" sz="1800" dirty="0"/>
                  <a:t> byte (</a:t>
                </a:r>
                <a:r>
                  <a:rPr lang="en-US" sz="1800" dirty="0" err="1"/>
                  <a:t>kéo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tùy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phiên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bản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byte: 4W.Nr.</a:t>
                </a:r>
              </a:p>
              <a:p>
                <a:pPr lvl="1"/>
                <a:r>
                  <a:rPr lang="en-US" sz="1800" dirty="0"/>
                  <a:t>Chia </a:t>
                </a:r>
                <a:r>
                  <a:rPr lang="en-US" sz="1800" dirty="0" err="1"/>
                  <a:t>đều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thành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dãy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: K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K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..K</a:t>
                </a:r>
                <a:r>
                  <a:rPr lang="en-US" sz="1800" baseline="-25000" dirty="0"/>
                  <a:t>Nr-1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/>
                  <a:t>Tổng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 Nr =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F16-5AC8-97A8-DB72-3E25F0DD6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26" y="838200"/>
                <a:ext cx="8229600" cy="4953000"/>
              </a:xfrm>
              <a:blipFill>
                <a:blip r:embed="rId2"/>
                <a:stretch>
                  <a:fillRect l="-889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1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DABB-BCEA-083F-C943-A8A29BD7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3C0A-35D9-3F63-839D-E6F2EC0B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4038600"/>
          </a:xfrm>
        </p:spPr>
        <p:txBody>
          <a:bodyPr/>
          <a:lstStyle/>
          <a:p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20:</a:t>
            </a:r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Variant 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AES.</a:t>
            </a:r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NB: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cỡ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(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)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endParaRPr lang="en-US" sz="1800" dirty="0"/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</a:t>
            </a:r>
            <a:r>
              <a:rPr lang="en-US" sz="1800" dirty="0" err="1"/>
              <a:t>Nk</a:t>
            </a:r>
            <a:r>
              <a:rPr lang="en-US" sz="1800" dirty="0"/>
              <a:t>: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endParaRPr lang="en-US" sz="1800" dirty="0"/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Nr: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: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,.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A060DB-3EBD-4C6A-FABA-DB27ADBF1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65457"/>
              </p:ext>
            </p:extLst>
          </p:nvPr>
        </p:nvGraphicFramePr>
        <p:xfrm>
          <a:off x="5181600" y="2133600"/>
          <a:ext cx="3350056" cy="17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10912" imgH="1380056" progId="Word.Document.8">
                  <p:embed/>
                </p:oleObj>
              </mc:Choice>
              <mc:Fallback>
                <p:oleObj name="Document" r:id="rId2" imgW="2710912" imgH="1380056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7B9D34C-90C3-D250-3EF6-C6B112EB1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3350056" cy="1704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71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522-261E-4ED7-78EA-49D94B4F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FF12-632C-C4CC-FE96-68EDD32D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417638"/>
            <a:ext cx="7620000" cy="48307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Q21: (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Truyện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r>
              <a:rPr lang="en-US" sz="2800" dirty="0"/>
              <a:t>: Nhà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endParaRPr lang="en-US" sz="2800" dirty="0"/>
          </a:p>
          <a:p>
            <a:pPr lvl="1"/>
            <a:r>
              <a:rPr lang="en-US" sz="2000" dirty="0"/>
              <a:t>Theo </a:t>
            </a:r>
            <a:r>
              <a:rPr lang="en-US" sz="2000" dirty="0" err="1"/>
              <a:t>luật</a:t>
            </a:r>
            <a:r>
              <a:rPr lang="en-US" sz="2000" dirty="0"/>
              <a:t> Moore: </a:t>
            </a:r>
            <a:r>
              <a:rPr lang="en-US" sz="2000" dirty="0" err="1"/>
              <a:t>Cứ</a:t>
            </a:r>
            <a:r>
              <a:rPr lang="en-US" sz="2000" dirty="0"/>
              <a:t> 18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lần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Năm</a:t>
            </a:r>
            <a:r>
              <a:rPr lang="en-US" sz="2000" dirty="0"/>
              <a:t> 2000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DES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 bit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bẻ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Do đó </a:t>
            </a:r>
            <a:r>
              <a:rPr lang="en-US" sz="2000" dirty="0" err="1"/>
              <a:t>đến</a:t>
            </a:r>
            <a:r>
              <a:rPr lang="en-US" sz="2000" dirty="0"/>
              <a:t> 2020, </a:t>
            </a:r>
            <a:r>
              <a:rPr lang="en-US" sz="2000" dirty="0" err="1"/>
              <a:t>sau</a:t>
            </a:r>
            <a:r>
              <a:rPr lang="en-US" sz="2000" dirty="0"/>
              <a:t> 21 </a:t>
            </a:r>
            <a:r>
              <a:rPr lang="en-US" sz="2000" dirty="0" err="1"/>
              <a:t>năm</a:t>
            </a:r>
            <a:r>
              <a:rPr lang="en-US" sz="2000" dirty="0"/>
              <a:t> 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</a:t>
            </a:r>
            <a:r>
              <a:rPr lang="en-US" sz="2000" dirty="0">
                <a:sym typeface="Symbol" panose="05050102010706020507" pitchFamily="18" charset="2"/>
              </a:rPr>
              <a:t>4</a:t>
            </a:r>
            <a:r>
              <a:rPr lang="en-US" sz="2000" baseline="30000" dirty="0">
                <a:sym typeface="Symbol" panose="05050102010706020507" pitchFamily="18" charset="2"/>
              </a:rPr>
              <a:t>7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 = 917.504 (bit) = 114 </a:t>
            </a:r>
            <a:r>
              <a:rPr lang="en-US" sz="2000" dirty="0" err="1"/>
              <a:t>Kb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Internet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không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: AES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 bit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19223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A1E6-B8DB-A885-7997-C4FA9363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7244-4207-52C0-5EC8-2EF2D76D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/>
              <a:t>Q22: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?</a:t>
            </a:r>
          </a:p>
        </p:txBody>
      </p:sp>
      <p:pic>
        <p:nvPicPr>
          <p:cNvPr id="4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9DF9E99-AB12-E0A9-D37D-0BAF3AFE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6274"/>
            <a:ext cx="3855429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1C4EA543-107A-1EDE-D280-5F3F04D6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06" y="2512501"/>
            <a:ext cx="3826294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3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C0FA-E39B-2ABB-4707-57AEF85F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Q21-22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E370-0F35-2E6E-A1C6-B982CC9F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21: </a:t>
            </a:r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giải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</a:t>
            </a:r>
            <a:r>
              <a:rPr lang="en-US" sz="2400" i="1" dirty="0" err="1"/>
              <a:t>lớp</a:t>
            </a:r>
            <a:r>
              <a:rPr lang="en-US" sz="2400" i="1" dirty="0"/>
              <a:t>.</a:t>
            </a:r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22: </a:t>
            </a:r>
          </a:p>
          <a:p>
            <a:pPr lvl="1"/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1: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2: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(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hữu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chống</a:t>
            </a:r>
            <a:r>
              <a:rPr lang="en-US" sz="1800" dirty="0"/>
              <a:t> </a:t>
            </a:r>
            <a:r>
              <a:rPr lang="en-US" sz="1800" dirty="0" err="1"/>
              <a:t>thoái</a:t>
            </a:r>
            <a:r>
              <a:rPr lang="en-US" sz="1800" dirty="0"/>
              <a:t> </a:t>
            </a:r>
            <a:r>
              <a:rPr lang="en-US" sz="1800" dirty="0" err="1"/>
              <a:t>thác</a:t>
            </a:r>
            <a:r>
              <a:rPr lang="en-US" sz="1800" dirty="0"/>
              <a:t>).</a:t>
            </a:r>
          </a:p>
        </p:txBody>
      </p:sp>
      <p:pic>
        <p:nvPicPr>
          <p:cNvPr id="4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8E7C4C95-68E6-DBE9-0DF3-EA6B3ACB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3855429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CFF348EF-8DB1-2349-1A00-B5238F4A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06" y="3425227"/>
            <a:ext cx="3826294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5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AB24-071D-CDCE-4F1B-BC8FA500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D9E-7DB2-7B12-2BAB-CA790307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Q23: </a:t>
            </a:r>
            <a:r>
              <a:rPr lang="en-US" altLang="en-US" sz="2000" dirty="0"/>
              <a:t>M (Message)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rõ</a:t>
            </a:r>
            <a:r>
              <a:rPr lang="en-US" altLang="en-US" sz="2000" dirty="0"/>
              <a:t>, C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RSA 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Q24: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thích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</a:t>
            </a:r>
            <a:r>
              <a:rPr lang="en-US" altLang="en-US" sz="2000" dirty="0"/>
              <a:t> RSA (</a:t>
            </a:r>
            <a:r>
              <a:rPr lang="en-US" altLang="en-US" sz="2000" dirty="0" err="1"/>
              <a:t>đã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lớp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Symbol" panose="05050102010706020507" pitchFamily="18" charset="2"/>
              </a:rPr>
              <a:t>Q25: p=7, q=11, </a:t>
            </a:r>
            <a:r>
              <a:rPr lang="en-US" sz="2000" dirty="0" err="1">
                <a:sym typeface="Symbol" panose="05050102010706020507" pitchFamily="18" charset="2"/>
              </a:rPr>
              <a:t>thì</a:t>
            </a:r>
            <a:r>
              <a:rPr lang="en-US" sz="2000" dirty="0">
                <a:sym typeface="Symbol" panose="05050102010706020507" pitchFamily="18" charset="2"/>
              </a:rPr>
              <a:t> e = ? </a:t>
            </a:r>
            <a:r>
              <a:rPr lang="en-US" sz="2000" dirty="0" err="1">
                <a:sym typeface="Symbol" panose="05050102010706020507" pitchFamily="18" charset="2"/>
              </a:rPr>
              <a:t>và</a:t>
            </a:r>
            <a:r>
              <a:rPr lang="en-US" sz="2000" dirty="0">
                <a:sym typeface="Symbol" panose="05050102010706020507" pitchFamily="18" charset="2"/>
              </a:rPr>
              <a:t> d = ? (</a:t>
            </a:r>
            <a:r>
              <a:rPr lang="en-US" sz="2000" dirty="0" err="1">
                <a:sym typeface="Symbol" panose="05050102010706020507" pitchFamily="18" charset="2"/>
              </a:rPr>
              <a:t>đã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giải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trên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lớp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230CA7C-89B9-F6BD-EEBD-18A9CBE6B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26559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19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19DD-24C6-6283-8B38-C8D8077E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433"/>
          </a:xfrm>
        </p:spPr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: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băm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C82E-0427-2CB0-C4DC-F08B8970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Q26: </a:t>
            </a:r>
            <a:r>
              <a:rPr lang="en-GB" altLang="en-US" sz="2000" dirty="0" err="1"/>
              <a:t>Giả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sử</a:t>
            </a:r>
            <a:r>
              <a:rPr lang="en-GB" altLang="en-US" sz="2000" dirty="0"/>
              <a:t> file </a:t>
            </a:r>
            <a:r>
              <a:rPr lang="en-GB" altLang="en-US" sz="2000" dirty="0" err="1"/>
              <a:t>gốc</a:t>
            </a:r>
            <a:r>
              <a:rPr lang="en-GB" altLang="en-US" sz="2000" dirty="0"/>
              <a:t> x </a:t>
            </a:r>
            <a:r>
              <a:rPr lang="en-GB" altLang="en-US" sz="2000" dirty="0" err="1"/>
              <a:t>và</a:t>
            </a:r>
            <a:r>
              <a:rPr lang="en-GB" altLang="en-US" sz="2000" dirty="0"/>
              <a:t> </a:t>
            </a:r>
            <a:r>
              <a:rPr lang="en-GB" altLang="en-US" sz="2000" dirty="0" err="1"/>
              <a:t>giá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trị</a:t>
            </a:r>
            <a:r>
              <a:rPr lang="en-GB" altLang="en-US" sz="2000" dirty="0"/>
              <a:t> </a:t>
            </a:r>
            <a:r>
              <a:rPr lang="en-GB" altLang="en-US" sz="2000" dirty="0" err="1"/>
              <a:t>hàm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băm</a:t>
            </a:r>
            <a:r>
              <a:rPr lang="en-GB" altLang="en-US" sz="2000" dirty="0"/>
              <a:t> h=H(x), </a:t>
            </a:r>
            <a:r>
              <a:rPr lang="en-GB" altLang="en-US" sz="2000" dirty="0" err="1"/>
              <a:t>khi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đó</a:t>
            </a:r>
            <a:r>
              <a:rPr lang="en-GB" altLang="en-US" sz="2000" dirty="0"/>
              <a:t>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/>
              <a:t>x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độ</a:t>
            </a:r>
            <a:r>
              <a:rPr lang="en-GB" altLang="en-US" sz="1600" dirty="0"/>
              <a:t> </a:t>
            </a:r>
            <a:r>
              <a:rPr lang="en-GB" altLang="en-US" sz="1600" dirty="0" err="1"/>
              <a:t>dài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bất</a:t>
            </a:r>
            <a:r>
              <a:rPr lang="en-GB" altLang="en-US" sz="1600" dirty="0"/>
              <a:t> </a:t>
            </a:r>
            <a:r>
              <a:rPr lang="en-GB" altLang="en-US" sz="1600" dirty="0" err="1"/>
              <a:t>kỳ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và</a:t>
            </a:r>
            <a:r>
              <a:rPr lang="en-GB" altLang="en-US" sz="1600" dirty="0"/>
              <a:t> H(x)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độ</a:t>
            </a:r>
            <a:r>
              <a:rPr lang="en-GB" altLang="en-US" sz="1600" dirty="0"/>
              <a:t> </a:t>
            </a:r>
            <a:r>
              <a:rPr lang="en-GB" altLang="en-US" sz="1600" dirty="0" err="1"/>
              <a:t>dài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như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thế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nào</a:t>
            </a:r>
            <a:r>
              <a:rPr lang="en-GB" altLang="en-US" sz="1600" dirty="0"/>
              <a:t>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/>
              <a:t>Cho </a:t>
            </a:r>
            <a:r>
              <a:rPr lang="en-GB" altLang="en-US" sz="1600" dirty="0" err="1"/>
              <a:t>trước</a:t>
            </a:r>
            <a:r>
              <a:rPr lang="en-GB" altLang="en-US" sz="1600" dirty="0"/>
              <a:t> h: </a:t>
            </a:r>
            <a:r>
              <a:rPr lang="en-GB" altLang="en-US" sz="1600" dirty="0" err="1"/>
              <a:t>liệu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tìm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được</a:t>
            </a:r>
            <a:r>
              <a:rPr lang="en-GB" altLang="en-US" sz="1600" dirty="0"/>
              <a:t> x, </a:t>
            </a:r>
            <a:r>
              <a:rPr lang="en-GB" altLang="en-US" sz="1600" dirty="0" err="1"/>
              <a:t>sao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: H(x) = h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 err="1"/>
              <a:t>Đối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với</a:t>
            </a:r>
            <a:r>
              <a:rPr lang="en-GB" altLang="en-US" sz="1600" dirty="0"/>
              <a:t> x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trước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liệu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tìm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được</a:t>
            </a:r>
            <a:r>
              <a:rPr lang="en-GB" altLang="en-US" sz="1600" dirty="0"/>
              <a:t> y (file y), </a:t>
            </a:r>
            <a:r>
              <a:rPr lang="en-GB" altLang="en-US" sz="1600" dirty="0" err="1"/>
              <a:t>sao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: </a:t>
            </a:r>
          </a:p>
          <a:p>
            <a:pPr marL="457200" lvl="1" indent="0" eaLnBrk="1" hangingPunct="1">
              <a:buNone/>
            </a:pPr>
            <a:r>
              <a:rPr lang="en-GB" altLang="en-US" sz="1600" dirty="0"/>
              <a:t>			H(y) = H(x), y ≠ x ?</a:t>
            </a:r>
          </a:p>
          <a:p>
            <a:pPr marL="0" indent="0">
              <a:buNone/>
            </a:pPr>
            <a:r>
              <a:rPr lang="en-US" sz="2000" dirty="0"/>
              <a:t>Q27: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&#10;Picture 14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ABEDAF1-27BB-237E-1347-1EFC85AE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00800" cy="33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DE5E-FA41-7D70-0882-01794D33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/>
          <a:lstStyle/>
          <a:p>
            <a:r>
              <a:rPr lang="en-US" sz="4000" dirty="0" err="1"/>
              <a:t>Trả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: Q1-Q3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F8CF-F729-4FFC-CC6F-A0334D39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295400"/>
            <a:ext cx="8229600" cy="4525963"/>
          </a:xfrm>
        </p:spPr>
        <p:txBody>
          <a:bodyPr/>
          <a:lstStyle/>
          <a:p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1:</a:t>
            </a:r>
          </a:p>
          <a:p>
            <a:pPr lvl="1"/>
            <a:r>
              <a:rPr lang="en-US" altLang="en-US" sz="1800" dirty="0" err="1"/>
              <a:t>Khối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thống</a:t>
            </a:r>
            <a:r>
              <a:rPr lang="en-US" altLang="en-US" sz="1800" dirty="0"/>
              <a:t> tin </a:t>
            </a:r>
            <a:r>
              <a:rPr lang="en-US" altLang="en-US" sz="1800" dirty="0" err="1"/>
              <a:t>học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mềm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chạy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mạng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mạng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Khối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Trao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đổi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thông</a:t>
            </a:r>
            <a:r>
              <a:rPr lang="en-US" altLang="en-US" sz="1800" dirty="0"/>
              <a:t> tin: Giao </a:t>
            </a:r>
            <a:r>
              <a:rPr lang="en-US" altLang="en-US" sz="1800" dirty="0" err="1"/>
              <a:t>dịch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Truyền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thông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 err="1"/>
              <a:t>Khối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Mạng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thông</a:t>
            </a:r>
            <a:r>
              <a:rPr lang="en-US" altLang="en-US" sz="1800" dirty="0"/>
              <a:t> tin: </a:t>
            </a:r>
            <a:r>
              <a:rPr lang="en-US" altLang="en-US" sz="1800" dirty="0" err="1"/>
              <a:t>Mạng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thiết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mạng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 err="1"/>
              <a:t>Khối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Nội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bộ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hoặc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Thế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thực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Nhân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sự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khách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hàng</a:t>
            </a:r>
            <a:r>
              <a:rPr lang="en-US" altLang="en-US" sz="1800" dirty="0"/>
              <a:t>.</a:t>
            </a:r>
          </a:p>
          <a:p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2:</a:t>
            </a:r>
          </a:p>
          <a:p>
            <a:pPr lvl="1" eaLnBrk="1" hangingPunct="1"/>
            <a:r>
              <a:rPr lang="en-US" altLang="ko-KR" sz="1600" dirty="0" err="1">
                <a:ea typeface="굴림" panose="020B0600000101010101" pitchFamily="34" charset="-127"/>
              </a:rPr>
              <a:t>Dịch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vụ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phải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đảm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bảo</a:t>
            </a:r>
            <a:r>
              <a:rPr lang="en-US" altLang="ko-KR" sz="1600" dirty="0">
                <a:ea typeface="굴림" panose="020B0600000101010101" pitchFamily="34" charset="-127"/>
              </a:rPr>
              <a:t> an </a:t>
            </a:r>
            <a:r>
              <a:rPr lang="en-US" altLang="ko-KR" sz="1600" dirty="0" err="1">
                <a:ea typeface="굴림" panose="020B0600000101010101" pitchFamily="34" charset="-127"/>
              </a:rPr>
              <a:t>ninh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sz="1600" dirty="0">
                <a:ea typeface="굴림" panose="020B0600000101010101" pitchFamily="34" charset="-127"/>
              </a:rPr>
              <a:t>Trang </a:t>
            </a:r>
            <a:r>
              <a:rPr lang="en-US" altLang="ko-KR" sz="1600" dirty="0" err="1">
                <a:ea typeface="굴림" panose="020B0600000101010101" pitchFamily="34" charset="-127"/>
              </a:rPr>
              <a:t>thiết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bị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phải</a:t>
            </a:r>
            <a:r>
              <a:rPr lang="en-US" altLang="ko-KR" sz="1600" dirty="0">
                <a:ea typeface="굴림" panose="020B0600000101010101" pitchFamily="34" charset="-127"/>
              </a:rPr>
              <a:t> an </a:t>
            </a:r>
            <a:r>
              <a:rPr lang="en-US" altLang="ko-KR" sz="1600" dirty="0" err="1">
                <a:ea typeface="굴림" panose="020B0600000101010101" pitchFamily="34" charset="-127"/>
              </a:rPr>
              <a:t>toàn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sz="1600" dirty="0" err="1">
                <a:ea typeface="굴림" panose="020B0600000101010101" pitchFamily="34" charset="-127"/>
              </a:rPr>
              <a:t>Giá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cả</a:t>
            </a:r>
            <a:r>
              <a:rPr lang="en-US" altLang="ko-KR" sz="1600" dirty="0">
                <a:ea typeface="굴림" panose="020B0600000101010101" pitchFamily="34" charset="-127"/>
              </a:rPr>
              <a:t> an </a:t>
            </a:r>
            <a:r>
              <a:rPr lang="en-US" altLang="ko-KR" sz="1600" dirty="0" err="1">
                <a:ea typeface="굴림" panose="020B0600000101010101" pitchFamily="34" charset="-127"/>
              </a:rPr>
              <a:t>ninh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tương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ứng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với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cấp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độ</a:t>
            </a:r>
            <a:r>
              <a:rPr lang="en-US" altLang="ko-KR" sz="1600" dirty="0">
                <a:ea typeface="굴림" panose="020B0600000101010101" pitchFamily="34" charset="-127"/>
              </a:rPr>
              <a:t> an </a:t>
            </a:r>
            <a:r>
              <a:rPr lang="en-US" altLang="ko-KR" sz="1600" dirty="0" err="1">
                <a:ea typeface="굴림" panose="020B0600000101010101" pitchFamily="34" charset="-127"/>
              </a:rPr>
              <a:t>ninh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en-US" sz="2400" dirty="0" err="1">
                <a:ea typeface="굴림" panose="020B0600000101010101" pitchFamily="34" charset="-127"/>
              </a:rPr>
              <a:t>Câu</a:t>
            </a:r>
            <a:r>
              <a:rPr lang="en-US" altLang="en-US" sz="2400" dirty="0">
                <a:ea typeface="굴림" panose="020B0600000101010101" pitchFamily="34" charset="-127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</a:rPr>
              <a:t>hỏi</a:t>
            </a:r>
            <a:r>
              <a:rPr lang="en-US" altLang="en-US" sz="2400" dirty="0">
                <a:ea typeface="굴림" panose="020B0600000101010101" pitchFamily="34" charset="-127"/>
              </a:rPr>
              <a:t> 3: </a:t>
            </a:r>
          </a:p>
          <a:p>
            <a:pPr lvl="1" eaLnBrk="1" hangingPunct="1"/>
            <a:r>
              <a:rPr lang="en-US" altLang="ko-KR" sz="1800" dirty="0" err="1">
                <a:ea typeface="굴림" panose="020B0600000101010101" pitchFamily="34" charset="-127"/>
              </a:rPr>
              <a:t>Bị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cấm</a:t>
            </a:r>
            <a:r>
              <a:rPr lang="en-US" altLang="ko-KR" sz="1800" dirty="0">
                <a:ea typeface="굴림" panose="020B0600000101010101" pitchFamily="34" charset="-127"/>
              </a:rPr>
              <a:t> (Prohibitive).</a:t>
            </a:r>
          </a:p>
          <a:p>
            <a:pPr lvl="1" eaLnBrk="1" hangingPunct="1"/>
            <a:r>
              <a:rPr lang="en-US" altLang="ko-KR" sz="1800" dirty="0" err="1">
                <a:ea typeface="굴림" panose="020B0600000101010101" pitchFamily="34" charset="-127"/>
              </a:rPr>
              <a:t>Được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phép</a:t>
            </a:r>
            <a:r>
              <a:rPr lang="en-US" altLang="ko-KR" sz="1800" dirty="0">
                <a:ea typeface="굴림" panose="020B0600000101010101" pitchFamily="34" charset="-127"/>
              </a:rPr>
              <a:t> (Permissive): </a:t>
            </a:r>
            <a:r>
              <a:rPr lang="en-US" altLang="ko-KR" sz="1800" dirty="0" err="1">
                <a:ea typeface="굴림" panose="020B0600000101010101" pitchFamily="34" charset="-127"/>
              </a:rPr>
              <a:t>ngược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lại</a:t>
            </a:r>
            <a:r>
              <a:rPr lang="en-US" altLang="ko-KR" sz="1800" dirty="0">
                <a:ea typeface="굴림" panose="020B0600000101010101" pitchFamily="34" charset="-127"/>
              </a:rPr>
              <a:t>.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D770-26BC-CF88-7A0C-6859FFDE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Q23-25, Q26-27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881F-1B2E-501A-F7A5-51466202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23: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Tạo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bản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công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khai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n,e</a:t>
            </a:r>
            <a:r>
              <a:rPr lang="en-US" altLang="en-US" sz="2000" dirty="0">
                <a:latin typeface="Arial Narrow" panose="020B0606020202030204" pitchFamily="34" charset="0"/>
              </a:rPr>
              <a:t>): C = M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e</a:t>
            </a:r>
            <a:r>
              <a:rPr lang="en-US" altLang="en-US" sz="2000" dirty="0">
                <a:latin typeface="Arial Narrow" panose="020B0606020202030204" pitchFamily="34" charset="0"/>
              </a:rPr>
              <a:t>  mod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Giải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mã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cá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nhân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n,d</a:t>
            </a:r>
            <a:r>
              <a:rPr lang="en-US" altLang="en-US" sz="2000" dirty="0">
                <a:latin typeface="Arial Narrow" panose="020B0606020202030204" pitchFamily="34" charset="0"/>
              </a:rPr>
              <a:t>): M = C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d</a:t>
            </a:r>
            <a:r>
              <a:rPr lang="en-US" altLang="en-US" sz="2000" dirty="0">
                <a:latin typeface="Arial Narrow" panose="020B0606020202030204" pitchFamily="34" charset="0"/>
              </a:rPr>
              <a:t> mod 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24-25 (</a:t>
            </a:r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26: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/>
              <a:t>x </a:t>
            </a:r>
            <a:r>
              <a:rPr lang="en-GB" altLang="en-US" sz="1800" dirty="0" err="1"/>
              <a:t>có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độ</a:t>
            </a:r>
            <a:r>
              <a:rPr lang="en-GB" altLang="en-US" sz="1800" dirty="0"/>
              <a:t> </a:t>
            </a:r>
            <a:r>
              <a:rPr lang="en-GB" altLang="en-US" sz="1800" dirty="0" err="1"/>
              <a:t>dài</a:t>
            </a:r>
            <a:r>
              <a:rPr lang="en-GB" altLang="en-US" sz="1800" dirty="0"/>
              <a:t> </a:t>
            </a:r>
            <a:r>
              <a:rPr lang="en-GB" altLang="en-US" sz="1800" dirty="0" err="1"/>
              <a:t>bất</a:t>
            </a:r>
            <a:r>
              <a:rPr lang="en-GB" altLang="en-US" sz="1800" dirty="0"/>
              <a:t> </a:t>
            </a:r>
            <a:r>
              <a:rPr lang="en-GB" altLang="en-US" sz="1800" dirty="0" err="1"/>
              <a:t>kỳ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và</a:t>
            </a:r>
            <a:r>
              <a:rPr lang="en-GB" altLang="en-US" sz="1800" dirty="0"/>
              <a:t> </a:t>
            </a:r>
            <a:r>
              <a:rPr lang="en-GB" altLang="en-US" sz="1800" i="1" dirty="0"/>
              <a:t>h=H(x) </a:t>
            </a:r>
            <a:r>
              <a:rPr lang="en-GB" altLang="en-US" sz="1800" i="1" dirty="0" err="1"/>
              <a:t>có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độ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dài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quy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định</a:t>
            </a:r>
            <a:r>
              <a:rPr lang="en-GB" altLang="en-US" sz="1800" i="1" dirty="0"/>
              <a:t> (</a:t>
            </a:r>
            <a:r>
              <a:rPr lang="en-GB" altLang="en-US" sz="1800" i="1" dirty="0" err="1"/>
              <a:t>không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đổi</a:t>
            </a:r>
            <a:r>
              <a:rPr lang="en-GB" altLang="en-US" sz="1800" i="1" dirty="0"/>
              <a:t>).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/>
              <a:t>Cho </a:t>
            </a:r>
            <a:r>
              <a:rPr lang="en-GB" altLang="en-US" sz="1800" dirty="0" err="1"/>
              <a:t>trước</a:t>
            </a:r>
            <a:r>
              <a:rPr lang="en-GB" altLang="en-US" sz="1800" dirty="0"/>
              <a:t> h: </a:t>
            </a:r>
            <a:r>
              <a:rPr lang="en-GB" altLang="en-US" sz="1800" i="1" dirty="0" err="1"/>
              <a:t>Trên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lý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thuyết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có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thể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x, </a:t>
            </a:r>
            <a:r>
              <a:rPr lang="en-GB" altLang="en-US" sz="1800" i="1" dirty="0" err="1"/>
              <a:t>nhưng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rất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trên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thực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tế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để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x, </a:t>
            </a:r>
            <a:r>
              <a:rPr lang="en-GB" altLang="en-US" sz="1800" i="1" dirty="0" err="1"/>
              <a:t>sao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cho</a:t>
            </a:r>
            <a:r>
              <a:rPr lang="en-GB" altLang="en-US" sz="1800" i="1" dirty="0"/>
              <a:t>: H(x) = h. </a:t>
            </a:r>
            <a:r>
              <a:rPr lang="en-GB" altLang="en-US" sz="1800" i="1" dirty="0" err="1"/>
              <a:t>Một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khi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đã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xem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như</a:t>
            </a:r>
            <a:r>
              <a:rPr lang="en-GB" altLang="en-US" sz="1800" i="1" dirty="0"/>
              <a:t> h=H(x) </a:t>
            </a:r>
            <a:r>
              <a:rPr lang="en-GB" altLang="en-US" sz="1800" i="1" dirty="0" err="1"/>
              <a:t>đã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bị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bẻ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khóa</a:t>
            </a:r>
            <a:r>
              <a:rPr lang="en-GB" altLang="en-US" sz="1800" i="1" dirty="0"/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 err="1"/>
              <a:t>Đối</a:t>
            </a:r>
            <a:r>
              <a:rPr lang="en-GB" altLang="en-US" sz="1800" dirty="0"/>
              <a:t> </a:t>
            </a:r>
            <a:r>
              <a:rPr lang="en-GB" altLang="en-US" sz="1800" dirty="0" err="1"/>
              <a:t>với</a:t>
            </a:r>
            <a:r>
              <a:rPr lang="en-GB" altLang="en-US" sz="1800" dirty="0"/>
              <a:t> x </a:t>
            </a:r>
            <a:r>
              <a:rPr lang="en-GB" altLang="en-US" sz="1800" dirty="0" err="1"/>
              <a:t>cho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trước</a:t>
            </a:r>
            <a:r>
              <a:rPr lang="en-GB" altLang="en-US" sz="1800" dirty="0"/>
              <a:t>, </a:t>
            </a:r>
            <a:r>
              <a:rPr lang="en-GB" altLang="en-US" sz="1800" dirty="0" err="1"/>
              <a:t>liệu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tìm</a:t>
            </a:r>
            <a:r>
              <a:rPr lang="en-GB" altLang="en-US" sz="1800" dirty="0"/>
              <a:t> </a:t>
            </a:r>
            <a:r>
              <a:rPr lang="en-GB" altLang="en-US" sz="1800" dirty="0" err="1"/>
              <a:t>được</a:t>
            </a:r>
            <a:r>
              <a:rPr lang="en-GB" altLang="en-US" sz="1800" dirty="0"/>
              <a:t> y (file y), </a:t>
            </a:r>
            <a:r>
              <a:rPr lang="en-GB" altLang="en-US" sz="1800" dirty="0" err="1"/>
              <a:t>sao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cho</a:t>
            </a:r>
            <a:r>
              <a:rPr lang="en-GB" altLang="en-US" sz="1800" dirty="0"/>
              <a:t>: </a:t>
            </a:r>
          </a:p>
          <a:p>
            <a:pPr marL="457200" lvl="1" indent="0" eaLnBrk="1" hangingPunct="1">
              <a:buNone/>
            </a:pPr>
            <a:r>
              <a:rPr lang="en-GB" altLang="en-US" sz="1800" dirty="0"/>
              <a:t>			H(y) = H(x), y ≠ x ? </a:t>
            </a:r>
            <a:r>
              <a:rPr lang="en-GB" altLang="en-US" sz="1800" i="1" dirty="0"/>
              <a:t>(</a:t>
            </a:r>
            <a:r>
              <a:rPr lang="en-GB" altLang="en-US" sz="1800" i="1" dirty="0" err="1"/>
              <a:t>tương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tự</a:t>
            </a:r>
            <a:r>
              <a:rPr lang="en-GB" altLang="en-US" sz="1800" i="1" dirty="0"/>
              <a:t> ý 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hỏi</a:t>
            </a:r>
            <a:r>
              <a:rPr lang="en-US" altLang="en-US" sz="2400" dirty="0"/>
              <a:t> 27</a:t>
            </a:r>
            <a:r>
              <a:rPr lang="en-US" altLang="en-US" sz="2400" dirty="0">
                <a:latin typeface="Arial Narrow" panose="020B0606020202030204" pitchFamily="34" charset="0"/>
              </a:rPr>
              <a:t>: </a:t>
            </a:r>
            <a:r>
              <a:rPr lang="en-US" altLang="en-US" sz="2400" i="1" dirty="0" err="1"/>
              <a:t>đã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giải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thích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trên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lớp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4E88-53E4-8468-0CEC-479CAA65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800" dirty="0" err="1"/>
              <a:t>Vấn</a:t>
            </a:r>
            <a:r>
              <a:rPr lang="en-US" sz="3800" dirty="0"/>
              <a:t> </a:t>
            </a:r>
            <a:r>
              <a:rPr lang="en-US" sz="3800" dirty="0" err="1"/>
              <a:t>đề</a:t>
            </a:r>
            <a:r>
              <a:rPr lang="en-US" sz="3800" dirty="0"/>
              <a:t>: </a:t>
            </a:r>
            <a:r>
              <a:rPr lang="en-US" sz="3800" dirty="0" err="1"/>
              <a:t>Chữ</a:t>
            </a:r>
            <a:r>
              <a:rPr lang="en-US" sz="3800" dirty="0"/>
              <a:t> </a:t>
            </a:r>
            <a:r>
              <a:rPr lang="en-US" sz="3800" dirty="0" err="1"/>
              <a:t>ký</a:t>
            </a:r>
            <a:r>
              <a:rPr lang="en-US" sz="3800" dirty="0"/>
              <a:t> </a:t>
            </a:r>
            <a:r>
              <a:rPr lang="en-US" sz="3800" dirty="0" err="1"/>
              <a:t>số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040-D82B-EE9D-8C49-F6E740E4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Q28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Q29: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endParaRPr lang="en-US" sz="2000" dirty="0"/>
          </a:p>
        </p:txBody>
      </p:sp>
      <p:pic>
        <p:nvPicPr>
          <p:cNvPr id="4" name="Picture 4" descr=" Picture 4 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A5B248F2-CC95-23F3-5AB0-F1306DFA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67" y="1371600"/>
            <a:ext cx="3748853" cy="24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213F521-00E8-2DDE-C447-AF07BDDE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997111"/>
            <a:ext cx="3612721" cy="253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6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0256-86DA-96C1-5200-B0CE0796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Bao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B315-302B-217F-92E7-76B01771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Q30: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F:\BaiGiang\CaoHoc\TT&amp;BMTT\crypto\crypto_files\crypto_3ways.gif">
            <a:extLst>
              <a:ext uri="{FF2B5EF4-FFF2-40B4-BE49-F238E27FC236}">
                <a16:creationId xmlns:a16="http://schemas.microsoft.com/office/drawing/2014/main" id="{F4C56E49-E9DF-00E8-87CA-7C9DD12A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480175" cy="406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51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0FB2-C20F-AE55-9C63-E3B3BCE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Vé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D003-26B6-04DC-1BC1-C224CCA3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Q31: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gửi</a:t>
            </a:r>
            <a:r>
              <a:rPr lang="en-US" sz="3200" dirty="0"/>
              <a:t> </a:t>
            </a:r>
            <a:r>
              <a:rPr lang="en-US" sz="3200" dirty="0" err="1"/>
              <a:t>thư</a:t>
            </a:r>
            <a:r>
              <a:rPr lang="en-US" sz="3200" dirty="0"/>
              <a:t> m </a:t>
            </a:r>
            <a:r>
              <a:rPr lang="en-US" sz="3200" dirty="0" err="1"/>
              <a:t>có</a:t>
            </a:r>
            <a:r>
              <a:rPr lang="en-US" sz="3200" dirty="0"/>
              <a:t> vé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73F69-AC9F-8269-236B-F649373E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362200"/>
            <a:ext cx="3429000" cy="30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A629-6449-6673-88F9-BE2EE71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Q28-31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41AD-88CC-696F-F470-C1F40396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4876800" cy="4419600"/>
          </a:xfrm>
        </p:spPr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28-30: </a:t>
            </a:r>
            <a:r>
              <a:rPr lang="en-US" sz="2400" i="1" dirty="0" err="1"/>
              <a:t>Tự</a:t>
            </a:r>
            <a:r>
              <a:rPr lang="en-US" sz="2400" i="1" dirty="0"/>
              <a:t> </a:t>
            </a:r>
            <a:r>
              <a:rPr lang="en-US" sz="2400" i="1" dirty="0" err="1"/>
              <a:t>trả</a:t>
            </a:r>
            <a:r>
              <a:rPr lang="en-US" sz="2400" i="1" dirty="0"/>
              <a:t> </a:t>
            </a:r>
            <a:r>
              <a:rPr lang="en-US" sz="2400" i="1" dirty="0" err="1"/>
              <a:t>lời</a:t>
            </a:r>
            <a:r>
              <a:rPr lang="en-US" sz="2400" i="1" dirty="0"/>
              <a:t>. </a:t>
            </a:r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31:</a:t>
            </a:r>
          </a:p>
          <a:p>
            <a:pPr lvl="1"/>
            <a:r>
              <a:rPr lang="en-US" sz="1800" dirty="0" err="1"/>
              <a:t>Khóa</a:t>
            </a:r>
            <a:r>
              <a:rPr lang="en-US" sz="1800" dirty="0"/>
              <a:t> K</a:t>
            </a:r>
            <a:r>
              <a:rPr lang="en-US" sz="1800" baseline="-25000" dirty="0"/>
              <a:t>D,A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A </a:t>
            </a:r>
            <a:r>
              <a:rPr lang="en-US" sz="1800" dirty="0" err="1"/>
              <a:t>và</a:t>
            </a:r>
            <a:r>
              <a:rPr lang="en-US" sz="1800" dirty="0"/>
              <a:t> D (khi A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D).</a:t>
            </a:r>
          </a:p>
          <a:p>
            <a:pPr lvl="1"/>
            <a:r>
              <a:rPr lang="en-US" sz="1800" dirty="0" err="1"/>
              <a:t>Khóa</a:t>
            </a:r>
            <a:r>
              <a:rPr lang="en-US" sz="1800" dirty="0"/>
              <a:t> K</a:t>
            </a:r>
            <a:r>
              <a:rPr lang="en-US" sz="1800" baseline="-25000" dirty="0"/>
              <a:t>D,B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B </a:t>
            </a:r>
            <a:r>
              <a:rPr lang="en-US" sz="1800" dirty="0" err="1"/>
              <a:t>và</a:t>
            </a:r>
            <a:r>
              <a:rPr lang="en-US" sz="1800" dirty="0"/>
              <a:t> D (khi B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D).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B:</a:t>
            </a:r>
          </a:p>
          <a:p>
            <a:pPr lvl="2"/>
            <a:r>
              <a:rPr lang="en-US" sz="1400" dirty="0"/>
              <a:t>A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D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nối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B.</a:t>
            </a:r>
          </a:p>
          <a:p>
            <a:pPr lvl="2"/>
            <a:r>
              <a:rPr lang="en-US" sz="1400" dirty="0"/>
              <a:t>D </a:t>
            </a:r>
            <a:r>
              <a:rPr lang="en-US" sz="1400" dirty="0" err="1"/>
              <a:t>gửi</a:t>
            </a:r>
            <a:r>
              <a:rPr lang="en-US" sz="1400" dirty="0"/>
              <a:t> vé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phiên</a:t>
            </a:r>
            <a:r>
              <a:rPr lang="en-US" sz="1400" dirty="0"/>
              <a:t> K</a:t>
            </a:r>
            <a:r>
              <a:rPr lang="en-US" sz="1400" baseline="-25000" dirty="0"/>
              <a:t>s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A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K</a:t>
            </a:r>
            <a:r>
              <a:rPr lang="en-US" sz="1400" baseline="-25000" dirty="0"/>
              <a:t>D,A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D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r>
              <a:rPr lang="en-US" sz="1400" dirty="0"/>
              <a:t> K</a:t>
            </a:r>
            <a:r>
              <a:rPr lang="en-US" sz="1400" baseline="-25000" dirty="0"/>
              <a:t>D,A </a:t>
            </a:r>
            <a:r>
              <a:rPr lang="en-US" sz="1400" dirty="0"/>
              <a:t>để </a:t>
            </a:r>
            <a:r>
              <a:rPr lang="en-US" sz="1400" dirty="0" err="1"/>
              <a:t>nhận</a:t>
            </a:r>
            <a:r>
              <a:rPr lang="en-US" sz="1400" dirty="0"/>
              <a:t> K</a:t>
            </a:r>
            <a:r>
              <a:rPr lang="en-US" sz="1400" baseline="-25000" dirty="0"/>
              <a:t>s 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vé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A </a:t>
            </a:r>
            <a:r>
              <a:rPr lang="en-US" sz="1400" dirty="0" err="1"/>
              <a:t>cho</a:t>
            </a:r>
            <a:r>
              <a:rPr lang="en-US" sz="1400" dirty="0"/>
              <a:t> B.</a:t>
            </a:r>
          </a:p>
          <a:p>
            <a:pPr lvl="2"/>
            <a:r>
              <a:rPr lang="en-US" sz="1400" dirty="0"/>
              <a:t>B tin A (</a:t>
            </a:r>
            <a:r>
              <a:rPr lang="en-US" sz="1400" dirty="0" err="1"/>
              <a:t>nhờ</a:t>
            </a:r>
            <a:r>
              <a:rPr lang="en-US" sz="1400" dirty="0"/>
              <a:t> vé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A)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K</a:t>
            </a:r>
            <a:r>
              <a:rPr lang="en-US" sz="1400" baseline="-25000" dirty="0"/>
              <a:t>s</a:t>
            </a:r>
            <a:r>
              <a:rPr lang="en-US" sz="1400" dirty="0"/>
              <a:t> để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5A06-E2CD-A99E-6026-A92A4D71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56" y="2022694"/>
            <a:ext cx="2846143" cy="25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1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D594-7108-D57B-579A-27C90BDB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4EA2-6DFE-55FA-393B-FBA5292A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Q32: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ý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3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22DA9-6B15-706B-96F1-93AC4E1B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03226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4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673A-84F9-2AF6-D4D0-B51CB899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F7C8-F7AD-186B-5F3D-E4654087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32:</a:t>
            </a:r>
          </a:p>
          <a:p>
            <a:pPr lvl="1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3: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,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đó.</a:t>
            </a:r>
          </a:p>
        </p:txBody>
      </p:sp>
    </p:spTree>
    <p:extLst>
      <p:ext uri="{BB962C8B-B14F-4D97-AF65-F5344CB8AC3E}">
        <p14:creationId xmlns:p14="http://schemas.microsoft.com/office/powerpoint/2010/main" val="3927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FD79-7E40-43E1-2C55-56446AD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Web Tin </a:t>
            </a:r>
            <a:r>
              <a:rPr lang="en-US" dirty="0" err="1"/>
              <a:t>cậy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7AC7-865C-D592-6038-EEF746B0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Q33: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chùm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BAF0E-45B5-05E3-36EC-FA24E06C4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03126"/>
              </p:ext>
            </p:extLst>
          </p:nvPr>
        </p:nvGraphicFramePr>
        <p:xfrm>
          <a:off x="990600" y="2819400"/>
          <a:ext cx="7391400" cy="286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Chùm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khai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Alice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Chữ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ký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trên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Khóa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công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khai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Gián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err="1">
                          <a:effectLst/>
                        </a:rPr>
                        <a:t>Bên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thứ</a:t>
                      </a:r>
                      <a:r>
                        <a:rPr lang="en-US" sz="1800" b="1" baseline="0" dirty="0">
                          <a:effectLst/>
                        </a:rPr>
                        <a:t> 3</a:t>
                      </a:r>
                      <a:r>
                        <a:rPr lang="en-US" sz="1800" b="1" dirty="0">
                          <a:effectLst/>
                        </a:rPr>
                        <a:t>  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Bob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Ed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5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364A-A943-978E-3C0D-748B50B5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lởi</a:t>
            </a:r>
            <a:r>
              <a:rPr lang="en-US" dirty="0"/>
              <a:t> Q33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FF7B-3A5A-5447-580E-E20E7C5A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33:</a:t>
            </a:r>
          </a:p>
          <a:p>
            <a:pPr lvl="1"/>
            <a:r>
              <a:rPr lang="en-US" dirty="0"/>
              <a:t>Web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chùm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: (1)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(2)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(3)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62420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E50-DEB0-A041-62FD-21253ECC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Vé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7C4C-11A4-BA08-5ED4-19148EC0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5791200" cy="3815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C4CDF-AD0E-433F-45EA-89065113A785}"/>
              </a:ext>
            </a:extLst>
          </p:cNvPr>
          <p:cNvSpPr txBox="1"/>
          <p:nvPr/>
        </p:nvSpPr>
        <p:spPr>
          <a:xfrm>
            <a:off x="990600" y="1417638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Q34: </a:t>
            </a:r>
            <a:r>
              <a:rPr lang="en-US" sz="2800" b="0" dirty="0" err="1"/>
              <a:t>Giải</a:t>
            </a:r>
            <a:r>
              <a:rPr lang="en-US" sz="2800" b="0" dirty="0"/>
              <a:t> </a:t>
            </a:r>
            <a:r>
              <a:rPr lang="en-US" sz="2800" b="0" dirty="0" err="1"/>
              <a:t>thích</a:t>
            </a:r>
            <a:r>
              <a:rPr lang="en-US" sz="2800" b="0" dirty="0"/>
              <a:t> Vé </a:t>
            </a:r>
            <a:r>
              <a:rPr lang="en-US" sz="2800" b="0" dirty="0" err="1"/>
              <a:t>xác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dịch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096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B33-F45C-9636-40DD-EDD33D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Trả</a:t>
            </a:r>
            <a:r>
              <a:rPr lang="en-US" sz="4400" dirty="0"/>
              <a:t> </a:t>
            </a:r>
            <a:r>
              <a:rPr lang="en-US" sz="4400" dirty="0" err="1"/>
              <a:t>lời</a:t>
            </a:r>
            <a:r>
              <a:rPr lang="en-US" sz="4400" dirty="0"/>
              <a:t>: Q4-Q5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6A74-5FE7-FB78-AF24-7EF7AEA7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4:</a:t>
            </a:r>
          </a:p>
          <a:p>
            <a:pPr lvl="1" eaLnBrk="1" hangingPunct="1"/>
            <a:r>
              <a:rPr lang="en-US" altLang="ko-KR" sz="1800" dirty="0" err="1">
                <a:ea typeface="굴림" panose="020B0600000101010101" pitchFamily="34" charset="-127"/>
              </a:rPr>
              <a:t>Có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dự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phòng</a:t>
            </a:r>
            <a:r>
              <a:rPr lang="en-US" altLang="ko-KR" sz="1800" dirty="0">
                <a:ea typeface="굴림" panose="020B0600000101010101" pitchFamily="34" charset="-127"/>
              </a:rPr>
              <a:t> (Redundancy).</a:t>
            </a:r>
          </a:p>
          <a:p>
            <a:pPr lvl="1" eaLnBrk="1" hangingPunct="1"/>
            <a:r>
              <a:rPr lang="en-US" altLang="ko-KR" sz="1800" dirty="0" err="1">
                <a:ea typeface="굴림" panose="020B0600000101010101" pitchFamily="34" charset="-127"/>
              </a:rPr>
              <a:t>Áp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dụng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mở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rộng</a:t>
            </a:r>
            <a:r>
              <a:rPr lang="en-US" altLang="ko-KR" sz="1800" dirty="0">
                <a:ea typeface="굴림" panose="020B0600000101010101" pitchFamily="34" charset="-127"/>
              </a:rPr>
              <a:t>  (Multiplicity of Dealers)</a:t>
            </a:r>
          </a:p>
          <a:p>
            <a:pPr lvl="1" eaLnBrk="1" hangingPunct="1"/>
            <a:r>
              <a:rPr lang="en-US" altLang="ko-KR" sz="1800" dirty="0" err="1">
                <a:ea typeface="굴림" panose="020B0600000101010101" pitchFamily="34" charset="-127"/>
              </a:rPr>
              <a:t>Tối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thiểu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hóa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các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điểm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truy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cập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mạng</a:t>
            </a:r>
            <a:r>
              <a:rPr lang="en-US" altLang="ko-KR" sz="1800" dirty="0">
                <a:ea typeface="굴림" panose="020B0600000101010101" pitchFamily="34" charset="-127"/>
              </a:rPr>
              <a:t> (Minimum Number of Entry Points).</a:t>
            </a:r>
          </a:p>
          <a:p>
            <a:pPr eaLnBrk="1" hangingPunct="1"/>
            <a:r>
              <a:rPr lang="en-US" altLang="ko-KR" sz="2200" dirty="0" err="1">
                <a:ea typeface="굴림" panose="020B0600000101010101" pitchFamily="34" charset="-127"/>
              </a:rPr>
              <a:t>Câu</a:t>
            </a:r>
            <a:r>
              <a:rPr lang="en-US" altLang="ko-KR" sz="2200" dirty="0">
                <a:ea typeface="굴림" panose="020B0600000101010101" pitchFamily="34" charset="-127"/>
              </a:rPr>
              <a:t> </a:t>
            </a:r>
            <a:r>
              <a:rPr lang="en-US" altLang="ko-KR" sz="2200" dirty="0" err="1">
                <a:ea typeface="굴림" panose="020B0600000101010101" pitchFamily="34" charset="-127"/>
              </a:rPr>
              <a:t>hỏi</a:t>
            </a:r>
            <a:r>
              <a:rPr lang="en-US" altLang="ko-KR" sz="2200" dirty="0">
                <a:ea typeface="굴림" panose="020B0600000101010101" pitchFamily="34" charset="-127"/>
              </a:rPr>
              <a:t> 5: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err="1">
                <a:ea typeface="굴림" panose="020B0600000101010101" pitchFamily="34" charset="-127"/>
              </a:rPr>
              <a:t>Kiểm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soát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các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hoạt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động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theo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Quy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định</a:t>
            </a:r>
            <a:r>
              <a:rPr lang="en-US" altLang="ko-KR" sz="2000" dirty="0">
                <a:ea typeface="굴림" panose="020B0600000101010101" pitchFamily="34" charset="-127"/>
              </a:rPr>
              <a:t> (</a:t>
            </a:r>
            <a:r>
              <a:rPr lang="en-US" altLang="ko-KR" sz="2000" dirty="0" err="1">
                <a:ea typeface="굴림" panose="020B0600000101010101" pitchFamily="34" charset="-127"/>
              </a:rPr>
              <a:t>Chính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sách</a:t>
            </a:r>
            <a:r>
              <a:rPr lang="en-US" altLang="ko-KR" sz="2000" dirty="0">
                <a:ea typeface="굴림" panose="020B0600000101010101" pitchFamily="34" charset="-127"/>
              </a:rPr>
              <a:t> An </a:t>
            </a:r>
            <a:r>
              <a:rPr lang="en-US" altLang="ko-KR" sz="2000" dirty="0" err="1">
                <a:ea typeface="굴림" panose="020B0600000101010101" pitchFamily="34" charset="-127"/>
              </a:rPr>
              <a:t>ninh</a:t>
            </a:r>
            <a:r>
              <a:rPr lang="en-US" altLang="ko-KR" sz="2000" dirty="0">
                <a:ea typeface="굴림" panose="020B0600000101010101" pitchFamily="34" charset="-127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err="1">
                <a:ea typeface="굴림" panose="020B0600000101010101" pitchFamily="34" charset="-127"/>
              </a:rPr>
              <a:t>Kiểm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toán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kết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quả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thực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hiện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dựa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trên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Quy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định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err="1">
                <a:ea typeface="굴림" panose="020B0600000101010101" pitchFamily="34" charset="-127"/>
              </a:rPr>
              <a:t>Cải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thiện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Quy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định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cho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phù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hợp</a:t>
            </a:r>
            <a:r>
              <a:rPr lang="en-US" altLang="ko-KR" sz="2000" dirty="0">
                <a:ea typeface="굴림" panose="020B0600000101010101" pitchFamily="34" charset="-127"/>
              </a:rPr>
              <a:t>. </a:t>
            </a:r>
            <a:endParaRPr lang="en-US" altLang="en-US" sz="2000" dirty="0"/>
          </a:p>
          <a:p>
            <a:pPr eaLnBrk="1" hangingPunct="1"/>
            <a:endParaRPr lang="en-US" altLang="ko-KR" sz="2200" dirty="0">
              <a:ea typeface="굴림" panose="020B0600000101010101" pitchFamily="34" charset="-127"/>
            </a:endParaRPr>
          </a:p>
          <a:p>
            <a:pPr lvl="1" eaLnBrk="1" hangingPunct="1"/>
            <a:endParaRPr lang="en-US" altLang="ko-KR" sz="1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236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237-E746-9F81-0C18-BC63F66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 err="1">
                <a:ea typeface="굴림" panose="020B0600000101010101" pitchFamily="34" charset="-127"/>
              </a:rPr>
              <a:t>Vấn</a:t>
            </a:r>
            <a:r>
              <a:rPr lang="en-US" altLang="ko-KR" sz="3800" dirty="0">
                <a:ea typeface="굴림" panose="020B0600000101010101" pitchFamily="34" charset="-127"/>
              </a:rPr>
              <a:t> </a:t>
            </a:r>
            <a:r>
              <a:rPr lang="en-US" altLang="ko-KR" sz="3800" dirty="0" err="1">
                <a:ea typeface="굴림" panose="020B0600000101010101" pitchFamily="34" charset="-127"/>
              </a:rPr>
              <a:t>đề</a:t>
            </a:r>
            <a:r>
              <a:rPr lang="en-US" altLang="ko-KR" sz="3800" dirty="0">
                <a:ea typeface="굴림" panose="020B0600000101010101" pitchFamily="34" charset="-127"/>
              </a:rPr>
              <a:t> </a:t>
            </a:r>
            <a:r>
              <a:rPr lang="en-US" altLang="ko-KR" sz="3800" dirty="0" err="1">
                <a:ea typeface="굴림" panose="020B0600000101010101" pitchFamily="34" charset="-127"/>
              </a:rPr>
              <a:t>Mô</a:t>
            </a:r>
            <a:r>
              <a:rPr lang="en-US" altLang="ko-KR" sz="3800" dirty="0">
                <a:ea typeface="굴림" panose="020B0600000101010101" pitchFamily="34" charset="-127"/>
              </a:rPr>
              <a:t> </a:t>
            </a:r>
            <a:r>
              <a:rPr lang="en-US" altLang="ko-KR" sz="3800" dirty="0" err="1">
                <a:ea typeface="굴림" panose="020B0600000101010101" pitchFamily="34" charset="-127"/>
              </a:rPr>
              <a:t>hình</a:t>
            </a:r>
            <a:r>
              <a:rPr lang="en-US" altLang="ko-KR" sz="3800" dirty="0">
                <a:ea typeface="굴림" panose="020B0600000101010101" pitchFamily="34" charset="-127"/>
              </a:rPr>
              <a:t> Kerberos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D071-F689-2ECA-07B4-C49AE8C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2895600"/>
            <a:ext cx="3529012" cy="1371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Q35: Vé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vé (Mua vé) ?</a:t>
            </a:r>
          </a:p>
          <a:p>
            <a:pPr marL="0" indent="0">
              <a:buNone/>
            </a:pPr>
            <a:r>
              <a:rPr lang="en-US" sz="1800" dirty="0"/>
              <a:t>Q36: Vé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(</a:t>
            </a:r>
            <a:r>
              <a:rPr lang="en-US" sz="1800" dirty="0" err="1"/>
              <a:t>Soát</a:t>
            </a:r>
            <a:r>
              <a:rPr lang="en-US" sz="1800" dirty="0"/>
              <a:t> vé) ?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050" name="Picture 2" descr="Kerberos (protocol) - Wikipedia">
            <a:extLst>
              <a:ext uri="{FF2B5EF4-FFF2-40B4-BE49-F238E27FC236}">
                <a16:creationId xmlns:a16="http://schemas.microsoft.com/office/drawing/2014/main" id="{F0C097A0-6C98-8A9F-8916-3E15DB7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03089"/>
            <a:ext cx="4595812" cy="484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1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FBD3-6C95-0767-3C2C-55C6087F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Q34-35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1246-4E2B-B070-4D20-B8493132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006182"/>
          </a:xfrm>
        </p:spPr>
        <p:txBody>
          <a:bodyPr/>
          <a:lstStyle/>
          <a:p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34:</a:t>
            </a:r>
          </a:p>
          <a:p>
            <a:pPr lvl="1"/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2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: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2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A,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B.</a:t>
            </a:r>
          </a:p>
          <a:p>
            <a:pPr lvl="1"/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Vé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A </a:t>
            </a:r>
            <a:r>
              <a:rPr lang="en-US" sz="1800" dirty="0" err="1"/>
              <a:t>và</a:t>
            </a:r>
            <a:r>
              <a:rPr lang="en-US" sz="1800" dirty="0"/>
              <a:t> B.</a:t>
            </a:r>
          </a:p>
          <a:p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35:</a:t>
            </a:r>
          </a:p>
          <a:p>
            <a:pPr lvl="1"/>
            <a:r>
              <a:rPr lang="en-US" sz="1800" dirty="0"/>
              <a:t>Kerberos </a:t>
            </a:r>
            <a:r>
              <a:rPr lang="en-US" sz="1800" dirty="0" err="1"/>
              <a:t>là</a:t>
            </a:r>
            <a:r>
              <a:rPr lang="en-US" sz="1800" dirty="0"/>
              <a:t> con </a:t>
            </a:r>
            <a:r>
              <a:rPr lang="en-US" sz="1800" dirty="0" err="1"/>
              <a:t>chó</a:t>
            </a:r>
            <a:r>
              <a:rPr lang="en-US" sz="1800" dirty="0"/>
              <a:t> 3 </a:t>
            </a:r>
            <a:r>
              <a:rPr lang="en-US" sz="1800" dirty="0" err="1"/>
              <a:t>đầu</a:t>
            </a:r>
            <a:r>
              <a:rPr lang="en-US" sz="1800" dirty="0"/>
              <a:t>: (1)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, (2)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vé </a:t>
            </a:r>
            <a:r>
              <a:rPr lang="en-US" sz="1800" dirty="0" err="1"/>
              <a:t>và</a:t>
            </a:r>
            <a:r>
              <a:rPr lang="en-US" sz="1800" dirty="0"/>
              <a:t> (3)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(A)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vé (B)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: Vé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vé (Mua vé).</a:t>
            </a:r>
          </a:p>
          <a:p>
            <a:pPr lvl="1"/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(A) </a:t>
            </a:r>
            <a:r>
              <a:rPr lang="en-US" sz="1800" dirty="0" err="1"/>
              <a:t>với</a:t>
            </a:r>
            <a:r>
              <a:rPr lang="en-US" sz="1800" dirty="0"/>
              <a:t> 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(B)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vé: Vé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(</a:t>
            </a:r>
            <a:r>
              <a:rPr lang="en-US" sz="1800" dirty="0" err="1"/>
              <a:t>Soát</a:t>
            </a:r>
            <a:r>
              <a:rPr lang="en-US" sz="1800" dirty="0"/>
              <a:t> vé).</a:t>
            </a:r>
          </a:p>
        </p:txBody>
      </p:sp>
    </p:spTree>
    <p:extLst>
      <p:ext uri="{BB962C8B-B14F-4D97-AF65-F5344CB8AC3E}">
        <p14:creationId xmlns:p14="http://schemas.microsoft.com/office/powerpoint/2010/main" val="25375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716F-8BE6-035D-E28A-6AC92BD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: </a:t>
            </a:r>
            <a:r>
              <a:rPr lang="en-US" sz="4000" dirty="0" err="1"/>
              <a:t>Tấn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F669-DBFB-432E-03C1-77F3DEDA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88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Q6: </a:t>
            </a: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5 xu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Tấn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dirty="0"/>
              <a:t>Q7: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Những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l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ỗi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cơ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bản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nào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tạo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ra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Lỗ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hổng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B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ảo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mật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Q8: </a:t>
            </a: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Lỗ</a:t>
            </a:r>
            <a:r>
              <a:rPr lang="en-US" sz="2000" dirty="0"/>
              <a:t> </a:t>
            </a:r>
            <a:r>
              <a:rPr lang="en-US" sz="2000" dirty="0" err="1"/>
              <a:t>hổng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dirty="0"/>
              <a:t>Q9: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Thế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Tấn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mã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?</a:t>
            </a: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Q10: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độc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gồm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thể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loại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nào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Q11: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Tấn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?</a:t>
            </a: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i="0" dirty="0">
              <a:solidFill>
                <a:srgbClr val="3B4754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1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52AE-F347-D615-186F-624C508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Q6-Q7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5983-CDFF-1137-56C1-F374B98B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6:</a:t>
            </a:r>
          </a:p>
          <a:p>
            <a:pPr lvl="1"/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thác</a:t>
            </a:r>
            <a:r>
              <a:rPr lang="en-US" sz="2000" dirty="0"/>
              <a:t> </a:t>
            </a:r>
            <a:r>
              <a:rPr lang="en-US" sz="2000" dirty="0" err="1"/>
              <a:t>Lỗ</a:t>
            </a:r>
            <a:r>
              <a:rPr lang="en-US" sz="2000" dirty="0"/>
              <a:t> </a:t>
            </a:r>
            <a:r>
              <a:rPr lang="en-US" sz="2000" dirty="0" err="1"/>
              <a:t>hổng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endParaRPr lang="en-US" sz="2000" dirty="0"/>
          </a:p>
          <a:p>
            <a:pPr lvl="1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endParaRPr lang="en-US" sz="2000" dirty="0"/>
          </a:p>
          <a:p>
            <a:pPr lvl="1"/>
            <a:r>
              <a:rPr lang="en-US" sz="2000" dirty="0"/>
              <a:t>Lan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endParaRPr lang="en-US" sz="2000" dirty="0"/>
          </a:p>
          <a:p>
            <a:pPr lvl="1"/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endParaRPr lang="en-US" sz="2000" dirty="0"/>
          </a:p>
          <a:p>
            <a:pPr lvl="1"/>
            <a:r>
              <a:rPr lang="en-US" sz="2000" dirty="0"/>
              <a:t>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endParaRPr lang="en-US" sz="2000" dirty="0"/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7:</a:t>
            </a:r>
          </a:p>
          <a:p>
            <a:pPr lvl="1"/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L</a:t>
            </a:r>
            <a:r>
              <a:rPr lang="vi-VN" sz="2000" i="0" dirty="0">
                <a:solidFill>
                  <a:srgbClr val="3B4754"/>
                </a:solidFill>
                <a:effectLst/>
                <a:latin typeface="+mj-lt"/>
              </a:rPr>
              <a:t>ập trình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kiểm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tra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không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đ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ầy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đủ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không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dọn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dẹp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sau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lập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trình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(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Lưu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dữ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liệu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tạm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không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xóa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,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Mở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cổng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truy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cập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CSDL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tạm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rồi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quên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đóng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).</a:t>
            </a:r>
            <a:r>
              <a:rPr lang="vi-VN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endParaRPr lang="en-US" sz="2000" i="0" dirty="0">
              <a:solidFill>
                <a:srgbClr val="3B4754"/>
              </a:solidFill>
              <a:effectLst/>
              <a:latin typeface="+mj-lt"/>
            </a:endParaRPr>
          </a:p>
          <a:p>
            <a:pPr lvl="1"/>
            <a:r>
              <a:rPr lang="en-US" sz="2000" dirty="0">
                <a:solidFill>
                  <a:srgbClr val="3B4754"/>
                </a:solidFill>
                <a:latin typeface="+mj-lt"/>
              </a:rPr>
              <a:t>C</a:t>
            </a:r>
            <a:r>
              <a:rPr lang="vi-VN" sz="2000" i="0" dirty="0">
                <a:solidFill>
                  <a:srgbClr val="3B4754"/>
                </a:solidFill>
                <a:effectLst/>
                <a:latin typeface="+mj-lt"/>
              </a:rPr>
              <a:t>ấu hình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hệ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en-US" sz="2000" i="0" dirty="0" err="1">
                <a:solidFill>
                  <a:srgbClr val="3B4754"/>
                </a:solidFill>
                <a:effectLst/>
                <a:latin typeface="+mj-lt"/>
              </a:rPr>
              <a:t>thống</a:t>
            </a:r>
            <a:r>
              <a:rPr lang="en-US" sz="2000" i="0" dirty="0">
                <a:solidFill>
                  <a:srgbClr val="3B4754"/>
                </a:solidFill>
                <a:effectLst/>
                <a:latin typeface="+mj-lt"/>
              </a:rPr>
              <a:t> </a:t>
            </a:r>
            <a:r>
              <a:rPr lang="vi-VN" sz="2000" i="0" dirty="0">
                <a:solidFill>
                  <a:srgbClr val="3B4754"/>
                </a:solidFill>
                <a:effectLst/>
                <a:latin typeface="+mj-lt"/>
              </a:rPr>
              <a:t>sai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(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không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đúng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Cấp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quyền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sai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logic so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với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điều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kiện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Cấp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3B4754"/>
                </a:solidFill>
                <a:latin typeface="+mj-lt"/>
              </a:rPr>
              <a:t>quyền</a:t>
            </a:r>
            <a:r>
              <a:rPr lang="en-US" sz="2000" dirty="0">
                <a:solidFill>
                  <a:srgbClr val="3B4754"/>
                </a:solidFill>
                <a:latin typeface="+mj-lt"/>
              </a:rPr>
              <a:t>). </a:t>
            </a:r>
            <a:endParaRPr lang="en-US" sz="2000" i="0" dirty="0">
              <a:solidFill>
                <a:srgbClr val="3B4754"/>
              </a:solidFill>
              <a:effectLst/>
              <a:latin typeface="+mj-lt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811-EA22-4FB1-9BCA-06B9DD3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Q8-Q9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1A79-72DF-6D86-3742-A08CE43A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28800"/>
            <a:ext cx="8229600" cy="3810000"/>
          </a:xfrm>
        </p:spPr>
        <p:txBody>
          <a:bodyPr/>
          <a:lstStyle/>
          <a:p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8:</a:t>
            </a:r>
          </a:p>
          <a:p>
            <a:pPr lvl="1"/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CSDL.</a:t>
            </a:r>
          </a:p>
          <a:p>
            <a:pPr lvl="1"/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: </a:t>
            </a:r>
          </a:p>
          <a:p>
            <a:pPr lvl="2"/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/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r>
              <a:rPr lang="en-US" sz="1400" dirty="0"/>
              <a:t>, </a:t>
            </a:r>
          </a:p>
          <a:p>
            <a:pPr lvl="2"/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, </a:t>
            </a:r>
          </a:p>
          <a:p>
            <a:pPr lvl="2"/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.</a:t>
            </a:r>
          </a:p>
          <a:p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9:</a:t>
            </a:r>
          </a:p>
          <a:p>
            <a:pPr lvl="1"/>
            <a:r>
              <a:rPr lang="en-US" sz="1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Tấn</a:t>
            </a:r>
            <a:r>
              <a:rPr lang="en-US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lang="en-US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mã</a:t>
            </a:r>
            <a:r>
              <a:rPr lang="en-US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lang="en-US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(M</a:t>
            </a:r>
            <a:r>
              <a:rPr lang="en-US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alware =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Malicious + Software)  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tin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tặc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kẻ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phá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hoại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nhằm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phá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hoại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máy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572-2988-716F-C59E-9334E260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Q10 – 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C030-4289-1DFF-B2EF-77594546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10: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Virus: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đoạn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code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hoặc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chương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trình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thể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lây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trên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(khi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dùng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chung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thiết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bị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bị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nhiễm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) để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phá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hoại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âu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chương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trình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chứa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phần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mềm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độc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hại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thể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tự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sao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chép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và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tự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lây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trên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mạng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âu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hỏi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11:</a:t>
            </a:r>
          </a:p>
          <a:p>
            <a:pPr lvl="1"/>
            <a:r>
              <a:rPr lang="en-US" sz="2000" dirty="0" err="1"/>
              <a:t>Tấn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: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sập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(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).</a:t>
            </a:r>
          </a:p>
          <a:p>
            <a:pPr lvl="2"/>
            <a:r>
              <a:rPr lang="en-US" sz="1600" dirty="0"/>
              <a:t>DoS (Denial of Service) : </a:t>
            </a:r>
            <a:r>
              <a:rPr lang="en-US" sz="1600" dirty="0" err="1"/>
              <a:t>Tấn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DDoS (Distributed Denial of Service): </a:t>
            </a:r>
            <a:r>
              <a:rPr lang="en-US" sz="1600" dirty="0" err="1"/>
              <a:t>Tấn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.</a:t>
            </a: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8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B08-34C7-FF3E-04F5-3C9D21D5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A9FE-27CB-1858-3FDD-48F076D2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52799"/>
          </a:xfrm>
        </p:spPr>
        <p:txBody>
          <a:bodyPr/>
          <a:lstStyle/>
          <a:p>
            <a:r>
              <a:rPr lang="en-US" sz="2400" dirty="0"/>
              <a:t>Q12: </a:t>
            </a: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4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ATTT,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?</a:t>
            </a:r>
          </a:p>
          <a:p>
            <a:pPr eaLnBrk="1" hangingPunct="1"/>
            <a:r>
              <a:rPr lang="en-US" altLang="en-US" sz="2400" dirty="0"/>
              <a:t>Q13: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niệm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(Plaintext),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(Ciphertext)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(Decrypted) ? </a:t>
            </a:r>
          </a:p>
          <a:p>
            <a:pPr eaLnBrk="1" hangingPunct="1"/>
            <a:r>
              <a:rPr lang="en-US" altLang="en-US" sz="2400" dirty="0"/>
              <a:t>Q14: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đây</a:t>
            </a:r>
            <a:r>
              <a:rPr lang="en-US" altLang="en-US" sz="2400" dirty="0"/>
              <a:t>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endParaRPr lang="en-US" dirty="0"/>
          </a:p>
        </p:txBody>
      </p:sp>
      <p:pic>
        <p:nvPicPr>
          <p:cNvPr id="4" name="Picture 7" descr="F:\BaiGiang\CaoHoc\TT&amp;BMTT\crypto\crypto_files\crypto_types.gif">
            <a:extLst>
              <a:ext uri="{FF2B5EF4-FFF2-40B4-BE49-F238E27FC236}">
                <a16:creationId xmlns:a16="http://schemas.microsoft.com/office/drawing/2014/main" id="{2F2CA04A-C374-DAC6-8C46-67813E17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24200"/>
            <a:ext cx="4495800" cy="285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7E99-1724-7D1F-B605-19919D5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Q12-13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4A7C-04B7-11DA-9C9B-9BDD3B30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12: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(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)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ko-KR" sz="1800" dirty="0" err="1">
                <a:ea typeface="굴림" panose="020B0600000101010101" pitchFamily="34" charset="-127"/>
              </a:rPr>
              <a:t>Thông</a:t>
            </a:r>
            <a:r>
              <a:rPr lang="en-US" altLang="ko-KR" sz="1800" dirty="0">
                <a:ea typeface="굴림" panose="020B0600000101010101" pitchFamily="34" charset="-127"/>
              </a:rPr>
              <a:t> tin </a:t>
            </a:r>
            <a:r>
              <a:rPr lang="en-US" altLang="ko-KR" sz="1800" dirty="0" err="1">
                <a:ea typeface="굴림" panose="020B0600000101010101" pitchFamily="34" charset="-127"/>
              </a:rPr>
              <a:t>tin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cậy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Bí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mật</a:t>
            </a:r>
            <a:r>
              <a:rPr lang="en-US" altLang="ko-KR" sz="1800" dirty="0">
                <a:ea typeface="굴림" panose="020B0600000101010101" pitchFamily="34" charset="-127"/>
              </a:rPr>
              <a:t> (Privacy/confidentiality).</a:t>
            </a: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Toàn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vẹn</a:t>
            </a:r>
            <a:r>
              <a:rPr lang="en-US" altLang="ko-KR" sz="1800" dirty="0">
                <a:ea typeface="굴림" panose="020B0600000101010101" pitchFamily="34" charset="-127"/>
              </a:rPr>
              <a:t> (Integrity).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ko-KR" sz="1800" dirty="0" err="1">
                <a:ea typeface="굴림" panose="020B0600000101010101" pitchFamily="34" charset="-127"/>
              </a:rPr>
              <a:t>Đối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tác</a:t>
            </a:r>
            <a:r>
              <a:rPr lang="en-US" altLang="ko-KR" sz="1800" dirty="0">
                <a:ea typeface="굴림" panose="020B0600000101010101" pitchFamily="34" charset="-127"/>
              </a:rPr>
              <a:t> tin </a:t>
            </a:r>
            <a:r>
              <a:rPr lang="en-US" altLang="ko-KR" sz="1800" dirty="0" err="1">
                <a:ea typeface="굴림" panose="020B0600000101010101" pitchFamily="34" charset="-127"/>
              </a:rPr>
              <a:t>cậy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Chứng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thực</a:t>
            </a:r>
            <a:r>
              <a:rPr lang="en-US" altLang="ko-KR" sz="1800" dirty="0">
                <a:ea typeface="굴림" panose="020B0600000101010101" pitchFamily="34" charset="-127"/>
              </a:rPr>
              <a:t> (Authentication).</a:t>
            </a: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Không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thoái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thác</a:t>
            </a:r>
            <a:r>
              <a:rPr lang="en-US" altLang="ko-KR" sz="1800" dirty="0">
                <a:ea typeface="굴림" panose="020B0600000101010101" pitchFamily="34" charset="-127"/>
              </a:rPr>
              <a:t> (Non-repudiation).</a:t>
            </a:r>
          </a:p>
          <a:p>
            <a:r>
              <a:rPr lang="en-US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13:</a:t>
            </a:r>
          </a:p>
          <a:p>
            <a:pPr lvl="1" eaLnBrk="1" hangingPunct="1"/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ban </a:t>
            </a:r>
            <a:r>
              <a:rPr lang="en-US" altLang="en-US" sz="1800" dirty="0" err="1"/>
              <a:t>đầu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gọi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(Plaintext), </a:t>
            </a:r>
          </a:p>
          <a:p>
            <a:pPr lvl="1" eaLnBrk="1" hangingPunct="1"/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còn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gọi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(Ciphertext)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</a:p>
          <a:p>
            <a:pPr lvl="1" eaLnBrk="1" hangingPunct="1"/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(Decrypted) </a:t>
            </a:r>
            <a:r>
              <a:rPr lang="en-US" altLang="en-US" sz="1800" dirty="0" err="1"/>
              <a:t>trở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về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ban </a:t>
            </a:r>
            <a:r>
              <a:rPr lang="en-US" altLang="en-US" sz="1800" dirty="0" err="1"/>
              <a:t>đầu</a:t>
            </a:r>
            <a:r>
              <a:rPr lang="en-US" altLang="en-US" sz="1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57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2512</Words>
  <Application>Microsoft Office PowerPoint</Application>
  <PresentationFormat>On-screen Show (4:3)</PresentationFormat>
  <Paragraphs>260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Default Design</vt:lpstr>
      <vt:lpstr>Document</vt:lpstr>
      <vt:lpstr>Vấn đề: Chính sách an ninh</vt:lpstr>
      <vt:lpstr>Trả lời: Q1-Q3</vt:lpstr>
      <vt:lpstr>Trả lời: Q4-Q5</vt:lpstr>
      <vt:lpstr>Vấn đề: Tấn công mạng </vt:lpstr>
      <vt:lpstr>Trả lời Q6-Q7</vt:lpstr>
      <vt:lpstr>Trả lời Q8-Q9</vt:lpstr>
      <vt:lpstr>Trả lời Q10 – Q11</vt:lpstr>
      <vt:lpstr>Vấn đề về Mật mã</vt:lpstr>
      <vt:lpstr>Trả lời Q12-13</vt:lpstr>
      <vt:lpstr>Trả lời Q14</vt:lpstr>
      <vt:lpstr>Vấn đề: Mật mã AES</vt:lpstr>
      <vt:lpstr>Trả lời Q15-16</vt:lpstr>
      <vt:lpstr>Trả lời Q18-19</vt:lpstr>
      <vt:lpstr>Trả lời Q20</vt:lpstr>
      <vt:lpstr>Vấn đề: Độ dài khóa</vt:lpstr>
      <vt:lpstr>Vấn đề: Mật mã Bất đối xứng</vt:lpstr>
      <vt:lpstr>Trả lời Q21-22</vt:lpstr>
      <vt:lpstr>Vấn đề RSA</vt:lpstr>
      <vt:lpstr>Vấn đề: Hàm băm</vt:lpstr>
      <vt:lpstr>Trả lời Q23-25, Q26-27</vt:lpstr>
      <vt:lpstr>Vấn đề: Chữ ký số</vt:lpstr>
      <vt:lpstr>Vấn đề: Bao thư số</vt:lpstr>
      <vt:lpstr>Vấn đề Vé xác thực</vt:lpstr>
      <vt:lpstr>Trả lời Q28-31</vt:lpstr>
      <vt:lpstr>Vấn đề Bên thứ 3</vt:lpstr>
      <vt:lpstr>Trả lời Q32</vt:lpstr>
      <vt:lpstr>Vấn đề Web Tin cậy</vt:lpstr>
      <vt:lpstr>Trả lởi Q33</vt:lpstr>
      <vt:lpstr>Vấn đề Vé xác thực dịch vụ</vt:lpstr>
      <vt:lpstr>Vấn đề Mô hình Kerberos</vt:lpstr>
      <vt:lpstr>Trả lời Q34-35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Le Quyet Thang</cp:lastModifiedBy>
  <cp:revision>104</cp:revision>
  <dcterms:created xsi:type="dcterms:W3CDTF">2012-09-27T08:34:06Z</dcterms:created>
  <dcterms:modified xsi:type="dcterms:W3CDTF">2022-10-04T08:13:36Z</dcterms:modified>
</cp:coreProperties>
</file>