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6" d="100"/>
          <a:sy n="76" d="100"/>
        </p:scale>
        <p:origin x="8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2ABF1A-4B84-4DE5-A540-69EF59CB88B8}"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715E347-CA9A-49A8-B173-768276B21AAE}">
      <dgm:prSet/>
      <dgm:spPr/>
      <dgm:t>
        <a:bodyPr/>
        <a:lstStyle/>
        <a:p>
          <a:r>
            <a:rPr lang="vi-VN" b="1" dirty="0"/>
            <a:t>Sinh năm 1888 tại tiểu bang Missouri, Mỹ, mất năm 1955.</a:t>
          </a:r>
          <a:endParaRPr lang="en-US" b="1" dirty="0"/>
        </a:p>
      </dgm:t>
    </dgm:pt>
    <dgm:pt modelId="{0893AB8A-170C-48BA-B144-67FFD86373CA}" type="parTrans" cxnId="{797852C3-968E-4FBA-B64E-06B18EDC4507}">
      <dgm:prSet/>
      <dgm:spPr/>
      <dgm:t>
        <a:bodyPr/>
        <a:lstStyle/>
        <a:p>
          <a:endParaRPr lang="en-US"/>
        </a:p>
      </dgm:t>
    </dgm:pt>
    <dgm:pt modelId="{87FDFC26-4118-45C1-BDCE-C31171ECB884}" type="sibTrans" cxnId="{797852C3-968E-4FBA-B64E-06B18EDC4507}">
      <dgm:prSet/>
      <dgm:spPr/>
      <dgm:t>
        <a:bodyPr/>
        <a:lstStyle/>
        <a:p>
          <a:endParaRPr lang="en-US"/>
        </a:p>
      </dgm:t>
    </dgm:pt>
    <dgm:pt modelId="{B335B3A6-A801-4E0B-A809-62B313FB080E}">
      <dgm:prSet/>
      <dgm:spPr/>
      <dgm:t>
        <a:bodyPr/>
        <a:lstStyle/>
        <a:p>
          <a:r>
            <a:rPr lang="vi-VN" b="1" dirty="0"/>
            <a:t>Được hàng triệu người biết đến nhờ tài hùng biện xuất chúng</a:t>
          </a:r>
          <a:endParaRPr lang="en-US" b="1" dirty="0"/>
        </a:p>
      </dgm:t>
    </dgm:pt>
    <dgm:pt modelId="{F3CBD8C1-4618-4ED1-B9A7-72DE885212DA}" type="parTrans" cxnId="{D3F87BEA-F886-445D-ADC5-3AFD7E9DA1D6}">
      <dgm:prSet/>
      <dgm:spPr/>
      <dgm:t>
        <a:bodyPr/>
        <a:lstStyle/>
        <a:p>
          <a:endParaRPr lang="en-US"/>
        </a:p>
      </dgm:t>
    </dgm:pt>
    <dgm:pt modelId="{BC14C141-BA29-4320-8FD8-D6833AD3E3A9}" type="sibTrans" cxnId="{D3F87BEA-F886-445D-ADC5-3AFD7E9DA1D6}">
      <dgm:prSet/>
      <dgm:spPr/>
      <dgm:t>
        <a:bodyPr/>
        <a:lstStyle/>
        <a:p>
          <a:endParaRPr lang="en-US"/>
        </a:p>
      </dgm:t>
    </dgm:pt>
    <dgm:pt modelId="{6B0E8038-C772-4E23-9A4B-A63E911A0183}">
      <dgm:prSet/>
      <dgm:spPr/>
      <dgm:t>
        <a:bodyPr/>
        <a:lstStyle/>
        <a:p>
          <a:r>
            <a:rPr lang="vi-VN" b="1" dirty="0"/>
            <a:t>Người sáng lập hệ thống huấn luyện mang tên mình năm 1912, đã có mặt tại Việt Nam từ năm 2007.</a:t>
          </a:r>
          <a:endParaRPr lang="en-US" b="1" dirty="0"/>
        </a:p>
      </dgm:t>
    </dgm:pt>
    <dgm:pt modelId="{80AC4C64-FB03-421F-8CF8-925606183216}" type="parTrans" cxnId="{B57C64A2-48A5-4FB8-8484-B6C52F5ADBAD}">
      <dgm:prSet/>
      <dgm:spPr/>
      <dgm:t>
        <a:bodyPr/>
        <a:lstStyle/>
        <a:p>
          <a:endParaRPr lang="en-US"/>
        </a:p>
      </dgm:t>
    </dgm:pt>
    <dgm:pt modelId="{30D3E3F5-78E3-4355-AB6E-7EDC031ECA01}" type="sibTrans" cxnId="{B57C64A2-48A5-4FB8-8484-B6C52F5ADBAD}">
      <dgm:prSet/>
      <dgm:spPr/>
      <dgm:t>
        <a:bodyPr/>
        <a:lstStyle/>
        <a:p>
          <a:endParaRPr lang="en-US"/>
        </a:p>
      </dgm:t>
    </dgm:pt>
    <dgm:pt modelId="{849DE451-3003-44EE-91EA-DF8C918F0ACF}" type="pres">
      <dgm:prSet presAssocID="{022ABF1A-4B84-4DE5-A540-69EF59CB88B8}" presName="outerComposite" presStyleCnt="0">
        <dgm:presLayoutVars>
          <dgm:chMax val="5"/>
          <dgm:dir/>
          <dgm:resizeHandles val="exact"/>
        </dgm:presLayoutVars>
      </dgm:prSet>
      <dgm:spPr/>
    </dgm:pt>
    <dgm:pt modelId="{4CE326DE-CA80-43A4-9E29-946980B25A2D}" type="pres">
      <dgm:prSet presAssocID="{022ABF1A-4B84-4DE5-A540-69EF59CB88B8}" presName="dummyMaxCanvas" presStyleCnt="0">
        <dgm:presLayoutVars/>
      </dgm:prSet>
      <dgm:spPr/>
    </dgm:pt>
    <dgm:pt modelId="{8E4EDD4B-54A8-446C-B89B-D21259AC30AE}" type="pres">
      <dgm:prSet presAssocID="{022ABF1A-4B84-4DE5-A540-69EF59CB88B8}" presName="ThreeNodes_1" presStyleLbl="node1" presStyleIdx="0" presStyleCnt="3">
        <dgm:presLayoutVars>
          <dgm:bulletEnabled val="1"/>
        </dgm:presLayoutVars>
      </dgm:prSet>
      <dgm:spPr/>
    </dgm:pt>
    <dgm:pt modelId="{97866663-03F7-4BA6-A651-75F0FDF60679}" type="pres">
      <dgm:prSet presAssocID="{022ABF1A-4B84-4DE5-A540-69EF59CB88B8}" presName="ThreeNodes_2" presStyleLbl="node1" presStyleIdx="1" presStyleCnt="3">
        <dgm:presLayoutVars>
          <dgm:bulletEnabled val="1"/>
        </dgm:presLayoutVars>
      </dgm:prSet>
      <dgm:spPr/>
    </dgm:pt>
    <dgm:pt modelId="{8126989C-B697-4B6C-BB84-6BFECC6FCFB8}" type="pres">
      <dgm:prSet presAssocID="{022ABF1A-4B84-4DE5-A540-69EF59CB88B8}" presName="ThreeNodes_3" presStyleLbl="node1" presStyleIdx="2" presStyleCnt="3">
        <dgm:presLayoutVars>
          <dgm:bulletEnabled val="1"/>
        </dgm:presLayoutVars>
      </dgm:prSet>
      <dgm:spPr/>
    </dgm:pt>
    <dgm:pt modelId="{F7418150-AE5E-40C3-8985-CC04DE261178}" type="pres">
      <dgm:prSet presAssocID="{022ABF1A-4B84-4DE5-A540-69EF59CB88B8}" presName="ThreeConn_1-2" presStyleLbl="fgAccFollowNode1" presStyleIdx="0" presStyleCnt="2">
        <dgm:presLayoutVars>
          <dgm:bulletEnabled val="1"/>
        </dgm:presLayoutVars>
      </dgm:prSet>
      <dgm:spPr/>
    </dgm:pt>
    <dgm:pt modelId="{F630FC63-9DD6-4B52-B148-A7AE1CD365DA}" type="pres">
      <dgm:prSet presAssocID="{022ABF1A-4B84-4DE5-A540-69EF59CB88B8}" presName="ThreeConn_2-3" presStyleLbl="fgAccFollowNode1" presStyleIdx="1" presStyleCnt="2">
        <dgm:presLayoutVars>
          <dgm:bulletEnabled val="1"/>
        </dgm:presLayoutVars>
      </dgm:prSet>
      <dgm:spPr/>
    </dgm:pt>
    <dgm:pt modelId="{704EBCB2-34E7-4AE7-995D-7A835799008F}" type="pres">
      <dgm:prSet presAssocID="{022ABF1A-4B84-4DE5-A540-69EF59CB88B8}" presName="ThreeNodes_1_text" presStyleLbl="node1" presStyleIdx="2" presStyleCnt="3">
        <dgm:presLayoutVars>
          <dgm:bulletEnabled val="1"/>
        </dgm:presLayoutVars>
      </dgm:prSet>
      <dgm:spPr/>
    </dgm:pt>
    <dgm:pt modelId="{C7BE7FB6-D02A-4A44-BCC8-4365F82673CB}" type="pres">
      <dgm:prSet presAssocID="{022ABF1A-4B84-4DE5-A540-69EF59CB88B8}" presName="ThreeNodes_2_text" presStyleLbl="node1" presStyleIdx="2" presStyleCnt="3">
        <dgm:presLayoutVars>
          <dgm:bulletEnabled val="1"/>
        </dgm:presLayoutVars>
      </dgm:prSet>
      <dgm:spPr/>
    </dgm:pt>
    <dgm:pt modelId="{0292A360-A4F3-4256-A59F-CACF98A4DAED}" type="pres">
      <dgm:prSet presAssocID="{022ABF1A-4B84-4DE5-A540-69EF59CB88B8}" presName="ThreeNodes_3_text" presStyleLbl="node1" presStyleIdx="2" presStyleCnt="3">
        <dgm:presLayoutVars>
          <dgm:bulletEnabled val="1"/>
        </dgm:presLayoutVars>
      </dgm:prSet>
      <dgm:spPr/>
    </dgm:pt>
  </dgm:ptLst>
  <dgm:cxnLst>
    <dgm:cxn modelId="{EADCFB04-0D82-49B2-BC65-AF520F2CE40B}" type="presOf" srcId="{6B0E8038-C772-4E23-9A4B-A63E911A0183}" destId="{8126989C-B697-4B6C-BB84-6BFECC6FCFB8}" srcOrd="0" destOrd="0" presId="urn:microsoft.com/office/officeart/2005/8/layout/vProcess5"/>
    <dgm:cxn modelId="{BBDCD80F-7D9B-40E2-B2D5-A11FC96C7201}" type="presOf" srcId="{B335B3A6-A801-4E0B-A809-62B313FB080E}" destId="{C7BE7FB6-D02A-4A44-BCC8-4365F82673CB}" srcOrd="1" destOrd="0" presId="urn:microsoft.com/office/officeart/2005/8/layout/vProcess5"/>
    <dgm:cxn modelId="{B2C92315-54D6-4688-8506-E7201DCEB9B3}" type="presOf" srcId="{3715E347-CA9A-49A8-B173-768276B21AAE}" destId="{8E4EDD4B-54A8-446C-B89B-D21259AC30AE}" srcOrd="0" destOrd="0" presId="urn:microsoft.com/office/officeart/2005/8/layout/vProcess5"/>
    <dgm:cxn modelId="{ECD23B6C-3A57-46D4-8436-2225DFA57E68}" type="presOf" srcId="{6B0E8038-C772-4E23-9A4B-A63E911A0183}" destId="{0292A360-A4F3-4256-A59F-CACF98A4DAED}" srcOrd="1" destOrd="0" presId="urn:microsoft.com/office/officeart/2005/8/layout/vProcess5"/>
    <dgm:cxn modelId="{7950026F-0C39-40A1-8A75-6416E6F1E867}" type="presOf" srcId="{022ABF1A-4B84-4DE5-A540-69EF59CB88B8}" destId="{849DE451-3003-44EE-91EA-DF8C918F0ACF}" srcOrd="0" destOrd="0" presId="urn:microsoft.com/office/officeart/2005/8/layout/vProcess5"/>
    <dgm:cxn modelId="{29451192-DD03-43EC-98F8-092C8AECE50F}" type="presOf" srcId="{B335B3A6-A801-4E0B-A809-62B313FB080E}" destId="{97866663-03F7-4BA6-A651-75F0FDF60679}" srcOrd="0" destOrd="0" presId="urn:microsoft.com/office/officeart/2005/8/layout/vProcess5"/>
    <dgm:cxn modelId="{E6F1E792-F6B5-46AB-BAC5-1F8035A085BF}" type="presOf" srcId="{87FDFC26-4118-45C1-BDCE-C31171ECB884}" destId="{F7418150-AE5E-40C3-8985-CC04DE261178}" srcOrd="0" destOrd="0" presId="urn:microsoft.com/office/officeart/2005/8/layout/vProcess5"/>
    <dgm:cxn modelId="{96698096-1557-49B8-B9FF-B4738F3ED323}" type="presOf" srcId="{3715E347-CA9A-49A8-B173-768276B21AAE}" destId="{704EBCB2-34E7-4AE7-995D-7A835799008F}" srcOrd="1" destOrd="0" presId="urn:microsoft.com/office/officeart/2005/8/layout/vProcess5"/>
    <dgm:cxn modelId="{B57C64A2-48A5-4FB8-8484-B6C52F5ADBAD}" srcId="{022ABF1A-4B84-4DE5-A540-69EF59CB88B8}" destId="{6B0E8038-C772-4E23-9A4B-A63E911A0183}" srcOrd="2" destOrd="0" parTransId="{80AC4C64-FB03-421F-8CF8-925606183216}" sibTransId="{30D3E3F5-78E3-4355-AB6E-7EDC031ECA01}"/>
    <dgm:cxn modelId="{797852C3-968E-4FBA-B64E-06B18EDC4507}" srcId="{022ABF1A-4B84-4DE5-A540-69EF59CB88B8}" destId="{3715E347-CA9A-49A8-B173-768276B21AAE}" srcOrd="0" destOrd="0" parTransId="{0893AB8A-170C-48BA-B144-67FFD86373CA}" sibTransId="{87FDFC26-4118-45C1-BDCE-C31171ECB884}"/>
    <dgm:cxn modelId="{BC84CAC6-6D01-402A-AE95-C96AD1D58199}" type="presOf" srcId="{BC14C141-BA29-4320-8FD8-D6833AD3E3A9}" destId="{F630FC63-9DD6-4B52-B148-A7AE1CD365DA}" srcOrd="0" destOrd="0" presId="urn:microsoft.com/office/officeart/2005/8/layout/vProcess5"/>
    <dgm:cxn modelId="{D3F87BEA-F886-445D-ADC5-3AFD7E9DA1D6}" srcId="{022ABF1A-4B84-4DE5-A540-69EF59CB88B8}" destId="{B335B3A6-A801-4E0B-A809-62B313FB080E}" srcOrd="1" destOrd="0" parTransId="{F3CBD8C1-4618-4ED1-B9A7-72DE885212DA}" sibTransId="{BC14C141-BA29-4320-8FD8-D6833AD3E3A9}"/>
    <dgm:cxn modelId="{45F18DC8-14EF-49EC-A41A-BC73A8E3D0D0}" type="presParOf" srcId="{849DE451-3003-44EE-91EA-DF8C918F0ACF}" destId="{4CE326DE-CA80-43A4-9E29-946980B25A2D}" srcOrd="0" destOrd="0" presId="urn:microsoft.com/office/officeart/2005/8/layout/vProcess5"/>
    <dgm:cxn modelId="{9DC258EB-B375-4807-AF9F-BDE2A700F901}" type="presParOf" srcId="{849DE451-3003-44EE-91EA-DF8C918F0ACF}" destId="{8E4EDD4B-54A8-446C-B89B-D21259AC30AE}" srcOrd="1" destOrd="0" presId="urn:microsoft.com/office/officeart/2005/8/layout/vProcess5"/>
    <dgm:cxn modelId="{BCA584D4-785D-4EC9-A956-C15250CB5CC5}" type="presParOf" srcId="{849DE451-3003-44EE-91EA-DF8C918F0ACF}" destId="{97866663-03F7-4BA6-A651-75F0FDF60679}" srcOrd="2" destOrd="0" presId="urn:microsoft.com/office/officeart/2005/8/layout/vProcess5"/>
    <dgm:cxn modelId="{0FAA0658-2CCD-41A5-8CA6-B599F18166D8}" type="presParOf" srcId="{849DE451-3003-44EE-91EA-DF8C918F0ACF}" destId="{8126989C-B697-4B6C-BB84-6BFECC6FCFB8}" srcOrd="3" destOrd="0" presId="urn:microsoft.com/office/officeart/2005/8/layout/vProcess5"/>
    <dgm:cxn modelId="{698CA567-DE58-4362-98DC-2990DBBBA874}" type="presParOf" srcId="{849DE451-3003-44EE-91EA-DF8C918F0ACF}" destId="{F7418150-AE5E-40C3-8985-CC04DE261178}" srcOrd="4" destOrd="0" presId="urn:microsoft.com/office/officeart/2005/8/layout/vProcess5"/>
    <dgm:cxn modelId="{F633C4FB-77E2-4208-8507-9BE0DF473B3D}" type="presParOf" srcId="{849DE451-3003-44EE-91EA-DF8C918F0ACF}" destId="{F630FC63-9DD6-4B52-B148-A7AE1CD365DA}" srcOrd="5" destOrd="0" presId="urn:microsoft.com/office/officeart/2005/8/layout/vProcess5"/>
    <dgm:cxn modelId="{959EB549-1C88-4449-A560-129EF9473526}" type="presParOf" srcId="{849DE451-3003-44EE-91EA-DF8C918F0ACF}" destId="{704EBCB2-34E7-4AE7-995D-7A835799008F}" srcOrd="6" destOrd="0" presId="urn:microsoft.com/office/officeart/2005/8/layout/vProcess5"/>
    <dgm:cxn modelId="{C008D545-BCE0-4C75-AF77-4D87E3132C09}" type="presParOf" srcId="{849DE451-3003-44EE-91EA-DF8C918F0ACF}" destId="{C7BE7FB6-D02A-4A44-BCC8-4365F82673CB}" srcOrd="7" destOrd="0" presId="urn:microsoft.com/office/officeart/2005/8/layout/vProcess5"/>
    <dgm:cxn modelId="{81BE03A6-5316-4215-A659-664C4028070B}" type="presParOf" srcId="{849DE451-3003-44EE-91EA-DF8C918F0ACF}" destId="{0292A360-A4F3-4256-A59F-CACF98A4DAE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EDD4B-54A8-446C-B89B-D21259AC30AE}">
      <dsp:nvSpPr>
        <dsp:cNvPr id="0" name=""/>
        <dsp:cNvSpPr/>
      </dsp:nvSpPr>
      <dsp:spPr>
        <a:xfrm>
          <a:off x="0" y="0"/>
          <a:ext cx="8175413" cy="122804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b="1" kern="1200" dirty="0"/>
            <a:t>Sinh năm 1888 tại tiểu bang Missouri, Mỹ, mất năm 1955.</a:t>
          </a:r>
          <a:endParaRPr lang="en-US" sz="2400" b="1" kern="1200" dirty="0"/>
        </a:p>
      </dsp:txBody>
      <dsp:txXfrm>
        <a:off x="35968" y="35968"/>
        <a:ext cx="6850257" cy="1156108"/>
      </dsp:txXfrm>
    </dsp:sp>
    <dsp:sp modelId="{97866663-03F7-4BA6-A651-75F0FDF60679}">
      <dsp:nvSpPr>
        <dsp:cNvPr id="0" name=""/>
        <dsp:cNvSpPr/>
      </dsp:nvSpPr>
      <dsp:spPr>
        <a:xfrm>
          <a:off x="721359" y="1432718"/>
          <a:ext cx="8175413" cy="122804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b="1" kern="1200" dirty="0"/>
            <a:t>Được hàng triệu người biết đến nhờ tài hùng biện xuất chúng</a:t>
          </a:r>
          <a:endParaRPr lang="en-US" sz="2400" b="1" kern="1200" dirty="0"/>
        </a:p>
      </dsp:txBody>
      <dsp:txXfrm>
        <a:off x="757327" y="1468686"/>
        <a:ext cx="6583888" cy="1156108"/>
      </dsp:txXfrm>
    </dsp:sp>
    <dsp:sp modelId="{8126989C-B697-4B6C-BB84-6BFECC6FCFB8}">
      <dsp:nvSpPr>
        <dsp:cNvPr id="0" name=""/>
        <dsp:cNvSpPr/>
      </dsp:nvSpPr>
      <dsp:spPr>
        <a:xfrm>
          <a:off x="1442719" y="2865437"/>
          <a:ext cx="8175413" cy="122804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b="1" kern="1200" dirty="0"/>
            <a:t>Người sáng lập hệ thống huấn luyện mang tên mình năm 1912, đã có mặt tại Việt Nam từ năm 2007.</a:t>
          </a:r>
          <a:endParaRPr lang="en-US" sz="2400" b="1" kern="1200" dirty="0"/>
        </a:p>
      </dsp:txBody>
      <dsp:txXfrm>
        <a:off x="1478687" y="2901405"/>
        <a:ext cx="6583888" cy="1156108"/>
      </dsp:txXfrm>
    </dsp:sp>
    <dsp:sp modelId="{F7418150-AE5E-40C3-8985-CC04DE261178}">
      <dsp:nvSpPr>
        <dsp:cNvPr id="0" name=""/>
        <dsp:cNvSpPr/>
      </dsp:nvSpPr>
      <dsp:spPr>
        <a:xfrm>
          <a:off x="7377184"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56785" y="931267"/>
        <a:ext cx="439026" cy="600667"/>
      </dsp:txXfrm>
    </dsp:sp>
    <dsp:sp modelId="{F630FC63-9DD6-4B52-B148-A7AE1CD365DA}">
      <dsp:nvSpPr>
        <dsp:cNvPr id="0" name=""/>
        <dsp:cNvSpPr/>
      </dsp:nvSpPr>
      <dsp:spPr>
        <a:xfrm>
          <a:off x="8098544"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8145" y="2355798"/>
        <a:ext cx="439026" cy="60066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3/13/2025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137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3/13/2025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458583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3/13/2025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97075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3/13/2025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729832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3/13/2025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52280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3/13/2025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935188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3/13/2025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96048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3/13/2025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0828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3/13/2025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85314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3/13/2025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0135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3/13/2025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48957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57091-BBDF-4EB9-BA6B-2BB67AC4FC0F}" type="datetime1">
              <a:rPr lang="en-US" smtClean="0"/>
              <a:t>3/13/2025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1640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3/13/2025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15979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3/13/2025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06810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3/13/2025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947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3/13/2025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3618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F45AC6-C491-4585-A584-9CE2AF7D5500}" type="datetime1">
              <a:rPr lang="en-US" smtClean="0"/>
              <a:t>3/13/2025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71745331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red background with white text&#10;&#10;AI-generated content may be incorrect.">
            <a:extLst>
              <a:ext uri="{FF2B5EF4-FFF2-40B4-BE49-F238E27FC236}">
                <a16:creationId xmlns:a16="http://schemas.microsoft.com/office/drawing/2014/main" id="{D23F22E5-A322-57BD-1C3D-CF62609EDD34}"/>
              </a:ext>
            </a:extLst>
          </p:cNvPr>
          <p:cNvPicPr>
            <a:picLocks noChangeAspect="1"/>
          </p:cNvPicPr>
          <p:nvPr/>
        </p:nvPicPr>
        <p:blipFill>
          <a:blip r:embed="rId2">
            <a:extLst>
              <a:ext uri="{28A0092B-C50C-407E-A947-70E740481C1C}">
                <a14:useLocalDpi xmlns:a14="http://schemas.microsoft.com/office/drawing/2010/main" val="0"/>
              </a:ext>
            </a:extLst>
          </a:blip>
          <a:srcRect l="4773" t="14567" r="4318" b="15142"/>
          <a:stretch/>
        </p:blipFill>
        <p:spPr>
          <a:xfrm>
            <a:off x="20" y="10"/>
            <a:ext cx="12191980" cy="6857990"/>
          </a:xfrm>
          <a:prstGeom prst="rect">
            <a:avLst/>
          </a:prstGeom>
        </p:spPr>
      </p:pic>
      <p:sp>
        <p:nvSpPr>
          <p:cNvPr id="2" name="Title 1">
            <a:extLst>
              <a:ext uri="{FF2B5EF4-FFF2-40B4-BE49-F238E27FC236}">
                <a16:creationId xmlns:a16="http://schemas.microsoft.com/office/drawing/2014/main" id="{F6BF1B16-2446-4062-74D7-2938C69BFEED}"/>
              </a:ext>
            </a:extLst>
          </p:cNvPr>
          <p:cNvSpPr>
            <a:spLocks noGrp="1"/>
          </p:cNvSpPr>
          <p:nvPr>
            <p:ph type="ctrTitle"/>
          </p:nvPr>
        </p:nvSpPr>
        <p:spPr>
          <a:xfrm>
            <a:off x="320041" y="5728447"/>
            <a:ext cx="8201790" cy="960120"/>
          </a:xfrm>
          <a:ln>
            <a:noFill/>
          </a:ln>
        </p:spPr>
        <p:txBody>
          <a:bodyPr anchor="ctr">
            <a:normAutofit/>
          </a:bodyPr>
          <a:lstStyle/>
          <a:p>
            <a:pPr algn="l"/>
            <a:endParaRPr lang="en-US"/>
          </a:p>
        </p:txBody>
      </p:sp>
      <p:sp>
        <p:nvSpPr>
          <p:cNvPr id="3" name="Subtitle 2">
            <a:extLst>
              <a:ext uri="{FF2B5EF4-FFF2-40B4-BE49-F238E27FC236}">
                <a16:creationId xmlns:a16="http://schemas.microsoft.com/office/drawing/2014/main" id="{FBE182DF-EB6A-67A2-057A-140628F53C49}"/>
              </a:ext>
            </a:extLst>
          </p:cNvPr>
          <p:cNvSpPr>
            <a:spLocks noGrp="1"/>
          </p:cNvSpPr>
          <p:nvPr>
            <p:ph type="subTitle" idx="1"/>
          </p:nvPr>
        </p:nvSpPr>
        <p:spPr>
          <a:xfrm>
            <a:off x="8587819" y="5728445"/>
            <a:ext cx="3409110" cy="950410"/>
          </a:xfrm>
        </p:spPr>
        <p:txBody>
          <a:bodyPr anchor="ctr">
            <a:normAutofit/>
          </a:bodyPr>
          <a:lstStyle/>
          <a:p>
            <a:pPr algn="r"/>
            <a:endParaRPr lang="en-US" sz="1900"/>
          </a:p>
        </p:txBody>
      </p:sp>
    </p:spTree>
    <p:extLst>
      <p:ext uri="{BB962C8B-B14F-4D97-AF65-F5344CB8AC3E}">
        <p14:creationId xmlns:p14="http://schemas.microsoft.com/office/powerpoint/2010/main" val="1654278098"/>
      </p:ext>
    </p:extLst>
  </p:cSld>
  <p:clrMapOvr>
    <a:overrideClrMapping bg1="dk1" tx1="lt1" bg2="dk2" tx2="lt2" accent1="accent1" accent2="accent2" accent3="accent3" accent4="accent4" accent5="accent5" accent6="accent6" hlink="hlink" folHlink="folHlink"/>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5E33-2C30-1FFB-AD17-47837CED6773}"/>
              </a:ext>
            </a:extLst>
          </p:cNvPr>
          <p:cNvSpPr>
            <a:spLocks noGrp="1"/>
          </p:cNvSpPr>
          <p:nvPr>
            <p:ph type="title"/>
          </p:nvPr>
        </p:nvSpPr>
        <p:spPr>
          <a:xfrm>
            <a:off x="677334" y="609600"/>
            <a:ext cx="10374124" cy="1320800"/>
          </a:xfrm>
        </p:spPr>
        <p:txBody>
          <a:bodyPr/>
          <a:lstStyle/>
          <a:p>
            <a:r>
              <a:rPr lang="vi-VN" sz="3600" dirty="0"/>
              <a:t>Ý nghĩa của tác phẩm đối với sự phát triển xã hội:</a:t>
            </a:r>
            <a:endParaRPr lang="en-US" dirty="0"/>
          </a:p>
        </p:txBody>
      </p:sp>
      <p:sp>
        <p:nvSpPr>
          <p:cNvPr id="3" name="Content Placeholder 2">
            <a:extLst>
              <a:ext uri="{FF2B5EF4-FFF2-40B4-BE49-F238E27FC236}">
                <a16:creationId xmlns:a16="http://schemas.microsoft.com/office/drawing/2014/main" id="{F6FAC1A9-5BBE-6C64-05A4-ACB6420AD8D7}"/>
              </a:ext>
            </a:extLst>
          </p:cNvPr>
          <p:cNvSpPr>
            <a:spLocks noGrp="1"/>
          </p:cNvSpPr>
          <p:nvPr>
            <p:ph idx="1"/>
          </p:nvPr>
        </p:nvSpPr>
        <p:spPr>
          <a:xfrm>
            <a:off x="677333" y="2160589"/>
            <a:ext cx="10187311" cy="3880773"/>
          </a:xfrm>
        </p:spPr>
        <p:txBody>
          <a:bodyPr>
            <a:normAutofit/>
          </a:bodyPr>
          <a:lstStyle/>
          <a:p>
            <a:pPr>
              <a:buFontTx/>
              <a:buChar char="-"/>
            </a:pPr>
            <a:r>
              <a:rPr lang="vi-VN" sz="2400" dirty="0"/>
              <a:t>Để người khác tin rằng chính họ mới là người đưa ra ý tưởng đầu tiên.</a:t>
            </a:r>
          </a:p>
          <a:p>
            <a:pPr>
              <a:buFontTx/>
              <a:buChar char="-"/>
            </a:pPr>
            <a:r>
              <a:rPr lang="vi-VN" sz="2400" dirty="0"/>
              <a:t>Thành thật nhìn nhận vấn đề theo quan điểm của người khác.</a:t>
            </a:r>
          </a:p>
          <a:p>
            <a:pPr>
              <a:buFontTx/>
              <a:buChar char="-"/>
            </a:pPr>
            <a:r>
              <a:rPr lang="vi-VN" sz="2400" dirty="0"/>
              <a:t>Đồng cảm với mong muốn của người khác.</a:t>
            </a:r>
          </a:p>
          <a:p>
            <a:pPr>
              <a:buFontTx/>
              <a:buChar char="-"/>
            </a:pPr>
            <a:r>
              <a:rPr lang="vi-VN" sz="2400" dirty="0"/>
              <a:t>Khơi gợi sự cao thượng nơi người khác.</a:t>
            </a:r>
          </a:p>
          <a:p>
            <a:pPr>
              <a:buFontTx/>
              <a:buChar char="-"/>
            </a:pPr>
            <a:r>
              <a:rPr lang="vi-VN" sz="2400" dirty="0"/>
              <a:t>Biết trình bày vấn đề của một cách sinh động.</a:t>
            </a:r>
          </a:p>
          <a:p>
            <a:pPr>
              <a:buFontTx/>
              <a:buChar char="-"/>
            </a:pPr>
            <a:r>
              <a:rPr lang="vi-VN" sz="2400" dirty="0"/>
              <a:t>Biết khơi gợi tinh thần vượt qua thử thách.</a:t>
            </a:r>
            <a:endParaRPr lang="en-US" sz="2400" dirty="0"/>
          </a:p>
        </p:txBody>
      </p:sp>
    </p:spTree>
    <p:extLst>
      <p:ext uri="{BB962C8B-B14F-4D97-AF65-F5344CB8AC3E}">
        <p14:creationId xmlns:p14="http://schemas.microsoft.com/office/powerpoint/2010/main" val="4044250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6ACF4F-2D30-EB0D-1621-26ADF7170F14}"/>
              </a:ext>
            </a:extLst>
          </p:cNvPr>
          <p:cNvSpPr>
            <a:spLocks noGrp="1"/>
          </p:cNvSpPr>
          <p:nvPr>
            <p:ph type="title"/>
          </p:nvPr>
        </p:nvSpPr>
        <p:spPr>
          <a:xfrm>
            <a:off x="7181723" y="609600"/>
            <a:ext cx="4512989" cy="2227730"/>
          </a:xfrm>
        </p:spPr>
        <p:txBody>
          <a:bodyPr anchor="ctr">
            <a:normAutofit/>
          </a:bodyPr>
          <a:lstStyle/>
          <a:p>
            <a:r>
              <a:rPr lang="vi-VN">
                <a:solidFill>
                  <a:srgbClr val="FFFFFF"/>
                </a:solidFill>
              </a:rPr>
              <a:t>Ý nghĩa của tác phẩm với sự phát triển xã hội</a:t>
            </a:r>
            <a:endParaRPr lang="en-US">
              <a:solidFill>
                <a:srgbClr val="FFFFFF"/>
              </a:solidFill>
            </a:endParaRPr>
          </a:p>
        </p:txBody>
      </p:sp>
      <p:pic>
        <p:nvPicPr>
          <p:cNvPr id="7" name="Picture 6" descr="A book with text on it&#10;&#10;AI-generated content may be incorrect.">
            <a:extLst>
              <a:ext uri="{FF2B5EF4-FFF2-40B4-BE49-F238E27FC236}">
                <a16:creationId xmlns:a16="http://schemas.microsoft.com/office/drawing/2014/main" id="{902AFCB9-F23C-C52B-53D0-EA662329C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50" y="1168399"/>
            <a:ext cx="3457575" cy="4610101"/>
          </a:xfrm>
          <a:prstGeom prst="rect">
            <a:avLst/>
          </a:prstGeom>
        </p:spPr>
      </p:pic>
      <p:sp>
        <p:nvSpPr>
          <p:cNvPr id="3" name="Content Placeholder 2">
            <a:extLst>
              <a:ext uri="{FF2B5EF4-FFF2-40B4-BE49-F238E27FC236}">
                <a16:creationId xmlns:a16="http://schemas.microsoft.com/office/drawing/2014/main" id="{E63B8A31-ADFA-98C1-921B-286CF138982E}"/>
              </a:ext>
            </a:extLst>
          </p:cNvPr>
          <p:cNvSpPr>
            <a:spLocks noGrp="1"/>
          </p:cNvSpPr>
          <p:nvPr>
            <p:ph idx="1"/>
          </p:nvPr>
        </p:nvSpPr>
        <p:spPr>
          <a:xfrm>
            <a:off x="5500743" y="2837329"/>
            <a:ext cx="6193970" cy="3317938"/>
          </a:xfrm>
        </p:spPr>
        <p:txBody>
          <a:bodyPr anchor="t">
            <a:normAutofit/>
          </a:bodyPr>
          <a:lstStyle/>
          <a:p>
            <a:r>
              <a:rPr lang="vi-VN" b="1" dirty="0">
                <a:solidFill>
                  <a:srgbClr val="FFFFFF"/>
                </a:solidFill>
              </a:rPr>
              <a:t>Giúp cho người lãnh đạo có cách quản trị hiệu quả: </a:t>
            </a:r>
          </a:p>
          <a:p>
            <a:pPr>
              <a:buFontTx/>
              <a:buChar char="-"/>
            </a:pPr>
            <a:r>
              <a:rPr lang="vi-VN" dirty="0">
                <a:solidFill>
                  <a:srgbClr val="FFFFFF"/>
                </a:solidFill>
              </a:rPr>
              <a:t>Bắt đầu câu chuyện bằng lời khen ngợi chân thành</a:t>
            </a:r>
          </a:p>
          <a:p>
            <a:pPr>
              <a:buFontTx/>
              <a:buChar char="-"/>
            </a:pPr>
            <a:r>
              <a:rPr lang="vi-VN" dirty="0">
                <a:solidFill>
                  <a:srgbClr val="FFFFFF"/>
                </a:solidFill>
              </a:rPr>
              <a:t>Góp ý sai lầm của người khác một cách gián tiếp</a:t>
            </a:r>
          </a:p>
          <a:p>
            <a:pPr>
              <a:buFontTx/>
              <a:buChar char="-"/>
            </a:pPr>
            <a:r>
              <a:rPr lang="vi-VN" dirty="0">
                <a:solidFill>
                  <a:srgbClr val="FFFFFF"/>
                </a:solidFill>
              </a:rPr>
              <a:t>Hãy xét mình trước khi phê bình người khác</a:t>
            </a:r>
          </a:p>
          <a:p>
            <a:pPr>
              <a:buFontTx/>
              <a:buChar char="-"/>
            </a:pPr>
            <a:r>
              <a:rPr lang="vi-VN" dirty="0">
                <a:solidFill>
                  <a:srgbClr val="FFFFFF"/>
                </a:solidFill>
              </a:rPr>
              <a:t>Gợi ý, thay vì ra lệnh.</a:t>
            </a:r>
            <a:endParaRPr lang="en-US" dirty="0">
              <a:solidFill>
                <a:srgbClr val="FFFFFF"/>
              </a:solidFill>
            </a:endParaRPr>
          </a:p>
        </p:txBody>
      </p:sp>
    </p:spTree>
    <p:extLst>
      <p:ext uri="{BB962C8B-B14F-4D97-AF65-F5344CB8AC3E}">
        <p14:creationId xmlns:p14="http://schemas.microsoft.com/office/powerpoint/2010/main" val="16338320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1A6D-D89C-C33E-A459-3B6020645E28}"/>
              </a:ext>
            </a:extLst>
          </p:cNvPr>
          <p:cNvSpPr>
            <a:spLocks noGrp="1"/>
          </p:cNvSpPr>
          <p:nvPr>
            <p:ph type="title"/>
          </p:nvPr>
        </p:nvSpPr>
        <p:spPr>
          <a:xfrm>
            <a:off x="5536734" y="609600"/>
            <a:ext cx="3737268" cy="1320800"/>
          </a:xfrm>
        </p:spPr>
        <p:txBody>
          <a:bodyPr>
            <a:normAutofit/>
          </a:bodyPr>
          <a:lstStyle/>
          <a:p>
            <a:pPr>
              <a:lnSpc>
                <a:spcPct val="90000"/>
              </a:lnSpc>
            </a:pPr>
            <a:r>
              <a:rPr lang="vi-VN" sz="2800"/>
              <a:t>Ý nghĩa của tác phẩm với sự phát triển xã hội</a:t>
            </a:r>
            <a:endParaRPr lang="en-US" sz="2800"/>
          </a:p>
        </p:txBody>
      </p:sp>
      <p:sp>
        <p:nvSpPr>
          <p:cNvPr id="3" name="Content Placeholder 2">
            <a:extLst>
              <a:ext uri="{FF2B5EF4-FFF2-40B4-BE49-F238E27FC236}">
                <a16:creationId xmlns:a16="http://schemas.microsoft.com/office/drawing/2014/main" id="{14CEDEDC-9646-5BF4-BF92-8F6F407D2F63}"/>
              </a:ext>
            </a:extLst>
          </p:cNvPr>
          <p:cNvSpPr>
            <a:spLocks noGrp="1"/>
          </p:cNvSpPr>
          <p:nvPr>
            <p:ph idx="1"/>
          </p:nvPr>
        </p:nvSpPr>
        <p:spPr>
          <a:xfrm>
            <a:off x="5209563" y="2160589"/>
            <a:ext cx="4064439" cy="3880773"/>
          </a:xfrm>
        </p:spPr>
        <p:txBody>
          <a:bodyPr>
            <a:normAutofit/>
          </a:bodyPr>
          <a:lstStyle/>
          <a:p>
            <a:pPr>
              <a:buFontTx/>
              <a:buChar char="-"/>
            </a:pPr>
            <a:r>
              <a:rPr lang="vi-VN" dirty="0"/>
              <a:t>Biết giữ thể diện cho người khác</a:t>
            </a:r>
          </a:p>
          <a:p>
            <a:pPr>
              <a:buFontTx/>
              <a:buChar char="-"/>
            </a:pPr>
            <a:r>
              <a:rPr lang="vi-VN" dirty="0"/>
              <a:t>Thật lòng khen ngợi sự tiến bộ, dù nhỏ nhất, ở người khác.</a:t>
            </a:r>
          </a:p>
          <a:p>
            <a:pPr>
              <a:buFontTx/>
              <a:buChar char="-"/>
            </a:pPr>
            <a:r>
              <a:rPr lang="vi-VN" dirty="0"/>
              <a:t>Khen ngợi làm người khác sống xứng đáng với lời khen đó.</a:t>
            </a:r>
          </a:p>
          <a:p>
            <a:pPr>
              <a:buFontTx/>
              <a:buChar char="-"/>
            </a:pPr>
            <a:r>
              <a:rPr lang="vi-VN" dirty="0"/>
              <a:t>Khuyến khích, mở đường cho người khác sửa chữa lỗi lầm.</a:t>
            </a:r>
          </a:p>
          <a:p>
            <a:pPr>
              <a:buFontTx/>
              <a:buChar char="-"/>
            </a:pPr>
            <a:r>
              <a:rPr lang="vi-VN" dirty="0"/>
              <a:t>Tôn vinh người khác, làm cho họ vui vẻ thực hiện đề nghị của bạn.</a:t>
            </a:r>
            <a:endParaRPr lang="en-US" dirty="0"/>
          </a:p>
        </p:txBody>
      </p:sp>
      <p:pic>
        <p:nvPicPr>
          <p:cNvPr id="5" name="Picture 4" descr="A book with text on it&#10;&#10;AI-generated content may be incorrect.">
            <a:extLst>
              <a:ext uri="{FF2B5EF4-FFF2-40B4-BE49-F238E27FC236}">
                <a16:creationId xmlns:a16="http://schemas.microsoft.com/office/drawing/2014/main" id="{3E836AB6-5CDA-CA7C-CBA6-09967F10485D}"/>
              </a:ext>
            </a:extLst>
          </p:cNvPr>
          <p:cNvPicPr>
            <a:picLocks noChangeAspect="1"/>
          </p:cNvPicPr>
          <p:nvPr/>
        </p:nvPicPr>
        <p:blipFill>
          <a:blip r:embed="rId2">
            <a:extLst>
              <a:ext uri="{28A0092B-C50C-407E-A947-70E740481C1C}">
                <a14:useLocalDpi xmlns:a14="http://schemas.microsoft.com/office/drawing/2010/main" val="0"/>
              </a:ext>
            </a:extLst>
          </a:blip>
          <a:srcRect r="-1" b="466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7630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31D0-9051-E8E3-DEAF-91F47436B8BF}"/>
              </a:ext>
            </a:extLst>
          </p:cNvPr>
          <p:cNvSpPr>
            <a:spLocks noGrp="1"/>
          </p:cNvSpPr>
          <p:nvPr>
            <p:ph type="title"/>
          </p:nvPr>
        </p:nvSpPr>
        <p:spPr>
          <a:xfrm>
            <a:off x="677334" y="609600"/>
            <a:ext cx="11026986" cy="1320800"/>
          </a:xfrm>
        </p:spPr>
        <p:txBody>
          <a:bodyPr/>
          <a:lstStyle/>
          <a:p>
            <a:r>
              <a:rPr lang="vi-VN" dirty="0"/>
              <a:t>Ý nghĩa tác phẩm đối với sự thay đổi nhận thức và phát triển cá nhân</a:t>
            </a:r>
            <a:endParaRPr lang="en-US" dirty="0"/>
          </a:p>
        </p:txBody>
      </p:sp>
      <p:sp>
        <p:nvSpPr>
          <p:cNvPr id="3" name="Content Placeholder 2">
            <a:extLst>
              <a:ext uri="{FF2B5EF4-FFF2-40B4-BE49-F238E27FC236}">
                <a16:creationId xmlns:a16="http://schemas.microsoft.com/office/drawing/2014/main" id="{F5EF8D93-04ED-470A-791B-EE7FF20E1434}"/>
              </a:ext>
            </a:extLst>
          </p:cNvPr>
          <p:cNvSpPr>
            <a:spLocks noGrp="1"/>
          </p:cNvSpPr>
          <p:nvPr>
            <p:ph idx="1"/>
          </p:nvPr>
        </p:nvSpPr>
        <p:spPr>
          <a:xfrm>
            <a:off x="677333" y="2160589"/>
            <a:ext cx="10010331" cy="3880773"/>
          </a:xfrm>
        </p:spPr>
        <p:txBody>
          <a:bodyPr/>
          <a:lstStyle/>
          <a:p>
            <a:r>
              <a:rPr lang="vi-VN" b="1" dirty="0"/>
              <a:t>Nhận thức về bản thân và cải thiện tính cách</a:t>
            </a:r>
          </a:p>
          <a:p>
            <a:pPr>
              <a:buFontTx/>
              <a:buChar char="-"/>
            </a:pPr>
            <a:r>
              <a:rPr lang="vi-VN" dirty="0"/>
              <a:t>Tác phẩm giúp mỗi cá nhân nhận thức rõ hơn về thái độ và cách ứng xử của mình.</a:t>
            </a:r>
          </a:p>
          <a:p>
            <a:pPr>
              <a:buFontTx/>
              <a:buChar char="-"/>
            </a:pPr>
            <a:r>
              <a:rPr lang="vi-VN" dirty="0"/>
              <a:t>Khuyến khích việc thay đổi từ những thói quen nhỏ nhặt như việc lắng nghe người khác, nhìn nhận vấn đề từ nhiều góc độ và xử lí tình huống một cách khéo léo, từ đó giúp bản thân phát triển một cách toàn diện hơn.</a:t>
            </a:r>
          </a:p>
          <a:p>
            <a:pPr>
              <a:buFontTx/>
              <a:buChar char="-"/>
            </a:pPr>
            <a:r>
              <a:rPr lang="vi-VN" dirty="0"/>
              <a:t>Khi đã hiểu được những tác động của cách ứng xử của mình đối với người khác, ta có thể thay đổi theo hướng tích cực hơn.</a:t>
            </a:r>
            <a:endParaRPr lang="en-US" dirty="0"/>
          </a:p>
        </p:txBody>
      </p:sp>
    </p:spTree>
    <p:extLst>
      <p:ext uri="{BB962C8B-B14F-4D97-AF65-F5344CB8AC3E}">
        <p14:creationId xmlns:p14="http://schemas.microsoft.com/office/powerpoint/2010/main" val="42089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2D68-DDED-A7BE-2120-91DB631FCB0D}"/>
              </a:ext>
            </a:extLst>
          </p:cNvPr>
          <p:cNvSpPr>
            <a:spLocks noGrp="1"/>
          </p:cNvSpPr>
          <p:nvPr>
            <p:ph type="title"/>
          </p:nvPr>
        </p:nvSpPr>
        <p:spPr>
          <a:xfrm>
            <a:off x="677334" y="609600"/>
            <a:ext cx="10433118" cy="1320800"/>
          </a:xfrm>
        </p:spPr>
        <p:txBody>
          <a:bodyPr/>
          <a:lstStyle/>
          <a:p>
            <a:r>
              <a:rPr lang="vi-VN" dirty="0"/>
              <a:t>Ý nghĩa tác phẩm đối với sự thay đổi nhận thức và phát triển cá nhân</a:t>
            </a:r>
            <a:endParaRPr lang="en-US" dirty="0"/>
          </a:p>
        </p:txBody>
      </p:sp>
      <p:sp>
        <p:nvSpPr>
          <p:cNvPr id="3" name="Content Placeholder 2">
            <a:extLst>
              <a:ext uri="{FF2B5EF4-FFF2-40B4-BE49-F238E27FC236}">
                <a16:creationId xmlns:a16="http://schemas.microsoft.com/office/drawing/2014/main" id="{8920760B-D2DD-157D-985B-92DB3E17A840}"/>
              </a:ext>
            </a:extLst>
          </p:cNvPr>
          <p:cNvSpPr>
            <a:spLocks noGrp="1"/>
          </p:cNvSpPr>
          <p:nvPr>
            <p:ph idx="1"/>
          </p:nvPr>
        </p:nvSpPr>
        <p:spPr>
          <a:xfrm>
            <a:off x="677332" y="2160589"/>
            <a:ext cx="10147983" cy="3880773"/>
          </a:xfrm>
        </p:spPr>
        <p:txBody>
          <a:bodyPr/>
          <a:lstStyle/>
          <a:p>
            <a:r>
              <a:rPr lang="vi-VN" b="1" dirty="0"/>
              <a:t>Thay đổi tích cực kỹ năng giao tiếp và tạo ảnh hưởng tới người khác:</a:t>
            </a:r>
          </a:p>
          <a:p>
            <a:pPr marL="0" indent="0">
              <a:buNone/>
            </a:pPr>
            <a:r>
              <a:rPr lang="vi-VN" dirty="0"/>
              <a:t>-      Điểm sáng của cuốn sách là khả năng hướng dẫn mỗi người nâng cao kỹ năng giao tiếp và xây dựng ảnh hưởng.</a:t>
            </a:r>
          </a:p>
          <a:p>
            <a:pPr>
              <a:buFontTx/>
              <a:buChar char="-"/>
            </a:pPr>
            <a:r>
              <a:rPr lang="vi-VN" dirty="0"/>
              <a:t>Sự ảnh hưởng không phải lúc nào cũng đến từ quyền lực hay sự áp đặt mà đến từ khả năng thuyết phục, tạo dựng niềm tin và khơi gợi cảm xúc tích cực từ người khác. </a:t>
            </a:r>
          </a:p>
          <a:p>
            <a:pPr>
              <a:buFontTx/>
              <a:buChar char="-"/>
            </a:pPr>
            <a:r>
              <a:rPr lang="vi-VN" dirty="0"/>
              <a:t>Từ đó,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triển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bền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vững</a:t>
            </a:r>
            <a:r>
              <a:rPr lang="en-US" dirty="0"/>
              <a:t>.</a:t>
            </a:r>
          </a:p>
        </p:txBody>
      </p:sp>
    </p:spTree>
    <p:extLst>
      <p:ext uri="{BB962C8B-B14F-4D97-AF65-F5344CB8AC3E}">
        <p14:creationId xmlns:p14="http://schemas.microsoft.com/office/powerpoint/2010/main" val="223972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6A6B3-05A7-9A69-82B9-B87FF4E783F9}"/>
              </a:ext>
            </a:extLst>
          </p:cNvPr>
          <p:cNvSpPr>
            <a:spLocks noGrp="1"/>
          </p:cNvSpPr>
          <p:nvPr>
            <p:ph type="title"/>
          </p:nvPr>
        </p:nvSpPr>
        <p:spPr/>
        <p:txBody>
          <a:bodyPr/>
          <a:lstStyle/>
          <a:p>
            <a:r>
              <a:rPr lang="vi-VN" dirty="0"/>
              <a:t>Bài học cho bản thân</a:t>
            </a:r>
            <a:endParaRPr lang="en-US" dirty="0"/>
          </a:p>
        </p:txBody>
      </p:sp>
      <p:sp>
        <p:nvSpPr>
          <p:cNvPr id="3" name="Content Placeholder 2">
            <a:extLst>
              <a:ext uri="{FF2B5EF4-FFF2-40B4-BE49-F238E27FC236}">
                <a16:creationId xmlns:a16="http://schemas.microsoft.com/office/drawing/2014/main" id="{F50BD78F-8C80-9910-F0AF-361D412F24DC}"/>
              </a:ext>
            </a:extLst>
          </p:cNvPr>
          <p:cNvSpPr>
            <a:spLocks noGrp="1"/>
          </p:cNvSpPr>
          <p:nvPr>
            <p:ph idx="1"/>
          </p:nvPr>
        </p:nvSpPr>
        <p:spPr/>
        <p:txBody>
          <a:bodyPr/>
          <a:lstStyle/>
          <a:p>
            <a:r>
              <a:rPr lang="vi-VN" b="1" dirty="0"/>
              <a:t>Tôn trọng và thấu hiểu người khác:</a:t>
            </a:r>
          </a:p>
          <a:p>
            <a:pPr>
              <a:buFontTx/>
              <a:buChar char="-"/>
            </a:pPr>
            <a:r>
              <a:rPr lang="vi-VN" dirty="0"/>
              <a:t>Bài học quan trọng là thực sự quan tâm tới người khác</a:t>
            </a:r>
          </a:p>
          <a:p>
            <a:pPr>
              <a:buFontTx/>
              <a:buChar char="-"/>
            </a:pPr>
            <a:r>
              <a:rPr lang="vi-VN" dirty="0"/>
              <a:t>Khuyên chúng ta không chỉ để người khác cảm thấy mình quan trọng mà còn thật sự chú ý đến cảm xúc và suy nghĩ của họ.</a:t>
            </a:r>
          </a:p>
          <a:p>
            <a:pPr>
              <a:buFontTx/>
              <a:buChar char="-"/>
            </a:pPr>
            <a:r>
              <a:rPr lang="vi-VN" dirty="0">
                <a:latin typeface="Arial" panose="020B0604020202020204" pitchFamily="34" charset="0"/>
                <a:cs typeface="Arial" panose="020B0604020202020204" pitchFamily="34" charset="0"/>
              </a:rPr>
              <a:t>G</a:t>
            </a:r>
            <a:r>
              <a:rPr lang="en-US" dirty="0" err="1">
                <a:latin typeface="Arial" panose="020B0604020202020204" pitchFamily="34" charset="0"/>
                <a:cs typeface="Arial" panose="020B0604020202020204" pitchFamily="34" charset="0"/>
              </a:rPr>
              <a:t>iúp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lòng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gắn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tôn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trọng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hệ.</a:t>
            </a:r>
          </a:p>
          <a:p>
            <a:pPr>
              <a:buFontTx/>
              <a:buChar char="-"/>
            </a:pPr>
            <a:r>
              <a:rPr lang="vi-VN" dirty="0">
                <a:latin typeface="Arial" panose="020B0604020202020204" pitchFamily="34" charset="0"/>
                <a:cs typeface="Arial" panose="020B0604020202020204" pitchFamily="34" charset="0"/>
              </a:rPr>
              <a:t>Điều này đặc biệt quan trọng </a:t>
            </a:r>
            <a:r>
              <a:rPr lang="vi-VN" dirty="0"/>
              <a:t>trong xã hội hiện đại, khi mà sự bận rộn đôi khi khiến chúng ta ít quan tâm đến cảm xúc của người khác.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4689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D16F-8762-0EC1-AF7F-0342402EB724}"/>
              </a:ext>
            </a:extLst>
          </p:cNvPr>
          <p:cNvSpPr>
            <a:spLocks noGrp="1"/>
          </p:cNvSpPr>
          <p:nvPr>
            <p:ph type="title"/>
          </p:nvPr>
        </p:nvSpPr>
        <p:spPr/>
        <p:txBody>
          <a:bodyPr/>
          <a:lstStyle/>
          <a:p>
            <a:r>
              <a:rPr lang="vi-VN" dirty="0"/>
              <a:t>Bài học cho bản thân</a:t>
            </a:r>
            <a:endParaRPr lang="en-US" dirty="0"/>
          </a:p>
        </p:txBody>
      </p:sp>
      <p:sp>
        <p:nvSpPr>
          <p:cNvPr id="3" name="Content Placeholder 2">
            <a:extLst>
              <a:ext uri="{FF2B5EF4-FFF2-40B4-BE49-F238E27FC236}">
                <a16:creationId xmlns:a16="http://schemas.microsoft.com/office/drawing/2014/main" id="{8F0A59C1-596D-B8DE-D4E9-EB36B3ED0957}"/>
              </a:ext>
            </a:extLst>
          </p:cNvPr>
          <p:cNvSpPr>
            <a:spLocks noGrp="1"/>
          </p:cNvSpPr>
          <p:nvPr>
            <p:ph idx="1"/>
          </p:nvPr>
        </p:nvSpPr>
        <p:spPr/>
        <p:txBody>
          <a:bodyPr/>
          <a:lstStyle/>
          <a:p>
            <a:r>
              <a:rPr lang="vi-VN" b="1" dirty="0"/>
              <a:t>Sử dụng sự khích lệ thay vì chỉ trích</a:t>
            </a:r>
            <a:r>
              <a:rPr lang="vi-VN" dirty="0"/>
              <a:t>: </a:t>
            </a:r>
          </a:p>
          <a:p>
            <a:pPr>
              <a:buFontTx/>
              <a:buChar char="-"/>
            </a:pPr>
            <a:r>
              <a:rPr lang="vi-VN" dirty="0"/>
              <a:t>Thay vì chỉ trích, hãy khích lệ và động viên người khác</a:t>
            </a:r>
          </a:p>
          <a:p>
            <a:pPr>
              <a:buFontTx/>
              <a:buChar char="-"/>
            </a:pPr>
            <a:r>
              <a:rPr lang="vi-VN" dirty="0"/>
              <a:t>Mỗi người đều có điểm mạnh và điểm yếu, và việc giúp họ nhận ra điểm mạnh của mình sẽ giúp họ phát triển và đồng thời củng cố mối quan hệ của mình.</a:t>
            </a:r>
            <a:endParaRPr lang="en-US" dirty="0"/>
          </a:p>
        </p:txBody>
      </p:sp>
    </p:spTree>
    <p:extLst>
      <p:ext uri="{BB962C8B-B14F-4D97-AF65-F5344CB8AC3E}">
        <p14:creationId xmlns:p14="http://schemas.microsoft.com/office/powerpoint/2010/main" val="1595898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9319-46DB-7FBF-5535-63DBCB50AAC2}"/>
              </a:ext>
            </a:extLst>
          </p:cNvPr>
          <p:cNvSpPr>
            <a:spLocks noGrp="1"/>
          </p:cNvSpPr>
          <p:nvPr>
            <p:ph type="title"/>
          </p:nvPr>
        </p:nvSpPr>
        <p:spPr/>
        <p:txBody>
          <a:bodyPr/>
          <a:lstStyle/>
          <a:p>
            <a:r>
              <a:rPr lang="vi-VN" dirty="0"/>
              <a:t>Xây dựng hành động cho bản thân</a:t>
            </a:r>
            <a:endParaRPr lang="en-US" dirty="0"/>
          </a:p>
        </p:txBody>
      </p:sp>
      <p:sp>
        <p:nvSpPr>
          <p:cNvPr id="3" name="Content Placeholder 2">
            <a:extLst>
              <a:ext uri="{FF2B5EF4-FFF2-40B4-BE49-F238E27FC236}">
                <a16:creationId xmlns:a16="http://schemas.microsoft.com/office/drawing/2014/main" id="{810A99B3-107F-ACF2-BC81-706287D7451B}"/>
              </a:ext>
            </a:extLst>
          </p:cNvPr>
          <p:cNvSpPr>
            <a:spLocks noGrp="1"/>
          </p:cNvSpPr>
          <p:nvPr>
            <p:ph idx="1"/>
          </p:nvPr>
        </p:nvSpPr>
        <p:spPr>
          <a:xfrm>
            <a:off x="677333" y="2160589"/>
            <a:ext cx="11239363" cy="3880773"/>
          </a:xfrm>
        </p:spPr>
        <p:txBody>
          <a:bodyPr/>
          <a:lstStyle/>
          <a:p>
            <a:r>
              <a:rPr lang="vi-VN" b="1" dirty="0"/>
              <a:t>Thực hành việc lắng nghe tích cực</a:t>
            </a:r>
            <a:r>
              <a:rPr lang="vi-VN" dirty="0"/>
              <a:t>: Tập trung vào việc lắng nghe người khác không chỉ để trả lời, mà để thực sự hiểu được cảm xúc và quan điểm của họ. Việc này sẽ không chỉ giúp tôi cải thiện khả năng giao tiếp mà còn giúp tôi tạo ra những kết nối chân thành và đáng tin cậy.</a:t>
            </a:r>
          </a:p>
          <a:p>
            <a:r>
              <a:rPr lang="vi-VN" b="1" dirty="0"/>
              <a:t>Đặt mục tiêu khích lệ người khác trong công việc và cuộc sống:</a:t>
            </a:r>
            <a:r>
              <a:rPr lang="vi-VN" dirty="0"/>
              <a:t> Hành động này có thể đơn giản như một lời khen ngợi chân thành hay một sự động viên kịp thời trong những lúc khó khăn. Việc khích lệ sẽ giúp tạo ra một không khí tích cực và khuyến khích sự sáng tạo, đổi mới trong môi trường làm việc.</a:t>
            </a:r>
          </a:p>
          <a:p>
            <a:r>
              <a:rPr lang="vi-VN" b="1" dirty="0"/>
              <a:t>Tránh phê bình người khác một cách tiêu cực:</a:t>
            </a:r>
            <a:r>
              <a:rPr lang="vi-VN" dirty="0"/>
              <a:t> Thay vì chỉ trích, tôi sẽ tìm cách để đưa ra phản hồi một cách xây dựng và nhẹ nhàng. Đôi khi, chỉ cần một cách diễn đạt khác hoặc một lời nhắc nhở nhẹ nhàng sẽ giúp người khác nhận ra sai lầm và thay đổi tích cực hơn.</a:t>
            </a:r>
            <a:endParaRPr lang="en-US" dirty="0"/>
          </a:p>
        </p:txBody>
      </p:sp>
    </p:spTree>
    <p:extLst>
      <p:ext uri="{BB962C8B-B14F-4D97-AF65-F5344CB8AC3E}">
        <p14:creationId xmlns:p14="http://schemas.microsoft.com/office/powerpoint/2010/main" val="289026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E3B06E-2C96-9D11-4CD4-8B8902CE0D88}"/>
              </a:ext>
            </a:extLst>
          </p:cNvPr>
          <p:cNvSpPr>
            <a:spLocks noGrp="1"/>
          </p:cNvSpPr>
          <p:nvPr>
            <p:ph type="title"/>
          </p:nvPr>
        </p:nvSpPr>
        <p:spPr>
          <a:xfrm>
            <a:off x="7181723" y="0"/>
            <a:ext cx="4512989" cy="2837330"/>
          </a:xfrm>
        </p:spPr>
        <p:txBody>
          <a:bodyPr anchor="ctr">
            <a:normAutofit/>
          </a:bodyPr>
          <a:lstStyle/>
          <a:p>
            <a:r>
              <a:rPr lang="vi-VN" dirty="0">
                <a:solidFill>
                  <a:srgbClr val="FFFFFF"/>
                </a:solidFill>
              </a:rPr>
              <a:t>Kết luận</a:t>
            </a:r>
            <a:endParaRPr lang="en-US" dirty="0">
              <a:solidFill>
                <a:srgbClr val="FFFFFF"/>
              </a:solidFill>
            </a:endParaRPr>
          </a:p>
        </p:txBody>
      </p:sp>
      <p:pic>
        <p:nvPicPr>
          <p:cNvPr id="5" name="Content Placeholder 4" descr="A red and black book cover&#10;&#10;AI-generated content may be incorrect.">
            <a:extLst>
              <a:ext uri="{FF2B5EF4-FFF2-40B4-BE49-F238E27FC236}">
                <a16:creationId xmlns:a16="http://schemas.microsoft.com/office/drawing/2014/main" id="{2BC55FF2-EED4-53B5-249D-41637197A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12" y="1168399"/>
            <a:ext cx="3235452" cy="4610101"/>
          </a:xfrm>
          <a:prstGeom prst="rect">
            <a:avLst/>
          </a:prstGeom>
        </p:spPr>
      </p:pic>
      <p:sp>
        <p:nvSpPr>
          <p:cNvPr id="21" name="Content Placeholder 8">
            <a:extLst>
              <a:ext uri="{FF2B5EF4-FFF2-40B4-BE49-F238E27FC236}">
                <a16:creationId xmlns:a16="http://schemas.microsoft.com/office/drawing/2014/main" id="{AC7BC4E3-4D3F-8EC3-F5B0-1CBA0FC53A65}"/>
              </a:ext>
            </a:extLst>
          </p:cNvPr>
          <p:cNvSpPr>
            <a:spLocks noGrp="1"/>
          </p:cNvSpPr>
          <p:nvPr>
            <p:ph idx="1"/>
          </p:nvPr>
        </p:nvSpPr>
        <p:spPr>
          <a:xfrm>
            <a:off x="5389682" y="2275840"/>
            <a:ext cx="6305031" cy="3879427"/>
          </a:xfrm>
        </p:spPr>
        <p:txBody>
          <a:bodyPr anchor="t">
            <a:normAutofit/>
          </a:bodyPr>
          <a:lstStyle/>
          <a:p>
            <a:r>
              <a:rPr lang="vi-VN" b="1" dirty="0"/>
              <a:t>Cuốn sách </a:t>
            </a:r>
            <a:r>
              <a:rPr lang="vi-VN" b="1" i="1" dirty="0"/>
              <a:t>"Đắc Nhân Tâm"</a:t>
            </a:r>
            <a:r>
              <a:rPr lang="vi-VN" b="1" dirty="0"/>
              <a:t> không chỉ là một cuốn sách về giao tiếp, mà còn là một cẩm nang giúp chúng ta phát triển bản thân một cách toàn diện. Việc áp dụng các nguyên lý của tác phẩm này trong cuộc sống sẽ giúp tôi trở thành một người lãnh đạo, bạn bè và đối tác tốt hơn. Các hành động như lắng nghe, khích lệ và xây dựng sự tin tưởng sẽ không chỉ giúp cải thiện mối quan hệ cá nhân mà còn góp phần tạo ra một xã hội hòa hợp, phát triển hơn.</a:t>
            </a:r>
            <a:endParaRPr lang="en-US" b="1" dirty="0">
              <a:solidFill>
                <a:srgbClr val="FFFFFF"/>
              </a:solidFill>
            </a:endParaRPr>
          </a:p>
        </p:txBody>
      </p:sp>
    </p:spTree>
    <p:extLst>
      <p:ext uri="{BB962C8B-B14F-4D97-AF65-F5344CB8AC3E}">
        <p14:creationId xmlns:p14="http://schemas.microsoft.com/office/powerpoint/2010/main" val="374551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hank you sign with snowman">
            <a:extLst>
              <a:ext uri="{FF2B5EF4-FFF2-40B4-BE49-F238E27FC236}">
                <a16:creationId xmlns:a16="http://schemas.microsoft.com/office/drawing/2014/main" id="{5E32E003-F315-18A6-9890-5E56C4AED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6302" y="1131994"/>
            <a:ext cx="7981272" cy="4590386"/>
          </a:xfrm>
          <a:prstGeom prst="rect">
            <a:avLst/>
          </a:prstGeom>
        </p:spPr>
      </p:pic>
    </p:spTree>
    <p:extLst>
      <p:ext uri="{BB962C8B-B14F-4D97-AF65-F5344CB8AC3E}">
        <p14:creationId xmlns:p14="http://schemas.microsoft.com/office/powerpoint/2010/main" val="14702202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2" name="Rectangle 4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2" name="Isosceles Triangle 5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Isosceles Triangle 5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Freeform: Shape 5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F7B9B0-8CF3-0E3A-282E-7968006EA2A4}"/>
              </a:ext>
            </a:extLst>
          </p:cNvPr>
          <p:cNvSpPr>
            <a:spLocks noGrp="1"/>
          </p:cNvSpPr>
          <p:nvPr>
            <p:ph type="title"/>
          </p:nvPr>
        </p:nvSpPr>
        <p:spPr>
          <a:xfrm>
            <a:off x="7181723" y="609600"/>
            <a:ext cx="4512989" cy="2227730"/>
          </a:xfrm>
        </p:spPr>
        <p:txBody>
          <a:bodyPr anchor="ctr">
            <a:normAutofit/>
          </a:bodyPr>
          <a:lstStyle/>
          <a:p>
            <a:r>
              <a:rPr lang="vi-VN">
                <a:solidFill>
                  <a:srgbClr val="FFFFFF"/>
                </a:solidFill>
              </a:rPr>
              <a:t>Bài thuyết trình</a:t>
            </a:r>
            <a:endParaRPr lang="en-US">
              <a:solidFill>
                <a:srgbClr val="FFFFFF"/>
              </a:solidFill>
            </a:endParaRPr>
          </a:p>
        </p:txBody>
      </p:sp>
      <p:pic>
        <p:nvPicPr>
          <p:cNvPr id="5" name="Content Placeholder 4" descr="A red and black book cover&#10;&#10;AI-generated content may be incorrect.">
            <a:extLst>
              <a:ext uri="{FF2B5EF4-FFF2-40B4-BE49-F238E27FC236}">
                <a16:creationId xmlns:a16="http://schemas.microsoft.com/office/drawing/2014/main" id="{790D668E-51F0-0455-DF4A-56EBA3BBD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12" y="1168399"/>
            <a:ext cx="3235452" cy="4610101"/>
          </a:xfrm>
          <a:prstGeom prst="rect">
            <a:avLst/>
          </a:prstGeom>
        </p:spPr>
      </p:pic>
      <p:sp>
        <p:nvSpPr>
          <p:cNvPr id="35" name="Content Placeholder 29">
            <a:extLst>
              <a:ext uri="{FF2B5EF4-FFF2-40B4-BE49-F238E27FC236}">
                <a16:creationId xmlns:a16="http://schemas.microsoft.com/office/drawing/2014/main" id="{1CD69021-3DDA-B858-2D11-41627229579F}"/>
              </a:ext>
            </a:extLst>
          </p:cNvPr>
          <p:cNvSpPr>
            <a:spLocks noGrp="1"/>
          </p:cNvSpPr>
          <p:nvPr>
            <p:ph idx="1"/>
          </p:nvPr>
        </p:nvSpPr>
        <p:spPr>
          <a:xfrm>
            <a:off x="7181725" y="2837329"/>
            <a:ext cx="4512988" cy="3317938"/>
          </a:xfrm>
        </p:spPr>
        <p:txBody>
          <a:bodyPr anchor="t">
            <a:normAutofit/>
          </a:bodyPr>
          <a:lstStyle/>
          <a:p>
            <a:r>
              <a:rPr lang="vi-VN" dirty="0">
                <a:solidFill>
                  <a:srgbClr val="FFFFFF"/>
                </a:solidFill>
              </a:rPr>
              <a:t>Tác phẩm </a:t>
            </a:r>
            <a:r>
              <a:rPr lang="vi-VN" b="1" dirty="0">
                <a:solidFill>
                  <a:srgbClr val="FFFFFF"/>
                </a:solidFill>
              </a:rPr>
              <a:t>Đắc nhân tâm</a:t>
            </a:r>
            <a:r>
              <a:rPr lang="vi-VN" dirty="0">
                <a:solidFill>
                  <a:srgbClr val="FFFFFF"/>
                </a:solidFill>
              </a:rPr>
              <a:t> (Dale Carnegie)</a:t>
            </a:r>
          </a:p>
          <a:p>
            <a:r>
              <a:rPr lang="vi-VN" dirty="0">
                <a:solidFill>
                  <a:srgbClr val="FFFFFF"/>
                </a:solidFill>
              </a:rPr>
              <a:t>Sinh viên thực hiện: Đoàn Phú Thành-MSSV: 20237389 </a:t>
            </a:r>
            <a:endParaRPr lang="en-US" dirty="0">
              <a:solidFill>
                <a:srgbClr val="FFFFFF"/>
              </a:solidFill>
            </a:endParaRPr>
          </a:p>
        </p:txBody>
      </p:sp>
    </p:spTree>
    <p:extLst>
      <p:ext uri="{BB962C8B-B14F-4D97-AF65-F5344CB8AC3E}">
        <p14:creationId xmlns:p14="http://schemas.microsoft.com/office/powerpoint/2010/main" val="4234835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A2288-8BA3-DB92-F2BD-B06D3B19C26F}"/>
              </a:ext>
            </a:extLst>
          </p:cNvPr>
          <p:cNvSpPr>
            <a:spLocks noGrp="1"/>
          </p:cNvSpPr>
          <p:nvPr>
            <p:ph type="title"/>
          </p:nvPr>
        </p:nvSpPr>
        <p:spPr>
          <a:xfrm>
            <a:off x="1286933" y="609600"/>
            <a:ext cx="10197494" cy="1099457"/>
          </a:xfrm>
        </p:spPr>
        <p:txBody>
          <a:bodyPr>
            <a:normAutofit/>
          </a:bodyPr>
          <a:lstStyle/>
          <a:p>
            <a:r>
              <a:rPr lang="vi-VN"/>
              <a:t>Giới thiệu tác giả Dale Carnegie</a:t>
            </a:r>
            <a:endParaRPr lang="en-US"/>
          </a:p>
        </p:txBody>
      </p:sp>
      <p:sp>
        <p:nvSpPr>
          <p:cNvPr id="51" name="Isosceles Triangle 5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Isosceles Triangle 5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5" name="Content Placeholder 2">
            <a:extLst>
              <a:ext uri="{FF2B5EF4-FFF2-40B4-BE49-F238E27FC236}">
                <a16:creationId xmlns:a16="http://schemas.microsoft.com/office/drawing/2014/main" id="{44C31715-FBD7-48EB-C62E-96B045D0C552}"/>
              </a:ext>
            </a:extLst>
          </p:cNvPr>
          <p:cNvGraphicFramePr>
            <a:graphicFrameLocks noGrp="1"/>
          </p:cNvGraphicFramePr>
          <p:nvPr>
            <p:ph idx="1"/>
            <p:extLst>
              <p:ext uri="{D42A27DB-BD31-4B8C-83A1-F6EECF244321}">
                <p14:modId xmlns:p14="http://schemas.microsoft.com/office/powerpoint/2010/main" val="29332565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close-up of a person&#10;&#10;AI-generated content may be incorrect.">
            <a:extLst>
              <a:ext uri="{FF2B5EF4-FFF2-40B4-BE49-F238E27FC236}">
                <a16:creationId xmlns:a16="http://schemas.microsoft.com/office/drawing/2014/main" id="{8EDD8539-332F-3E0C-5E13-5BFA72716C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22791" y="0"/>
            <a:ext cx="2069208" cy="2926080"/>
          </a:xfrm>
          <a:prstGeom prst="rect">
            <a:avLst/>
          </a:prstGeom>
        </p:spPr>
      </p:pic>
    </p:spTree>
    <p:extLst>
      <p:ext uri="{BB962C8B-B14F-4D97-AF65-F5344CB8AC3E}">
        <p14:creationId xmlns:p14="http://schemas.microsoft.com/office/powerpoint/2010/main" val="4089933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5B0A-25BC-630A-904E-062AF991F685}"/>
              </a:ext>
            </a:extLst>
          </p:cNvPr>
          <p:cNvSpPr>
            <a:spLocks noGrp="1"/>
          </p:cNvSpPr>
          <p:nvPr>
            <p:ph type="title"/>
          </p:nvPr>
        </p:nvSpPr>
        <p:spPr>
          <a:xfrm>
            <a:off x="4349123" y="609600"/>
            <a:ext cx="4924878" cy="1320800"/>
          </a:xfrm>
        </p:spPr>
        <p:txBody>
          <a:bodyPr anchor="ctr">
            <a:normAutofit/>
          </a:bodyPr>
          <a:lstStyle/>
          <a:p>
            <a:r>
              <a:rPr lang="vi-VN"/>
              <a:t>Giới thiệu về tác phẩm Đắc nhân tâm</a:t>
            </a:r>
            <a:endParaRPr lang="en-US" dirty="0"/>
          </a:p>
        </p:txBody>
      </p:sp>
      <p:pic>
        <p:nvPicPr>
          <p:cNvPr id="5" name="Picture 4" descr="A red and black book cover&#10;&#10;AI-generated content may be incorrect.">
            <a:extLst>
              <a:ext uri="{FF2B5EF4-FFF2-40B4-BE49-F238E27FC236}">
                <a16:creationId xmlns:a16="http://schemas.microsoft.com/office/drawing/2014/main" id="{4E03F622-7C30-66E3-FA8E-5CB87ADD8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14" y="1035851"/>
            <a:ext cx="3251701" cy="4633252"/>
          </a:xfrm>
          <a:prstGeom prst="rect">
            <a:avLst/>
          </a:prstGeom>
        </p:spPr>
      </p:pic>
      <p:sp>
        <p:nvSpPr>
          <p:cNvPr id="3" name="Content Placeholder 2">
            <a:extLst>
              <a:ext uri="{FF2B5EF4-FFF2-40B4-BE49-F238E27FC236}">
                <a16:creationId xmlns:a16="http://schemas.microsoft.com/office/drawing/2014/main" id="{4B92D312-DD2C-CDC9-BD23-1EBE7D163CC0}"/>
              </a:ext>
            </a:extLst>
          </p:cNvPr>
          <p:cNvSpPr>
            <a:spLocks noGrp="1"/>
          </p:cNvSpPr>
          <p:nvPr>
            <p:ph idx="1"/>
          </p:nvPr>
        </p:nvSpPr>
        <p:spPr>
          <a:xfrm>
            <a:off x="4349123" y="2160590"/>
            <a:ext cx="5276658" cy="3739698"/>
          </a:xfrm>
        </p:spPr>
        <p:txBody>
          <a:bodyPr>
            <a:normAutofit/>
          </a:bodyPr>
          <a:lstStyle/>
          <a:p>
            <a:r>
              <a:rPr lang="vi-VN" b="1" dirty="0"/>
              <a:t>Sách bán chạy nhất, nổi tiếng nhất và có tầm ảnh hưởng nhất mọi thời đại</a:t>
            </a:r>
          </a:p>
          <a:p>
            <a:r>
              <a:rPr lang="vi-VN" b="1" dirty="0"/>
              <a:t>Bản tiếng Anh của sách đã bán được hơn 15 triệu bản</a:t>
            </a:r>
          </a:p>
          <a:p>
            <a:r>
              <a:rPr lang="vi-VN" b="1" dirty="0"/>
              <a:t>Được đánh giá là quyển sách đầu tiên và hay nhất, có ảnh hưởng làm thay đổi cuộc đời của hàng triệu người trên thế giới.</a:t>
            </a:r>
            <a:endParaRPr lang="en-US" b="1" dirty="0"/>
          </a:p>
        </p:txBody>
      </p:sp>
    </p:spTree>
    <p:extLst>
      <p:ext uri="{BB962C8B-B14F-4D97-AF65-F5344CB8AC3E}">
        <p14:creationId xmlns:p14="http://schemas.microsoft.com/office/powerpoint/2010/main" val="40894116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DD8F-2D62-06B9-3740-3EF6D04A4445}"/>
              </a:ext>
            </a:extLst>
          </p:cNvPr>
          <p:cNvSpPr>
            <a:spLocks noGrp="1"/>
          </p:cNvSpPr>
          <p:nvPr>
            <p:ph type="title"/>
          </p:nvPr>
        </p:nvSpPr>
        <p:spPr>
          <a:xfrm>
            <a:off x="4349123" y="609600"/>
            <a:ext cx="4924878" cy="1320800"/>
          </a:xfrm>
        </p:spPr>
        <p:txBody>
          <a:bodyPr anchor="ctr">
            <a:normAutofit/>
          </a:bodyPr>
          <a:lstStyle/>
          <a:p>
            <a:r>
              <a:rPr lang="vi-VN" dirty="0"/>
              <a:t>Tác phẩm sống mãi với thời gian</a:t>
            </a:r>
            <a:endParaRPr lang="en-US" dirty="0"/>
          </a:p>
        </p:txBody>
      </p:sp>
      <p:pic>
        <p:nvPicPr>
          <p:cNvPr id="5" name="Content Placeholder 4" descr="A red and black book cover&#10;&#10;AI-generated content may be incorrect.">
            <a:extLst>
              <a:ext uri="{FF2B5EF4-FFF2-40B4-BE49-F238E27FC236}">
                <a16:creationId xmlns:a16="http://schemas.microsoft.com/office/drawing/2014/main" id="{20760C82-B3F6-E494-3971-23F284D77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14" y="1035851"/>
            <a:ext cx="3251701" cy="4633252"/>
          </a:xfrm>
          <a:prstGeom prst="rect">
            <a:avLst/>
          </a:prstGeom>
        </p:spPr>
      </p:pic>
      <p:sp>
        <p:nvSpPr>
          <p:cNvPr id="9" name="Content Placeholder 8">
            <a:extLst>
              <a:ext uri="{FF2B5EF4-FFF2-40B4-BE49-F238E27FC236}">
                <a16:creationId xmlns:a16="http://schemas.microsoft.com/office/drawing/2014/main" id="{445335BF-EC25-B6A3-1CE5-426485DE48A5}"/>
              </a:ext>
            </a:extLst>
          </p:cNvPr>
          <p:cNvSpPr>
            <a:spLocks noGrp="1"/>
          </p:cNvSpPr>
          <p:nvPr>
            <p:ph idx="1"/>
          </p:nvPr>
        </p:nvSpPr>
        <p:spPr>
          <a:xfrm>
            <a:off x="4349122" y="2160590"/>
            <a:ext cx="7842877" cy="3739698"/>
          </a:xfrm>
        </p:spPr>
        <p:txBody>
          <a:bodyPr>
            <a:normAutofit/>
          </a:bodyPr>
          <a:lstStyle/>
          <a:p>
            <a:r>
              <a:rPr lang="vi-VN" dirty="0"/>
              <a:t>Gia đình Dale Carnegie, bao gồm ông và các hậu bối đã không ngừng cập nhật, bổ sung những kinh nghiệm thực tiễn mới.</a:t>
            </a:r>
          </a:p>
          <a:p>
            <a:r>
              <a:rPr lang="vi-VN" dirty="0"/>
              <a:t>Cụm từ bằng tiếng Anh “How to Win Friends and Influence People” đã trở thành cụm từ nổi tiếng tới mức tác giả cũng không ngờ tới, xuất hiện trong vô số các đề cập, trích dẫn, bàn luận, ứng dụng trong các lĩnh vực khác nhau của cuộc sống.</a:t>
            </a:r>
          </a:p>
          <a:p>
            <a:r>
              <a:rPr lang="vi-VN" dirty="0"/>
              <a:t>Hơi thở cuộc sống, thời đại của tác phẩm vẫn luôn hiện hữu trong cuộc sống hiện nay. Ta dễ dàng tìm thấy sự đồng điệu trong các ví dụ mà tác giả đưa ra với cuộc sống của chính chúng ta.</a:t>
            </a:r>
            <a:endParaRPr lang="en-US" dirty="0"/>
          </a:p>
        </p:txBody>
      </p:sp>
    </p:spTree>
    <p:extLst>
      <p:ext uri="{BB962C8B-B14F-4D97-AF65-F5344CB8AC3E}">
        <p14:creationId xmlns:p14="http://schemas.microsoft.com/office/powerpoint/2010/main" val="1924274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2796-198D-24D6-35AB-8BC4441B6CE6}"/>
              </a:ext>
            </a:extLst>
          </p:cNvPr>
          <p:cNvSpPr>
            <a:spLocks noGrp="1"/>
          </p:cNvSpPr>
          <p:nvPr>
            <p:ph type="title"/>
          </p:nvPr>
        </p:nvSpPr>
        <p:spPr>
          <a:xfrm>
            <a:off x="677334" y="609600"/>
            <a:ext cx="10364292" cy="1320800"/>
          </a:xfrm>
        </p:spPr>
        <p:txBody>
          <a:bodyPr/>
          <a:lstStyle/>
          <a:p>
            <a:r>
              <a:rPr lang="vi-VN" dirty="0"/>
              <a:t>Ý nghĩa của tác phẩm đối với sự phát triển xã hội:</a:t>
            </a:r>
            <a:endParaRPr lang="en-US" dirty="0"/>
          </a:p>
        </p:txBody>
      </p:sp>
      <p:sp>
        <p:nvSpPr>
          <p:cNvPr id="3" name="Content Placeholder 2">
            <a:extLst>
              <a:ext uri="{FF2B5EF4-FFF2-40B4-BE49-F238E27FC236}">
                <a16:creationId xmlns:a16="http://schemas.microsoft.com/office/drawing/2014/main" id="{E16719D5-25A4-D786-DA4A-185106526A4C}"/>
              </a:ext>
            </a:extLst>
          </p:cNvPr>
          <p:cNvSpPr>
            <a:spLocks noGrp="1"/>
          </p:cNvSpPr>
          <p:nvPr>
            <p:ph idx="1"/>
          </p:nvPr>
        </p:nvSpPr>
        <p:spPr>
          <a:xfrm>
            <a:off x="677334" y="2160589"/>
            <a:ext cx="11514666" cy="3880773"/>
          </a:xfrm>
        </p:spPr>
        <p:txBody>
          <a:bodyPr>
            <a:normAutofit/>
          </a:bodyPr>
          <a:lstStyle/>
          <a:p>
            <a:r>
              <a:rPr lang="vi-VN" sz="2400" b="1" dirty="0"/>
              <a:t>1. Đặc điểm xã hội ở hiện tại:</a:t>
            </a:r>
          </a:p>
          <a:p>
            <a:pPr>
              <a:buFontTx/>
              <a:buChar char="-"/>
            </a:pPr>
            <a:r>
              <a:rPr lang="vi-VN" sz="2400" dirty="0"/>
              <a:t>Ngày càng phức tạp, với nhiều mối quan hệ đan xen: quan hệ trong gia đình, cùng với mối quan hệ trong xã hội như đồng nghiệp, sếp-nhân viên, người bán hàng-mua hàng,...</a:t>
            </a:r>
          </a:p>
          <a:p>
            <a:pPr>
              <a:buFontTx/>
              <a:buChar char="-"/>
            </a:pPr>
            <a:r>
              <a:rPr lang="vi-VN" sz="2400" dirty="0"/>
              <a:t>Thể hiện sự quan tâm, tôn trọng người quanh ta và xã hội đang sống có vai trò quan trọng</a:t>
            </a:r>
          </a:p>
          <a:p>
            <a:pPr>
              <a:buFontTx/>
              <a:buChar char="-"/>
            </a:pPr>
            <a:r>
              <a:rPr lang="vi-VN" sz="2400" dirty="0"/>
              <a:t>Được thể hiện rõ trong kinh doanh qua tư duy công bằng (fairness) và tư duy cùng thắng (win-win) thay cho tư duy bá chủ, bề trên trong quá khứ.</a:t>
            </a:r>
            <a:endParaRPr lang="en-US" sz="2400" dirty="0"/>
          </a:p>
        </p:txBody>
      </p:sp>
    </p:spTree>
    <p:extLst>
      <p:ext uri="{BB962C8B-B14F-4D97-AF65-F5344CB8AC3E}">
        <p14:creationId xmlns:p14="http://schemas.microsoft.com/office/powerpoint/2010/main" val="44822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A938-987C-17BF-987A-4CBA66C4F15D}"/>
              </a:ext>
            </a:extLst>
          </p:cNvPr>
          <p:cNvSpPr>
            <a:spLocks noGrp="1"/>
          </p:cNvSpPr>
          <p:nvPr>
            <p:ph type="title"/>
          </p:nvPr>
        </p:nvSpPr>
        <p:spPr>
          <a:xfrm>
            <a:off x="4997309" y="609600"/>
            <a:ext cx="4276692" cy="1320800"/>
          </a:xfrm>
        </p:spPr>
        <p:txBody>
          <a:bodyPr anchor="ctr">
            <a:normAutofit/>
          </a:bodyPr>
          <a:lstStyle/>
          <a:p>
            <a:pPr>
              <a:lnSpc>
                <a:spcPct val="90000"/>
              </a:lnSpc>
            </a:pPr>
            <a:r>
              <a:rPr lang="vi-VN" sz="3100"/>
              <a:t>Ý nghĩa của tác phẩm với sự phát triển xã hội</a:t>
            </a:r>
            <a:endParaRPr lang="en-US" sz="3100"/>
          </a:p>
        </p:txBody>
      </p:sp>
      <p:pic>
        <p:nvPicPr>
          <p:cNvPr id="5" name="Picture 4" descr="A page of a book&#10;&#10;AI-generated content may be incorrect.">
            <a:extLst>
              <a:ext uri="{FF2B5EF4-FFF2-40B4-BE49-F238E27FC236}">
                <a16:creationId xmlns:a16="http://schemas.microsoft.com/office/drawing/2014/main" id="{C37018F8-BB90-AB39-4E8A-90A90E6AA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27" y="804672"/>
            <a:ext cx="3814206" cy="5085609"/>
          </a:xfrm>
          <a:prstGeom prst="rect">
            <a:avLst/>
          </a:prstGeom>
        </p:spPr>
      </p:pic>
      <p:sp>
        <p:nvSpPr>
          <p:cNvPr id="3" name="Content Placeholder 2">
            <a:extLst>
              <a:ext uri="{FF2B5EF4-FFF2-40B4-BE49-F238E27FC236}">
                <a16:creationId xmlns:a16="http://schemas.microsoft.com/office/drawing/2014/main" id="{9543E782-8366-4BC4-A08F-E2D81FC0B4C9}"/>
              </a:ext>
            </a:extLst>
          </p:cNvPr>
          <p:cNvSpPr>
            <a:spLocks noGrp="1"/>
          </p:cNvSpPr>
          <p:nvPr>
            <p:ph idx="1"/>
          </p:nvPr>
        </p:nvSpPr>
        <p:spPr>
          <a:xfrm>
            <a:off x="4985822" y="2160589"/>
            <a:ext cx="5986977" cy="3768573"/>
          </a:xfrm>
        </p:spPr>
        <p:txBody>
          <a:bodyPr>
            <a:noAutofit/>
          </a:bodyPr>
          <a:lstStyle/>
          <a:p>
            <a:r>
              <a:rPr lang="vi-VN" sz="2000" b="1" dirty="0"/>
              <a:t>2. Nghệ thuật ứng xử cơ bản:</a:t>
            </a:r>
          </a:p>
          <a:p>
            <a:pPr>
              <a:buFontTx/>
              <a:buChar char="-"/>
            </a:pPr>
            <a:r>
              <a:rPr lang="vi-VN" sz="2000" dirty="0"/>
              <a:t>Xây dựng sự đồng thuận và hợp tác : Sách giúp khuyến khích sự giao tiếp giữa các cá nhân một cách tôn trọng và hiệu quả.</a:t>
            </a:r>
          </a:p>
          <a:p>
            <a:pPr>
              <a:buFontTx/>
              <a:buChar char="-"/>
            </a:pPr>
            <a:r>
              <a:rPr lang="vi-VN" sz="2000" dirty="0"/>
              <a:t>Gồm 3 nguyên tắc cơ bản: Không chỉ trích, oán trách hay than phiền</a:t>
            </a:r>
          </a:p>
          <a:p>
            <a:pPr>
              <a:buFontTx/>
              <a:buChar char="-"/>
            </a:pPr>
            <a:r>
              <a:rPr lang="vi-VN" sz="2000" dirty="0"/>
              <a:t>Thành thật và khen ngợi và biết ơn người khác</a:t>
            </a:r>
          </a:p>
          <a:p>
            <a:pPr>
              <a:buFontTx/>
              <a:buChar char="-"/>
            </a:pPr>
            <a:r>
              <a:rPr lang="vi-VN" sz="2000" dirty="0"/>
              <a:t>Gợi cho người khác ý muốn thực hiện bạn muốn làm</a:t>
            </a:r>
            <a:endParaRPr lang="en-US" sz="2000" dirty="0"/>
          </a:p>
        </p:txBody>
      </p:sp>
    </p:spTree>
    <p:extLst>
      <p:ext uri="{BB962C8B-B14F-4D97-AF65-F5344CB8AC3E}">
        <p14:creationId xmlns:p14="http://schemas.microsoft.com/office/powerpoint/2010/main" val="25457023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FCC3-1F95-AD5D-7334-E271103827E0}"/>
              </a:ext>
            </a:extLst>
          </p:cNvPr>
          <p:cNvSpPr>
            <a:spLocks noGrp="1"/>
          </p:cNvSpPr>
          <p:nvPr>
            <p:ph type="title"/>
          </p:nvPr>
        </p:nvSpPr>
        <p:spPr>
          <a:xfrm>
            <a:off x="4997308" y="609600"/>
            <a:ext cx="6036451" cy="1320800"/>
          </a:xfrm>
        </p:spPr>
        <p:txBody>
          <a:bodyPr anchor="ctr">
            <a:normAutofit/>
          </a:bodyPr>
          <a:lstStyle/>
          <a:p>
            <a:pPr>
              <a:lnSpc>
                <a:spcPct val="90000"/>
              </a:lnSpc>
            </a:pPr>
            <a:r>
              <a:rPr lang="vi-VN" sz="2800" dirty="0"/>
              <a:t>Ý nghĩa của tác phẩm đối với sự phát triển xã hội:</a:t>
            </a:r>
            <a:endParaRPr lang="en-US" sz="2800" dirty="0"/>
          </a:p>
        </p:txBody>
      </p:sp>
      <p:pic>
        <p:nvPicPr>
          <p:cNvPr id="5" name="Picture 4" descr="A hand on a book&#10;&#10;AI-generated content may be incorrect.">
            <a:extLst>
              <a:ext uri="{FF2B5EF4-FFF2-40B4-BE49-F238E27FC236}">
                <a16:creationId xmlns:a16="http://schemas.microsoft.com/office/drawing/2014/main" id="{79910F78-4270-ECE5-3CE6-813CDD0D5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27" y="804672"/>
            <a:ext cx="3814206" cy="5085609"/>
          </a:xfrm>
          <a:prstGeom prst="rect">
            <a:avLst/>
          </a:prstGeom>
        </p:spPr>
      </p:pic>
      <p:sp>
        <p:nvSpPr>
          <p:cNvPr id="3" name="Content Placeholder 2">
            <a:extLst>
              <a:ext uri="{FF2B5EF4-FFF2-40B4-BE49-F238E27FC236}">
                <a16:creationId xmlns:a16="http://schemas.microsoft.com/office/drawing/2014/main" id="{BAD8B3EB-2204-9D13-B44D-651ACF04A072}"/>
              </a:ext>
            </a:extLst>
          </p:cNvPr>
          <p:cNvSpPr>
            <a:spLocks noGrp="1"/>
          </p:cNvSpPr>
          <p:nvPr>
            <p:ph idx="1"/>
          </p:nvPr>
        </p:nvSpPr>
        <p:spPr>
          <a:xfrm>
            <a:off x="4985822" y="2160589"/>
            <a:ext cx="6931858" cy="3768573"/>
          </a:xfrm>
        </p:spPr>
        <p:txBody>
          <a:bodyPr>
            <a:noAutofit/>
          </a:bodyPr>
          <a:lstStyle/>
          <a:p>
            <a:pPr>
              <a:lnSpc>
                <a:spcPct val="90000"/>
              </a:lnSpc>
            </a:pPr>
            <a:r>
              <a:rPr lang="vi-VN" sz="2000" dirty="0"/>
              <a:t>3. Tạo sự thiện cảm chân thành với người khác:</a:t>
            </a:r>
          </a:p>
          <a:p>
            <a:pPr>
              <a:lnSpc>
                <a:spcPct val="90000"/>
              </a:lnSpc>
              <a:buFontTx/>
              <a:buChar char="-"/>
            </a:pPr>
            <a:r>
              <a:rPr lang="vi-VN" sz="2000" dirty="0"/>
              <a:t>Thật lòng quan tâm đến người khác</a:t>
            </a:r>
          </a:p>
          <a:p>
            <a:pPr>
              <a:lnSpc>
                <a:spcPct val="90000"/>
              </a:lnSpc>
              <a:buFontTx/>
              <a:buChar char="-"/>
            </a:pPr>
            <a:r>
              <a:rPr lang="vi-VN" sz="2000" dirty="0"/>
              <a:t>Hãy mỉm cười!</a:t>
            </a:r>
          </a:p>
          <a:p>
            <a:pPr>
              <a:lnSpc>
                <a:spcPct val="90000"/>
              </a:lnSpc>
              <a:buFontTx/>
              <a:buChar char="-"/>
            </a:pPr>
            <a:r>
              <a:rPr lang="vi-VN" sz="2000" dirty="0"/>
              <a:t>Luôn nhớ rằng tên của một người là âm thanh êm đềm, thân thương và quan trọng nhất đối với họ</a:t>
            </a:r>
          </a:p>
          <a:p>
            <a:pPr>
              <a:lnSpc>
                <a:spcPct val="90000"/>
              </a:lnSpc>
              <a:buFontTx/>
              <a:buChar char="-"/>
            </a:pPr>
            <a:r>
              <a:rPr lang="vi-VN" sz="2000" dirty="0"/>
              <a:t>Biết lắng nghe và khuyến khích người khác nói về vấn đề của họ.</a:t>
            </a:r>
          </a:p>
          <a:p>
            <a:pPr>
              <a:lnSpc>
                <a:spcPct val="90000"/>
              </a:lnSpc>
              <a:buFontTx/>
              <a:buChar char="-"/>
            </a:pPr>
            <a:r>
              <a:rPr lang="vi-VN" sz="2000" dirty="0"/>
              <a:t>Nói về điều người khác quan tâm.</a:t>
            </a:r>
          </a:p>
          <a:p>
            <a:pPr>
              <a:lnSpc>
                <a:spcPct val="90000"/>
              </a:lnSpc>
              <a:buFontTx/>
              <a:buChar char="-"/>
            </a:pPr>
            <a:r>
              <a:rPr lang="vi-VN" sz="2000" dirty="0"/>
              <a:t>Thật lòng làm cho người khác thấy rằng họ quan trọng.</a:t>
            </a:r>
            <a:endParaRPr lang="en-US" sz="2000" dirty="0"/>
          </a:p>
        </p:txBody>
      </p:sp>
    </p:spTree>
    <p:extLst>
      <p:ext uri="{BB962C8B-B14F-4D97-AF65-F5344CB8AC3E}">
        <p14:creationId xmlns:p14="http://schemas.microsoft.com/office/powerpoint/2010/main" val="285508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FBE6-9E4D-5E01-7294-5041C9389C4E}"/>
              </a:ext>
            </a:extLst>
          </p:cNvPr>
          <p:cNvSpPr>
            <a:spLocks noGrp="1"/>
          </p:cNvSpPr>
          <p:nvPr>
            <p:ph type="title"/>
          </p:nvPr>
        </p:nvSpPr>
        <p:spPr>
          <a:xfrm>
            <a:off x="677333" y="609600"/>
            <a:ext cx="10393789" cy="1320800"/>
          </a:xfrm>
        </p:spPr>
        <p:txBody>
          <a:bodyPr/>
          <a:lstStyle/>
          <a:p>
            <a:r>
              <a:rPr lang="vi-VN" sz="3600" dirty="0"/>
              <a:t>Ý nghĩa của tác phẩm đối với sự phát triển xã hội:</a:t>
            </a:r>
            <a:endParaRPr lang="en-US" dirty="0"/>
          </a:p>
        </p:txBody>
      </p:sp>
      <p:sp>
        <p:nvSpPr>
          <p:cNvPr id="3" name="Content Placeholder 2">
            <a:extLst>
              <a:ext uri="{FF2B5EF4-FFF2-40B4-BE49-F238E27FC236}">
                <a16:creationId xmlns:a16="http://schemas.microsoft.com/office/drawing/2014/main" id="{20F60785-CD4F-829B-E68D-0E5DC8B4DCA0}"/>
              </a:ext>
            </a:extLst>
          </p:cNvPr>
          <p:cNvSpPr>
            <a:spLocks noGrp="1"/>
          </p:cNvSpPr>
          <p:nvPr>
            <p:ph idx="1"/>
          </p:nvPr>
        </p:nvSpPr>
        <p:spPr>
          <a:xfrm>
            <a:off x="677334" y="2160589"/>
            <a:ext cx="11288524" cy="3880773"/>
          </a:xfrm>
        </p:spPr>
        <p:txBody>
          <a:bodyPr>
            <a:normAutofit/>
          </a:bodyPr>
          <a:lstStyle/>
          <a:p>
            <a:r>
              <a:rPr lang="vi-VN" sz="2000" b="1" dirty="0"/>
              <a:t>Giúp cho người khác tự nguyện hợp tác trong vấn đề của mình:</a:t>
            </a:r>
          </a:p>
          <a:p>
            <a:pPr>
              <a:buFontTx/>
              <a:buChar char="-"/>
            </a:pPr>
            <a:r>
              <a:rPr lang="vi-VN" sz="2000" dirty="0"/>
              <a:t>Cách giải quyết tranh cãi tốt nhất là đừng để nó xảy ra.</a:t>
            </a:r>
          </a:p>
          <a:p>
            <a:pPr>
              <a:buFontTx/>
              <a:buChar char="-"/>
            </a:pPr>
            <a:r>
              <a:rPr lang="vi-VN" sz="2000" dirty="0"/>
              <a:t>Tôn trọng ý kiến của người khác. Đừng bao giờ nói rằng: “Anh/Chị sai rồi!</a:t>
            </a:r>
          </a:p>
          <a:p>
            <a:pPr>
              <a:buFontTx/>
              <a:buChar char="-"/>
            </a:pPr>
            <a:r>
              <a:rPr lang="vi-VN" sz="2000" dirty="0"/>
              <a:t>Nếu bạn sai, hãy nhanh chóng và thẳng thắn thừa nhận điều đó.</a:t>
            </a:r>
          </a:p>
          <a:p>
            <a:pPr>
              <a:buFontTx/>
              <a:buChar char="-"/>
            </a:pPr>
            <a:r>
              <a:rPr lang="vi-VN" sz="2000" dirty="0"/>
              <a:t>Luôn bắt đầu bằng một thái độ thân thiện</a:t>
            </a:r>
          </a:p>
          <a:p>
            <a:pPr>
              <a:buFontTx/>
              <a:buChar char="-"/>
            </a:pPr>
            <a:r>
              <a:rPr lang="vi-VN" sz="2000" dirty="0"/>
              <a:t>Hỏi những câu khiến người khác đáp “vâng” tức thì.</a:t>
            </a:r>
          </a:p>
          <a:p>
            <a:pPr>
              <a:buFontTx/>
              <a:buChar char="-"/>
            </a:pPr>
            <a:r>
              <a:rPr lang="vi-VN" sz="2000" dirty="0"/>
              <a:t>Để người khác cảm thấy họ là người làm chủ cuộc nói chuyện.</a:t>
            </a:r>
            <a:endParaRPr lang="en-US" sz="2000" dirty="0"/>
          </a:p>
        </p:txBody>
      </p:sp>
    </p:spTree>
    <p:extLst>
      <p:ext uri="{BB962C8B-B14F-4D97-AF65-F5344CB8AC3E}">
        <p14:creationId xmlns:p14="http://schemas.microsoft.com/office/powerpoint/2010/main" val="12769248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75319bb-6edc-40ae-a8a9-28adcf06fba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14991816B2FA4A94D7FC0BF0811C1F" ma:contentTypeVersion="10" ma:contentTypeDescription="Create a new document." ma:contentTypeScope="" ma:versionID="9b168eae00978de63993509c7496ac29">
  <xsd:schema xmlns:xsd="http://www.w3.org/2001/XMLSchema" xmlns:xs="http://www.w3.org/2001/XMLSchema" xmlns:p="http://schemas.microsoft.com/office/2006/metadata/properties" xmlns:ns3="f75319bb-6edc-40ae-a8a9-28adcf06fbad" targetNamespace="http://schemas.microsoft.com/office/2006/metadata/properties" ma:root="true" ma:fieldsID="1b2b38038d982ef4d5f249a1ad475bc2" ns3:_="">
    <xsd:import namespace="f75319bb-6edc-40ae-a8a9-28adcf06fba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5319bb-6edc-40ae-a8a9-28adcf06fb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35C75A-3BFC-41F1-A1C9-28870A358C41}">
  <ds:schemaRefs>
    <ds:schemaRef ds:uri="http://schemas.microsoft.com/office/2006/metadata/properties"/>
    <ds:schemaRef ds:uri="http://purl.org/dc/dcmitype/"/>
    <ds:schemaRef ds:uri="http://purl.org/dc/elements/1.1/"/>
    <ds:schemaRef ds:uri="f75319bb-6edc-40ae-a8a9-28adcf06fbad"/>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A8DEAC94-995A-47A6-A24F-E640CF640E9E}">
  <ds:schemaRefs>
    <ds:schemaRef ds:uri="http://schemas.microsoft.com/sharepoint/v3/contenttype/forms"/>
  </ds:schemaRefs>
</ds:datastoreItem>
</file>

<file path=customXml/itemProps3.xml><?xml version="1.0" encoding="utf-8"?>
<ds:datastoreItem xmlns:ds="http://schemas.openxmlformats.org/officeDocument/2006/customXml" ds:itemID="{DC1E3A68-E0E7-4D1B-B1E3-C09B606F34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5319bb-6edc-40ae-a8a9-28adcf06fb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474</TotalTime>
  <Words>1637</Words>
  <Application>Microsoft Office PowerPoint</Application>
  <PresentationFormat>Màn hình rộng</PresentationFormat>
  <Paragraphs>87</Paragraphs>
  <Slides>19</Slides>
  <Notes>0</Notes>
  <HiddenSlides>0</HiddenSlides>
  <MMClips>0</MMClips>
  <ScaleCrop>false</ScaleCrop>
  <HeadingPairs>
    <vt:vector size="4" baseType="variant">
      <vt:variant>
        <vt:lpstr>Chủ đề</vt:lpstr>
      </vt:variant>
      <vt:variant>
        <vt:i4>1</vt:i4>
      </vt:variant>
      <vt:variant>
        <vt:lpstr>Tiêu đề Bản chiếu</vt:lpstr>
      </vt:variant>
      <vt:variant>
        <vt:i4>19</vt:i4>
      </vt:variant>
    </vt:vector>
  </HeadingPairs>
  <TitlesOfParts>
    <vt:vector size="20" baseType="lpstr">
      <vt:lpstr>Facet</vt:lpstr>
      <vt:lpstr>Bản trình bày PowerPoint</vt:lpstr>
      <vt:lpstr>Bài thuyết trình</vt:lpstr>
      <vt:lpstr>Giới thiệu tác giả Dale Carnegie</vt:lpstr>
      <vt:lpstr>Giới thiệu về tác phẩm Đắc nhân tâm</vt:lpstr>
      <vt:lpstr>Tác phẩm sống mãi với thời gian</vt:lpstr>
      <vt:lpstr>Ý nghĩa của tác phẩm đối với sự phát triển xã hội:</vt:lpstr>
      <vt:lpstr>Ý nghĩa của tác phẩm với sự phát triển xã hội</vt:lpstr>
      <vt:lpstr>Ý nghĩa của tác phẩm đối với sự phát triển xã hội:</vt:lpstr>
      <vt:lpstr>Ý nghĩa của tác phẩm đối với sự phát triển xã hội:</vt:lpstr>
      <vt:lpstr>Ý nghĩa của tác phẩm đối với sự phát triển xã hội:</vt:lpstr>
      <vt:lpstr>Ý nghĩa của tác phẩm với sự phát triển xã hội</vt:lpstr>
      <vt:lpstr>Ý nghĩa của tác phẩm với sự phát triển xã hội</vt:lpstr>
      <vt:lpstr>Ý nghĩa tác phẩm đối với sự thay đổi nhận thức và phát triển cá nhân</vt:lpstr>
      <vt:lpstr>Ý nghĩa tác phẩm đối với sự thay đổi nhận thức và phát triển cá nhân</vt:lpstr>
      <vt:lpstr>Bài học cho bản thân</vt:lpstr>
      <vt:lpstr>Bài học cho bản thân</vt:lpstr>
      <vt:lpstr>Xây dựng hành động cho bản thân</vt:lpstr>
      <vt:lpstr>Kết luận</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Doan Phu Thanh 20237389</dc:creator>
  <cp:lastModifiedBy>Doan Phu Thanh 20237389</cp:lastModifiedBy>
  <cp:revision>5</cp:revision>
  <dcterms:created xsi:type="dcterms:W3CDTF">2025-02-21T15:20:54Z</dcterms:created>
  <dcterms:modified xsi:type="dcterms:W3CDTF">2025-03-14T02:49:54Z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0x0101003F14991816B2FA4A94D7FC0BF0811C1F</vt:lpwstr>
  </property>
</Properties>
</file>