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9" r:id="rId4"/>
    <p:sldId id="319" r:id="rId5"/>
    <p:sldId id="320" r:id="rId6"/>
    <p:sldId id="321" r:id="rId7"/>
    <p:sldId id="284" r:id="rId8"/>
    <p:sldId id="291" r:id="rId9"/>
    <p:sldId id="292" r:id="rId10"/>
    <p:sldId id="293" r:id="rId11"/>
    <p:sldId id="294" r:id="rId12"/>
    <p:sldId id="296" r:id="rId13"/>
    <p:sldId id="295" r:id="rId14"/>
    <p:sldId id="297" r:id="rId15"/>
    <p:sldId id="299" r:id="rId16"/>
    <p:sldId id="300" r:id="rId17"/>
    <p:sldId id="301" r:id="rId18"/>
    <p:sldId id="286" r:id="rId19"/>
    <p:sldId id="302" r:id="rId20"/>
    <p:sldId id="303" r:id="rId21"/>
    <p:sldId id="304" r:id="rId22"/>
    <p:sldId id="287" r:id="rId23"/>
    <p:sldId id="305" r:id="rId24"/>
    <p:sldId id="306" r:id="rId25"/>
    <p:sldId id="307" r:id="rId26"/>
    <p:sldId id="308" r:id="rId27"/>
    <p:sldId id="309" r:id="rId28"/>
    <p:sldId id="310" r:id="rId29"/>
    <p:sldId id="311" r:id="rId30"/>
    <p:sldId id="312" r:id="rId31"/>
    <p:sldId id="288" r:id="rId32"/>
    <p:sldId id="313" r:id="rId33"/>
    <p:sldId id="314" r:id="rId34"/>
    <p:sldId id="289" r:id="rId35"/>
    <p:sldId id="315" r:id="rId36"/>
    <p:sldId id="316" r:id="rId37"/>
    <p:sldId id="290" r:id="rId38"/>
    <p:sldId id="317" r:id="rId39"/>
    <p:sldId id="318" r:id="rId40"/>
    <p:sldId id="322" r:id="rId41"/>
    <p:sldId id="331" r:id="rId42"/>
    <p:sldId id="332" r:id="rId43"/>
    <p:sldId id="333" r:id="rId44"/>
    <p:sldId id="334" r:id="rId45"/>
    <p:sldId id="335" r:id="rId46"/>
    <p:sldId id="324" r:id="rId47"/>
    <p:sldId id="325" r:id="rId48"/>
    <p:sldId id="326" r:id="rId49"/>
    <p:sldId id="327" r:id="rId50"/>
    <p:sldId id="328" r:id="rId51"/>
    <p:sldId id="329" r:id="rId52"/>
    <p:sldId id="336" r:id="rId53"/>
    <p:sldId id="337" r:id="rId54"/>
    <p:sldId id="338" r:id="rId55"/>
    <p:sldId id="339" r:id="rId56"/>
    <p:sldId id="340" r:id="rId57"/>
    <p:sldId id="341" r:id="rId58"/>
    <p:sldId id="342" r:id="rId59"/>
    <p:sldId id="343" r:id="rId60"/>
    <p:sldId id="344" r:id="rId61"/>
    <p:sldId id="346" r:id="rId62"/>
    <p:sldId id="345" r:id="rId63"/>
    <p:sldId id="347" r:id="rId64"/>
    <p:sldId id="348" r:id="rId65"/>
    <p:sldId id="349" r:id="rId66"/>
    <p:sldId id="280" r:id="rId67"/>
  </p:sldIdLst>
  <p:sldSz cx="9144000" cy="5143500" type="screen16x9"/>
  <p:notesSz cx="6858000" cy="9144000"/>
  <p:embeddedFontLst>
    <p:embeddedFont>
      <p:font typeface="Oswald" charset="0"/>
      <p:regular r:id="rId69"/>
      <p:bold r:id="rId70"/>
    </p:embeddedFont>
    <p:embeddedFont>
      <p:font typeface="Source Sans Pro" pitchFamily="34" charset="0"/>
      <p:regular r:id="rId71"/>
      <p:bold r:id="rId72"/>
      <p:italic r:id="rId73"/>
      <p:boldItalic r:id="rId74"/>
    </p:embeddedFont>
    <p:embeddedFont>
      <p:font typeface="iCiel Smoothy Sans" pitchFamily="2" charset="0"/>
      <p:regular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026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7244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2762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129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508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85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lvl="0" algn="ctr" rtl="0">
              <a:spcBef>
                <a:spcPts val="0"/>
              </a:spcBef>
              <a:buSzPct val="100000"/>
              <a:defRPr sz="3000" i="1"/>
            </a:lvl1pPr>
            <a:lvl2pPr lvl="1" algn="ctr" rtl="0">
              <a:spcBef>
                <a:spcPts val="0"/>
              </a:spcBef>
              <a:buSzPct val="100000"/>
              <a:defRPr sz="3000" i="1"/>
            </a:lvl2pPr>
            <a:lvl3pPr lvl="2" algn="ctr" rtl="0">
              <a:spcBef>
                <a:spcPts val="0"/>
              </a:spcBef>
              <a:buSzPct val="100000"/>
              <a:defRPr sz="3000" i="1"/>
            </a:lvl3pPr>
            <a:lvl4pPr lvl="3" algn="ctr" rtl="0">
              <a:spcBef>
                <a:spcPts val="0"/>
              </a:spcBef>
              <a:buSzPct val="100000"/>
              <a:defRPr sz="3000" i="1"/>
            </a:lvl4pPr>
            <a:lvl5pPr lvl="4" algn="ctr" rtl="0">
              <a:spcBef>
                <a:spcPts val="0"/>
              </a:spcBef>
              <a:buSzPct val="100000"/>
              <a:defRPr sz="3000" i="1"/>
            </a:lvl5pPr>
            <a:lvl6pPr lvl="5" algn="ctr" rtl="0">
              <a:spcBef>
                <a:spcPts val="0"/>
              </a:spcBef>
              <a:buSzPct val="100000"/>
              <a:defRPr sz="3000" i="1"/>
            </a:lvl6pPr>
            <a:lvl7pPr lvl="6" algn="ctr" rtl="0">
              <a:spcBef>
                <a:spcPts val="0"/>
              </a:spcBef>
              <a:buSzPct val="100000"/>
              <a:defRPr sz="3000" i="1"/>
            </a:lvl7pPr>
            <a:lvl8pPr lvl="7" algn="ctr" rtl="0">
              <a:spcBef>
                <a:spcPts val="0"/>
              </a:spcBef>
              <a:buSzPct val="100000"/>
              <a:defRPr sz="3000" i="1"/>
            </a:lvl8pPr>
            <a:lvl9pPr lvl="8" algn="ctr">
              <a:spcBef>
                <a:spcPts val="0"/>
              </a:spcBef>
              <a:buSzPct val="100000"/>
              <a:defRPr sz="3000" i="1"/>
            </a:lvl9pPr>
          </a:lstStyle>
          <a:p>
            <a:endParaRPr/>
          </a:p>
        </p:txBody>
      </p:sp>
      <p:sp>
        <p:nvSpPr>
          <p:cNvPr id="117" name="Shape 117"/>
          <p:cNvSpPr txBox="1"/>
          <p:nvPr/>
        </p:nvSpPr>
        <p:spPr>
          <a:xfrm>
            <a:off x="3593400" y="5527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00CEF6"/>
                </a:solidFill>
              </a:rPr>
              <a:t>“</a:t>
            </a:r>
          </a:p>
        </p:txBody>
      </p:sp>
      <p:sp>
        <p:nvSpPr>
          <p:cNvPr id="118" name="Shape 11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6" name="Shape 12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7" name="Shape 127"/>
          <p:cNvGrpSpPr/>
          <p:nvPr/>
        </p:nvGrpSpPr>
        <p:grpSpPr>
          <a:xfrm>
            <a:off x="-42837" y="4443487"/>
            <a:ext cx="9229574" cy="642787"/>
            <a:chOff x="-42837" y="4443487"/>
            <a:chExt cx="9229574" cy="642787"/>
          </a:xfrm>
        </p:grpSpPr>
        <p:sp>
          <p:nvSpPr>
            <p:cNvPr id="128" name="Shape 12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53" name="Shape 15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lvl="0">
              <a:spcBef>
                <a:spcPts val="0"/>
              </a:spcBef>
              <a:buSzPct val="100000"/>
              <a:defRPr sz="1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3" name="Shape 203"/>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 name="Shape 207"/>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1" name="Shape 21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2" name="Shape 212"/>
          <p:cNvGrpSpPr/>
          <p:nvPr/>
        </p:nvGrpSpPr>
        <p:grpSpPr>
          <a:xfrm>
            <a:off x="-42837" y="4443487"/>
            <a:ext cx="9229574" cy="642787"/>
            <a:chOff x="-42837" y="4443487"/>
            <a:chExt cx="9229574" cy="642787"/>
          </a:xfrm>
        </p:grpSpPr>
        <p:sp>
          <p:nvSpPr>
            <p:cNvPr id="213" name="Shape 21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7" name="Shape 21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3" name="Shape 22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5" name="Shape 22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6" name="Shape 22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8" name="Shape 22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238" name="Shape 238"/>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oda.me/spring-boot-2-autowired-primary-qualifier-loda1557561089057/#qualifier" TargetMode="External"/><Relationship Id="rId2" Type="http://schemas.openxmlformats.org/officeDocument/2006/relationships/hyperlink" Target="https://loda.me/spring-boot-2-autowired-primary-qualifier-loda1557561089057/#primary" TargetMode="Externa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logging.apache.org/log4j/2.x/manual/configuration.html" TargetMode="External"/><Relationship Id="rId2" Type="http://schemas.openxmlformats.org/officeDocument/2006/relationships/hyperlink" Target="https://www.codejava.net/coding/common-conversion-patterns-for-log4js-patternlayout" TargetMode="Externa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ttuts.vn/spring/dependency-injection-trong-spring" TargetMode="Externa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thanh13hc/my-first-project"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847975" y="3213794"/>
            <a:ext cx="5610300" cy="1159799"/>
          </a:xfrm>
          <a:prstGeom prst="rect">
            <a:avLst/>
          </a:prstGeom>
        </p:spPr>
        <p:txBody>
          <a:bodyPr lIns="91425" tIns="91425" rIns="91425" bIns="91425" anchor="ctr" anchorCtr="0">
            <a:noAutofit/>
          </a:bodyPr>
          <a:lstStyle/>
          <a:p>
            <a:pPr lvl="0" algn="ctr">
              <a:spcBef>
                <a:spcPts val="0"/>
              </a:spcBef>
              <a:buNone/>
            </a:pPr>
            <a:r>
              <a:rPr lang="en" dirty="0" smtClean="0"/>
              <a:t>Spring Core</a:t>
            </a:r>
            <a:endParaRPr lang="en" dirty="0"/>
          </a:p>
        </p:txBody>
      </p:sp>
      <p:sp>
        <p:nvSpPr>
          <p:cNvPr id="3" name="TextBox 2"/>
          <p:cNvSpPr txBox="1"/>
          <p:nvPr/>
        </p:nvSpPr>
        <p:spPr>
          <a:xfrm>
            <a:off x="5569527" y="4457700"/>
            <a:ext cx="1683328" cy="338554"/>
          </a:xfrm>
          <a:prstGeom prst="rect">
            <a:avLst/>
          </a:prstGeom>
          <a:noFill/>
        </p:spPr>
        <p:txBody>
          <a:bodyPr wrap="square" rtlCol="0">
            <a:spAutoFit/>
          </a:bodyPr>
          <a:lstStyle/>
          <a:p>
            <a:r>
              <a:rPr lang="en-US" sz="1600" b="1" spc="300" dirty="0" smtClean="0">
                <a:solidFill>
                  <a:schemeClr val="bg1"/>
                </a:solidFill>
              </a:rPr>
              <a:t>Framework</a:t>
            </a:r>
            <a:endParaRPr lang="en-US" sz="1600" b="1" spc="3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 name="TextBox 3"/>
          <p:cNvSpPr txBox="1"/>
          <p:nvPr/>
        </p:nvSpPr>
        <p:spPr>
          <a:xfrm>
            <a:off x="152028" y="590051"/>
            <a:ext cx="2346468" cy="584775"/>
          </a:xfrm>
          <a:prstGeom prst="rect">
            <a:avLst/>
          </a:prstGeom>
          <a:noFill/>
        </p:spPr>
        <p:txBody>
          <a:bodyPr wrap="square" rtlCol="0">
            <a:spAutoFit/>
          </a:bodyPr>
          <a:lstStyle/>
          <a:p>
            <a:r>
              <a:rPr lang="en-US" sz="1600" dirty="0" err="1" smtClean="0"/>
              <a:t>Bước</a:t>
            </a:r>
            <a:r>
              <a:rPr lang="en-US" sz="1600" dirty="0" smtClean="0"/>
              <a:t> 3: </a:t>
            </a:r>
            <a:r>
              <a:rPr lang="en-US" sz="1600" dirty="0" err="1" smtClean="0"/>
              <a:t>Tạo</a:t>
            </a:r>
            <a:r>
              <a:rPr lang="en-US" sz="1600" dirty="0" smtClean="0"/>
              <a:t> file applicationContext.xm</a:t>
            </a:r>
            <a:r>
              <a:rPr lang="en-US" sz="1600" dirty="0"/>
              <a:t>l</a:t>
            </a:r>
          </a:p>
        </p:txBody>
      </p:sp>
      <p:sp>
        <p:nvSpPr>
          <p:cNvPr id="26" name="TextBox 25"/>
          <p:cNvSpPr txBox="1"/>
          <p:nvPr/>
        </p:nvSpPr>
        <p:spPr>
          <a:xfrm>
            <a:off x="266328" y="2358148"/>
            <a:ext cx="2570812" cy="338554"/>
          </a:xfrm>
          <a:prstGeom prst="rect">
            <a:avLst/>
          </a:prstGeom>
          <a:noFill/>
        </p:spPr>
        <p:txBody>
          <a:bodyPr wrap="square" rtlCol="0">
            <a:spAutoFit/>
          </a:bodyPr>
          <a:lstStyle/>
          <a:p>
            <a:r>
              <a:rPr lang="en-US" sz="1600" dirty="0" err="1" smtClean="0"/>
              <a:t>Bước</a:t>
            </a:r>
            <a:r>
              <a:rPr lang="en-US" sz="1600" dirty="0" smtClean="0"/>
              <a:t> 4: </a:t>
            </a:r>
            <a:r>
              <a:rPr lang="en-US" sz="1600" dirty="0" err="1" smtClean="0"/>
              <a:t>Tạo</a:t>
            </a:r>
            <a:r>
              <a:rPr lang="en-US" sz="1600" dirty="0" smtClean="0"/>
              <a:t> Class test</a:t>
            </a: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687" y="185428"/>
            <a:ext cx="6066680" cy="20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333" y="2847749"/>
            <a:ext cx="7340704" cy="159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88996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3" name="TextBox 2"/>
          <p:cNvSpPr txBox="1"/>
          <p:nvPr/>
        </p:nvSpPr>
        <p:spPr>
          <a:xfrm>
            <a:off x="332509" y="242923"/>
            <a:ext cx="7024255" cy="2062103"/>
          </a:xfrm>
          <a:prstGeom prst="rect">
            <a:avLst/>
          </a:prstGeom>
          <a:noFill/>
        </p:spPr>
        <p:txBody>
          <a:bodyPr wrap="square" rtlCol="0">
            <a:spAutoFit/>
          </a:bodyPr>
          <a:lstStyle/>
          <a:p>
            <a:r>
              <a:rPr lang="en-US" dirty="0" err="1" smtClean="0">
                <a:latin typeface="+mj-lt"/>
              </a:rPr>
              <a:t>Đọc</a:t>
            </a:r>
            <a:r>
              <a:rPr lang="en-US" dirty="0" smtClean="0">
                <a:latin typeface="+mj-lt"/>
              </a:rPr>
              <a:t> </a:t>
            </a:r>
            <a:r>
              <a:rPr lang="en-US" dirty="0" err="1" smtClean="0">
                <a:latin typeface="+mj-lt"/>
              </a:rPr>
              <a:t>chương</a:t>
            </a:r>
            <a:r>
              <a:rPr lang="en-US" dirty="0" smtClean="0">
                <a:latin typeface="+mj-lt"/>
              </a:rPr>
              <a:t> 1: Dependency Injection </a:t>
            </a:r>
            <a:r>
              <a:rPr lang="en-US" dirty="0" err="1" smtClean="0">
                <a:latin typeface="+mj-lt"/>
              </a:rPr>
              <a:t>và</a:t>
            </a:r>
            <a:r>
              <a:rPr lang="en-US" dirty="0" smtClean="0">
                <a:latin typeface="+mj-lt"/>
              </a:rPr>
              <a:t> IOC container, </a:t>
            </a:r>
            <a:r>
              <a:rPr lang="en-US" dirty="0" err="1" smtClean="0">
                <a:latin typeface="+mj-lt"/>
              </a:rPr>
              <a:t>chắc</a:t>
            </a:r>
            <a:r>
              <a:rPr lang="en-US" dirty="0" smtClean="0">
                <a:latin typeface="+mj-lt"/>
              </a:rPr>
              <a:t> b</a:t>
            </a:r>
            <a:r>
              <a:rPr lang="vi-VN" dirty="0" smtClean="0">
                <a:latin typeface="+mj-lt"/>
              </a:rPr>
              <a:t>ạn </a:t>
            </a:r>
            <a:r>
              <a:rPr lang="en-US" dirty="0" err="1" smtClean="0">
                <a:latin typeface="+mj-lt"/>
              </a:rPr>
              <a:t>đã</a:t>
            </a:r>
            <a:r>
              <a:rPr lang="vi-VN" dirty="0" smtClean="0">
                <a:latin typeface="+mj-lt"/>
              </a:rPr>
              <a:t> </a:t>
            </a:r>
            <a:r>
              <a:rPr lang="vi-VN" dirty="0">
                <a:latin typeface="+mj-lt"/>
              </a:rPr>
              <a:t>hiểu, một trong những nhiệm vụ chính của </a:t>
            </a:r>
            <a:r>
              <a:rPr lang="vi-VN" b="1" dirty="0">
                <a:latin typeface="+mj-lt"/>
              </a:rPr>
              <a:t>Spring</a:t>
            </a:r>
            <a:r>
              <a:rPr lang="vi-VN" dirty="0">
                <a:latin typeface="+mj-lt"/>
              </a:rPr>
              <a:t> là tạo ra một cái </a:t>
            </a:r>
            <a:r>
              <a:rPr lang="vi-VN" b="1" i="1" dirty="0">
                <a:latin typeface="+mj-lt"/>
              </a:rPr>
              <a:t>Container</a:t>
            </a:r>
            <a:r>
              <a:rPr lang="vi-VN" dirty="0">
                <a:latin typeface="+mj-lt"/>
              </a:rPr>
              <a:t> chứa các </a:t>
            </a:r>
            <a:r>
              <a:rPr lang="vi-VN" b="1" i="1" dirty="0">
                <a:latin typeface="+mj-lt"/>
              </a:rPr>
              <a:t>Dependency</a:t>
            </a:r>
            <a:r>
              <a:rPr lang="vi-VN" dirty="0">
                <a:latin typeface="+mj-lt"/>
              </a:rPr>
              <a:t> cho chúng ta</a:t>
            </a:r>
            <a:r>
              <a:rPr lang="vi-VN" dirty="0" smtClean="0">
                <a:latin typeface="+mj-lt"/>
              </a:rPr>
              <a:t>.</a:t>
            </a:r>
            <a:endParaRPr lang="en-US" dirty="0" smtClean="0">
              <a:latin typeface="+mj-lt"/>
            </a:endParaRPr>
          </a:p>
          <a:p>
            <a:endParaRPr lang="vi-VN" dirty="0">
              <a:latin typeface="+mj-lt"/>
            </a:endParaRPr>
          </a:p>
          <a:p>
            <a:r>
              <a:rPr lang="fr-FR" dirty="0" err="1"/>
              <a:t>ApplicationContext</a:t>
            </a:r>
            <a:r>
              <a:rPr lang="fr-FR" dirty="0"/>
              <a:t> </a:t>
            </a:r>
            <a:r>
              <a:rPr lang="fr-FR" u="sng" dirty="0" err="1"/>
              <a:t>context</a:t>
            </a:r>
            <a:r>
              <a:rPr lang="fr-FR" u="sng" dirty="0"/>
              <a:t> = </a:t>
            </a:r>
            <a:r>
              <a:rPr lang="fr-FR" b="1" u="sng" dirty="0"/>
              <a:t>new </a:t>
            </a:r>
            <a:r>
              <a:rPr lang="fr-FR" b="1" u="sng" dirty="0" err="1"/>
              <a:t>ClassPathXmlApplicationContext</a:t>
            </a:r>
            <a:r>
              <a:rPr lang="fr-FR" b="1" u="sng" dirty="0"/>
              <a:t>("Beans.xml"); </a:t>
            </a:r>
            <a:endParaRPr lang="en-US" dirty="0">
              <a:latin typeface="+mj-lt"/>
            </a:endParaRPr>
          </a:p>
          <a:p>
            <a:r>
              <a:rPr lang="vi-VN" dirty="0" smtClean="0">
                <a:latin typeface="+mj-lt"/>
              </a:rPr>
              <a:t>chính </a:t>
            </a:r>
            <a:r>
              <a:rPr lang="vi-VN" dirty="0">
                <a:latin typeface="+mj-lt"/>
              </a:rPr>
              <a:t>là câu lệnh để tạo ra </a:t>
            </a:r>
            <a:r>
              <a:rPr lang="vi-VN" b="1" i="1" dirty="0">
                <a:latin typeface="+mj-lt"/>
              </a:rPr>
              <a:t>container</a:t>
            </a:r>
            <a:r>
              <a:rPr lang="vi-VN" dirty="0">
                <a:latin typeface="+mj-lt"/>
              </a:rPr>
              <a:t>. Sau đó nó tìm toàn bộ các </a:t>
            </a:r>
            <a:r>
              <a:rPr lang="vi-VN" b="1" i="1" dirty="0">
                <a:latin typeface="+mj-lt"/>
              </a:rPr>
              <a:t>dependency</a:t>
            </a:r>
            <a:r>
              <a:rPr lang="vi-VN" dirty="0">
                <a:latin typeface="+mj-lt"/>
              </a:rPr>
              <a:t> trong project của bạn và đưa vào đó</a:t>
            </a:r>
            <a:r>
              <a:rPr lang="vi-VN" dirty="0" smtClean="0">
                <a:latin typeface="+mj-lt"/>
              </a:rPr>
              <a:t>.</a:t>
            </a:r>
            <a:endParaRPr lang="vi-VN" dirty="0">
              <a:latin typeface="+mj-lt"/>
            </a:endParaRPr>
          </a:p>
          <a:p>
            <a:r>
              <a:rPr lang="vi-VN" dirty="0">
                <a:latin typeface="+mj-lt"/>
              </a:rPr>
              <a:t>Spring đặt tên cho </a:t>
            </a:r>
            <a:r>
              <a:rPr lang="vi-VN" b="1" i="1" dirty="0">
                <a:latin typeface="+mj-lt"/>
              </a:rPr>
              <a:t>container</a:t>
            </a:r>
            <a:r>
              <a:rPr lang="vi-VN" dirty="0">
                <a:latin typeface="+mj-lt"/>
              </a:rPr>
              <a:t> là </a:t>
            </a:r>
            <a:r>
              <a:rPr lang="vi-VN" b="1" i="1" dirty="0" smtClean="0">
                <a:latin typeface="+mj-lt"/>
              </a:rPr>
              <a:t>ApplicationContext</a:t>
            </a:r>
            <a:r>
              <a:rPr lang="en-US" dirty="0" smtClean="0">
                <a:latin typeface="+mj-lt"/>
              </a:rPr>
              <a:t> </a:t>
            </a:r>
            <a:r>
              <a:rPr lang="vi-VN" dirty="0" smtClean="0">
                <a:latin typeface="+mj-lt"/>
              </a:rPr>
              <a:t>và </a:t>
            </a:r>
            <a:r>
              <a:rPr lang="vi-VN" dirty="0">
                <a:latin typeface="+mj-lt"/>
              </a:rPr>
              <a:t>đặt tên cho các </a:t>
            </a:r>
            <a:r>
              <a:rPr lang="vi-VN" b="1" i="1" dirty="0">
                <a:latin typeface="+mj-lt"/>
              </a:rPr>
              <a:t>dependency</a:t>
            </a:r>
            <a:r>
              <a:rPr lang="vi-VN" dirty="0">
                <a:latin typeface="+mj-lt"/>
              </a:rPr>
              <a:t> là </a:t>
            </a:r>
            <a:r>
              <a:rPr lang="vi-VN" b="1" i="1" dirty="0">
                <a:latin typeface="+mj-lt"/>
              </a:rPr>
              <a:t>Bean</a:t>
            </a:r>
          </a:p>
          <a:p>
            <a:endParaRPr lang="en-US" dirty="0"/>
          </a:p>
        </p:txBody>
      </p:sp>
      <p:sp>
        <p:nvSpPr>
          <p:cNvPr id="5" name="TextBox 4"/>
          <p:cNvSpPr txBox="1"/>
          <p:nvPr/>
        </p:nvSpPr>
        <p:spPr>
          <a:xfrm>
            <a:off x="332509" y="2556164"/>
            <a:ext cx="1859973" cy="307777"/>
          </a:xfrm>
          <a:prstGeom prst="rect">
            <a:avLst/>
          </a:prstGeom>
          <a:noFill/>
        </p:spPr>
        <p:txBody>
          <a:bodyPr wrap="square" rtlCol="0">
            <a:spAutoFit/>
          </a:bodyPr>
          <a:lstStyle/>
          <a:p>
            <a:r>
              <a:rPr lang="en-US" dirty="0" smtClean="0"/>
              <a:t>=&gt; </a:t>
            </a:r>
            <a:r>
              <a:rPr lang="en-US" dirty="0" err="1" smtClean="0"/>
              <a:t>Kết</a:t>
            </a:r>
            <a:r>
              <a:rPr lang="en-US" dirty="0" smtClean="0"/>
              <a:t> </a:t>
            </a:r>
            <a:r>
              <a:rPr lang="en-US" dirty="0" err="1" smtClean="0"/>
              <a:t>quả</a:t>
            </a:r>
            <a:r>
              <a:rPr lang="en-US" dirty="0" smtClean="0"/>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63462"/>
            <a:ext cx="4808649" cy="110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818410" y="3528104"/>
            <a:ext cx="6681355" cy="738664"/>
          </a:xfrm>
          <a:prstGeom prst="rect">
            <a:avLst/>
          </a:prstGeom>
          <a:noFill/>
          <a:ln>
            <a:solidFill>
              <a:schemeClr val="accent1"/>
            </a:solidFill>
          </a:ln>
        </p:spPr>
        <p:txBody>
          <a:bodyPr wrap="square" rtlCol="0">
            <a:spAutoFit/>
          </a:bodyPr>
          <a:lstStyle/>
          <a:p>
            <a:pPr fontAlgn="base"/>
            <a:r>
              <a:rPr lang="vi-VN" dirty="0"/>
              <a:t>Bây giờ bạn muốn thay </a:t>
            </a:r>
            <a:r>
              <a:rPr lang="vi-VN" dirty="0" smtClean="0"/>
              <a:t>đổi</a:t>
            </a:r>
            <a:r>
              <a:rPr lang="en-US" dirty="0" smtClean="0"/>
              <a:t> </a:t>
            </a:r>
            <a:r>
              <a:rPr lang="en-US" dirty="0" err="1" smtClean="0"/>
              <a:t>giá</a:t>
            </a:r>
            <a:r>
              <a:rPr lang="en-US" dirty="0" smtClean="0"/>
              <a:t> </a:t>
            </a:r>
            <a:r>
              <a:rPr lang="en-US" dirty="0" err="1" smtClean="0"/>
              <a:t>trị</a:t>
            </a:r>
            <a:r>
              <a:rPr lang="vi-VN" dirty="0" smtClean="0"/>
              <a:t> </a:t>
            </a:r>
            <a:r>
              <a:rPr lang="vi-VN" dirty="0"/>
              <a:t>messge trong đối tượng </a:t>
            </a:r>
            <a:r>
              <a:rPr lang="vi-VN" dirty="0" smtClean="0"/>
              <a:t>HelloWorld</a:t>
            </a:r>
            <a:r>
              <a:rPr lang="en-US" dirty="0" smtClean="0"/>
              <a:t>, </a:t>
            </a:r>
            <a:r>
              <a:rPr lang="vi-VN" dirty="0" smtClean="0"/>
              <a:t>bạn </a:t>
            </a:r>
            <a:r>
              <a:rPr lang="vi-VN" dirty="0"/>
              <a:t>chỉ cần đổi lại thông tin trong </a:t>
            </a:r>
            <a:r>
              <a:rPr lang="vi-VN" dirty="0" smtClean="0"/>
              <a:t>file</a:t>
            </a:r>
            <a:r>
              <a:rPr lang="en-US" dirty="0" smtClean="0"/>
              <a:t> </a:t>
            </a:r>
            <a:r>
              <a:rPr lang="vi-VN" dirty="0" smtClean="0"/>
              <a:t>.xml </a:t>
            </a:r>
            <a:r>
              <a:rPr lang="vi-VN" dirty="0"/>
              <a:t>là đã thay đổi được luồng chạy của chương trình, đó chính là IoC</a:t>
            </a:r>
            <a:r>
              <a:rPr lang="vi-VN" dirty="0" smtClean="0"/>
              <a:t>.</a:t>
            </a:r>
            <a:endParaRPr lang="en-US" dirty="0"/>
          </a:p>
        </p:txBody>
      </p:sp>
      <p:sp>
        <p:nvSpPr>
          <p:cNvPr id="17" name="Right Arrow 16"/>
          <p:cNvSpPr/>
          <p:nvPr/>
        </p:nvSpPr>
        <p:spPr>
          <a:xfrm>
            <a:off x="1007923" y="3782291"/>
            <a:ext cx="540328" cy="2311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19243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2" name="TextBox 1"/>
          <p:cNvSpPr txBox="1"/>
          <p:nvPr/>
        </p:nvSpPr>
        <p:spPr>
          <a:xfrm>
            <a:off x="851044" y="1887578"/>
            <a:ext cx="4053465" cy="523220"/>
          </a:xfrm>
          <a:prstGeom prst="rect">
            <a:avLst/>
          </a:prstGeom>
          <a:noFill/>
        </p:spPr>
        <p:txBody>
          <a:bodyPr wrap="square" rtlCol="0">
            <a:spAutoFit/>
          </a:bodyPr>
          <a:lstStyle/>
          <a:p>
            <a:r>
              <a:rPr lang="en-US" dirty="0" smtClean="0"/>
              <a:t>Ta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thêm</a:t>
            </a:r>
            <a:r>
              <a:rPr lang="en-US" dirty="0" smtClean="0"/>
              <a:t> 1 </a:t>
            </a:r>
            <a:r>
              <a:rPr lang="en-US" dirty="0" err="1" smtClean="0"/>
              <a:t>số</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khác</a:t>
            </a:r>
            <a:endParaRPr lang="en-US" dirty="0" smtClean="0"/>
          </a:p>
          <a:p>
            <a:r>
              <a:rPr lang="en-US" dirty="0" err="1"/>
              <a:t>c</a:t>
            </a:r>
            <a:r>
              <a:rPr lang="en-US" dirty="0" err="1" smtClean="0"/>
              <a:t>ủa</a:t>
            </a:r>
            <a:r>
              <a:rPr lang="en-US" dirty="0" smtClean="0"/>
              <a:t> Bean</a:t>
            </a:r>
            <a:endParaRPr lang="en-US" dirty="0"/>
          </a:p>
        </p:txBody>
      </p:sp>
      <p:pic>
        <p:nvPicPr>
          <p:cNvPr id="4098" name="Picture 2" descr="C:\Users\ad\Desktop\Java Web\4.1.Spring core\Định nghĩa Be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231" y="-10391"/>
            <a:ext cx="3945590" cy="516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2389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smtClean="0">
                <a:latin typeface="iCiel Smoothy Sans" pitchFamily="2" charset="0"/>
              </a:rPr>
              <a:t>2. phạm vi và vòng đời của bean</a:t>
            </a:r>
          </a:p>
        </p:txBody>
      </p:sp>
      <p:sp>
        <p:nvSpPr>
          <p:cNvPr id="4" name="TextBox 3"/>
          <p:cNvSpPr txBox="1"/>
          <p:nvPr/>
        </p:nvSpPr>
        <p:spPr>
          <a:xfrm>
            <a:off x="498763" y="841172"/>
            <a:ext cx="2899064" cy="369332"/>
          </a:xfrm>
          <a:prstGeom prst="rect">
            <a:avLst/>
          </a:prstGeom>
          <a:noFill/>
        </p:spPr>
        <p:txBody>
          <a:bodyPr wrap="square" rtlCol="0">
            <a:spAutoFit/>
          </a:bodyPr>
          <a:lstStyle/>
          <a:p>
            <a:r>
              <a:rPr lang="en-US" sz="1800" dirty="0" smtClean="0"/>
              <a:t>2.1: </a:t>
            </a:r>
            <a:r>
              <a:rPr lang="en-US" sz="1800" dirty="0" err="1" smtClean="0"/>
              <a:t>Phạm</a:t>
            </a:r>
            <a:r>
              <a:rPr lang="en-US" sz="1800" dirty="0" smtClean="0"/>
              <a:t> vi </a:t>
            </a:r>
            <a:r>
              <a:rPr lang="en-US" sz="1800" dirty="0" err="1" smtClean="0"/>
              <a:t>của</a:t>
            </a:r>
            <a:r>
              <a:rPr lang="en-US" sz="1800" dirty="0" smtClean="0"/>
              <a:t> Bean</a:t>
            </a: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546" y="882736"/>
            <a:ext cx="4852634" cy="348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8762" y="1210504"/>
            <a:ext cx="3075709" cy="3539430"/>
          </a:xfrm>
          <a:prstGeom prst="rect">
            <a:avLst/>
          </a:prstGeom>
          <a:noFill/>
        </p:spPr>
        <p:txBody>
          <a:bodyPr wrap="square" rtlCol="0">
            <a:spAutoFit/>
          </a:bodyPr>
          <a:lstStyle/>
          <a:p>
            <a:r>
              <a:rPr lang="vi-VN" dirty="0" smtClean="0"/>
              <a:t>Khi </a:t>
            </a:r>
            <a:r>
              <a:rPr lang="vi-VN" dirty="0"/>
              <a:t>định </a:t>
            </a:r>
            <a:r>
              <a:rPr lang="vi-VN" dirty="0" smtClean="0"/>
              <a:t>nghĩa</a:t>
            </a:r>
            <a:r>
              <a:rPr lang="en-US" dirty="0" smtClean="0"/>
              <a:t> </a:t>
            </a:r>
            <a:r>
              <a:rPr lang="vi-VN" dirty="0" smtClean="0"/>
              <a:t>bean </a:t>
            </a:r>
            <a:r>
              <a:rPr lang="vi-VN" dirty="0"/>
              <a:t>trong Spring, bạn có các tùy chọn để khai báo phạm vi của bean đó. Ví dụ, bạn muốn Spring tạo ra một bean mới khi </a:t>
            </a:r>
            <a:r>
              <a:rPr lang="vi-VN" dirty="0" smtClean="0"/>
              <a:t>cần </a:t>
            </a:r>
            <a:r>
              <a:rPr lang="vi-VN" dirty="0"/>
              <a:t>thì </a:t>
            </a:r>
            <a:r>
              <a:rPr lang="vi-VN" dirty="0" smtClean="0"/>
              <a:t>nên </a:t>
            </a:r>
            <a:r>
              <a:rPr lang="vi-VN" dirty="0"/>
              <a:t>khai báo thuộc tính phạm vi của bean là </a:t>
            </a:r>
            <a:r>
              <a:rPr lang="en-US" b="1" i="1" dirty="0"/>
              <a:t>P</a:t>
            </a:r>
            <a:r>
              <a:rPr lang="vi-VN" b="1" i="1" dirty="0" smtClean="0"/>
              <a:t>rototype</a:t>
            </a:r>
            <a:r>
              <a:rPr lang="vi-VN" dirty="0"/>
              <a:t>. Tương tự </a:t>
            </a:r>
            <a:r>
              <a:rPr lang="vi-VN" dirty="0" smtClean="0"/>
              <a:t>, </a:t>
            </a:r>
            <a:r>
              <a:rPr lang="vi-VN" dirty="0"/>
              <a:t>nếu </a:t>
            </a:r>
            <a:r>
              <a:rPr lang="vi-VN" dirty="0" smtClean="0"/>
              <a:t>muốn Spring</a:t>
            </a:r>
            <a:r>
              <a:rPr lang="en-US" dirty="0" smtClean="0"/>
              <a:t> </a:t>
            </a:r>
            <a:r>
              <a:rPr lang="en-US" dirty="0" err="1" smtClean="0"/>
              <a:t>luôn</a:t>
            </a:r>
            <a:r>
              <a:rPr lang="vi-VN" dirty="0" smtClean="0"/>
              <a:t> </a:t>
            </a:r>
            <a:r>
              <a:rPr lang="vi-VN" dirty="0"/>
              <a:t>trả về cùng một bean (bean duy nhất</a:t>
            </a:r>
            <a:r>
              <a:rPr lang="vi-VN" dirty="0" smtClean="0"/>
              <a:t>), </a:t>
            </a:r>
            <a:r>
              <a:rPr lang="vi-VN" dirty="0"/>
              <a:t>bạn nên khai báo thuộc tính phạm vi của bean là </a:t>
            </a:r>
            <a:r>
              <a:rPr lang="vi-VN" b="1" i="1" dirty="0"/>
              <a:t>Singleton</a:t>
            </a:r>
            <a:r>
              <a:rPr lang="vi-VN" dirty="0" smtClean="0"/>
              <a:t>.</a:t>
            </a:r>
            <a:endParaRPr lang="en-US" dirty="0" smtClean="0"/>
          </a:p>
          <a:p>
            <a:endParaRPr lang="vi-VN" dirty="0"/>
          </a:p>
          <a:p>
            <a:r>
              <a:rPr lang="vi-VN" dirty="0"/>
              <a:t>Spring Framework hỗ trợ năm phạm vi sau, ba trong số đó chỉ khả dụng khi được sử dụng một ứng dụng Spring Web.</a:t>
            </a:r>
          </a:p>
          <a:p>
            <a:endParaRPr lang="en-US" dirty="0"/>
          </a:p>
        </p:txBody>
      </p:sp>
    </p:spTree>
    <p:extLst>
      <p:ext uri="{BB962C8B-B14F-4D97-AF65-F5344CB8AC3E}">
        <p14:creationId xmlns:p14="http://schemas.microsoft.com/office/powerpoint/2010/main" val="134315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Singleton</a:t>
            </a:r>
            <a:endParaRPr lang="en-US" sz="1800" b="1" i="1" dirty="0"/>
          </a:p>
        </p:txBody>
      </p:sp>
      <p:sp>
        <p:nvSpPr>
          <p:cNvPr id="3" name="TextBox 2"/>
          <p:cNvSpPr txBox="1"/>
          <p:nvPr/>
        </p:nvSpPr>
        <p:spPr>
          <a:xfrm>
            <a:off x="644236" y="517175"/>
            <a:ext cx="6785264" cy="2031325"/>
          </a:xfrm>
          <a:prstGeom prst="rect">
            <a:avLst/>
          </a:prstGeom>
          <a:noFill/>
          <a:ln>
            <a:solidFill>
              <a:schemeClr val="accent1"/>
            </a:solidFill>
          </a:ln>
        </p:spPr>
        <p:txBody>
          <a:bodyPr wrap="square" rtlCol="0">
            <a:spAutoFit/>
          </a:bodyPr>
          <a:lstStyle/>
          <a:p>
            <a:r>
              <a:rPr lang="vi-VN" dirty="0"/>
              <a:t>Nếu phạm vi của bean được thiết lập là </a:t>
            </a:r>
            <a:r>
              <a:rPr lang="vi-VN" dirty="0" smtClean="0"/>
              <a:t>singleton,</a:t>
            </a:r>
            <a:r>
              <a:rPr lang="en-US" dirty="0" smtClean="0"/>
              <a:t> </a:t>
            </a:r>
            <a:r>
              <a:rPr lang="vi-VN" dirty="0" smtClean="0"/>
              <a:t>IoC container</a:t>
            </a:r>
            <a:r>
              <a:rPr lang="en-US" dirty="0" smtClean="0"/>
              <a:t> </a:t>
            </a:r>
            <a:r>
              <a:rPr lang="en-US" dirty="0" err="1" smtClean="0"/>
              <a:t>chỉ</a:t>
            </a:r>
            <a:r>
              <a:rPr lang="vi-VN" dirty="0" smtClean="0"/>
              <a:t> </a:t>
            </a:r>
            <a:r>
              <a:rPr lang="vi-VN" dirty="0"/>
              <a:t>tạo ra </a:t>
            </a:r>
            <a:r>
              <a:rPr lang="vi-VN" dirty="0" smtClean="0"/>
              <a:t>một </a:t>
            </a:r>
            <a:r>
              <a:rPr lang="vi-VN" dirty="0"/>
              <a:t>thể hiện của đối </a:t>
            </a:r>
            <a:r>
              <a:rPr lang="vi-VN" dirty="0" smtClean="0"/>
              <a:t>tượng. </a:t>
            </a:r>
            <a:r>
              <a:rPr lang="vi-VN" dirty="0"/>
              <a:t>Đối tượng này được lưu trữ </a:t>
            </a:r>
            <a:r>
              <a:rPr lang="vi-VN" dirty="0" smtClean="0"/>
              <a:t>trong </a:t>
            </a:r>
            <a:r>
              <a:rPr lang="vi-VN" dirty="0"/>
              <a:t>bộ nhớ cache, và tất cả các yêu cầu </a:t>
            </a:r>
            <a:r>
              <a:rPr lang="vi-VN" dirty="0" smtClean="0"/>
              <a:t>tham </a:t>
            </a:r>
            <a:r>
              <a:rPr lang="vi-VN" dirty="0"/>
              <a:t>chiếu đến bean đó thì đối tượng lưu trữ được trả về.</a:t>
            </a:r>
          </a:p>
          <a:p>
            <a:endParaRPr lang="en-US" dirty="0" smtClean="0"/>
          </a:p>
          <a:p>
            <a:endParaRPr lang="en-US" dirty="0"/>
          </a:p>
          <a:p>
            <a:endParaRPr lang="en-US" dirty="0" smtClean="0"/>
          </a:p>
          <a:p>
            <a:r>
              <a:rPr lang="en-US" dirty="0" err="1" smtClean="0"/>
              <a:t>Đây</a:t>
            </a:r>
            <a:r>
              <a:rPr lang="en-US" dirty="0" smtClean="0"/>
              <a:t> </a:t>
            </a:r>
            <a:r>
              <a:rPr lang="en-US" dirty="0" err="1" smtClean="0"/>
              <a:t>là</a:t>
            </a:r>
            <a:r>
              <a:rPr lang="en-US" dirty="0" smtClean="0"/>
              <a:t> </a:t>
            </a:r>
            <a:r>
              <a:rPr lang="en-US" b="1" i="1" dirty="0" err="1" smtClean="0"/>
              <a:t>phạm</a:t>
            </a:r>
            <a:r>
              <a:rPr lang="en-US" b="1" i="1" dirty="0" smtClean="0"/>
              <a:t> vi </a:t>
            </a:r>
            <a:r>
              <a:rPr lang="en-US" b="1" i="1" dirty="0" err="1" smtClean="0"/>
              <a:t>mặc</a:t>
            </a:r>
            <a:r>
              <a:rPr lang="en-US" b="1" i="1" dirty="0" smtClean="0"/>
              <a:t> </a:t>
            </a:r>
            <a:r>
              <a:rPr lang="en-US" b="1" i="1" dirty="0" err="1" smtClean="0"/>
              <a:t>định</a:t>
            </a:r>
            <a:r>
              <a:rPr lang="vi-VN" dirty="0" smtClean="0"/>
              <a:t>. </a:t>
            </a:r>
            <a:r>
              <a:rPr lang="vi-VN" dirty="0"/>
              <a:t>Tuy nhiên, bạn có thể thiết lập thuộc tính </a:t>
            </a:r>
            <a:r>
              <a:rPr lang="vi-VN" b="1" dirty="0"/>
              <a:t>scope</a:t>
            </a:r>
            <a:r>
              <a:rPr lang="vi-VN" dirty="0"/>
              <a:t> thành </a:t>
            </a:r>
            <a:r>
              <a:rPr lang="vi-VN" b="1" dirty="0"/>
              <a:t>singleton</a:t>
            </a:r>
            <a:r>
              <a:rPr lang="vi-VN" dirty="0"/>
              <a:t> trong tệp tin cấu hình </a:t>
            </a:r>
            <a:r>
              <a:rPr lang="vi-VN" dirty="0" smtClean="0"/>
              <a:t>bean</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vi-VN"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951" y="1203180"/>
            <a:ext cx="40100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7036" y="2767213"/>
            <a:ext cx="1839192" cy="1384995"/>
          </a:xfrm>
          <a:prstGeom prst="rect">
            <a:avLst/>
          </a:prstGeom>
          <a:noFill/>
        </p:spPr>
        <p:txBody>
          <a:bodyPr wrap="square" rtlCol="0">
            <a:spAutoFit/>
          </a:bodyPr>
          <a:lstStyle/>
          <a:p>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nhưng</a:t>
            </a:r>
            <a:r>
              <a:rPr lang="en-US" dirty="0" smtClean="0"/>
              <a:t> </a:t>
            </a:r>
            <a:r>
              <a:rPr lang="en-US" dirty="0" err="1" smtClean="0"/>
              <a:t>lúc</a:t>
            </a:r>
            <a:r>
              <a:rPr lang="en-US" dirty="0" smtClean="0"/>
              <a:t> </a:t>
            </a:r>
            <a:r>
              <a:rPr lang="en-US" dirty="0" err="1" smtClean="0"/>
              <a:t>này</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033" y="2600249"/>
            <a:ext cx="4286255" cy="184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20287913">
            <a:off x="2034968" y="3267995"/>
            <a:ext cx="763737" cy="1944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207" y="4121035"/>
            <a:ext cx="1819274"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41227" y="3678382"/>
            <a:ext cx="10702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8" name="Bent Arrow 7"/>
          <p:cNvSpPr/>
          <p:nvPr/>
        </p:nvSpPr>
        <p:spPr>
          <a:xfrm rot="5400000">
            <a:off x="7499975" y="2743395"/>
            <a:ext cx="783839" cy="924791"/>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1398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644" y="155864"/>
            <a:ext cx="4551219" cy="369332"/>
          </a:xfrm>
          <a:prstGeom prst="rect">
            <a:avLst/>
          </a:prstGeom>
          <a:noFill/>
        </p:spPr>
        <p:txBody>
          <a:bodyPr wrap="square" rtlCol="0">
            <a:spAutoFit/>
          </a:bodyPr>
          <a:lstStyle/>
          <a:p>
            <a:r>
              <a:rPr lang="en-US" sz="1800" dirty="0" err="1" smtClean="0"/>
              <a:t>Phạm</a:t>
            </a:r>
            <a:r>
              <a:rPr lang="en-US" sz="1800" dirty="0" smtClean="0"/>
              <a:t> vi </a:t>
            </a:r>
            <a:r>
              <a:rPr lang="en-US" sz="1800" b="1" i="1" dirty="0" smtClean="0"/>
              <a:t>Prototype</a:t>
            </a:r>
            <a:endParaRPr lang="en-US" sz="1800" b="1" i="1" dirty="0"/>
          </a:p>
        </p:txBody>
      </p:sp>
      <p:sp>
        <p:nvSpPr>
          <p:cNvPr id="3" name="TextBox 2"/>
          <p:cNvSpPr txBox="1"/>
          <p:nvPr/>
        </p:nvSpPr>
        <p:spPr>
          <a:xfrm>
            <a:off x="644235" y="525196"/>
            <a:ext cx="6909956" cy="1384995"/>
          </a:xfrm>
          <a:prstGeom prst="rect">
            <a:avLst/>
          </a:prstGeom>
          <a:noFill/>
          <a:ln>
            <a:solidFill>
              <a:schemeClr val="accent1"/>
            </a:solidFill>
          </a:ln>
        </p:spPr>
        <p:txBody>
          <a:bodyPr wrap="square" rtlCol="0">
            <a:spAutoFit/>
          </a:bodyPr>
          <a:lstStyle/>
          <a:p>
            <a:r>
              <a:rPr lang="vi-VN" dirty="0"/>
              <a:t>Nếu phạm vi được thiết lập là prototype, Spring IoC container tạo ra một thể hiện bean mới của đối tượng mỗi khi được yêu </a:t>
            </a:r>
            <a:r>
              <a:rPr lang="vi-VN" dirty="0" smtClean="0"/>
              <a:t>cầu.</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phạm</a:t>
            </a:r>
            <a:r>
              <a:rPr lang="en-US" dirty="0" smtClean="0"/>
              <a:t> vi </a:t>
            </a:r>
            <a:r>
              <a:rPr lang="en-US" dirty="0" err="1" smtClean="0"/>
              <a:t>là</a:t>
            </a:r>
            <a:r>
              <a:rPr lang="en-US" dirty="0" smtClean="0"/>
              <a:t> </a:t>
            </a:r>
            <a:r>
              <a:rPr lang="en-US" b="1" i="1" dirty="0" smtClean="0"/>
              <a:t>prototype, </a:t>
            </a:r>
            <a:r>
              <a:rPr lang="en-US" dirty="0" smtClean="0"/>
              <a:t>ta </a:t>
            </a:r>
            <a:r>
              <a:rPr lang="en-US" dirty="0" err="1" smtClean="0"/>
              <a:t>thiết</a:t>
            </a:r>
            <a:r>
              <a:rPr lang="en-US" dirty="0" smtClean="0"/>
              <a:t> </a:t>
            </a:r>
            <a:r>
              <a:rPr lang="en-US" dirty="0" err="1" smtClean="0"/>
              <a:t>lập</a:t>
            </a:r>
            <a:r>
              <a:rPr lang="en-US" dirty="0" smtClean="0"/>
              <a:t> </a:t>
            </a:r>
            <a:r>
              <a:rPr lang="en-US" dirty="0" err="1" smtClean="0"/>
              <a:t>biến</a:t>
            </a:r>
            <a:r>
              <a:rPr lang="en-US" dirty="0" smtClean="0"/>
              <a:t> scope </a:t>
            </a:r>
            <a:r>
              <a:rPr lang="en-US" dirty="0" err="1" smtClean="0"/>
              <a:t>như</a:t>
            </a:r>
            <a:r>
              <a:rPr lang="en-US" dirty="0" smtClean="0"/>
              <a:t> </a:t>
            </a:r>
            <a:r>
              <a:rPr lang="en-US" dirty="0" err="1" smtClean="0"/>
              <a:t>dưới</a:t>
            </a:r>
            <a:r>
              <a:rPr lang="en-US" dirty="0" smtClean="0"/>
              <a:t> </a:t>
            </a:r>
            <a:r>
              <a:rPr lang="en-US" dirty="0" err="1" smtClean="0"/>
              <a:t>đây</a:t>
            </a:r>
            <a:endParaRPr lang="vi-VN" b="1" i="1" dirty="0"/>
          </a:p>
          <a:p>
            <a:endParaRPr lang="en-US" dirty="0" smtClean="0"/>
          </a:p>
          <a:p>
            <a:endParaRPr lang="en-US" dirty="0"/>
          </a:p>
          <a:p>
            <a:endParaRPr lang="en-US" dirty="0" smtClean="0"/>
          </a:p>
        </p:txBody>
      </p:sp>
      <p:sp>
        <p:nvSpPr>
          <p:cNvPr id="4" name="TextBox 3"/>
          <p:cNvSpPr txBox="1"/>
          <p:nvPr/>
        </p:nvSpPr>
        <p:spPr>
          <a:xfrm>
            <a:off x="249384" y="2075207"/>
            <a:ext cx="3657599" cy="738664"/>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ta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2 </a:t>
            </a:r>
            <a:r>
              <a:rPr lang="en-US" dirty="0" err="1" smtClean="0"/>
              <a:t>đối</a:t>
            </a:r>
            <a:r>
              <a:rPr lang="en-US" dirty="0" smtClean="0"/>
              <a:t> </a:t>
            </a:r>
            <a:r>
              <a:rPr lang="en-US" dirty="0" err="1" smtClean="0"/>
              <a:t>tượng</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Bean “</a:t>
            </a:r>
            <a:r>
              <a:rPr lang="en-US" dirty="0" err="1" smtClean="0"/>
              <a:t>helloWorld</a:t>
            </a:r>
            <a:r>
              <a:rPr lang="en-US" dirty="0" smtClean="0"/>
              <a:t>” ở class </a:t>
            </a:r>
            <a:r>
              <a:rPr lang="en-US" dirty="0" err="1" smtClean="0"/>
              <a:t>MainApp</a:t>
            </a:r>
            <a:r>
              <a:rPr lang="en-US" dirty="0" smtClean="0"/>
              <a:t>.</a:t>
            </a:r>
            <a:endParaRPr lang="en-US" dirty="0"/>
          </a:p>
        </p:txBody>
      </p:sp>
      <p:sp>
        <p:nvSpPr>
          <p:cNvPr id="6" name="TextBox 5"/>
          <p:cNvSpPr txBox="1"/>
          <p:nvPr/>
        </p:nvSpPr>
        <p:spPr>
          <a:xfrm>
            <a:off x="4192733" y="2959572"/>
            <a:ext cx="1984665" cy="523220"/>
          </a:xfrm>
          <a:prstGeom prst="rect">
            <a:avLst/>
          </a:prstGeom>
          <a:noFill/>
        </p:spPr>
        <p:txBody>
          <a:bodyPr wrap="square" rtlCol="0">
            <a:spAutoFit/>
          </a:bodyPr>
          <a:lstStyle/>
          <a:p>
            <a:r>
              <a:rPr lang="en-US" dirty="0" err="1" smtClean="0"/>
              <a:t>Nhưng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thay</a:t>
            </a:r>
            <a:r>
              <a:rPr lang="en-US" dirty="0" smtClean="0"/>
              <a:t> </a:t>
            </a:r>
            <a:r>
              <a:rPr lang="en-US" dirty="0" err="1" smtClean="0"/>
              <a:t>đổi</a:t>
            </a:r>
            <a:r>
              <a:rPr lang="en-US" dirty="0"/>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20" y="1217694"/>
            <a:ext cx="3823854" cy="69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1" y="3683203"/>
            <a:ext cx="273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rot="604489">
            <a:off x="1852544" y="3103038"/>
            <a:ext cx="1686966" cy="53021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089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16674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 sz="2000" dirty="0" smtClean="0">
              <a:latin typeface="iCiel Smoothy Sans" pitchFamily="2" charset="0"/>
            </a:endParaRPr>
          </a:p>
        </p:txBody>
      </p:sp>
      <p:sp>
        <p:nvSpPr>
          <p:cNvPr id="4" name="TextBox 3"/>
          <p:cNvSpPr txBox="1"/>
          <p:nvPr/>
        </p:nvSpPr>
        <p:spPr>
          <a:xfrm>
            <a:off x="353290" y="263567"/>
            <a:ext cx="2899064" cy="369332"/>
          </a:xfrm>
          <a:prstGeom prst="rect">
            <a:avLst/>
          </a:prstGeom>
          <a:noFill/>
        </p:spPr>
        <p:txBody>
          <a:bodyPr wrap="square" rtlCol="0">
            <a:spAutoFit/>
          </a:bodyPr>
          <a:lstStyle/>
          <a:p>
            <a:r>
              <a:rPr lang="en-US" sz="1800" dirty="0" smtClean="0"/>
              <a:t>2.2: </a:t>
            </a:r>
            <a:r>
              <a:rPr lang="en-US" sz="1800" dirty="0" err="1" smtClean="0"/>
              <a:t>Vòng</a:t>
            </a:r>
            <a:r>
              <a:rPr lang="en-US" sz="1800" dirty="0" smtClean="0"/>
              <a:t> </a:t>
            </a:r>
            <a:r>
              <a:rPr lang="en-US" sz="1800" dirty="0" err="1" smtClean="0"/>
              <a:t>đời</a:t>
            </a:r>
            <a:r>
              <a:rPr lang="en-US" sz="1800" dirty="0" smtClean="0"/>
              <a:t> </a:t>
            </a:r>
            <a:r>
              <a:rPr lang="en-US" sz="1800" dirty="0" err="1" smtClean="0"/>
              <a:t>của</a:t>
            </a:r>
            <a:r>
              <a:rPr lang="en-US" sz="1800" dirty="0" smtClean="0"/>
              <a:t> Bean</a:t>
            </a:r>
            <a:endParaRPr lang="en-US" sz="1800" dirty="0"/>
          </a:p>
        </p:txBody>
      </p:sp>
      <p:sp>
        <p:nvSpPr>
          <p:cNvPr id="2" name="TextBox 1"/>
          <p:cNvSpPr txBox="1"/>
          <p:nvPr/>
        </p:nvSpPr>
        <p:spPr>
          <a:xfrm>
            <a:off x="353290" y="768436"/>
            <a:ext cx="6785265" cy="1600438"/>
          </a:xfrm>
          <a:prstGeom prst="rect">
            <a:avLst/>
          </a:prstGeom>
          <a:noFill/>
        </p:spPr>
        <p:txBody>
          <a:bodyPr wrap="square" rtlCol="0">
            <a:spAutoFit/>
          </a:bodyPr>
          <a:lstStyle/>
          <a:p>
            <a:r>
              <a:rPr lang="vi-VN" b="1" dirty="0"/>
              <a:t>Vòng đời của Bean trong Spring</a:t>
            </a:r>
            <a:r>
              <a:rPr lang="vi-VN" dirty="0"/>
              <a:t> bao gồm khởi tạo, sử dụng và kết thúc. Mặc dù, có một danh sách các hoạt động xảy ra đằng sau thời điểm bắt đầu và trước khi bean bị hủy.</a:t>
            </a:r>
          </a:p>
          <a:p>
            <a:r>
              <a:rPr lang="vi-VN" dirty="0"/>
              <a:t>Trong </a:t>
            </a:r>
            <a:r>
              <a:rPr lang="en-US" dirty="0" err="1" smtClean="0"/>
              <a:t>phần</a:t>
            </a:r>
            <a:r>
              <a:rPr lang="en-US" dirty="0" smtClean="0"/>
              <a:t> </a:t>
            </a:r>
            <a:r>
              <a:rPr lang="en-US" dirty="0" err="1" smtClean="0"/>
              <a:t>này</a:t>
            </a:r>
            <a:r>
              <a:rPr lang="vi-VN" dirty="0" smtClean="0"/>
              <a:t>, ta </a:t>
            </a:r>
            <a:r>
              <a:rPr lang="vi-VN" dirty="0"/>
              <a:t>chỉ bàn luận về 2 phương thức liên quan đến việc gọi lại (callback) vòng đời của bean được yêu cầu tại thời điểm </a:t>
            </a:r>
            <a:r>
              <a:rPr lang="vi-VN" b="1" dirty="0"/>
              <a:t>khởi tạo</a:t>
            </a:r>
            <a:r>
              <a:rPr lang="vi-VN" dirty="0"/>
              <a:t> (init) và </a:t>
            </a:r>
            <a:r>
              <a:rPr lang="vi-VN" b="1" dirty="0"/>
              <a:t>hủy</a:t>
            </a:r>
            <a:r>
              <a:rPr lang="vi-VN" dirty="0"/>
              <a:t> (destroy).</a:t>
            </a:r>
          </a:p>
          <a:p>
            <a:endParaRPr lang="en-US" dirty="0"/>
          </a:p>
        </p:txBody>
      </p:sp>
      <p:sp>
        <p:nvSpPr>
          <p:cNvPr id="6" name="TextBox 5"/>
          <p:cNvSpPr txBox="1"/>
          <p:nvPr/>
        </p:nvSpPr>
        <p:spPr>
          <a:xfrm>
            <a:off x="428929" y="2284163"/>
            <a:ext cx="2823425" cy="523220"/>
          </a:xfrm>
          <a:prstGeom prst="rect">
            <a:avLst/>
          </a:prstGeom>
          <a:noFill/>
        </p:spPr>
        <p:txBody>
          <a:bodyPr wrap="square" rtlCol="0">
            <a:spAutoFit/>
          </a:bodyPr>
          <a:lstStyle/>
          <a:p>
            <a:r>
              <a:rPr lang="en-US" dirty="0" smtClean="0"/>
              <a:t>B1: Ta </a:t>
            </a:r>
            <a:r>
              <a:rPr lang="en-US" dirty="0" err="1" smtClean="0"/>
              <a:t>tạo</a:t>
            </a:r>
            <a:r>
              <a:rPr lang="en-US" dirty="0" smtClean="0"/>
              <a:t> </a:t>
            </a:r>
            <a:r>
              <a:rPr lang="en-US" dirty="0" err="1" smtClean="0"/>
              <a:t>thêm</a:t>
            </a:r>
            <a:r>
              <a:rPr lang="en-US" dirty="0" smtClean="0"/>
              <a:t> 2 method </a:t>
            </a:r>
            <a:r>
              <a:rPr lang="en-US" dirty="0" err="1" smtClean="0"/>
              <a:t>init</a:t>
            </a:r>
            <a:r>
              <a:rPr lang="en-US" dirty="0" smtClean="0"/>
              <a:t> </a:t>
            </a:r>
            <a:r>
              <a:rPr lang="en-US" dirty="0" err="1" smtClean="0"/>
              <a:t>và</a:t>
            </a:r>
            <a:r>
              <a:rPr lang="en-US" dirty="0" smtClean="0"/>
              <a:t> destroy </a:t>
            </a:r>
            <a:r>
              <a:rPr lang="en-US" dirty="0" err="1" smtClean="0"/>
              <a:t>trong</a:t>
            </a:r>
            <a:r>
              <a:rPr lang="en-US" dirty="0" smtClean="0"/>
              <a:t> class </a:t>
            </a:r>
            <a:r>
              <a:rPr lang="en-US" dirty="0" err="1" smtClean="0"/>
              <a:t>HelloWorld</a:t>
            </a:r>
            <a:endParaRPr lang="en-US" dirty="0"/>
          </a:p>
        </p:txBody>
      </p:sp>
      <p:sp>
        <p:nvSpPr>
          <p:cNvPr id="8" name="TextBox 7"/>
          <p:cNvSpPr txBox="1"/>
          <p:nvPr/>
        </p:nvSpPr>
        <p:spPr>
          <a:xfrm>
            <a:off x="4751548" y="2094242"/>
            <a:ext cx="2823425" cy="738664"/>
          </a:xfrm>
          <a:prstGeom prst="rect">
            <a:avLst/>
          </a:prstGeom>
          <a:noFill/>
        </p:spPr>
        <p:txBody>
          <a:bodyPr wrap="square" rtlCol="0">
            <a:spAutoFit/>
          </a:bodyPr>
          <a:lstStyle/>
          <a:p>
            <a:r>
              <a:rPr lang="en-US" dirty="0" smtClean="0"/>
              <a:t>B2: </a:t>
            </a:r>
            <a:r>
              <a:rPr lang="en-US" dirty="0" err="1" smtClean="0"/>
              <a:t>Định</a:t>
            </a:r>
            <a:r>
              <a:rPr lang="en-US" dirty="0" smtClean="0"/>
              <a:t> </a:t>
            </a:r>
            <a:r>
              <a:rPr lang="en-US" dirty="0" err="1" smtClean="0"/>
              <a:t>nghĩa</a:t>
            </a:r>
            <a:r>
              <a:rPr lang="en-US" dirty="0" smtClean="0"/>
              <a:t> Bean </a:t>
            </a:r>
            <a:r>
              <a:rPr lang="en-US" dirty="0" err="1" smtClean="0"/>
              <a:t>trong</a:t>
            </a:r>
            <a:r>
              <a:rPr lang="en-US" dirty="0" smtClean="0"/>
              <a:t> file .xml </a:t>
            </a:r>
            <a:r>
              <a:rPr lang="en-US" dirty="0" err="1" smtClean="0"/>
              <a:t>như</a:t>
            </a:r>
            <a:r>
              <a:rPr lang="en-US" dirty="0" smtClean="0"/>
              <a:t> </a:t>
            </a:r>
            <a:r>
              <a:rPr lang="en-US" dirty="0" err="1" smtClean="0"/>
              <a:t>sau</a:t>
            </a:r>
            <a:r>
              <a:rPr lang="vi-VN" dirty="0"/>
              <a:t/>
            </a:r>
            <a:br>
              <a:rPr lang="vi-VN" dirty="0"/>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922" y="2684602"/>
            <a:ext cx="5211029" cy="69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9936" y="3522518"/>
            <a:ext cx="2400300" cy="523220"/>
          </a:xfrm>
          <a:prstGeom prst="rect">
            <a:avLst/>
          </a:prstGeom>
          <a:noFill/>
        </p:spPr>
        <p:txBody>
          <a:bodyPr wrap="square" rtlCol="0">
            <a:spAutoFit/>
          </a:bodyPr>
          <a:lstStyle/>
          <a:p>
            <a:r>
              <a:rPr lang="en-US" dirty="0" smtClean="0"/>
              <a:t>B3: </a:t>
            </a:r>
            <a:r>
              <a:rPr lang="en-US" dirty="0" err="1" smtClean="0"/>
              <a:t>Khi</a:t>
            </a:r>
            <a:r>
              <a:rPr lang="en-US" dirty="0" smtClean="0"/>
              <a:t> </a:t>
            </a:r>
            <a:r>
              <a:rPr lang="en-US" dirty="0" err="1" smtClean="0"/>
              <a:t>chạy</a:t>
            </a:r>
            <a:r>
              <a:rPr lang="en-US" dirty="0" smtClean="0"/>
              <a:t> class </a:t>
            </a:r>
            <a:r>
              <a:rPr lang="en-US" dirty="0" err="1" smtClean="0"/>
              <a:t>MainApp</a:t>
            </a:r>
            <a:r>
              <a:rPr lang="en-US" dirty="0" smtClean="0"/>
              <a:t> ta </a:t>
            </a:r>
            <a:r>
              <a:rPr lang="en-US" dirty="0" err="1" smtClean="0"/>
              <a:t>được</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23" y="3522518"/>
            <a:ext cx="26860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941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80"/>
          <p:cNvSpPr txBox="1">
            <a:spLocks/>
          </p:cNvSpPr>
          <p:nvPr/>
        </p:nvSpPr>
        <p:spPr>
          <a:xfrm>
            <a:off x="137984" y="-61856"/>
            <a:ext cx="7281125" cy="8198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sz="2000" dirty="0">
                <a:latin typeface="iCiel Smoothy Sans" pitchFamily="2" charset="0"/>
              </a:rPr>
              <a:t>3</a:t>
            </a:r>
            <a:r>
              <a:rPr lang="en" sz="2000" dirty="0" smtClean="0">
                <a:latin typeface="iCiel Smoothy Sans" pitchFamily="2" charset="0"/>
              </a:rPr>
              <a:t>. Dependency injection</a:t>
            </a:r>
          </a:p>
        </p:txBody>
      </p:sp>
      <p:sp>
        <p:nvSpPr>
          <p:cNvPr id="2" name="TextBox 1"/>
          <p:cNvSpPr txBox="1"/>
          <p:nvPr/>
        </p:nvSpPr>
        <p:spPr>
          <a:xfrm>
            <a:off x="353291" y="758043"/>
            <a:ext cx="8406245" cy="584775"/>
          </a:xfrm>
          <a:prstGeom prst="rect">
            <a:avLst/>
          </a:prstGeom>
          <a:noFill/>
        </p:spPr>
        <p:txBody>
          <a:bodyPr wrap="square" rtlCol="0">
            <a:spAutoFit/>
          </a:bodyPr>
          <a:lstStyle/>
          <a:p>
            <a:r>
              <a:rPr lang="en-US" sz="1600" dirty="0" err="1" smtClean="0"/>
              <a:t>Như</a:t>
            </a:r>
            <a:r>
              <a:rPr lang="en-US" sz="1600" dirty="0" smtClean="0"/>
              <a:t> </a:t>
            </a:r>
            <a:r>
              <a:rPr lang="en-US" sz="1600" dirty="0" err="1" smtClean="0"/>
              <a:t>đã</a:t>
            </a:r>
            <a:r>
              <a:rPr lang="en-US" sz="1600" dirty="0" smtClean="0"/>
              <a:t> </a:t>
            </a:r>
            <a:r>
              <a:rPr lang="en-US" sz="1600" dirty="0" err="1" smtClean="0"/>
              <a:t>biết</a:t>
            </a:r>
            <a:r>
              <a:rPr lang="en-US" sz="1600" dirty="0" smtClean="0"/>
              <a:t> ở </a:t>
            </a:r>
            <a:r>
              <a:rPr lang="en-US" sz="1600" dirty="0" err="1" smtClean="0"/>
              <a:t>chương</a:t>
            </a:r>
            <a:r>
              <a:rPr lang="en-US" sz="1600" dirty="0" smtClean="0"/>
              <a:t> 1, ta </a:t>
            </a:r>
            <a:r>
              <a:rPr lang="en-US" sz="1600" dirty="0" err="1" smtClean="0"/>
              <a:t>có</a:t>
            </a:r>
            <a:r>
              <a:rPr lang="en-US" sz="1600" dirty="0" smtClean="0"/>
              <a:t> </a:t>
            </a:r>
            <a:r>
              <a:rPr lang="en-US" sz="1600" dirty="0" err="1" smtClean="0"/>
              <a:t>thể</a:t>
            </a:r>
            <a:r>
              <a:rPr lang="en-US" sz="1600" dirty="0" smtClean="0"/>
              <a:t> </a:t>
            </a:r>
            <a:r>
              <a:rPr lang="en-US" sz="1600" dirty="0" err="1" smtClean="0"/>
              <a:t>tiêm</a:t>
            </a:r>
            <a:r>
              <a:rPr lang="en-US" sz="1600" dirty="0" smtClean="0"/>
              <a:t> </a:t>
            </a:r>
            <a:r>
              <a:rPr lang="en-US" sz="1600" dirty="0" err="1" smtClean="0"/>
              <a:t>sự</a:t>
            </a:r>
            <a:r>
              <a:rPr lang="en-US" sz="1600" dirty="0" smtClean="0"/>
              <a:t> </a:t>
            </a:r>
            <a:r>
              <a:rPr lang="en-US" sz="1600" dirty="0" err="1" smtClean="0"/>
              <a:t>phụ</a:t>
            </a:r>
            <a:r>
              <a:rPr lang="en-US" sz="1600" dirty="0" smtClean="0"/>
              <a:t> </a:t>
            </a:r>
            <a:r>
              <a:rPr lang="en-US" sz="1600" dirty="0" err="1" smtClean="0"/>
              <a:t>thuộc</a:t>
            </a:r>
            <a:r>
              <a:rPr lang="en-US" sz="1600" dirty="0" smtClean="0"/>
              <a:t> </a:t>
            </a:r>
            <a:r>
              <a:rPr lang="en-US" sz="1600" dirty="0" err="1" smtClean="0"/>
              <a:t>bằng</a:t>
            </a:r>
            <a:r>
              <a:rPr lang="en-US" sz="1600" dirty="0" smtClean="0"/>
              <a:t> 2 </a:t>
            </a:r>
            <a:r>
              <a:rPr lang="en-US" sz="1600" dirty="0" err="1" smtClean="0"/>
              <a:t>cách</a:t>
            </a:r>
            <a:r>
              <a:rPr lang="en-US" sz="1600" dirty="0" smtClean="0"/>
              <a:t> : </a:t>
            </a:r>
            <a:r>
              <a:rPr lang="en-US" sz="1600" dirty="0" err="1" smtClean="0"/>
              <a:t>sử</a:t>
            </a:r>
            <a:r>
              <a:rPr lang="en-US" sz="1600" dirty="0" smtClean="0"/>
              <a:t> </a:t>
            </a:r>
            <a:r>
              <a:rPr lang="en-US" sz="1600" dirty="0" err="1" smtClean="0"/>
              <a:t>dụng</a:t>
            </a:r>
            <a:r>
              <a:rPr lang="en-US" sz="1600" dirty="0" smtClean="0"/>
              <a:t> </a:t>
            </a:r>
            <a:r>
              <a:rPr lang="en-US" sz="1600" b="1" i="1" dirty="0" err="1" smtClean="0"/>
              <a:t>Contructor</a:t>
            </a:r>
            <a:r>
              <a:rPr lang="en-US" sz="1600" dirty="0" smtClean="0"/>
              <a:t> </a:t>
            </a:r>
            <a:r>
              <a:rPr lang="en-US" sz="1600" dirty="0" err="1" smtClean="0"/>
              <a:t>và</a:t>
            </a:r>
            <a:r>
              <a:rPr lang="en-US" sz="1600" dirty="0" smtClean="0"/>
              <a:t> </a:t>
            </a:r>
            <a:r>
              <a:rPr lang="en-US" sz="1600" dirty="0" err="1" smtClean="0"/>
              <a:t>sử</a:t>
            </a:r>
            <a:r>
              <a:rPr lang="en-US" sz="1600" dirty="0" smtClean="0"/>
              <a:t> </a:t>
            </a:r>
            <a:r>
              <a:rPr lang="en-US" sz="1600" dirty="0" err="1" smtClean="0"/>
              <a:t>dụng</a:t>
            </a:r>
            <a:r>
              <a:rPr lang="en-US" sz="1600" dirty="0" smtClean="0"/>
              <a:t> qua method </a:t>
            </a:r>
            <a:r>
              <a:rPr lang="en-US" sz="1600" b="1" i="1" dirty="0" smtClean="0"/>
              <a:t>Setter</a:t>
            </a:r>
            <a:r>
              <a:rPr lang="en-US" sz="1600" dirty="0" smtClean="0"/>
              <a:t>.</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19" y="1947427"/>
            <a:ext cx="7180263"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6063" y="1499473"/>
            <a:ext cx="4062846" cy="338554"/>
          </a:xfrm>
          <a:prstGeom prst="rect">
            <a:avLst/>
          </a:prstGeom>
          <a:noFill/>
        </p:spPr>
        <p:txBody>
          <a:bodyPr wrap="square" rtlCol="0">
            <a:spAutoFit/>
          </a:bodyPr>
          <a:lstStyle/>
          <a:p>
            <a:r>
              <a:rPr lang="en-US" dirty="0" smtClean="0"/>
              <a:t>C1: </a:t>
            </a:r>
            <a:r>
              <a:rPr lang="en-US" dirty="0" err="1" smtClean="0"/>
              <a:t>Sử</a:t>
            </a:r>
            <a:r>
              <a:rPr lang="en-US" dirty="0" smtClean="0"/>
              <a:t> </a:t>
            </a:r>
            <a:r>
              <a:rPr lang="en-US" dirty="0" err="1" smtClean="0"/>
              <a:t>dụng</a:t>
            </a:r>
            <a:r>
              <a:rPr lang="en-US" dirty="0" smtClean="0"/>
              <a:t> </a:t>
            </a:r>
            <a:r>
              <a:rPr lang="en-US" sz="1600" b="1" i="1" dirty="0" err="1" smtClean="0"/>
              <a:t>Contructor</a:t>
            </a:r>
            <a:endParaRPr lang="en-US" dirty="0"/>
          </a:p>
        </p:txBody>
      </p:sp>
      <p:sp>
        <p:nvSpPr>
          <p:cNvPr id="9" name="TextBox 8"/>
          <p:cNvSpPr txBox="1"/>
          <p:nvPr/>
        </p:nvSpPr>
        <p:spPr>
          <a:xfrm>
            <a:off x="1908463" y="2826056"/>
            <a:ext cx="4062846" cy="338554"/>
          </a:xfrm>
          <a:prstGeom prst="rect">
            <a:avLst/>
          </a:prstGeom>
          <a:noFill/>
        </p:spPr>
        <p:txBody>
          <a:bodyPr wrap="square" rtlCol="0">
            <a:spAutoFit/>
          </a:bodyPr>
          <a:lstStyle/>
          <a:p>
            <a:r>
              <a:rPr lang="en-US" dirty="0" smtClean="0"/>
              <a:t>C2: </a:t>
            </a:r>
            <a:r>
              <a:rPr lang="en-US" dirty="0" err="1" smtClean="0"/>
              <a:t>Sử</a:t>
            </a:r>
            <a:r>
              <a:rPr lang="en-US" dirty="0" smtClean="0"/>
              <a:t> </a:t>
            </a:r>
            <a:r>
              <a:rPr lang="en-US" dirty="0" err="1" smtClean="0"/>
              <a:t>dụng</a:t>
            </a:r>
            <a:r>
              <a:rPr lang="en-US" dirty="0" smtClean="0"/>
              <a:t> </a:t>
            </a:r>
            <a:r>
              <a:rPr lang="en-US" sz="1600" b="1" i="1" dirty="0"/>
              <a:t>S</a:t>
            </a:r>
            <a:r>
              <a:rPr lang="en-US" sz="1600" b="1" i="1" dirty="0" smtClean="0"/>
              <a:t>etter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19" y="3296949"/>
            <a:ext cx="62007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86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2659378"/>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Injection với Collection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3</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0074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546" y="242942"/>
            <a:ext cx="7408718" cy="338554"/>
          </a:xfrm>
          <a:prstGeom prst="rect">
            <a:avLst/>
          </a:prstGeom>
          <a:noFill/>
        </p:spPr>
        <p:txBody>
          <a:bodyPr wrap="square" rtlCol="0">
            <a:spAutoFit/>
          </a:bodyPr>
          <a:lstStyle/>
          <a:p>
            <a:r>
              <a:rPr lang="vi-VN" sz="1600" dirty="0"/>
              <a:t>Spring cung cấp 4 loại phần tử để cấu hình các đối tượng Collection:</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276" y="664623"/>
            <a:ext cx="5216670" cy="302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03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47750" y="-25121"/>
            <a:ext cx="6996600" cy="715800"/>
          </a:xfrm>
          <a:prstGeom prst="rect">
            <a:avLst/>
          </a:prstGeom>
        </p:spPr>
        <p:txBody>
          <a:bodyPr lIns="91425" tIns="91425" rIns="91425" bIns="91425" anchor="b" anchorCtr="0">
            <a:noAutofit/>
          </a:bodyPr>
          <a:lstStyle/>
          <a:p>
            <a:pPr lvl="0" rtl="0">
              <a:spcBef>
                <a:spcPts val="0"/>
              </a:spcBef>
              <a:buNone/>
            </a:pPr>
            <a:r>
              <a:rPr lang="en" dirty="0"/>
              <a:t>INSTRUCTIONS FOR USE</a:t>
            </a:r>
          </a:p>
        </p:txBody>
      </p:sp>
      <p:sp>
        <p:nvSpPr>
          <p:cNvPr id="460" name="Shape 460"/>
          <p:cNvSpPr txBox="1"/>
          <p:nvPr/>
        </p:nvSpPr>
        <p:spPr>
          <a:xfrm>
            <a:off x="1535562" y="581581"/>
            <a:ext cx="6288791" cy="3625582"/>
          </a:xfrm>
          <a:prstGeom prst="rect">
            <a:avLst/>
          </a:prstGeom>
          <a:noFill/>
          <a:ln>
            <a:noFill/>
          </a:ln>
        </p:spPr>
        <p:txBody>
          <a:bodyPr lIns="91425" tIns="91425" rIns="91425" bIns="91425" anchor="t" anchorCtr="0">
            <a:noAutofit/>
          </a:bodyPr>
          <a:lstStyle/>
          <a:p>
            <a:pPr>
              <a:lnSpc>
                <a:spcPct val="150000"/>
              </a:lnSpc>
              <a:spcBef>
                <a:spcPts val="600"/>
              </a:spcBef>
            </a:pPr>
            <a:r>
              <a:rPr lang="en" sz="1800" b="1" dirty="0">
                <a:solidFill>
                  <a:srgbClr val="00CEF6"/>
                </a:solidFill>
                <a:latin typeface="+mn-lt"/>
                <a:ea typeface="Source Sans Pro"/>
                <a:cs typeface="Source Sans Pro"/>
                <a:sym typeface="Source Sans Pro"/>
              </a:rPr>
              <a:t>1</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Dependency injection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IOC container</a:t>
            </a:r>
            <a:r>
              <a:rPr lang="en" sz="1800" dirty="0" smtClean="0">
                <a:solidFill>
                  <a:schemeClr val="bg2"/>
                </a:solidFill>
                <a:ea typeface="Source Sans Pro"/>
                <a:cs typeface="Source Sans Pro"/>
                <a:sym typeface="Source Sans Pro"/>
              </a:rPr>
              <a:t>.</a:t>
            </a:r>
            <a:endParaRPr lang="en" sz="1800" b="1" i="1" dirty="0" smtClean="0">
              <a:solidFill>
                <a:schemeClr val="bg2"/>
              </a:solidFill>
              <a:latin typeface="+mn-lt"/>
              <a:ea typeface="Source Sans Pro"/>
              <a:cs typeface="Source Sans Pro"/>
              <a:sym typeface="Source Sans Pro"/>
            </a:endParaRPr>
          </a:p>
          <a:p>
            <a:pPr lvl="0" rtl="0">
              <a:lnSpc>
                <a:spcPct val="150000"/>
              </a:lnSpc>
              <a:spcBef>
                <a:spcPts val="600"/>
              </a:spcBef>
              <a:buNone/>
            </a:pPr>
            <a:r>
              <a:rPr lang="en" sz="1800" b="1" dirty="0" smtClean="0">
                <a:solidFill>
                  <a:srgbClr val="00CEF6"/>
                </a:solidFill>
                <a:latin typeface="+mn-lt"/>
                <a:ea typeface="Source Sans Pro"/>
                <a:cs typeface="Source Sans Pro"/>
                <a:sym typeface="Source Sans Pro"/>
              </a:rPr>
              <a:t>2. </a:t>
            </a:r>
            <a:r>
              <a:rPr lang="en" sz="1800" b="1" i="1" dirty="0" smtClean="0">
                <a:solidFill>
                  <a:schemeClr val="bg2"/>
                </a:solidFill>
                <a:latin typeface="+mn-lt"/>
                <a:ea typeface="Source Sans Pro"/>
                <a:cs typeface="Source Sans Pro"/>
                <a:sym typeface="Source Sans Pro"/>
              </a:rPr>
              <a:t>Định nghĩa Bean </a:t>
            </a:r>
            <a:r>
              <a:rPr lang="en" sz="1800" dirty="0" smtClean="0">
                <a:solidFill>
                  <a:schemeClr val="bg2"/>
                </a:solidFill>
                <a:latin typeface="+mn-lt"/>
                <a:ea typeface="Source Sans Pro"/>
                <a:cs typeface="Source Sans Pro"/>
                <a:sym typeface="Source Sans Pro"/>
              </a:rPr>
              <a:t>và các </a:t>
            </a:r>
            <a:r>
              <a:rPr lang="en" sz="1800" b="1" i="1" dirty="0" smtClean="0">
                <a:solidFill>
                  <a:schemeClr val="bg2"/>
                </a:solidFill>
                <a:latin typeface="+mn-lt"/>
                <a:ea typeface="Source Sans Pro"/>
                <a:cs typeface="Source Sans Pro"/>
                <a:sym typeface="Source Sans Pro"/>
              </a:rPr>
              <a:t>thuộc tính </a:t>
            </a:r>
            <a:r>
              <a:rPr lang="en" sz="1800" dirty="0" smtClean="0">
                <a:solidFill>
                  <a:schemeClr val="bg2"/>
                </a:solidFill>
                <a:latin typeface="+mn-lt"/>
                <a:ea typeface="Source Sans Pro"/>
                <a:cs typeface="Source Sans Pro"/>
                <a:sym typeface="Source Sans Pro"/>
              </a:rPr>
              <a:t>để định nghĩa nó. </a:t>
            </a:r>
            <a:r>
              <a:rPr lang="en" sz="1800" b="1" i="1" dirty="0" smtClean="0">
                <a:solidFill>
                  <a:schemeClr val="bg2"/>
                </a:solidFill>
                <a:latin typeface="+mn-lt"/>
                <a:ea typeface="Source Sans Pro"/>
                <a:cs typeface="Source Sans Pro"/>
                <a:sym typeface="Source Sans Pro"/>
              </a:rPr>
              <a:t>Vòng đời </a:t>
            </a:r>
            <a:r>
              <a:rPr lang="en" sz="1800" dirty="0" smtClean="0">
                <a:solidFill>
                  <a:schemeClr val="bg2"/>
                </a:solidFill>
                <a:latin typeface="+mn-lt"/>
                <a:ea typeface="Source Sans Pro"/>
                <a:cs typeface="Source Sans Pro"/>
                <a:sym typeface="Source Sans Pro"/>
              </a:rPr>
              <a:t>và </a:t>
            </a:r>
            <a:r>
              <a:rPr lang="en" sz="1800" b="1" i="1" dirty="0" smtClean="0">
                <a:solidFill>
                  <a:schemeClr val="bg2"/>
                </a:solidFill>
                <a:latin typeface="+mn-lt"/>
                <a:ea typeface="Source Sans Pro"/>
                <a:cs typeface="Source Sans Pro"/>
                <a:sym typeface="Source Sans Pro"/>
              </a:rPr>
              <a:t>phạm vi </a:t>
            </a:r>
            <a:r>
              <a:rPr lang="en" sz="1800" dirty="0" smtClean="0">
                <a:solidFill>
                  <a:schemeClr val="bg2"/>
                </a:solidFill>
                <a:latin typeface="+mn-lt"/>
                <a:ea typeface="Source Sans Pro"/>
                <a:cs typeface="Source Sans Pro"/>
                <a:sym typeface="Source Sans Pro"/>
              </a:rPr>
              <a:t>của Bean.</a:t>
            </a:r>
          </a:p>
          <a:p>
            <a:pPr>
              <a:lnSpc>
                <a:spcPct val="150000"/>
              </a:lnSpc>
              <a:spcBef>
                <a:spcPts val="600"/>
              </a:spcBef>
            </a:pPr>
            <a:r>
              <a:rPr lang="en" sz="1800" b="1" dirty="0">
                <a:solidFill>
                  <a:srgbClr val="00CEF6"/>
                </a:solidFill>
                <a:latin typeface="+mn-lt"/>
                <a:ea typeface="Source Sans Pro"/>
                <a:cs typeface="Source Sans Pro"/>
                <a:sym typeface="Source Sans Pro"/>
              </a:rPr>
              <a:t>3</a:t>
            </a:r>
            <a:r>
              <a:rPr lang="en" sz="1800" b="1" dirty="0" smtClean="0">
                <a:solidFill>
                  <a:schemeClr val="bg2"/>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Inject</a:t>
            </a:r>
            <a:r>
              <a:rPr lang="en" sz="1800" dirty="0" smtClean="0">
                <a:solidFill>
                  <a:schemeClr val="bg2"/>
                </a:solidFill>
                <a:latin typeface="+mn-lt"/>
                <a:ea typeface="Source Sans Pro"/>
                <a:cs typeface="Source Sans Pro"/>
                <a:sym typeface="Source Sans Pro"/>
              </a:rPr>
              <a:t> với </a:t>
            </a:r>
            <a:r>
              <a:rPr lang="en" sz="1800" b="1" i="1" dirty="0" smtClean="0">
                <a:solidFill>
                  <a:schemeClr val="bg2"/>
                </a:solidFill>
                <a:latin typeface="+mn-lt"/>
                <a:ea typeface="Source Sans Pro"/>
                <a:cs typeface="Source Sans Pro"/>
                <a:sym typeface="Source Sans Pro"/>
              </a:rPr>
              <a:t>Collection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4</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Spring Bean </a:t>
            </a:r>
            <a:r>
              <a:rPr lang="en" sz="1800" b="1" i="1" dirty="0" smtClean="0">
                <a:solidFill>
                  <a:schemeClr val="bg2"/>
                </a:solidFill>
                <a:latin typeface="+mn-lt"/>
                <a:ea typeface="Source Sans Pro"/>
                <a:cs typeface="Source Sans Pro"/>
                <a:sym typeface="Source Sans Pro"/>
              </a:rPr>
              <a:t>Auto-wiring</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5</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Java Based Configuration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6</a:t>
            </a:r>
            <a:r>
              <a:rPr lang="en" sz="1800" b="1" dirty="0" smtClean="0">
                <a:solidFill>
                  <a:srgbClr val="00CEF6"/>
                </a:solidFill>
                <a:latin typeface="+mn-lt"/>
                <a:ea typeface="Source Sans Pro"/>
                <a:cs typeface="Source Sans Pro"/>
                <a:sym typeface="Source Sans Pro"/>
              </a:rPr>
              <a:t>. </a:t>
            </a:r>
            <a:r>
              <a:rPr lang="en" sz="1800" b="1" i="1" dirty="0" smtClean="0">
                <a:solidFill>
                  <a:schemeClr val="bg2"/>
                </a:solidFill>
                <a:latin typeface="+mn-lt"/>
                <a:ea typeface="Source Sans Pro"/>
                <a:cs typeface="Source Sans Pro"/>
                <a:sym typeface="Source Sans Pro"/>
              </a:rPr>
              <a:t>Auto Component Scan</a:t>
            </a:r>
            <a:r>
              <a:rPr lang="en" sz="1800" dirty="0" smtClean="0">
                <a:solidFill>
                  <a:schemeClr val="bg2"/>
                </a:solidFill>
                <a:ea typeface="Source Sans Pro"/>
                <a:cs typeface="Source Sans Pro"/>
                <a:sym typeface="Source Sans Pro"/>
              </a:rPr>
              <a:t>.</a:t>
            </a:r>
            <a:endParaRPr lang="en" sz="1800" dirty="0" smtClean="0">
              <a:solidFill>
                <a:schemeClr val="bg2"/>
              </a:solidFill>
              <a:latin typeface="+mn-lt"/>
              <a:ea typeface="Source Sans Pro"/>
              <a:cs typeface="Source Sans Pro"/>
              <a:sym typeface="Source Sans Pro"/>
            </a:endParaRPr>
          </a:p>
          <a:p>
            <a:pPr>
              <a:lnSpc>
                <a:spcPct val="150000"/>
              </a:lnSpc>
              <a:spcBef>
                <a:spcPts val="600"/>
              </a:spcBef>
            </a:pPr>
            <a:r>
              <a:rPr lang="en" sz="1800" b="1" dirty="0">
                <a:solidFill>
                  <a:srgbClr val="00CEF6"/>
                </a:solidFill>
                <a:latin typeface="+mn-lt"/>
                <a:ea typeface="Source Sans Pro"/>
                <a:cs typeface="Source Sans Pro"/>
                <a:sym typeface="Source Sans Pro"/>
              </a:rPr>
              <a:t>7</a:t>
            </a:r>
            <a:r>
              <a:rPr lang="en" sz="1800" b="1" dirty="0" smtClean="0">
                <a:solidFill>
                  <a:srgbClr val="00CEF6"/>
                </a:solidFill>
                <a:latin typeface="+mn-lt"/>
                <a:ea typeface="Source Sans Pro"/>
                <a:cs typeface="Source Sans Pro"/>
                <a:sym typeface="Source Sans Pro"/>
              </a:rPr>
              <a:t>. </a:t>
            </a:r>
            <a:r>
              <a:rPr lang="en" sz="1800" dirty="0" smtClean="0">
                <a:solidFill>
                  <a:schemeClr val="bg2"/>
                </a:solidFill>
                <a:latin typeface="+mn-lt"/>
                <a:ea typeface="Source Sans Pro"/>
                <a:cs typeface="Source Sans Pro"/>
                <a:sym typeface="Source Sans Pro"/>
              </a:rPr>
              <a:t>Đọc value từ file </a:t>
            </a:r>
            <a:r>
              <a:rPr lang="en" sz="1800" b="1" dirty="0" smtClean="0">
                <a:solidFill>
                  <a:schemeClr val="bg2"/>
                </a:solidFill>
                <a:latin typeface="+mn-lt"/>
                <a:ea typeface="Source Sans Pro"/>
                <a:cs typeface="Source Sans Pro"/>
                <a:sym typeface="Source Sans Pro"/>
              </a:rPr>
              <a:t>properties</a:t>
            </a:r>
            <a:r>
              <a:rPr lang="en" sz="1800" dirty="0" smtClean="0">
                <a:solidFill>
                  <a:schemeClr val="bg2"/>
                </a:solidFill>
                <a:ea typeface="Source Sans Pro"/>
                <a:cs typeface="Source Sans Pro"/>
                <a:sym typeface="Source Sans Pro"/>
              </a:rPr>
              <a:t>.</a:t>
            </a:r>
            <a:endParaRPr lang="en" sz="1800" b="1" i="1" dirty="0">
              <a:solidFill>
                <a:schemeClr val="bg2"/>
              </a:solidFill>
              <a:ea typeface="Source Sans Pro"/>
              <a:cs typeface="Source Sans Pro"/>
              <a:sym typeface="Source Sans Pro"/>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372" y="936881"/>
            <a:ext cx="3948546" cy="338554"/>
          </a:xfrm>
          <a:prstGeom prst="rect">
            <a:avLst/>
          </a:prstGeom>
          <a:noFill/>
        </p:spPr>
        <p:txBody>
          <a:bodyPr wrap="square" rtlCol="0">
            <a:spAutoFit/>
          </a:bodyPr>
          <a:lstStyle/>
          <a:p>
            <a:r>
              <a:rPr lang="en-US" sz="1600" dirty="0" err="1" smtClean="0"/>
              <a:t>Ví</a:t>
            </a:r>
            <a:r>
              <a:rPr lang="en-US" sz="1600" dirty="0" smtClean="0"/>
              <a:t> </a:t>
            </a:r>
            <a:r>
              <a:rPr lang="en-US" sz="1600" dirty="0" err="1" smtClean="0"/>
              <a:t>dụ</a:t>
            </a:r>
            <a:r>
              <a:rPr lang="en-US" sz="1600" dirty="0" smtClean="0"/>
              <a:t>: ta </a:t>
            </a:r>
            <a:r>
              <a:rPr lang="en-US" sz="1600" dirty="0" err="1" smtClean="0"/>
              <a:t>có</a:t>
            </a:r>
            <a:r>
              <a:rPr lang="en-US" sz="1600" dirty="0" smtClean="0"/>
              <a:t> </a:t>
            </a:r>
            <a:r>
              <a:rPr lang="en-US" sz="1600" dirty="0" err="1" smtClean="0"/>
              <a:t>lớp</a:t>
            </a:r>
            <a:r>
              <a:rPr lang="en-US" sz="1600" dirty="0" smtClean="0"/>
              <a:t> </a:t>
            </a:r>
            <a:r>
              <a:rPr lang="en-US" sz="1600" dirty="0" err="1" smtClean="0"/>
              <a:t>JavaCollection</a:t>
            </a:r>
            <a:r>
              <a:rPr lang="en-US" sz="1600" dirty="0" smtClean="0"/>
              <a:t> </a:t>
            </a:r>
            <a:r>
              <a:rPr lang="en-US" sz="1600" dirty="0" err="1" smtClean="0"/>
              <a:t>như</a:t>
            </a:r>
            <a:r>
              <a:rPr lang="en-US" sz="1600" dirty="0" smtClean="0"/>
              <a:t> </a:t>
            </a:r>
            <a:r>
              <a:rPr lang="en-US" sz="1600" dirty="0" err="1" smtClean="0"/>
              <a:t>sau</a:t>
            </a:r>
            <a:r>
              <a:rPr lang="en-US" sz="1600"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35" y="389185"/>
            <a:ext cx="32861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2118" y="3418033"/>
            <a:ext cx="1922318" cy="338554"/>
          </a:xfrm>
          <a:prstGeom prst="rect">
            <a:avLst/>
          </a:prstGeom>
          <a:noFill/>
        </p:spPr>
        <p:txBody>
          <a:bodyPr wrap="square" rtlCol="0">
            <a:spAutoFit/>
          </a:bodyPr>
          <a:lstStyle/>
          <a:p>
            <a:r>
              <a:rPr lang="en-US" sz="1600" dirty="0" err="1" smtClean="0"/>
              <a:t>Và</a:t>
            </a:r>
            <a:r>
              <a:rPr lang="en-US" sz="1600" dirty="0" smtClean="0"/>
              <a:t> Class </a:t>
            </a:r>
            <a:r>
              <a:rPr lang="en-US" sz="1600" dirty="0" err="1" smtClean="0"/>
              <a:t>MainApp</a:t>
            </a:r>
            <a:endParaRPr lang="en-US" sz="16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22" y="2976996"/>
            <a:ext cx="60579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5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3955" y="187036"/>
            <a:ext cx="3803072" cy="523220"/>
          </a:xfrm>
          <a:prstGeom prst="rect">
            <a:avLst/>
          </a:prstGeom>
          <a:noFill/>
        </p:spPr>
        <p:txBody>
          <a:bodyPr wrap="square" rtlCol="0">
            <a:spAutoFit/>
          </a:bodyPr>
          <a:lstStyle/>
          <a:p>
            <a:r>
              <a:rPr lang="en-US" dirty="0" err="1" smtClean="0"/>
              <a:t>Cấu</a:t>
            </a:r>
            <a:r>
              <a:rPr lang="en-US" dirty="0" smtClean="0"/>
              <a:t> </a:t>
            </a:r>
            <a:r>
              <a:rPr lang="en-US" dirty="0" err="1" smtClean="0"/>
              <a:t>hình</a:t>
            </a:r>
            <a:r>
              <a:rPr lang="en-US" dirty="0" smtClean="0"/>
              <a:t> </a:t>
            </a:r>
            <a:r>
              <a:rPr lang="en-US" dirty="0" err="1" smtClean="0"/>
              <a:t>các</a:t>
            </a:r>
            <a:r>
              <a:rPr lang="en-US" dirty="0" smtClean="0"/>
              <a:t> Bean </a:t>
            </a:r>
            <a:r>
              <a:rPr lang="en-US" dirty="0" err="1" smtClean="0"/>
              <a:t>của</a:t>
            </a:r>
            <a:r>
              <a:rPr lang="en-US" dirty="0" smtClean="0"/>
              <a:t> Class </a:t>
            </a:r>
            <a:r>
              <a:rPr lang="en-US" dirty="0" err="1" smtClean="0"/>
              <a:t>JavaColection</a:t>
            </a:r>
            <a:r>
              <a:rPr lang="en-US" dirty="0"/>
              <a:t> </a:t>
            </a:r>
            <a:r>
              <a:rPr lang="en-US" dirty="0" err="1" smtClean="0"/>
              <a:t>trong</a:t>
            </a:r>
            <a:r>
              <a:rPr lang="en-US" dirty="0" smtClean="0"/>
              <a:t> file Beans.xml</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448887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95554" y="1817086"/>
            <a:ext cx="955964" cy="338554"/>
          </a:xfrm>
          <a:prstGeom prst="rect">
            <a:avLst/>
          </a:prstGeom>
          <a:noFill/>
        </p:spPr>
        <p:txBody>
          <a:bodyPr wrap="square" rtlCol="0">
            <a:spAutoFit/>
          </a:bodyPr>
          <a:lstStyle/>
          <a:p>
            <a:r>
              <a:rPr lang="en-US" sz="1600" dirty="0" err="1" smtClean="0"/>
              <a:t>Kết</a:t>
            </a:r>
            <a:r>
              <a:rPr lang="en-US" sz="1600" dirty="0" smtClean="0"/>
              <a:t> </a:t>
            </a:r>
            <a:r>
              <a:rPr lang="en-US" sz="1600" dirty="0" err="1" smtClean="0"/>
              <a:t>quả</a:t>
            </a:r>
            <a:endParaRPr lang="en-US" sz="1600" dirty="0"/>
          </a:p>
        </p:txBody>
      </p:sp>
      <p:sp>
        <p:nvSpPr>
          <p:cNvPr id="4" name="Down Arrow 3"/>
          <p:cNvSpPr/>
          <p:nvPr/>
        </p:nvSpPr>
        <p:spPr>
          <a:xfrm>
            <a:off x="6328064" y="904009"/>
            <a:ext cx="290945" cy="800100"/>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341" y="2440987"/>
            <a:ext cx="4379336" cy="589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46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83072" y="3002280"/>
            <a:ext cx="5250688"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Bean Auto-wiring</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4</a:t>
            </a:r>
          </a:p>
        </p:txBody>
      </p:sp>
      <p:cxnSp>
        <p:nvCxnSpPr>
          <p:cNvPr id="4" name="Straight Connector 3"/>
          <p:cNvCxnSpPr/>
          <p:nvPr/>
        </p:nvCxnSpPr>
        <p:spPr>
          <a:xfrm>
            <a:off x="2857500" y="4062847"/>
            <a:ext cx="4343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62" y="1402773"/>
            <a:ext cx="5396198" cy="3216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9974596">
            <a:off x="3651745" y="2659475"/>
            <a:ext cx="1154830" cy="21759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7202" y="220163"/>
            <a:ext cx="8186080" cy="1077218"/>
          </a:xfrm>
          <a:prstGeom prst="rect">
            <a:avLst/>
          </a:prstGeom>
          <a:noFill/>
        </p:spPr>
        <p:txBody>
          <a:bodyPr wrap="square" rtlCol="0">
            <a:spAutoFit/>
          </a:bodyPr>
          <a:lstStyle/>
          <a:p>
            <a:pPr fontAlgn="base"/>
            <a:r>
              <a:rPr lang="en-US" sz="1600" dirty="0" err="1" smtClean="0"/>
              <a:t>Trong</a:t>
            </a:r>
            <a:r>
              <a:rPr lang="en-US" sz="1600" dirty="0" smtClean="0"/>
              <a:t> Spring, </a:t>
            </a:r>
            <a:r>
              <a:rPr lang="en-US" sz="1600" dirty="0" err="1" smtClean="0"/>
              <a:t>để</a:t>
            </a:r>
            <a:r>
              <a:rPr lang="en-US" sz="1600" dirty="0" smtClean="0"/>
              <a:t> </a:t>
            </a:r>
            <a:r>
              <a:rPr lang="en-US" sz="1600" dirty="0" err="1" smtClean="0"/>
              <a:t>biểu</a:t>
            </a:r>
            <a:r>
              <a:rPr lang="en-US" sz="1600" dirty="0" smtClean="0"/>
              <a:t> </a:t>
            </a:r>
            <a:r>
              <a:rPr lang="en-US" sz="1600" dirty="0" err="1" smtClean="0"/>
              <a:t>diễn</a:t>
            </a:r>
            <a:r>
              <a:rPr lang="en-US" sz="1600" dirty="0" smtClean="0"/>
              <a:t> </a:t>
            </a:r>
            <a:r>
              <a:rPr lang="en-US" sz="1600" dirty="0" err="1" smtClean="0"/>
              <a:t>mối</a:t>
            </a:r>
            <a:r>
              <a:rPr lang="en-US" sz="1600" dirty="0" smtClean="0"/>
              <a:t> </a:t>
            </a:r>
            <a:r>
              <a:rPr lang="en-US" sz="1600" dirty="0" err="1" smtClean="0"/>
              <a:t>quan</a:t>
            </a:r>
            <a:r>
              <a:rPr lang="en-US" sz="1600" dirty="0" smtClean="0"/>
              <a:t> </a:t>
            </a:r>
            <a:r>
              <a:rPr lang="en-US" sz="1600" dirty="0" err="1" smtClean="0"/>
              <a:t>hệ</a:t>
            </a:r>
            <a:r>
              <a:rPr lang="en-US" sz="1600" dirty="0" smtClean="0"/>
              <a:t> </a:t>
            </a:r>
            <a:r>
              <a:rPr lang="vi-VN" sz="1600" dirty="0" smtClean="0"/>
              <a:t> </a:t>
            </a:r>
            <a:r>
              <a:rPr lang="en-US" sz="1600" i="1" dirty="0"/>
              <a:t>H</a:t>
            </a:r>
            <a:r>
              <a:rPr lang="vi-VN" sz="1600" i="1" dirty="0" smtClean="0"/>
              <a:t>as-a </a:t>
            </a:r>
            <a:r>
              <a:rPr lang="vi-VN" sz="1600" dirty="0"/>
              <a:t>(1 đối tượng chứa 1 đối tượng khác) </a:t>
            </a:r>
            <a:r>
              <a:rPr lang="vi-VN" sz="1600" dirty="0" smtClean="0"/>
              <a:t>ta </a:t>
            </a:r>
            <a:r>
              <a:rPr lang="vi-VN" sz="1600" dirty="0"/>
              <a:t>sẽ tạo bean cho đối tượng bên trong và truyền nó vào hàm khởi tạo hoặc </a:t>
            </a:r>
            <a:r>
              <a:rPr lang="vi-VN" sz="1600" dirty="0" smtClean="0"/>
              <a:t>setter</a:t>
            </a:r>
            <a:r>
              <a:rPr lang="en-US" sz="1600" dirty="0" smtClean="0"/>
              <a:t>.</a:t>
            </a:r>
            <a:r>
              <a:rPr lang="vi-VN" sz="1600" dirty="0"/>
              <a:t> Trong ví dụ trên chúng ta tạo bean </a:t>
            </a:r>
            <a:r>
              <a:rPr lang="vi-VN" sz="1600" i="1" dirty="0" smtClean="0"/>
              <a:t>address</a:t>
            </a:r>
            <a:r>
              <a:rPr lang="en-US" sz="1600" i="1" dirty="0" smtClean="0"/>
              <a:t>Below</a:t>
            </a:r>
            <a:r>
              <a:rPr lang="vi-VN" sz="1600" i="1" dirty="0" smtClean="0"/>
              <a:t> </a:t>
            </a:r>
            <a:r>
              <a:rPr lang="vi-VN" sz="1600" dirty="0"/>
              <a:t>cho class Address.java, trong bean </a:t>
            </a:r>
            <a:r>
              <a:rPr lang="en-US" sz="1600" i="1" dirty="0" smtClean="0"/>
              <a:t>student</a:t>
            </a:r>
            <a:r>
              <a:rPr lang="vi-VN" sz="1600" dirty="0" smtClean="0"/>
              <a:t> </a:t>
            </a:r>
            <a:r>
              <a:rPr lang="vi-VN" sz="1600" dirty="0"/>
              <a:t>chúng ta dùng thuộc tính </a:t>
            </a:r>
            <a:r>
              <a:rPr lang="vi-VN" sz="1600" i="1" dirty="0"/>
              <a:t>ref</a:t>
            </a:r>
            <a:r>
              <a:rPr lang="vi-VN" sz="1600" dirty="0"/>
              <a:t> để link tới bean </a:t>
            </a:r>
            <a:r>
              <a:rPr lang="vi-VN" sz="1600" i="1" dirty="0"/>
              <a:t>address</a:t>
            </a:r>
            <a:r>
              <a:rPr lang="vi-VN" sz="1600" dirty="0" smtClean="0"/>
              <a:t>.</a:t>
            </a:r>
            <a:endParaRPr lang="vi-VN" sz="1600" dirty="0"/>
          </a:p>
        </p:txBody>
      </p:sp>
    </p:spTree>
    <p:extLst>
      <p:ext uri="{BB962C8B-B14F-4D97-AF65-F5344CB8AC3E}">
        <p14:creationId xmlns:p14="http://schemas.microsoft.com/office/powerpoint/2010/main" val="1236181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37" y="205689"/>
            <a:ext cx="4572000" cy="738664"/>
          </a:xfrm>
          <a:prstGeom prst="rect">
            <a:avLst/>
          </a:prstGeom>
          <a:ln>
            <a:solidFill>
              <a:srgbClr val="FF0000"/>
            </a:solidFill>
          </a:ln>
        </p:spPr>
        <p:txBody>
          <a:bodyPr>
            <a:spAutoFit/>
          </a:bodyPr>
          <a:lstStyle/>
          <a:p>
            <a:pPr fontAlgn="base"/>
            <a:r>
              <a:rPr lang="en-US" dirty="0"/>
              <a:t>Theo </a:t>
            </a:r>
            <a:r>
              <a:rPr lang="en-US" dirty="0" err="1"/>
              <a:t>cách</a:t>
            </a:r>
            <a:r>
              <a:rPr lang="en-US" dirty="0"/>
              <a:t> </a:t>
            </a:r>
            <a:r>
              <a:rPr lang="en-US" dirty="0" err="1"/>
              <a:t>đơn</a:t>
            </a:r>
            <a:r>
              <a:rPr lang="en-US" dirty="0"/>
              <a:t> </a:t>
            </a:r>
            <a:r>
              <a:rPr lang="en-US" dirty="0" err="1"/>
              <a:t>giản</a:t>
            </a:r>
            <a:r>
              <a:rPr lang="en-US" dirty="0"/>
              <a:t> </a:t>
            </a:r>
            <a:r>
              <a:rPr lang="en-US" dirty="0" err="1"/>
              <a:t>hơn</a:t>
            </a:r>
            <a:r>
              <a:rPr lang="en-US" dirty="0"/>
              <a:t>, </a:t>
            </a:r>
            <a:r>
              <a:rPr lang="vi-VN" dirty="0"/>
              <a:t>Spring Container sẽ tự động tìm bean thích hợp để inject nó vào. Đó chính là auto-wiring trong Spring</a:t>
            </a:r>
            <a:r>
              <a:rPr lang="vi-VN" dirty="0" smtClean="0"/>
              <a:t>.</a:t>
            </a:r>
            <a:endParaRPr lang="vi-VN" dirty="0"/>
          </a:p>
        </p:txBody>
      </p:sp>
      <p:sp>
        <p:nvSpPr>
          <p:cNvPr id="4" name="TextBox 3"/>
          <p:cNvSpPr txBox="1"/>
          <p:nvPr/>
        </p:nvSpPr>
        <p:spPr>
          <a:xfrm>
            <a:off x="768927" y="1236517"/>
            <a:ext cx="4862945" cy="1754326"/>
          </a:xfrm>
          <a:prstGeom prst="rect">
            <a:avLst/>
          </a:prstGeom>
          <a:noFill/>
        </p:spPr>
        <p:txBody>
          <a:bodyPr wrap="square" rtlCol="0">
            <a:spAutoFit/>
          </a:bodyPr>
          <a:lstStyle/>
          <a:p>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3 </a:t>
            </a:r>
            <a:r>
              <a:rPr lang="en-US" sz="1800" dirty="0" err="1" smtClean="0">
                <a:latin typeface="Times New Roman" pitchFamily="18" charset="0"/>
                <a:cs typeface="Times New Roman" pitchFamily="18" charset="0"/>
              </a:rPr>
              <a:t>loại</a:t>
            </a:r>
            <a:r>
              <a:rPr lang="en-US" sz="1800" dirty="0" smtClean="0">
                <a:latin typeface="Times New Roman" pitchFamily="18" charset="0"/>
                <a:cs typeface="Times New Roman" pitchFamily="18" charset="0"/>
              </a:rPr>
              <a:t> auto-wiring </a:t>
            </a:r>
            <a:r>
              <a:rPr lang="en-US" sz="1800" dirty="0" err="1" smtClean="0">
                <a:latin typeface="Times New Roman" pitchFamily="18" charset="0"/>
                <a:cs typeface="Times New Roman" pitchFamily="18" charset="0"/>
              </a:rPr>
              <a:t>thường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trong</a:t>
            </a:r>
            <a:r>
              <a:rPr lang="en-US" sz="1800" dirty="0" smtClean="0">
                <a:latin typeface="Times New Roman" pitchFamily="18" charset="0"/>
                <a:cs typeface="Times New Roman" pitchFamily="18" charset="0"/>
              </a:rPr>
              <a:t> Spring: </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byName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byType</a:t>
            </a:r>
            <a:r>
              <a:rPr lang="en-US" sz="1800" dirty="0" smtClean="0">
                <a:latin typeface="Times New Roman" pitchFamily="18" charset="0"/>
                <a:cs typeface="Times New Roman" pitchFamily="18" charset="0"/>
              </a:rPr>
              <a:t>’</a:t>
            </a:r>
          </a:p>
          <a:p>
            <a:pPr marL="342900" indent="-342900">
              <a:buFont typeface="+mj-lt"/>
              <a:buAutoNum type="arabicPeriod"/>
            </a:pPr>
            <a:r>
              <a:rPr lang="en-US" sz="1800" dirty="0" smtClean="0">
                <a:latin typeface="Times New Roman" pitchFamily="18" charset="0"/>
                <a:cs typeface="Times New Roman" pitchFamily="18" charset="0"/>
              </a:rPr>
              <a:t>Auto-wiring ‘</a:t>
            </a:r>
            <a:r>
              <a:rPr lang="en-US" sz="1800" dirty="0" err="1" smtClean="0">
                <a:latin typeface="Times New Roman" pitchFamily="18" charset="0"/>
                <a:cs typeface="Times New Roman" pitchFamily="18" charset="0"/>
              </a:rPr>
              <a:t>contructor</a:t>
            </a:r>
            <a:r>
              <a:rPr lang="en-US" sz="1800" dirty="0" smtClean="0">
                <a:latin typeface="Times New Roman" pitchFamily="18" charset="0"/>
                <a:cs typeface="Times New Roman" pitchFamily="18" charset="0"/>
              </a:rPr>
              <a:t>’</a:t>
            </a:r>
          </a:p>
          <a:p>
            <a:pPr marL="342900" indent="-342900">
              <a:buFont typeface="+mj-lt"/>
              <a:buAutoNum type="arabicPeriod"/>
            </a:pPr>
            <a:endParaRPr lang="en-US" sz="1800" dirty="0"/>
          </a:p>
        </p:txBody>
      </p:sp>
    </p:spTree>
    <p:extLst>
      <p:ext uri="{BB962C8B-B14F-4D97-AF65-F5344CB8AC3E}">
        <p14:creationId xmlns:p14="http://schemas.microsoft.com/office/powerpoint/2010/main" val="3579308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1.Auto-wiring ‘by Name</a:t>
            </a:r>
            <a:r>
              <a:rPr lang="en-US" dirty="0" smtClean="0"/>
              <a:t>’</a:t>
            </a:r>
            <a:endParaRPr lang="en-US" dirty="0"/>
          </a:p>
        </p:txBody>
      </p:sp>
      <p:pic>
        <p:nvPicPr>
          <p:cNvPr id="7170" name="Picture 2" descr="C:\Users\ad\Desktop\spring-auto-wiring-by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10" y="716973"/>
            <a:ext cx="4565098" cy="169371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42" y="1869546"/>
            <a:ext cx="5228358" cy="22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85364" y="1796808"/>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1" y="2650618"/>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3210" y="2784413"/>
            <a:ext cx="3536735" cy="1077218"/>
          </a:xfrm>
          <a:prstGeom prst="rect">
            <a:avLst/>
          </a:prstGeom>
          <a:noFill/>
          <a:ln>
            <a:solidFill>
              <a:schemeClr val="accent1"/>
            </a:solidFill>
          </a:ln>
        </p:spPr>
        <p:txBody>
          <a:bodyPr wrap="square" rtlCol="0">
            <a:spAutoFit/>
          </a:bodyPr>
          <a:lstStyle/>
          <a:p>
            <a:pPr fontAlgn="base"/>
            <a:r>
              <a:rPr lang="en-US" sz="1600" dirty="0" smtClean="0">
                <a:latin typeface="Times New Roman" pitchFamily="18" charset="0"/>
                <a:cs typeface="Times New Roman" pitchFamily="18" charset="0"/>
              </a:rPr>
              <a:t>Ở </a:t>
            </a:r>
            <a:r>
              <a:rPr lang="en-US" sz="1600" dirty="0" err="1" smtClean="0">
                <a:latin typeface="Times New Roman" pitchFamily="18" charset="0"/>
                <a:cs typeface="Times New Roman" pitchFamily="18" charset="0"/>
              </a:rPr>
              <a:t>đây</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id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trùng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tên</a:t>
            </a:r>
            <a:r>
              <a:rPr lang="en-US" sz="1600" b="1" i="1" dirty="0" smtClean="0">
                <a:latin typeface="Times New Roman" pitchFamily="18" charset="0"/>
                <a:cs typeface="Times New Roman" pitchFamily="18" charset="0"/>
              </a:rPr>
              <a:t> </a:t>
            </a:r>
            <a:r>
              <a:rPr lang="en-US" sz="1600" b="1" i="1" dirty="0" err="1" smtClean="0">
                <a:latin typeface="Times New Roman" pitchFamily="18" charset="0"/>
                <a:cs typeface="Times New Roman" pitchFamily="18" charset="0"/>
              </a:rPr>
              <a:t>biến</a:t>
            </a:r>
            <a:r>
              <a:rPr lang="en-US" sz="1600" b="1" i="1" dirty="0" smtClean="0">
                <a:latin typeface="Times New Roman" pitchFamily="18" charset="0"/>
                <a:cs typeface="Times New Roman" pitchFamily="18" charset="0"/>
              </a:rPr>
              <a:t> Address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class Person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a:t>
            </a:r>
            <a:r>
              <a:rPr lang="en-US" sz="1600" dirty="0" smtClean="0">
                <a:latin typeface="Times New Roman" pitchFamily="18" charset="0"/>
                <a:cs typeface="Times New Roman" pitchFamily="18" charset="0"/>
              </a:rPr>
              <a:t>setter.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658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.Auto-wiring ‘</a:t>
            </a:r>
            <a:r>
              <a:rPr lang="en-US" sz="2000" dirty="0" err="1" smtClean="0">
                <a:latin typeface="Times New Roman" pitchFamily="18" charset="0"/>
                <a:cs typeface="Times New Roman" pitchFamily="18" charset="0"/>
              </a:rPr>
              <a:t>byType</a:t>
            </a:r>
            <a:r>
              <a:rPr lang="en-US" dirty="0" smtClean="0"/>
              <a:t>’</a:t>
            </a:r>
            <a:endParaRPr lang="en-US" dirty="0"/>
          </a:p>
        </p:txBody>
      </p:sp>
      <p:sp>
        <p:nvSpPr>
          <p:cNvPr id="4" name="TextBox 3"/>
          <p:cNvSpPr txBox="1"/>
          <p:nvPr/>
        </p:nvSpPr>
        <p:spPr>
          <a:xfrm>
            <a:off x="93518" y="2680095"/>
            <a:ext cx="3536735" cy="861774"/>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setter</a:t>
            </a:r>
          </a:p>
        </p:txBody>
      </p:sp>
      <p:pic>
        <p:nvPicPr>
          <p:cNvPr id="8194" name="Picture 2" descr="C:\Users\ad\Desktop\spring-auto-wiring-byTy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9" y="709277"/>
            <a:ext cx="5746173" cy="1087531"/>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077" y="1692899"/>
            <a:ext cx="5250968" cy="2386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64583" y="1661317"/>
            <a:ext cx="1433945"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89421" y="2534214"/>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39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0719" y="192171"/>
            <a:ext cx="4499264"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3.Auto-wiring ‘</a:t>
            </a:r>
            <a:r>
              <a:rPr lang="en-US" sz="2000" dirty="0" err="1" smtClean="0">
                <a:latin typeface="Times New Roman" pitchFamily="18" charset="0"/>
                <a:cs typeface="Times New Roman" pitchFamily="18" charset="0"/>
              </a:rPr>
              <a:t>contructor</a:t>
            </a:r>
            <a:r>
              <a:rPr lang="en-US" dirty="0" smtClean="0"/>
              <a:t>’</a:t>
            </a:r>
            <a:endParaRPr lang="en-US" dirty="0"/>
          </a:p>
        </p:txBody>
      </p:sp>
      <p:sp>
        <p:nvSpPr>
          <p:cNvPr id="4" name="TextBox 3"/>
          <p:cNvSpPr txBox="1"/>
          <p:nvPr/>
        </p:nvSpPr>
        <p:spPr>
          <a:xfrm>
            <a:off x="93519" y="2483861"/>
            <a:ext cx="3044536" cy="1600438"/>
          </a:xfrm>
          <a:prstGeom prst="rect">
            <a:avLst/>
          </a:prstGeom>
          <a:noFill/>
          <a:ln>
            <a:solidFill>
              <a:schemeClr val="accent1"/>
            </a:solidFill>
          </a:ln>
        </p:spPr>
        <p:txBody>
          <a:bodyPr wrap="square" rtlCol="0">
            <a:spAutoFit/>
          </a:bodyPr>
          <a:lstStyle/>
          <a:p>
            <a:pPr fontAlgn="base"/>
            <a:r>
              <a:rPr lang="en-US" sz="1800" dirty="0" smtClean="0">
                <a:latin typeface="Times New Roman" pitchFamily="18" charset="0"/>
                <a:cs typeface="Times New Roman" pitchFamily="18" charset="0"/>
              </a:rPr>
              <a:t>Ở </a:t>
            </a:r>
            <a:r>
              <a:rPr lang="en-US" sz="1800" dirty="0" err="1" smtClean="0">
                <a:latin typeface="Times New Roman" pitchFamily="18" charset="0"/>
                <a:cs typeface="Times New Roman" pitchFamily="18" charset="0"/>
              </a:rPr>
              <a:t>đây</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 Spring container </a:t>
            </a:r>
            <a:r>
              <a:rPr lang="en-US" sz="1600" dirty="0" err="1">
                <a:latin typeface="Times New Roman" pitchFamily="18" charset="0"/>
                <a:cs typeface="Times New Roman" pitchFamily="18" charset="0"/>
              </a:rPr>
              <a:t>sẽ</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tìm</a:t>
            </a:r>
            <a:r>
              <a:rPr lang="en-US" sz="1600" dirty="0">
                <a:latin typeface="Times New Roman" pitchFamily="18" charset="0"/>
                <a:cs typeface="Times New Roman" pitchFamily="18" charset="0"/>
              </a:rPr>
              <a:t> bean </a:t>
            </a:r>
            <a:r>
              <a:rPr lang="en-US" sz="1600" dirty="0" err="1">
                <a:latin typeface="Times New Roman" pitchFamily="18" charset="0"/>
                <a:cs typeface="Times New Roman" pitchFamily="18" charset="0"/>
              </a:rPr>
              <a:t>có</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giống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b="1" i="1" dirty="0">
                <a:latin typeface="Times New Roman" pitchFamily="18" charset="0"/>
                <a:cs typeface="Times New Roman" pitchFamily="18" charset="0"/>
              </a:rPr>
              <a:t>type </a:t>
            </a:r>
            <a:r>
              <a:rPr lang="en-US" sz="1600" b="1" i="1" dirty="0" err="1">
                <a:latin typeface="Times New Roman" pitchFamily="18" charset="0"/>
                <a:cs typeface="Times New Roman" pitchFamily="18" charset="0"/>
              </a:rPr>
              <a:t>của</a:t>
            </a:r>
            <a:r>
              <a:rPr lang="en-US" sz="1600" b="1" i="1" dirty="0">
                <a:latin typeface="Times New Roman" pitchFamily="18" charset="0"/>
                <a:cs typeface="Times New Roman" pitchFamily="18" charset="0"/>
              </a:rPr>
              <a:t> address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trong</a:t>
            </a:r>
            <a:r>
              <a:rPr lang="en-US" sz="1600" dirty="0">
                <a:latin typeface="Times New Roman" pitchFamily="18" charset="0"/>
                <a:cs typeface="Times New Roman" pitchFamily="18" charset="0"/>
              </a:rPr>
              <a:t> method </a:t>
            </a:r>
            <a:r>
              <a:rPr lang="en-US" sz="1600" b="1" i="1" dirty="0">
                <a:latin typeface="Times New Roman" pitchFamily="18" charset="0"/>
                <a:cs typeface="Times New Roman" pitchFamily="18" charset="0"/>
              </a:rPr>
              <a:t>constructor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hiện</a:t>
            </a:r>
            <a:r>
              <a:rPr lang="en-US" sz="1600" dirty="0">
                <a:latin typeface="Times New Roman" pitchFamily="18" charset="0"/>
                <a:cs typeface="Times New Roman" pitchFamily="18" charset="0"/>
              </a:rPr>
              <a:t> auto wired </a:t>
            </a:r>
            <a:r>
              <a:rPr lang="en-US" sz="1600" dirty="0" err="1">
                <a:latin typeface="Times New Roman" pitchFamily="18" charset="0"/>
                <a:cs typeface="Times New Roman" pitchFamily="18" charset="0"/>
              </a:rPr>
              <a:t>thông</a:t>
            </a:r>
            <a:r>
              <a:rPr lang="en-US" sz="1600" dirty="0">
                <a:latin typeface="Times New Roman" pitchFamily="18" charset="0"/>
                <a:cs typeface="Times New Roman" pitchFamily="18" charset="0"/>
              </a:rPr>
              <a:t> qua method constructor – public Person(Address address)</a:t>
            </a:r>
          </a:p>
        </p:txBody>
      </p:sp>
      <p:pic>
        <p:nvPicPr>
          <p:cNvPr id="9218" name="Picture 2" descr="C:\Users\ad\Desktop\spring-auto-wiring-byConstructo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680607"/>
            <a:ext cx="4125191" cy="166281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520" y="1512013"/>
            <a:ext cx="5535008" cy="227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148945" y="1515843"/>
            <a:ext cx="1724891"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63391" y="2336732"/>
            <a:ext cx="2331026" cy="291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99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4" y="384464"/>
            <a:ext cx="3460172"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Autowired</a:t>
            </a:r>
            <a:endParaRPr lang="en-US" sz="1800" b="1" dirty="0">
              <a:latin typeface="Times New Roman" pitchFamily="18" charset="0"/>
              <a:cs typeface="Times New Roman" pitchFamily="18" charset="0"/>
            </a:endParaRPr>
          </a:p>
        </p:txBody>
      </p:sp>
      <p:sp>
        <p:nvSpPr>
          <p:cNvPr id="3" name="TextBox 2"/>
          <p:cNvSpPr txBox="1"/>
          <p:nvPr/>
        </p:nvSpPr>
        <p:spPr>
          <a:xfrm>
            <a:off x="498764" y="753796"/>
            <a:ext cx="4582392" cy="523220"/>
          </a:xfrm>
          <a:prstGeom prst="rect">
            <a:avLst/>
          </a:prstGeom>
          <a:noFill/>
        </p:spPr>
        <p:txBody>
          <a:bodyPr wrap="square" rtlCol="0">
            <a:spAutoFit/>
          </a:bodyPr>
          <a:lstStyle/>
          <a:p>
            <a:r>
              <a:rPr lang="vi-VN" dirty="0">
                <a:latin typeface="+mj-lt"/>
              </a:rPr>
              <a:t>annotation @Autowired biểu thị rằng các thuộc tính sẽ được </a:t>
            </a:r>
            <a:r>
              <a:rPr lang="vi-VN" dirty="0" smtClean="0">
                <a:latin typeface="+mj-lt"/>
              </a:rPr>
              <a:t>auto</a:t>
            </a:r>
            <a:r>
              <a:rPr lang="en-US" dirty="0" smtClean="0">
                <a:latin typeface="+mj-lt"/>
              </a:rPr>
              <a:t>-</a:t>
            </a:r>
            <a:r>
              <a:rPr lang="vi-VN" dirty="0" smtClean="0">
                <a:latin typeface="+mj-lt"/>
              </a:rPr>
              <a:t>wired</a:t>
            </a:r>
            <a:r>
              <a:rPr lang="vi-VN" dirty="0">
                <a:latin typeface="+mj-lt"/>
              </a:rPr>
              <a:t>:</a:t>
            </a:r>
            <a:endParaRPr lang="en-US" dirty="0">
              <a:latin typeface="+mj-lt"/>
            </a:endParaRPr>
          </a:p>
        </p:txBody>
      </p:sp>
      <p:sp>
        <p:nvSpPr>
          <p:cNvPr id="5" name="TextBox 4"/>
          <p:cNvSpPr txBox="1"/>
          <p:nvPr/>
        </p:nvSpPr>
        <p:spPr>
          <a:xfrm>
            <a:off x="374073" y="1475510"/>
            <a:ext cx="2566555" cy="1600438"/>
          </a:xfrm>
          <a:prstGeom prst="rect">
            <a:avLst/>
          </a:prstGeom>
          <a:noFill/>
        </p:spPr>
        <p:txBody>
          <a:bodyPr wrap="square" rtlCol="0">
            <a:spAutoFit/>
          </a:bodyPr>
          <a:lstStyle/>
          <a:p>
            <a:pPr fontAlgn="base"/>
            <a:r>
              <a:rPr lang="vi-VN" dirty="0"/>
              <a:t>Ví dụ: để </a:t>
            </a:r>
            <a:r>
              <a:rPr lang="vi-VN" dirty="0" smtClean="0"/>
              <a:t>auto</a:t>
            </a:r>
            <a:r>
              <a:rPr lang="en-US" dirty="0" smtClean="0"/>
              <a:t>-</a:t>
            </a:r>
            <a:r>
              <a:rPr lang="vi-VN" dirty="0" smtClean="0"/>
              <a:t>wired </a:t>
            </a:r>
            <a:r>
              <a:rPr lang="vi-VN" dirty="0"/>
              <a:t>byType ta khai báo @Autowired ở trước phần khai báo thuộc tính hoặc trước method setter:</a:t>
            </a:r>
          </a:p>
          <a:p>
            <a:r>
              <a:rPr lang="vi-VN" dirty="0"/>
              <a:t/>
            </a:r>
            <a:br>
              <a:rPr lang="vi-VN"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560" y="1118993"/>
            <a:ext cx="31908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 y="3320134"/>
            <a:ext cx="3283527" cy="1261884"/>
          </a:xfrm>
          <a:prstGeom prst="rect">
            <a:avLst/>
          </a:prstGeom>
          <a:noFill/>
        </p:spPr>
        <p:txBody>
          <a:bodyPr wrap="square" rtlCol="0">
            <a:spAutoFit/>
          </a:bodyPr>
          <a:lstStyle/>
          <a:p>
            <a:pPr fontAlgn="base"/>
            <a:r>
              <a:rPr lang="vi-VN" sz="1600" dirty="0">
                <a:latin typeface="+mj-lt"/>
              </a:rPr>
              <a:t>Để auto wired byConstructor ta khai báo @Autowired ở trước method Constructor:</a:t>
            </a:r>
          </a:p>
          <a:p>
            <a:r>
              <a:rPr lang="vi-VN" dirty="0"/>
              <a:t/>
            </a:r>
            <a:br>
              <a:rPr lang="vi-VN" dirty="0"/>
            </a:b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520" y="3208364"/>
            <a:ext cx="30575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17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311727"/>
            <a:ext cx="6889172" cy="1815882"/>
          </a:xfrm>
          <a:prstGeom prst="rect">
            <a:avLst/>
          </a:prstGeom>
          <a:noFill/>
        </p:spPr>
        <p:txBody>
          <a:bodyPr wrap="square" rtlCol="0">
            <a:spAutoFit/>
          </a:bodyPr>
          <a:lstStyle/>
          <a:p>
            <a:pPr fontAlgn="base"/>
            <a:r>
              <a:rPr lang="vi-VN" dirty="0"/>
              <a:t>Lưu ý: thuộc tính required của annotation @Autowired mặc định là true.</a:t>
            </a:r>
          </a:p>
          <a:p>
            <a:pPr marL="285750" indent="-285750" fontAlgn="base">
              <a:buFont typeface="Arial" pitchFamily="34" charset="0"/>
              <a:buChar char="•"/>
            </a:pPr>
            <a:r>
              <a:rPr lang="vi-VN" dirty="0">
                <a:solidFill>
                  <a:srgbClr val="00B050"/>
                </a:solidFill>
              </a:rPr>
              <a:t>required = true</a:t>
            </a:r>
            <a:r>
              <a:rPr lang="vi-VN" dirty="0"/>
              <a:t>, nếu spring container không tìm thấy </a:t>
            </a:r>
            <a:r>
              <a:rPr lang="vi-VN" dirty="0" smtClean="0"/>
              <a:t>bean </a:t>
            </a:r>
            <a:r>
              <a:rPr lang="vi-VN" dirty="0"/>
              <a:t>để inject vào thì nó sẽ báo lỗi</a:t>
            </a:r>
          </a:p>
          <a:p>
            <a:pPr marL="285750" indent="-285750" fontAlgn="base">
              <a:buFont typeface="Arial" pitchFamily="34" charset="0"/>
              <a:buChar char="•"/>
            </a:pPr>
            <a:r>
              <a:rPr lang="vi-VN" dirty="0">
                <a:solidFill>
                  <a:srgbClr val="00B050"/>
                </a:solidFill>
              </a:rPr>
              <a:t>required = false</a:t>
            </a:r>
            <a:r>
              <a:rPr lang="vi-VN" dirty="0"/>
              <a:t>, nếu Spring container không tìm thấy </a:t>
            </a:r>
            <a:r>
              <a:rPr lang="vi-VN" dirty="0" smtClean="0"/>
              <a:t>bean </a:t>
            </a:r>
            <a:r>
              <a:rPr lang="vi-VN" dirty="0"/>
              <a:t>để inject vào thì nó sẽ inject null</a:t>
            </a:r>
          </a:p>
          <a:p>
            <a:pPr fontAlgn="base"/>
            <a:r>
              <a:rPr lang="vi-VN" dirty="0"/>
              <a:t>@Autowired là một annotation config của Spring, để sử dụng nó ta phải khai báo thẻ</a:t>
            </a:r>
          </a:p>
          <a:p>
            <a:pPr fontAlgn="base"/>
            <a:r>
              <a:rPr lang="vi-VN" dirty="0">
                <a:solidFill>
                  <a:schemeClr val="accent1"/>
                </a:solidFill>
              </a:rPr>
              <a:t>&lt;context:annotation-config /&gt;</a:t>
            </a:r>
            <a:r>
              <a:rPr lang="vi-VN" dirty="0"/>
              <a:t> trong file config.</a:t>
            </a:r>
          </a:p>
          <a:p>
            <a:endParaRPr lang="en-US" dirty="0"/>
          </a:p>
        </p:txBody>
      </p:sp>
      <p:sp>
        <p:nvSpPr>
          <p:cNvPr id="3" name="TextBox 2"/>
          <p:cNvSpPr txBox="1"/>
          <p:nvPr/>
        </p:nvSpPr>
        <p:spPr>
          <a:xfrm>
            <a:off x="374073" y="2125082"/>
            <a:ext cx="6203373" cy="1477328"/>
          </a:xfrm>
          <a:prstGeom prst="rect">
            <a:avLst/>
          </a:prstGeom>
          <a:solidFill>
            <a:schemeClr val="accent1">
              <a:lumMod val="40000"/>
              <a:lumOff val="60000"/>
            </a:schemeClr>
          </a:solidFill>
          <a:ln>
            <a:solidFill>
              <a:srgbClr val="FF0000"/>
            </a:solidFill>
          </a:ln>
        </p:spPr>
        <p:txBody>
          <a:bodyPr wrap="square" rtlCol="0">
            <a:spAutoFit/>
          </a:bodyPr>
          <a:lstStyle/>
          <a:p>
            <a:r>
              <a:rPr lang="en-US" sz="1500" dirty="0" err="1" smtClean="0">
                <a:solidFill>
                  <a:srgbClr val="002060"/>
                </a:solidFill>
              </a:rPr>
              <a:t>Vấn</a:t>
            </a:r>
            <a:r>
              <a:rPr lang="en-US" sz="1500" dirty="0" smtClean="0">
                <a:solidFill>
                  <a:srgbClr val="002060"/>
                </a:solidFill>
              </a:rPr>
              <a:t> </a:t>
            </a:r>
            <a:r>
              <a:rPr lang="en-US" sz="1500" dirty="0" err="1" smtClean="0">
                <a:solidFill>
                  <a:srgbClr val="002060"/>
                </a:solidFill>
              </a:rPr>
              <a:t>đề</a:t>
            </a:r>
            <a:r>
              <a:rPr lang="en-US" sz="1500" dirty="0" smtClean="0">
                <a:solidFill>
                  <a:srgbClr val="002060"/>
                </a:solidFill>
              </a:rPr>
              <a:t> </a:t>
            </a:r>
            <a:r>
              <a:rPr lang="en-US" sz="1500" dirty="0" err="1" smtClean="0">
                <a:solidFill>
                  <a:srgbClr val="002060"/>
                </a:solidFill>
              </a:rPr>
              <a:t>của</a:t>
            </a:r>
            <a:r>
              <a:rPr lang="en-US" sz="1500" dirty="0" smtClean="0">
                <a:solidFill>
                  <a:srgbClr val="002060"/>
                </a:solidFill>
              </a:rPr>
              <a:t> @Auto-wired</a:t>
            </a:r>
          </a:p>
          <a:p>
            <a:r>
              <a:rPr lang="vi-VN" sz="1500" dirty="0">
                <a:solidFill>
                  <a:srgbClr val="002060"/>
                </a:solidFill>
              </a:rPr>
              <a:t>Trong </a:t>
            </a:r>
            <a:r>
              <a:rPr lang="en-US" sz="1500" dirty="0" err="1" smtClean="0">
                <a:solidFill>
                  <a:srgbClr val="002060"/>
                </a:solidFill>
              </a:rPr>
              <a:t>sử</a:t>
            </a:r>
            <a:r>
              <a:rPr lang="en-US" sz="1500" dirty="0" smtClean="0">
                <a:solidFill>
                  <a:srgbClr val="002060"/>
                </a:solidFill>
              </a:rPr>
              <a:t> </a:t>
            </a:r>
            <a:r>
              <a:rPr lang="en-US" sz="1500" dirty="0" err="1" smtClean="0">
                <a:solidFill>
                  <a:srgbClr val="002060"/>
                </a:solidFill>
              </a:rPr>
              <a:t>dụng</a:t>
            </a:r>
            <a:r>
              <a:rPr lang="vi-VN" sz="1500" dirty="0" smtClean="0">
                <a:solidFill>
                  <a:srgbClr val="002060"/>
                </a:solidFill>
              </a:rPr>
              <a:t>, </a:t>
            </a:r>
            <a:r>
              <a:rPr lang="vi-VN" sz="1500" dirty="0">
                <a:solidFill>
                  <a:srgbClr val="002060"/>
                </a:solidFill>
              </a:rPr>
              <a:t>sẽ có trường hợp chúng ta sử dụng @Autowired khi </a:t>
            </a:r>
            <a:r>
              <a:rPr lang="vi-VN" sz="1500" b="1" dirty="0">
                <a:solidFill>
                  <a:srgbClr val="002060"/>
                </a:solidFill>
              </a:rPr>
              <a:t>Spring </a:t>
            </a:r>
            <a:r>
              <a:rPr lang="vi-VN" sz="1500" dirty="0" smtClean="0">
                <a:solidFill>
                  <a:srgbClr val="002060"/>
                </a:solidFill>
              </a:rPr>
              <a:t>có </a:t>
            </a:r>
            <a:r>
              <a:rPr lang="vi-VN" sz="1500" dirty="0">
                <a:solidFill>
                  <a:srgbClr val="002060"/>
                </a:solidFill>
              </a:rPr>
              <a:t>chứa </a:t>
            </a:r>
            <a:r>
              <a:rPr lang="en-US" sz="1500" dirty="0" err="1" smtClean="0">
                <a:solidFill>
                  <a:srgbClr val="002060"/>
                </a:solidFill>
              </a:rPr>
              <a:t>nhiều</a:t>
            </a:r>
            <a:r>
              <a:rPr lang="vi-VN" sz="1500" dirty="0" smtClean="0">
                <a:solidFill>
                  <a:srgbClr val="002060"/>
                </a:solidFill>
              </a:rPr>
              <a:t> </a:t>
            </a:r>
            <a:r>
              <a:rPr lang="vi-VN" sz="1500" dirty="0">
                <a:solidFill>
                  <a:srgbClr val="002060"/>
                </a:solidFill>
              </a:rPr>
              <a:t>Bean cùng loại trong Context.</a:t>
            </a:r>
          </a:p>
          <a:p>
            <a:r>
              <a:rPr lang="vi-VN" sz="1500" dirty="0">
                <a:solidFill>
                  <a:srgbClr val="002060"/>
                </a:solidFill>
              </a:rPr>
              <a:t>Lúc này thì </a:t>
            </a:r>
            <a:r>
              <a:rPr lang="vi-VN" sz="1500" b="1" dirty="0">
                <a:solidFill>
                  <a:srgbClr val="002060"/>
                </a:solidFill>
              </a:rPr>
              <a:t>Spring</a:t>
            </a:r>
            <a:r>
              <a:rPr lang="vi-VN" sz="1500" dirty="0">
                <a:solidFill>
                  <a:srgbClr val="002060"/>
                </a:solidFill>
              </a:rPr>
              <a:t> sẽ bối rối và không biết sử dụng Bean nào để inject vào đối tượng</a:t>
            </a:r>
            <a:r>
              <a:rPr lang="vi-VN" sz="1500" dirty="0" smtClean="0">
                <a:solidFill>
                  <a:srgbClr val="002060"/>
                </a:solidFill>
              </a:rPr>
              <a:t>.</a:t>
            </a:r>
            <a:endParaRPr lang="vi-VN" sz="1500" dirty="0">
              <a:solidFill>
                <a:srgbClr val="002060"/>
              </a:solidFill>
            </a:endParaRPr>
          </a:p>
        </p:txBody>
      </p:sp>
      <p:sp>
        <p:nvSpPr>
          <p:cNvPr id="4" name="TextBox 3"/>
          <p:cNvSpPr txBox="1"/>
          <p:nvPr/>
        </p:nvSpPr>
        <p:spPr>
          <a:xfrm>
            <a:off x="2763979" y="3730337"/>
            <a:ext cx="5403273" cy="738664"/>
          </a:xfrm>
          <a:prstGeom prst="rect">
            <a:avLst/>
          </a:prstGeom>
          <a:noFill/>
          <a:ln>
            <a:solidFill>
              <a:schemeClr val="accent1">
                <a:lumMod val="40000"/>
                <a:lumOff val="60000"/>
              </a:schemeClr>
            </a:solidFill>
          </a:ln>
        </p:spPr>
        <p:txBody>
          <a:bodyPr wrap="square" rtlCol="0">
            <a:spAutoFit/>
          </a:bodyPr>
          <a:lstStyle/>
          <a:p>
            <a:r>
              <a:rPr lang="en-US" dirty="0" err="1" smtClean="0"/>
              <a:t>Ví</a:t>
            </a:r>
            <a:r>
              <a:rPr lang="en-US" dirty="0" smtClean="0"/>
              <a:t> </a:t>
            </a:r>
            <a:r>
              <a:rPr lang="en-US" dirty="0" err="1" smtClean="0"/>
              <a:t>dụ</a:t>
            </a:r>
            <a:r>
              <a:rPr lang="en-US" dirty="0" smtClean="0"/>
              <a:t> ở </a:t>
            </a:r>
            <a:r>
              <a:rPr lang="en-US" dirty="0" err="1" smtClean="0"/>
              <a:t>đây</a:t>
            </a:r>
            <a:r>
              <a:rPr lang="en-US" dirty="0" smtClean="0"/>
              <a:t> ta </a:t>
            </a:r>
            <a:r>
              <a:rPr lang="en-US" dirty="0" err="1" smtClean="0"/>
              <a:t>có</a:t>
            </a:r>
            <a:r>
              <a:rPr lang="en-US" dirty="0" smtClean="0"/>
              <a:t> 2 Bean </a:t>
            </a:r>
            <a:r>
              <a:rPr lang="en-US" dirty="0" err="1" smtClean="0">
                <a:solidFill>
                  <a:schemeClr val="accent1"/>
                </a:solidFill>
              </a:rPr>
              <a:t>HelloWorld</a:t>
            </a:r>
            <a:r>
              <a:rPr lang="en-US" dirty="0" smtClean="0">
                <a:solidFill>
                  <a:schemeClr val="accent1"/>
                </a:solidFill>
              </a:rPr>
              <a:t> </a:t>
            </a:r>
            <a:r>
              <a:rPr lang="en-US" dirty="0" err="1" smtClean="0"/>
              <a:t>và</a:t>
            </a:r>
            <a:r>
              <a:rPr lang="en-US" dirty="0" smtClean="0"/>
              <a:t> </a:t>
            </a:r>
            <a:r>
              <a:rPr lang="en-US" dirty="0" err="1" smtClean="0">
                <a:solidFill>
                  <a:schemeClr val="accent1"/>
                </a:solidFill>
              </a:rPr>
              <a:t>SayMyName</a:t>
            </a:r>
            <a:r>
              <a:rPr lang="en-US" dirty="0" smtClean="0">
                <a:solidFill>
                  <a:schemeClr val="accent1"/>
                </a:solidFill>
              </a:rPr>
              <a:t> </a:t>
            </a:r>
            <a:r>
              <a:rPr lang="en-US" dirty="0" err="1" smtClean="0"/>
              <a:t>đều</a:t>
            </a:r>
            <a:r>
              <a:rPr lang="en-US" dirty="0" smtClean="0"/>
              <a:t> </a:t>
            </a:r>
            <a:r>
              <a:rPr lang="en-US" dirty="0" err="1" smtClean="0"/>
              <a:t>cùng</a:t>
            </a:r>
            <a:r>
              <a:rPr lang="en-US" dirty="0" smtClean="0"/>
              <a:t> </a:t>
            </a:r>
            <a:r>
              <a:rPr lang="en-US" dirty="0" err="1" smtClean="0"/>
              <a:t>kiểu</a:t>
            </a:r>
            <a:r>
              <a:rPr lang="en-US" dirty="0" smtClean="0"/>
              <a:t> </a:t>
            </a:r>
            <a:r>
              <a:rPr lang="en-US" dirty="0" smtClean="0">
                <a:solidFill>
                  <a:schemeClr val="accent1"/>
                </a:solidFill>
              </a:rPr>
              <a:t>Word</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b="1" i="1" dirty="0" smtClean="0"/>
              <a:t>@</a:t>
            </a:r>
            <a:r>
              <a:rPr lang="en-US" b="1" i="1" dirty="0" err="1" smtClean="0"/>
              <a:t>Autowired</a:t>
            </a:r>
            <a:r>
              <a:rPr lang="en-US" b="1" i="1" dirty="0" smtClean="0"/>
              <a:t> </a:t>
            </a:r>
            <a:r>
              <a:rPr lang="en-US" dirty="0" err="1" smtClean="0"/>
              <a:t>cho</a:t>
            </a:r>
            <a:r>
              <a:rPr lang="en-US" dirty="0" smtClean="0"/>
              <a:t> </a:t>
            </a:r>
            <a:r>
              <a:rPr lang="en-US" dirty="0" err="1" smtClean="0"/>
              <a:t>biến</a:t>
            </a:r>
            <a:r>
              <a:rPr lang="en-US" dirty="0" smtClean="0"/>
              <a:t> </a:t>
            </a:r>
            <a:r>
              <a:rPr lang="en-US" dirty="0" smtClean="0">
                <a:solidFill>
                  <a:schemeClr val="accent1"/>
                </a:solidFill>
              </a:rPr>
              <a:t>Word</a:t>
            </a:r>
            <a:r>
              <a:rPr lang="en-US" dirty="0" smtClean="0">
                <a:solidFill>
                  <a:schemeClr val="tx2">
                    <a:lumMod val="75000"/>
                  </a:schemeClr>
                </a:solidFill>
              </a:rPr>
              <a:t> </a:t>
            </a:r>
            <a:r>
              <a:rPr lang="en-US" dirty="0" err="1" smtClean="0">
                <a:solidFill>
                  <a:schemeClr val="tx2">
                    <a:lumMod val="75000"/>
                  </a:schemeClr>
                </a:solidFill>
              </a:rPr>
              <a:t>anyWord</a:t>
            </a:r>
            <a:r>
              <a:rPr lang="en-US" dirty="0" smtClean="0">
                <a:solidFill>
                  <a:schemeClr val="tx2"/>
                </a:solidFill>
              </a:rPr>
              <a:t> </a:t>
            </a:r>
            <a:r>
              <a:rPr lang="en-US" dirty="0" err="1" smtClean="0"/>
              <a:t>thì</a:t>
            </a:r>
            <a:r>
              <a:rPr lang="en-US" dirty="0" smtClean="0"/>
              <a:t> </a:t>
            </a:r>
            <a:r>
              <a:rPr lang="en-US" dirty="0" err="1" smtClean="0"/>
              <a:t>sẽ</a:t>
            </a:r>
            <a:r>
              <a:rPr lang="en-US" dirty="0" smtClean="0"/>
              <a:t> </a:t>
            </a:r>
            <a:r>
              <a:rPr lang="en-US" dirty="0" err="1" smtClean="0"/>
              <a:t>báo</a:t>
            </a:r>
            <a:r>
              <a:rPr lang="en-US" dirty="0" smtClean="0"/>
              <a:t> </a:t>
            </a:r>
            <a:r>
              <a:rPr lang="en-US" dirty="0" err="1" smtClean="0"/>
              <a:t>lỗi</a:t>
            </a:r>
            <a:r>
              <a:rPr lang="en-US" dirty="0" smtClean="0"/>
              <a:t>.</a:t>
            </a:r>
            <a:endParaRPr lang="en-US" dirty="0"/>
          </a:p>
        </p:txBody>
      </p:sp>
    </p:spTree>
    <p:extLst>
      <p:ext uri="{BB962C8B-B14F-4D97-AF65-F5344CB8AC3E}">
        <p14:creationId xmlns:p14="http://schemas.microsoft.com/office/powerpoint/2010/main" val="154144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309350" y="2709029"/>
            <a:ext cx="5214599" cy="1159799"/>
          </a:xfrm>
          <a:prstGeom prst="rect">
            <a:avLst/>
          </a:prstGeom>
        </p:spPr>
        <p:txBody>
          <a:bodyPr lIns="91425" tIns="91425" rIns="91425" bIns="91425" anchor="b" anchorCtr="0">
            <a:noAutofit/>
          </a:bodyPr>
          <a:lstStyle/>
          <a:p>
            <a:pPr lvl="0" rtl="0">
              <a:spcBef>
                <a:spcPts val="0"/>
              </a:spcBef>
              <a:buNone/>
            </a:pPr>
            <a:r>
              <a:rPr lang="en" dirty="0" smtClean="0"/>
              <a:t>Dependency Injection</a:t>
            </a:r>
            <a:endParaRPr lang="en" dirty="0"/>
          </a:p>
        </p:txBody>
      </p:sp>
      <p:sp>
        <p:nvSpPr>
          <p:cNvPr id="474" name="Shape 474"/>
          <p:cNvSpPr txBox="1">
            <a:spLocks noGrp="1"/>
          </p:cNvSpPr>
          <p:nvPr>
            <p:ph type="subTitle" idx="1"/>
          </p:nvPr>
        </p:nvSpPr>
        <p:spPr>
          <a:xfrm>
            <a:off x="5008418" y="3871925"/>
            <a:ext cx="2515621" cy="784799"/>
          </a:xfrm>
          <a:prstGeom prst="rect">
            <a:avLst/>
          </a:prstGeom>
        </p:spPr>
        <p:txBody>
          <a:bodyPr lIns="91425" tIns="91425" rIns="91425" bIns="91425" anchor="t" anchorCtr="0">
            <a:noAutofit/>
          </a:bodyPr>
          <a:lstStyle/>
          <a:p>
            <a:pPr lvl="0" rtl="0">
              <a:spcBef>
                <a:spcPts val="0"/>
              </a:spcBef>
              <a:buNone/>
            </a:pPr>
            <a:r>
              <a:rPr lang="en" sz="2800" b="1" i="1" dirty="0" smtClean="0"/>
              <a:t>IOC Container</a:t>
            </a:r>
            <a:endParaRPr lang="en" sz="2800" b="1" i="1" dirty="0"/>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1</a:t>
            </a:r>
          </a:p>
        </p:txBody>
      </p:sp>
      <p:sp>
        <p:nvSpPr>
          <p:cNvPr id="2" name="TextBox 1"/>
          <p:cNvSpPr txBox="1"/>
          <p:nvPr/>
        </p:nvSpPr>
        <p:spPr>
          <a:xfrm>
            <a:off x="4551218" y="3715992"/>
            <a:ext cx="477982" cy="400110"/>
          </a:xfrm>
          <a:prstGeom prst="rect">
            <a:avLst/>
          </a:prstGeom>
          <a:noFill/>
        </p:spPr>
        <p:txBody>
          <a:bodyPr wrap="square" rtlCol="0">
            <a:spAutoFit/>
          </a:bodyPr>
          <a:lstStyle/>
          <a:p>
            <a:r>
              <a:rPr lang="en-US" sz="2000" dirty="0" err="1" smtClean="0">
                <a:solidFill>
                  <a:schemeClr val="bg1"/>
                </a:solidFill>
              </a:rPr>
              <a:t>và</a:t>
            </a:r>
            <a:endParaRPr lang="en-US" sz="20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364182" y="0"/>
            <a:ext cx="0" cy="51435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416181" y="207818"/>
            <a:ext cx="1540806" cy="400110"/>
          </a:xfrm>
          <a:prstGeom prst="rect">
            <a:avLst/>
          </a:prstGeom>
        </p:spPr>
        <p:txBody>
          <a:bodyPr wrap="none">
            <a:spAutoFit/>
          </a:bodyPr>
          <a:lstStyle/>
          <a:p>
            <a:r>
              <a:rPr lang="en-US" sz="2000" b="1" dirty="0" smtClean="0">
                <a:latin typeface="Times New Roman" pitchFamily="18" charset="0"/>
                <a:cs typeface="Times New Roman" pitchFamily="18" charset="0"/>
                <a:hlinkClick r:id="rId2"/>
              </a:rPr>
              <a:t># </a:t>
            </a:r>
            <a:r>
              <a:rPr lang="en-US" sz="2000" b="1" dirty="0" smtClean="0">
                <a:latin typeface="Times New Roman" pitchFamily="18" charset="0"/>
                <a:cs typeface="Times New Roman" pitchFamily="18" charset="0"/>
              </a:rPr>
              <a:t>@Primary</a:t>
            </a:r>
            <a:endParaRPr lang="en-US" sz="2000" b="1" dirty="0">
              <a:latin typeface="Times New Roman" pitchFamily="18" charset="0"/>
              <a:cs typeface="Times New Roman" pitchFamily="18" charset="0"/>
            </a:endParaRPr>
          </a:p>
        </p:txBody>
      </p:sp>
      <p:sp>
        <p:nvSpPr>
          <p:cNvPr id="6" name="Rectangle 5"/>
          <p:cNvSpPr/>
          <p:nvPr/>
        </p:nvSpPr>
        <p:spPr>
          <a:xfrm>
            <a:off x="5918565" y="287725"/>
            <a:ext cx="1590500" cy="400110"/>
          </a:xfrm>
          <a:prstGeom prst="rect">
            <a:avLst/>
          </a:prstGeom>
        </p:spPr>
        <p:txBody>
          <a:bodyPr wrap="none">
            <a:spAutoFit/>
          </a:bodyPr>
          <a:lstStyle/>
          <a:p>
            <a:r>
              <a:rPr lang="en-US" sz="2000" b="1" dirty="0">
                <a:latin typeface="Times New Roman" pitchFamily="18" charset="0"/>
                <a:cs typeface="Times New Roman" pitchFamily="18" charset="0"/>
                <a:hlinkClick r:id="rId3"/>
              </a:rPr>
              <a:t>#</a:t>
            </a:r>
            <a:r>
              <a:rPr lang="en-US" b="1" dirty="0">
                <a:latin typeface="Times New Roman" pitchFamily="18" charset="0"/>
                <a:cs typeface="Times New Roman" pitchFamily="18" charset="0"/>
                <a:hlinkClick r:id="rId3"/>
              </a:rPr>
              <a:t> </a:t>
            </a:r>
            <a:r>
              <a:rPr lang="en-US" sz="2000" b="1" dirty="0">
                <a:latin typeface="Times New Roman" pitchFamily="18" charset="0"/>
                <a:cs typeface="Times New Roman" pitchFamily="18" charset="0"/>
              </a:rPr>
              <a:t>@Qualifier</a:t>
            </a:r>
            <a:endParaRPr lang="en-US" b="1" dirty="0">
              <a:latin typeface="Times New Roman" pitchFamily="18" charset="0"/>
              <a:cs typeface="Times New Roman" pitchFamily="18" charset="0"/>
            </a:endParaRPr>
          </a:p>
        </p:txBody>
      </p:sp>
      <p:sp>
        <p:nvSpPr>
          <p:cNvPr id="7" name="TextBox 6"/>
          <p:cNvSpPr txBox="1"/>
          <p:nvPr/>
        </p:nvSpPr>
        <p:spPr>
          <a:xfrm>
            <a:off x="270163" y="810491"/>
            <a:ext cx="3761509" cy="584775"/>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giải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quyết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nhất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dụng</a:t>
            </a:r>
            <a:r>
              <a:rPr lang="en-US" sz="1600" dirty="0">
                <a:latin typeface="Times New Roman" pitchFamily="18" charset="0"/>
                <a:cs typeface="Times New Roman" pitchFamily="18" charset="0"/>
              </a:rPr>
              <a:t> Annotation </a:t>
            </a:r>
            <a:r>
              <a:rPr lang="en-US" sz="1600" b="1" i="1" dirty="0">
                <a:latin typeface="Times New Roman" pitchFamily="18" charset="0"/>
                <a:cs typeface="Times New Roman" pitchFamily="18" charset="0"/>
              </a:rPr>
              <a:t>@Primar</a:t>
            </a:r>
            <a:r>
              <a:rPr lang="en-US" sz="1600" dirty="0">
                <a:latin typeface="Times New Roman" pitchFamily="18" charset="0"/>
                <a:cs typeface="Times New Roman" pitchFamily="18" charset="0"/>
              </a:rPr>
              <a:t>y.</a:t>
            </a:r>
          </a:p>
        </p:txBody>
      </p:sp>
      <p:sp>
        <p:nvSpPr>
          <p:cNvPr id="9" name="TextBox 8"/>
          <p:cNvSpPr txBox="1"/>
          <p:nvPr/>
        </p:nvSpPr>
        <p:spPr>
          <a:xfrm>
            <a:off x="270163" y="1544906"/>
            <a:ext cx="3761509" cy="1077218"/>
          </a:xfrm>
          <a:prstGeom prst="rect">
            <a:avLst/>
          </a:prstGeom>
          <a:noFill/>
        </p:spPr>
        <p:txBody>
          <a:bodyPr wrap="square" rtlCol="0">
            <a:spAutoFit/>
          </a:bodyPr>
          <a:lstStyle/>
          <a:p>
            <a:r>
              <a:rPr lang="vi-VN" sz="1600" dirty="0">
                <a:solidFill>
                  <a:schemeClr val="accent1"/>
                </a:solidFill>
                <a:latin typeface="+mj-lt"/>
              </a:rPr>
              <a:t>@Primary</a:t>
            </a:r>
            <a:r>
              <a:rPr lang="vi-VN" sz="1600" dirty="0">
                <a:latin typeface="+mj-lt"/>
              </a:rPr>
              <a:t> là annotation đánh dấu trên một Bean, giúp nó </a:t>
            </a:r>
            <a:r>
              <a:rPr lang="vi-VN" sz="1600" b="1" dirty="0">
                <a:latin typeface="+mj-lt"/>
              </a:rPr>
              <a:t>luôn được ưu tiên lựa</a:t>
            </a:r>
            <a:r>
              <a:rPr lang="vi-VN" sz="1600" dirty="0">
                <a:latin typeface="+mj-lt"/>
              </a:rPr>
              <a:t> chọn trong trường hợp có nhiều Bean cùng loại trong Context.</a:t>
            </a:r>
            <a:endParaRPr lang="en-US" sz="1600" dirty="0">
              <a:latin typeface="+mj-lt"/>
            </a:endParaRPr>
          </a:p>
        </p:txBody>
      </p:sp>
      <p:sp>
        <p:nvSpPr>
          <p:cNvPr id="10" name="TextBox 9"/>
          <p:cNvSpPr txBox="1"/>
          <p:nvPr/>
        </p:nvSpPr>
        <p:spPr>
          <a:xfrm>
            <a:off x="4696690" y="864482"/>
            <a:ext cx="4333010" cy="338554"/>
          </a:xfrm>
          <a:prstGeom prst="rect">
            <a:avLst/>
          </a:prstGeom>
          <a:noFill/>
        </p:spPr>
        <p:txBody>
          <a:bodyPr wrap="square" rtlCol="0">
            <a:spAutoFit/>
          </a:bodyPr>
          <a:lstStyle/>
          <a:p>
            <a:r>
              <a:rPr lang="en-US" sz="1600" dirty="0" err="1">
                <a:latin typeface="Times New Roman" pitchFamily="18" charset="0"/>
                <a:cs typeface="Times New Roman" pitchFamily="18" charset="0"/>
              </a:rPr>
              <a:t>Cách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thứ</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sử</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dụng</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Annotation</a:t>
            </a:r>
            <a:r>
              <a:rPr lang="en-US" sz="1600" dirty="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@Qualifier</a:t>
            </a:r>
            <a:r>
              <a:rPr lang="en-US" sz="1600" b="1" i="1"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47" y="2695574"/>
            <a:ext cx="3590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63731" y="3688772"/>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ưu</a:t>
            </a:r>
            <a:r>
              <a:rPr lang="en-US" dirty="0" smtClean="0"/>
              <a:t> </a:t>
            </a:r>
            <a:r>
              <a:rPr lang="en-US" dirty="0" err="1" smtClean="0"/>
              <a:t>tiên</a:t>
            </a:r>
            <a:r>
              <a:rPr lang="en-US" dirty="0" smtClean="0"/>
              <a:t> class </a:t>
            </a:r>
            <a:r>
              <a:rPr lang="en-US" dirty="0" err="1" smtClean="0"/>
              <a:t>HelloWorld</a:t>
            </a:r>
            <a:r>
              <a:rPr lang="en-US" dirty="0" smtClean="0"/>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
        <p:nvSpPr>
          <p:cNvPr id="12" name="TextBox 11"/>
          <p:cNvSpPr txBox="1"/>
          <p:nvPr/>
        </p:nvSpPr>
        <p:spPr>
          <a:xfrm>
            <a:off x="4696690" y="1558635"/>
            <a:ext cx="4094019" cy="584775"/>
          </a:xfrm>
          <a:prstGeom prst="rect">
            <a:avLst/>
          </a:prstGeom>
          <a:noFill/>
        </p:spPr>
        <p:txBody>
          <a:bodyPr wrap="square" rtlCol="0">
            <a:spAutoFit/>
          </a:bodyPr>
          <a:lstStyle/>
          <a:p>
            <a:r>
              <a:rPr lang="vi-VN" sz="1600" dirty="0">
                <a:solidFill>
                  <a:schemeClr val="accent1"/>
                </a:solidFill>
                <a:latin typeface="+mj-lt"/>
              </a:rPr>
              <a:t>@Qualifier</a:t>
            </a:r>
            <a:r>
              <a:rPr lang="vi-VN" sz="1600" dirty="0">
                <a:latin typeface="+mj-lt"/>
              </a:rPr>
              <a:t> xác định tên của một Bean mà bạn muốn chỉ định inject.</a:t>
            </a:r>
            <a:endParaRPr lang="en-US" sz="1600" dirty="0">
              <a:latin typeface="+mj-lt"/>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0673" y="2565125"/>
            <a:ext cx="3495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86400" y="3709554"/>
            <a:ext cx="2774372" cy="738664"/>
          </a:xfrm>
          <a:prstGeom prst="rect">
            <a:avLst/>
          </a:prstGeom>
          <a:noFill/>
          <a:ln>
            <a:solidFill>
              <a:schemeClr val="accent1">
                <a:lumMod val="40000"/>
                <a:lumOff val="60000"/>
              </a:schemeClr>
            </a:solidFill>
          </a:ln>
        </p:spPr>
        <p:txBody>
          <a:bodyPr wrap="square" rtlCol="0">
            <a:spAutoFit/>
          </a:bodyPr>
          <a:lstStyle/>
          <a:p>
            <a:r>
              <a:rPr lang="en-US" dirty="0" err="1" smtClean="0"/>
              <a:t>Lúc</a:t>
            </a:r>
            <a:r>
              <a:rPr lang="en-US" dirty="0" smtClean="0"/>
              <a:t> </a:t>
            </a:r>
            <a:r>
              <a:rPr lang="en-US" dirty="0" err="1" smtClean="0"/>
              <a:t>này</a:t>
            </a:r>
            <a:r>
              <a:rPr lang="en-US" dirty="0" smtClean="0"/>
              <a:t> Spring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Bean </a:t>
            </a:r>
            <a:r>
              <a:rPr lang="en-US" dirty="0" err="1" smtClean="0"/>
              <a:t>có</a:t>
            </a:r>
            <a:r>
              <a:rPr lang="en-US" dirty="0" smtClean="0"/>
              <a:t> name = </a:t>
            </a:r>
            <a:r>
              <a:rPr lang="en-US" dirty="0" smtClean="0">
                <a:solidFill>
                  <a:schemeClr val="accent1"/>
                </a:solidFill>
              </a:rPr>
              <a:t>“</a:t>
            </a:r>
            <a:r>
              <a:rPr lang="en-US" dirty="0" err="1" smtClean="0">
                <a:solidFill>
                  <a:schemeClr val="accent1"/>
                </a:solidFill>
              </a:rPr>
              <a:t>helloWorld</a:t>
            </a:r>
            <a:r>
              <a:rPr lang="en-US" dirty="0" smtClean="0">
                <a:solidFill>
                  <a:schemeClr val="accent1"/>
                </a:solidFill>
              </a:rPr>
              <a:t>” </a:t>
            </a:r>
            <a:r>
              <a:rPr lang="en-US" dirty="0" err="1" smtClean="0"/>
              <a:t>để</a:t>
            </a:r>
            <a:r>
              <a:rPr lang="en-US" dirty="0" smtClean="0"/>
              <a:t> inject </a:t>
            </a:r>
            <a:r>
              <a:rPr lang="en-US" dirty="0" err="1" smtClean="0"/>
              <a:t>cho</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kiểu</a:t>
            </a:r>
            <a:r>
              <a:rPr lang="en-US" dirty="0" smtClean="0"/>
              <a:t> Word</a:t>
            </a:r>
            <a:endParaRPr lang="en-US" dirty="0"/>
          </a:p>
        </p:txBody>
      </p:sp>
    </p:spTree>
    <p:extLst>
      <p:ext uri="{BB962C8B-B14F-4D97-AF65-F5344CB8AC3E}">
        <p14:creationId xmlns:p14="http://schemas.microsoft.com/office/powerpoint/2010/main" val="105469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68710" y="3449094"/>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Java Based Configuration</a:t>
            </a:r>
            <a:endParaRPr lang="en"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5</a:t>
            </a: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6587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2" y="197428"/>
            <a:ext cx="6764482" cy="646331"/>
          </a:xfrm>
          <a:prstGeom prst="rect">
            <a:avLst/>
          </a:prstGeom>
          <a:noFill/>
        </p:spPr>
        <p:txBody>
          <a:bodyPr wrap="square" rtlCol="0">
            <a:spAutoFit/>
          </a:bodyPr>
          <a:lstStyle/>
          <a:p>
            <a:r>
              <a:rPr lang="en-US" sz="1800" dirty="0" err="1" smtClean="0"/>
              <a:t>Như</a:t>
            </a:r>
            <a:r>
              <a:rPr lang="en-US" sz="1800" dirty="0" smtClean="0"/>
              <a:t> </a:t>
            </a:r>
            <a:r>
              <a:rPr lang="en-US" sz="1800" dirty="0" err="1" smtClean="0"/>
              <a:t>đã</a:t>
            </a:r>
            <a:r>
              <a:rPr lang="en-US" sz="1800" dirty="0" smtClean="0"/>
              <a:t> </a:t>
            </a:r>
            <a:r>
              <a:rPr lang="en-US" sz="1800" dirty="0" err="1" smtClean="0"/>
              <a:t>nói</a:t>
            </a:r>
            <a:r>
              <a:rPr lang="en-US" sz="1800" dirty="0" smtClean="0"/>
              <a:t>, </a:t>
            </a:r>
            <a:r>
              <a:rPr lang="en-US" sz="1800" dirty="0" err="1" smtClean="0"/>
              <a:t>ngoài</a:t>
            </a:r>
            <a:r>
              <a:rPr lang="en-US" sz="1800" dirty="0" smtClean="0"/>
              <a:t> </a:t>
            </a:r>
            <a:r>
              <a:rPr lang="en-US" sz="1800" dirty="0" err="1" smtClean="0"/>
              <a:t>cách</a:t>
            </a:r>
            <a:r>
              <a:rPr lang="en-US" sz="1800" dirty="0" smtClean="0"/>
              <a:t>  </a:t>
            </a:r>
            <a:r>
              <a:rPr lang="en-US" sz="1800" dirty="0" err="1" smtClean="0"/>
              <a:t>khởi</a:t>
            </a:r>
            <a:r>
              <a:rPr lang="en-US" sz="1800" dirty="0" smtClean="0"/>
              <a:t> </a:t>
            </a:r>
            <a:r>
              <a:rPr lang="en-US" sz="1800" dirty="0" err="1" smtClean="0"/>
              <a:t>tạo</a:t>
            </a:r>
            <a:r>
              <a:rPr lang="en-US" sz="1800" dirty="0" smtClean="0"/>
              <a:t> Bean </a:t>
            </a:r>
            <a:r>
              <a:rPr lang="en-US" sz="1800" dirty="0" err="1" smtClean="0"/>
              <a:t>sử</a:t>
            </a:r>
            <a:r>
              <a:rPr lang="en-US" sz="1800" dirty="0" smtClean="0"/>
              <a:t> </a:t>
            </a:r>
            <a:r>
              <a:rPr lang="en-US" sz="1800" dirty="0" err="1" smtClean="0"/>
              <a:t>dụng</a:t>
            </a:r>
            <a:r>
              <a:rPr lang="en-US" sz="1800" dirty="0" smtClean="0"/>
              <a:t> file .xml, ta </a:t>
            </a:r>
            <a:r>
              <a:rPr lang="en-US" sz="1800" dirty="0" err="1" smtClean="0"/>
              <a:t>còn</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tạo</a:t>
            </a:r>
            <a:r>
              <a:rPr lang="en-US" sz="1800" dirty="0" smtClean="0"/>
              <a:t> Bean </a:t>
            </a:r>
            <a:r>
              <a:rPr lang="en-US" sz="1800" dirty="0" err="1" smtClean="0"/>
              <a:t>bằng</a:t>
            </a:r>
            <a:r>
              <a:rPr lang="en-US" sz="1800" dirty="0" smtClean="0"/>
              <a:t> </a:t>
            </a:r>
            <a:r>
              <a:rPr lang="en-US" sz="1800" dirty="0" err="1" smtClean="0"/>
              <a:t>cách</a:t>
            </a:r>
            <a:r>
              <a:rPr lang="en-US" sz="1800" dirty="0" smtClean="0"/>
              <a:t> </a:t>
            </a:r>
            <a:r>
              <a:rPr lang="en-US" sz="1800" dirty="0" err="1" smtClean="0"/>
              <a:t>sử</a:t>
            </a:r>
            <a:r>
              <a:rPr lang="en-US" sz="1800" dirty="0" smtClean="0"/>
              <a:t> </a:t>
            </a:r>
            <a:r>
              <a:rPr lang="en-US" sz="1800" dirty="0" err="1" smtClean="0"/>
              <a:t>dụng</a:t>
            </a:r>
            <a:r>
              <a:rPr lang="en-US" sz="1800" dirty="0" smtClean="0"/>
              <a:t> @Configuration </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35" y="1051577"/>
            <a:ext cx="53625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101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2673" y="602674"/>
            <a:ext cx="7938654" cy="338554"/>
          </a:xfrm>
          <a:prstGeom prst="rect">
            <a:avLst/>
          </a:prstGeom>
          <a:noFill/>
        </p:spPr>
        <p:txBody>
          <a:bodyPr wrap="square" rtlCol="0">
            <a:spAutoFit/>
          </a:bodyPr>
          <a:lstStyle/>
          <a:p>
            <a:r>
              <a:rPr lang="en-US" sz="1600" dirty="0" smtClean="0">
                <a:solidFill>
                  <a:schemeClr val="accent1"/>
                </a:solidFill>
              </a:rPr>
              <a:t>@Configuration</a:t>
            </a:r>
            <a:r>
              <a:rPr lang="en-US" sz="1600" dirty="0" smtClean="0"/>
              <a:t>: </a:t>
            </a:r>
            <a:r>
              <a:rPr lang="en-US" sz="1600" dirty="0" err="1" smtClean="0"/>
              <a:t>chỉ</a:t>
            </a:r>
            <a:r>
              <a:rPr lang="en-US" sz="1600" dirty="0" smtClean="0"/>
              <a:t> </a:t>
            </a:r>
            <a:r>
              <a:rPr lang="en-US" sz="1600" dirty="0" err="1" smtClean="0"/>
              <a:t>ra</a:t>
            </a:r>
            <a:r>
              <a:rPr lang="en-US" sz="1600" dirty="0" smtClean="0"/>
              <a:t> </a:t>
            </a:r>
            <a:r>
              <a:rPr lang="en-US" sz="1600" dirty="0" err="1" smtClean="0"/>
              <a:t>rằng</a:t>
            </a:r>
            <a:r>
              <a:rPr lang="en-US" sz="1600" dirty="0" smtClean="0"/>
              <a:t> Spring </a:t>
            </a:r>
            <a:r>
              <a:rPr lang="en-US" sz="1600" dirty="0" err="1" smtClean="0"/>
              <a:t>có</a:t>
            </a:r>
            <a:r>
              <a:rPr lang="en-US" sz="1600" dirty="0" smtClean="0"/>
              <a:t> </a:t>
            </a:r>
            <a:r>
              <a:rPr lang="en-US" sz="1600" dirty="0" err="1" smtClean="0"/>
              <a:t>thể</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lớp</a:t>
            </a:r>
            <a:r>
              <a:rPr lang="en-US" sz="1600" dirty="0" smtClean="0"/>
              <a:t> </a:t>
            </a:r>
            <a:r>
              <a:rPr lang="en-US" sz="1600" dirty="0" err="1" smtClean="0"/>
              <a:t>này</a:t>
            </a:r>
            <a:r>
              <a:rPr lang="en-US" sz="1600" dirty="0" smtClean="0"/>
              <a:t> </a:t>
            </a:r>
            <a:r>
              <a:rPr lang="en-US" sz="1600" dirty="0" err="1" smtClean="0"/>
              <a:t>làm</a:t>
            </a:r>
            <a:r>
              <a:rPr lang="en-US" sz="1600" dirty="0" smtClean="0"/>
              <a:t> </a:t>
            </a:r>
            <a:r>
              <a:rPr lang="en-US" sz="1600" dirty="0" err="1" smtClean="0"/>
              <a:t>nguồn</a:t>
            </a:r>
            <a:r>
              <a:rPr lang="en-US" sz="1600" dirty="0" smtClean="0"/>
              <a:t> </a:t>
            </a:r>
            <a:r>
              <a:rPr lang="en-US" sz="1600" dirty="0" err="1" smtClean="0"/>
              <a:t>chứa</a:t>
            </a:r>
            <a:r>
              <a:rPr lang="en-US" sz="1600" dirty="0" smtClean="0"/>
              <a:t> Bean</a:t>
            </a:r>
          </a:p>
        </p:txBody>
      </p:sp>
      <p:sp>
        <p:nvSpPr>
          <p:cNvPr id="3" name="TextBox 2"/>
          <p:cNvSpPr txBox="1"/>
          <p:nvPr/>
        </p:nvSpPr>
        <p:spPr>
          <a:xfrm>
            <a:off x="588817" y="1357752"/>
            <a:ext cx="7938654" cy="338554"/>
          </a:xfrm>
          <a:prstGeom prst="rect">
            <a:avLst/>
          </a:prstGeom>
          <a:noFill/>
        </p:spPr>
        <p:txBody>
          <a:bodyPr wrap="square" rtlCol="0">
            <a:spAutoFit/>
          </a:bodyPr>
          <a:lstStyle/>
          <a:p>
            <a:r>
              <a:rPr lang="en-US" sz="1600" dirty="0" smtClean="0">
                <a:solidFill>
                  <a:schemeClr val="accent1"/>
                </a:solidFill>
              </a:rPr>
              <a:t>@Bean:</a:t>
            </a:r>
            <a:r>
              <a:rPr lang="en-US" sz="1600" dirty="0" smtClean="0"/>
              <a:t> </a:t>
            </a:r>
            <a:r>
              <a:rPr lang="en-US" sz="1600" dirty="0" err="1" smtClean="0"/>
              <a:t>định</a:t>
            </a:r>
            <a:r>
              <a:rPr lang="en-US" sz="1600" dirty="0" smtClean="0"/>
              <a:t> </a:t>
            </a:r>
            <a:r>
              <a:rPr lang="en-US" sz="1600" dirty="0" err="1" smtClean="0"/>
              <a:t>nghĩa</a:t>
            </a:r>
            <a:r>
              <a:rPr lang="en-US" sz="1600" dirty="0" smtClean="0"/>
              <a:t> </a:t>
            </a:r>
            <a:r>
              <a:rPr lang="en-US" sz="1600" dirty="0" err="1" smtClean="0"/>
              <a:t>các</a:t>
            </a:r>
            <a:r>
              <a:rPr lang="en-US" sz="1600" dirty="0" smtClean="0"/>
              <a:t> Bean. (</a:t>
            </a:r>
            <a:r>
              <a:rPr lang="en-US" sz="1600" dirty="0" err="1" smtClean="0"/>
              <a:t>cách</a:t>
            </a:r>
            <a:r>
              <a:rPr lang="en-US" sz="1600" dirty="0" smtClean="0"/>
              <a:t> inject </a:t>
            </a:r>
            <a:r>
              <a:rPr lang="en-US" sz="1600" dirty="0" err="1" smtClean="0"/>
              <a:t>tương</a:t>
            </a:r>
            <a:r>
              <a:rPr lang="en-US" sz="1600" dirty="0" smtClean="0"/>
              <a:t> </a:t>
            </a:r>
            <a:r>
              <a:rPr lang="en-US" sz="1600" dirty="0" err="1" smtClean="0"/>
              <a:t>tự</a:t>
            </a:r>
            <a:r>
              <a:rPr lang="en-US" sz="1600" dirty="0" smtClean="0"/>
              <a:t>: </a:t>
            </a:r>
            <a:r>
              <a:rPr lang="en-US" sz="1600" dirty="0" err="1" smtClean="0"/>
              <a:t>sử</a:t>
            </a:r>
            <a:r>
              <a:rPr lang="en-US" sz="1600" dirty="0" smtClean="0"/>
              <a:t> </a:t>
            </a:r>
            <a:r>
              <a:rPr lang="en-US" sz="1600" dirty="0" err="1" smtClean="0"/>
              <a:t>dụng</a:t>
            </a:r>
            <a:r>
              <a:rPr lang="en-US" sz="1600" dirty="0" smtClean="0"/>
              <a:t> </a:t>
            </a:r>
            <a:r>
              <a:rPr lang="en-US" sz="1600" dirty="0" err="1" smtClean="0"/>
              <a:t>contructor</a:t>
            </a:r>
            <a:r>
              <a:rPr lang="en-US" sz="1600" dirty="0" smtClean="0"/>
              <a:t> </a:t>
            </a:r>
            <a:r>
              <a:rPr lang="en-US" sz="1600" dirty="0" err="1" smtClean="0"/>
              <a:t>hoặc</a:t>
            </a:r>
            <a:r>
              <a:rPr lang="en-US" sz="1600" dirty="0" smtClean="0"/>
              <a:t> setter)</a:t>
            </a:r>
          </a:p>
        </p:txBody>
      </p:sp>
      <p:sp>
        <p:nvSpPr>
          <p:cNvPr id="4" name="TextBox 3"/>
          <p:cNvSpPr txBox="1"/>
          <p:nvPr/>
        </p:nvSpPr>
        <p:spPr>
          <a:xfrm>
            <a:off x="599208" y="2635845"/>
            <a:ext cx="7938654" cy="584775"/>
          </a:xfrm>
          <a:prstGeom prst="rect">
            <a:avLst/>
          </a:prstGeom>
          <a:noFill/>
        </p:spPr>
        <p:txBody>
          <a:bodyPr wrap="square" rtlCol="0">
            <a:spAutoFit/>
          </a:bodyPr>
          <a:lstStyle/>
          <a:p>
            <a:r>
              <a:rPr lang="en-US" sz="1600" dirty="0" smtClean="0">
                <a:solidFill>
                  <a:schemeClr val="accent1"/>
                </a:solidFill>
              </a:rPr>
              <a:t>@Import</a:t>
            </a:r>
            <a:r>
              <a:rPr lang="en-US" sz="1600" dirty="0" smtClean="0"/>
              <a:t>: </a:t>
            </a:r>
            <a:r>
              <a:rPr lang="en-US" sz="1600" dirty="0" err="1" smtClean="0"/>
              <a:t>chú</a:t>
            </a:r>
            <a:r>
              <a:rPr lang="en-US" sz="1600" dirty="0" smtClean="0"/>
              <a:t> </a:t>
            </a:r>
            <a:r>
              <a:rPr lang="en-US" sz="1600" dirty="0" err="1" smtClean="0"/>
              <a:t>thích</a:t>
            </a:r>
            <a:r>
              <a:rPr lang="en-US" sz="1600" dirty="0" smtClean="0"/>
              <a:t> </a:t>
            </a:r>
            <a:r>
              <a:rPr lang="en-US" sz="1600" dirty="0" err="1" smtClean="0"/>
              <a:t>cho</a:t>
            </a:r>
            <a:r>
              <a:rPr lang="en-US" sz="1600" dirty="0" smtClean="0"/>
              <a:t> Spring </a:t>
            </a:r>
            <a:r>
              <a:rPr lang="en-US" sz="1600" dirty="0" err="1" smtClean="0"/>
              <a:t>cho</a:t>
            </a:r>
            <a:r>
              <a:rPr lang="en-US" sz="1600" dirty="0" smtClean="0"/>
              <a:t> </a:t>
            </a:r>
            <a:r>
              <a:rPr lang="en-US" sz="1600" dirty="0" err="1" smtClean="0"/>
              <a:t>phép</a:t>
            </a:r>
            <a:r>
              <a:rPr lang="en-US" sz="1600" dirty="0" smtClean="0"/>
              <a:t> import </a:t>
            </a:r>
            <a:r>
              <a:rPr lang="en-US" sz="1600" dirty="0" err="1" smtClean="0"/>
              <a:t>các</a:t>
            </a:r>
            <a:r>
              <a:rPr lang="en-US" sz="1600" dirty="0" smtClean="0"/>
              <a:t> Bean </a:t>
            </a:r>
            <a:r>
              <a:rPr lang="en-US" sz="1600" dirty="0" err="1" smtClean="0"/>
              <a:t>từ</a:t>
            </a:r>
            <a:r>
              <a:rPr lang="en-US" sz="1600" dirty="0" smtClean="0"/>
              <a:t> Class </a:t>
            </a:r>
            <a:r>
              <a:rPr lang="en-US" sz="1600" dirty="0" err="1" smtClean="0"/>
              <a:t>cấu</a:t>
            </a:r>
            <a:r>
              <a:rPr lang="en-US" sz="1600" dirty="0" smtClean="0"/>
              <a:t> </a:t>
            </a:r>
            <a:r>
              <a:rPr lang="en-US" sz="1600" dirty="0" err="1" smtClean="0"/>
              <a:t>hình</a:t>
            </a:r>
            <a:r>
              <a:rPr lang="en-US" sz="1600" dirty="0" smtClean="0"/>
              <a:t> Bean </a:t>
            </a:r>
            <a:r>
              <a:rPr lang="en-US" sz="1600" dirty="0" err="1" smtClean="0"/>
              <a:t>khác</a:t>
            </a:r>
            <a:endParaRPr lang="en-US" sz="1600" dirty="0" smtClean="0"/>
          </a:p>
        </p:txBody>
      </p:sp>
      <p:sp>
        <p:nvSpPr>
          <p:cNvPr id="6" name="TextBox 5"/>
          <p:cNvSpPr txBox="1"/>
          <p:nvPr/>
        </p:nvSpPr>
        <p:spPr>
          <a:xfrm>
            <a:off x="602673" y="1683338"/>
            <a:ext cx="7938654" cy="584775"/>
          </a:xfrm>
          <a:prstGeom prst="rect">
            <a:avLst/>
          </a:prstGeom>
          <a:noFill/>
        </p:spPr>
        <p:txBody>
          <a:bodyPr wrap="square" rtlCol="0">
            <a:spAutoFit/>
          </a:bodyPr>
          <a:lstStyle/>
          <a:p>
            <a:r>
              <a:rPr lang="en-US" sz="1600" dirty="0" err="1" smtClean="0"/>
              <a:t>Có</a:t>
            </a:r>
            <a:r>
              <a:rPr lang="en-US" sz="1600" dirty="0" smtClean="0"/>
              <a:t> 2 </a:t>
            </a:r>
            <a:r>
              <a:rPr lang="en-US" sz="1600" dirty="0" err="1" smtClean="0"/>
              <a:t>thuộc</a:t>
            </a:r>
            <a:r>
              <a:rPr lang="en-US" sz="1600" dirty="0" smtClean="0"/>
              <a:t> </a:t>
            </a:r>
            <a:r>
              <a:rPr lang="en-US" sz="1600" dirty="0" err="1" smtClean="0"/>
              <a:t>tính</a:t>
            </a:r>
            <a:r>
              <a:rPr lang="en-US" sz="1600" dirty="0" smtClean="0"/>
              <a:t> </a:t>
            </a:r>
            <a:r>
              <a:rPr lang="en-US" sz="1600" dirty="0" err="1" smtClean="0"/>
              <a:t>initmethod</a:t>
            </a:r>
            <a:r>
              <a:rPr lang="en-US" sz="1600" dirty="0" smtClean="0"/>
              <a:t> </a:t>
            </a:r>
            <a:r>
              <a:rPr lang="en-US" sz="1600" dirty="0" err="1" smtClean="0"/>
              <a:t>và</a:t>
            </a:r>
            <a:r>
              <a:rPr lang="en-US" sz="1600" dirty="0" smtClean="0"/>
              <a:t> </a:t>
            </a:r>
            <a:r>
              <a:rPr lang="en-US" sz="1600" dirty="0" err="1" smtClean="0"/>
              <a:t>destroymethod</a:t>
            </a:r>
            <a:r>
              <a:rPr lang="en-US" sz="1600" dirty="0" smtClean="0"/>
              <a:t> </a:t>
            </a:r>
            <a:r>
              <a:rPr lang="en-US" sz="1600" dirty="0" err="1" smtClean="0"/>
              <a:t>để</a:t>
            </a:r>
            <a:r>
              <a:rPr lang="en-US" sz="1600" dirty="0" smtClean="0"/>
              <a:t> </a:t>
            </a:r>
            <a:r>
              <a:rPr lang="en-US" sz="1600" dirty="0" err="1" smtClean="0"/>
              <a:t>chỉ</a:t>
            </a:r>
            <a:r>
              <a:rPr lang="en-US" sz="1600" dirty="0" smtClean="0"/>
              <a:t> </a:t>
            </a:r>
            <a:r>
              <a:rPr lang="en-US" sz="1600" dirty="0" err="1" smtClean="0"/>
              <a:t>đến</a:t>
            </a:r>
            <a:r>
              <a:rPr lang="en-US" sz="1600" dirty="0" smtClean="0"/>
              <a:t> 2 </a:t>
            </a:r>
            <a:r>
              <a:rPr lang="en-US" sz="1600" dirty="0" err="1" smtClean="0"/>
              <a:t>phương</a:t>
            </a:r>
            <a:r>
              <a:rPr lang="en-US" sz="1600" dirty="0" smtClean="0"/>
              <a:t> </a:t>
            </a:r>
            <a:r>
              <a:rPr lang="en-US" sz="1600" dirty="0" err="1" smtClean="0"/>
              <a:t>thức</a:t>
            </a:r>
            <a:r>
              <a:rPr lang="en-US" sz="1600" dirty="0" smtClean="0"/>
              <a:t> </a:t>
            </a:r>
            <a:r>
              <a:rPr lang="en-US" sz="1600" dirty="0" err="1" smtClean="0"/>
              <a:t>tạo</a:t>
            </a:r>
            <a:r>
              <a:rPr lang="en-US" sz="1600" dirty="0" smtClean="0"/>
              <a:t> </a:t>
            </a:r>
            <a:r>
              <a:rPr lang="en-US" sz="1600" dirty="0" err="1" smtClean="0"/>
              <a:t>và</a:t>
            </a:r>
            <a:r>
              <a:rPr lang="en-US" sz="1600" dirty="0" smtClean="0"/>
              <a:t> </a:t>
            </a:r>
            <a:r>
              <a:rPr lang="en-US" sz="1600" dirty="0" err="1" smtClean="0"/>
              <a:t>hủy</a:t>
            </a:r>
            <a:r>
              <a:rPr lang="en-US" sz="1600" dirty="0" smtClean="0"/>
              <a:t> </a:t>
            </a:r>
            <a:r>
              <a:rPr lang="en-US" sz="1600" dirty="0" err="1" smtClean="0"/>
              <a:t>trong</a:t>
            </a:r>
            <a:r>
              <a:rPr lang="en-US" sz="1600" dirty="0" smtClean="0"/>
              <a:t> </a:t>
            </a:r>
            <a:r>
              <a:rPr lang="en-US" sz="1600" dirty="0" err="1" smtClean="0"/>
              <a:t>lớp</a:t>
            </a:r>
            <a:r>
              <a:rPr lang="en-US" sz="1600" dirty="0" smtClean="0"/>
              <a:t> </a:t>
            </a:r>
            <a:r>
              <a:rPr lang="en-US" sz="1600" dirty="0" err="1" smtClean="0"/>
              <a:t>tương</a:t>
            </a:r>
            <a:r>
              <a:rPr lang="en-US" sz="1600" dirty="0" smtClean="0"/>
              <a:t> </a:t>
            </a:r>
            <a:r>
              <a:rPr lang="en-US" sz="1600" dirty="0" err="1" smtClean="0"/>
              <a:t>ứng</a:t>
            </a:r>
            <a:endParaRPr lang="en-US" sz="1600" dirty="0" smtClean="0"/>
          </a:p>
        </p:txBody>
      </p:sp>
      <p:sp>
        <p:nvSpPr>
          <p:cNvPr id="7" name="TextBox 6"/>
          <p:cNvSpPr txBox="1"/>
          <p:nvPr/>
        </p:nvSpPr>
        <p:spPr>
          <a:xfrm>
            <a:off x="602673" y="3605673"/>
            <a:ext cx="7938654" cy="584775"/>
          </a:xfrm>
          <a:prstGeom prst="rect">
            <a:avLst/>
          </a:prstGeom>
          <a:noFill/>
        </p:spPr>
        <p:txBody>
          <a:bodyPr wrap="square" rtlCol="0">
            <a:spAutoFit/>
          </a:bodyPr>
          <a:lstStyle/>
          <a:p>
            <a:r>
              <a:rPr lang="en-US" sz="1600" dirty="0" smtClean="0">
                <a:solidFill>
                  <a:schemeClr val="accent1"/>
                </a:solidFill>
              </a:rPr>
              <a:t>@Scope: </a:t>
            </a:r>
            <a:r>
              <a:rPr lang="en-US" sz="1600" dirty="0" err="1" smtClean="0"/>
              <a:t>Chỉ</a:t>
            </a:r>
            <a:r>
              <a:rPr lang="en-US" sz="1600" dirty="0" smtClean="0"/>
              <a:t> </a:t>
            </a:r>
            <a:r>
              <a:rPr lang="en-US" sz="1600" dirty="0" err="1" smtClean="0"/>
              <a:t>định</a:t>
            </a:r>
            <a:r>
              <a:rPr lang="en-US" sz="1600" dirty="0" smtClean="0"/>
              <a:t> </a:t>
            </a:r>
            <a:r>
              <a:rPr lang="en-US" sz="1600" dirty="0" err="1" smtClean="0"/>
              <a:t>phạm</a:t>
            </a:r>
            <a:r>
              <a:rPr lang="en-US" sz="1600" dirty="0" smtClean="0"/>
              <a:t> vi </a:t>
            </a:r>
            <a:r>
              <a:rPr lang="en-US" sz="1600" dirty="0" err="1" smtClean="0"/>
              <a:t>cho</a:t>
            </a:r>
            <a:r>
              <a:rPr lang="en-US" sz="1600" dirty="0" smtClean="0"/>
              <a:t> Bean. </a:t>
            </a:r>
            <a:r>
              <a:rPr lang="en-US" sz="1600" dirty="0" err="1" smtClean="0"/>
              <a:t>Có</a:t>
            </a:r>
            <a:r>
              <a:rPr lang="en-US" sz="1600" dirty="0" smtClean="0"/>
              <a:t> 2 </a:t>
            </a:r>
            <a:r>
              <a:rPr lang="en-US" sz="1600" dirty="0" err="1" smtClean="0"/>
              <a:t>giá</a:t>
            </a:r>
            <a:r>
              <a:rPr lang="en-US" sz="1600" dirty="0" smtClean="0"/>
              <a:t> </a:t>
            </a:r>
            <a:r>
              <a:rPr lang="en-US" sz="1600" dirty="0" err="1" smtClean="0"/>
              <a:t>trị</a:t>
            </a:r>
            <a:r>
              <a:rPr lang="en-US" sz="1600" dirty="0" smtClean="0"/>
              <a:t> </a:t>
            </a:r>
            <a:r>
              <a:rPr lang="en-US" sz="1600" dirty="0" err="1" smtClean="0"/>
              <a:t>là</a:t>
            </a:r>
            <a:r>
              <a:rPr lang="en-US" sz="1600" dirty="0" smtClean="0"/>
              <a:t> “singleton” – </a:t>
            </a:r>
            <a:r>
              <a:rPr lang="en-US" sz="1600" dirty="0" err="1" smtClean="0"/>
              <a:t>mặc</a:t>
            </a:r>
            <a:r>
              <a:rPr lang="en-US" sz="1600" dirty="0" smtClean="0"/>
              <a:t> </a:t>
            </a:r>
            <a:r>
              <a:rPr lang="en-US" sz="1600" dirty="0" err="1" smtClean="0"/>
              <a:t>định</a:t>
            </a:r>
            <a:r>
              <a:rPr lang="en-US" sz="1600" dirty="0" smtClean="0"/>
              <a:t> </a:t>
            </a:r>
            <a:r>
              <a:rPr lang="en-US" sz="1600" dirty="0" err="1" smtClean="0"/>
              <a:t>và</a:t>
            </a:r>
            <a:r>
              <a:rPr lang="en-US" sz="1600" dirty="0"/>
              <a:t> </a:t>
            </a:r>
            <a:r>
              <a:rPr lang="en-US" sz="1600" dirty="0" smtClean="0"/>
              <a:t>“prototype”</a:t>
            </a:r>
          </a:p>
        </p:txBody>
      </p:sp>
    </p:spTree>
    <p:extLst>
      <p:ext uri="{BB962C8B-B14F-4D97-AF65-F5344CB8AC3E}">
        <p14:creationId xmlns:p14="http://schemas.microsoft.com/office/powerpoint/2010/main" val="2166730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612845" y="2700942"/>
            <a:ext cx="4791142"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Auto Component Scan</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6</a:t>
            </a:r>
          </a:p>
        </p:txBody>
      </p:sp>
      <p:cxnSp>
        <p:nvCxnSpPr>
          <p:cNvPr id="4" name="Straight Connector 3"/>
          <p:cNvCxnSpPr/>
          <p:nvPr/>
        </p:nvCxnSpPr>
        <p:spPr>
          <a:xfrm>
            <a:off x="3241967" y="3865418"/>
            <a:ext cx="361603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96560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90" y="290945"/>
            <a:ext cx="7180119" cy="830997"/>
          </a:xfrm>
          <a:prstGeom prst="rect">
            <a:avLst/>
          </a:prstGeom>
          <a:noFill/>
        </p:spPr>
        <p:txBody>
          <a:bodyPr wrap="square" rtlCol="0">
            <a:spAutoFit/>
          </a:bodyPr>
          <a:lstStyle/>
          <a:p>
            <a:r>
              <a:rPr lang="vi-VN" sz="1600" dirty="0">
                <a:latin typeface="Times New Roman" pitchFamily="18" charset="0"/>
                <a:cs typeface="Times New Roman" pitchFamily="18" charset="0"/>
              </a:rPr>
              <a:t>Ngoài cách khởi tạo bean trong khung chứa của Spring sử dụng tập tin XML hoặc sử dụng annotation @</a:t>
            </a:r>
            <a:r>
              <a:rPr lang="vi-VN" sz="1600" dirty="0" smtClean="0">
                <a:latin typeface="Times New Roman" pitchFamily="18" charset="0"/>
                <a:cs typeface="Times New Roman" pitchFamily="18" charset="0"/>
              </a:rPr>
              <a:t>Configuration,</a:t>
            </a:r>
            <a:r>
              <a:rPr lang="en-US" sz="1600" dirty="0" smtClean="0">
                <a:latin typeface="Times New Roman" pitchFamily="18" charset="0"/>
                <a:cs typeface="Times New Roman" pitchFamily="18" charset="0"/>
              </a:rPr>
              <a:t> </a:t>
            </a:r>
            <a:r>
              <a:rPr lang="vi-VN" sz="1600" dirty="0" smtClean="0">
                <a:latin typeface="Times New Roman" pitchFamily="18" charset="0"/>
                <a:cs typeface="Times New Roman" pitchFamily="18" charset="0"/>
              </a:rPr>
              <a:t>ta </a:t>
            </a:r>
            <a:r>
              <a:rPr lang="vi-VN" sz="1600" dirty="0">
                <a:latin typeface="Times New Roman" pitchFamily="18" charset="0"/>
                <a:cs typeface="Times New Roman" pitchFamily="18" charset="0"/>
              </a:rPr>
              <a:t>còn có thể khởi tạo bean bằng cách sử dụng cơ chế </a:t>
            </a:r>
            <a:r>
              <a:rPr lang="en-US" sz="1600" i="1" dirty="0">
                <a:solidFill>
                  <a:schemeClr val="accent1"/>
                </a:solidFill>
                <a:latin typeface="Times New Roman" pitchFamily="18" charset="0"/>
                <a:cs typeface="Times New Roman" pitchFamily="18" charset="0"/>
              </a:rPr>
              <a:t>a</a:t>
            </a:r>
            <a:r>
              <a:rPr lang="vi-VN" sz="1600" b="1" i="1" dirty="0" smtClean="0">
                <a:solidFill>
                  <a:schemeClr val="accent1"/>
                </a:solidFill>
                <a:latin typeface="Times New Roman" pitchFamily="18" charset="0"/>
                <a:cs typeface="Times New Roman" pitchFamily="18" charset="0"/>
              </a:rPr>
              <a:t>uto </a:t>
            </a:r>
            <a:r>
              <a:rPr lang="en-US" sz="1600" b="1" i="1" dirty="0">
                <a:solidFill>
                  <a:schemeClr val="accent1"/>
                </a:solidFill>
                <a:latin typeface="Times New Roman" pitchFamily="18" charset="0"/>
                <a:cs typeface="Times New Roman" pitchFamily="18" charset="0"/>
              </a:rPr>
              <a:t>c</a:t>
            </a:r>
            <a:r>
              <a:rPr lang="vi-VN" sz="1600" b="1" i="1" dirty="0" smtClean="0">
                <a:solidFill>
                  <a:schemeClr val="accent1"/>
                </a:solidFill>
                <a:latin typeface="Times New Roman" pitchFamily="18" charset="0"/>
                <a:cs typeface="Times New Roman" pitchFamily="18" charset="0"/>
              </a:rPr>
              <a:t>omponent </a:t>
            </a:r>
            <a:r>
              <a:rPr lang="vi-VN" sz="1600" b="1" i="1" dirty="0">
                <a:solidFill>
                  <a:schemeClr val="accent1"/>
                </a:solidFill>
                <a:latin typeface="Times New Roman" pitchFamily="18" charset="0"/>
                <a:cs typeface="Times New Roman" pitchFamily="18" charset="0"/>
              </a:rPr>
              <a:t>scan </a:t>
            </a:r>
            <a:r>
              <a:rPr lang="vi-VN" sz="1600" dirty="0">
                <a:latin typeface="Times New Roman" pitchFamily="18" charset="0"/>
                <a:cs typeface="Times New Roman" pitchFamily="18" charset="0"/>
              </a:rPr>
              <a:t>của Spring</a:t>
            </a:r>
            <a:endParaRPr lang="en-US" sz="1600" dirty="0">
              <a:latin typeface="Times New Roman" pitchFamily="18" charset="0"/>
              <a:cs typeface="Times New Roman" pitchFamily="18" charset="0"/>
            </a:endParaRPr>
          </a:p>
        </p:txBody>
      </p:sp>
      <p:sp>
        <p:nvSpPr>
          <p:cNvPr id="3" name="TextBox 2"/>
          <p:cNvSpPr txBox="1"/>
          <p:nvPr/>
        </p:nvSpPr>
        <p:spPr>
          <a:xfrm>
            <a:off x="955964" y="1121942"/>
            <a:ext cx="6795654" cy="1323439"/>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Đầu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tiên</a:t>
            </a:r>
            <a:r>
              <a:rPr lang="vi-VN" sz="1600" dirty="0" smtClean="0">
                <a:latin typeface="+mj-lt"/>
              </a:rPr>
              <a:t>, </a:t>
            </a:r>
            <a:r>
              <a:rPr lang="vi-VN" sz="1600" dirty="0">
                <a:latin typeface="+mj-lt"/>
              </a:rPr>
              <a:t>chúng ta phải khai báo một thẻ context:component-scan trong tập tin cấu </a:t>
            </a:r>
            <a:r>
              <a:rPr lang="vi-VN" sz="1600" dirty="0" smtClean="0">
                <a:latin typeface="+mj-lt"/>
              </a:rPr>
              <a:t>hình</a:t>
            </a:r>
            <a:r>
              <a:rPr lang="en-US" sz="1600" dirty="0" smtClean="0">
                <a:latin typeface="+mj-lt"/>
              </a:rPr>
              <a:t> </a:t>
            </a:r>
            <a:r>
              <a:rPr lang="en-US" sz="1600" dirty="0" err="1" smtClean="0">
                <a:latin typeface="+mj-lt"/>
              </a:rPr>
              <a:t>của</a:t>
            </a:r>
            <a:r>
              <a:rPr lang="en-US" sz="1600" dirty="0" smtClean="0">
                <a:latin typeface="+mj-lt"/>
              </a:rPr>
              <a:t> Spring(</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xml)</a:t>
            </a:r>
          </a:p>
          <a:p>
            <a:endParaRPr lang="en-US" sz="1600" dirty="0">
              <a:latin typeface="+mj-lt"/>
            </a:endParaRPr>
          </a:p>
          <a:p>
            <a:endParaRPr lang="en-US" sz="1600" dirty="0" smtClean="0">
              <a:latin typeface="+mj-lt"/>
            </a:endParaRPr>
          </a:p>
          <a:p>
            <a:r>
              <a:rPr lang="en-US" sz="1600" dirty="0" err="1" smtClean="0">
                <a:latin typeface="+mj-lt"/>
              </a:rPr>
              <a:t>Hoặc</a:t>
            </a:r>
            <a:r>
              <a:rPr lang="en-US" sz="1600" dirty="0" smtClean="0">
                <a:latin typeface="+mj-lt"/>
              </a:rPr>
              <a:t> </a:t>
            </a:r>
            <a:r>
              <a:rPr lang="en-US" sz="1600" dirty="0" err="1" smtClean="0">
                <a:latin typeface="+mj-lt"/>
              </a:rPr>
              <a:t>thêm</a:t>
            </a:r>
            <a:r>
              <a:rPr lang="en-US" sz="1600" dirty="0" smtClean="0">
                <a:latin typeface="+mj-lt"/>
              </a:rPr>
              <a:t> </a:t>
            </a:r>
            <a:r>
              <a:rPr lang="en-US" sz="1600" dirty="0">
                <a:latin typeface="+mj-lt"/>
              </a:rPr>
              <a:t>@</a:t>
            </a:r>
            <a:r>
              <a:rPr lang="en-US" sz="1600" dirty="0" err="1" smtClean="0">
                <a:latin typeface="+mj-lt"/>
              </a:rPr>
              <a:t>ComponentScan</a:t>
            </a:r>
            <a:r>
              <a:rPr lang="en-US" sz="1600" dirty="0" smtClean="0">
                <a:latin typeface="+mj-lt"/>
              </a:rPr>
              <a:t> (</a:t>
            </a:r>
            <a:r>
              <a:rPr lang="en-US" sz="1600" dirty="0" err="1" smtClean="0">
                <a:latin typeface="+mj-lt"/>
              </a:rPr>
              <a:t>nếu</a:t>
            </a:r>
            <a:r>
              <a:rPr lang="en-US" sz="1600" dirty="0" smtClean="0">
                <a:latin typeface="+mj-lt"/>
              </a:rPr>
              <a:t> </a:t>
            </a:r>
            <a:r>
              <a:rPr lang="en-US" sz="1600" dirty="0" err="1" smtClean="0">
                <a:latin typeface="+mj-lt"/>
              </a:rPr>
              <a:t>cấu</a:t>
            </a:r>
            <a:r>
              <a:rPr lang="en-US" sz="1600" dirty="0" smtClean="0">
                <a:latin typeface="+mj-lt"/>
              </a:rPr>
              <a:t> </a:t>
            </a:r>
            <a:r>
              <a:rPr lang="en-US" sz="1600" dirty="0" err="1" smtClean="0">
                <a:latin typeface="+mj-lt"/>
              </a:rPr>
              <a:t>hình</a:t>
            </a:r>
            <a:r>
              <a:rPr lang="en-US" sz="1600" dirty="0" smtClean="0">
                <a:latin typeface="+mj-lt"/>
              </a:rPr>
              <a:t> </a:t>
            </a:r>
            <a:r>
              <a:rPr lang="en-US" sz="1600" dirty="0" err="1" smtClean="0">
                <a:latin typeface="+mj-lt"/>
              </a:rPr>
              <a:t>bằng</a:t>
            </a:r>
            <a:r>
              <a:rPr lang="en-US" sz="1600" dirty="0" smtClean="0">
                <a:latin typeface="+mj-lt"/>
              </a:rPr>
              <a:t> file java)</a:t>
            </a:r>
            <a:endParaRPr lang="en-US" sz="16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64" y="1689823"/>
            <a:ext cx="653256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182" y="2473037"/>
            <a:ext cx="5334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8145" y="3096491"/>
            <a:ext cx="7668491" cy="523220"/>
          </a:xfrm>
          <a:prstGeom prst="rect">
            <a:avLst/>
          </a:prstGeom>
          <a:noFill/>
        </p:spPr>
        <p:txBody>
          <a:bodyPr wrap="square" rtlCol="0">
            <a:spAutoFit/>
          </a:bodyPr>
          <a:lstStyle/>
          <a:p>
            <a:r>
              <a:rPr lang="en-US" dirty="0" smtClean="0"/>
              <a:t>Ở </a:t>
            </a:r>
            <a:r>
              <a:rPr lang="en-US" dirty="0" err="1" smtClean="0"/>
              <a:t>đây</a:t>
            </a:r>
            <a:r>
              <a:rPr lang="en-US" dirty="0" smtClean="0"/>
              <a:t>, </a:t>
            </a:r>
            <a:r>
              <a:rPr lang="en-US" dirty="0" smtClean="0">
                <a:solidFill>
                  <a:schemeClr val="accent1"/>
                </a:solidFill>
              </a:rPr>
              <a:t>base-package</a:t>
            </a:r>
            <a:r>
              <a:rPr lang="en-US" dirty="0" smtClean="0"/>
              <a:t> </a:t>
            </a:r>
            <a:r>
              <a:rPr lang="en-US" dirty="0" err="1" smtClean="0"/>
              <a:t>chứa</a:t>
            </a:r>
            <a:r>
              <a:rPr lang="en-US" dirty="0" smtClean="0"/>
              <a:t> </a:t>
            </a:r>
            <a:r>
              <a:rPr lang="en-US" dirty="0" err="1" smtClean="0"/>
              <a:t>tên</a:t>
            </a:r>
            <a:r>
              <a:rPr lang="en-US" dirty="0" smtClean="0"/>
              <a:t> </a:t>
            </a:r>
            <a:r>
              <a:rPr lang="en-US" dirty="0" err="1" smtClean="0"/>
              <a:t>các</a:t>
            </a:r>
            <a:r>
              <a:rPr lang="en-US" dirty="0" smtClean="0"/>
              <a:t> package </a:t>
            </a:r>
            <a:r>
              <a:rPr lang="en-US" dirty="0" err="1" smtClean="0"/>
              <a:t>mà</a:t>
            </a:r>
            <a:r>
              <a:rPr lang="en-US" dirty="0" smtClean="0"/>
              <a:t> </a:t>
            </a:r>
            <a:r>
              <a:rPr lang="en-US" dirty="0" err="1" smtClean="0"/>
              <a:t>chúng</a:t>
            </a:r>
            <a:r>
              <a:rPr lang="en-US" dirty="0" smtClean="0"/>
              <a:t> ta </a:t>
            </a:r>
            <a:r>
              <a:rPr lang="en-US" dirty="0" err="1" smtClean="0"/>
              <a:t>muốn</a:t>
            </a:r>
            <a:r>
              <a:rPr lang="en-US" dirty="0" smtClean="0"/>
              <a:t> Spring scan </a:t>
            </a:r>
            <a:r>
              <a:rPr lang="en-US" dirty="0" err="1" smtClean="0"/>
              <a:t>rồi</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các</a:t>
            </a:r>
            <a:r>
              <a:rPr lang="en-US" dirty="0" smtClean="0"/>
              <a:t> Bean </a:t>
            </a:r>
            <a:r>
              <a:rPr lang="en-US" dirty="0" err="1" smtClean="0"/>
              <a:t>từ</a:t>
            </a:r>
            <a:r>
              <a:rPr lang="en-US" dirty="0" smtClean="0"/>
              <a:t> </a:t>
            </a:r>
            <a:r>
              <a:rPr lang="en-US" dirty="0" err="1" smtClean="0"/>
              <a:t>các</a:t>
            </a:r>
            <a:r>
              <a:rPr lang="en-US" dirty="0" smtClean="0"/>
              <a:t> annotation </a:t>
            </a:r>
            <a:r>
              <a:rPr lang="en-US" dirty="0" err="1" smtClean="0"/>
              <a:t>mà</a:t>
            </a:r>
            <a:r>
              <a:rPr lang="en-US" dirty="0" smtClean="0"/>
              <a:t> </a:t>
            </a:r>
            <a:r>
              <a:rPr lang="en-US" dirty="0" err="1" smtClean="0"/>
              <a:t>nó</a:t>
            </a:r>
            <a:r>
              <a:rPr lang="en-US" dirty="0" smtClean="0"/>
              <a:t> </a:t>
            </a:r>
            <a:r>
              <a:rPr lang="en-US" dirty="0" err="1" smtClean="0"/>
              <a:t>định</a:t>
            </a:r>
            <a:r>
              <a:rPr lang="en-US" dirty="0" smtClean="0"/>
              <a:t> </a:t>
            </a:r>
            <a:r>
              <a:rPr lang="en-US" dirty="0" err="1" smtClean="0"/>
              <a:t>nghĩa</a:t>
            </a:r>
            <a:r>
              <a:rPr lang="en-US" dirty="0" smtClean="0"/>
              <a:t> ở </a:t>
            </a:r>
            <a:r>
              <a:rPr lang="en-US" dirty="0" err="1" smtClean="0"/>
              <a:t>sau</a:t>
            </a:r>
            <a:r>
              <a:rPr lang="en-US" dirty="0" smtClean="0"/>
              <a:t> </a:t>
            </a:r>
            <a:r>
              <a:rPr lang="en-US" dirty="0" err="1" smtClean="0"/>
              <a:t>đây</a:t>
            </a:r>
            <a:r>
              <a:rPr lang="en-US" dirty="0" smtClean="0"/>
              <a:t>:</a:t>
            </a:r>
            <a:endParaRPr lang="en-US" dirty="0"/>
          </a:p>
        </p:txBody>
      </p:sp>
    </p:spTree>
    <p:extLst>
      <p:ext uri="{BB962C8B-B14F-4D97-AF65-F5344CB8AC3E}">
        <p14:creationId xmlns:p14="http://schemas.microsoft.com/office/powerpoint/2010/main" val="182309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10" y="218210"/>
            <a:ext cx="8395855" cy="3046988"/>
          </a:xfrm>
          <a:prstGeom prst="rect">
            <a:avLst/>
          </a:prstGeom>
          <a:noFill/>
        </p:spPr>
        <p:txBody>
          <a:bodyPr wrap="square" rtlCol="0">
            <a:spAutoFit/>
          </a:bodyPr>
          <a:lstStyle/>
          <a:p>
            <a:pPr fontAlgn="base"/>
            <a:r>
              <a:rPr lang="vi-VN" sz="1600" dirty="0" smtClean="0">
                <a:latin typeface="+mj-lt"/>
              </a:rPr>
              <a:t>Các </a:t>
            </a:r>
            <a:r>
              <a:rPr lang="vi-VN" sz="1600" dirty="0">
                <a:latin typeface="+mj-lt"/>
              </a:rPr>
              <a:t>annotation đó là: @Component, @Repository, @Service và @Controller. Mỗi annotation có ý nghĩa khác nhau như sau</a:t>
            </a:r>
            <a:r>
              <a:rPr lang="vi-VN" sz="1600" dirty="0" smtClean="0">
                <a:latin typeface="+mj-lt"/>
              </a:rPr>
              <a:t>:</a:t>
            </a:r>
            <a:endParaRPr lang="en-US" sz="1600" dirty="0" smtClean="0">
              <a:latin typeface="+mj-lt"/>
            </a:endParaRPr>
          </a:p>
          <a:p>
            <a:pPr fontAlgn="base"/>
            <a:endParaRPr lang="vi-VN" sz="1600" dirty="0">
              <a:latin typeface="+mj-lt"/>
            </a:endParaRP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Component</a:t>
            </a:r>
            <a:r>
              <a:rPr lang="vi-VN" sz="1600" dirty="0">
                <a:latin typeface="+mj-lt"/>
              </a:rPr>
              <a:t>: dùng cho những đối tượng không liên quan đến database, business logic hay presentation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Repository: </a:t>
            </a:r>
            <a:r>
              <a:rPr lang="vi-VN" sz="1600" dirty="0">
                <a:latin typeface="+mj-lt"/>
              </a:rPr>
              <a:t>dùng cho những đối tượng liên quan đến database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Service: </a:t>
            </a:r>
            <a:r>
              <a:rPr lang="vi-VN" sz="1600" dirty="0">
                <a:latin typeface="+mj-lt"/>
              </a:rPr>
              <a:t>dùng cho những đối tượng liên quan đến business logic layer.</a:t>
            </a:r>
          </a:p>
          <a:p>
            <a:pPr marL="342900" indent="-342900" fontAlgn="base">
              <a:buFont typeface="+mj-lt"/>
              <a:buAutoNum type="arabicPeriod"/>
            </a:pPr>
            <a:r>
              <a:rPr lang="vi-VN" sz="1600" dirty="0" smtClean="0">
                <a:solidFill>
                  <a:schemeClr val="accent1"/>
                </a:solidFill>
                <a:latin typeface="+mj-lt"/>
              </a:rPr>
              <a:t>@</a:t>
            </a:r>
            <a:r>
              <a:rPr lang="vi-VN" sz="1600" dirty="0">
                <a:solidFill>
                  <a:schemeClr val="accent1"/>
                </a:solidFill>
                <a:latin typeface="+mj-lt"/>
              </a:rPr>
              <a:t>Controller: </a:t>
            </a:r>
            <a:r>
              <a:rPr lang="vi-VN" sz="1600" dirty="0">
                <a:latin typeface="+mj-lt"/>
              </a:rPr>
              <a:t>dùng cho những đối tượng liên quan đến presentation </a:t>
            </a:r>
            <a:r>
              <a:rPr lang="vi-VN" sz="1600" dirty="0" smtClean="0">
                <a:latin typeface="+mj-lt"/>
              </a:rPr>
              <a:t>layer.</a:t>
            </a:r>
            <a:endParaRPr lang="en-US" sz="1600" dirty="0" smtClean="0">
              <a:latin typeface="+mj-lt"/>
            </a:endParaRPr>
          </a:p>
          <a:p>
            <a:pPr marL="342900" indent="-342900" fontAlgn="base">
              <a:buFont typeface="+mj-lt"/>
              <a:buAutoNum type="arabicPeriod"/>
            </a:pPr>
            <a:endParaRPr lang="en-US" sz="1600" dirty="0">
              <a:latin typeface="+mj-lt"/>
            </a:endParaRPr>
          </a:p>
          <a:p>
            <a:pPr fontAlgn="base"/>
            <a:r>
              <a:rPr lang="vi-VN" sz="1600" dirty="0" smtClean="0">
                <a:latin typeface="+mj-lt"/>
              </a:rPr>
              <a:t>Thật </a:t>
            </a:r>
            <a:r>
              <a:rPr lang="vi-VN" sz="1600" dirty="0">
                <a:latin typeface="+mj-lt"/>
              </a:rPr>
              <a:t>ra, bạn có thể sử dụng những annotation trên cho bất kỳ đối tượng nào. Nhưng để làm rõ hơn về mặt ngữ nghĩa cho từng đối tượng, các bạn nên sử dụng chúng cho phù hợp với mục đích.</a:t>
            </a:r>
          </a:p>
          <a:p>
            <a:endParaRPr lang="en-US" sz="16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43" y="3076575"/>
            <a:ext cx="29432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384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Đọc value từ file properties</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7</a:t>
            </a: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3016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845" y="218209"/>
            <a:ext cx="7772400" cy="523220"/>
          </a:xfrm>
          <a:prstGeom prst="rect">
            <a:avLst/>
          </a:prstGeom>
          <a:noFill/>
        </p:spPr>
        <p:txBody>
          <a:bodyPr wrap="square" rtlCol="0">
            <a:spAutoFit/>
          </a:bodyPr>
          <a:lstStyle/>
          <a:p>
            <a:r>
              <a:rPr lang="en-US" dirty="0" err="1" smtClean="0"/>
              <a:t>Để</a:t>
            </a:r>
            <a:r>
              <a:rPr lang="en-US" dirty="0" smtClean="0"/>
              <a:t> </a:t>
            </a:r>
            <a:r>
              <a:rPr lang="en-US" dirty="0" err="1" smtClean="0"/>
              <a:t>tiện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en-US" dirty="0" smtClean="0"/>
              <a:t>, Spring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ta </a:t>
            </a:r>
            <a:r>
              <a:rPr lang="en-US" dirty="0" err="1" smtClean="0"/>
              <a:t>cơ</a:t>
            </a:r>
            <a:r>
              <a:rPr lang="en-US" dirty="0" smtClean="0"/>
              <a:t> </a:t>
            </a:r>
            <a:r>
              <a:rPr lang="en-US" dirty="0" err="1" smtClean="0"/>
              <a:t>chế</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properties </a:t>
            </a:r>
            <a:r>
              <a:rPr lang="en-US" dirty="0" err="1" smtClean="0"/>
              <a:t>cho</a:t>
            </a:r>
            <a:r>
              <a:rPr lang="en-US" dirty="0" smtClean="0"/>
              <a:t> Bean</a:t>
            </a:r>
            <a:endParaRPr lang="en-US" dirty="0"/>
          </a:p>
        </p:txBody>
      </p:sp>
      <p:sp>
        <p:nvSpPr>
          <p:cNvPr id="3" name="TextBox 2"/>
          <p:cNvSpPr txBox="1"/>
          <p:nvPr/>
        </p:nvSpPr>
        <p:spPr>
          <a:xfrm>
            <a:off x="810491" y="987136"/>
            <a:ext cx="7013864" cy="307777"/>
          </a:xfrm>
          <a:prstGeom prst="rect">
            <a:avLst/>
          </a:prstGeom>
          <a:noFill/>
        </p:spPr>
        <p:txBody>
          <a:bodyPr wrap="square" rtlCol="0">
            <a:spAutoFit/>
          </a:bodyPr>
          <a:lstStyle/>
          <a:p>
            <a:r>
              <a:rPr lang="en-US" dirty="0" smtClean="0"/>
              <a:t>1. </a:t>
            </a:r>
            <a:r>
              <a:rPr lang="en-US" dirty="0" err="1" smtClean="0"/>
              <a:t>Tạo</a:t>
            </a:r>
            <a:r>
              <a:rPr lang="en-US" dirty="0" smtClean="0"/>
              <a:t> file properties </a:t>
            </a:r>
            <a:r>
              <a:rPr lang="en-US" dirty="0" err="1" smtClean="0"/>
              <a:t>dưới</a:t>
            </a:r>
            <a:r>
              <a:rPr lang="en-US" dirty="0" smtClean="0"/>
              <a:t> </a:t>
            </a:r>
            <a:r>
              <a:rPr lang="en-US" dirty="0" err="1" smtClean="0"/>
              <a:t>đường</a:t>
            </a:r>
            <a:r>
              <a:rPr lang="en-US" dirty="0" smtClean="0"/>
              <a:t> </a:t>
            </a:r>
            <a:r>
              <a:rPr lang="en-US" dirty="0" err="1" smtClean="0"/>
              <a:t>dẫn</a:t>
            </a:r>
            <a:r>
              <a:rPr lang="en-US" dirty="0"/>
              <a:t> </a:t>
            </a:r>
            <a:r>
              <a:rPr lang="en-US" dirty="0" err="1"/>
              <a:t>src</a:t>
            </a:r>
            <a:r>
              <a:rPr lang="en-US" dirty="0"/>
              <a:t>/main/resources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450777"/>
            <a:ext cx="26860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8900" y="1735282"/>
            <a:ext cx="436418"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21182" y="1731819"/>
            <a:ext cx="1371600" cy="415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943100" y="2012752"/>
            <a:ext cx="613064" cy="314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7869" y="2157845"/>
            <a:ext cx="1439141" cy="307777"/>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endParaRPr lang="en-US" i="1" dirty="0"/>
          </a:p>
        </p:txBody>
      </p:sp>
      <p:cxnSp>
        <p:nvCxnSpPr>
          <p:cNvPr id="10" name="Straight Arrow Connector 9"/>
          <p:cNvCxnSpPr/>
          <p:nvPr/>
        </p:nvCxnSpPr>
        <p:spPr>
          <a:xfrm flipH="1">
            <a:off x="4790208" y="1450777"/>
            <a:ext cx="1080656" cy="435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37118" y="1294913"/>
            <a:ext cx="1922318"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endParaRPr lang="en-US" i="1" dirty="0"/>
          </a:p>
        </p:txBody>
      </p:sp>
      <p:sp>
        <p:nvSpPr>
          <p:cNvPr id="15" name="TextBox 14"/>
          <p:cNvSpPr txBox="1"/>
          <p:nvPr/>
        </p:nvSpPr>
        <p:spPr>
          <a:xfrm>
            <a:off x="810491" y="2680853"/>
            <a:ext cx="4686300" cy="307777"/>
          </a:xfrm>
          <a:prstGeom prst="rect">
            <a:avLst/>
          </a:prstGeom>
          <a:noFill/>
        </p:spPr>
        <p:txBody>
          <a:bodyPr wrap="square" rtlCol="0">
            <a:spAutoFit/>
          </a:bodyPr>
          <a:lstStyle/>
          <a:p>
            <a:r>
              <a:rPr lang="en-US" dirty="0" smtClean="0"/>
              <a:t>2. Load file </a:t>
            </a:r>
            <a:r>
              <a:rPr lang="en-US" dirty="0" err="1" smtClean="0"/>
              <a:t>thuộc</a:t>
            </a:r>
            <a:r>
              <a:rPr lang="en-US" dirty="0" smtClean="0"/>
              <a:t> </a:t>
            </a:r>
            <a:r>
              <a:rPr lang="en-US" dirty="0" err="1" smtClean="0"/>
              <a:t>tính</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9" y="3078306"/>
            <a:ext cx="57435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31" y="3553566"/>
            <a:ext cx="3912177" cy="96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719020" y="3077060"/>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.xml</a:t>
            </a:r>
            <a:endParaRPr lang="en-US" dirty="0"/>
          </a:p>
        </p:txBody>
      </p:sp>
      <p:sp>
        <p:nvSpPr>
          <p:cNvPr id="21" name="TextBox 20"/>
          <p:cNvSpPr txBox="1"/>
          <p:nvPr/>
        </p:nvSpPr>
        <p:spPr>
          <a:xfrm>
            <a:off x="5613690" y="3875672"/>
            <a:ext cx="2210665" cy="307777"/>
          </a:xfrm>
          <a:prstGeom prst="rect">
            <a:avLst/>
          </a:prstGeom>
          <a:noFill/>
          <a:ln>
            <a:solidFill>
              <a:srgbClr val="FF0000"/>
            </a:solidFill>
          </a:ln>
        </p:spPr>
        <p:txBody>
          <a:bodyPr wrap="square" rtlCol="0">
            <a:spAutoFit/>
          </a:bodyPr>
          <a:lstStyle/>
          <a:p>
            <a:r>
              <a:rPr lang="en-US" dirty="0" smtClean="0"/>
              <a:t>File </a:t>
            </a:r>
            <a:r>
              <a:rPr lang="en-US" dirty="0" err="1" smtClean="0"/>
              <a:t>config</a:t>
            </a:r>
            <a:r>
              <a:rPr lang="en-US" dirty="0" smtClean="0"/>
              <a:t> </a:t>
            </a:r>
            <a:r>
              <a:rPr lang="en-US" dirty="0" err="1" smtClean="0"/>
              <a:t>bằng</a:t>
            </a:r>
            <a:r>
              <a:rPr lang="en-US" dirty="0" smtClean="0"/>
              <a:t> java</a:t>
            </a:r>
            <a:endParaRPr lang="en-US" dirty="0"/>
          </a:p>
        </p:txBody>
      </p:sp>
      <p:cxnSp>
        <p:nvCxnSpPr>
          <p:cNvPr id="18" name="Straight Arrow Connector 17"/>
          <p:cNvCxnSpPr>
            <a:stCxn id="6148" idx="3"/>
            <a:endCxn id="16" idx="1"/>
          </p:cNvCxnSpPr>
          <p:nvPr/>
        </p:nvCxnSpPr>
        <p:spPr>
          <a:xfrm flipV="1">
            <a:off x="6351444" y="3230949"/>
            <a:ext cx="367576" cy="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149" idx="3"/>
          </p:cNvCxnSpPr>
          <p:nvPr/>
        </p:nvCxnSpPr>
        <p:spPr>
          <a:xfrm>
            <a:off x="4790208" y="4037238"/>
            <a:ext cx="70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017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3311"/>
            <a:ext cx="7148945" cy="307777"/>
          </a:xfrm>
          <a:prstGeom prst="rect">
            <a:avLst/>
          </a:prstGeom>
          <a:noFill/>
        </p:spPr>
        <p:txBody>
          <a:bodyPr wrap="square" rtlCol="0">
            <a:spAutoFit/>
          </a:bodyPr>
          <a:lstStyle/>
          <a:p>
            <a:r>
              <a:rPr lang="en-US" dirty="0" smtClean="0"/>
              <a:t>3. </a:t>
            </a:r>
            <a:r>
              <a:rPr lang="en-US" dirty="0" err="1" smtClean="0"/>
              <a:t>Tham</a:t>
            </a:r>
            <a:r>
              <a:rPr lang="en-US" dirty="0" smtClean="0"/>
              <a:t> </a:t>
            </a:r>
            <a:r>
              <a:rPr lang="en-US" dirty="0" err="1" smtClean="0"/>
              <a:t>chiếu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từ</a:t>
            </a:r>
            <a:r>
              <a:rPr lang="en-US" dirty="0" smtClean="0"/>
              <a:t> file </a:t>
            </a:r>
            <a:r>
              <a:rPr lang="en-US" dirty="0" err="1" smtClean="0"/>
              <a:t>vào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Bean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468" y="807893"/>
            <a:ext cx="61245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15885" y="1550843"/>
            <a:ext cx="3688773" cy="307777"/>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a:t>
            </a:r>
            <a:r>
              <a:rPr lang="en-US" dirty="0" err="1" smtClean="0"/>
              <a:t>vào</a:t>
            </a:r>
            <a:r>
              <a:rPr lang="en-US" dirty="0" smtClean="0"/>
              <a:t> Bean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xml</a:t>
            </a: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98556"/>
            <a:ext cx="28003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07081" y="2434831"/>
            <a:ext cx="3688773" cy="523220"/>
          </a:xfrm>
          <a:prstGeom prst="rect">
            <a:avLst/>
          </a:prstGeom>
          <a:noFill/>
          <a:ln>
            <a:solidFill>
              <a:schemeClr val="accent1"/>
            </a:solidFill>
          </a:ln>
        </p:spPr>
        <p:txBody>
          <a:bodyPr wrap="square" rtlCol="0">
            <a:spAutoFit/>
          </a:bodyPr>
          <a:lstStyle/>
          <a:p>
            <a:r>
              <a:rPr lang="en-US" dirty="0" err="1" smtClean="0"/>
              <a:t>Tham</a:t>
            </a:r>
            <a:r>
              <a:rPr lang="en-US" dirty="0" smtClean="0"/>
              <a:t> </a:t>
            </a:r>
            <a:r>
              <a:rPr lang="en-US" dirty="0" err="1" smtClean="0"/>
              <a:t>chiếu</a:t>
            </a:r>
            <a:r>
              <a:rPr lang="en-US" dirty="0" smtClean="0"/>
              <a:t> ở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Class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file </a:t>
            </a:r>
            <a:r>
              <a:rPr lang="en-US" dirty="0" err="1" smtClean="0"/>
              <a:t>config</a:t>
            </a:r>
            <a:r>
              <a:rPr lang="en-US" dirty="0" smtClean="0"/>
              <a:t> java</a:t>
            </a:r>
            <a:endParaRPr lang="en-US" dirty="0"/>
          </a:p>
        </p:txBody>
      </p:sp>
      <p:sp>
        <p:nvSpPr>
          <p:cNvPr id="5" name="Rectangle 4"/>
          <p:cNvSpPr/>
          <p:nvPr/>
        </p:nvSpPr>
        <p:spPr>
          <a:xfrm>
            <a:off x="4520045" y="1091045"/>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35727" y="2530186"/>
            <a:ext cx="716973"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486150" y="1354176"/>
            <a:ext cx="1207945" cy="2064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2"/>
          </p:cNvCxnSpPr>
          <p:nvPr/>
        </p:nvCxnSpPr>
        <p:spPr>
          <a:xfrm>
            <a:off x="2194214" y="2779568"/>
            <a:ext cx="871970" cy="72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15885" y="3657600"/>
            <a:ext cx="1896341" cy="523220"/>
          </a:xfrm>
          <a:prstGeom prst="rect">
            <a:avLst/>
          </a:prstGeom>
          <a:noFill/>
        </p:spPr>
        <p:txBody>
          <a:bodyPr wrap="square" rtlCol="0">
            <a:spAutoFit/>
          </a:bodyPr>
          <a:lstStyle/>
          <a:p>
            <a:r>
              <a:rPr lang="en-US" i="1" dirty="0" err="1" smtClean="0"/>
              <a:t>Tên</a:t>
            </a:r>
            <a:r>
              <a:rPr lang="en-US" i="1" dirty="0" smtClean="0"/>
              <a:t> </a:t>
            </a:r>
            <a:r>
              <a:rPr lang="en-US" i="1" dirty="0" err="1" smtClean="0"/>
              <a:t>thuộc</a:t>
            </a:r>
            <a:r>
              <a:rPr lang="en-US" i="1" dirty="0" smtClean="0"/>
              <a:t> </a:t>
            </a:r>
            <a:r>
              <a:rPr lang="en-US" i="1" dirty="0" err="1" smtClean="0"/>
              <a:t>tính</a:t>
            </a:r>
            <a:r>
              <a:rPr lang="en-US" i="1" dirty="0" smtClean="0"/>
              <a:t> ở file properties</a:t>
            </a:r>
            <a:endParaRPr lang="en-US" i="1" dirty="0"/>
          </a:p>
        </p:txBody>
      </p:sp>
      <p:sp>
        <p:nvSpPr>
          <p:cNvPr id="13" name="Right Arrow 12"/>
          <p:cNvSpPr/>
          <p:nvPr/>
        </p:nvSpPr>
        <p:spPr>
          <a:xfrm>
            <a:off x="4582390" y="3709554"/>
            <a:ext cx="966354" cy="178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226" y="3227244"/>
            <a:ext cx="2835633" cy="86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930178" y="4089242"/>
            <a:ext cx="2597727" cy="307777"/>
          </a:xfrm>
          <a:prstGeom prst="rect">
            <a:avLst/>
          </a:prstGeom>
          <a:noFill/>
        </p:spPr>
        <p:txBody>
          <a:bodyPr wrap="square" rtlCol="0">
            <a:spAutoFit/>
          </a:bodyPr>
          <a:lstStyle/>
          <a:p>
            <a:r>
              <a:rPr lang="en-US" i="1" dirty="0" err="1" smtClean="0"/>
              <a:t>Giá</a:t>
            </a:r>
            <a:r>
              <a:rPr lang="en-US" i="1" dirty="0" smtClean="0"/>
              <a:t> </a:t>
            </a:r>
            <a:r>
              <a:rPr lang="en-US" i="1" dirty="0" err="1" smtClean="0"/>
              <a:t>trị</a:t>
            </a:r>
            <a:r>
              <a:rPr lang="en-US" i="1" dirty="0" smtClean="0"/>
              <a:t> </a:t>
            </a:r>
            <a:r>
              <a:rPr lang="en-US" i="1" dirty="0" err="1" smtClean="0"/>
              <a:t>vẫn</a:t>
            </a:r>
            <a:r>
              <a:rPr lang="en-US" i="1" dirty="0" smtClean="0"/>
              <a:t> </a:t>
            </a:r>
            <a:r>
              <a:rPr lang="en-US" i="1" dirty="0" err="1" smtClean="0"/>
              <a:t>tương</a:t>
            </a:r>
            <a:r>
              <a:rPr lang="en-US" i="1" dirty="0" smtClean="0"/>
              <a:t> </a:t>
            </a:r>
            <a:r>
              <a:rPr lang="en-US" i="1" dirty="0" err="1" smtClean="0"/>
              <a:t>tự</a:t>
            </a:r>
            <a:endParaRPr lang="en-US" i="1" dirty="0"/>
          </a:p>
        </p:txBody>
      </p:sp>
    </p:spTree>
    <p:extLst>
      <p:ext uri="{BB962C8B-B14F-4D97-AF65-F5344CB8AC3E}">
        <p14:creationId xmlns:p14="http://schemas.microsoft.com/office/powerpoint/2010/main" val="231449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954107"/>
          </a:xfrm>
          <a:prstGeom prst="rect">
            <a:avLst/>
          </a:prstGeom>
          <a:noFill/>
          <a:ln>
            <a:solidFill>
              <a:schemeClr val="accent1"/>
            </a:solidFill>
          </a:ln>
        </p:spPr>
        <p:txBody>
          <a:bodyPr wrap="square" rtlCol="0">
            <a:spAutoFit/>
          </a:bodyPr>
          <a:lstStyle/>
          <a:p>
            <a:r>
              <a:rPr lang="vi-VN" b="1" dirty="0"/>
              <a:t>Dependency Injection (DI)</a:t>
            </a:r>
            <a:r>
              <a:rPr lang="vi-VN" dirty="0"/>
              <a:t> trong Spring là một mẫu thiết kế </a:t>
            </a:r>
            <a:r>
              <a:rPr lang="vi-VN" dirty="0" smtClean="0"/>
              <a:t>để </a:t>
            </a:r>
            <a:r>
              <a:rPr lang="vi-VN" dirty="0"/>
              <a:t>loại bỏ sự phụ thuộc giữa các </a:t>
            </a:r>
            <a:r>
              <a:rPr lang="en-US" dirty="0" err="1" smtClean="0"/>
              <a:t>đoạn</a:t>
            </a:r>
            <a:r>
              <a:rPr lang="en-US" dirty="0" smtClean="0"/>
              <a:t> code </a:t>
            </a:r>
            <a:r>
              <a:rPr lang="en-US" dirty="0" err="1" smtClean="0"/>
              <a:t>tring</a:t>
            </a:r>
            <a:r>
              <a:rPr lang="en-US" dirty="0" smtClean="0"/>
              <a:t> </a:t>
            </a:r>
            <a:r>
              <a:rPr lang="vi-VN" dirty="0" smtClean="0"/>
              <a:t>chương </a:t>
            </a:r>
            <a:r>
              <a:rPr lang="vi-VN" dirty="0"/>
              <a:t>trình, giúp cho việc quản </a:t>
            </a:r>
            <a:r>
              <a:rPr lang="vi-VN" dirty="0" smtClean="0"/>
              <a:t>lý</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nâng</a:t>
            </a:r>
            <a:r>
              <a:rPr lang="en-US" dirty="0" smtClean="0"/>
              <a:t> </a:t>
            </a:r>
            <a:r>
              <a:rPr lang="en-US" dirty="0" err="1" smtClean="0"/>
              <a:t>cấp</a:t>
            </a:r>
            <a:r>
              <a:rPr lang="vi-VN" dirty="0" smtClean="0"/>
              <a:t> </a:t>
            </a:r>
            <a:r>
              <a:rPr lang="vi-VN" dirty="0"/>
              <a:t>ứng dụng dễ dàng hơn. Dependency Injection làm cho </a:t>
            </a:r>
            <a:r>
              <a:rPr lang="en-US" dirty="0" err="1" smtClean="0"/>
              <a:t>các</a:t>
            </a:r>
            <a:r>
              <a:rPr lang="en-US" dirty="0" smtClean="0"/>
              <a:t> </a:t>
            </a:r>
            <a:r>
              <a:rPr lang="en-US" dirty="0" err="1" smtClean="0"/>
              <a:t>đoạn</a:t>
            </a:r>
            <a:r>
              <a:rPr lang="en-US" dirty="0" smtClean="0"/>
              <a:t> code </a:t>
            </a:r>
            <a:r>
              <a:rPr lang="vi-VN" dirty="0" smtClean="0"/>
              <a:t>chương </a:t>
            </a:r>
            <a:r>
              <a:rPr lang="vi-VN" dirty="0"/>
              <a:t>trình ít bị phụ thuộc vào nhau hơn.</a:t>
            </a:r>
            <a:endParaRPr lang="en-US"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1.Dependency Injection</a:t>
            </a:r>
            <a:endParaRPr lang="en-US" sz="1800" b="1" i="1" dirty="0"/>
          </a:p>
        </p:txBody>
      </p:sp>
      <p:sp>
        <p:nvSpPr>
          <p:cNvPr id="4" name="TextBox 3"/>
          <p:cNvSpPr txBox="1"/>
          <p:nvPr/>
        </p:nvSpPr>
        <p:spPr>
          <a:xfrm>
            <a:off x="550718" y="2282346"/>
            <a:ext cx="2618509" cy="307777"/>
          </a:xfrm>
          <a:prstGeom prst="rect">
            <a:avLst/>
          </a:prstGeom>
          <a:noFill/>
        </p:spPr>
        <p:txBody>
          <a:bodyPr wrap="square" rtlCol="0">
            <a:spAutoFit/>
          </a:bodyPr>
          <a:lstStyle/>
          <a:p>
            <a:r>
              <a:rPr lang="en-US" dirty="0" err="1" smtClean="0"/>
              <a:t>Khi</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DI</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168" y="1859973"/>
            <a:ext cx="26289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75521" y="3271405"/>
            <a:ext cx="5650057" cy="738664"/>
          </a:xfrm>
          <a:prstGeom prst="rect">
            <a:avLst/>
          </a:prstGeom>
          <a:noFill/>
          <a:ln>
            <a:solidFill>
              <a:schemeClr val="accent1"/>
            </a:solidFill>
          </a:ln>
        </p:spPr>
        <p:txBody>
          <a:bodyPr wrap="square" rtlCol="0">
            <a:spAutoFit/>
          </a:bodyPr>
          <a:lstStyle/>
          <a:p>
            <a:r>
              <a:rPr lang="en-US" dirty="0"/>
              <a:t>K</a:t>
            </a:r>
            <a:r>
              <a:rPr lang="vi-VN" dirty="0" smtClean="0"/>
              <a:t>hi </a:t>
            </a:r>
            <a:r>
              <a:rPr lang="vi-VN" dirty="0"/>
              <a:t>mà </a:t>
            </a:r>
            <a:r>
              <a:rPr lang="vi-VN" dirty="0" smtClean="0"/>
              <a:t>ta </a:t>
            </a:r>
            <a:r>
              <a:rPr lang="vi-VN" dirty="0"/>
              <a:t>tạo trực tiếp đối tượng </a:t>
            </a:r>
            <a:r>
              <a:rPr lang="vi-VN" i="1" dirty="0"/>
              <a:t>address</a:t>
            </a:r>
            <a:r>
              <a:rPr lang="vi-VN" dirty="0"/>
              <a:t> của lớp </a:t>
            </a:r>
            <a:r>
              <a:rPr lang="vi-VN" b="1" i="1" dirty="0"/>
              <a:t>Address</a:t>
            </a:r>
            <a:r>
              <a:rPr lang="vi-VN" dirty="0"/>
              <a:t> bên trong lớp </a:t>
            </a:r>
            <a:r>
              <a:rPr lang="vi-VN" b="1" i="1" dirty="0" smtClean="0"/>
              <a:t>Student</a:t>
            </a:r>
            <a:r>
              <a:rPr lang="en-US" dirty="0" smtClean="0"/>
              <a:t>, </a:t>
            </a:r>
            <a:r>
              <a:rPr lang="en-US" dirty="0" err="1" smtClean="0"/>
              <a:t>đối</a:t>
            </a:r>
            <a:r>
              <a:rPr lang="en-US" dirty="0" smtClean="0"/>
              <a:t> </a:t>
            </a:r>
            <a:r>
              <a:rPr lang="vi-VN" dirty="0" smtClean="0"/>
              <a:t>tượng </a:t>
            </a:r>
            <a:r>
              <a:rPr lang="vi-VN" i="1" dirty="0"/>
              <a:t>address</a:t>
            </a:r>
            <a:r>
              <a:rPr lang="vi-VN" dirty="0"/>
              <a:t> sẽ bị phụ thuộc vào </a:t>
            </a:r>
            <a:r>
              <a:rPr lang="vi-VN" b="1" i="1" dirty="0"/>
              <a:t>Student</a:t>
            </a:r>
            <a:r>
              <a:rPr lang="vi-VN" dirty="0"/>
              <a:t>. Mỗi khi muốn thay đổi đối tượng này thì phải thay đổi đối tượng </a:t>
            </a:r>
            <a:r>
              <a:rPr lang="vi-VN" i="1" dirty="0"/>
              <a:t>student</a:t>
            </a:r>
            <a:r>
              <a:rPr lang="vi-VN" dirty="0"/>
              <a:t>.</a:t>
            </a:r>
            <a:endParaRPr lang="en-US" dirty="0"/>
          </a:p>
        </p:txBody>
      </p:sp>
      <p:sp>
        <p:nvSpPr>
          <p:cNvPr id="6" name="Right Arrow 5"/>
          <p:cNvSpPr/>
          <p:nvPr/>
        </p:nvSpPr>
        <p:spPr>
          <a:xfrm>
            <a:off x="550718" y="3599173"/>
            <a:ext cx="789709" cy="15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32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922321"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Event in Spring</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8</a:t>
            </a:r>
          </a:p>
        </p:txBody>
      </p:sp>
      <p:cxnSp>
        <p:nvCxnSpPr>
          <p:cNvPr id="4" name="Straight Connector 3"/>
          <p:cNvCxnSpPr/>
          <p:nvPr/>
        </p:nvCxnSpPr>
        <p:spPr>
          <a:xfrm>
            <a:off x="2680853"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089222"/>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581" y="562840"/>
            <a:ext cx="8437419" cy="3647152"/>
          </a:xfrm>
          <a:prstGeom prst="rect">
            <a:avLst/>
          </a:prstGeom>
          <a:noFill/>
          <a:ln w="28575">
            <a:solidFill>
              <a:schemeClr val="accent1"/>
            </a:solidFill>
          </a:ln>
        </p:spPr>
        <p:txBody>
          <a:bodyPr wrap="square" rtlCol="0">
            <a:spAutoFit/>
          </a:bodyPr>
          <a:lstStyle/>
          <a:p>
            <a:pPr>
              <a:lnSpc>
                <a:spcPct val="150000"/>
              </a:lnSpc>
            </a:pPr>
            <a:r>
              <a:rPr lang="en-US" dirty="0" err="1" smtClean="0"/>
              <a:t>Như</a:t>
            </a:r>
            <a:r>
              <a:rPr lang="en-US" dirty="0" smtClean="0"/>
              <a:t> </a:t>
            </a:r>
            <a:r>
              <a:rPr lang="en-US" dirty="0" err="1" smtClean="0"/>
              <a:t>đã</a:t>
            </a:r>
            <a:r>
              <a:rPr lang="en-US" dirty="0" smtClean="0"/>
              <a:t> </a:t>
            </a:r>
            <a:r>
              <a:rPr lang="en-US" dirty="0" err="1" smtClean="0"/>
              <a:t>nói</a:t>
            </a:r>
            <a:r>
              <a:rPr lang="en-US" dirty="0" smtClean="0"/>
              <a:t> </a:t>
            </a:r>
            <a:r>
              <a:rPr lang="en-US" dirty="0" err="1" smtClean="0"/>
              <a:t>từ</a:t>
            </a:r>
            <a:r>
              <a:rPr lang="en-US" dirty="0" smtClean="0"/>
              <a:t> </a:t>
            </a:r>
            <a:r>
              <a:rPr lang="en-US" dirty="0" err="1" smtClean="0"/>
              <a:t>trước</a:t>
            </a:r>
            <a:r>
              <a:rPr lang="en-US" dirty="0" smtClean="0"/>
              <a:t>, </a:t>
            </a:r>
            <a:r>
              <a:rPr lang="vi-VN" dirty="0" smtClean="0"/>
              <a:t>cốt </a:t>
            </a:r>
            <a:r>
              <a:rPr lang="vi-VN" dirty="0"/>
              <a:t>lõi của </a:t>
            </a:r>
            <a:r>
              <a:rPr lang="vi-VN" dirty="0" smtClean="0"/>
              <a:t>Spring</a:t>
            </a:r>
            <a:r>
              <a:rPr lang="en-US" dirty="0" smtClean="0"/>
              <a:t> - </a:t>
            </a:r>
            <a:r>
              <a:rPr lang="vi-VN" dirty="0"/>
              <a:t> </a:t>
            </a:r>
            <a:r>
              <a:rPr lang="vi-VN" b="1" dirty="0"/>
              <a:t>ApplicationContext</a:t>
            </a:r>
            <a:r>
              <a:rPr lang="vi-VN" dirty="0"/>
              <a:t> </a:t>
            </a:r>
            <a:r>
              <a:rPr lang="en-US" dirty="0" err="1" smtClean="0"/>
              <a:t>là</a:t>
            </a:r>
            <a:r>
              <a:rPr lang="en-US" dirty="0" smtClean="0"/>
              <a:t> </a:t>
            </a:r>
            <a:r>
              <a:rPr lang="vi-VN" dirty="0" smtClean="0"/>
              <a:t>quản </a:t>
            </a:r>
            <a:r>
              <a:rPr lang="vi-VN" dirty="0"/>
              <a:t>lý </a:t>
            </a:r>
            <a:r>
              <a:rPr lang="vi-VN" dirty="0" smtClean="0"/>
              <a:t>vòng</a:t>
            </a:r>
            <a:r>
              <a:rPr lang="en-US" dirty="0" smtClean="0"/>
              <a:t> </a:t>
            </a:r>
            <a:r>
              <a:rPr lang="en-US" dirty="0" err="1" smtClean="0"/>
              <a:t>đời</a:t>
            </a:r>
            <a:r>
              <a:rPr lang="en-US" dirty="0" smtClean="0"/>
              <a:t> </a:t>
            </a:r>
            <a:r>
              <a:rPr lang="en-US" dirty="0" err="1" smtClean="0"/>
              <a:t>các</a:t>
            </a:r>
            <a:r>
              <a:rPr lang="vi-VN" dirty="0" smtClean="0"/>
              <a:t> </a:t>
            </a:r>
            <a:r>
              <a:rPr lang="en-US" dirty="0" smtClean="0"/>
              <a:t>Bean</a:t>
            </a:r>
            <a:r>
              <a:rPr lang="vi-VN" dirty="0" smtClean="0"/>
              <a:t>.</a:t>
            </a:r>
            <a:r>
              <a:rPr lang="en-US" dirty="0" smtClean="0"/>
              <a:t> </a:t>
            </a:r>
            <a:r>
              <a:rPr lang="en-US" dirty="0" err="1" smtClean="0"/>
              <a:t>Và</a:t>
            </a:r>
            <a:r>
              <a:rPr lang="en-US" dirty="0" smtClean="0"/>
              <a:t> </a:t>
            </a:r>
            <a:r>
              <a:rPr lang="vi-VN" dirty="0" smtClean="0"/>
              <a:t>ApplicationContext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1 </a:t>
            </a:r>
            <a:r>
              <a:rPr lang="en-US" dirty="0" err="1" smtClean="0"/>
              <a:t>loạt</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khi</a:t>
            </a:r>
            <a:r>
              <a:rPr lang="en-US" dirty="0" smtClean="0"/>
              <a:t> load </a:t>
            </a:r>
            <a:r>
              <a:rPr lang="en-US" dirty="0" err="1" smtClean="0"/>
              <a:t>các</a:t>
            </a:r>
            <a:r>
              <a:rPr lang="en-US" dirty="0" smtClean="0"/>
              <a:t> bean. </a:t>
            </a:r>
            <a:r>
              <a:rPr lang="vi-VN" dirty="0"/>
              <a:t>Ví dụ: </a:t>
            </a:r>
            <a:r>
              <a:rPr lang="vi-VN" i="1" dirty="0"/>
              <a:t>ContextStartedEvent</a:t>
            </a:r>
            <a:r>
              <a:rPr lang="vi-VN" dirty="0"/>
              <a:t> được </a:t>
            </a:r>
            <a:r>
              <a:rPr lang="en-US" dirty="0" smtClean="0"/>
              <a:t>publish </a:t>
            </a:r>
            <a:r>
              <a:rPr lang="vi-VN" dirty="0" smtClean="0"/>
              <a:t>khi bắt </a:t>
            </a:r>
            <a:r>
              <a:rPr lang="vi-VN" dirty="0"/>
              <a:t>đầu và </a:t>
            </a:r>
            <a:r>
              <a:rPr lang="vi-VN" i="1" dirty="0" smtClean="0"/>
              <a:t>ContextStoppedEvent</a:t>
            </a:r>
            <a:r>
              <a:rPr lang="en-US" dirty="0"/>
              <a:t> </a:t>
            </a:r>
            <a:r>
              <a:rPr lang="en-US" dirty="0" err="1" smtClean="0"/>
              <a:t>khi</a:t>
            </a:r>
            <a:r>
              <a:rPr lang="en-US" dirty="0" smtClean="0"/>
              <a:t> </a:t>
            </a:r>
            <a:r>
              <a:rPr lang="en-US" dirty="0" err="1" smtClean="0"/>
              <a:t>bị</a:t>
            </a:r>
            <a:r>
              <a:rPr lang="en-US" dirty="0" smtClean="0"/>
              <a:t> </a:t>
            </a:r>
            <a:r>
              <a:rPr lang="vi-VN" dirty="0" smtClean="0"/>
              <a:t>dừng.</a:t>
            </a:r>
            <a:endParaRPr lang="en-US" dirty="0" smtClean="0"/>
          </a:p>
          <a:p>
            <a:pPr>
              <a:lnSpc>
                <a:spcPct val="150000"/>
              </a:lnSpc>
            </a:pPr>
            <a:endParaRPr lang="en-US" dirty="0"/>
          </a:p>
          <a:p>
            <a:pPr>
              <a:lnSpc>
                <a:spcPct val="150000"/>
              </a:lnSpc>
            </a:pPr>
            <a:r>
              <a:rPr lang="en-US" dirty="0"/>
              <a:t>Event </a:t>
            </a:r>
            <a:r>
              <a:rPr lang="en-US" dirty="0" smtClean="0"/>
              <a:t>handling </a:t>
            </a:r>
            <a:r>
              <a:rPr lang="en-US" dirty="0" err="1" smtClean="0"/>
              <a:t>của</a:t>
            </a:r>
            <a:r>
              <a:rPr lang="vi-VN" dirty="0"/>
              <a:t> </a:t>
            </a:r>
            <a:r>
              <a:rPr lang="vi-VN" i="1" dirty="0"/>
              <a:t>ApplicationContext</a:t>
            </a:r>
            <a:r>
              <a:rPr lang="vi-VN" dirty="0"/>
              <a:t> được cung cấp thông qua </a:t>
            </a:r>
            <a:r>
              <a:rPr lang="vi-VN" dirty="0" smtClean="0"/>
              <a:t>các</a:t>
            </a:r>
            <a:r>
              <a:rPr lang="en-US" dirty="0" smtClean="0"/>
              <a:t> class</a:t>
            </a:r>
            <a:r>
              <a:rPr lang="vi-VN" dirty="0"/>
              <a:t> </a:t>
            </a:r>
            <a:r>
              <a:rPr lang="vi-VN" i="1" dirty="0"/>
              <a:t>ApplicationEvent</a:t>
            </a:r>
            <a:r>
              <a:rPr lang="vi-VN" dirty="0"/>
              <a:t> </a:t>
            </a:r>
            <a:r>
              <a:rPr lang="en-US" dirty="0" smtClean="0"/>
              <a:t> </a:t>
            </a:r>
            <a:r>
              <a:rPr lang="vi-VN" dirty="0" smtClean="0"/>
              <a:t>và</a:t>
            </a:r>
            <a:r>
              <a:rPr lang="en-US" dirty="0" smtClean="0"/>
              <a:t> interface</a:t>
            </a:r>
            <a:r>
              <a:rPr lang="vi-VN" dirty="0"/>
              <a:t> </a:t>
            </a:r>
            <a:r>
              <a:rPr lang="vi-VN" i="1" dirty="0"/>
              <a:t>ApplicationListener</a:t>
            </a:r>
            <a:r>
              <a:rPr lang="vi-VN" dirty="0"/>
              <a:t> </a:t>
            </a:r>
            <a:r>
              <a:rPr lang="vi-VN" dirty="0" smtClean="0"/>
              <a:t>.</a:t>
            </a:r>
            <a:r>
              <a:rPr lang="vi-VN" dirty="0"/>
              <a:t> Do đó, nếu một bean thực hiện </a:t>
            </a:r>
            <a:r>
              <a:rPr lang="vi-VN" i="1" dirty="0"/>
              <a:t>ApplicationListener</a:t>
            </a:r>
            <a:r>
              <a:rPr lang="vi-VN" dirty="0"/>
              <a:t> , thì mỗi khi </a:t>
            </a:r>
            <a:r>
              <a:rPr lang="vi-VN" i="1" dirty="0"/>
              <a:t>ApplicationEvent</a:t>
            </a:r>
            <a:r>
              <a:rPr lang="vi-VN" dirty="0"/>
              <a:t> được </a:t>
            </a:r>
            <a:r>
              <a:rPr lang="en-US" dirty="0" smtClean="0"/>
              <a:t>publish</a:t>
            </a:r>
            <a:r>
              <a:rPr lang="vi-VN" dirty="0" smtClean="0"/>
              <a:t> </a:t>
            </a:r>
            <a:r>
              <a:rPr lang="vi-VN" dirty="0"/>
              <a:t>lên ApplicationContext, bean đó sẽ được thông báo.</a:t>
            </a:r>
          </a:p>
          <a:p>
            <a:pPr>
              <a:lnSpc>
                <a:spcPct val="150000"/>
              </a:lnSpc>
            </a:pPr>
            <a:endParaRPr lang="en-US" dirty="0" smtClean="0"/>
          </a:p>
          <a:p>
            <a:pPr>
              <a:lnSpc>
                <a:spcPct val="150000"/>
              </a:lnSpc>
            </a:pPr>
            <a:r>
              <a:rPr lang="en-US" dirty="0" smtClean="0"/>
              <a:t>Event </a:t>
            </a:r>
            <a:r>
              <a:rPr lang="en-US" dirty="0"/>
              <a:t>handling </a:t>
            </a:r>
            <a:r>
              <a:rPr lang="vi-VN" dirty="0" smtClean="0"/>
              <a:t>của </a:t>
            </a:r>
            <a:r>
              <a:rPr lang="vi-VN" dirty="0"/>
              <a:t>Spring là một luồng đơn vì vậy nếu </a:t>
            </a:r>
            <a:r>
              <a:rPr lang="en-US" dirty="0" smtClean="0"/>
              <a:t>event</a:t>
            </a:r>
            <a:r>
              <a:rPr lang="vi-VN" dirty="0" smtClean="0"/>
              <a:t> </a:t>
            </a:r>
            <a:r>
              <a:rPr lang="vi-VN" dirty="0"/>
              <a:t>được </a:t>
            </a:r>
            <a:r>
              <a:rPr lang="en-US" dirty="0" smtClean="0"/>
              <a:t>publish</a:t>
            </a:r>
            <a:r>
              <a:rPr lang="vi-VN" dirty="0" smtClean="0"/>
              <a:t>, </a:t>
            </a:r>
            <a:r>
              <a:rPr lang="en-US" dirty="0" err="1" smtClean="0"/>
              <a:t>trừ</a:t>
            </a:r>
            <a:r>
              <a:rPr lang="en-US" dirty="0" smtClean="0"/>
              <a:t> </a:t>
            </a:r>
            <a:r>
              <a:rPr lang="vi-VN" dirty="0" smtClean="0"/>
              <a:t>và </a:t>
            </a:r>
            <a:r>
              <a:rPr lang="en-US" dirty="0" err="1" smtClean="0"/>
              <a:t>đến</a:t>
            </a:r>
            <a:r>
              <a:rPr lang="vi-VN" dirty="0" smtClean="0"/>
              <a:t> </a:t>
            </a:r>
            <a:r>
              <a:rPr lang="vi-VN" dirty="0"/>
              <a:t>khi tất cả người nhận nhận được thông báo, các </a:t>
            </a:r>
            <a:r>
              <a:rPr lang="en-US" dirty="0" smtClean="0"/>
              <a:t>process </a:t>
            </a:r>
            <a:r>
              <a:rPr lang="vi-VN" dirty="0" smtClean="0"/>
              <a:t>sẽ </a:t>
            </a:r>
            <a:r>
              <a:rPr lang="vi-VN" dirty="0"/>
              <a:t>bị chặn và luồng sẽ </a:t>
            </a:r>
            <a:r>
              <a:rPr lang="vi-VN" dirty="0" smtClean="0"/>
              <a:t>không </a:t>
            </a:r>
            <a:r>
              <a:rPr lang="vi-VN" dirty="0"/>
              <a:t>tiếp tục. Do đó, cần thận trọng khi thiết kế ứng dụng </a:t>
            </a:r>
            <a:r>
              <a:rPr lang="en-US" dirty="0" err="1" smtClean="0"/>
              <a:t>khi</a:t>
            </a:r>
            <a:r>
              <a:rPr lang="en-US" dirty="0" smtClean="0"/>
              <a:t> </a:t>
            </a:r>
            <a:r>
              <a:rPr lang="en-US" dirty="0" err="1" smtClean="0"/>
              <a:t>dùng</a:t>
            </a:r>
            <a:r>
              <a:rPr lang="en-US" dirty="0" smtClean="0"/>
              <a:t> event </a:t>
            </a:r>
            <a:r>
              <a:rPr lang="en-US" dirty="0"/>
              <a:t>handling </a:t>
            </a:r>
            <a:r>
              <a:rPr lang="en-US" dirty="0" smtClean="0"/>
              <a:t>.</a:t>
            </a:r>
            <a:endParaRPr lang="vi-VN" dirty="0"/>
          </a:p>
        </p:txBody>
      </p:sp>
    </p:spTree>
    <p:extLst>
      <p:ext uri="{BB962C8B-B14F-4D97-AF65-F5344CB8AC3E}">
        <p14:creationId xmlns:p14="http://schemas.microsoft.com/office/powerpoint/2010/main" val="1662972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90"/>
            <a:ext cx="8437419" cy="523220"/>
          </a:xfrm>
          <a:prstGeom prst="rect">
            <a:avLst/>
          </a:prstGeom>
          <a:noFill/>
        </p:spPr>
        <p:txBody>
          <a:bodyPr wrap="square" rtlCol="0">
            <a:spAutoFit/>
          </a:bodyPr>
          <a:lstStyle/>
          <a:p>
            <a:r>
              <a:rPr lang="en-US" dirty="0" smtClean="0"/>
              <a:t>Spring </a:t>
            </a:r>
            <a:r>
              <a:rPr lang="en-US" dirty="0" err="1" smtClean="0"/>
              <a:t>cung</a:t>
            </a:r>
            <a:r>
              <a:rPr lang="en-US" dirty="0" smtClean="0"/>
              <a:t> </a:t>
            </a:r>
            <a:r>
              <a:rPr lang="en-US" dirty="0" err="1" smtClean="0"/>
              <a:t>cấp</a:t>
            </a:r>
            <a:r>
              <a:rPr lang="en-US" dirty="0" smtClean="0"/>
              <a:t> </a:t>
            </a:r>
            <a:r>
              <a:rPr lang="en-US" dirty="0" err="1" smtClean="0"/>
              <a:t>cho</a:t>
            </a:r>
            <a:r>
              <a:rPr lang="en-US" dirty="0" smtClean="0"/>
              <a:t> </a:t>
            </a:r>
            <a:r>
              <a:rPr lang="en-US" dirty="0" err="1" smtClean="0"/>
              <a:t>chúng</a:t>
            </a:r>
            <a:r>
              <a:rPr lang="en-US" dirty="0" smtClean="0"/>
              <a:t> ta 1 </a:t>
            </a:r>
            <a:r>
              <a:rPr lang="en-US" dirty="0" err="1" smtClean="0"/>
              <a:t>số</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như</a:t>
            </a:r>
            <a:r>
              <a:rPr lang="en-US" dirty="0" smtClean="0"/>
              <a:t> </a:t>
            </a:r>
            <a:r>
              <a:rPr lang="en-US" dirty="0" err="1" smtClean="0"/>
              <a:t>sau</a:t>
            </a:r>
            <a:endParaRPr lang="en-US" dirty="0"/>
          </a:p>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738725"/>
            <a:ext cx="4691061" cy="39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718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858981" y="884336"/>
            <a:ext cx="5922819" cy="307777"/>
          </a:xfrm>
          <a:prstGeom prst="rect">
            <a:avLst/>
          </a:prstGeom>
          <a:noFill/>
        </p:spPr>
        <p:txBody>
          <a:bodyPr wrap="square" rtlCol="0">
            <a:spAutoFit/>
          </a:bodyPr>
          <a:lstStyle/>
          <a:p>
            <a:r>
              <a:rPr lang="en-US" dirty="0" err="1" smtClean="0"/>
              <a:t>Tạo</a:t>
            </a:r>
            <a:r>
              <a:rPr lang="en-US" dirty="0" smtClean="0"/>
              <a:t> 1 bean </a:t>
            </a:r>
            <a:r>
              <a:rPr lang="en-US" dirty="0" err="1" smtClean="0"/>
              <a:t>bất</a:t>
            </a:r>
            <a:r>
              <a:rPr lang="en-US" dirty="0" smtClean="0"/>
              <a:t> </a:t>
            </a:r>
            <a:r>
              <a:rPr lang="en-US" dirty="0" err="1" smtClean="0"/>
              <a:t>kì</a:t>
            </a:r>
            <a:r>
              <a:rPr lang="en-US" dirty="0" smtClean="0"/>
              <a:t> </a:t>
            </a:r>
            <a:endParaRPr lang="en-US" dirty="0"/>
          </a:p>
        </p:txBody>
      </p:sp>
      <p:sp>
        <p:nvSpPr>
          <p:cNvPr id="4" name="TextBox 3"/>
          <p:cNvSpPr txBox="1"/>
          <p:nvPr/>
        </p:nvSpPr>
        <p:spPr>
          <a:xfrm>
            <a:off x="1219200" y="1371600"/>
            <a:ext cx="6134100" cy="2031325"/>
          </a:xfrm>
          <a:prstGeom prst="rect">
            <a:avLst/>
          </a:prstGeom>
          <a:noFill/>
          <a:ln w="28575">
            <a:solidFill>
              <a:schemeClr val="accent1"/>
            </a:solidFill>
          </a:ln>
        </p:spPr>
        <p:txBody>
          <a:bodyPr wrap="square" rtlCol="0">
            <a:spAutoFit/>
          </a:bodyPr>
          <a:lstStyle/>
          <a:p>
            <a:r>
              <a:rPr lang="en-US" dirty="0"/>
              <a:t>public class </a:t>
            </a:r>
            <a:r>
              <a:rPr lang="en-US" dirty="0" err="1"/>
              <a:t>HelloWorld</a:t>
            </a:r>
            <a:r>
              <a:rPr lang="en-US" dirty="0"/>
              <a:t> </a:t>
            </a:r>
            <a:r>
              <a:rPr lang="en-US" dirty="0" smtClean="0"/>
              <a:t>{</a:t>
            </a:r>
          </a:p>
          <a:p>
            <a:pPr lvl="3"/>
            <a:r>
              <a:rPr lang="en-US" dirty="0" smtClean="0"/>
              <a:t>       private </a:t>
            </a:r>
            <a:r>
              <a:rPr lang="en-US" dirty="0"/>
              <a:t>String </a:t>
            </a:r>
            <a:r>
              <a:rPr lang="en-US" dirty="0" smtClean="0"/>
              <a:t>message;</a:t>
            </a:r>
          </a:p>
          <a:p>
            <a:pPr lvl="3"/>
            <a:r>
              <a:rPr lang="en-US" dirty="0" smtClean="0"/>
              <a:t>       public </a:t>
            </a:r>
            <a:r>
              <a:rPr lang="en-US" dirty="0"/>
              <a:t>void </a:t>
            </a:r>
            <a:r>
              <a:rPr lang="en-US" dirty="0" err="1"/>
              <a:t>setMessage</a:t>
            </a:r>
            <a:r>
              <a:rPr lang="en-US" dirty="0"/>
              <a:t>(String message){ </a:t>
            </a:r>
            <a:endParaRPr lang="en-US" dirty="0" smtClean="0"/>
          </a:p>
          <a:p>
            <a:pPr lvl="3"/>
            <a:r>
              <a:rPr lang="en-US" dirty="0" smtClean="0"/>
              <a:t>                 </a:t>
            </a:r>
            <a:r>
              <a:rPr lang="en-US" dirty="0" err="1" smtClean="0"/>
              <a:t>this.message</a:t>
            </a:r>
            <a:r>
              <a:rPr lang="en-US" dirty="0" smtClean="0"/>
              <a:t> </a:t>
            </a:r>
            <a:r>
              <a:rPr lang="en-US" dirty="0"/>
              <a:t>= message</a:t>
            </a:r>
            <a:r>
              <a:rPr lang="en-US" dirty="0" smtClean="0"/>
              <a:t>;</a:t>
            </a:r>
          </a:p>
          <a:p>
            <a:pPr lvl="3"/>
            <a:r>
              <a:rPr lang="en-US" dirty="0" smtClean="0"/>
              <a:t>       }</a:t>
            </a:r>
          </a:p>
          <a:p>
            <a:pPr lvl="3"/>
            <a:r>
              <a:rPr lang="en-US" dirty="0" smtClean="0"/>
              <a:t>       public </a:t>
            </a:r>
            <a:r>
              <a:rPr lang="en-US" dirty="0"/>
              <a:t>void </a:t>
            </a:r>
            <a:r>
              <a:rPr lang="en-US" dirty="0" err="1"/>
              <a:t>getMessage</a:t>
            </a:r>
            <a:r>
              <a:rPr lang="en-US" dirty="0" smtClean="0"/>
              <a:t>(){</a:t>
            </a:r>
          </a:p>
          <a:p>
            <a:pPr lvl="3"/>
            <a:r>
              <a:rPr lang="en-US" dirty="0" smtClean="0"/>
              <a:t>                 </a:t>
            </a:r>
            <a:r>
              <a:rPr lang="en-US" dirty="0" err="1" smtClean="0"/>
              <a:t>System.out.println</a:t>
            </a:r>
            <a:r>
              <a:rPr lang="en-US" dirty="0"/>
              <a:t>("Your Message : " + message); </a:t>
            </a:r>
            <a:endParaRPr lang="en-US" dirty="0" smtClean="0"/>
          </a:p>
          <a:p>
            <a:pPr lvl="3"/>
            <a:r>
              <a:rPr lang="en-US" dirty="0" smtClean="0"/>
              <a:t>       } </a:t>
            </a:r>
          </a:p>
          <a:p>
            <a:r>
              <a:rPr lang="en-US" dirty="0" smtClean="0"/>
              <a:t>}</a:t>
            </a:r>
            <a:endParaRPr lang="en-US" dirty="0"/>
          </a:p>
        </p:txBody>
      </p:sp>
    </p:spTree>
    <p:extLst>
      <p:ext uri="{BB962C8B-B14F-4D97-AF65-F5344CB8AC3E}">
        <p14:creationId xmlns:p14="http://schemas.microsoft.com/office/powerpoint/2010/main" val="833271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773256" y="748008"/>
            <a:ext cx="5922819" cy="307777"/>
          </a:xfrm>
          <a:prstGeom prst="rect">
            <a:avLst/>
          </a:prstGeom>
          <a:noFill/>
        </p:spPr>
        <p:txBody>
          <a:bodyPr wrap="square" rtlCol="0">
            <a:spAutoFit/>
          </a:bodyPr>
          <a:lstStyle/>
          <a:p>
            <a:r>
              <a:rPr lang="en-US" dirty="0" smtClean="0"/>
              <a:t>File MainApp.java</a:t>
            </a:r>
            <a:endParaRPr lang="en-US" dirty="0"/>
          </a:p>
        </p:txBody>
      </p:sp>
      <p:sp>
        <p:nvSpPr>
          <p:cNvPr id="4" name="TextBox 3"/>
          <p:cNvSpPr txBox="1"/>
          <p:nvPr/>
        </p:nvSpPr>
        <p:spPr>
          <a:xfrm>
            <a:off x="190499" y="1173182"/>
            <a:ext cx="8772525" cy="3108543"/>
          </a:xfrm>
          <a:prstGeom prst="rect">
            <a:avLst/>
          </a:prstGeom>
          <a:noFill/>
          <a:ln w="28575">
            <a:solidFill>
              <a:schemeClr val="accent1"/>
            </a:solidFill>
          </a:ln>
        </p:spPr>
        <p:txBody>
          <a:bodyPr wrap="square" rtlCol="0">
            <a:spAutoFit/>
          </a:bodyPr>
          <a:lstStyle/>
          <a:p>
            <a:r>
              <a:rPr lang="en-US" b="1" dirty="0"/>
              <a:t>public class </a:t>
            </a:r>
            <a:r>
              <a:rPr lang="en-US" b="1" u="sng" dirty="0" err="1"/>
              <a:t>MainApp</a:t>
            </a:r>
            <a:r>
              <a:rPr lang="en-US" b="1" u="sng" dirty="0"/>
              <a:t> {</a:t>
            </a:r>
          </a:p>
          <a:p>
            <a:endParaRPr lang="en-US" dirty="0"/>
          </a:p>
          <a:p>
            <a:r>
              <a:rPr lang="en-US" dirty="0"/>
              <a:t>   </a:t>
            </a:r>
            <a:r>
              <a:rPr lang="en-US" dirty="0" smtClean="0"/>
              <a:t>  </a:t>
            </a:r>
            <a:r>
              <a:rPr lang="en-US" b="1" dirty="0" smtClean="0"/>
              <a:t>public </a:t>
            </a:r>
            <a:r>
              <a:rPr lang="en-US" b="1" dirty="0"/>
              <a:t>static void main(String[] </a:t>
            </a:r>
            <a:r>
              <a:rPr lang="en-US" b="1" dirty="0" err="1"/>
              <a:t>args</a:t>
            </a:r>
            <a:r>
              <a:rPr lang="en-US" b="1" dirty="0"/>
              <a:t>) {</a:t>
            </a:r>
          </a:p>
          <a:p>
            <a:pPr lvl="1"/>
            <a:r>
              <a:rPr lang="en-US" dirty="0"/>
              <a:t>  </a:t>
            </a:r>
            <a:r>
              <a:rPr lang="en-US" dirty="0" smtClean="0"/>
              <a:t>           </a:t>
            </a:r>
            <a:r>
              <a:rPr lang="en-US" dirty="0" err="1" smtClean="0"/>
              <a:t>ConfigurableApplicationContext</a:t>
            </a:r>
            <a:r>
              <a:rPr lang="en-US" dirty="0" smtClean="0"/>
              <a:t>  </a:t>
            </a:r>
            <a:r>
              <a:rPr lang="en-US" dirty="0"/>
              <a:t>context = </a:t>
            </a:r>
            <a:r>
              <a:rPr lang="en-US" b="1" dirty="0"/>
              <a:t>new </a:t>
            </a:r>
            <a:r>
              <a:rPr lang="en-US" b="1" dirty="0" err="1"/>
              <a:t>ClassPathXmlApplicationContext</a:t>
            </a:r>
            <a:r>
              <a:rPr lang="en-US" b="1" dirty="0"/>
              <a:t>("Beans.xml");</a:t>
            </a:r>
          </a:p>
          <a:p>
            <a:pPr lvl="1"/>
            <a:r>
              <a:rPr lang="en-US" dirty="0" smtClean="0"/>
              <a:t>             </a:t>
            </a:r>
          </a:p>
          <a:p>
            <a:pPr lvl="1"/>
            <a:r>
              <a:rPr lang="en-US" dirty="0" smtClean="0"/>
              <a:t>             </a:t>
            </a:r>
            <a:r>
              <a:rPr lang="en-US" dirty="0" err="1" smtClean="0"/>
              <a:t>context.start</a:t>
            </a:r>
            <a:r>
              <a:rPr lang="en-US" dirty="0" smtClean="0"/>
              <a:t>();</a:t>
            </a:r>
          </a:p>
          <a:p>
            <a:pPr lvl="1"/>
            <a:endParaRPr lang="en-US" dirty="0"/>
          </a:p>
          <a:p>
            <a:pPr lvl="1"/>
            <a:r>
              <a:rPr lang="en-US" dirty="0"/>
              <a:t>      </a:t>
            </a:r>
            <a:r>
              <a:rPr lang="en-US" dirty="0" smtClean="0"/>
              <a:t>       </a:t>
            </a:r>
            <a:r>
              <a:rPr lang="en-US" dirty="0" err="1" smtClean="0"/>
              <a:t>HelloWorld</a:t>
            </a:r>
            <a:r>
              <a:rPr lang="en-US" dirty="0" smtClean="0"/>
              <a:t> </a:t>
            </a:r>
            <a:r>
              <a:rPr lang="en-US" dirty="0" err="1"/>
              <a:t>obj</a:t>
            </a:r>
            <a:r>
              <a:rPr lang="en-US" dirty="0"/>
              <a:t> = (</a:t>
            </a:r>
            <a:r>
              <a:rPr lang="en-US" dirty="0" err="1"/>
              <a:t>HelloWorld</a:t>
            </a:r>
            <a:r>
              <a:rPr lang="en-US" dirty="0"/>
              <a:t>) </a:t>
            </a:r>
            <a:r>
              <a:rPr lang="en-US" dirty="0" err="1"/>
              <a:t>context.getBean</a:t>
            </a:r>
            <a:r>
              <a:rPr lang="en-US" dirty="0"/>
              <a:t>("</a:t>
            </a:r>
            <a:r>
              <a:rPr lang="en-US" dirty="0" err="1"/>
              <a:t>helloWorld</a:t>
            </a:r>
            <a:r>
              <a:rPr lang="en-US" dirty="0"/>
              <a:t>");</a:t>
            </a:r>
          </a:p>
          <a:p>
            <a:pPr lvl="1"/>
            <a:r>
              <a:rPr lang="en-US" dirty="0"/>
              <a:t>      </a:t>
            </a:r>
            <a:r>
              <a:rPr lang="en-US" dirty="0" smtClean="0"/>
              <a:t>       </a:t>
            </a:r>
            <a:r>
              <a:rPr lang="en-US" dirty="0" err="1" smtClean="0"/>
              <a:t>System.</a:t>
            </a:r>
            <a:r>
              <a:rPr lang="en-US" b="1" i="1" dirty="0" err="1" smtClean="0"/>
              <a:t>out.println</a:t>
            </a:r>
            <a:r>
              <a:rPr lang="en-US" b="1" i="1" dirty="0" smtClean="0"/>
              <a:t>(</a:t>
            </a:r>
            <a:r>
              <a:rPr lang="en-US" b="1" i="1" dirty="0" err="1" smtClean="0"/>
              <a:t>obj.getMessage</a:t>
            </a:r>
            <a:r>
              <a:rPr lang="en-US" b="1" i="1" dirty="0" smtClean="0"/>
              <a:t>());</a:t>
            </a:r>
          </a:p>
          <a:p>
            <a:pPr lvl="1"/>
            <a:endParaRPr lang="en-US" b="1" i="1" dirty="0"/>
          </a:p>
          <a:p>
            <a:pPr lvl="1"/>
            <a:r>
              <a:rPr lang="en-US" dirty="0" smtClean="0"/>
              <a:t>             </a:t>
            </a:r>
            <a:r>
              <a:rPr lang="en-US" dirty="0" err="1" smtClean="0"/>
              <a:t>context.stop</a:t>
            </a:r>
            <a:r>
              <a:rPr lang="en-US" dirty="0"/>
              <a:t>();</a:t>
            </a:r>
          </a:p>
          <a:p>
            <a:r>
              <a:rPr lang="en-US" dirty="0"/>
              <a:t>  </a:t>
            </a:r>
            <a:r>
              <a:rPr lang="en-US" dirty="0" smtClean="0"/>
              <a:t>   </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3475426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681" y="353288"/>
            <a:ext cx="8437419" cy="369332"/>
          </a:xfrm>
          <a:prstGeom prst="rect">
            <a:avLst/>
          </a:prstGeom>
          <a:noFill/>
        </p:spPr>
        <p:txBody>
          <a:bodyPr wrap="square" rtlCol="0">
            <a:spAutoFit/>
          </a:bodyPr>
          <a:lstStyle/>
          <a:p>
            <a:r>
              <a:rPr lang="en-US" sz="1800" i="1" dirty="0" err="1" smtClean="0"/>
              <a:t>Bắt</a:t>
            </a:r>
            <a:r>
              <a:rPr lang="en-US" sz="1800" i="1" dirty="0" smtClean="0"/>
              <a:t> </a:t>
            </a:r>
            <a:r>
              <a:rPr lang="en-US" sz="1800" i="1" dirty="0" err="1" smtClean="0"/>
              <a:t>sự</a:t>
            </a:r>
            <a:r>
              <a:rPr lang="en-US" sz="1800" i="1" dirty="0" smtClean="0"/>
              <a:t> </a:t>
            </a:r>
            <a:r>
              <a:rPr lang="en-US" sz="1800" i="1" dirty="0" err="1" smtClean="0"/>
              <a:t>kiện</a:t>
            </a:r>
            <a:r>
              <a:rPr lang="en-US" sz="1800" i="1" dirty="0" smtClean="0"/>
              <a:t> </a:t>
            </a:r>
            <a:r>
              <a:rPr lang="en-US" sz="1800" i="1" dirty="0" err="1" smtClean="0"/>
              <a:t>của</a:t>
            </a:r>
            <a:r>
              <a:rPr lang="en-US" sz="1800" i="1" dirty="0" smtClean="0"/>
              <a:t> Context</a:t>
            </a:r>
            <a:endParaRPr lang="vi-VN" sz="1800" i="1" dirty="0"/>
          </a:p>
        </p:txBody>
      </p:sp>
      <p:sp>
        <p:nvSpPr>
          <p:cNvPr id="3" name="TextBox 2"/>
          <p:cNvSpPr txBox="1"/>
          <p:nvPr/>
        </p:nvSpPr>
        <p:spPr>
          <a:xfrm>
            <a:off x="773256" y="748008"/>
            <a:ext cx="5922819" cy="307777"/>
          </a:xfrm>
          <a:prstGeom prst="rect">
            <a:avLst/>
          </a:prstGeom>
          <a:noFill/>
        </p:spPr>
        <p:txBody>
          <a:bodyPr wrap="square" rtlCol="0">
            <a:spAutoFit/>
          </a:bodyPr>
          <a:lstStyle/>
          <a:p>
            <a:r>
              <a:rPr lang="en-US" dirty="0" smtClean="0"/>
              <a:t>File Beans.xml</a:t>
            </a:r>
            <a:endParaRPr lang="en-US" dirty="0"/>
          </a:p>
        </p:txBody>
      </p:sp>
      <p:sp>
        <p:nvSpPr>
          <p:cNvPr id="4" name="TextBox 3"/>
          <p:cNvSpPr txBox="1"/>
          <p:nvPr/>
        </p:nvSpPr>
        <p:spPr>
          <a:xfrm>
            <a:off x="363682" y="1055785"/>
            <a:ext cx="7322993" cy="3000821"/>
          </a:xfrm>
          <a:prstGeom prst="rect">
            <a:avLst/>
          </a:prstGeom>
          <a:noFill/>
          <a:ln>
            <a:solidFill>
              <a:schemeClr val="accent1"/>
            </a:solidFill>
          </a:ln>
        </p:spPr>
        <p:txBody>
          <a:bodyPr wrap="square" rtlCol="0">
            <a:spAutoFit/>
          </a:bodyPr>
          <a:lstStyle>
            <a:defPPr marR="0" lvl="0" algn="l" rtl="0">
              <a:lnSpc>
                <a:spcPct val="100000"/>
              </a:lnSpc>
              <a:spcBef>
                <a:spcPts val="0"/>
              </a:spcBef>
              <a:spcAft>
                <a:spcPts val="0"/>
              </a:spcAft>
            </a:defPPr>
            <a:lvl1pPr>
              <a:defRPr sz="1350"/>
            </a:lvl1pPr>
          </a:lstStyle>
          <a:p>
            <a:r>
              <a:rPr lang="en-US" dirty="0"/>
              <a:t>&lt;?xml version = "1.0" encoding = "UTF-8"?&gt;</a:t>
            </a:r>
          </a:p>
          <a:p>
            <a:r>
              <a:rPr lang="en-US" dirty="0"/>
              <a:t>&lt;beans </a:t>
            </a:r>
            <a:r>
              <a:rPr lang="en-US" dirty="0" err="1"/>
              <a:t>xmlns</a:t>
            </a:r>
            <a:r>
              <a:rPr lang="en-US" dirty="0"/>
              <a:t> = </a:t>
            </a:r>
            <a:r>
              <a:rPr lang="en-US" dirty="0">
                <a:hlinkClick r:id="rId2"/>
              </a:rPr>
              <a:t>http://www.springframework.org/schema/beans</a:t>
            </a:r>
            <a:endParaRPr lang="en-US" dirty="0"/>
          </a:p>
          <a:p>
            <a:r>
              <a:rPr lang="en-US" dirty="0"/>
              <a:t>          </a:t>
            </a:r>
            <a:r>
              <a:rPr lang="en-US" dirty="0" err="1"/>
              <a:t>xmlns:xsi</a:t>
            </a:r>
            <a:r>
              <a:rPr lang="en-US" dirty="0"/>
              <a:t> = </a:t>
            </a:r>
            <a:r>
              <a:rPr lang="en-US" dirty="0">
                <a:hlinkClick r:id="rId3"/>
              </a:rPr>
              <a:t>http://www.w3.org/2001/XMLSchema-instance</a:t>
            </a:r>
            <a:endParaRPr lang="en-US" dirty="0"/>
          </a:p>
          <a:p>
            <a:r>
              <a:rPr lang="en-US" dirty="0"/>
              <a:t>          </a:t>
            </a:r>
            <a:r>
              <a:rPr lang="en-US" dirty="0" err="1"/>
              <a:t>xsi:schemaLocation</a:t>
            </a:r>
            <a:r>
              <a:rPr lang="en-US" dirty="0"/>
              <a:t> = "http://www.springframework.org/schema/beans                 </a:t>
            </a:r>
          </a:p>
          <a:p>
            <a:r>
              <a:rPr lang="en-US" dirty="0"/>
              <a:t>          https://www.springframework.org/schema/beans/spring-beans-3.0.xsd"&gt; </a:t>
            </a:r>
          </a:p>
          <a:p>
            <a:endParaRPr lang="en-US" dirty="0"/>
          </a:p>
          <a:p>
            <a:r>
              <a:rPr lang="en-US" dirty="0"/>
              <a:t>       &lt;bean id = "</a:t>
            </a:r>
            <a:r>
              <a:rPr lang="en-US" dirty="0" err="1"/>
              <a:t>helloWorld</a:t>
            </a:r>
            <a:r>
              <a:rPr lang="en-US" dirty="0"/>
              <a:t>" class = "</a:t>
            </a:r>
            <a:r>
              <a:rPr lang="en-US" dirty="0" err="1"/>
              <a:t>com.tutorialspoint.HelloWorld</a:t>
            </a:r>
            <a:r>
              <a:rPr lang="en-US" dirty="0"/>
              <a:t>"&gt;</a:t>
            </a:r>
          </a:p>
          <a:p>
            <a:r>
              <a:rPr lang="en-US" dirty="0"/>
              <a:t>                &lt;property name = "message" value = "Hello World!"/&gt;</a:t>
            </a:r>
          </a:p>
          <a:p>
            <a:r>
              <a:rPr lang="en-US" dirty="0"/>
              <a:t>       &lt;/bean&gt;</a:t>
            </a:r>
          </a:p>
          <a:p>
            <a:endParaRPr lang="en-US" dirty="0"/>
          </a:p>
          <a:p>
            <a:r>
              <a:rPr lang="en-US" dirty="0"/>
              <a:t>       &lt;bean id = "</a:t>
            </a:r>
            <a:r>
              <a:rPr lang="en-US" dirty="0" err="1"/>
              <a:t>cStartEventHandler</a:t>
            </a:r>
            <a:r>
              <a:rPr lang="en-US" dirty="0"/>
              <a:t>" class = "</a:t>
            </a:r>
            <a:r>
              <a:rPr lang="en-US" dirty="0" err="1"/>
              <a:t>com.tutorialspoint.CStartEventHandler</a:t>
            </a:r>
            <a:r>
              <a:rPr lang="en-US" dirty="0"/>
              <a:t>"/&gt;</a:t>
            </a:r>
          </a:p>
          <a:p>
            <a:r>
              <a:rPr lang="en-US" dirty="0"/>
              <a:t>       &lt;bean id = "</a:t>
            </a:r>
            <a:r>
              <a:rPr lang="en-US" dirty="0" err="1"/>
              <a:t>cStopEventHandler</a:t>
            </a:r>
            <a:r>
              <a:rPr lang="en-US" dirty="0"/>
              <a:t>" class = "</a:t>
            </a:r>
            <a:r>
              <a:rPr lang="en-US" dirty="0" err="1"/>
              <a:t>com.tutorialspoint.CStopEventHandler</a:t>
            </a:r>
            <a:r>
              <a:rPr lang="en-US" dirty="0"/>
              <a:t>"/&gt;</a:t>
            </a:r>
          </a:p>
          <a:p>
            <a:endParaRPr lang="en-US" dirty="0"/>
          </a:p>
          <a:p>
            <a:r>
              <a:rPr lang="en-US" dirty="0"/>
              <a:t>&lt;/beans&gt;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245" y="3833811"/>
            <a:ext cx="3437660" cy="114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371850" y="4338688"/>
            <a:ext cx="542925" cy="185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05250" y="4273848"/>
            <a:ext cx="1010515" cy="307777"/>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endParaRPr lang="en-US" dirty="0"/>
          </a:p>
        </p:txBody>
      </p:sp>
    </p:spTree>
    <p:extLst>
      <p:ext uri="{BB962C8B-B14F-4D97-AF65-F5344CB8AC3E}">
        <p14:creationId xmlns:p14="http://schemas.microsoft.com/office/powerpoint/2010/main" val="368471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Spring- Logging với Log4j</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9</a:t>
            </a: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5900"/>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290" y="170995"/>
            <a:ext cx="6598227" cy="369332"/>
          </a:xfrm>
          <a:prstGeom prst="rect">
            <a:avLst/>
          </a:prstGeom>
          <a:noFill/>
        </p:spPr>
        <p:txBody>
          <a:bodyPr wrap="square" rtlCol="0">
            <a:spAutoFit/>
          </a:bodyPr>
          <a:lstStyle/>
          <a:p>
            <a:r>
              <a:rPr lang="en-US" sz="1800" dirty="0" smtClean="0"/>
              <a:t>1. Log </a:t>
            </a:r>
            <a:r>
              <a:rPr lang="en-US" sz="1800" dirty="0" err="1" smtClean="0"/>
              <a:t>là</a:t>
            </a:r>
            <a:r>
              <a:rPr lang="en-US" sz="1800" dirty="0" smtClean="0"/>
              <a:t> </a:t>
            </a:r>
            <a:r>
              <a:rPr lang="en-US" sz="1800" dirty="0" err="1" smtClean="0"/>
              <a:t>gì</a:t>
            </a:r>
            <a:r>
              <a:rPr lang="en-US" sz="1800" dirty="0" smtClean="0"/>
              <a:t> ?</a:t>
            </a:r>
            <a:endParaRPr lang="en-US" sz="1800" dirty="0"/>
          </a:p>
        </p:txBody>
      </p:sp>
      <p:sp>
        <p:nvSpPr>
          <p:cNvPr id="6" name="TextBox 5"/>
          <p:cNvSpPr txBox="1"/>
          <p:nvPr/>
        </p:nvSpPr>
        <p:spPr>
          <a:xfrm>
            <a:off x="696191" y="644236"/>
            <a:ext cx="7045037" cy="3077766"/>
          </a:xfrm>
          <a:prstGeom prst="rect">
            <a:avLst/>
          </a:prstGeom>
          <a:solidFill>
            <a:schemeClr val="accent4">
              <a:lumMod val="20000"/>
              <a:lumOff val="80000"/>
            </a:schemeClr>
          </a:solidFill>
        </p:spPr>
        <p:txBody>
          <a:bodyPr wrap="square" rtlCol="0">
            <a:spAutoFit/>
          </a:bodyPr>
          <a:lstStyle/>
          <a:p>
            <a:endParaRPr lang="en-US" sz="1800" dirty="0" smtClean="0"/>
          </a:p>
          <a:p>
            <a:r>
              <a:rPr lang="vi-VN" sz="1800" dirty="0" smtClean="0"/>
              <a:t>Log </a:t>
            </a:r>
            <a:r>
              <a:rPr lang="vi-VN" sz="1800" dirty="0"/>
              <a:t>là một quá trình ghi lại những thông tin được thông báo, lưu lại trong quá trình hoạt động của một ứng dụng ở một nơi tập trung. </a:t>
            </a:r>
            <a:endParaRPr lang="en-US" sz="1800" dirty="0" smtClean="0"/>
          </a:p>
          <a:p>
            <a:endParaRPr lang="en-US" sz="1800" dirty="0"/>
          </a:p>
          <a:p>
            <a:r>
              <a:rPr lang="vi-VN" sz="1800" dirty="0" smtClean="0"/>
              <a:t>Mục </a:t>
            </a:r>
            <a:r>
              <a:rPr lang="vi-VN" sz="1800" dirty="0"/>
              <a:t>đích chính là để có thể xem lại các thông tin hoạt động của ứng dụng trong quá khứ như debug khi có lỗi xảy ra, check health, xem info, error, warning</a:t>
            </a:r>
            <a:r>
              <a:rPr lang="vi-VN" sz="1800" dirty="0" smtClean="0"/>
              <a:t>,…</a:t>
            </a:r>
            <a:endParaRPr lang="en-US" sz="1800" dirty="0" smtClean="0"/>
          </a:p>
          <a:p>
            <a:endParaRPr lang="vi-VN" sz="1800" dirty="0"/>
          </a:p>
          <a:p>
            <a:r>
              <a:rPr lang="vi-VN" sz="1800" dirty="0"/>
              <a:t>Có nhiều cách để ghi log: có thể lưu vào file, console (sử dụng lệnh sysout), database hoặc đâu đó để có thể xem lại được.</a:t>
            </a:r>
          </a:p>
          <a:p>
            <a:endParaRPr lang="en-US" dirty="0"/>
          </a:p>
        </p:txBody>
      </p:sp>
    </p:spTree>
    <p:extLst>
      <p:ext uri="{BB962C8B-B14F-4D97-AF65-F5344CB8AC3E}">
        <p14:creationId xmlns:p14="http://schemas.microsoft.com/office/powerpoint/2010/main" val="2070567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2</a:t>
            </a:r>
            <a:r>
              <a:rPr lang="en-US" sz="1800" dirty="0" smtClean="0"/>
              <a:t>. </a:t>
            </a:r>
            <a:r>
              <a:rPr lang="en-US" sz="1800" dirty="0" err="1" smtClean="0"/>
              <a:t>Phân</a:t>
            </a:r>
            <a:r>
              <a:rPr lang="en-US" sz="1800" dirty="0" smtClean="0"/>
              <a:t> </a:t>
            </a:r>
            <a:r>
              <a:rPr lang="en-US" sz="1800" dirty="0" err="1" smtClean="0"/>
              <a:t>loại</a:t>
            </a:r>
            <a:r>
              <a:rPr lang="en-US" sz="1800" dirty="0"/>
              <a:t> </a:t>
            </a:r>
            <a:r>
              <a:rPr lang="en-US" sz="1800" dirty="0" smtClean="0"/>
              <a:t>LOG</a:t>
            </a:r>
            <a:endParaRPr lang="en-US" sz="1800" dirty="0"/>
          </a:p>
        </p:txBody>
      </p:sp>
      <p:sp>
        <p:nvSpPr>
          <p:cNvPr id="6" name="TextBox 5"/>
          <p:cNvSpPr txBox="1"/>
          <p:nvPr/>
        </p:nvSpPr>
        <p:spPr>
          <a:xfrm>
            <a:off x="1101439" y="530330"/>
            <a:ext cx="7045037" cy="3554819"/>
          </a:xfrm>
          <a:prstGeom prst="rect">
            <a:avLst/>
          </a:prstGeom>
          <a:solidFill>
            <a:schemeClr val="accent4">
              <a:lumMod val="20000"/>
              <a:lumOff val="80000"/>
            </a:schemeClr>
          </a:solidFill>
        </p:spPr>
        <p:txBody>
          <a:bodyPr wrap="square" rtlCol="0">
            <a:spAutoFit/>
          </a:bodyPr>
          <a:lstStyle/>
          <a:p>
            <a:pPr marL="342900" indent="-342900">
              <a:buFont typeface="+mj-lt"/>
              <a:buAutoNum type="arabicPeriod"/>
            </a:pPr>
            <a:r>
              <a:rPr lang="vi-VN" sz="1500" b="1" kern="100" spc="20" dirty="0"/>
              <a:t>All</a:t>
            </a:r>
            <a:r>
              <a:rPr lang="vi-VN" sz="1500" kern="100" spc="20" dirty="0"/>
              <a:t>: đây là cấp độ thấp nhất, Logger và Appender được định nghĩa với cấp độ này, mọi thông tin cần log sẽ được log.</a:t>
            </a:r>
          </a:p>
          <a:p>
            <a:pPr marL="342900" indent="-342900">
              <a:buFont typeface="+mj-lt"/>
              <a:buAutoNum type="arabicPeriod"/>
            </a:pPr>
            <a:r>
              <a:rPr lang="vi-VN" sz="1500" b="1" kern="100" spc="20" dirty="0"/>
              <a:t>Debug</a:t>
            </a:r>
            <a:r>
              <a:rPr lang="vi-VN" sz="1500" kern="100" spc="20" dirty="0"/>
              <a:t>: các thông tin dùng để debug, chúng ta có thể bật/ tắt log này dựa vào mode của application.</a:t>
            </a:r>
          </a:p>
          <a:p>
            <a:pPr marL="342900" indent="-342900">
              <a:buFont typeface="+mj-lt"/>
              <a:buAutoNum type="arabicPeriod"/>
            </a:pPr>
            <a:r>
              <a:rPr lang="vi-VN" sz="1500" b="1" kern="100" spc="20" dirty="0"/>
              <a:t>Info</a:t>
            </a:r>
            <a:r>
              <a:rPr lang="vi-VN" sz="1500" kern="100" spc="20" dirty="0"/>
              <a:t>: các thông tin mà bạn muốn ghi nhận thêm trong quá trình hoạt động của hệ thống. Ví dụ: log số lượng request, status, duration, … để biết traffic của hệ thống thế nào.</a:t>
            </a:r>
          </a:p>
          <a:p>
            <a:pPr marL="342900" indent="-342900">
              <a:buFont typeface="+mj-lt"/>
              <a:buAutoNum type="arabicPeriod"/>
            </a:pPr>
            <a:r>
              <a:rPr lang="vi-VN" sz="1500" b="1" kern="100" spc="20" dirty="0"/>
              <a:t>Warning</a:t>
            </a:r>
            <a:r>
              <a:rPr lang="vi-VN" sz="1500" kern="100" spc="20" dirty="0"/>
              <a:t>: log các thông tin cảnh báo của chương trình.</a:t>
            </a:r>
          </a:p>
          <a:p>
            <a:pPr marL="342900" indent="-342900">
              <a:buFont typeface="+mj-lt"/>
              <a:buAutoNum type="arabicPeriod"/>
            </a:pPr>
            <a:r>
              <a:rPr lang="vi-VN" sz="1500" b="1" kern="100" spc="20" dirty="0"/>
              <a:t>Error</a:t>
            </a:r>
            <a:r>
              <a:rPr lang="vi-VN" sz="1500" kern="100" spc="20" dirty="0"/>
              <a:t>: các lỗi khi chạy chương trình sẽ được log. Cố gắng log toàn bộ thông tin liên quan nhiều nhất có thể để có thể reproduce lại được mà ít tốn thời gian nhất.</a:t>
            </a:r>
          </a:p>
          <a:p>
            <a:pPr marL="342900" indent="-342900">
              <a:buFont typeface="+mj-lt"/>
              <a:buAutoNum type="arabicPeriod"/>
            </a:pPr>
            <a:r>
              <a:rPr lang="vi-VN" sz="1500" b="1" kern="100" spc="20" dirty="0"/>
              <a:t>Fatal</a:t>
            </a:r>
            <a:r>
              <a:rPr lang="vi-VN" sz="1500" kern="100" spc="20" dirty="0"/>
              <a:t>: log các lỗi nghiêm trọng xảy ra trong chương trình, có thể làm cho chương trình không sử dụng được nữa.</a:t>
            </a:r>
          </a:p>
          <a:p>
            <a:pPr marL="342900" indent="-342900">
              <a:buFont typeface="+mj-lt"/>
              <a:buAutoNum type="arabicPeriod"/>
            </a:pPr>
            <a:r>
              <a:rPr lang="vi-VN" sz="1500" b="1" kern="100" spc="20" dirty="0"/>
              <a:t>Off</a:t>
            </a:r>
            <a:r>
              <a:rPr lang="vi-VN" sz="1500" kern="100" spc="20" dirty="0"/>
              <a:t>: đây là cấp độ cao nhất, được sử dụng khi chúng ta không muốn log bất kỳ thông tin nào nữa.</a:t>
            </a:r>
          </a:p>
        </p:txBody>
      </p:sp>
      <p:sp>
        <p:nvSpPr>
          <p:cNvPr id="2" name="TextBox 1"/>
          <p:cNvSpPr txBox="1"/>
          <p:nvPr/>
        </p:nvSpPr>
        <p:spPr>
          <a:xfrm>
            <a:off x="1662541" y="4271622"/>
            <a:ext cx="5870866" cy="584775"/>
          </a:xfrm>
          <a:prstGeom prst="rect">
            <a:avLst/>
          </a:prstGeom>
          <a:solidFill>
            <a:srgbClr val="FFC000"/>
          </a:solidFill>
        </p:spPr>
        <p:txBody>
          <a:bodyPr wrap="square" rtlCol="0">
            <a:spAutoFit/>
          </a:bodyPr>
          <a:lstStyle/>
          <a:p>
            <a:r>
              <a:rPr lang="vi-VN" sz="1600" dirty="0">
                <a:solidFill>
                  <a:schemeClr val="bg1"/>
                </a:solidFill>
              </a:rPr>
              <a:t>Độ ưu tiên của các cấp độ log từ thấp đến cao như sau:</a:t>
            </a:r>
          </a:p>
          <a:p>
            <a:r>
              <a:rPr lang="vi-VN" sz="1600" b="1" dirty="0">
                <a:solidFill>
                  <a:schemeClr val="bg1"/>
                </a:solidFill>
              </a:rPr>
              <a:t>ALL</a:t>
            </a:r>
            <a:r>
              <a:rPr lang="vi-VN" sz="1600" dirty="0">
                <a:solidFill>
                  <a:schemeClr val="bg1"/>
                </a:solidFill>
              </a:rPr>
              <a:t> &lt; </a:t>
            </a:r>
            <a:r>
              <a:rPr lang="vi-VN" sz="1600" b="1" dirty="0">
                <a:solidFill>
                  <a:schemeClr val="bg1"/>
                </a:solidFill>
              </a:rPr>
              <a:t>DEBUG</a:t>
            </a:r>
            <a:r>
              <a:rPr lang="vi-VN" sz="1600" dirty="0">
                <a:solidFill>
                  <a:schemeClr val="bg1"/>
                </a:solidFill>
              </a:rPr>
              <a:t> &lt; </a:t>
            </a:r>
            <a:r>
              <a:rPr lang="vi-VN" sz="1600" b="1" dirty="0">
                <a:solidFill>
                  <a:schemeClr val="bg1"/>
                </a:solidFill>
              </a:rPr>
              <a:t>INFO</a:t>
            </a:r>
            <a:r>
              <a:rPr lang="vi-VN" sz="1600" dirty="0">
                <a:solidFill>
                  <a:schemeClr val="bg1"/>
                </a:solidFill>
              </a:rPr>
              <a:t> &lt; </a:t>
            </a:r>
            <a:r>
              <a:rPr lang="vi-VN" sz="1600" b="1" dirty="0">
                <a:solidFill>
                  <a:schemeClr val="bg1"/>
                </a:solidFill>
              </a:rPr>
              <a:t>WARN</a:t>
            </a:r>
            <a:r>
              <a:rPr lang="vi-VN" sz="1600" dirty="0">
                <a:solidFill>
                  <a:schemeClr val="bg1"/>
                </a:solidFill>
              </a:rPr>
              <a:t> &lt; </a:t>
            </a:r>
            <a:r>
              <a:rPr lang="vi-VN" sz="1600" b="1" dirty="0">
                <a:solidFill>
                  <a:schemeClr val="bg1"/>
                </a:solidFill>
              </a:rPr>
              <a:t>ERROR</a:t>
            </a:r>
            <a:r>
              <a:rPr lang="vi-VN" sz="1600" dirty="0">
                <a:solidFill>
                  <a:schemeClr val="bg1"/>
                </a:solidFill>
              </a:rPr>
              <a:t> &lt; </a:t>
            </a:r>
            <a:r>
              <a:rPr lang="vi-VN" sz="1600" b="1" dirty="0">
                <a:solidFill>
                  <a:schemeClr val="bg1"/>
                </a:solidFill>
              </a:rPr>
              <a:t>FATAL</a:t>
            </a:r>
            <a:r>
              <a:rPr lang="vi-VN" sz="1600" dirty="0">
                <a:solidFill>
                  <a:schemeClr val="bg1"/>
                </a:solidFill>
              </a:rPr>
              <a:t> &lt; </a:t>
            </a:r>
            <a:r>
              <a:rPr lang="vi-VN" sz="1600" b="1" dirty="0">
                <a:solidFill>
                  <a:schemeClr val="bg1"/>
                </a:solidFill>
              </a:rPr>
              <a:t>OFF</a:t>
            </a:r>
            <a:r>
              <a:rPr lang="vi-VN" sz="1600" dirty="0" smtClean="0">
                <a:solidFill>
                  <a:schemeClr val="bg1"/>
                </a:solidFill>
              </a:rPr>
              <a:t>.</a:t>
            </a:r>
            <a:endParaRPr lang="vi-VN" sz="1600" dirty="0">
              <a:solidFill>
                <a:schemeClr val="bg1"/>
              </a:solidFill>
            </a:endParaRPr>
          </a:p>
        </p:txBody>
      </p:sp>
    </p:spTree>
    <p:extLst>
      <p:ext uri="{BB962C8B-B14F-4D97-AF65-F5344CB8AC3E}">
        <p14:creationId xmlns:p14="http://schemas.microsoft.com/office/powerpoint/2010/main" val="4161502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3754874"/>
          </a:xfrm>
          <a:prstGeom prst="rect">
            <a:avLst/>
          </a:prstGeom>
          <a:solidFill>
            <a:schemeClr val="accent4">
              <a:lumMod val="20000"/>
              <a:lumOff val="80000"/>
            </a:schemeClr>
          </a:solidFill>
        </p:spPr>
        <p:txBody>
          <a:bodyPr wrap="square" rtlCol="0">
            <a:spAutoFit/>
          </a:bodyPr>
          <a:lstStyle/>
          <a:p>
            <a:r>
              <a:rPr lang="vi-VN" b="1" dirty="0" smtClean="0"/>
              <a:t>Apache </a:t>
            </a:r>
            <a:r>
              <a:rPr lang="vi-VN" b="1" dirty="0"/>
              <a:t>Log4j </a:t>
            </a:r>
            <a:r>
              <a:rPr lang="vi-VN" dirty="0" smtClean="0"/>
              <a:t>hay </a:t>
            </a:r>
            <a:r>
              <a:rPr lang="vi-VN" dirty="0"/>
              <a:t>ngắn gọn là </a:t>
            </a:r>
            <a:r>
              <a:rPr lang="vi-VN" b="1" dirty="0"/>
              <a:t>Log4j</a:t>
            </a:r>
            <a:r>
              <a:rPr lang="vi-VN" dirty="0"/>
              <a:t> là một thư viện được cung cấp bởi Apache hỗ trợ ghi log được viết bằng ngôn ngữ Java</a:t>
            </a:r>
            <a:r>
              <a:rPr lang="vi-VN" dirty="0" smtClean="0"/>
              <a:t>.</a:t>
            </a:r>
            <a:endParaRPr lang="en-US" dirty="0" smtClean="0"/>
          </a:p>
          <a:p>
            <a:endParaRPr lang="en-US" dirty="0" smtClean="0"/>
          </a:p>
          <a:p>
            <a:r>
              <a:rPr lang="vi-VN" dirty="0"/>
              <a:t>Cách thành phần chính của Log4j:</a:t>
            </a:r>
          </a:p>
          <a:p>
            <a:pPr marL="285750" indent="-285750">
              <a:buFont typeface="Arial" pitchFamily="34" charset="0"/>
              <a:buChar char="•"/>
            </a:pPr>
            <a:r>
              <a:rPr lang="vi-VN" b="1" dirty="0"/>
              <a:t>Logger</a:t>
            </a:r>
            <a:r>
              <a:rPr lang="vi-VN" dirty="0"/>
              <a:t>: chịu trách nhiệm thu thập thông tin log.</a:t>
            </a:r>
          </a:p>
          <a:p>
            <a:pPr marL="285750" indent="-285750">
              <a:buFont typeface="Arial" pitchFamily="34" charset="0"/>
              <a:buChar char="•"/>
            </a:pPr>
            <a:r>
              <a:rPr lang="vi-VN" b="1" dirty="0"/>
              <a:t>Appender</a:t>
            </a:r>
            <a:r>
              <a:rPr lang="vi-VN" dirty="0"/>
              <a:t>: chịu trách nhiệm ghi log tới các vị trí đã được cấu hình (file, console). Các loại Appender: SyslogAppendersends, SMTPAppender, JDBCAppender, FileAppender, SocketHubAppender, SocketAppender, TelnetAppender, ConsoleAppender, JMSAppender, …</a:t>
            </a:r>
          </a:p>
          <a:p>
            <a:pPr marL="285750" indent="-285750">
              <a:buFont typeface="Arial" pitchFamily="34" charset="0"/>
              <a:buChar char="•"/>
            </a:pPr>
            <a:r>
              <a:rPr lang="vi-VN" b="1" dirty="0"/>
              <a:t>Layout</a:t>
            </a:r>
            <a:r>
              <a:rPr lang="vi-VN" dirty="0"/>
              <a:t>: chịu trách nhiệm định dạng (format) kết quả log. Các loại Layout: PatternLayout, SimpleLayout, XMLLayout, HTMLLayout</a:t>
            </a:r>
            <a:r>
              <a:rPr lang="vi-VN" dirty="0" smtClean="0"/>
              <a:t>.</a:t>
            </a:r>
            <a:endParaRPr lang="en-US" dirty="0" smtClean="0"/>
          </a:p>
          <a:p>
            <a:pPr marL="285750" indent="-285750">
              <a:buFont typeface="Arial" pitchFamily="34" charset="0"/>
              <a:buChar char="•"/>
            </a:pPr>
            <a:endParaRPr lang="en-US" dirty="0"/>
          </a:p>
          <a:p>
            <a:r>
              <a:rPr lang="vi-VN" dirty="0"/>
              <a:t>Để sử dụng Log4j</a:t>
            </a:r>
            <a:r>
              <a:rPr lang="vi-VN" dirty="0" smtClean="0"/>
              <a:t>,</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a:t>
            </a:r>
            <a:r>
              <a:rPr lang="vi-VN" dirty="0" smtClean="0"/>
              <a:t>ta </a:t>
            </a:r>
            <a:r>
              <a:rPr lang="vi-VN" dirty="0"/>
              <a:t>cần thực hiện theo các bước:</a:t>
            </a:r>
          </a:p>
          <a:p>
            <a:pPr marL="342900" indent="-342900">
              <a:buFont typeface="+mj-lt"/>
              <a:buAutoNum type="arabicPeriod"/>
            </a:pPr>
            <a:r>
              <a:rPr lang="vi-VN" dirty="0"/>
              <a:t>Khai báo thư viện cần thiết cho Log4j.</a:t>
            </a:r>
          </a:p>
          <a:p>
            <a:pPr marL="342900" indent="-342900">
              <a:buFont typeface="+mj-lt"/>
              <a:buAutoNum type="arabicPeriod"/>
            </a:pPr>
            <a:r>
              <a:rPr lang="vi-VN" dirty="0"/>
              <a:t>Cấu hình Log4j.</a:t>
            </a:r>
          </a:p>
          <a:p>
            <a:pPr marL="342900" indent="-342900">
              <a:buFont typeface="+mj-lt"/>
              <a:buAutoNum type="arabicPeriod"/>
            </a:pPr>
            <a:r>
              <a:rPr lang="vi-VN" dirty="0"/>
              <a:t>Đặt câu lệnh log trong ứng dụng.</a:t>
            </a:r>
          </a:p>
          <a:p>
            <a:pPr marL="285750" indent="-285750">
              <a:buFont typeface="Arial" pitchFamily="34" charset="0"/>
              <a:buChar char="•"/>
            </a:pPr>
            <a:endParaRPr lang="vi-VN" dirty="0"/>
          </a:p>
        </p:txBody>
      </p:sp>
    </p:spTree>
    <p:extLst>
      <p:ext uri="{BB962C8B-B14F-4D97-AF65-F5344CB8AC3E}">
        <p14:creationId xmlns:p14="http://schemas.microsoft.com/office/powerpoint/2010/main" val="334758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855" y="457200"/>
            <a:ext cx="8136081" cy="738664"/>
          </a:xfrm>
          <a:prstGeom prst="rect">
            <a:avLst/>
          </a:prstGeom>
          <a:noFill/>
        </p:spPr>
        <p:txBody>
          <a:bodyPr wrap="square" rtlCol="0">
            <a:spAutoFit/>
          </a:bodyPr>
          <a:lstStyle/>
          <a:p>
            <a:r>
              <a:rPr lang="en-US" dirty="0" err="1" smtClean="0"/>
              <a:t>Để</a:t>
            </a:r>
            <a:r>
              <a:rPr lang="en-US" dirty="0" smtClean="0"/>
              <a:t> 2 </a:t>
            </a:r>
            <a:r>
              <a:rPr lang="en-US" dirty="0" err="1" smtClean="0"/>
              <a:t>lớp</a:t>
            </a:r>
            <a:r>
              <a:rPr lang="en-US" dirty="0" smtClean="0"/>
              <a:t> </a:t>
            </a:r>
            <a:r>
              <a:rPr lang="vi-VN" i="1" dirty="0" smtClean="0"/>
              <a:t>student</a:t>
            </a:r>
            <a:r>
              <a:rPr lang="vi-VN" dirty="0" smtClean="0"/>
              <a:t> </a:t>
            </a:r>
            <a:r>
              <a:rPr lang="vi-VN" dirty="0"/>
              <a:t>và </a:t>
            </a:r>
            <a:r>
              <a:rPr lang="vi-VN" i="1" dirty="0"/>
              <a:t>address</a:t>
            </a:r>
            <a:r>
              <a:rPr lang="vi-VN" dirty="0"/>
              <a:t> giảm phụ thuôc vào nhau, </a:t>
            </a:r>
            <a:r>
              <a:rPr lang="vi-VN" dirty="0" smtClean="0"/>
              <a:t>ta tạo </a:t>
            </a:r>
            <a:r>
              <a:rPr lang="vi-VN" dirty="0"/>
              <a:t>đối tượng </a:t>
            </a:r>
            <a:r>
              <a:rPr lang="vi-VN" i="1" dirty="0"/>
              <a:t>address</a:t>
            </a:r>
            <a:r>
              <a:rPr lang="vi-VN" dirty="0"/>
              <a:t> ở bên ngoài lớp </a:t>
            </a:r>
            <a:r>
              <a:rPr lang="vi-VN" b="1" i="1" dirty="0"/>
              <a:t>Student</a:t>
            </a:r>
            <a:r>
              <a:rPr lang="vi-VN" dirty="0"/>
              <a:t> và truyền vào thông qua Constructor hoặc phương thức Setter</a:t>
            </a:r>
            <a:r>
              <a:rPr lang="vi-VN" dirty="0" smtClean="0"/>
              <a:t>.</a:t>
            </a:r>
            <a:r>
              <a:rPr lang="en-US" dirty="0" smtClean="0"/>
              <a:t> </a:t>
            </a:r>
            <a:r>
              <a:rPr lang="en-US" dirty="0" err="1" smtClean="0"/>
              <a:t>Đó</a:t>
            </a:r>
            <a:r>
              <a:rPr lang="en-US" dirty="0" smtClean="0"/>
              <a:t> </a:t>
            </a:r>
            <a:r>
              <a:rPr lang="en-US" dirty="0" err="1" smtClean="0"/>
              <a:t>gọi</a:t>
            </a:r>
            <a:r>
              <a:rPr lang="en-US" dirty="0" smtClean="0"/>
              <a:t> </a:t>
            </a:r>
            <a:r>
              <a:rPr lang="en-US" dirty="0" err="1" smtClean="0"/>
              <a:t>là</a:t>
            </a:r>
            <a:r>
              <a:rPr lang="en-US" dirty="0" smtClean="0"/>
              <a:t> Dependency injection hay </a:t>
            </a:r>
            <a:r>
              <a:rPr lang="en-US" dirty="0" err="1" smtClean="0"/>
              <a:t>nôm</a:t>
            </a:r>
            <a:r>
              <a:rPr lang="en-US" dirty="0" smtClean="0"/>
              <a:t> </a:t>
            </a:r>
            <a:r>
              <a:rPr lang="en-US" dirty="0" err="1" smtClean="0"/>
              <a:t>na</a:t>
            </a:r>
            <a:r>
              <a:rPr lang="en-US" dirty="0" smtClean="0"/>
              <a:t> </a:t>
            </a:r>
            <a:r>
              <a:rPr lang="en-US" dirty="0" err="1" smtClean="0"/>
              <a:t>là</a:t>
            </a:r>
            <a:r>
              <a:rPr lang="en-US" dirty="0" smtClean="0"/>
              <a:t> </a:t>
            </a:r>
            <a:r>
              <a:rPr lang="en-US" dirty="0" err="1" smtClean="0"/>
              <a:t>tiêm</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cho</a:t>
            </a:r>
            <a:r>
              <a:rPr lang="en-US" dirty="0" smtClean="0"/>
              <a:t> </a:t>
            </a:r>
            <a:r>
              <a:rPr lang="en-US" dirty="0" err="1" smtClean="0"/>
              <a:t>dễ</a:t>
            </a:r>
            <a:r>
              <a:rPr lang="en-US" dirty="0" smtClean="0"/>
              <a:t> </a:t>
            </a:r>
            <a:r>
              <a:rPr lang="en-US" dirty="0" err="1" smtClean="0"/>
              <a:t>hiểu</a:t>
            </a:r>
            <a:r>
              <a:rPr lang="en-US" dirty="0" smtClean="0"/>
              <a:t>.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69" y="1373765"/>
            <a:ext cx="41624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927" y="2418484"/>
            <a:ext cx="4800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79968" y="1583198"/>
            <a:ext cx="2254828" cy="307777"/>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smtClean="0">
                <a:solidFill>
                  <a:schemeClr val="accent1"/>
                </a:solidFill>
              </a:rPr>
              <a:t>Constructor</a:t>
            </a:r>
            <a:endParaRPr lang="en-US" dirty="0">
              <a:solidFill>
                <a:schemeClr val="accent1"/>
              </a:solidFill>
            </a:endParaRPr>
          </a:p>
        </p:txBody>
      </p:sp>
      <p:sp>
        <p:nvSpPr>
          <p:cNvPr id="6" name="TextBox 5"/>
          <p:cNvSpPr txBox="1"/>
          <p:nvPr/>
        </p:nvSpPr>
        <p:spPr>
          <a:xfrm>
            <a:off x="1368136" y="3156999"/>
            <a:ext cx="2254828" cy="523220"/>
          </a:xfrm>
          <a:prstGeom prst="rect">
            <a:avLst/>
          </a:prstGeom>
          <a:noFill/>
        </p:spPr>
        <p:txBody>
          <a:bodyPr wrap="square" rtlCol="0">
            <a:spAutoFit/>
          </a:bodyPr>
          <a:lstStyle/>
          <a:p>
            <a:r>
              <a:rPr lang="en-US" b="1" dirty="0" err="1">
                <a:solidFill>
                  <a:schemeClr val="accent1"/>
                </a:solidFill>
              </a:rPr>
              <a:t>Thông</a:t>
            </a:r>
            <a:r>
              <a:rPr lang="en-US" b="1" dirty="0">
                <a:solidFill>
                  <a:schemeClr val="accent1"/>
                </a:solidFill>
              </a:rPr>
              <a:t> qua </a:t>
            </a:r>
            <a:r>
              <a:rPr lang="en-US" b="1" dirty="0" err="1" smtClean="0">
                <a:solidFill>
                  <a:schemeClr val="accent1"/>
                </a:solidFill>
              </a:rPr>
              <a:t>phương</a:t>
            </a:r>
            <a:r>
              <a:rPr lang="en-US" b="1" dirty="0" smtClean="0">
                <a:solidFill>
                  <a:schemeClr val="accent1"/>
                </a:solidFill>
              </a:rPr>
              <a:t> </a:t>
            </a:r>
            <a:r>
              <a:rPr lang="en-US" b="1" dirty="0" err="1" smtClean="0">
                <a:solidFill>
                  <a:schemeClr val="accent1"/>
                </a:solidFill>
              </a:rPr>
              <a:t>thức</a:t>
            </a:r>
            <a:r>
              <a:rPr lang="en-US" b="1" dirty="0" smtClean="0">
                <a:solidFill>
                  <a:schemeClr val="accent1"/>
                </a:solidFill>
              </a:rPr>
              <a:t> Setter</a:t>
            </a:r>
            <a:endParaRPr lang="en-US" dirty="0">
              <a:solidFill>
                <a:schemeClr val="accent1"/>
              </a:solidFill>
            </a:endParaRPr>
          </a:p>
        </p:txBody>
      </p:sp>
      <p:sp>
        <p:nvSpPr>
          <p:cNvPr id="4" name="Right Arrow 3"/>
          <p:cNvSpPr/>
          <p:nvPr/>
        </p:nvSpPr>
        <p:spPr>
          <a:xfrm>
            <a:off x="3352800" y="3335480"/>
            <a:ext cx="685800" cy="16625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4821379" y="1637284"/>
            <a:ext cx="1080655" cy="19960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933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987138" y="474858"/>
            <a:ext cx="7045037" cy="4247317"/>
          </a:xfrm>
          <a:prstGeom prst="rect">
            <a:avLst/>
          </a:prstGeom>
          <a:solidFill>
            <a:schemeClr val="accent4">
              <a:lumMod val="20000"/>
              <a:lumOff val="80000"/>
            </a:schemeClr>
          </a:solidFill>
        </p:spPr>
        <p:txBody>
          <a:bodyPr wrap="square" rtlCol="0">
            <a:spAutoFit/>
          </a:bodyPr>
          <a:lstStyle/>
          <a:p>
            <a:r>
              <a:rPr lang="en-US" dirty="0" smtClean="0"/>
              <a:t>1. </a:t>
            </a:r>
            <a:r>
              <a:rPr lang="vi-VN" sz="1600" i="1" dirty="0" smtClean="0"/>
              <a:t>Khai </a:t>
            </a:r>
            <a:r>
              <a:rPr lang="vi-VN" sz="1600" i="1" dirty="0"/>
              <a:t>báo thư viện cần thiết cho </a:t>
            </a:r>
            <a:r>
              <a:rPr lang="vi-VN" sz="1600" i="1" dirty="0" smtClean="0"/>
              <a:t>Log4j</a:t>
            </a:r>
            <a:endParaRPr lang="en-US" sz="1600" i="1" dirty="0" smtClean="0"/>
          </a:p>
          <a:p>
            <a:r>
              <a:rPr lang="en-US" dirty="0"/>
              <a:t> </a:t>
            </a:r>
            <a:r>
              <a:rPr lang="en-US" dirty="0" smtClean="0"/>
              <a:t>    Add dependency </a:t>
            </a:r>
            <a:r>
              <a:rPr lang="en-US" dirty="0" err="1" smtClean="0"/>
              <a:t>vào</a:t>
            </a:r>
            <a:r>
              <a:rPr lang="en-US" dirty="0" smtClean="0"/>
              <a:t> file pom.xml</a:t>
            </a:r>
          </a:p>
          <a:p>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endParaRPr lang="en-US" dirty="0" smtClean="0"/>
          </a:p>
          <a:p>
            <a:pPr marL="342900" indent="-342900">
              <a:buFont typeface="+mj-lt"/>
              <a:buAutoNum type="arabicPeriod"/>
            </a:pPr>
            <a:endParaRPr lang="vi-VN" dirty="0"/>
          </a:p>
          <a:p>
            <a:r>
              <a:rPr lang="en-US" dirty="0" smtClean="0"/>
              <a:t>2. </a:t>
            </a:r>
            <a:r>
              <a:rPr lang="en-US" sz="1600" i="1" dirty="0" err="1" smtClean="0"/>
              <a:t>Cấu</a:t>
            </a:r>
            <a:r>
              <a:rPr lang="en-US" sz="1600" i="1" dirty="0" smtClean="0"/>
              <a:t> </a:t>
            </a:r>
            <a:r>
              <a:rPr lang="en-US" sz="1600" i="1" dirty="0" err="1" smtClean="0"/>
              <a:t>hình</a:t>
            </a:r>
            <a:r>
              <a:rPr lang="en-US" sz="1600" i="1" dirty="0" smtClean="0"/>
              <a:t> file log4j.properties </a:t>
            </a:r>
            <a:r>
              <a:rPr lang="en-US" sz="1600" i="1" dirty="0" err="1" smtClean="0"/>
              <a:t>đặt</a:t>
            </a:r>
            <a:r>
              <a:rPr lang="en-US" sz="1600" i="1" dirty="0" smtClean="0"/>
              <a:t> ở </a:t>
            </a:r>
            <a:r>
              <a:rPr lang="en-US" sz="1600" i="1" dirty="0" err="1"/>
              <a:t>src</a:t>
            </a:r>
            <a:r>
              <a:rPr lang="en-US" sz="1600" i="1" dirty="0"/>
              <a:t>/main/resources</a:t>
            </a:r>
            <a:endParaRPr lang="en-US" sz="1600" i="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2" name="TextBox 1"/>
          <p:cNvSpPr txBox="1"/>
          <p:nvPr/>
        </p:nvSpPr>
        <p:spPr>
          <a:xfrm>
            <a:off x="1943100" y="1101436"/>
            <a:ext cx="4104409" cy="1169551"/>
          </a:xfrm>
          <a:prstGeom prst="rect">
            <a:avLst/>
          </a:prstGeom>
          <a:solidFill>
            <a:schemeClr val="bg1"/>
          </a:solidFill>
        </p:spPr>
        <p:txBody>
          <a:bodyPr wrap="square" rtlCol="0">
            <a:spAutoFit/>
          </a:bodyPr>
          <a:lstStyle/>
          <a:p>
            <a:r>
              <a:rPr lang="en-US" dirty="0"/>
              <a:t>&lt;dependency&gt;</a:t>
            </a:r>
          </a:p>
          <a:p>
            <a:pPr lvl="7"/>
            <a:r>
              <a:rPr lang="en-US" dirty="0" smtClean="0"/>
              <a:t>	&lt;</a:t>
            </a:r>
            <a:r>
              <a:rPr lang="en-US" dirty="0" err="1" smtClean="0"/>
              <a:t>groupId</a:t>
            </a:r>
            <a:r>
              <a:rPr lang="en-US" dirty="0" smtClean="0"/>
              <a:t>&gt;log4j&lt;/</a:t>
            </a:r>
            <a:r>
              <a:rPr lang="en-US" dirty="0" err="1"/>
              <a:t>groupId</a:t>
            </a:r>
            <a:r>
              <a:rPr lang="en-US" dirty="0"/>
              <a:t>&gt;</a:t>
            </a:r>
          </a:p>
          <a:p>
            <a:pPr lvl="4"/>
            <a:r>
              <a:rPr lang="en-US" dirty="0" smtClean="0"/>
              <a:t>	&lt;</a:t>
            </a:r>
            <a:r>
              <a:rPr lang="en-US" dirty="0" err="1" smtClean="0"/>
              <a:t>artifactId</a:t>
            </a:r>
            <a:r>
              <a:rPr lang="en-US" dirty="0" smtClean="0"/>
              <a:t>&gt;log4j</a:t>
            </a:r>
            <a:r>
              <a:rPr lang="en-US" dirty="0"/>
              <a:t>&lt;/</a:t>
            </a:r>
            <a:r>
              <a:rPr lang="en-US" dirty="0" err="1"/>
              <a:t>artifactId</a:t>
            </a:r>
            <a:r>
              <a:rPr lang="en-US" dirty="0"/>
              <a:t>&gt;</a:t>
            </a:r>
          </a:p>
          <a:p>
            <a:pPr lvl="4"/>
            <a:r>
              <a:rPr lang="en-US" dirty="0" smtClean="0"/>
              <a:t>	&lt;</a:t>
            </a:r>
            <a:r>
              <a:rPr lang="en-US" dirty="0"/>
              <a:t>version&gt;${log4j.version}&lt;/version&gt;</a:t>
            </a:r>
          </a:p>
          <a:p>
            <a:r>
              <a:rPr lang="en-US" dirty="0"/>
              <a:t>&lt;/dependency&gt;</a:t>
            </a:r>
          </a:p>
        </p:txBody>
      </p:sp>
      <p:sp>
        <p:nvSpPr>
          <p:cNvPr id="4" name="TextBox 3"/>
          <p:cNvSpPr txBox="1"/>
          <p:nvPr/>
        </p:nvSpPr>
        <p:spPr>
          <a:xfrm>
            <a:off x="1085852" y="2900603"/>
            <a:ext cx="6852804" cy="1600438"/>
          </a:xfrm>
          <a:prstGeom prst="rect">
            <a:avLst/>
          </a:prstGeom>
          <a:solidFill>
            <a:schemeClr val="bg1"/>
          </a:solidFill>
        </p:spPr>
        <p:txBody>
          <a:bodyPr wrap="square" rtlCol="0">
            <a:spAutoFit/>
          </a:bodyPr>
          <a:lstStyle/>
          <a:p>
            <a:r>
              <a:rPr lang="en-US" dirty="0"/>
              <a:t>log4j.rootLogger=INFO, console</a:t>
            </a:r>
          </a:p>
          <a:p>
            <a:r>
              <a:rPr lang="en-US" dirty="0"/>
              <a:t>log4j.appender.console=org.apache.log4j.ConsoleAppender</a:t>
            </a:r>
          </a:p>
          <a:p>
            <a:r>
              <a:rPr lang="en-US" dirty="0"/>
              <a:t>log4j.appender.console.Threshold=INFO</a:t>
            </a:r>
          </a:p>
          <a:p>
            <a:r>
              <a:rPr lang="en-US" dirty="0"/>
              <a:t>log4j.appender.console.Target=</a:t>
            </a:r>
            <a:r>
              <a:rPr lang="en-US" dirty="0" err="1"/>
              <a:t>System.out</a:t>
            </a:r>
            <a:endParaRPr lang="en-US" dirty="0"/>
          </a:p>
          <a:p>
            <a:r>
              <a:rPr lang="en-US" dirty="0"/>
              <a:t>log4j.appender.console.layout=org.apache.log4j.PatternLayout</a:t>
            </a:r>
          </a:p>
          <a:p>
            <a:r>
              <a:rPr lang="en-US" dirty="0"/>
              <a:t>log4j.appender.console.layout.conversionPattern = [%p] %d{</a:t>
            </a:r>
            <a:r>
              <a:rPr lang="en-US" u="sng" dirty="0" err="1"/>
              <a:t>yyyy</a:t>
            </a:r>
            <a:r>
              <a:rPr lang="en-US" u="sng" dirty="0"/>
              <a:t>-MM-</a:t>
            </a:r>
            <a:r>
              <a:rPr lang="en-US" u="sng" dirty="0" err="1"/>
              <a:t>dd</a:t>
            </a:r>
            <a:r>
              <a:rPr lang="en-US" u="sng" dirty="0"/>
              <a:t> </a:t>
            </a:r>
            <a:r>
              <a:rPr lang="en-US" u="sng" dirty="0" err="1"/>
              <a:t>HH:mm:ss</a:t>
            </a:r>
            <a:r>
              <a:rPr lang="en-US" u="sng" dirty="0"/>
              <a:t>} [%M] %x %c(%c</a:t>
            </a:r>
            <a:r>
              <a:rPr lang="en-US" b="1" u="sng" dirty="0"/>
              <a:t>{1}:%L): %</a:t>
            </a:r>
            <a:r>
              <a:rPr lang="en-US" b="1" u="sng" dirty="0" err="1" smtClean="0"/>
              <a:t>m%n</a:t>
            </a:r>
            <a:endParaRPr lang="en-US" b="1" u="sng" dirty="0"/>
          </a:p>
        </p:txBody>
      </p:sp>
    </p:spTree>
    <p:extLst>
      <p:ext uri="{BB962C8B-B14F-4D97-AF65-F5344CB8AC3E}">
        <p14:creationId xmlns:p14="http://schemas.microsoft.com/office/powerpoint/2010/main" val="12217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0" y="44328"/>
            <a:ext cx="6598227" cy="369332"/>
          </a:xfrm>
          <a:prstGeom prst="rect">
            <a:avLst/>
          </a:prstGeom>
          <a:noFill/>
        </p:spPr>
        <p:txBody>
          <a:bodyPr wrap="square" rtlCol="0">
            <a:spAutoFit/>
          </a:bodyPr>
          <a:lstStyle/>
          <a:p>
            <a:r>
              <a:rPr lang="en-US" sz="1800" dirty="0"/>
              <a:t>3</a:t>
            </a:r>
            <a:r>
              <a:rPr lang="en-US" sz="1800" dirty="0" smtClean="0"/>
              <a:t>. </a:t>
            </a:r>
            <a:r>
              <a:rPr lang="en-US" sz="1800" b="1" dirty="0"/>
              <a:t>Apache Log4j </a:t>
            </a:r>
            <a:r>
              <a:rPr lang="en-US" sz="1800" b="1" dirty="0" err="1"/>
              <a:t>là</a:t>
            </a:r>
            <a:r>
              <a:rPr lang="en-US" sz="1800" b="1" dirty="0"/>
              <a:t> </a:t>
            </a:r>
            <a:r>
              <a:rPr lang="en-US" sz="1800" b="1" dirty="0" err="1"/>
              <a:t>gì</a:t>
            </a:r>
            <a:r>
              <a:rPr lang="en-US" sz="1800" b="1" dirty="0" smtClean="0"/>
              <a:t>?</a:t>
            </a:r>
            <a:endParaRPr lang="en-US" sz="1800" b="1" dirty="0"/>
          </a:p>
        </p:txBody>
      </p:sp>
      <p:sp>
        <p:nvSpPr>
          <p:cNvPr id="6" name="TextBox 5"/>
          <p:cNvSpPr txBox="1"/>
          <p:nvPr/>
        </p:nvSpPr>
        <p:spPr>
          <a:xfrm>
            <a:off x="550720" y="413660"/>
            <a:ext cx="8136080" cy="4555093"/>
          </a:xfrm>
          <a:prstGeom prst="rect">
            <a:avLst/>
          </a:prstGeom>
          <a:solidFill>
            <a:schemeClr val="accent4">
              <a:lumMod val="20000"/>
              <a:lumOff val="80000"/>
            </a:schemeClr>
          </a:solidFill>
        </p:spPr>
        <p:txBody>
          <a:bodyPr wrap="square" rtlCol="0">
            <a:spAutoFit/>
          </a:bodyPr>
          <a:lstStyle/>
          <a:p>
            <a:r>
              <a:rPr lang="en-US" sz="1600" dirty="0" err="1" smtClean="0"/>
              <a:t>Định</a:t>
            </a:r>
            <a:r>
              <a:rPr lang="en-US" sz="1600" dirty="0" smtClean="0"/>
              <a:t> </a:t>
            </a:r>
            <a:r>
              <a:rPr lang="en-US" sz="1600" dirty="0" err="1" smtClean="0"/>
              <a:t>dạng</a:t>
            </a:r>
            <a:r>
              <a:rPr lang="en-US" sz="1600" dirty="0" smtClean="0"/>
              <a:t> </a:t>
            </a:r>
            <a:r>
              <a:rPr lang="en-US" sz="1600" dirty="0" err="1" smtClean="0"/>
              <a:t>ghi</a:t>
            </a:r>
            <a:r>
              <a:rPr lang="en-US" sz="1600" dirty="0" smtClean="0"/>
              <a:t> Log (</a:t>
            </a:r>
            <a:r>
              <a:rPr lang="en-US" sz="1600" dirty="0">
                <a:solidFill>
                  <a:schemeClr val="accent2">
                    <a:lumMod val="50000"/>
                  </a:schemeClr>
                </a:solidFill>
              </a:rPr>
              <a:t>.</a:t>
            </a:r>
            <a:r>
              <a:rPr lang="en-US" sz="1600" dirty="0" err="1" smtClean="0"/>
              <a:t>conversionPattern</a:t>
            </a:r>
            <a:r>
              <a:rPr lang="en-US" sz="1600" dirty="0" smtClean="0"/>
              <a:t>) </a:t>
            </a:r>
            <a:r>
              <a:rPr lang="en-US" sz="1600" dirty="0" err="1" smtClean="0"/>
              <a:t>các</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ở link </a:t>
            </a:r>
            <a:r>
              <a:rPr lang="en-US" sz="1600" dirty="0" err="1" smtClean="0"/>
              <a:t>dưới</a:t>
            </a:r>
            <a:r>
              <a:rPr lang="en-US" sz="1600" dirty="0" smtClean="0"/>
              <a:t> </a:t>
            </a:r>
            <a:r>
              <a:rPr lang="en-US" sz="1600" dirty="0" err="1" smtClean="0"/>
              <a:t>đây</a:t>
            </a:r>
            <a:r>
              <a:rPr lang="en-US" sz="1600" dirty="0" smtClean="0"/>
              <a:t> :</a:t>
            </a:r>
            <a:endParaRPr lang="en-US" sz="1600" dirty="0" smtClean="0">
              <a:solidFill>
                <a:schemeClr val="accent2">
                  <a:lumMod val="50000"/>
                </a:schemeClr>
              </a:solidFill>
              <a:hlinkClick r:id="rId2"/>
            </a:endParaRPr>
          </a:p>
          <a:p>
            <a:r>
              <a:rPr lang="en-US" sz="1500" dirty="0" smtClean="0">
                <a:solidFill>
                  <a:schemeClr val="accent2">
                    <a:lumMod val="50000"/>
                  </a:schemeClr>
                </a:solidFill>
                <a:hlinkClick r:id="rId2"/>
              </a:rPr>
              <a:t>https</a:t>
            </a:r>
            <a:r>
              <a:rPr lang="en-US" sz="1500" dirty="0">
                <a:solidFill>
                  <a:schemeClr val="accent2">
                    <a:lumMod val="50000"/>
                  </a:schemeClr>
                </a:solidFill>
                <a:hlinkClick r:id="rId2"/>
              </a:rPr>
              <a:t>://</a:t>
            </a:r>
            <a:r>
              <a:rPr lang="en-US" sz="1500" dirty="0" smtClean="0">
                <a:solidFill>
                  <a:schemeClr val="accent2">
                    <a:lumMod val="50000"/>
                  </a:schemeClr>
                </a:solidFill>
                <a:hlinkClick r:id="rId2"/>
              </a:rPr>
              <a:t>www.codejava.net/coding/common-conversion-patterns-for-log4js-patternlayou</a:t>
            </a:r>
            <a:r>
              <a:rPr lang="en-US" sz="1500" dirty="0" smtClean="0">
                <a:hlinkClick r:id="rId2"/>
              </a:rPr>
              <a:t>t</a:t>
            </a:r>
            <a:endParaRPr lang="en-US" sz="1500" dirty="0"/>
          </a:p>
          <a:p>
            <a:endParaRPr lang="en-US" sz="1600" dirty="0"/>
          </a:p>
          <a:p>
            <a:r>
              <a:rPr lang="en-US" sz="1600" dirty="0" smtClean="0"/>
              <a:t>Chi </a:t>
            </a:r>
            <a:r>
              <a:rPr lang="en-US" sz="1600" dirty="0" err="1" smtClean="0"/>
              <a:t>tiết</a:t>
            </a:r>
            <a:r>
              <a:rPr lang="en-US" sz="1600" dirty="0" smtClean="0"/>
              <a:t> </a:t>
            </a:r>
            <a:r>
              <a:rPr lang="en-US" sz="1600" dirty="0" err="1" smtClean="0"/>
              <a:t>về</a:t>
            </a:r>
            <a:r>
              <a:rPr lang="en-US" sz="1600" dirty="0" smtClean="0"/>
              <a:t> </a:t>
            </a:r>
            <a:r>
              <a:rPr lang="en-US" sz="1600" dirty="0" err="1" smtClean="0"/>
              <a:t>các</a:t>
            </a:r>
            <a:r>
              <a:rPr lang="en-US" sz="1600" dirty="0" smtClean="0"/>
              <a:t> </a:t>
            </a:r>
            <a:r>
              <a:rPr lang="en-US" sz="1600" dirty="0" err="1" smtClean="0"/>
              <a:t>cấu</a:t>
            </a:r>
            <a:r>
              <a:rPr lang="en-US" sz="1600" dirty="0" smtClean="0"/>
              <a:t> </a:t>
            </a:r>
            <a:r>
              <a:rPr lang="en-US" sz="1600" dirty="0" err="1" smtClean="0"/>
              <a:t>hình</a:t>
            </a:r>
            <a:r>
              <a:rPr lang="en-US" sz="1600" dirty="0" smtClean="0"/>
              <a:t>, </a:t>
            </a:r>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tham</a:t>
            </a:r>
            <a:r>
              <a:rPr lang="en-US" sz="1600" dirty="0" smtClean="0"/>
              <a:t> </a:t>
            </a:r>
            <a:r>
              <a:rPr lang="en-US" sz="1600" dirty="0" err="1" smtClean="0"/>
              <a:t>khảo</a:t>
            </a:r>
            <a:r>
              <a:rPr lang="en-US" sz="1600" dirty="0" smtClean="0"/>
              <a:t> </a:t>
            </a:r>
            <a:r>
              <a:rPr lang="en-US" sz="1600" dirty="0" err="1" smtClean="0"/>
              <a:t>thêm</a:t>
            </a:r>
            <a:r>
              <a:rPr lang="en-US" sz="1600" dirty="0" smtClean="0"/>
              <a:t> </a:t>
            </a:r>
            <a:r>
              <a:rPr lang="en-US" sz="1600" dirty="0" err="1" smtClean="0"/>
              <a:t>trên</a:t>
            </a:r>
            <a:r>
              <a:rPr lang="en-US" sz="1600" dirty="0"/>
              <a:t> </a:t>
            </a:r>
            <a:r>
              <a:rPr lang="en-US" sz="1600" dirty="0">
                <a:hlinkClick r:id="rId3"/>
              </a:rPr>
              <a:t>document </a:t>
            </a:r>
            <a:r>
              <a:rPr lang="en-US" sz="1600" dirty="0" err="1">
                <a:hlinkClick r:id="rId3"/>
              </a:rPr>
              <a:t>của</a:t>
            </a:r>
            <a:r>
              <a:rPr lang="en-US" sz="1600" dirty="0">
                <a:hlinkClick r:id="rId3"/>
              </a:rPr>
              <a:t> Log4j</a:t>
            </a:r>
            <a:r>
              <a:rPr lang="en-US" sz="1600" dirty="0"/>
              <a:t>.</a:t>
            </a:r>
            <a:endParaRPr lang="en-US" sz="1600" dirty="0" smtClean="0"/>
          </a:p>
          <a:p>
            <a:r>
              <a:rPr lang="en-US" sz="1500" dirty="0">
                <a:hlinkClick r:id="rId3"/>
              </a:rPr>
              <a:t>https://logging.apache.org/log4j/2.x/manual/configuration.html</a:t>
            </a:r>
            <a:endParaRPr lang="en-US" sz="1500" dirty="0" smtClean="0"/>
          </a:p>
          <a:p>
            <a:endParaRPr lang="en-US" dirty="0" smtClean="0"/>
          </a:p>
          <a:p>
            <a:r>
              <a:rPr lang="en-US" sz="1600" i="1" dirty="0" smtClean="0"/>
              <a:t>3.Sử </a:t>
            </a:r>
            <a:r>
              <a:rPr lang="en-US" sz="1600" i="1" dirty="0" err="1" smtClean="0"/>
              <a:t>dụng</a:t>
            </a:r>
            <a:r>
              <a:rPr lang="en-US" sz="1600" i="1" dirty="0" smtClean="0"/>
              <a:t> log </a:t>
            </a:r>
            <a:r>
              <a:rPr lang="en-US" sz="1600" i="1" dirty="0" err="1" smtClean="0"/>
              <a:t>trong</a:t>
            </a:r>
            <a:r>
              <a:rPr lang="en-US" sz="1600" i="1" dirty="0" smtClean="0"/>
              <a:t> </a:t>
            </a:r>
            <a:r>
              <a:rPr lang="en-US" sz="1600" i="1" dirty="0" err="1" smtClean="0"/>
              <a:t>ứng</a:t>
            </a:r>
            <a:r>
              <a:rPr lang="en-US" sz="1600" i="1" dirty="0" smtClean="0"/>
              <a:t> </a:t>
            </a:r>
            <a:r>
              <a:rPr lang="en-US" sz="1600" i="1" dirty="0" err="1" smtClean="0"/>
              <a:t>dụng</a:t>
            </a:r>
            <a:r>
              <a:rPr lang="en-US" sz="1600" i="1" dirty="0"/>
              <a: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vi-VN" dirty="0"/>
          </a:p>
        </p:txBody>
      </p:sp>
      <p:sp>
        <p:nvSpPr>
          <p:cNvPr id="8" name="TextBox 7"/>
          <p:cNvSpPr txBox="1"/>
          <p:nvPr/>
        </p:nvSpPr>
        <p:spPr>
          <a:xfrm>
            <a:off x="883227" y="2187524"/>
            <a:ext cx="7221682" cy="2246769"/>
          </a:xfrm>
          <a:prstGeom prst="rect">
            <a:avLst/>
          </a:prstGeom>
          <a:solidFill>
            <a:schemeClr val="bg1"/>
          </a:solidFill>
        </p:spPr>
        <p:txBody>
          <a:bodyPr wrap="square" rtlCol="0">
            <a:spAutoFit/>
          </a:bodyPr>
          <a:lstStyle/>
          <a:p>
            <a:r>
              <a:rPr lang="en-US" dirty="0" smtClean="0"/>
              <a:t>public class </a:t>
            </a:r>
            <a:r>
              <a:rPr lang="en-US" dirty="0" err="1" smtClean="0"/>
              <a:t>GhiLogTest</a:t>
            </a:r>
            <a:r>
              <a:rPr lang="en-US" dirty="0" smtClean="0"/>
              <a:t>{</a:t>
            </a:r>
          </a:p>
          <a:p>
            <a:pPr lvl="3"/>
            <a:r>
              <a:rPr lang="en-US" dirty="0" smtClean="0"/>
              <a:t>      static </a:t>
            </a:r>
            <a:r>
              <a:rPr lang="en-US" dirty="0"/>
              <a:t>Logger log = </a:t>
            </a:r>
            <a:r>
              <a:rPr lang="en-US" dirty="0" err="1" smtClean="0"/>
              <a:t>Logger.getLogger</a:t>
            </a:r>
            <a:r>
              <a:rPr lang="en-US" dirty="0" smtClean="0"/>
              <a:t>(</a:t>
            </a:r>
            <a:r>
              <a:rPr lang="en-US" dirty="0" err="1" smtClean="0"/>
              <a:t>GhiLogTest.class.getName</a:t>
            </a:r>
            <a:r>
              <a:rPr lang="en-US" dirty="0" smtClean="0"/>
              <a:t>());</a:t>
            </a:r>
          </a:p>
          <a:p>
            <a:pPr lvl="3"/>
            <a:r>
              <a:rPr lang="en-US" dirty="0" smtClean="0"/>
              <a:t>      public </a:t>
            </a:r>
            <a:r>
              <a:rPr lang="en-US" dirty="0"/>
              <a:t>static void main(String[] </a:t>
            </a:r>
            <a:r>
              <a:rPr lang="en-US" dirty="0" err="1"/>
              <a:t>args</a:t>
            </a:r>
            <a:r>
              <a:rPr lang="en-US" dirty="0"/>
              <a:t>) </a:t>
            </a:r>
            <a:r>
              <a:rPr lang="en-US" dirty="0" smtClean="0"/>
              <a:t>{</a:t>
            </a:r>
          </a:p>
          <a:p>
            <a:pPr lvl="3"/>
            <a:r>
              <a:rPr lang="en-US" dirty="0" smtClean="0"/>
              <a:t>             </a:t>
            </a:r>
            <a:r>
              <a:rPr lang="en-US" dirty="0" err="1" smtClean="0"/>
              <a:t>ApplicationContext</a:t>
            </a:r>
            <a:r>
              <a:rPr lang="en-US" dirty="0" smtClean="0"/>
              <a:t> </a:t>
            </a:r>
            <a:r>
              <a:rPr lang="en-US" dirty="0"/>
              <a:t>context = new </a:t>
            </a:r>
            <a:r>
              <a:rPr lang="en-US" dirty="0" err="1"/>
              <a:t>ClassPathXmlApplicationContext</a:t>
            </a:r>
            <a:r>
              <a:rPr lang="en-US" dirty="0"/>
              <a:t>("Beans.xml"); </a:t>
            </a:r>
            <a:endParaRPr lang="en-US" dirty="0" smtClean="0"/>
          </a:p>
          <a:p>
            <a:pPr lvl="3"/>
            <a:r>
              <a:rPr lang="en-US" dirty="0" smtClean="0"/>
              <a:t>             </a:t>
            </a:r>
            <a:r>
              <a:rPr lang="en-US" dirty="0" err="1" smtClean="0"/>
              <a:t>HelloWorld</a:t>
            </a:r>
            <a:r>
              <a:rPr lang="en-US" dirty="0" smtClean="0"/>
              <a:t> </a:t>
            </a:r>
            <a:r>
              <a:rPr lang="en-US" dirty="0" err="1"/>
              <a:t>obj</a:t>
            </a:r>
            <a:r>
              <a:rPr lang="en-US" dirty="0"/>
              <a:t> = (</a:t>
            </a:r>
            <a:r>
              <a:rPr lang="en-US" dirty="0" err="1"/>
              <a:t>HelloWorld</a:t>
            </a:r>
            <a:r>
              <a:rPr lang="en-US" dirty="0"/>
              <a:t>) </a:t>
            </a:r>
            <a:r>
              <a:rPr lang="en-US" dirty="0" err="1"/>
              <a:t>context.getBean</a:t>
            </a:r>
            <a:r>
              <a:rPr lang="en-US" dirty="0"/>
              <a:t>("</a:t>
            </a:r>
            <a:r>
              <a:rPr lang="en-US" dirty="0" err="1"/>
              <a:t>helloWorld</a:t>
            </a:r>
            <a:r>
              <a:rPr lang="en-US" dirty="0" smtClean="0"/>
              <a:t>");</a:t>
            </a:r>
            <a:endParaRPr lang="en-US" dirty="0"/>
          </a:p>
          <a:p>
            <a:pPr lvl="3"/>
            <a:r>
              <a:rPr lang="en-US" dirty="0" smtClean="0"/>
              <a:t>             log.info</a:t>
            </a:r>
            <a:r>
              <a:rPr lang="en-US" dirty="0"/>
              <a:t>("Going to create </a:t>
            </a:r>
            <a:r>
              <a:rPr lang="en-US" dirty="0" err="1"/>
              <a:t>HelloWord</a:t>
            </a:r>
            <a:r>
              <a:rPr lang="en-US" dirty="0"/>
              <a:t> </a:t>
            </a:r>
            <a:r>
              <a:rPr lang="en-US" dirty="0" err="1"/>
              <a:t>Obj</a:t>
            </a:r>
            <a:r>
              <a:rPr lang="en-US" dirty="0" smtClean="0"/>
              <a:t>");</a:t>
            </a:r>
          </a:p>
          <a:p>
            <a:pPr lvl="3"/>
            <a:r>
              <a:rPr lang="en-US" dirty="0"/>
              <a:t> </a:t>
            </a:r>
            <a:r>
              <a:rPr lang="en-US" dirty="0" smtClean="0"/>
              <a:t>            </a:t>
            </a:r>
            <a:r>
              <a:rPr lang="en-US" dirty="0" err="1" smtClean="0"/>
              <a:t>obj.getMessage</a:t>
            </a:r>
            <a:r>
              <a:rPr lang="en-US" dirty="0" smtClean="0"/>
              <a:t>();   </a:t>
            </a:r>
          </a:p>
          <a:p>
            <a:pPr lvl="3"/>
            <a:r>
              <a:rPr lang="en-US" dirty="0" smtClean="0"/>
              <a:t>             log.info</a:t>
            </a:r>
            <a:r>
              <a:rPr lang="en-US" dirty="0"/>
              <a:t>("Exiting the program</a:t>
            </a:r>
            <a:r>
              <a:rPr lang="en-US" dirty="0" smtClean="0"/>
              <a:t>");</a:t>
            </a:r>
          </a:p>
          <a:p>
            <a:pPr lvl="3"/>
            <a:r>
              <a:rPr lang="en-US" dirty="0" smtClean="0"/>
              <a:t>       }</a:t>
            </a:r>
          </a:p>
          <a:p>
            <a:r>
              <a:rPr lang="en-US" dirty="0" smtClean="0"/>
              <a:t>}</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06" y="4434293"/>
            <a:ext cx="8790708" cy="59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rot="5400000">
            <a:off x="4583496" y="3880953"/>
            <a:ext cx="602478" cy="28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24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724892" y="2825633"/>
            <a:ext cx="5679096" cy="1159799"/>
          </a:xfrm>
          <a:prstGeom prst="rect">
            <a:avLst/>
          </a:prstGeom>
        </p:spPr>
        <p:txBody>
          <a:bodyPr lIns="91425" tIns="91425" rIns="91425" bIns="91425" anchor="b" anchorCtr="0">
            <a:noAutofit/>
          </a:bodyPr>
          <a:lstStyle/>
          <a:p>
            <a:pPr lvl="0" algn="ctr" rtl="0">
              <a:lnSpc>
                <a:spcPct val="150000"/>
              </a:lnSpc>
              <a:spcBef>
                <a:spcPts val="0"/>
              </a:spcBef>
              <a:buNone/>
            </a:pPr>
            <a:r>
              <a:rPr lang="en" dirty="0" smtClean="0">
                <a:latin typeface="Times New Roman" pitchFamily="18" charset="0"/>
                <a:cs typeface="Times New Roman" pitchFamily="18" charset="0"/>
              </a:rPr>
              <a:t>Thực hành</a:t>
            </a:r>
            <a:endParaRPr lang="en" dirty="0">
              <a:latin typeface="Times New Roman" pitchFamily="18" charset="0"/>
              <a:cs typeface="Times New Roman" pitchFamily="18" charset="0"/>
            </a:endParaRPr>
          </a:p>
        </p:txBody>
      </p:sp>
      <p:sp>
        <p:nvSpPr>
          <p:cNvPr id="475" name="Shape 475"/>
          <p:cNvSpPr txBox="1"/>
          <p:nvPr/>
        </p:nvSpPr>
        <p:spPr>
          <a:xfrm>
            <a:off x="7219296"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9</a:t>
            </a:r>
          </a:p>
        </p:txBody>
      </p:sp>
      <p:cxnSp>
        <p:nvCxnSpPr>
          <p:cNvPr id="4" name="Straight Connector 3"/>
          <p:cNvCxnSpPr/>
          <p:nvPr/>
        </p:nvCxnSpPr>
        <p:spPr>
          <a:xfrm>
            <a:off x="2524988" y="3927764"/>
            <a:ext cx="41771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93143"/>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0675" y="409575"/>
            <a:ext cx="5353050" cy="3785652"/>
          </a:xfrm>
          <a:prstGeom prst="rect">
            <a:avLst/>
          </a:prstGeom>
          <a:noFill/>
          <a:ln w="28575">
            <a:solidFill>
              <a:schemeClr val="accent1"/>
            </a:solidFill>
          </a:ln>
        </p:spPr>
        <p:txBody>
          <a:bodyPr wrap="square" rtlCol="0">
            <a:spAutoFit/>
          </a:bodyPr>
          <a:lstStyle/>
          <a:p>
            <a:pPr>
              <a:lnSpc>
                <a:spcPct val="150000"/>
              </a:lnSpc>
              <a:defRPr/>
            </a:pPr>
            <a:endParaRPr lang="en-US" sz="1600" dirty="0" smtClean="0"/>
          </a:p>
          <a:p>
            <a:pPr>
              <a:lnSpc>
                <a:spcPct val="150000"/>
              </a:lnSpc>
              <a:defRPr/>
            </a:pPr>
            <a:r>
              <a:rPr lang="en-US" sz="1600" dirty="0" err="1" smtClean="0"/>
              <a:t>Yêu</a:t>
            </a:r>
            <a:r>
              <a:rPr lang="en-US" sz="1600" dirty="0" smtClean="0"/>
              <a:t> </a:t>
            </a:r>
            <a:r>
              <a:rPr lang="en-US" sz="1600" dirty="0" err="1"/>
              <a:t>cầu</a:t>
            </a:r>
            <a:r>
              <a:rPr lang="en-US" sz="1600" dirty="0"/>
              <a:t> </a:t>
            </a:r>
            <a:r>
              <a:rPr lang="en-US" sz="1600" dirty="0" err="1"/>
              <a:t>bài</a:t>
            </a:r>
            <a:r>
              <a:rPr lang="en-US" sz="1600" dirty="0"/>
              <a:t> </a:t>
            </a:r>
            <a:r>
              <a:rPr lang="en-US" sz="1600" dirty="0" err="1"/>
              <a:t>toán</a:t>
            </a:r>
            <a:r>
              <a:rPr lang="en-US" sz="1600" dirty="0"/>
              <a:t> </a:t>
            </a:r>
            <a:r>
              <a:rPr lang="en-US" sz="1600" dirty="0" err="1"/>
              <a:t>quản</a:t>
            </a:r>
            <a:r>
              <a:rPr lang="en-US" sz="1600" dirty="0"/>
              <a:t> </a:t>
            </a:r>
            <a:r>
              <a:rPr lang="en-US" sz="1600" dirty="0" err="1"/>
              <a:t>lí</a:t>
            </a:r>
            <a:r>
              <a:rPr lang="en-US" sz="1600" dirty="0"/>
              <a:t>:</a:t>
            </a:r>
          </a:p>
          <a:p>
            <a:pPr marL="342900" indent="-342900">
              <a:lnSpc>
                <a:spcPct val="150000"/>
              </a:lnSpc>
              <a:buFont typeface="+mj-lt"/>
              <a:buAutoNum type="arabicPeriod"/>
              <a:defRPr/>
            </a:pPr>
            <a:r>
              <a:rPr lang="en-US" sz="1600" dirty="0" err="1"/>
              <a:t>Quản</a:t>
            </a:r>
            <a:r>
              <a:rPr lang="en-US" sz="1600" dirty="0"/>
              <a:t> </a:t>
            </a:r>
            <a:r>
              <a:rPr lang="en-US" sz="1600" dirty="0" err="1"/>
              <a:t>lí</a:t>
            </a:r>
            <a:r>
              <a:rPr lang="en-US" sz="1600" dirty="0"/>
              <a:t> </a:t>
            </a:r>
            <a:r>
              <a:rPr lang="en-US" sz="1600" dirty="0" err="1"/>
              <a:t>môn</a:t>
            </a:r>
            <a:r>
              <a:rPr lang="en-US" sz="1600" dirty="0"/>
              <a:t> </a:t>
            </a:r>
            <a:r>
              <a:rPr lang="en-US" sz="1600" dirty="0" err="1"/>
              <a:t>học</a:t>
            </a:r>
            <a:endParaRPr lang="en-US" sz="1600" dirty="0"/>
          </a:p>
          <a:p>
            <a:pPr marL="342900" indent="-342900">
              <a:lnSpc>
                <a:spcPct val="150000"/>
              </a:lnSpc>
              <a:buFont typeface="+mj-lt"/>
              <a:buAutoNum type="arabicPeriod"/>
              <a:defRPr/>
            </a:pPr>
            <a:r>
              <a:rPr lang="en-US" sz="1600" dirty="0" err="1"/>
              <a:t>Tạo</a:t>
            </a:r>
            <a:r>
              <a:rPr lang="en-US" sz="1600" dirty="0"/>
              <a:t> </a:t>
            </a:r>
            <a:r>
              <a:rPr lang="en-US" sz="1600" dirty="0" err="1"/>
              <a:t>lớp</a:t>
            </a:r>
            <a:r>
              <a:rPr lang="en-US" sz="1600" dirty="0"/>
              <a:t> </a:t>
            </a:r>
            <a:r>
              <a:rPr lang="en-US" sz="1600" dirty="0" err="1"/>
              <a:t>từ</a:t>
            </a:r>
            <a:r>
              <a:rPr lang="en-US" sz="1600" dirty="0"/>
              <a:t> </a:t>
            </a:r>
            <a:r>
              <a:rPr lang="en-US" sz="1600" dirty="0" err="1"/>
              <a:t>môn</a:t>
            </a:r>
            <a:r>
              <a:rPr lang="en-US" sz="1600" dirty="0"/>
              <a:t> </a:t>
            </a:r>
            <a:r>
              <a:rPr lang="en-US" sz="1600" dirty="0" err="1"/>
              <a:t>học</a:t>
            </a:r>
            <a:r>
              <a:rPr lang="en-US" sz="1600" dirty="0"/>
              <a:t> </a:t>
            </a:r>
            <a:r>
              <a:rPr lang="en-US" sz="1600" dirty="0" err="1"/>
              <a:t>đó</a:t>
            </a:r>
            <a:endParaRPr lang="en-US" sz="1600" dirty="0"/>
          </a:p>
          <a:p>
            <a:pPr marL="342900" indent="-342900">
              <a:lnSpc>
                <a:spcPct val="150000"/>
              </a:lnSpc>
              <a:buFont typeface="+mj-lt"/>
              <a:buAutoNum type="arabicPeriod"/>
              <a:defRPr/>
            </a:pPr>
            <a:r>
              <a:rPr lang="en-US" sz="1600" dirty="0" err="1"/>
              <a:t>Thêm</a:t>
            </a:r>
            <a:r>
              <a:rPr lang="en-US" sz="1600" dirty="0"/>
              <a:t> </a:t>
            </a:r>
            <a:r>
              <a:rPr lang="en-US" sz="1600" dirty="0" err="1"/>
              <a:t>giáo</a:t>
            </a:r>
            <a:r>
              <a:rPr lang="en-US" sz="1600" dirty="0"/>
              <a:t> </a:t>
            </a:r>
            <a:r>
              <a:rPr lang="en-US" sz="1600" dirty="0" err="1"/>
              <a:t>viên</a:t>
            </a:r>
            <a:r>
              <a:rPr lang="en-US" sz="1600" dirty="0"/>
              <a:t> </a:t>
            </a:r>
            <a:r>
              <a:rPr lang="en-US" sz="1600" dirty="0" err="1"/>
              <a:t>vào</a:t>
            </a:r>
            <a:r>
              <a:rPr lang="en-US" sz="1600" dirty="0"/>
              <a:t> </a:t>
            </a:r>
            <a:r>
              <a:rPr lang="en-US" sz="1600" dirty="0" err="1"/>
              <a:t>môn</a:t>
            </a:r>
            <a:r>
              <a:rPr lang="en-US" sz="1600" dirty="0"/>
              <a:t> </a:t>
            </a:r>
            <a:r>
              <a:rPr lang="en-US" sz="1600" dirty="0" err="1"/>
              <a:t>học</a:t>
            </a:r>
            <a:r>
              <a:rPr lang="en-US" sz="1600" dirty="0"/>
              <a:t> (</a:t>
            </a:r>
            <a:r>
              <a:rPr lang="en-US" sz="1600" dirty="0" err="1"/>
              <a:t>đăng</a:t>
            </a:r>
            <a:r>
              <a:rPr lang="en-US" sz="1600" dirty="0"/>
              <a:t> </a:t>
            </a:r>
            <a:r>
              <a:rPr lang="en-US" sz="1600" dirty="0" err="1"/>
              <a:t>kí</a:t>
            </a:r>
            <a:r>
              <a:rPr lang="en-US" sz="1600" dirty="0"/>
              <a:t> </a:t>
            </a:r>
            <a:r>
              <a:rPr lang="en-US" sz="1600" dirty="0" err="1"/>
              <a:t>giảng</a:t>
            </a:r>
            <a:r>
              <a:rPr lang="en-US" sz="1600" dirty="0"/>
              <a:t> </a:t>
            </a:r>
            <a:r>
              <a:rPr lang="en-US" sz="1600" dirty="0" err="1"/>
              <a:t>dạy</a:t>
            </a:r>
            <a:r>
              <a:rPr lang="en-US" sz="1600" dirty="0"/>
              <a:t>)</a:t>
            </a:r>
          </a:p>
          <a:p>
            <a:pPr marL="342900" indent="-342900">
              <a:lnSpc>
                <a:spcPct val="150000"/>
              </a:lnSpc>
              <a:buFont typeface="+mj-lt"/>
              <a:buAutoNum type="arabicPeriod"/>
              <a:defRPr/>
            </a:pPr>
            <a:r>
              <a:rPr lang="en-US" sz="1600" dirty="0" err="1"/>
              <a:t>Thêm</a:t>
            </a:r>
            <a:r>
              <a:rPr lang="en-US" sz="1600" dirty="0"/>
              <a:t> </a:t>
            </a:r>
            <a:r>
              <a:rPr lang="en-US" sz="1600" dirty="0" err="1"/>
              <a:t>học</a:t>
            </a:r>
            <a:r>
              <a:rPr lang="en-US" sz="1600" dirty="0"/>
              <a:t> </a:t>
            </a:r>
            <a:r>
              <a:rPr lang="en-US" sz="1600" dirty="0" err="1"/>
              <a:t>viên</a:t>
            </a:r>
            <a:r>
              <a:rPr lang="en-US" sz="1600" dirty="0"/>
              <a:t> </a:t>
            </a:r>
            <a:r>
              <a:rPr lang="en-US" sz="1600" dirty="0" err="1"/>
              <a:t>vào</a:t>
            </a:r>
            <a:r>
              <a:rPr lang="en-US" sz="1600" dirty="0"/>
              <a:t> </a:t>
            </a:r>
            <a:r>
              <a:rPr lang="en-US" sz="1600" dirty="0" err="1"/>
              <a:t>lớp</a:t>
            </a:r>
            <a:r>
              <a:rPr lang="en-US" sz="1600" dirty="0"/>
              <a:t> </a:t>
            </a:r>
            <a:r>
              <a:rPr lang="en-US" sz="1600" dirty="0" err="1"/>
              <a:t>môn</a:t>
            </a:r>
            <a:r>
              <a:rPr lang="en-US" sz="1600" dirty="0"/>
              <a:t> </a:t>
            </a:r>
            <a:r>
              <a:rPr lang="en-US" sz="1600" dirty="0" err="1"/>
              <a:t>học</a:t>
            </a:r>
            <a:r>
              <a:rPr lang="en-US" sz="1600" dirty="0"/>
              <a:t> (</a:t>
            </a:r>
            <a:r>
              <a:rPr lang="en-US" sz="1600" dirty="0" err="1"/>
              <a:t>đăng</a:t>
            </a:r>
            <a:r>
              <a:rPr lang="en-US" sz="1600" dirty="0"/>
              <a:t> </a:t>
            </a:r>
            <a:r>
              <a:rPr lang="en-US" sz="1600" dirty="0" err="1"/>
              <a:t>kí</a:t>
            </a:r>
            <a:r>
              <a:rPr lang="en-US" sz="1600" dirty="0"/>
              <a:t> </a:t>
            </a:r>
            <a:r>
              <a:rPr lang="en-US" sz="1600" dirty="0" err="1"/>
              <a:t>học</a:t>
            </a:r>
            <a:r>
              <a:rPr lang="en-US" sz="1600" dirty="0"/>
              <a:t>)</a:t>
            </a:r>
          </a:p>
          <a:p>
            <a:pPr marL="342900" indent="-342900">
              <a:lnSpc>
                <a:spcPct val="150000"/>
              </a:lnSpc>
              <a:buFont typeface="+mj-lt"/>
              <a:buAutoNum type="arabicPeriod"/>
              <a:defRPr/>
            </a:pPr>
            <a:r>
              <a:rPr lang="en-US" sz="1600" dirty="0" err="1"/>
              <a:t>Tìm</a:t>
            </a:r>
            <a:r>
              <a:rPr lang="en-US" sz="1600" dirty="0"/>
              <a:t> </a:t>
            </a:r>
            <a:r>
              <a:rPr lang="en-US" sz="1600" dirty="0" err="1"/>
              <a:t>kiếm</a:t>
            </a:r>
            <a:r>
              <a:rPr lang="en-US" sz="1600" dirty="0"/>
              <a:t> </a:t>
            </a:r>
            <a:r>
              <a:rPr lang="en-US" sz="1600" dirty="0" err="1"/>
              <a:t>môn</a:t>
            </a:r>
            <a:r>
              <a:rPr lang="en-US" sz="1600" dirty="0"/>
              <a:t> </a:t>
            </a:r>
            <a:r>
              <a:rPr lang="en-US" sz="1600" dirty="0" err="1"/>
              <a:t>học</a:t>
            </a:r>
            <a:r>
              <a:rPr lang="en-US" sz="1600" dirty="0"/>
              <a:t> </a:t>
            </a:r>
            <a:r>
              <a:rPr lang="en-US" sz="1600" dirty="0" err="1"/>
              <a:t>ra</a:t>
            </a:r>
            <a:r>
              <a:rPr lang="en-US" sz="1600" dirty="0"/>
              <a:t> </a:t>
            </a:r>
            <a:r>
              <a:rPr lang="en-US" sz="1600" dirty="0" err="1"/>
              <a:t>danh</a:t>
            </a:r>
            <a:r>
              <a:rPr lang="en-US" sz="1600" dirty="0"/>
              <a:t> </a:t>
            </a:r>
            <a:r>
              <a:rPr lang="en-US" sz="1600" dirty="0" err="1"/>
              <a:t>sách</a:t>
            </a:r>
            <a:r>
              <a:rPr lang="en-US" sz="1600" dirty="0"/>
              <a:t> </a:t>
            </a:r>
            <a:r>
              <a:rPr lang="en-US" sz="1600" dirty="0" err="1"/>
              <a:t>giáo</a:t>
            </a:r>
            <a:r>
              <a:rPr lang="en-US" sz="1600" dirty="0"/>
              <a:t> </a:t>
            </a:r>
            <a:r>
              <a:rPr lang="en-US" sz="1600" dirty="0" err="1"/>
              <a:t>viên</a:t>
            </a:r>
            <a:endParaRPr lang="en-US" sz="1600" dirty="0"/>
          </a:p>
          <a:p>
            <a:pPr marL="342900" indent="-342900">
              <a:lnSpc>
                <a:spcPct val="150000"/>
              </a:lnSpc>
              <a:buFont typeface="+mj-lt"/>
              <a:buAutoNum type="arabicPeriod"/>
              <a:defRPr/>
            </a:pPr>
            <a:r>
              <a:rPr lang="en-US" sz="1600" dirty="0" err="1"/>
              <a:t>Thêm</a:t>
            </a:r>
            <a:r>
              <a:rPr lang="en-US" sz="1600" dirty="0"/>
              <a:t> </a:t>
            </a:r>
            <a:r>
              <a:rPr lang="en-US" sz="1600" dirty="0" err="1"/>
              <a:t>học</a:t>
            </a:r>
            <a:r>
              <a:rPr lang="en-US" sz="1600" dirty="0"/>
              <a:t> </a:t>
            </a:r>
            <a:r>
              <a:rPr lang="en-US" sz="1600" dirty="0" err="1"/>
              <a:t>viên</a:t>
            </a:r>
            <a:r>
              <a:rPr lang="en-US" sz="1600" dirty="0"/>
              <a:t> – </a:t>
            </a:r>
            <a:r>
              <a:rPr lang="en-US" sz="1600" dirty="0" err="1"/>
              <a:t>giáo</a:t>
            </a:r>
            <a:r>
              <a:rPr lang="en-US" sz="1600" dirty="0"/>
              <a:t> </a:t>
            </a:r>
            <a:r>
              <a:rPr lang="en-US" sz="1600" dirty="0" err="1"/>
              <a:t>viên</a:t>
            </a:r>
            <a:r>
              <a:rPr lang="en-US" sz="1600" dirty="0"/>
              <a:t> </a:t>
            </a:r>
            <a:r>
              <a:rPr lang="en-US" sz="1600" dirty="0" err="1"/>
              <a:t>chưa</a:t>
            </a:r>
            <a:r>
              <a:rPr lang="en-US" sz="1600" dirty="0"/>
              <a:t> </a:t>
            </a:r>
            <a:r>
              <a:rPr lang="en-US" sz="1600" dirty="0" err="1"/>
              <a:t>phải</a:t>
            </a:r>
            <a:r>
              <a:rPr lang="en-US" sz="1600" dirty="0"/>
              <a:t> </a:t>
            </a:r>
            <a:r>
              <a:rPr lang="en-US" sz="1600" dirty="0" err="1"/>
              <a:t>thành</a:t>
            </a:r>
            <a:r>
              <a:rPr lang="en-US" sz="1600" dirty="0"/>
              <a:t> </a:t>
            </a:r>
            <a:r>
              <a:rPr lang="en-US" sz="1600" dirty="0" err="1"/>
              <a:t>viên</a:t>
            </a:r>
            <a:r>
              <a:rPr lang="en-US" sz="1600" dirty="0"/>
              <a:t> </a:t>
            </a:r>
            <a:r>
              <a:rPr lang="en-US" sz="1600" dirty="0" err="1"/>
              <a:t>lớp</a:t>
            </a:r>
            <a:r>
              <a:rPr lang="en-US" sz="1600" dirty="0"/>
              <a:t> </a:t>
            </a:r>
            <a:r>
              <a:rPr lang="en-US" sz="1600" dirty="0" err="1" smtClean="0"/>
              <a:t>học</a:t>
            </a:r>
            <a:endParaRPr lang="en-US" sz="1600" dirty="0" smtClean="0"/>
          </a:p>
          <a:p>
            <a:pPr>
              <a:lnSpc>
                <a:spcPct val="150000"/>
              </a:lnSpc>
              <a:defRPr/>
            </a:pPr>
            <a:endParaRPr lang="en-US" sz="1600" dirty="0"/>
          </a:p>
        </p:txBody>
      </p:sp>
    </p:spTree>
    <p:extLst>
      <p:ext uri="{BB962C8B-B14F-4D97-AF65-F5344CB8AC3E}">
        <p14:creationId xmlns:p14="http://schemas.microsoft.com/office/powerpoint/2010/main" val="3452839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8300" y="1190625"/>
            <a:ext cx="5353050" cy="2308324"/>
          </a:xfrm>
          <a:prstGeom prst="rect">
            <a:avLst/>
          </a:prstGeom>
          <a:noFill/>
          <a:ln w="28575">
            <a:solidFill>
              <a:schemeClr val="accent1"/>
            </a:solidFill>
          </a:ln>
        </p:spPr>
        <p:txBody>
          <a:bodyPr wrap="square" rtlCol="0">
            <a:spAutoFit/>
          </a:bodyPr>
          <a:lstStyle/>
          <a:p>
            <a:pPr>
              <a:lnSpc>
                <a:spcPct val="150000"/>
              </a:lnSpc>
              <a:defRPr/>
            </a:pPr>
            <a:r>
              <a:rPr lang="en-US" sz="1600" dirty="0" err="1"/>
              <a:t>Các</a:t>
            </a:r>
            <a:r>
              <a:rPr lang="en-US" sz="1600" dirty="0"/>
              <a:t> </a:t>
            </a:r>
            <a:r>
              <a:rPr lang="en-US" sz="1600" dirty="0" err="1"/>
              <a:t>hạng</a:t>
            </a:r>
            <a:r>
              <a:rPr lang="en-US" sz="1600" dirty="0"/>
              <a:t> </a:t>
            </a:r>
            <a:r>
              <a:rPr lang="en-US" sz="1600" dirty="0" err="1"/>
              <a:t>mục</a:t>
            </a:r>
            <a:r>
              <a:rPr lang="en-US" sz="1600" dirty="0"/>
              <a:t> </a:t>
            </a:r>
            <a:r>
              <a:rPr lang="en-US" sz="1600" dirty="0" err="1"/>
              <a:t>cần</a:t>
            </a:r>
            <a:r>
              <a:rPr lang="en-US" sz="1600" dirty="0"/>
              <a:t> </a:t>
            </a:r>
            <a:r>
              <a:rPr lang="en-US" sz="1600" dirty="0" err="1"/>
              <a:t>làm</a:t>
            </a:r>
            <a:r>
              <a:rPr lang="en-US" sz="1600" dirty="0"/>
              <a:t>: </a:t>
            </a:r>
          </a:p>
          <a:p>
            <a:pPr marL="342900" indent="-342900">
              <a:lnSpc>
                <a:spcPct val="150000"/>
              </a:lnSpc>
              <a:buFont typeface="+mj-lt"/>
              <a:buAutoNum type="arabicPeriod"/>
              <a:defRPr/>
            </a:pPr>
            <a:r>
              <a:rPr lang="en-US" sz="1600" dirty="0" err="1" smtClean="0"/>
              <a:t>Tạo</a:t>
            </a:r>
            <a:r>
              <a:rPr lang="en-US" sz="1600" dirty="0"/>
              <a:t> </a:t>
            </a:r>
            <a:r>
              <a:rPr lang="en-US" sz="1600" dirty="0" err="1" smtClean="0"/>
              <a:t>các</a:t>
            </a:r>
            <a:r>
              <a:rPr lang="en-US" sz="1600" dirty="0" smtClean="0"/>
              <a:t> Bean</a:t>
            </a:r>
            <a:endParaRPr lang="en-US" sz="1600" dirty="0"/>
          </a:p>
          <a:p>
            <a:pPr marL="342900" indent="-342900">
              <a:lnSpc>
                <a:spcPct val="150000"/>
              </a:lnSpc>
              <a:buFont typeface="+mj-lt"/>
              <a:buAutoNum type="arabicPeriod"/>
              <a:defRPr/>
            </a:pPr>
            <a:r>
              <a:rPr lang="en-US" sz="1600" dirty="0" err="1" smtClean="0"/>
              <a:t>Tạo</a:t>
            </a:r>
            <a:r>
              <a:rPr lang="en-US" sz="1600" dirty="0" smtClean="0"/>
              <a:t> file </a:t>
            </a:r>
            <a:r>
              <a:rPr lang="en-US" sz="1600" dirty="0" err="1" smtClean="0"/>
              <a:t>Config</a:t>
            </a:r>
            <a:r>
              <a:rPr lang="en-US" sz="1600" dirty="0" smtClean="0"/>
              <a:t> </a:t>
            </a:r>
            <a:r>
              <a:rPr lang="en-US" sz="1600" dirty="0" err="1" smtClean="0"/>
              <a:t>các</a:t>
            </a:r>
            <a:r>
              <a:rPr lang="en-US" sz="1600" dirty="0" smtClean="0"/>
              <a:t> Spring Bean</a:t>
            </a:r>
          </a:p>
          <a:p>
            <a:pPr marL="342900" indent="-342900">
              <a:lnSpc>
                <a:spcPct val="150000"/>
              </a:lnSpc>
              <a:buFont typeface="+mj-lt"/>
              <a:buAutoNum type="arabicPeriod"/>
              <a:defRPr/>
            </a:pPr>
            <a:r>
              <a:rPr lang="en-US" sz="1600" dirty="0" err="1" smtClean="0"/>
              <a:t>Xử</a:t>
            </a:r>
            <a:r>
              <a:rPr lang="en-US" sz="1600" dirty="0" smtClean="0"/>
              <a:t> </a:t>
            </a:r>
            <a:r>
              <a:rPr lang="en-US" sz="1600" dirty="0" err="1" smtClean="0"/>
              <a:t>lí</a:t>
            </a:r>
            <a:r>
              <a:rPr lang="en-US" sz="1600" dirty="0" smtClean="0"/>
              <a:t> </a:t>
            </a:r>
            <a:r>
              <a:rPr lang="en-US" sz="1600" dirty="0" err="1" smtClean="0"/>
              <a:t>các</a:t>
            </a:r>
            <a:r>
              <a:rPr lang="en-US" sz="1600" dirty="0" smtClean="0"/>
              <a:t> </a:t>
            </a:r>
            <a:r>
              <a:rPr lang="en-US" sz="1600" dirty="0" err="1" smtClean="0"/>
              <a:t>sự</a:t>
            </a:r>
            <a:r>
              <a:rPr lang="en-US" sz="1600" dirty="0" smtClean="0"/>
              <a:t> </a:t>
            </a:r>
            <a:r>
              <a:rPr lang="en-US" sz="1600" dirty="0" err="1" smtClean="0"/>
              <a:t>kiện</a:t>
            </a:r>
            <a:r>
              <a:rPr lang="en-US" sz="1600" dirty="0" smtClean="0"/>
              <a:t> </a:t>
            </a:r>
            <a:r>
              <a:rPr lang="en-US" sz="1600" dirty="0" err="1" smtClean="0"/>
              <a:t>của</a:t>
            </a:r>
            <a:r>
              <a:rPr lang="en-US" sz="1600" dirty="0" smtClean="0"/>
              <a:t> </a:t>
            </a:r>
            <a:r>
              <a:rPr lang="en-US" sz="1600" dirty="0" err="1" smtClean="0"/>
              <a:t>một</a:t>
            </a:r>
            <a:r>
              <a:rPr lang="en-US" sz="1600" dirty="0" smtClean="0"/>
              <a:t> </a:t>
            </a:r>
            <a:r>
              <a:rPr lang="en-US" sz="1600" dirty="0" err="1" smtClean="0"/>
              <a:t>hàm</a:t>
            </a:r>
            <a:endParaRPr lang="en-US" sz="1600" dirty="0"/>
          </a:p>
          <a:p>
            <a:pPr>
              <a:lnSpc>
                <a:spcPct val="150000"/>
              </a:lnSpc>
              <a:defRPr/>
            </a:pPr>
            <a:r>
              <a:rPr lang="en-US" sz="1600" dirty="0" smtClean="0"/>
              <a:t>4</a:t>
            </a:r>
            <a:r>
              <a:rPr lang="en-US" sz="1600" dirty="0"/>
              <a:t>.   </a:t>
            </a:r>
            <a:r>
              <a:rPr lang="en-US" sz="1600" dirty="0" err="1" smtClean="0"/>
              <a:t>Ghi</a:t>
            </a:r>
            <a:r>
              <a:rPr lang="en-US" sz="1600" dirty="0" smtClean="0"/>
              <a:t> log</a:t>
            </a:r>
            <a:endParaRPr lang="en-US" sz="1600" dirty="0"/>
          </a:p>
          <a:p>
            <a:pPr>
              <a:lnSpc>
                <a:spcPct val="150000"/>
              </a:lnSpc>
              <a:defRPr/>
            </a:pPr>
            <a:endParaRPr lang="en-US" sz="1600" dirty="0"/>
          </a:p>
        </p:txBody>
      </p:sp>
    </p:spTree>
    <p:extLst>
      <p:ext uri="{BB962C8B-B14F-4D97-AF65-F5344CB8AC3E}">
        <p14:creationId xmlns:p14="http://schemas.microsoft.com/office/powerpoint/2010/main" val="3505431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6850" y="609599"/>
            <a:ext cx="6610350" cy="738664"/>
          </a:xfrm>
          <a:prstGeom prst="rect">
            <a:avLst/>
          </a:prstGeom>
          <a:noFill/>
        </p:spPr>
        <p:txBody>
          <a:bodyPr wrap="square" rtlCol="0">
            <a:spAutoFit/>
          </a:bodyPr>
          <a:lstStyle/>
          <a:p>
            <a:r>
              <a:rPr lang="en-US" dirty="0" smtClean="0"/>
              <a:t>Ở </a:t>
            </a:r>
            <a:r>
              <a:rPr lang="en-US" dirty="0" err="1" smtClean="0"/>
              <a:t>đây</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các</a:t>
            </a:r>
            <a:r>
              <a:rPr lang="en-US" dirty="0" smtClean="0"/>
              <a:t> Bean </a:t>
            </a:r>
            <a:r>
              <a:rPr lang="en-US" dirty="0" err="1" smtClean="0"/>
              <a:t>cần</a:t>
            </a:r>
            <a:r>
              <a:rPr lang="en-US" dirty="0" smtClean="0"/>
              <a:t> </a:t>
            </a:r>
            <a:r>
              <a:rPr lang="en-US" dirty="0" err="1" smtClean="0"/>
              <a:t>thiết</a:t>
            </a:r>
            <a:r>
              <a:rPr lang="en-US" dirty="0" smtClean="0"/>
              <a:t> </a:t>
            </a:r>
            <a:r>
              <a:rPr lang="en-US" dirty="0" err="1" smtClean="0"/>
              <a:t>của</a:t>
            </a:r>
            <a:r>
              <a:rPr lang="en-US" dirty="0" smtClean="0"/>
              <a:t> </a:t>
            </a:r>
            <a:r>
              <a:rPr lang="en-US" dirty="0" err="1" smtClean="0"/>
              <a:t>lớp</a:t>
            </a:r>
            <a:r>
              <a:rPr lang="en-US" dirty="0" smtClean="0"/>
              <a:t> Dao </a:t>
            </a:r>
            <a:r>
              <a:rPr lang="en-US" dirty="0" err="1" smtClean="0"/>
              <a:t>và</a:t>
            </a:r>
            <a:r>
              <a:rPr lang="en-US" dirty="0" smtClean="0"/>
              <a:t> </a:t>
            </a:r>
            <a:r>
              <a:rPr lang="en-US" dirty="0" err="1" smtClean="0"/>
              <a:t>lớp</a:t>
            </a:r>
            <a:r>
              <a:rPr lang="en-US" dirty="0" smtClean="0"/>
              <a:t> Service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Annotation Auto </a:t>
            </a:r>
            <a:r>
              <a:rPr lang="en-US" dirty="0" err="1" smtClean="0"/>
              <a:t>ComponentScan</a:t>
            </a:r>
            <a:r>
              <a:rPr lang="en-US" dirty="0" smtClean="0"/>
              <a:t>( </a:t>
            </a:r>
            <a:r>
              <a:rPr lang="en-US" dirty="0" err="1" smtClean="0"/>
              <a:t>chương</a:t>
            </a:r>
            <a:r>
              <a:rPr lang="en-US" dirty="0" smtClean="0"/>
              <a:t> 7) </a:t>
            </a:r>
            <a:r>
              <a:rPr lang="en-US" dirty="0" err="1" smtClean="0"/>
              <a:t>và</a:t>
            </a:r>
            <a:r>
              <a:rPr lang="en-US" dirty="0" smtClean="0"/>
              <a:t> </a:t>
            </a:r>
            <a:r>
              <a:rPr lang="en-US" dirty="0" err="1" smtClean="0"/>
              <a:t>tự</a:t>
            </a:r>
            <a:r>
              <a:rPr lang="en-US" dirty="0" smtClean="0"/>
              <a:t> </a:t>
            </a:r>
            <a:r>
              <a:rPr lang="en-US" dirty="0" err="1" smtClean="0"/>
              <a:t>động</a:t>
            </a:r>
            <a:r>
              <a:rPr lang="en-US" dirty="0" smtClean="0"/>
              <a:t> Inject </a:t>
            </a:r>
            <a:r>
              <a:rPr lang="en-US" dirty="0" err="1" smtClean="0"/>
              <a:t>các</a:t>
            </a:r>
            <a:r>
              <a:rPr lang="en-US" dirty="0" smtClean="0"/>
              <a:t> </a:t>
            </a:r>
            <a:r>
              <a:rPr lang="en-US" dirty="0" err="1" smtClean="0"/>
              <a:t>lớp</a:t>
            </a:r>
            <a:r>
              <a:rPr lang="en-US" dirty="0" smtClean="0"/>
              <a:t> </a:t>
            </a:r>
            <a:r>
              <a:rPr lang="en-US" dirty="0" err="1" smtClean="0"/>
              <a:t>bị</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lớp</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bằng</a:t>
            </a:r>
            <a:r>
              <a:rPr lang="en-US" dirty="0" smtClean="0"/>
              <a:t> @</a:t>
            </a:r>
            <a:r>
              <a:rPr lang="en-US" dirty="0" err="1" smtClean="0"/>
              <a:t>Autowired</a:t>
            </a:r>
            <a:endParaRPr lang="en-US" dirty="0"/>
          </a:p>
        </p:txBody>
      </p:sp>
      <p:sp>
        <p:nvSpPr>
          <p:cNvPr id="4" name="TextBox 3"/>
          <p:cNvSpPr txBox="1"/>
          <p:nvPr/>
        </p:nvSpPr>
        <p:spPr>
          <a:xfrm>
            <a:off x="504825" y="1533524"/>
            <a:ext cx="5629275" cy="954107"/>
          </a:xfrm>
          <a:prstGeom prst="rect">
            <a:avLst/>
          </a:prstGeom>
          <a:noFill/>
          <a:ln>
            <a:solidFill>
              <a:schemeClr val="accent1"/>
            </a:solidFill>
          </a:ln>
        </p:spPr>
        <p:txBody>
          <a:bodyPr wrap="square" rtlCol="0">
            <a:spAutoFit/>
          </a:bodyPr>
          <a:lstStyle/>
          <a:p>
            <a:r>
              <a:rPr lang="en-US" dirty="0" smtClean="0"/>
              <a:t>@</a:t>
            </a:r>
            <a:r>
              <a:rPr lang="en-US" dirty="0"/>
              <a:t>Repository</a:t>
            </a:r>
          </a:p>
          <a:p>
            <a:r>
              <a:rPr lang="en-US" dirty="0"/>
              <a:t>public class </a:t>
            </a:r>
            <a:r>
              <a:rPr lang="en-US" dirty="0" err="1"/>
              <a:t>MonhocDao</a:t>
            </a:r>
            <a:r>
              <a:rPr lang="en-US" dirty="0"/>
              <a:t> extends </a:t>
            </a:r>
            <a:r>
              <a:rPr lang="en-US" dirty="0" err="1"/>
              <a:t>DaoImplement</a:t>
            </a:r>
            <a:r>
              <a:rPr lang="en-US" dirty="0"/>
              <a:t>&lt;Integer, </a:t>
            </a:r>
            <a:r>
              <a:rPr lang="en-US" dirty="0" err="1"/>
              <a:t>Monhoc</a:t>
            </a:r>
            <a:r>
              <a:rPr lang="en-US" dirty="0" smtClean="0"/>
              <a:t>&gt;{</a:t>
            </a:r>
          </a:p>
          <a:p>
            <a:pPr lvl="2"/>
            <a:r>
              <a:rPr lang="en-US" dirty="0" smtClean="0"/>
              <a:t>          // </a:t>
            </a:r>
            <a:r>
              <a:rPr lang="en-US" dirty="0" err="1" smtClean="0"/>
              <a:t>phương</a:t>
            </a:r>
            <a:r>
              <a:rPr lang="en-US" dirty="0" smtClean="0"/>
              <a:t> </a:t>
            </a:r>
            <a:r>
              <a:rPr lang="en-US" dirty="0" err="1" smtClean="0"/>
              <a:t>thức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monhocDao</a:t>
            </a:r>
            <a:endParaRPr lang="en-US" dirty="0"/>
          </a:p>
          <a:p>
            <a:r>
              <a:rPr lang="en-US" dirty="0"/>
              <a:t>}</a:t>
            </a:r>
          </a:p>
        </p:txBody>
      </p:sp>
      <p:sp>
        <p:nvSpPr>
          <p:cNvPr id="5" name="TextBox 4"/>
          <p:cNvSpPr txBox="1"/>
          <p:nvPr/>
        </p:nvSpPr>
        <p:spPr>
          <a:xfrm>
            <a:off x="1714500" y="2676525"/>
            <a:ext cx="5962650" cy="1815882"/>
          </a:xfrm>
          <a:prstGeom prst="rect">
            <a:avLst/>
          </a:prstGeom>
          <a:noFill/>
          <a:ln>
            <a:solidFill>
              <a:schemeClr val="accent1"/>
            </a:solidFill>
          </a:ln>
        </p:spPr>
        <p:txBody>
          <a:bodyPr wrap="square" rtlCol="0">
            <a:spAutoFit/>
          </a:bodyPr>
          <a:lstStyle/>
          <a:p>
            <a:r>
              <a:rPr lang="en-US" dirty="0"/>
              <a:t>@Service</a:t>
            </a:r>
          </a:p>
          <a:p>
            <a:r>
              <a:rPr lang="en-US" dirty="0"/>
              <a:t>public class </a:t>
            </a:r>
            <a:r>
              <a:rPr lang="en-US" dirty="0" err="1"/>
              <a:t>MonhocService</a:t>
            </a:r>
            <a:r>
              <a:rPr lang="en-US" dirty="0"/>
              <a:t> implements </a:t>
            </a:r>
            <a:r>
              <a:rPr lang="en-US" dirty="0" err="1"/>
              <a:t>ServiceInterface</a:t>
            </a:r>
            <a:r>
              <a:rPr lang="en-US" dirty="0"/>
              <a:t>&lt;Integer, </a:t>
            </a:r>
            <a:r>
              <a:rPr lang="en-US" dirty="0" err="1"/>
              <a:t>Monhoc</a:t>
            </a:r>
            <a:r>
              <a:rPr lang="en-US" dirty="0"/>
              <a:t>&gt; </a:t>
            </a:r>
            <a:r>
              <a:rPr lang="en-US" dirty="0" smtClean="0"/>
              <a:t>{</a:t>
            </a:r>
            <a:endParaRPr lang="en-US" dirty="0"/>
          </a:p>
          <a:p>
            <a:r>
              <a:rPr lang="en-US" dirty="0" smtClean="0"/>
              <a:t>           @</a:t>
            </a:r>
            <a:r>
              <a:rPr lang="en-US" dirty="0" err="1"/>
              <a:t>Autowired</a:t>
            </a:r>
            <a:endParaRPr lang="en-US" dirty="0"/>
          </a:p>
          <a:p>
            <a:r>
              <a:rPr lang="en-US" dirty="0" smtClean="0"/>
              <a:t>           </a:t>
            </a:r>
            <a:r>
              <a:rPr lang="en-US" dirty="0" err="1" smtClean="0"/>
              <a:t>MonhocDao</a:t>
            </a:r>
            <a:r>
              <a:rPr lang="en-US" dirty="0" smtClean="0"/>
              <a:t> </a:t>
            </a:r>
            <a:r>
              <a:rPr lang="en-US" dirty="0" err="1"/>
              <a:t>monhocDao</a:t>
            </a:r>
            <a:r>
              <a:rPr lang="en-US" dirty="0" smtClean="0"/>
              <a:t>;</a:t>
            </a:r>
          </a:p>
          <a:p>
            <a:endParaRPr lang="en-US" dirty="0" smtClean="0"/>
          </a:p>
          <a:p>
            <a:r>
              <a:rPr lang="en-US" dirty="0" smtClean="0"/>
              <a:t>           </a:t>
            </a:r>
            <a:r>
              <a:rPr lang="en-US" dirty="0"/>
              <a:t>// </a:t>
            </a:r>
            <a:r>
              <a:rPr lang="en-US" dirty="0" err="1"/>
              <a:t>phương</a:t>
            </a:r>
            <a:r>
              <a:rPr lang="en-US" dirty="0"/>
              <a:t> </a:t>
            </a:r>
            <a:r>
              <a:rPr lang="en-US" dirty="0" err="1"/>
              <a:t>thức</a:t>
            </a:r>
            <a:r>
              <a:rPr lang="en-US" dirty="0"/>
              <a:t> </a:t>
            </a:r>
            <a:r>
              <a:rPr lang="en-US" dirty="0" err="1" smtClean="0"/>
              <a:t>lớp</a:t>
            </a:r>
            <a:r>
              <a:rPr lang="en-US" dirty="0" smtClean="0"/>
              <a:t> </a:t>
            </a:r>
            <a:r>
              <a:rPr lang="en-US" dirty="0" err="1" smtClean="0"/>
              <a:t>MonhocService</a:t>
            </a:r>
            <a:endParaRPr lang="en-US" dirty="0" smtClean="0"/>
          </a:p>
          <a:p>
            <a:r>
              <a:rPr lang="en-US" dirty="0" smtClean="0"/>
              <a:t>}</a:t>
            </a:r>
            <a:endParaRPr lang="en-US" dirty="0"/>
          </a:p>
        </p:txBody>
      </p:sp>
      <p:sp>
        <p:nvSpPr>
          <p:cNvPr id="6" name="TextBox 5"/>
          <p:cNvSpPr txBox="1"/>
          <p:nvPr/>
        </p:nvSpPr>
        <p:spPr>
          <a:xfrm>
            <a:off x="419100" y="224909"/>
            <a:ext cx="2724150" cy="369332"/>
          </a:xfrm>
          <a:prstGeom prst="rect">
            <a:avLst/>
          </a:prstGeom>
          <a:noFill/>
        </p:spPr>
        <p:txBody>
          <a:bodyPr wrap="square" rtlCol="0">
            <a:spAutoFit/>
          </a:bodyPr>
          <a:lstStyle/>
          <a:p>
            <a:r>
              <a:rPr lang="en-US" sz="1800" b="1" i="1" dirty="0" smtClean="0"/>
              <a:t>1. </a:t>
            </a:r>
            <a:r>
              <a:rPr lang="en-US" sz="1800" b="1" i="1" dirty="0" err="1" smtClean="0"/>
              <a:t>Tạo</a:t>
            </a:r>
            <a:r>
              <a:rPr lang="en-US" sz="1800" b="1" i="1" dirty="0" smtClean="0"/>
              <a:t> </a:t>
            </a:r>
            <a:r>
              <a:rPr lang="en-US" sz="1800" b="1" i="1" dirty="0" err="1" smtClean="0"/>
              <a:t>các</a:t>
            </a:r>
            <a:r>
              <a:rPr lang="en-US" sz="1800" b="1" i="1" dirty="0" smtClean="0"/>
              <a:t> Bean</a:t>
            </a:r>
            <a:endParaRPr lang="en-US" sz="1800" b="1" i="1" dirty="0"/>
          </a:p>
        </p:txBody>
      </p:sp>
      <p:sp>
        <p:nvSpPr>
          <p:cNvPr id="7" name="Right Arrow 6"/>
          <p:cNvSpPr/>
          <p:nvPr/>
        </p:nvSpPr>
        <p:spPr>
          <a:xfrm rot="1877300">
            <a:off x="819150" y="2619375"/>
            <a:ext cx="6477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9908117">
            <a:off x="6400801" y="2171733"/>
            <a:ext cx="733425"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83469" y="1212232"/>
            <a:ext cx="2493906" cy="954107"/>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a:t>
            </a:r>
            <a:r>
              <a:rPr lang="en-US" dirty="0" err="1" smtClean="0"/>
              <a:t>với</a:t>
            </a:r>
            <a:r>
              <a:rPr lang="en-US" dirty="0" smtClean="0"/>
              <a:t> </a:t>
            </a:r>
            <a:r>
              <a:rPr lang="en-US" dirty="0" err="1" smtClean="0"/>
              <a:t>các</a:t>
            </a:r>
            <a:r>
              <a:rPr lang="en-US" dirty="0" smtClean="0"/>
              <a:t> </a:t>
            </a:r>
            <a:r>
              <a:rPr lang="en-US" dirty="0" err="1" smtClean="0"/>
              <a:t>lớp</a:t>
            </a:r>
            <a:r>
              <a:rPr lang="en-US" dirty="0" smtClean="0"/>
              <a:t> </a:t>
            </a:r>
            <a:r>
              <a:rPr lang="en-US" dirty="0" err="1" smtClean="0"/>
              <a:t>LopDao</a:t>
            </a:r>
            <a:r>
              <a:rPr lang="en-US" dirty="0" smtClean="0"/>
              <a:t> – </a:t>
            </a:r>
            <a:r>
              <a:rPr lang="en-US" dirty="0" err="1" smtClean="0"/>
              <a:t>LopService</a:t>
            </a:r>
            <a:r>
              <a:rPr lang="en-US" dirty="0" smtClean="0"/>
              <a:t>, </a:t>
            </a:r>
            <a:r>
              <a:rPr lang="en-US" dirty="0" err="1" smtClean="0"/>
              <a:t>SinhvienDao</a:t>
            </a:r>
            <a:r>
              <a:rPr lang="en-US" dirty="0" smtClean="0"/>
              <a:t> – </a:t>
            </a:r>
            <a:r>
              <a:rPr lang="en-US" dirty="0" err="1" smtClean="0"/>
              <a:t>SinhvienService</a:t>
            </a:r>
            <a:r>
              <a:rPr lang="en-US" dirty="0" smtClean="0"/>
              <a:t> ,…</a:t>
            </a:r>
            <a:endParaRPr lang="en-US" dirty="0"/>
          </a:p>
        </p:txBody>
      </p:sp>
    </p:spTree>
    <p:extLst>
      <p:ext uri="{BB962C8B-B14F-4D97-AF65-F5344CB8AC3E}">
        <p14:creationId xmlns:p14="http://schemas.microsoft.com/office/powerpoint/2010/main" val="875513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 y="224909"/>
            <a:ext cx="5715000" cy="369332"/>
          </a:xfrm>
          <a:prstGeom prst="rect">
            <a:avLst/>
          </a:prstGeom>
          <a:noFill/>
        </p:spPr>
        <p:txBody>
          <a:bodyPr wrap="square" rtlCol="0">
            <a:spAutoFit/>
          </a:bodyPr>
          <a:lstStyle/>
          <a:p>
            <a:r>
              <a:rPr lang="en-US" sz="1800" b="1" i="1" dirty="0"/>
              <a:t>2</a:t>
            </a:r>
            <a:r>
              <a:rPr lang="en-US" sz="1800" b="1" i="1" dirty="0" smtClean="0"/>
              <a:t>. </a:t>
            </a:r>
            <a:r>
              <a:rPr lang="en-US" sz="1800" b="1" i="1" dirty="0" err="1" smtClean="0"/>
              <a:t>Cấu</a:t>
            </a:r>
            <a:r>
              <a:rPr lang="en-US" sz="1800" b="1" i="1" dirty="0" smtClean="0"/>
              <a:t> </a:t>
            </a:r>
            <a:r>
              <a:rPr lang="en-US" sz="1800" b="1" i="1" dirty="0" err="1" smtClean="0"/>
              <a:t>hình</a:t>
            </a:r>
            <a:r>
              <a:rPr lang="en-US" sz="1800" b="1" i="1" dirty="0" smtClean="0"/>
              <a:t> file </a:t>
            </a:r>
            <a:r>
              <a:rPr lang="en-US" sz="1800" b="1" i="1" dirty="0" err="1" smtClean="0"/>
              <a:t>Config</a:t>
            </a:r>
            <a:r>
              <a:rPr lang="en-US" sz="1800" b="1" i="1" dirty="0" smtClean="0"/>
              <a:t> </a:t>
            </a:r>
            <a:r>
              <a:rPr lang="en-US" sz="1800" b="1" i="1" dirty="0" err="1" smtClean="0"/>
              <a:t>các</a:t>
            </a:r>
            <a:r>
              <a:rPr lang="en-US" sz="1800" b="1" i="1" dirty="0" smtClean="0"/>
              <a:t> Spring Bean (.xml)</a:t>
            </a:r>
            <a:endParaRPr lang="en-US" sz="1800" b="1" i="1" dirty="0"/>
          </a:p>
        </p:txBody>
      </p:sp>
      <p:sp>
        <p:nvSpPr>
          <p:cNvPr id="2" name="TextBox 1"/>
          <p:cNvSpPr txBox="1"/>
          <p:nvPr/>
        </p:nvSpPr>
        <p:spPr>
          <a:xfrm>
            <a:off x="419100" y="597932"/>
            <a:ext cx="8801100" cy="3970318"/>
          </a:xfrm>
          <a:prstGeom prst="rect">
            <a:avLst/>
          </a:prstGeom>
          <a:noFill/>
        </p:spPr>
        <p:txBody>
          <a:bodyPr wrap="square" rtlCol="0">
            <a:spAutoFit/>
          </a:bodyPr>
          <a:lstStyle/>
          <a:p>
            <a:r>
              <a:rPr lang="en-US" sz="1200" dirty="0"/>
              <a:t>&lt;?xml version=</a:t>
            </a:r>
            <a:r>
              <a:rPr lang="en-US" sz="1200" i="1" dirty="0"/>
              <a:t>"1.0" encoding="UTF-8"?&gt;</a:t>
            </a:r>
          </a:p>
          <a:p>
            <a:r>
              <a:rPr lang="en-US" sz="1200" dirty="0"/>
              <a:t>&lt;beans </a:t>
            </a:r>
            <a:r>
              <a:rPr lang="en-US" sz="1200" dirty="0" err="1"/>
              <a:t>xmlns</a:t>
            </a:r>
            <a:r>
              <a:rPr lang="en-US" sz="1200" dirty="0"/>
              <a:t>=</a:t>
            </a:r>
            <a:r>
              <a:rPr lang="en-US" sz="1200" i="1" dirty="0"/>
              <a:t>"http://www.springframework.org/schema/beans"</a:t>
            </a:r>
          </a:p>
          <a:p>
            <a:r>
              <a:rPr lang="en-US" sz="1200" dirty="0" err="1"/>
              <a:t>xmlns:xsi</a:t>
            </a:r>
            <a:r>
              <a:rPr lang="en-US" sz="1200" dirty="0"/>
              <a:t>=</a:t>
            </a:r>
            <a:r>
              <a:rPr lang="en-US" sz="1200" i="1" dirty="0"/>
              <a:t>"http://www.w3.org/2001/XMLSchema-instance"</a:t>
            </a:r>
          </a:p>
          <a:p>
            <a:r>
              <a:rPr lang="en-US" sz="1200" dirty="0" err="1"/>
              <a:t>xmlns:tx</a:t>
            </a:r>
            <a:r>
              <a:rPr lang="en-US" sz="1200" dirty="0"/>
              <a:t>=</a:t>
            </a:r>
            <a:r>
              <a:rPr lang="en-US" sz="1200" i="1" dirty="0"/>
              <a:t>"http://www.springframework.org/schema/tx"</a:t>
            </a:r>
          </a:p>
          <a:p>
            <a:r>
              <a:rPr lang="en-US" sz="1200" dirty="0" err="1"/>
              <a:t>xmlns:context</a:t>
            </a:r>
            <a:r>
              <a:rPr lang="en-US" sz="1200" dirty="0"/>
              <a:t>=</a:t>
            </a:r>
            <a:r>
              <a:rPr lang="en-US" sz="1200" i="1" dirty="0"/>
              <a:t>"http://www.springframework.org/schema/context"</a:t>
            </a:r>
          </a:p>
          <a:p>
            <a:r>
              <a:rPr lang="en-US" sz="1200" dirty="0" err="1"/>
              <a:t>xmlns:aop</a:t>
            </a:r>
            <a:r>
              <a:rPr lang="en-US" sz="1200" dirty="0"/>
              <a:t>=</a:t>
            </a:r>
            <a:r>
              <a:rPr lang="en-US" sz="1200" i="1" dirty="0"/>
              <a:t>"http://www.springframework.org/schema/aop"</a:t>
            </a:r>
          </a:p>
          <a:p>
            <a:r>
              <a:rPr lang="en-US" sz="1200" dirty="0" err="1"/>
              <a:t>xsi:schemaLocation</a:t>
            </a:r>
            <a:r>
              <a:rPr lang="en-US" sz="1200" dirty="0" smtClean="0"/>
              <a:t>=</a:t>
            </a:r>
          </a:p>
          <a:p>
            <a:r>
              <a:rPr lang="en-US" sz="1200" i="1" dirty="0" smtClean="0"/>
              <a:t>"</a:t>
            </a:r>
            <a:r>
              <a:rPr lang="en-US" sz="1200" i="1" dirty="0"/>
              <a:t>http://www.springframework.org/schema/beans http://www.springframework.org/schema/beans/spring-beans.xsd</a:t>
            </a:r>
          </a:p>
          <a:p>
            <a:r>
              <a:rPr lang="en-US" sz="1200" i="1" dirty="0"/>
              <a:t>    http://www.springframework.org/schema/context http://www.springframework.org/schema/context/spring-context-4.3.xsd</a:t>
            </a:r>
          </a:p>
          <a:p>
            <a:r>
              <a:rPr lang="en-US" sz="1200" i="1" dirty="0"/>
              <a:t>    http://www.springframework.org/schema/tx http://www.springframework.org/schema/tx/spring-tx-4.3.xsd</a:t>
            </a:r>
          </a:p>
          <a:p>
            <a:r>
              <a:rPr lang="en-US" sz="1200" i="1" dirty="0"/>
              <a:t>    http://www.springframework.org/schema/aop </a:t>
            </a:r>
          </a:p>
          <a:p>
            <a:r>
              <a:rPr lang="en-US" sz="1200" i="1" dirty="0"/>
              <a:t>http://www.springframework.org/schema/aop/spring-aop.xsd "&gt;</a:t>
            </a:r>
          </a:p>
          <a:p>
            <a:endParaRPr lang="en-US" sz="1200" dirty="0"/>
          </a:p>
          <a:p>
            <a:r>
              <a:rPr lang="en-US" sz="1200" dirty="0" smtClean="0"/>
              <a:t>         &lt;</a:t>
            </a:r>
            <a:r>
              <a:rPr lang="en-US" sz="1200" dirty="0" err="1"/>
              <a:t>aop:aspectj-autoproxy</a:t>
            </a:r>
            <a:r>
              <a:rPr lang="en-US" sz="1200" dirty="0"/>
              <a:t> /&gt;</a:t>
            </a:r>
          </a:p>
          <a:p>
            <a:endParaRPr lang="en-US" sz="1200" dirty="0"/>
          </a:p>
          <a:p>
            <a:r>
              <a:rPr lang="en-US" sz="1200" dirty="0" smtClean="0"/>
              <a:t>         &lt;</a:t>
            </a:r>
            <a:r>
              <a:rPr lang="en-US" sz="1200" dirty="0" err="1"/>
              <a:t>context:annotation-config</a:t>
            </a:r>
            <a:r>
              <a:rPr lang="en-US" sz="1200" dirty="0"/>
              <a:t> /&gt;</a:t>
            </a:r>
          </a:p>
          <a:p>
            <a:endParaRPr lang="en-US" sz="1200" dirty="0"/>
          </a:p>
          <a:p>
            <a:r>
              <a:rPr lang="en-US" sz="1200" dirty="0" smtClean="0"/>
              <a:t>        &lt;</a:t>
            </a:r>
            <a:r>
              <a:rPr lang="en-US" sz="1200" dirty="0" err="1" smtClean="0"/>
              <a:t>context:component-scan</a:t>
            </a:r>
            <a:r>
              <a:rPr lang="en-US" sz="1200" dirty="0"/>
              <a:t> </a:t>
            </a:r>
            <a:r>
              <a:rPr lang="en-US" sz="1200" dirty="0" smtClean="0"/>
              <a:t>base-package</a:t>
            </a:r>
            <a:r>
              <a:rPr lang="en-US" sz="1200" dirty="0"/>
              <a:t>=</a:t>
            </a:r>
            <a:r>
              <a:rPr lang="en-US" sz="1200" i="1" dirty="0"/>
              <a:t>"</a:t>
            </a:r>
            <a:r>
              <a:rPr lang="en-US" sz="1200" i="1" dirty="0" err="1"/>
              <a:t>vn.my_project</a:t>
            </a:r>
            <a:r>
              <a:rPr lang="en-US" sz="1200" i="1" dirty="0"/>
              <a:t>.*" /&gt;</a:t>
            </a:r>
          </a:p>
          <a:p>
            <a:endParaRPr lang="en-US" sz="1200" dirty="0"/>
          </a:p>
          <a:p>
            <a:r>
              <a:rPr lang="en-US" sz="1200" dirty="0" smtClean="0"/>
              <a:t>        &lt;</a:t>
            </a:r>
            <a:r>
              <a:rPr lang="en-US" sz="1200" dirty="0" err="1" smtClean="0"/>
              <a:t>context:property-placeholder</a:t>
            </a:r>
            <a:r>
              <a:rPr lang="en-US" sz="1200" dirty="0"/>
              <a:t> </a:t>
            </a:r>
            <a:r>
              <a:rPr lang="en-US" sz="1200" dirty="0" smtClean="0"/>
              <a:t>location</a:t>
            </a:r>
            <a:r>
              <a:rPr lang="en-US" sz="1200" dirty="0"/>
              <a:t>=</a:t>
            </a:r>
            <a:r>
              <a:rPr lang="en-US" sz="1200" i="1" dirty="0"/>
              <a:t>"</a:t>
            </a:r>
            <a:r>
              <a:rPr lang="en-US" sz="1200" i="1" dirty="0" err="1"/>
              <a:t>classpath:Bean.properties</a:t>
            </a:r>
            <a:r>
              <a:rPr lang="en-US" sz="1200" i="1" dirty="0"/>
              <a:t>" /&gt;</a:t>
            </a:r>
          </a:p>
          <a:p>
            <a:endParaRPr lang="en-US" sz="1200" dirty="0"/>
          </a:p>
        </p:txBody>
      </p:sp>
    </p:spTree>
    <p:extLst>
      <p:ext uri="{BB962C8B-B14F-4D97-AF65-F5344CB8AC3E}">
        <p14:creationId xmlns:p14="http://schemas.microsoft.com/office/powerpoint/2010/main" val="1182361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 y="192643"/>
            <a:ext cx="5715000" cy="369332"/>
          </a:xfrm>
          <a:prstGeom prst="rect">
            <a:avLst/>
          </a:prstGeom>
          <a:noFill/>
        </p:spPr>
        <p:txBody>
          <a:bodyPr wrap="square" rtlCol="0">
            <a:spAutoFit/>
          </a:bodyPr>
          <a:lstStyle/>
          <a:p>
            <a:r>
              <a:rPr lang="en-US" sz="1800" b="1" i="1" dirty="0"/>
              <a:t>2</a:t>
            </a:r>
            <a:r>
              <a:rPr lang="en-US" sz="1800" b="1" i="1" dirty="0" smtClean="0"/>
              <a:t>. </a:t>
            </a:r>
            <a:r>
              <a:rPr lang="en-US" sz="1800" b="1" i="1" dirty="0" err="1" smtClean="0"/>
              <a:t>Cấu</a:t>
            </a:r>
            <a:r>
              <a:rPr lang="en-US" sz="1800" b="1" i="1" dirty="0" smtClean="0"/>
              <a:t> </a:t>
            </a:r>
            <a:r>
              <a:rPr lang="en-US" sz="1800" b="1" i="1" dirty="0" err="1" smtClean="0"/>
              <a:t>hình</a:t>
            </a:r>
            <a:r>
              <a:rPr lang="en-US" sz="1800" b="1" i="1" dirty="0" smtClean="0"/>
              <a:t> file </a:t>
            </a:r>
            <a:r>
              <a:rPr lang="en-US" sz="1800" b="1" i="1" dirty="0" err="1" smtClean="0"/>
              <a:t>Config</a:t>
            </a:r>
            <a:r>
              <a:rPr lang="en-US" sz="1800" b="1" i="1" dirty="0" smtClean="0"/>
              <a:t> </a:t>
            </a:r>
            <a:r>
              <a:rPr lang="en-US" sz="1800" b="1" i="1" dirty="0" err="1" smtClean="0"/>
              <a:t>các</a:t>
            </a:r>
            <a:r>
              <a:rPr lang="en-US" sz="1800" b="1" i="1" dirty="0" smtClean="0"/>
              <a:t> Spring Bean (.xml)</a:t>
            </a:r>
            <a:endParaRPr lang="en-US" sz="1800" b="1" i="1" dirty="0"/>
          </a:p>
        </p:txBody>
      </p:sp>
      <p:sp>
        <p:nvSpPr>
          <p:cNvPr id="2" name="TextBox 1"/>
          <p:cNvSpPr txBox="1"/>
          <p:nvPr/>
        </p:nvSpPr>
        <p:spPr>
          <a:xfrm>
            <a:off x="419100" y="550307"/>
            <a:ext cx="8801100" cy="4693593"/>
          </a:xfrm>
          <a:prstGeom prst="rect">
            <a:avLst/>
          </a:prstGeom>
          <a:noFill/>
        </p:spPr>
        <p:txBody>
          <a:bodyPr wrap="square" rtlCol="0">
            <a:spAutoFit/>
          </a:bodyPr>
          <a:lstStyle/>
          <a:p>
            <a:pPr lvl="8"/>
            <a:r>
              <a:rPr lang="en-US" sz="1150" dirty="0" smtClean="0"/>
              <a:t>           &lt;bean </a:t>
            </a:r>
            <a:r>
              <a:rPr lang="en-US" sz="1150" dirty="0"/>
              <a:t>id=</a:t>
            </a:r>
            <a:r>
              <a:rPr lang="en-US" sz="1150" i="1" dirty="0"/>
              <a:t>"</a:t>
            </a:r>
            <a:r>
              <a:rPr lang="en-US" sz="1150" i="1" dirty="0" err="1" smtClean="0"/>
              <a:t>dataSource</a:t>
            </a:r>
            <a:r>
              <a:rPr lang="en-US" sz="1150" i="1" dirty="0" smtClean="0"/>
              <a:t>“     </a:t>
            </a:r>
            <a:r>
              <a:rPr lang="en-US" sz="1150" dirty="0" smtClean="0"/>
              <a:t>class</a:t>
            </a:r>
            <a:r>
              <a:rPr lang="en-US" sz="1150" dirty="0"/>
              <a:t>=</a:t>
            </a:r>
            <a:r>
              <a:rPr lang="en-US" sz="1150" i="1" dirty="0"/>
              <a:t>"</a:t>
            </a:r>
            <a:r>
              <a:rPr lang="en-US" sz="1150" i="1" dirty="0" err="1"/>
              <a:t>org.springframework.jdbc.datasource.DriverManagerDataSource</a:t>
            </a:r>
            <a:r>
              <a:rPr lang="en-US" sz="1150" i="1" dirty="0" smtClean="0"/>
              <a:t>"&gt;</a:t>
            </a:r>
          </a:p>
          <a:p>
            <a:pPr lvl="8"/>
            <a:r>
              <a:rPr lang="en-US" sz="1150" dirty="0" smtClean="0"/>
              <a:t>                      &lt;</a:t>
            </a:r>
            <a:r>
              <a:rPr lang="en-US" sz="1150" dirty="0"/>
              <a:t>property name=</a:t>
            </a:r>
            <a:r>
              <a:rPr lang="en-US" sz="1150" i="1" dirty="0"/>
              <a:t>"</a:t>
            </a:r>
            <a:r>
              <a:rPr lang="en-US" sz="1150" i="1" dirty="0" err="1" smtClean="0"/>
              <a:t>driverClassName</a:t>
            </a:r>
            <a:r>
              <a:rPr lang="en-US" sz="1150" i="1" dirty="0" smtClean="0"/>
              <a:t>“      </a:t>
            </a:r>
            <a:r>
              <a:rPr lang="en-US" sz="1150" dirty="0" smtClean="0"/>
              <a:t>value</a:t>
            </a:r>
            <a:r>
              <a:rPr lang="en-US" sz="1150" dirty="0"/>
              <a:t>=</a:t>
            </a:r>
            <a:r>
              <a:rPr lang="en-US" sz="1150" i="1" dirty="0"/>
              <a:t>"</a:t>
            </a:r>
            <a:r>
              <a:rPr lang="en-US" sz="1150" i="1" dirty="0" err="1"/>
              <a:t>com.mysql.cj.jdbc.Driver</a:t>
            </a:r>
            <a:r>
              <a:rPr lang="en-US" sz="1150" i="1" dirty="0"/>
              <a:t>" /&gt;</a:t>
            </a:r>
          </a:p>
          <a:p>
            <a:pPr lvl="8"/>
            <a:r>
              <a:rPr lang="en-US" sz="1150" dirty="0" smtClean="0"/>
              <a:t>                      &lt;</a:t>
            </a:r>
            <a:r>
              <a:rPr lang="en-US" sz="1150" dirty="0"/>
              <a:t>property name=</a:t>
            </a:r>
            <a:r>
              <a:rPr lang="en-US" sz="1150" i="1" dirty="0"/>
              <a:t>"</a:t>
            </a:r>
            <a:r>
              <a:rPr lang="en-US" sz="1150" i="1" dirty="0" err="1" smtClean="0"/>
              <a:t>url</a:t>
            </a:r>
            <a:r>
              <a:rPr lang="en-US" sz="1150" i="1" dirty="0" smtClean="0"/>
              <a:t>“     </a:t>
            </a:r>
            <a:r>
              <a:rPr lang="en-US" sz="1150" dirty="0" smtClean="0"/>
              <a:t>value</a:t>
            </a:r>
            <a:r>
              <a:rPr lang="en-US" sz="1150" dirty="0"/>
              <a:t>=</a:t>
            </a:r>
            <a:r>
              <a:rPr lang="en-US" sz="1150" i="1" dirty="0"/>
              <a:t>"</a:t>
            </a:r>
            <a:r>
              <a:rPr lang="en-US" sz="1150" i="1" dirty="0" err="1"/>
              <a:t>jdbc:mysql</a:t>
            </a:r>
            <a:r>
              <a:rPr lang="en-US" sz="1150" i="1" dirty="0"/>
              <a:t>://localhost:3306/</a:t>
            </a:r>
            <a:r>
              <a:rPr lang="en-US" sz="1150" i="1" dirty="0" err="1"/>
              <a:t>my_project</a:t>
            </a:r>
            <a:r>
              <a:rPr lang="en-US" sz="1150" i="1" dirty="0"/>
              <a:t>" </a:t>
            </a:r>
            <a:r>
              <a:rPr lang="en-US" sz="1150" i="1" dirty="0" smtClean="0"/>
              <a:t>/&gt;</a:t>
            </a:r>
          </a:p>
          <a:p>
            <a:pPr lvl="8"/>
            <a:r>
              <a:rPr lang="en-US" sz="1150" dirty="0" smtClean="0"/>
              <a:t>	&lt;property name</a:t>
            </a:r>
            <a:r>
              <a:rPr lang="en-US" sz="1150" dirty="0"/>
              <a:t>=</a:t>
            </a:r>
            <a:r>
              <a:rPr lang="en-US" sz="1150" i="1" dirty="0"/>
              <a:t>"username" value="root" /&gt;</a:t>
            </a:r>
          </a:p>
          <a:p>
            <a:pPr lvl="8"/>
            <a:r>
              <a:rPr lang="en-US" sz="1150" dirty="0" smtClean="0"/>
              <a:t>	&lt;property </a:t>
            </a:r>
            <a:r>
              <a:rPr lang="en-US" sz="1150" dirty="0"/>
              <a:t>name=</a:t>
            </a:r>
            <a:r>
              <a:rPr lang="en-US" sz="1150" i="1" dirty="0"/>
              <a:t>"password" value="12345678@" /&gt;</a:t>
            </a:r>
          </a:p>
          <a:p>
            <a:pPr lvl="8"/>
            <a:r>
              <a:rPr lang="en-US" sz="1150" dirty="0" smtClean="0"/>
              <a:t>            &lt;/</a:t>
            </a:r>
            <a:r>
              <a:rPr lang="en-US" sz="1150" dirty="0"/>
              <a:t>bean</a:t>
            </a:r>
            <a:r>
              <a:rPr lang="en-US" sz="1150" dirty="0" smtClean="0"/>
              <a:t>&gt;</a:t>
            </a:r>
            <a:endParaRPr lang="en-US" sz="1150" dirty="0"/>
          </a:p>
          <a:p>
            <a:pPr lvl="8"/>
            <a:r>
              <a:rPr lang="en-US" sz="1150" dirty="0" smtClean="0"/>
              <a:t>            &lt;</a:t>
            </a:r>
            <a:r>
              <a:rPr lang="en-US" sz="1150" dirty="0"/>
              <a:t>bean id=</a:t>
            </a:r>
            <a:r>
              <a:rPr lang="en-US" sz="1150" i="1" dirty="0"/>
              <a:t>"</a:t>
            </a:r>
            <a:r>
              <a:rPr lang="en-US" sz="1150" i="1" dirty="0" err="1" smtClean="0"/>
              <a:t>sessionFactory</a:t>
            </a:r>
            <a:r>
              <a:rPr lang="en-US" sz="1150" i="1" dirty="0" smtClean="0"/>
              <a:t>“      </a:t>
            </a:r>
            <a:r>
              <a:rPr lang="en-US" sz="1150" dirty="0" smtClean="0"/>
              <a:t>class</a:t>
            </a:r>
            <a:r>
              <a:rPr lang="en-US" sz="1150" dirty="0"/>
              <a:t>=</a:t>
            </a:r>
            <a:r>
              <a:rPr lang="en-US" sz="1150" i="1" dirty="0"/>
              <a:t>"org.springframework.orm.hibernate5.LocalSessionFactoryBean"&gt;</a:t>
            </a:r>
          </a:p>
          <a:p>
            <a:pPr lvl="8"/>
            <a:r>
              <a:rPr lang="en-US" sz="1150" dirty="0" smtClean="0"/>
              <a:t>	&lt;property </a:t>
            </a:r>
            <a:r>
              <a:rPr lang="en-US" sz="1150" dirty="0"/>
              <a:t>name=</a:t>
            </a:r>
            <a:r>
              <a:rPr lang="en-US" sz="1150" i="1" dirty="0"/>
              <a:t>"</a:t>
            </a:r>
            <a:r>
              <a:rPr lang="en-US" sz="1150" i="1" dirty="0" err="1"/>
              <a:t>dataSource</a:t>
            </a:r>
            <a:r>
              <a:rPr lang="en-US" sz="1150" i="1" dirty="0"/>
              <a:t>" ref="</a:t>
            </a:r>
            <a:r>
              <a:rPr lang="en-US" sz="1150" i="1" dirty="0" err="1"/>
              <a:t>dataSource</a:t>
            </a:r>
            <a:r>
              <a:rPr lang="en-US" sz="1150" i="1" dirty="0"/>
              <a:t>" /&gt;</a:t>
            </a:r>
          </a:p>
          <a:p>
            <a:pPr lvl="8"/>
            <a:r>
              <a:rPr lang="en-US" sz="1150" dirty="0" smtClean="0"/>
              <a:t>	&lt;property </a:t>
            </a:r>
            <a:r>
              <a:rPr lang="en-US" sz="1150" dirty="0"/>
              <a:t>name=</a:t>
            </a:r>
            <a:r>
              <a:rPr lang="en-US" sz="1150" i="1" dirty="0"/>
              <a:t>"</a:t>
            </a:r>
            <a:r>
              <a:rPr lang="en-US" sz="1150" i="1" dirty="0" err="1"/>
              <a:t>annotatedClasses</a:t>
            </a:r>
            <a:r>
              <a:rPr lang="en-US" sz="1150" i="1" dirty="0"/>
              <a:t>"&gt;</a:t>
            </a:r>
          </a:p>
          <a:p>
            <a:pPr lvl="8"/>
            <a:r>
              <a:rPr lang="en-US" sz="1150" dirty="0" smtClean="0"/>
              <a:t>	                &lt;list&gt;</a:t>
            </a:r>
            <a:endParaRPr lang="en-US" sz="1150" dirty="0"/>
          </a:p>
          <a:p>
            <a:pPr lvl="8"/>
            <a:r>
              <a:rPr lang="en-US" sz="1150" dirty="0" smtClean="0"/>
              <a:t>		&lt;</a:t>
            </a:r>
            <a:r>
              <a:rPr lang="en-US" sz="1150" dirty="0"/>
              <a:t>value&gt;</a:t>
            </a:r>
            <a:r>
              <a:rPr lang="en-US" sz="1150" dirty="0" err="1"/>
              <a:t>vn.my_project.model.Monhoc</a:t>
            </a:r>
            <a:r>
              <a:rPr lang="en-US" sz="1150" dirty="0"/>
              <a:t>&lt;/value&gt;</a:t>
            </a:r>
          </a:p>
          <a:p>
            <a:pPr lvl="8"/>
            <a:r>
              <a:rPr lang="en-US" sz="1150" dirty="0" smtClean="0"/>
              <a:t>		&lt;</a:t>
            </a:r>
            <a:r>
              <a:rPr lang="en-US" sz="1150" dirty="0"/>
              <a:t>value&gt;</a:t>
            </a:r>
            <a:r>
              <a:rPr lang="en-US" sz="1150" dirty="0" err="1"/>
              <a:t>vn.my_project.model.Lop</a:t>
            </a:r>
            <a:r>
              <a:rPr lang="en-US" sz="1150" dirty="0"/>
              <a:t>&lt;/value&gt;</a:t>
            </a:r>
          </a:p>
          <a:p>
            <a:pPr lvl="8"/>
            <a:r>
              <a:rPr lang="en-US" sz="1150" dirty="0" smtClean="0"/>
              <a:t>		&lt;</a:t>
            </a:r>
            <a:r>
              <a:rPr lang="en-US" sz="1150" dirty="0"/>
              <a:t>value&gt;</a:t>
            </a:r>
            <a:r>
              <a:rPr lang="en-US" sz="1150" dirty="0" err="1"/>
              <a:t>vn.my_project.model.Giaovien</a:t>
            </a:r>
            <a:r>
              <a:rPr lang="en-US" sz="1150" dirty="0"/>
              <a:t>&lt;/value&gt;</a:t>
            </a:r>
          </a:p>
          <a:p>
            <a:pPr lvl="8"/>
            <a:r>
              <a:rPr lang="en-US" sz="1150" dirty="0" smtClean="0"/>
              <a:t>		&lt;</a:t>
            </a:r>
            <a:r>
              <a:rPr lang="en-US" sz="1150" dirty="0"/>
              <a:t>value&gt;</a:t>
            </a:r>
            <a:r>
              <a:rPr lang="en-US" sz="1150" dirty="0" err="1"/>
              <a:t>vn.my_project.model.Sinhvien</a:t>
            </a:r>
            <a:r>
              <a:rPr lang="en-US" sz="1150" dirty="0"/>
              <a:t>&lt;/value&gt;</a:t>
            </a:r>
          </a:p>
          <a:p>
            <a:pPr lvl="8"/>
            <a:r>
              <a:rPr lang="en-US" sz="1150" dirty="0" smtClean="0"/>
              <a:t>	                &lt;/</a:t>
            </a:r>
            <a:r>
              <a:rPr lang="en-US" sz="1150" dirty="0"/>
              <a:t>list</a:t>
            </a:r>
            <a:r>
              <a:rPr lang="en-US" sz="1150" dirty="0" smtClean="0"/>
              <a:t>&gt;</a:t>
            </a:r>
          </a:p>
          <a:p>
            <a:pPr lvl="8"/>
            <a:r>
              <a:rPr lang="en-US" sz="1150" dirty="0"/>
              <a:t>	</a:t>
            </a:r>
            <a:r>
              <a:rPr lang="en-US" sz="1150" dirty="0" smtClean="0"/>
              <a:t>&lt;/</a:t>
            </a:r>
            <a:r>
              <a:rPr lang="en-US" sz="1150" dirty="0"/>
              <a:t>property&gt;</a:t>
            </a:r>
          </a:p>
          <a:p>
            <a:pPr lvl="8"/>
            <a:r>
              <a:rPr lang="en-US" sz="1150" dirty="0" smtClean="0"/>
              <a:t>	&lt;</a:t>
            </a:r>
            <a:r>
              <a:rPr lang="en-US" sz="1150" dirty="0"/>
              <a:t>property name=</a:t>
            </a:r>
            <a:r>
              <a:rPr lang="en-US" sz="1150" i="1" dirty="0"/>
              <a:t>"</a:t>
            </a:r>
            <a:r>
              <a:rPr lang="en-US" sz="1150" i="1" dirty="0" err="1"/>
              <a:t>hibernateProperties</a:t>
            </a:r>
            <a:r>
              <a:rPr lang="en-US" sz="1150" i="1" dirty="0"/>
              <a:t>"&gt;</a:t>
            </a:r>
          </a:p>
          <a:p>
            <a:pPr lvl="8"/>
            <a:r>
              <a:rPr lang="en-US" sz="1150" dirty="0" smtClean="0"/>
              <a:t>	               &lt;</a:t>
            </a:r>
            <a:r>
              <a:rPr lang="en-US" sz="1150" dirty="0"/>
              <a:t>props&gt;</a:t>
            </a:r>
          </a:p>
          <a:p>
            <a:pPr lvl="8"/>
            <a:r>
              <a:rPr lang="en-US" sz="1150" dirty="0" smtClean="0"/>
              <a:t>		&lt;</a:t>
            </a:r>
            <a:r>
              <a:rPr lang="en-US" sz="1150" dirty="0"/>
              <a:t>prop key=</a:t>
            </a:r>
            <a:r>
              <a:rPr lang="en-US" sz="1150" i="1" dirty="0"/>
              <a:t>"</a:t>
            </a:r>
            <a:r>
              <a:rPr lang="en-US" sz="1150" i="1" dirty="0" err="1"/>
              <a:t>hibernate.dialect</a:t>
            </a:r>
            <a:r>
              <a:rPr lang="en-US" sz="1150" i="1" dirty="0"/>
              <a:t>"&gt;</a:t>
            </a:r>
            <a:r>
              <a:rPr lang="en-US" sz="1150" i="1" dirty="0" err="1"/>
              <a:t>org.hibernate.dialect.MySQLDialect</a:t>
            </a:r>
            <a:r>
              <a:rPr lang="en-US" sz="1150" i="1" dirty="0"/>
              <a:t>&lt;/prop&gt;</a:t>
            </a:r>
          </a:p>
          <a:p>
            <a:pPr lvl="8"/>
            <a:r>
              <a:rPr lang="en-US" sz="1150" dirty="0" smtClean="0"/>
              <a:t>		&lt;</a:t>
            </a:r>
            <a:r>
              <a:rPr lang="en-US" sz="1150" dirty="0"/>
              <a:t>prop key=</a:t>
            </a:r>
            <a:r>
              <a:rPr lang="en-US" sz="1150" i="1" dirty="0"/>
              <a:t>"</a:t>
            </a:r>
            <a:r>
              <a:rPr lang="en-US" sz="1150" i="1" dirty="0" err="1"/>
              <a:t>hibernate.show_sql</a:t>
            </a:r>
            <a:r>
              <a:rPr lang="en-US" sz="1150" i="1" dirty="0" smtClean="0"/>
              <a:t>"&gt;true&lt;/</a:t>
            </a:r>
            <a:r>
              <a:rPr lang="en-US" sz="1150" i="1" dirty="0"/>
              <a:t>prop&gt;</a:t>
            </a:r>
          </a:p>
          <a:p>
            <a:pPr lvl="8"/>
            <a:endParaRPr lang="en-US" sz="1150" i="1" dirty="0"/>
          </a:p>
          <a:p>
            <a:pPr lvl="8"/>
            <a:r>
              <a:rPr lang="en-US" sz="1150" dirty="0" smtClean="0"/>
              <a:t>	               &lt;/</a:t>
            </a:r>
            <a:r>
              <a:rPr lang="en-US" sz="1150" dirty="0"/>
              <a:t>props&gt;</a:t>
            </a:r>
          </a:p>
          <a:p>
            <a:pPr lvl="8"/>
            <a:r>
              <a:rPr lang="en-US" sz="1150" dirty="0" smtClean="0"/>
              <a:t>	&lt;/</a:t>
            </a:r>
            <a:r>
              <a:rPr lang="en-US" sz="1150" dirty="0"/>
              <a:t>property&gt;</a:t>
            </a:r>
          </a:p>
          <a:p>
            <a:pPr lvl="8"/>
            <a:r>
              <a:rPr lang="en-US" sz="1150" dirty="0"/>
              <a:t> </a:t>
            </a:r>
            <a:r>
              <a:rPr lang="en-US" sz="1150" dirty="0" smtClean="0"/>
              <a:t>                 &lt;/</a:t>
            </a:r>
            <a:r>
              <a:rPr lang="en-US" sz="1150" dirty="0"/>
              <a:t>bean</a:t>
            </a:r>
            <a:r>
              <a:rPr lang="en-US" sz="1150" dirty="0" smtClean="0"/>
              <a:t>&gt;</a:t>
            </a:r>
            <a:endParaRPr lang="en-US" sz="1150" dirty="0"/>
          </a:p>
          <a:p>
            <a:pPr lvl="8"/>
            <a:r>
              <a:rPr lang="en-US" sz="1150" dirty="0"/>
              <a:t>&lt;</a:t>
            </a:r>
            <a:r>
              <a:rPr lang="en-US" sz="1150" dirty="0" err="1"/>
              <a:t>aop:aspectj-autoproxy</a:t>
            </a:r>
            <a:r>
              <a:rPr lang="en-US" sz="1150" dirty="0"/>
              <a:t> proxy-target-class=</a:t>
            </a:r>
            <a:r>
              <a:rPr lang="en-US" sz="1150" i="1" dirty="0"/>
              <a:t>"true" </a:t>
            </a:r>
            <a:r>
              <a:rPr lang="en-US" sz="1150" i="1" dirty="0" smtClean="0"/>
              <a:t>/&gt;</a:t>
            </a:r>
            <a:endParaRPr lang="en-US" sz="1150" dirty="0"/>
          </a:p>
          <a:p>
            <a:pPr lvl="8"/>
            <a:r>
              <a:rPr lang="en-US" sz="1150" dirty="0"/>
              <a:t>&lt;/beans&gt;</a:t>
            </a:r>
          </a:p>
        </p:txBody>
      </p:sp>
    </p:spTree>
    <p:extLst>
      <p:ext uri="{BB962C8B-B14F-4D97-AF65-F5344CB8AC3E}">
        <p14:creationId xmlns:p14="http://schemas.microsoft.com/office/powerpoint/2010/main" val="773120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smtClean="0"/>
              <a:t>3. </a:t>
            </a:r>
            <a:r>
              <a:rPr lang="en-US" sz="1800" dirty="0" err="1" smtClean="0"/>
              <a:t>Ghi</a:t>
            </a:r>
            <a:r>
              <a:rPr lang="en-US" sz="1800" dirty="0" smtClean="0"/>
              <a:t> Log</a:t>
            </a:r>
            <a:endParaRPr lang="en-US" sz="1800" dirty="0"/>
          </a:p>
        </p:txBody>
      </p:sp>
      <p:sp>
        <p:nvSpPr>
          <p:cNvPr id="4" name="TextBox 3"/>
          <p:cNvSpPr txBox="1"/>
          <p:nvPr/>
        </p:nvSpPr>
        <p:spPr>
          <a:xfrm>
            <a:off x="1314449" y="1848088"/>
            <a:ext cx="6724651" cy="1600438"/>
          </a:xfrm>
          <a:prstGeom prst="rect">
            <a:avLst/>
          </a:prstGeom>
          <a:noFill/>
        </p:spPr>
        <p:txBody>
          <a:bodyPr wrap="square" rtlCol="0">
            <a:spAutoFit/>
          </a:bodyPr>
          <a:lstStyle/>
          <a:p>
            <a:r>
              <a:rPr lang="en-US" dirty="0"/>
              <a:t>log4j.rootLogger=INFO, console</a:t>
            </a:r>
          </a:p>
          <a:p>
            <a:r>
              <a:rPr lang="en-US" dirty="0"/>
              <a:t>log4j.appender.console=org.apache.log4j.ConsoleAppender</a:t>
            </a:r>
          </a:p>
          <a:p>
            <a:r>
              <a:rPr lang="en-US" dirty="0"/>
              <a:t>log4j.appender.console.Threshold=ALL</a:t>
            </a:r>
          </a:p>
          <a:p>
            <a:r>
              <a:rPr lang="en-US" dirty="0"/>
              <a:t>log4j.appender.console.Target=</a:t>
            </a:r>
            <a:r>
              <a:rPr lang="en-US" dirty="0" err="1"/>
              <a:t>System.out</a:t>
            </a:r>
            <a:endParaRPr lang="en-US" dirty="0"/>
          </a:p>
          <a:p>
            <a:r>
              <a:rPr lang="en-US" dirty="0"/>
              <a:t>log4j.appender.console.layout=org.apache.log4j.PatternLayout</a:t>
            </a:r>
          </a:p>
          <a:p>
            <a:r>
              <a:rPr lang="en-US" dirty="0"/>
              <a:t>log4j.appender.console.layout.conversionPattern = [%p] %d{</a:t>
            </a:r>
            <a:r>
              <a:rPr lang="en-US" u="sng" dirty="0" err="1"/>
              <a:t>yyyy</a:t>
            </a:r>
            <a:r>
              <a:rPr lang="en-US" u="sng" dirty="0"/>
              <a:t>-MM-</a:t>
            </a:r>
            <a:r>
              <a:rPr lang="en-US" u="sng" dirty="0" err="1"/>
              <a:t>dd</a:t>
            </a:r>
            <a:r>
              <a:rPr lang="en-US" u="sng" dirty="0"/>
              <a:t> </a:t>
            </a:r>
            <a:r>
              <a:rPr lang="en-US" u="sng" dirty="0" err="1"/>
              <a:t>HH:mm:ss</a:t>
            </a:r>
            <a:r>
              <a:rPr lang="en-US" u="sng" dirty="0"/>
              <a:t>} %x %c %M:\n %</a:t>
            </a:r>
            <a:r>
              <a:rPr lang="en-US" u="sng" dirty="0" err="1"/>
              <a:t>m%n</a:t>
            </a:r>
            <a:endParaRPr lang="en-US" dirty="0"/>
          </a:p>
        </p:txBody>
      </p:sp>
      <p:sp>
        <p:nvSpPr>
          <p:cNvPr id="5" name="TextBox 4"/>
          <p:cNvSpPr txBox="1"/>
          <p:nvPr/>
        </p:nvSpPr>
        <p:spPr>
          <a:xfrm>
            <a:off x="904872" y="826532"/>
            <a:ext cx="5114927" cy="523220"/>
          </a:xfrm>
          <a:prstGeom prst="rect">
            <a:avLst/>
          </a:prstGeom>
          <a:noFill/>
        </p:spPr>
        <p:txBody>
          <a:bodyPr wrap="square" rtlCol="0">
            <a:spAutoFit/>
          </a:bodyPr>
          <a:lstStyle/>
          <a:p>
            <a:r>
              <a:rPr lang="en-US" dirty="0" smtClean="0"/>
              <a:t>Ta </a:t>
            </a:r>
            <a:r>
              <a:rPr lang="en-US" dirty="0" err="1" smtClean="0"/>
              <a:t>sử</a:t>
            </a:r>
            <a:r>
              <a:rPr lang="en-US" dirty="0" smtClean="0"/>
              <a:t> </a:t>
            </a:r>
            <a:r>
              <a:rPr lang="en-US" dirty="0" err="1" smtClean="0"/>
              <a:t>dụng</a:t>
            </a:r>
            <a:r>
              <a:rPr lang="en-US" dirty="0"/>
              <a:t> </a:t>
            </a:r>
            <a:r>
              <a:rPr lang="en-US" dirty="0" smtClean="0"/>
              <a:t>Log4J </a:t>
            </a:r>
            <a:r>
              <a:rPr lang="en-US" dirty="0" err="1" smtClean="0"/>
              <a:t>để</a:t>
            </a:r>
            <a:r>
              <a:rPr lang="en-US" dirty="0" smtClean="0"/>
              <a:t> </a:t>
            </a:r>
            <a:r>
              <a:rPr lang="en-US" dirty="0" err="1" smtClean="0"/>
              <a:t>ghi</a:t>
            </a:r>
            <a:r>
              <a:rPr lang="en-US" dirty="0" smtClean="0"/>
              <a:t> Log. </a:t>
            </a:r>
            <a:r>
              <a:rPr lang="en-US" dirty="0" err="1" smtClean="0"/>
              <a:t>Cấu</a:t>
            </a:r>
            <a:r>
              <a:rPr lang="en-US" dirty="0" smtClean="0"/>
              <a:t> </a:t>
            </a:r>
            <a:r>
              <a:rPr lang="en-US" dirty="0" err="1" smtClean="0"/>
              <a:t>hình</a:t>
            </a:r>
            <a:r>
              <a:rPr lang="en-US" dirty="0" smtClean="0"/>
              <a:t> file log4j.properties ở </a:t>
            </a:r>
            <a:r>
              <a:rPr lang="en-US" dirty="0" err="1" smtClean="0"/>
              <a:t>đường</a:t>
            </a:r>
            <a:r>
              <a:rPr lang="en-US" dirty="0" smtClean="0"/>
              <a:t> </a:t>
            </a:r>
            <a:r>
              <a:rPr lang="en-US" dirty="0" err="1" smtClean="0"/>
              <a:t>dẫn</a:t>
            </a:r>
            <a:r>
              <a:rPr lang="en-US" dirty="0" smtClean="0"/>
              <a:t> main/resources/ </a:t>
            </a:r>
            <a:r>
              <a:rPr lang="en-US" dirty="0" err="1" smtClean="0"/>
              <a:t>như</a:t>
            </a:r>
            <a:r>
              <a:rPr lang="en-US" dirty="0" smtClean="0"/>
              <a:t> ở </a:t>
            </a:r>
            <a:r>
              <a:rPr lang="en-US" dirty="0" err="1" smtClean="0"/>
              <a:t>chương</a:t>
            </a:r>
            <a:r>
              <a:rPr lang="en-US" dirty="0" smtClean="0"/>
              <a:t> 9</a:t>
            </a:r>
            <a:endParaRPr lang="en-US" dirty="0"/>
          </a:p>
        </p:txBody>
      </p:sp>
    </p:spTree>
    <p:extLst>
      <p:ext uri="{BB962C8B-B14F-4D97-AF65-F5344CB8AC3E}">
        <p14:creationId xmlns:p14="http://schemas.microsoft.com/office/powerpoint/2010/main" val="1216462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981075" y="971667"/>
            <a:ext cx="7448550" cy="3970318"/>
          </a:xfrm>
          <a:prstGeom prst="rect">
            <a:avLst/>
          </a:prstGeom>
          <a:noFill/>
          <a:ln w="19050">
            <a:solidFill>
              <a:schemeClr val="accent1"/>
            </a:solidFill>
          </a:ln>
        </p:spPr>
        <p:txBody>
          <a:bodyPr wrap="square" rtlCol="0">
            <a:spAutoFit/>
          </a:bodyPr>
          <a:lstStyle/>
          <a:p>
            <a:r>
              <a:rPr lang="en-US" dirty="0"/>
              <a:t>@Aspect</a:t>
            </a:r>
          </a:p>
          <a:p>
            <a:r>
              <a:rPr lang="en-US" dirty="0"/>
              <a:t>@Component</a:t>
            </a:r>
          </a:p>
          <a:p>
            <a:r>
              <a:rPr lang="en-US" b="1" dirty="0"/>
              <a:t>public class </a:t>
            </a:r>
            <a:r>
              <a:rPr lang="en-US" b="1" dirty="0" err="1"/>
              <a:t>AOPLogging</a:t>
            </a:r>
            <a:r>
              <a:rPr lang="en-US" b="1" dirty="0"/>
              <a:t> {</a:t>
            </a:r>
          </a:p>
          <a:p>
            <a:endParaRPr lang="en-US" dirty="0"/>
          </a:p>
          <a:p>
            <a:r>
              <a:rPr lang="en-US" b="1" dirty="0"/>
              <a:t>private Logger log = </a:t>
            </a:r>
            <a:r>
              <a:rPr lang="en-US" b="1" dirty="0" err="1"/>
              <a:t>Logger.</a:t>
            </a:r>
            <a:r>
              <a:rPr lang="en-US" b="1" i="1" dirty="0" err="1"/>
              <a:t>getLogger</a:t>
            </a:r>
            <a:r>
              <a:rPr lang="en-US" b="1" i="1" dirty="0"/>
              <a:t>(</a:t>
            </a:r>
            <a:r>
              <a:rPr lang="en-US" b="1" i="1" dirty="0" err="1"/>
              <a:t>getClass</a:t>
            </a:r>
            <a:r>
              <a:rPr lang="en-US" b="1" i="1" dirty="0"/>
              <a:t>().</a:t>
            </a:r>
            <a:r>
              <a:rPr lang="en-US" b="1" i="1" dirty="0" err="1"/>
              <a:t>getName</a:t>
            </a:r>
            <a:r>
              <a:rPr lang="en-US" b="1" i="1" dirty="0"/>
              <a:t>());</a:t>
            </a:r>
          </a:p>
          <a:p>
            <a:endParaRPr lang="en-US" dirty="0"/>
          </a:p>
          <a:p>
            <a:pPr lvl="2"/>
            <a:r>
              <a:rPr lang="en-US" dirty="0" smtClean="0"/>
              <a:t>	// </a:t>
            </a:r>
            <a:r>
              <a:rPr lang="en-US" dirty="0"/>
              <a:t>setup </a:t>
            </a:r>
            <a:r>
              <a:rPr lang="en-US" u="sng" dirty="0" err="1"/>
              <a:t>pointcut</a:t>
            </a:r>
            <a:endParaRPr lang="en-US" u="sng" dirty="0"/>
          </a:p>
          <a:p>
            <a:pPr lvl="2"/>
            <a:r>
              <a:rPr lang="en-US" dirty="0" smtClean="0"/>
              <a:t>	@</a:t>
            </a:r>
            <a:r>
              <a:rPr lang="en-US" dirty="0" err="1"/>
              <a:t>Pointcut</a:t>
            </a:r>
            <a:r>
              <a:rPr lang="en-US" dirty="0"/>
              <a:t>("execution(* </a:t>
            </a:r>
            <a:r>
              <a:rPr lang="en-US" dirty="0" err="1"/>
              <a:t>vn.my_project.dao</a:t>
            </a:r>
            <a:r>
              <a:rPr lang="en-US" dirty="0"/>
              <a:t>.*.*(..))")</a:t>
            </a:r>
          </a:p>
          <a:p>
            <a:pPr lvl="2"/>
            <a:r>
              <a:rPr lang="en-US" b="1" dirty="0" smtClean="0"/>
              <a:t>	private </a:t>
            </a:r>
            <a:r>
              <a:rPr lang="en-US" b="1" dirty="0"/>
              <a:t>void </a:t>
            </a:r>
            <a:r>
              <a:rPr lang="en-US" b="1" dirty="0" err="1"/>
              <a:t>forDaoPackage</a:t>
            </a:r>
            <a:r>
              <a:rPr lang="en-US" b="1" dirty="0"/>
              <a:t>() {</a:t>
            </a:r>
          </a:p>
          <a:p>
            <a:pPr lvl="2"/>
            <a:r>
              <a:rPr lang="en-US" dirty="0" smtClean="0"/>
              <a:t>	}</a:t>
            </a:r>
            <a:endParaRPr lang="en-US" dirty="0"/>
          </a:p>
          <a:p>
            <a:endParaRPr lang="en-US" dirty="0"/>
          </a:p>
          <a:p>
            <a:r>
              <a:rPr lang="en-US" dirty="0" smtClean="0"/>
              <a:t>	@</a:t>
            </a:r>
            <a:r>
              <a:rPr lang="en-US" dirty="0" err="1"/>
              <a:t>Pointcut</a:t>
            </a:r>
            <a:r>
              <a:rPr lang="en-US" dirty="0"/>
              <a:t>("execution(* </a:t>
            </a:r>
            <a:r>
              <a:rPr lang="en-US" dirty="0" err="1"/>
              <a:t>vn.my_project.service</a:t>
            </a:r>
            <a:r>
              <a:rPr lang="en-US" dirty="0"/>
              <a:t>.*.*(..))")</a:t>
            </a:r>
          </a:p>
          <a:p>
            <a:r>
              <a:rPr lang="en-US" b="1" dirty="0" smtClean="0"/>
              <a:t>	private </a:t>
            </a:r>
            <a:r>
              <a:rPr lang="en-US" b="1" dirty="0"/>
              <a:t>void </a:t>
            </a:r>
            <a:r>
              <a:rPr lang="en-US" b="1" dirty="0" err="1"/>
              <a:t>forServicePackage</a:t>
            </a:r>
            <a:r>
              <a:rPr lang="en-US" b="1" dirty="0"/>
              <a:t>() {</a:t>
            </a:r>
          </a:p>
          <a:p>
            <a:r>
              <a:rPr lang="en-US" dirty="0" smtClean="0"/>
              <a:t>	}</a:t>
            </a:r>
            <a:endParaRPr lang="en-US" dirty="0"/>
          </a:p>
          <a:p>
            <a:endParaRPr lang="en-US" dirty="0"/>
          </a:p>
          <a:p>
            <a:r>
              <a:rPr lang="en-US" dirty="0" smtClean="0"/>
              <a:t>	@</a:t>
            </a:r>
            <a:r>
              <a:rPr lang="en-US" dirty="0" err="1"/>
              <a:t>Pointcut</a:t>
            </a:r>
            <a:r>
              <a:rPr lang="en-US" dirty="0"/>
              <a:t>("</a:t>
            </a:r>
            <a:r>
              <a:rPr lang="en-US" dirty="0" err="1"/>
              <a:t>forDaoPackage</a:t>
            </a:r>
            <a:r>
              <a:rPr lang="en-US" dirty="0"/>
              <a:t>() || </a:t>
            </a:r>
            <a:r>
              <a:rPr lang="en-US" dirty="0" err="1"/>
              <a:t>forServicePackage</a:t>
            </a:r>
            <a:r>
              <a:rPr lang="en-US" dirty="0"/>
              <a:t>()")</a:t>
            </a:r>
          </a:p>
          <a:p>
            <a:pPr lvl="1"/>
            <a:r>
              <a:rPr lang="en-US" b="1" dirty="0" smtClean="0"/>
              <a:t>	private </a:t>
            </a:r>
            <a:r>
              <a:rPr lang="en-US" b="1" dirty="0"/>
              <a:t>void </a:t>
            </a:r>
            <a:r>
              <a:rPr lang="en-US" b="1" dirty="0" err="1"/>
              <a:t>forAppPackage</a:t>
            </a:r>
            <a:r>
              <a:rPr lang="en-US" b="1" dirty="0"/>
              <a:t>() {</a:t>
            </a:r>
          </a:p>
          <a:p>
            <a:r>
              <a:rPr lang="en-US" dirty="0" smtClean="0"/>
              <a:t>	}</a:t>
            </a:r>
            <a:endParaRPr lang="en-US" dirty="0"/>
          </a:p>
        </p:txBody>
      </p:sp>
    </p:spTree>
    <p:extLst>
      <p:ext uri="{BB962C8B-B14F-4D97-AF65-F5344CB8AC3E}">
        <p14:creationId xmlns:p14="http://schemas.microsoft.com/office/powerpoint/2010/main" val="33718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96191"/>
            <a:ext cx="6972300" cy="1384995"/>
          </a:xfrm>
          <a:prstGeom prst="rect">
            <a:avLst/>
          </a:prstGeom>
          <a:noFill/>
          <a:ln>
            <a:solidFill>
              <a:schemeClr val="accent1"/>
            </a:solidFill>
          </a:ln>
        </p:spPr>
        <p:txBody>
          <a:bodyPr wrap="square" rtlCol="0">
            <a:spAutoFit/>
          </a:bodyPr>
          <a:lstStyle/>
          <a:p>
            <a:r>
              <a:rPr lang="en-US" b="1" dirty="0" smtClean="0"/>
              <a:t>I</a:t>
            </a:r>
            <a:r>
              <a:rPr lang="vi-VN" b="1" dirty="0" smtClean="0"/>
              <a:t>oC </a:t>
            </a:r>
            <a:r>
              <a:rPr lang="vi-VN" b="1" dirty="0"/>
              <a:t>Container trong Spring</a:t>
            </a:r>
            <a:r>
              <a:rPr lang="vi-VN" dirty="0"/>
              <a:t> chính là lõi của Spring Framework. IoC Container sẽ tạo ra các đối tượng, nối chúng lại với nhau, cấu hình chúng, và quản lý vòng đời của </a:t>
            </a:r>
            <a:r>
              <a:rPr lang="vi-VN" dirty="0" smtClean="0"/>
              <a:t>chúng. </a:t>
            </a:r>
            <a:r>
              <a:rPr lang="vi-VN" dirty="0"/>
              <a:t>IoC Container sử dụng DI (</a:t>
            </a:r>
            <a:r>
              <a:rPr lang="vi-VN" dirty="0">
                <a:hlinkClick r:id="rId2"/>
              </a:rPr>
              <a:t>Dependency Injection</a:t>
            </a:r>
            <a:r>
              <a:rPr lang="vi-VN" dirty="0"/>
              <a:t>) để quản lý các thành phần tạo nên một ứng dụng. Những đối tượng này được gọi là Spring Bean. IoC Container được cung cấp thông tin </a:t>
            </a:r>
            <a:r>
              <a:rPr lang="vi-VN" dirty="0" smtClean="0"/>
              <a:t>từ</a:t>
            </a:r>
            <a:r>
              <a:rPr lang="en-US" dirty="0"/>
              <a:t> </a:t>
            </a:r>
            <a:r>
              <a:rPr lang="en-US" dirty="0" smtClean="0"/>
              <a:t>file </a:t>
            </a:r>
            <a:r>
              <a:rPr lang="en-US" dirty="0" err="1" smtClean="0"/>
              <a:t>config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học</a:t>
            </a:r>
            <a:r>
              <a:rPr lang="en-US" dirty="0" smtClean="0"/>
              <a:t> ở </a:t>
            </a:r>
            <a:r>
              <a:rPr lang="en-US" dirty="0" err="1" smtClean="0"/>
              <a:t>sau</a:t>
            </a:r>
            <a:r>
              <a:rPr lang="en-US" dirty="0" smtClean="0"/>
              <a:t>).</a:t>
            </a:r>
            <a:r>
              <a:rPr lang="fr-FR" dirty="0"/>
              <a:t> </a:t>
            </a:r>
            <a:r>
              <a:rPr lang="fr-FR" dirty="0" err="1"/>
              <a:t>Có</a:t>
            </a:r>
            <a:r>
              <a:rPr lang="fr-FR" dirty="0"/>
              <a:t> </a:t>
            </a:r>
            <a:r>
              <a:rPr lang="fr-FR" dirty="0" err="1"/>
              <a:t>hai</a:t>
            </a:r>
            <a:r>
              <a:rPr lang="fr-FR" dirty="0"/>
              <a:t> </a:t>
            </a:r>
            <a:r>
              <a:rPr lang="fr-FR" dirty="0" err="1"/>
              <a:t>loại</a:t>
            </a:r>
            <a:r>
              <a:rPr lang="fr-FR" dirty="0"/>
              <a:t> </a:t>
            </a:r>
            <a:r>
              <a:rPr lang="fr-FR" dirty="0" err="1"/>
              <a:t>IoC</a:t>
            </a:r>
            <a:r>
              <a:rPr lang="fr-FR" dirty="0"/>
              <a:t> Container, </a:t>
            </a:r>
            <a:r>
              <a:rPr lang="fr-FR" dirty="0" err="1"/>
              <a:t>đó</a:t>
            </a:r>
            <a:r>
              <a:rPr lang="fr-FR" dirty="0"/>
              <a:t> </a:t>
            </a:r>
            <a:r>
              <a:rPr lang="fr-FR" dirty="0" smtClean="0"/>
              <a:t>là: </a:t>
            </a:r>
            <a:r>
              <a:rPr lang="fr-FR" b="1" dirty="0" err="1" smtClean="0"/>
              <a:t>BeanFactory</a:t>
            </a:r>
            <a:r>
              <a:rPr lang="fr-FR" dirty="0"/>
              <a:t> </a:t>
            </a:r>
            <a:r>
              <a:rPr lang="fr-FR" dirty="0" err="1" smtClean="0"/>
              <a:t>và</a:t>
            </a:r>
            <a:r>
              <a:rPr lang="fr-FR" dirty="0" smtClean="0"/>
              <a:t> </a:t>
            </a:r>
            <a:r>
              <a:rPr lang="fr-FR" b="1" dirty="0" err="1" smtClean="0"/>
              <a:t>ApplicationContext</a:t>
            </a:r>
            <a:endParaRPr lang="fr-FR" dirty="0"/>
          </a:p>
        </p:txBody>
      </p:sp>
      <p:sp>
        <p:nvSpPr>
          <p:cNvPr id="3" name="TextBox 2"/>
          <p:cNvSpPr txBox="1"/>
          <p:nvPr/>
        </p:nvSpPr>
        <p:spPr>
          <a:xfrm>
            <a:off x="550718" y="238991"/>
            <a:ext cx="2930237" cy="369332"/>
          </a:xfrm>
          <a:prstGeom prst="rect">
            <a:avLst/>
          </a:prstGeom>
          <a:noFill/>
        </p:spPr>
        <p:txBody>
          <a:bodyPr wrap="square" rtlCol="0">
            <a:spAutoFit/>
          </a:bodyPr>
          <a:lstStyle/>
          <a:p>
            <a:r>
              <a:rPr lang="en-US" sz="1800" b="1" i="1" dirty="0" smtClean="0"/>
              <a:t>2.IOC Container</a:t>
            </a:r>
            <a:endParaRPr lang="en-US" sz="1800" b="1" i="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422" y="2214562"/>
            <a:ext cx="5295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550718" y="3769952"/>
            <a:ext cx="498764" cy="209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69422" y="3562783"/>
            <a:ext cx="5973042" cy="954107"/>
          </a:xfrm>
          <a:prstGeom prst="rect">
            <a:avLst/>
          </a:prstGeom>
          <a:noFill/>
          <a:ln>
            <a:solidFill>
              <a:schemeClr val="accent1"/>
            </a:solidFill>
          </a:ln>
        </p:spPr>
        <p:txBody>
          <a:bodyPr wrap="square" rtlCol="0">
            <a:spAutoFit/>
          </a:bodyPr>
          <a:lstStyle/>
          <a:p>
            <a:r>
              <a:rPr lang="en-US" dirty="0" err="1" smtClean="0"/>
              <a:t>Đơn</a:t>
            </a:r>
            <a:r>
              <a:rPr lang="en-US" dirty="0" smtClean="0"/>
              <a:t> </a:t>
            </a:r>
            <a:r>
              <a:rPr lang="en-US" dirty="0" err="1" smtClean="0"/>
              <a:t>giản</a:t>
            </a:r>
            <a:r>
              <a:rPr lang="en-US" dirty="0" smtClean="0"/>
              <a:t> IOC Container </a:t>
            </a:r>
            <a:r>
              <a:rPr lang="en-US" dirty="0" err="1" smtClean="0"/>
              <a:t>như</a:t>
            </a:r>
            <a:r>
              <a:rPr lang="en-US" dirty="0" smtClean="0"/>
              <a:t> 1 </a:t>
            </a:r>
            <a:r>
              <a:rPr lang="en-US" dirty="0" err="1" smtClean="0"/>
              <a:t>hộp</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để</a:t>
            </a:r>
            <a:r>
              <a:rPr lang="en-US" dirty="0" smtClean="0"/>
              <a:t> Inject </a:t>
            </a:r>
            <a:r>
              <a:rPr lang="en-US" dirty="0" err="1" smtClean="0"/>
              <a:t>vào</a:t>
            </a:r>
            <a:r>
              <a:rPr lang="en-US" dirty="0" smtClean="0"/>
              <a:t> </a:t>
            </a:r>
            <a:r>
              <a:rPr lang="en-US" dirty="0" err="1" smtClean="0"/>
              <a:t>như</a:t>
            </a:r>
            <a:r>
              <a:rPr lang="en-US" dirty="0" smtClean="0"/>
              <a:t> ở </a:t>
            </a:r>
            <a:r>
              <a:rPr lang="en-US" dirty="0" err="1" smtClean="0"/>
              <a:t>Phần</a:t>
            </a:r>
            <a:r>
              <a:rPr lang="en-US" dirty="0" smtClean="0"/>
              <a:t> 1:DI. </a:t>
            </a:r>
            <a:r>
              <a:rPr lang="en-US" dirty="0" err="1" smtClean="0"/>
              <a:t>Cả</a:t>
            </a:r>
            <a:r>
              <a:rPr lang="en-US" dirty="0" smtClean="0"/>
              <a:t> 2 </a:t>
            </a:r>
            <a:r>
              <a:rPr lang="en-US" dirty="0" err="1" smtClean="0"/>
              <a:t>cách</a:t>
            </a:r>
            <a:r>
              <a:rPr lang="en-US" dirty="0" smtClean="0"/>
              <a:t> </a:t>
            </a:r>
            <a:r>
              <a:rPr lang="en-US" dirty="0" err="1" smtClean="0"/>
              <a:t>trên</a:t>
            </a:r>
            <a:r>
              <a:rPr lang="en-US" dirty="0" smtClean="0"/>
              <a:t> </a:t>
            </a:r>
            <a:r>
              <a:rPr lang="en-US" dirty="0" err="1" smtClean="0"/>
              <a:t>đều</a:t>
            </a:r>
            <a:r>
              <a:rPr lang="en-US" dirty="0" smtClean="0"/>
              <a:t> </a:t>
            </a:r>
            <a:r>
              <a:rPr lang="en-US" dirty="0" err="1" smtClean="0"/>
              <a:t>tạo</a:t>
            </a:r>
            <a:r>
              <a:rPr lang="en-US" dirty="0" smtClean="0"/>
              <a:t> </a:t>
            </a:r>
            <a:r>
              <a:rPr lang="en-US" dirty="0" err="1" smtClean="0"/>
              <a:t>ra</a:t>
            </a:r>
            <a:r>
              <a:rPr lang="en-US" dirty="0" smtClean="0"/>
              <a:t> Container </a:t>
            </a:r>
            <a:r>
              <a:rPr lang="en-US" dirty="0" err="1" smtClean="0"/>
              <a:t>để</a:t>
            </a:r>
            <a:r>
              <a:rPr lang="en-US" dirty="0" smtClean="0"/>
              <a:t> </a:t>
            </a:r>
            <a:r>
              <a:rPr lang="en-US" dirty="0" err="1" smtClean="0"/>
              <a:t>chứa</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lí</a:t>
            </a:r>
            <a:r>
              <a:rPr lang="en-US" dirty="0" smtClean="0"/>
              <a:t> </a:t>
            </a:r>
            <a:r>
              <a:rPr lang="en-US" dirty="0" err="1" smtClean="0"/>
              <a:t>các</a:t>
            </a:r>
            <a:r>
              <a:rPr lang="en-US" dirty="0" smtClean="0"/>
              <a:t> Bean(</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từ</a:t>
            </a:r>
            <a:r>
              <a:rPr lang="en-US" dirty="0" smtClean="0"/>
              <a:t> file .xml (</a:t>
            </a:r>
            <a:r>
              <a:rPr lang="en-US" dirty="0" err="1" smtClean="0"/>
              <a:t>cách</a:t>
            </a:r>
            <a:r>
              <a:rPr lang="en-US" dirty="0" smtClean="0"/>
              <a:t> </a:t>
            </a:r>
            <a:r>
              <a:rPr lang="en-US" dirty="0" err="1" smtClean="0"/>
              <a:t>cấu</a:t>
            </a:r>
            <a:r>
              <a:rPr lang="en-US" dirty="0" smtClean="0"/>
              <a:t> </a:t>
            </a:r>
            <a:r>
              <a:rPr lang="en-US" dirty="0" err="1" smtClean="0"/>
              <a:t>hình</a:t>
            </a:r>
            <a:r>
              <a:rPr lang="en-US" dirty="0" smtClean="0"/>
              <a:t> ta </a:t>
            </a:r>
            <a:r>
              <a:rPr lang="en-US" dirty="0" err="1" smtClean="0"/>
              <a:t>sẽ</a:t>
            </a:r>
            <a:r>
              <a:rPr lang="en-US" dirty="0" smtClean="0"/>
              <a:t> </a:t>
            </a:r>
            <a:r>
              <a:rPr lang="en-US" dirty="0" err="1" smtClean="0"/>
              <a:t>nói</a:t>
            </a:r>
            <a:r>
              <a:rPr lang="en-US" dirty="0" smtClean="0"/>
              <a:t> ở </a:t>
            </a:r>
            <a:r>
              <a:rPr lang="en-US" dirty="0" err="1" smtClean="0"/>
              <a:t>bài</a:t>
            </a:r>
            <a:r>
              <a:rPr lang="en-US" dirty="0" smtClean="0"/>
              <a:t> </a:t>
            </a:r>
            <a:r>
              <a:rPr lang="en-US" dirty="0" err="1" smtClean="0"/>
              <a:t>sau</a:t>
            </a:r>
            <a:r>
              <a:rPr lang="en-US" dirty="0" smtClean="0"/>
              <a:t>)</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289" y="2919738"/>
            <a:ext cx="559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198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981075" y="971667"/>
            <a:ext cx="7448550" cy="3754874"/>
          </a:xfrm>
          <a:prstGeom prst="rect">
            <a:avLst/>
          </a:prstGeom>
          <a:noFill/>
          <a:ln w="19050">
            <a:solidFill>
              <a:schemeClr val="accent1"/>
            </a:solidFill>
          </a:ln>
        </p:spPr>
        <p:txBody>
          <a:bodyPr wrap="square" rtlCol="0">
            <a:spAutoFit/>
          </a:bodyPr>
          <a:lstStyle/>
          <a:p>
            <a:r>
              <a:rPr lang="en-US" dirty="0" smtClean="0"/>
              <a:t>	// </a:t>
            </a:r>
            <a:r>
              <a:rPr lang="en-US" dirty="0"/>
              <a:t>@Before advice</a:t>
            </a:r>
          </a:p>
          <a:p>
            <a:r>
              <a:rPr lang="en-US" dirty="0" smtClean="0"/>
              <a:t>	@</a:t>
            </a:r>
            <a:r>
              <a:rPr lang="en-US" dirty="0"/>
              <a:t>Before("</a:t>
            </a:r>
            <a:r>
              <a:rPr lang="en-US" dirty="0" err="1"/>
              <a:t>forAppPackage</a:t>
            </a:r>
            <a:r>
              <a:rPr lang="en-US" dirty="0"/>
              <a:t>()")</a:t>
            </a:r>
          </a:p>
          <a:p>
            <a:r>
              <a:rPr lang="en-US" b="1" dirty="0" smtClean="0"/>
              <a:t>	public </a:t>
            </a:r>
            <a:r>
              <a:rPr lang="en-US" b="1" dirty="0"/>
              <a:t>void before(</a:t>
            </a:r>
            <a:r>
              <a:rPr lang="en-US" b="1" dirty="0" err="1"/>
              <a:t>JoinPoint</a:t>
            </a:r>
            <a:r>
              <a:rPr lang="en-US" b="1" dirty="0"/>
              <a:t> </a:t>
            </a:r>
            <a:r>
              <a:rPr lang="en-US" b="1" dirty="0" err="1"/>
              <a:t>joinPoint</a:t>
            </a:r>
            <a:r>
              <a:rPr lang="en-US" b="1" dirty="0"/>
              <a: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@Before: calling method: " + </a:t>
            </a:r>
            <a:r>
              <a:rPr lang="en-US" dirty="0" err="1"/>
              <a:t>methodName</a:t>
            </a:r>
            <a:r>
              <a:rPr lang="en-US" dirty="0"/>
              <a:t>);</a:t>
            </a:r>
          </a:p>
          <a:p>
            <a:r>
              <a:rPr lang="en-US" dirty="0" smtClean="0"/>
              <a:t>	}</a:t>
            </a:r>
            <a:endParaRPr lang="en-US" dirty="0"/>
          </a:p>
          <a:p>
            <a:endParaRPr lang="en-US" dirty="0"/>
          </a:p>
          <a:p>
            <a:r>
              <a:rPr lang="en-US" dirty="0" smtClean="0"/>
              <a:t>	// </a:t>
            </a:r>
            <a:r>
              <a:rPr lang="en-US" dirty="0"/>
              <a:t>@After returning</a:t>
            </a:r>
          </a:p>
          <a:p>
            <a:r>
              <a:rPr lang="en-US" dirty="0" smtClean="0"/>
              <a:t>	@</a:t>
            </a:r>
            <a:r>
              <a:rPr lang="en-US" dirty="0" err="1"/>
              <a:t>AfterReturning</a:t>
            </a:r>
            <a:r>
              <a:rPr lang="en-US" dirty="0"/>
              <a:t>(</a:t>
            </a:r>
            <a:r>
              <a:rPr lang="en-US" dirty="0" err="1"/>
              <a:t>pointcut</a:t>
            </a:r>
            <a:r>
              <a:rPr lang="en-US" dirty="0"/>
              <a:t> = "</a:t>
            </a:r>
            <a:r>
              <a:rPr lang="en-US" dirty="0" err="1"/>
              <a:t>forAppPackage</a:t>
            </a:r>
            <a:r>
              <a:rPr lang="en-US" dirty="0"/>
              <a:t>()", returning = "result")</a:t>
            </a:r>
          </a:p>
          <a:p>
            <a:r>
              <a:rPr lang="en-US" b="1" dirty="0" smtClean="0"/>
              <a:t>	public </a:t>
            </a:r>
            <a:r>
              <a:rPr lang="en-US" b="1" dirty="0"/>
              <a:t>void </a:t>
            </a:r>
            <a:r>
              <a:rPr lang="en-US" b="1" dirty="0" err="1"/>
              <a:t>afterReturning</a:t>
            </a:r>
            <a:r>
              <a:rPr lang="en-US" b="1" dirty="0"/>
              <a:t>(</a:t>
            </a:r>
            <a:r>
              <a:rPr lang="en-US" b="1" dirty="0" err="1"/>
              <a:t>JoinPoint</a:t>
            </a:r>
            <a:r>
              <a:rPr lang="en-US" b="1" dirty="0"/>
              <a:t> </a:t>
            </a:r>
            <a:r>
              <a:rPr lang="en-US" b="1" dirty="0" err="1"/>
              <a:t>joinPoint</a:t>
            </a:r>
            <a:r>
              <a:rPr lang="en-US" b="1" dirty="0"/>
              <a:t>, Object result)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a:t>
            </a:r>
            <a:r>
              <a:rPr lang="en-US" dirty="0" err="1"/>
              <a:t>AfterReturning</a:t>
            </a:r>
            <a:r>
              <a:rPr lang="en-US" dirty="0"/>
              <a:t>: calling method: " + </a:t>
            </a:r>
            <a:r>
              <a:rPr lang="en-US" dirty="0" smtClean="0"/>
              <a:t>	    	           </a:t>
            </a:r>
            <a:r>
              <a:rPr lang="en-US" dirty="0" err="1" smtClean="0"/>
              <a:t>methodName</a:t>
            </a:r>
            <a:r>
              <a:rPr lang="en-US" dirty="0"/>
              <a:t>);</a:t>
            </a:r>
          </a:p>
          <a:p>
            <a:endParaRPr lang="en-US" dirty="0"/>
          </a:p>
          <a:p>
            <a:r>
              <a:rPr lang="en-US" dirty="0" smtClean="0"/>
              <a:t>	           log.info</a:t>
            </a:r>
            <a:r>
              <a:rPr lang="en-US" dirty="0"/>
              <a:t>("Result: " + result);</a:t>
            </a:r>
          </a:p>
          <a:p>
            <a:r>
              <a:rPr lang="en-US" dirty="0" smtClean="0"/>
              <a:t>	}</a:t>
            </a:r>
            <a:endParaRPr lang="en-US" dirty="0"/>
          </a:p>
          <a:p>
            <a:endParaRPr lang="en-US" dirty="0"/>
          </a:p>
        </p:txBody>
      </p:sp>
    </p:spTree>
    <p:extLst>
      <p:ext uri="{BB962C8B-B14F-4D97-AF65-F5344CB8AC3E}">
        <p14:creationId xmlns:p14="http://schemas.microsoft.com/office/powerpoint/2010/main" val="4087272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a:t>4</a:t>
            </a:r>
            <a:r>
              <a:rPr lang="en-US" sz="1800" dirty="0" smtClean="0"/>
              <a:t>. </a:t>
            </a:r>
            <a:r>
              <a:rPr lang="en-US" sz="1800" dirty="0" err="1" smtClean="0"/>
              <a:t>Xử</a:t>
            </a:r>
            <a:r>
              <a:rPr lang="en-US" sz="1800" dirty="0" smtClean="0"/>
              <a:t> </a:t>
            </a:r>
            <a:r>
              <a:rPr lang="en-US" sz="1800" dirty="0" err="1" smtClean="0"/>
              <a:t>lí</a:t>
            </a:r>
            <a:r>
              <a:rPr lang="en-US" sz="1800" dirty="0" smtClean="0"/>
              <a:t> </a:t>
            </a:r>
            <a:r>
              <a:rPr lang="en-US" sz="1800" dirty="0" err="1" smtClean="0"/>
              <a:t>sự</a:t>
            </a:r>
            <a:r>
              <a:rPr lang="en-US" sz="1800" dirty="0" smtClean="0"/>
              <a:t> </a:t>
            </a:r>
            <a:r>
              <a:rPr lang="en-US" sz="1800" dirty="0" err="1" smtClean="0"/>
              <a:t>kiện</a:t>
            </a:r>
            <a:r>
              <a:rPr lang="en-US" sz="1800" dirty="0" smtClean="0"/>
              <a:t> </a:t>
            </a:r>
            <a:r>
              <a:rPr lang="en-US" sz="1800" dirty="0" err="1" smtClean="0"/>
              <a:t>với</a:t>
            </a:r>
            <a:r>
              <a:rPr lang="en-US" sz="1800" dirty="0" smtClean="0"/>
              <a:t> Spring AOP</a:t>
            </a:r>
            <a:endParaRPr lang="en-US" sz="1800" dirty="0"/>
          </a:p>
        </p:txBody>
      </p:sp>
      <p:sp>
        <p:nvSpPr>
          <p:cNvPr id="2" name="TextBox 1"/>
          <p:cNvSpPr txBox="1"/>
          <p:nvPr/>
        </p:nvSpPr>
        <p:spPr>
          <a:xfrm>
            <a:off x="2419350" y="663890"/>
            <a:ext cx="3257550" cy="307777"/>
          </a:xfrm>
          <a:prstGeom prst="rect">
            <a:avLst/>
          </a:prstGeom>
          <a:noFill/>
        </p:spPr>
        <p:txBody>
          <a:bodyPr wrap="square" rtlCol="0">
            <a:spAutoFit/>
          </a:bodyPr>
          <a:lstStyle/>
          <a:p>
            <a:r>
              <a:rPr lang="en-US" dirty="0" err="1" smtClean="0"/>
              <a:t>Tạo</a:t>
            </a:r>
            <a:r>
              <a:rPr lang="en-US" dirty="0" smtClean="0"/>
              <a:t> </a:t>
            </a:r>
            <a:r>
              <a:rPr lang="en-US" dirty="0" err="1" smtClean="0"/>
              <a:t>lớp</a:t>
            </a:r>
            <a:r>
              <a:rPr lang="en-US" dirty="0" smtClean="0"/>
              <a:t> </a:t>
            </a:r>
            <a:r>
              <a:rPr lang="en-US" dirty="0" err="1" smtClean="0"/>
              <a:t>AOPLogging</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6" name="TextBox 5"/>
          <p:cNvSpPr txBox="1"/>
          <p:nvPr/>
        </p:nvSpPr>
        <p:spPr>
          <a:xfrm>
            <a:off x="800100" y="1476492"/>
            <a:ext cx="7448550" cy="2246769"/>
          </a:xfrm>
          <a:prstGeom prst="rect">
            <a:avLst/>
          </a:prstGeom>
          <a:noFill/>
          <a:ln w="19050">
            <a:solidFill>
              <a:schemeClr val="accent1"/>
            </a:solidFill>
          </a:ln>
        </p:spPr>
        <p:txBody>
          <a:bodyPr wrap="square" rtlCol="0">
            <a:spAutoFit/>
          </a:bodyPr>
          <a:lstStyle/>
          <a:p>
            <a:r>
              <a:rPr lang="en-US" dirty="0" smtClean="0"/>
              <a:t>	// </a:t>
            </a:r>
            <a:r>
              <a:rPr lang="en-US" dirty="0"/>
              <a:t>@After throwing</a:t>
            </a:r>
          </a:p>
          <a:p>
            <a:r>
              <a:rPr lang="en-US" dirty="0" smtClean="0"/>
              <a:t>	@</a:t>
            </a:r>
            <a:r>
              <a:rPr lang="en-US" dirty="0" err="1"/>
              <a:t>AfterThrowing</a:t>
            </a:r>
            <a:r>
              <a:rPr lang="en-US" dirty="0"/>
              <a:t>(</a:t>
            </a:r>
            <a:r>
              <a:rPr lang="en-US" dirty="0" err="1"/>
              <a:t>pointcut</a:t>
            </a:r>
            <a:r>
              <a:rPr lang="en-US" dirty="0"/>
              <a:t> = "</a:t>
            </a:r>
            <a:r>
              <a:rPr lang="en-US" dirty="0" err="1"/>
              <a:t>forAppPackage</a:t>
            </a:r>
            <a:r>
              <a:rPr lang="en-US" dirty="0"/>
              <a:t>()", throwing = "</a:t>
            </a:r>
            <a:r>
              <a:rPr lang="en-US" dirty="0" err="1"/>
              <a:t>exeption</a:t>
            </a:r>
            <a:r>
              <a:rPr lang="en-US" dirty="0"/>
              <a:t>")</a:t>
            </a:r>
          </a:p>
          <a:p>
            <a:r>
              <a:rPr lang="en-US" b="1" dirty="0" smtClean="0"/>
              <a:t>	public </a:t>
            </a:r>
            <a:r>
              <a:rPr lang="en-US" b="1" dirty="0"/>
              <a:t>void </a:t>
            </a:r>
            <a:r>
              <a:rPr lang="en-US" b="1" dirty="0" err="1"/>
              <a:t>afterThrowing</a:t>
            </a:r>
            <a:r>
              <a:rPr lang="en-US" b="1" dirty="0"/>
              <a:t>(</a:t>
            </a:r>
            <a:r>
              <a:rPr lang="en-US" b="1" dirty="0" err="1"/>
              <a:t>JoinPoint</a:t>
            </a:r>
            <a:r>
              <a:rPr lang="en-US" b="1" dirty="0"/>
              <a:t> </a:t>
            </a:r>
            <a:r>
              <a:rPr lang="en-US" b="1" dirty="0" err="1"/>
              <a:t>joinPoint</a:t>
            </a:r>
            <a:r>
              <a:rPr lang="en-US" b="1" dirty="0"/>
              <a:t>, </a:t>
            </a:r>
            <a:r>
              <a:rPr lang="en-US" b="1" dirty="0" err="1"/>
              <a:t>Throwable</a:t>
            </a:r>
            <a:r>
              <a:rPr lang="en-US" b="1" dirty="0"/>
              <a:t> </a:t>
            </a:r>
            <a:r>
              <a:rPr lang="en-US" b="1" dirty="0" err="1"/>
              <a:t>exeption</a:t>
            </a:r>
            <a:r>
              <a:rPr lang="en-US" b="1" dirty="0"/>
              <a:t>) {</a:t>
            </a:r>
          </a:p>
          <a:p>
            <a:r>
              <a:rPr lang="en-US" dirty="0" smtClean="0"/>
              <a:t>	           String </a:t>
            </a:r>
            <a:r>
              <a:rPr lang="en-US" dirty="0" err="1"/>
              <a:t>methodName</a:t>
            </a:r>
            <a:r>
              <a:rPr lang="en-US" dirty="0"/>
              <a:t> = </a:t>
            </a:r>
            <a:r>
              <a:rPr lang="en-US" dirty="0" err="1"/>
              <a:t>joinPoint.getSignature</a:t>
            </a:r>
            <a:r>
              <a:rPr lang="en-US" dirty="0"/>
              <a:t>().</a:t>
            </a:r>
            <a:r>
              <a:rPr lang="en-US" dirty="0" err="1"/>
              <a:t>toShortString</a:t>
            </a:r>
            <a:r>
              <a:rPr lang="en-US" dirty="0"/>
              <a:t>();</a:t>
            </a:r>
          </a:p>
          <a:p>
            <a:r>
              <a:rPr lang="en-US" dirty="0" smtClean="0"/>
              <a:t>                              log.info</a:t>
            </a:r>
            <a:r>
              <a:rPr lang="en-US" dirty="0"/>
              <a:t>("========&gt; in @</a:t>
            </a:r>
            <a:r>
              <a:rPr lang="en-US" dirty="0" err="1"/>
              <a:t>AfterThrowing</a:t>
            </a:r>
            <a:r>
              <a:rPr lang="en-US" dirty="0"/>
              <a:t>: calling method: " + </a:t>
            </a:r>
            <a:r>
              <a:rPr lang="en-US" dirty="0" smtClean="0"/>
              <a:t>                  	           </a:t>
            </a:r>
            <a:r>
              <a:rPr lang="en-US" dirty="0" err="1" smtClean="0"/>
              <a:t>methodName</a:t>
            </a:r>
            <a:r>
              <a:rPr lang="en-US" dirty="0"/>
              <a:t>);</a:t>
            </a:r>
          </a:p>
          <a:p>
            <a:endParaRPr lang="en-US" dirty="0"/>
          </a:p>
          <a:p>
            <a:r>
              <a:rPr lang="en-US" dirty="0" smtClean="0"/>
              <a:t>	           log.info</a:t>
            </a:r>
            <a:r>
              <a:rPr lang="en-US" dirty="0"/>
              <a:t>("Exception: " + </a:t>
            </a:r>
            <a:r>
              <a:rPr lang="en-US" dirty="0" err="1"/>
              <a:t>exeption</a:t>
            </a:r>
            <a:r>
              <a:rPr lang="en-US" dirty="0"/>
              <a:t>);</a:t>
            </a:r>
          </a:p>
          <a:p>
            <a:r>
              <a:rPr lang="en-US" dirty="0" smtClean="0"/>
              <a:t>	}</a:t>
            </a:r>
            <a:endParaRPr lang="en-US" dirty="0"/>
          </a:p>
          <a:p>
            <a:r>
              <a:rPr lang="en-US" dirty="0"/>
              <a:t>}</a:t>
            </a:r>
          </a:p>
        </p:txBody>
      </p:sp>
    </p:spTree>
    <p:extLst>
      <p:ext uri="{BB962C8B-B14F-4D97-AF65-F5344CB8AC3E}">
        <p14:creationId xmlns:p14="http://schemas.microsoft.com/office/powerpoint/2010/main" val="1055264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err="1" smtClean="0"/>
              <a:t>Ví</a:t>
            </a:r>
            <a:r>
              <a:rPr lang="en-US" sz="1800" dirty="0" smtClean="0"/>
              <a:t> </a:t>
            </a:r>
            <a:r>
              <a:rPr lang="en-US" sz="1800" dirty="0" err="1" smtClean="0"/>
              <a:t>dụ</a:t>
            </a:r>
            <a:r>
              <a:rPr lang="en-US"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080" y="943894"/>
            <a:ext cx="5663868" cy="318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279666" y="2035534"/>
            <a:ext cx="73152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02017" y="1757238"/>
            <a:ext cx="874644" cy="523220"/>
          </a:xfrm>
          <a:prstGeom prst="rect">
            <a:avLst/>
          </a:prstGeom>
          <a:noFill/>
        </p:spPr>
        <p:txBody>
          <a:bodyPr wrap="square" rtlCol="0">
            <a:spAutoFit/>
          </a:bodyPr>
          <a:lstStyle/>
          <a:p>
            <a:r>
              <a:rPr lang="en-US" dirty="0" err="1" smtClean="0"/>
              <a:t>Chọn</a:t>
            </a:r>
            <a:r>
              <a:rPr lang="en-US" dirty="0" smtClean="0"/>
              <a:t> </a:t>
            </a:r>
            <a:r>
              <a:rPr lang="en-US" dirty="0" err="1" smtClean="0"/>
              <a:t>edite</a:t>
            </a:r>
            <a:endParaRPr lang="en-US" dirty="0"/>
          </a:p>
        </p:txBody>
      </p:sp>
    </p:spTree>
    <p:extLst>
      <p:ext uri="{BB962C8B-B14F-4D97-AF65-F5344CB8AC3E}">
        <p14:creationId xmlns:p14="http://schemas.microsoft.com/office/powerpoint/2010/main" val="1741011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048" y="235148"/>
            <a:ext cx="5095875" cy="369332"/>
          </a:xfrm>
          <a:prstGeom prst="rect">
            <a:avLst/>
          </a:prstGeom>
          <a:noFill/>
        </p:spPr>
        <p:txBody>
          <a:bodyPr wrap="square" rtlCol="0">
            <a:spAutoFit/>
          </a:bodyPr>
          <a:lstStyle/>
          <a:p>
            <a:r>
              <a:rPr lang="en-US" sz="1800" dirty="0" err="1" smtClean="0"/>
              <a:t>Ví</a:t>
            </a:r>
            <a:r>
              <a:rPr lang="en-US" sz="1800" dirty="0" smtClean="0"/>
              <a:t> </a:t>
            </a:r>
            <a:r>
              <a:rPr lang="en-US" sz="1800" dirty="0" err="1" smtClean="0"/>
              <a:t>dụ</a:t>
            </a:r>
            <a:r>
              <a:rPr lang="en-US" sz="1800" dirty="0" smtClean="0"/>
              <a:t>:</a:t>
            </a:r>
            <a:endParaRPr lang="en-US" sz="1800" dirty="0"/>
          </a:p>
        </p:txBody>
      </p:sp>
      <p:sp>
        <p:nvSpPr>
          <p:cNvPr id="2" name="TextBox 1"/>
          <p:cNvSpPr txBox="1"/>
          <p:nvPr/>
        </p:nvSpPr>
        <p:spPr>
          <a:xfrm>
            <a:off x="922351" y="906449"/>
            <a:ext cx="4023360" cy="307777"/>
          </a:xfrm>
          <a:prstGeom prst="rect">
            <a:avLst/>
          </a:prstGeom>
          <a:noFill/>
        </p:spPr>
        <p:txBody>
          <a:bodyPr wrap="square" rtlCol="0">
            <a:spAutoFit/>
          </a:bodyPr>
          <a:lstStyle/>
          <a:p>
            <a:r>
              <a:rPr lang="en-US" dirty="0" err="1" smtClean="0"/>
              <a:t>Luồng</a:t>
            </a:r>
            <a:r>
              <a:rPr lang="en-US" dirty="0" smtClean="0"/>
              <a:t> </a:t>
            </a:r>
            <a:r>
              <a:rPr lang="en-US" dirty="0" err="1" smtClean="0"/>
              <a:t>sẽ</a:t>
            </a:r>
            <a:r>
              <a:rPr lang="en-US" dirty="0" smtClean="0"/>
              <a:t> </a:t>
            </a:r>
            <a:r>
              <a:rPr lang="en-US" dirty="0" err="1" smtClean="0"/>
              <a:t>chạy</a:t>
            </a:r>
            <a:r>
              <a:rPr lang="en-US" dirty="0" smtClean="0"/>
              <a:t> </a:t>
            </a:r>
            <a:r>
              <a:rPr lang="en-US" dirty="0" err="1" smtClean="0"/>
              <a:t>từ</a:t>
            </a:r>
            <a:r>
              <a:rPr lang="en-US" dirty="0"/>
              <a:t> </a:t>
            </a:r>
            <a:r>
              <a:rPr lang="en-US" dirty="0" err="1" smtClean="0"/>
              <a:t>hàm</a:t>
            </a:r>
            <a:r>
              <a:rPr lang="en-US" dirty="0" smtClean="0"/>
              <a:t> </a:t>
            </a:r>
            <a:r>
              <a:rPr lang="en-US" dirty="0" err="1" smtClean="0"/>
              <a:t>getByID</a:t>
            </a:r>
            <a:r>
              <a:rPr lang="en-US" dirty="0" smtClean="0"/>
              <a:t> </a:t>
            </a:r>
            <a:r>
              <a:rPr lang="en-US" dirty="0" err="1" smtClean="0"/>
              <a:t>như</a:t>
            </a:r>
            <a:r>
              <a:rPr lang="en-US" dirty="0" smtClean="0"/>
              <a:t> </a:t>
            </a:r>
            <a:r>
              <a:rPr lang="en-US" dirty="0" err="1" smtClean="0"/>
              <a:t>sau</a:t>
            </a:r>
            <a:endParaRPr lang="en-US" dirty="0"/>
          </a:p>
        </p:txBody>
      </p:sp>
      <p:sp>
        <p:nvSpPr>
          <p:cNvPr id="4" name="Rectangle 3"/>
          <p:cNvSpPr/>
          <p:nvPr/>
        </p:nvSpPr>
        <p:spPr>
          <a:xfrm>
            <a:off x="400048" y="1464033"/>
            <a:ext cx="1113182" cy="161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8" name="Rectangle 7"/>
          <p:cNvSpPr/>
          <p:nvPr/>
        </p:nvSpPr>
        <p:spPr>
          <a:xfrm>
            <a:off x="2337683" y="1486893"/>
            <a:ext cx="1192696" cy="163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AOP Proxy</a:t>
            </a:r>
            <a:endParaRPr lang="en-US" dirty="0"/>
          </a:p>
        </p:txBody>
      </p:sp>
      <p:cxnSp>
        <p:nvCxnSpPr>
          <p:cNvPr id="10" name="Straight Arrow Connector 9"/>
          <p:cNvCxnSpPr/>
          <p:nvPr/>
        </p:nvCxnSpPr>
        <p:spPr>
          <a:xfrm>
            <a:off x="1513230" y="2293951"/>
            <a:ext cx="8011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657723" y="1478942"/>
            <a:ext cx="1524002" cy="163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MonHocService</a:t>
            </a:r>
            <a:endParaRPr lang="en-US" dirty="0"/>
          </a:p>
        </p:txBody>
      </p:sp>
      <p:sp>
        <p:nvSpPr>
          <p:cNvPr id="13" name="TextBox 12"/>
          <p:cNvSpPr txBox="1"/>
          <p:nvPr/>
        </p:nvSpPr>
        <p:spPr>
          <a:xfrm>
            <a:off x="7229475" y="1562100"/>
            <a:ext cx="1524000" cy="307777"/>
          </a:xfrm>
          <a:prstGeom prst="rect">
            <a:avLst/>
          </a:prstGeom>
          <a:noFill/>
        </p:spPr>
        <p:txBody>
          <a:bodyPr wrap="square" rtlCol="0">
            <a:spAutoFit/>
          </a:bodyPr>
          <a:lstStyle/>
          <a:p>
            <a:endParaRPr lang="en-US" dirty="0"/>
          </a:p>
        </p:txBody>
      </p:sp>
      <p:sp>
        <p:nvSpPr>
          <p:cNvPr id="14" name="Rectangle 13"/>
          <p:cNvSpPr/>
          <p:nvPr/>
        </p:nvSpPr>
        <p:spPr>
          <a:xfrm>
            <a:off x="7229474" y="1318921"/>
            <a:ext cx="1400175" cy="195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MonHocDao</a:t>
            </a:r>
            <a:endParaRPr lang="en-US" dirty="0"/>
          </a:p>
        </p:txBody>
      </p:sp>
      <p:cxnSp>
        <p:nvCxnSpPr>
          <p:cNvPr id="16" name="Straight Arrow Connector 15"/>
          <p:cNvCxnSpPr/>
          <p:nvPr/>
        </p:nvCxnSpPr>
        <p:spPr>
          <a:xfrm>
            <a:off x="3588563" y="1869877"/>
            <a:ext cx="1069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95725" y="1654433"/>
            <a:ext cx="761998" cy="430887"/>
          </a:xfrm>
          <a:prstGeom prst="rect">
            <a:avLst/>
          </a:prstGeom>
          <a:noFill/>
        </p:spPr>
        <p:txBody>
          <a:bodyPr wrap="square" rtlCol="0">
            <a:spAutoFit/>
          </a:bodyPr>
          <a:lstStyle/>
          <a:p>
            <a:r>
              <a:rPr lang="en-US" sz="1100" dirty="0" smtClean="0"/>
              <a:t>Before advice</a:t>
            </a:r>
            <a:endParaRPr lang="en-US" sz="1100" dirty="0"/>
          </a:p>
        </p:txBody>
      </p:sp>
      <p:sp>
        <p:nvSpPr>
          <p:cNvPr id="19" name="TextBox 18"/>
          <p:cNvSpPr txBox="1"/>
          <p:nvPr/>
        </p:nvSpPr>
        <p:spPr>
          <a:xfrm>
            <a:off x="6391275" y="1628834"/>
            <a:ext cx="761998" cy="430887"/>
          </a:xfrm>
          <a:prstGeom prst="rect">
            <a:avLst/>
          </a:prstGeom>
          <a:noFill/>
        </p:spPr>
        <p:txBody>
          <a:bodyPr wrap="square" rtlCol="0">
            <a:spAutoFit/>
          </a:bodyPr>
          <a:lstStyle/>
          <a:p>
            <a:r>
              <a:rPr lang="en-US" sz="1100" dirty="0" smtClean="0"/>
              <a:t>Before advice</a:t>
            </a:r>
            <a:endParaRPr lang="en-US" sz="1100" dirty="0"/>
          </a:p>
        </p:txBody>
      </p:sp>
      <p:cxnSp>
        <p:nvCxnSpPr>
          <p:cNvPr id="22" name="Straight Arrow Connector 21"/>
          <p:cNvCxnSpPr/>
          <p:nvPr/>
        </p:nvCxnSpPr>
        <p:spPr>
          <a:xfrm>
            <a:off x="6181725" y="1844277"/>
            <a:ext cx="10477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81725" y="2711052"/>
            <a:ext cx="1114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30380" y="2726529"/>
            <a:ext cx="1127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91249" y="2424593"/>
            <a:ext cx="1162050" cy="261610"/>
          </a:xfrm>
          <a:prstGeom prst="rect">
            <a:avLst/>
          </a:prstGeom>
          <a:noFill/>
        </p:spPr>
        <p:txBody>
          <a:bodyPr wrap="square" rtlCol="0">
            <a:spAutoFit/>
          </a:bodyPr>
          <a:lstStyle/>
          <a:p>
            <a:r>
              <a:rPr lang="en-US" sz="1100" dirty="0" err="1" smtClean="0"/>
              <a:t>AfterReturning</a:t>
            </a:r>
            <a:endParaRPr lang="en-US" sz="1100" dirty="0"/>
          </a:p>
        </p:txBody>
      </p:sp>
      <p:sp>
        <p:nvSpPr>
          <p:cNvPr id="32" name="TextBox 31"/>
          <p:cNvSpPr txBox="1"/>
          <p:nvPr/>
        </p:nvSpPr>
        <p:spPr>
          <a:xfrm>
            <a:off x="3588563" y="2424593"/>
            <a:ext cx="1162050" cy="261610"/>
          </a:xfrm>
          <a:prstGeom prst="rect">
            <a:avLst/>
          </a:prstGeom>
          <a:noFill/>
        </p:spPr>
        <p:txBody>
          <a:bodyPr wrap="square" rtlCol="0">
            <a:spAutoFit/>
          </a:bodyPr>
          <a:lstStyle/>
          <a:p>
            <a:r>
              <a:rPr lang="en-US" sz="1100" dirty="0" err="1" smtClean="0"/>
              <a:t>AfterReturning</a:t>
            </a:r>
            <a:endParaRPr lang="en-US" sz="1100" dirty="0"/>
          </a:p>
        </p:txBody>
      </p:sp>
      <p:sp>
        <p:nvSpPr>
          <p:cNvPr id="36" name="TextBox 35"/>
          <p:cNvSpPr txBox="1"/>
          <p:nvPr/>
        </p:nvSpPr>
        <p:spPr>
          <a:xfrm>
            <a:off x="3588563" y="2749863"/>
            <a:ext cx="1162050" cy="261610"/>
          </a:xfrm>
          <a:prstGeom prst="rect">
            <a:avLst/>
          </a:prstGeom>
          <a:noFill/>
        </p:spPr>
        <p:txBody>
          <a:bodyPr wrap="square" rtlCol="0">
            <a:spAutoFit/>
          </a:bodyPr>
          <a:lstStyle/>
          <a:p>
            <a:r>
              <a:rPr lang="en-US" sz="1100" dirty="0" err="1" smtClean="0"/>
              <a:t>AfterThrowing</a:t>
            </a:r>
            <a:endParaRPr lang="en-US" sz="1100" dirty="0"/>
          </a:p>
        </p:txBody>
      </p:sp>
      <p:sp>
        <p:nvSpPr>
          <p:cNvPr id="37" name="TextBox 36"/>
          <p:cNvSpPr txBox="1"/>
          <p:nvPr/>
        </p:nvSpPr>
        <p:spPr>
          <a:xfrm>
            <a:off x="6181725" y="2775576"/>
            <a:ext cx="1162050" cy="261610"/>
          </a:xfrm>
          <a:prstGeom prst="rect">
            <a:avLst/>
          </a:prstGeom>
          <a:noFill/>
        </p:spPr>
        <p:txBody>
          <a:bodyPr wrap="square" rtlCol="0">
            <a:spAutoFit/>
          </a:bodyPr>
          <a:lstStyle/>
          <a:p>
            <a:r>
              <a:rPr lang="en-US" sz="1100" dirty="0" err="1" smtClean="0"/>
              <a:t>AfterThrowing</a:t>
            </a:r>
            <a:endParaRPr lang="en-US" sz="1100" dirty="0"/>
          </a:p>
        </p:txBody>
      </p:sp>
    </p:spTree>
    <p:extLst>
      <p:ext uri="{BB962C8B-B14F-4D97-AF65-F5344CB8AC3E}">
        <p14:creationId xmlns:p14="http://schemas.microsoft.com/office/powerpoint/2010/main" val="559744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238125"/>
            <a:ext cx="654995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4256186"/>
            <a:ext cx="3286125" cy="307777"/>
          </a:xfrm>
          <a:prstGeom prst="rect">
            <a:avLst/>
          </a:prstGeom>
          <a:solidFill>
            <a:schemeClr val="accent2"/>
          </a:solidFill>
          <a:ln>
            <a:solidFill>
              <a:schemeClr val="accent1"/>
            </a:solidFill>
          </a:ln>
        </p:spPr>
        <p:txBody>
          <a:bodyPr wrap="square" rtlCol="0">
            <a:spAutoFit/>
          </a:bodyPr>
          <a:lstStyle/>
          <a:p>
            <a:pPr algn="ctr"/>
            <a:r>
              <a:rPr lang="en-US" dirty="0" err="1" smtClean="0">
                <a:solidFill>
                  <a:schemeClr val="bg1"/>
                </a:solidFill>
              </a:rPr>
              <a:t>Màn</a:t>
            </a:r>
            <a:r>
              <a:rPr lang="en-US" dirty="0" smtClean="0">
                <a:solidFill>
                  <a:schemeClr val="bg1"/>
                </a:solidFill>
              </a:rPr>
              <a:t> </a:t>
            </a:r>
            <a:r>
              <a:rPr lang="en-US" dirty="0" err="1" smtClean="0">
                <a:solidFill>
                  <a:schemeClr val="bg1"/>
                </a:solidFill>
              </a:rPr>
              <a:t>hình</a:t>
            </a:r>
            <a:r>
              <a:rPr lang="en-US" dirty="0" smtClean="0">
                <a:solidFill>
                  <a:schemeClr val="bg1"/>
                </a:solidFill>
              </a:rPr>
              <a:t> console </a:t>
            </a:r>
            <a:r>
              <a:rPr lang="en-US" dirty="0" err="1" smtClean="0">
                <a:solidFill>
                  <a:schemeClr val="bg1"/>
                </a:solidFill>
              </a:rPr>
              <a:t>sẽ</a:t>
            </a:r>
            <a:r>
              <a:rPr lang="en-US" dirty="0" smtClean="0">
                <a:solidFill>
                  <a:schemeClr val="bg1"/>
                </a:solidFill>
              </a:rPr>
              <a:t> </a:t>
            </a:r>
            <a:r>
              <a:rPr lang="en-US" dirty="0" err="1" smtClean="0">
                <a:solidFill>
                  <a:schemeClr val="bg1"/>
                </a:solidFill>
              </a:rPr>
              <a:t>ghi</a:t>
            </a:r>
            <a:r>
              <a:rPr lang="en-US" dirty="0" smtClean="0">
                <a:solidFill>
                  <a:schemeClr val="bg1"/>
                </a:solidFill>
              </a:rPr>
              <a:t> log </a:t>
            </a:r>
            <a:r>
              <a:rPr lang="en-US" dirty="0" err="1" smtClean="0">
                <a:solidFill>
                  <a:schemeClr val="bg1"/>
                </a:solidFill>
              </a:rPr>
              <a:t>như</a:t>
            </a:r>
            <a:r>
              <a:rPr lang="en-US" dirty="0" smtClean="0">
                <a:solidFill>
                  <a:schemeClr val="bg1"/>
                </a:solidFill>
              </a:rPr>
              <a:t> </a:t>
            </a:r>
            <a:r>
              <a:rPr lang="en-US" dirty="0" err="1" smtClean="0">
                <a:solidFill>
                  <a:schemeClr val="bg1"/>
                </a:solidFill>
              </a:rPr>
              <a:t>sau</a:t>
            </a:r>
            <a:endParaRPr lang="en-US" dirty="0">
              <a:solidFill>
                <a:schemeClr val="bg1"/>
              </a:solidFill>
            </a:endParaRPr>
          </a:p>
        </p:txBody>
      </p:sp>
    </p:spTree>
    <p:extLst>
      <p:ext uri="{BB962C8B-B14F-4D97-AF65-F5344CB8AC3E}">
        <p14:creationId xmlns:p14="http://schemas.microsoft.com/office/powerpoint/2010/main" val="2319879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842963"/>
            <a:ext cx="642778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361950"/>
            <a:ext cx="1609725" cy="307777"/>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en-US" dirty="0" err="1" smtClean="0"/>
              <a:t>trả</a:t>
            </a:r>
            <a:r>
              <a:rPr lang="en-US" dirty="0" smtClean="0"/>
              <a:t> </a:t>
            </a:r>
            <a:r>
              <a:rPr lang="en-US" dirty="0" err="1" smtClean="0"/>
              <a:t>về</a:t>
            </a:r>
            <a:endParaRPr lang="en-US" dirty="0"/>
          </a:p>
        </p:txBody>
      </p:sp>
    </p:spTree>
    <p:extLst>
      <p:ext uri="{BB962C8B-B14F-4D97-AF65-F5344CB8AC3E}">
        <p14:creationId xmlns:p14="http://schemas.microsoft.com/office/powerpoint/2010/main" val="3302532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idx="4294967295"/>
          </p:nvPr>
        </p:nvSpPr>
        <p:spPr>
          <a:xfrm>
            <a:off x="1275149" y="1278550"/>
            <a:ext cx="6593700" cy="1159799"/>
          </a:xfrm>
          <a:prstGeom prst="rect">
            <a:avLst/>
          </a:prstGeom>
          <a:noFill/>
          <a:ln>
            <a:noFill/>
          </a:ln>
        </p:spPr>
        <p:txBody>
          <a:bodyPr lIns="91425" tIns="91425" rIns="91425" bIns="91425" anchor="b" anchorCtr="0">
            <a:noAutofit/>
          </a:bodyPr>
          <a:lstStyle/>
          <a:p>
            <a:pPr lvl="0" rtl="0">
              <a:spcBef>
                <a:spcPts val="0"/>
              </a:spcBef>
              <a:buNone/>
            </a:pPr>
            <a:r>
              <a:rPr lang="en" sz="10000"/>
              <a:t>THANKS!</a:t>
            </a:r>
          </a:p>
        </p:txBody>
      </p:sp>
      <p:sp>
        <p:nvSpPr>
          <p:cNvPr id="734" name="Shape 734"/>
          <p:cNvSpPr txBox="1">
            <a:spLocks noGrp="1"/>
          </p:cNvSpPr>
          <p:nvPr>
            <p:ph type="subTitle" idx="4294967295"/>
          </p:nvPr>
        </p:nvSpPr>
        <p:spPr>
          <a:xfrm>
            <a:off x="1275150" y="2325749"/>
            <a:ext cx="6593700" cy="16808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t>Any questions</a:t>
            </a:r>
            <a:r>
              <a:rPr lang="en" sz="3600" b="1" dirty="0" smtClean="0"/>
              <a:t>?</a:t>
            </a:r>
            <a:endParaRPr lang="en" sz="3600" b="1" dirty="0"/>
          </a:p>
        </p:txBody>
      </p:sp>
      <p:sp>
        <p:nvSpPr>
          <p:cNvPr id="4" name="TextBox 2"/>
          <p:cNvSpPr txBox="1"/>
          <p:nvPr/>
        </p:nvSpPr>
        <p:spPr>
          <a:xfrm>
            <a:off x="1286669" y="3381376"/>
            <a:ext cx="6475413" cy="369887"/>
          </a:xfrm>
          <a:prstGeom prst="rect">
            <a:avLst/>
          </a:prstGeom>
          <a:solidFill>
            <a:schemeClr val="accent1">
              <a:lumMod val="40000"/>
              <a:lumOff val="60000"/>
            </a:schemeClr>
          </a:solid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Link </a:t>
            </a:r>
            <a:r>
              <a:rPr lang="en-US" dirty="0" err="1"/>
              <a:t>git</a:t>
            </a:r>
            <a:r>
              <a:rPr lang="en-US" dirty="0"/>
              <a:t>-hub: </a:t>
            </a:r>
            <a:r>
              <a:rPr lang="en-US" dirty="0">
                <a:hlinkClick r:id="rId3"/>
              </a:rPr>
              <a:t>https://github.com/thanh13hc/my-first-project</a:t>
            </a:r>
            <a:endParaRPr lang="en-US"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732809" y="2709029"/>
            <a:ext cx="4791142" cy="1159799"/>
          </a:xfrm>
          <a:prstGeom prst="rect">
            <a:avLst/>
          </a:prstGeom>
        </p:spPr>
        <p:txBody>
          <a:bodyPr lIns="91425" tIns="91425" rIns="91425" bIns="91425" anchor="b" anchorCtr="0">
            <a:noAutofit/>
          </a:bodyPr>
          <a:lstStyle/>
          <a:p>
            <a:pPr lvl="0" algn="ctr" rtl="0">
              <a:spcBef>
                <a:spcPts val="0"/>
              </a:spcBef>
              <a:buNone/>
            </a:pPr>
            <a:r>
              <a:rPr lang="en" dirty="0" smtClean="0">
                <a:latin typeface="Times New Roman" pitchFamily="18" charset="0"/>
                <a:cs typeface="Times New Roman" pitchFamily="18" charset="0"/>
              </a:rPr>
              <a:t>Định nghĩa Bean và các thuộc tính</a:t>
            </a:r>
            <a:endParaRPr lang="en" dirty="0">
              <a:latin typeface="Times New Roman" pitchFamily="18" charset="0"/>
              <a:cs typeface="Times New Roman" pitchFamily="18" charset="0"/>
            </a:endParaRPr>
          </a:p>
        </p:txBody>
      </p:sp>
      <p:sp>
        <p:nvSpPr>
          <p:cNvPr id="474" name="Shape 474"/>
          <p:cNvSpPr txBox="1">
            <a:spLocks noGrp="1"/>
          </p:cNvSpPr>
          <p:nvPr>
            <p:ph type="subTitle" idx="1"/>
          </p:nvPr>
        </p:nvSpPr>
        <p:spPr>
          <a:xfrm>
            <a:off x="2847110" y="3871925"/>
            <a:ext cx="4084648" cy="784799"/>
          </a:xfrm>
          <a:prstGeom prst="rect">
            <a:avLst/>
          </a:prstGeom>
        </p:spPr>
        <p:txBody>
          <a:bodyPr lIns="91425" tIns="91425" rIns="91425" bIns="91425" anchor="t" anchorCtr="0">
            <a:noAutofit/>
          </a:bodyPr>
          <a:lstStyle/>
          <a:p>
            <a:pPr lvl="0" rtl="0">
              <a:spcBef>
                <a:spcPts val="0"/>
              </a:spcBef>
              <a:buNone/>
            </a:pPr>
            <a:r>
              <a:rPr lang="en" sz="2800" b="1" i="1" dirty="0" smtClean="0">
                <a:latin typeface="Times New Roman" pitchFamily="18" charset="0"/>
                <a:cs typeface="Times New Roman" pitchFamily="18" charset="0"/>
              </a:rPr>
              <a:t>Vòng đời và phạm vi ?</a:t>
            </a:r>
            <a:endParaRPr lang="en" sz="2800" b="1" i="1" dirty="0">
              <a:latin typeface="Times New Roman" pitchFamily="18" charset="0"/>
              <a:cs typeface="Times New Roman" pitchFamily="18" charset="0"/>
            </a:endParaRPr>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dirty="0">
                <a:solidFill>
                  <a:srgbClr val="3C78D8"/>
                </a:solidFill>
                <a:latin typeface="Oswald"/>
                <a:ea typeface="Oswald"/>
                <a:cs typeface="Oswald"/>
                <a:sym typeface="Oswald"/>
              </a:rPr>
              <a:t>2</a:t>
            </a:r>
          </a:p>
        </p:txBody>
      </p:sp>
      <p:cxnSp>
        <p:nvCxnSpPr>
          <p:cNvPr id="4" name="Straight Connector 3"/>
          <p:cNvCxnSpPr/>
          <p:nvPr/>
        </p:nvCxnSpPr>
        <p:spPr>
          <a:xfrm>
            <a:off x="2836718" y="3865418"/>
            <a:ext cx="463434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1097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428930" y="488864"/>
            <a:ext cx="7281125" cy="819899"/>
          </a:xfrm>
          <a:prstGeom prst="rect">
            <a:avLst/>
          </a:prstGeom>
        </p:spPr>
        <p:txBody>
          <a:bodyPr lIns="91425" tIns="91425" rIns="91425" bIns="91425" anchor="ctr" anchorCtr="0">
            <a:noAutofit/>
          </a:bodyPr>
          <a:lstStyle/>
          <a:p>
            <a:pPr algn="l">
              <a:buNone/>
            </a:pPr>
            <a:r>
              <a:rPr lang="en" sz="2000" dirty="0" smtClean="0">
                <a:latin typeface="iCiel Smoothy Sans" pitchFamily="2" charset="0"/>
              </a:rPr>
              <a:t>1.Có 3 cách Khởi tạo Bean :</a:t>
            </a:r>
          </a:p>
          <a:p>
            <a:pPr algn="l">
              <a:buNone/>
            </a:pPr>
            <a:endParaRPr lang="en" dirty="0"/>
          </a:p>
        </p:txBody>
      </p:sp>
      <p:sp>
        <p:nvSpPr>
          <p:cNvPr id="2" name="TextBox 1"/>
          <p:cNvSpPr txBox="1"/>
          <p:nvPr/>
        </p:nvSpPr>
        <p:spPr>
          <a:xfrm>
            <a:off x="852053" y="1475508"/>
            <a:ext cx="7782791" cy="2308324"/>
          </a:xfrm>
          <a:prstGeom prst="rect">
            <a:avLst/>
          </a:prstGeom>
          <a:noFill/>
        </p:spPr>
        <p:txBody>
          <a:bodyPr wrap="square" rtlCol="0">
            <a:spAutoFit/>
          </a:bodyPr>
          <a:lstStyle/>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Khởi</a:t>
            </a:r>
            <a:r>
              <a:rPr lang="en-US" sz="2400" dirty="0" smtClean="0">
                <a:solidFill>
                  <a:schemeClr val="bg2"/>
                </a:solidFill>
                <a:latin typeface="Times New Roman" pitchFamily="18" charset="0"/>
                <a:cs typeface="Times New Roman" pitchFamily="18" charset="0"/>
              </a:rPr>
              <a:t> </a:t>
            </a:r>
            <a:r>
              <a:rPr lang="en-US" sz="2400" dirty="0" err="1" smtClean="0">
                <a:solidFill>
                  <a:schemeClr val="bg2"/>
                </a:solidFill>
                <a:latin typeface="Times New Roman" pitchFamily="18" charset="0"/>
                <a:cs typeface="Times New Roman" pitchFamily="18" charset="0"/>
              </a:rPr>
              <a:t>tạo</a:t>
            </a:r>
            <a:r>
              <a:rPr lang="en-US" sz="2400" dirty="0" smtClean="0">
                <a:solidFill>
                  <a:schemeClr val="bg2"/>
                </a:solidFill>
                <a:latin typeface="Times New Roman" pitchFamily="18" charset="0"/>
                <a:cs typeface="Times New Roman" pitchFamily="18" charset="0"/>
              </a:rPr>
              <a:t> Bean qua file .xml</a:t>
            </a:r>
          </a:p>
          <a:p>
            <a:pPr marL="342900" indent="-342900">
              <a:lnSpc>
                <a:spcPct val="200000"/>
              </a:lnSpc>
              <a:buFont typeface="+mj-lt"/>
              <a:buAutoNum type="arabicPeriod"/>
            </a:pPr>
            <a:r>
              <a:rPr lang="en-US" sz="2400" dirty="0" err="1" smtClean="0">
                <a:solidFill>
                  <a:schemeClr val="bg2"/>
                </a:solidFill>
                <a:latin typeface="Times New Roman" pitchFamily="18" charset="0"/>
                <a:cs typeface="Times New Roman" pitchFamily="18" charset="0"/>
              </a:rPr>
              <a:t>Bằng</a:t>
            </a:r>
            <a:r>
              <a:rPr lang="en-US" sz="2400" dirty="0" smtClean="0">
                <a:solidFill>
                  <a:schemeClr val="bg2"/>
                </a:solidFill>
                <a:latin typeface="Times New Roman" pitchFamily="18" charset="0"/>
                <a:cs typeface="Times New Roman" pitchFamily="18" charset="0"/>
              </a:rPr>
              <a:t> @Configuration </a:t>
            </a:r>
            <a:r>
              <a:rPr lang="en-US" sz="2400" dirty="0" err="1" smtClean="0">
                <a:solidFill>
                  <a:schemeClr val="bg2"/>
                </a:solidFill>
                <a:latin typeface="Times New Roman" pitchFamily="18" charset="0"/>
                <a:cs typeface="Times New Roman" pitchFamily="18" charset="0"/>
              </a:rPr>
              <a:t>và</a:t>
            </a:r>
            <a:r>
              <a:rPr lang="en-US" sz="2400" dirty="0">
                <a:solidFill>
                  <a:schemeClr val="bg2"/>
                </a:solidFill>
                <a:latin typeface="Times New Roman" pitchFamily="18" charset="0"/>
                <a:cs typeface="Times New Roman" pitchFamily="18" charset="0"/>
              </a:rPr>
              <a:t> </a:t>
            </a:r>
            <a:r>
              <a:rPr lang="en-US" sz="2400" dirty="0" smtClean="0">
                <a:solidFill>
                  <a:schemeClr val="bg2"/>
                </a:solidFill>
                <a:latin typeface="Times New Roman" pitchFamily="18" charset="0"/>
                <a:cs typeface="Times New Roman" pitchFamily="18" charset="0"/>
              </a:rPr>
              <a:t>@Bean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6 )</a:t>
            </a:r>
          </a:p>
          <a:p>
            <a:pPr marL="342900" indent="-342900">
              <a:lnSpc>
                <a:spcPct val="200000"/>
              </a:lnSpc>
              <a:buFont typeface="+mj-lt"/>
              <a:buAutoNum type="arabicPeriod"/>
            </a:pPr>
            <a:r>
              <a:rPr lang="en-US" sz="2400" dirty="0" smtClean="0">
                <a:solidFill>
                  <a:schemeClr val="bg2"/>
                </a:solidFill>
                <a:latin typeface="Times New Roman" pitchFamily="18" charset="0"/>
                <a:cs typeface="Times New Roman" pitchFamily="18" charset="0"/>
              </a:rPr>
              <a:t>Qua </a:t>
            </a:r>
            <a:r>
              <a:rPr lang="en-US" sz="2400" dirty="0" err="1" smtClean="0">
                <a:solidFill>
                  <a:schemeClr val="bg2"/>
                </a:solidFill>
                <a:latin typeface="Times New Roman" pitchFamily="18" charset="0"/>
                <a:cs typeface="Times New Roman" pitchFamily="18" charset="0"/>
              </a:rPr>
              <a:t>các</a:t>
            </a:r>
            <a:r>
              <a:rPr lang="en-US" sz="2400" dirty="0" smtClean="0">
                <a:solidFill>
                  <a:schemeClr val="bg2"/>
                </a:solidFill>
                <a:latin typeface="Times New Roman" pitchFamily="18" charset="0"/>
                <a:cs typeface="Times New Roman" pitchFamily="18" charset="0"/>
              </a:rPr>
              <a:t> Annotation Auto Component Scan ( ở </a:t>
            </a:r>
            <a:r>
              <a:rPr lang="en-US" sz="2400" dirty="0" err="1" smtClean="0">
                <a:solidFill>
                  <a:schemeClr val="bg2"/>
                </a:solidFill>
                <a:latin typeface="Times New Roman" pitchFamily="18" charset="0"/>
                <a:cs typeface="Times New Roman" pitchFamily="18" charset="0"/>
              </a:rPr>
              <a:t>chương</a:t>
            </a:r>
            <a:r>
              <a:rPr lang="en-US" sz="2400" dirty="0" smtClean="0">
                <a:solidFill>
                  <a:schemeClr val="bg2"/>
                </a:solidFill>
                <a:latin typeface="Times New Roman" pitchFamily="18" charset="0"/>
                <a:cs typeface="Times New Roman" pitchFamily="18" charset="0"/>
              </a:rPr>
              <a:t> 7)</a:t>
            </a:r>
            <a:endParaRPr lang="en-US" sz="2400"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360822926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41" name="Shape 541"/>
          <p:cNvSpPr/>
          <p:nvPr/>
        </p:nvSpPr>
        <p:spPr>
          <a:xfrm>
            <a:off x="3485050" y="1567266"/>
            <a:ext cx="929493" cy="548373"/>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542" name="Shape 542"/>
          <p:cNvGrpSpPr/>
          <p:nvPr/>
        </p:nvGrpSpPr>
        <p:grpSpPr>
          <a:xfrm>
            <a:off x="3844549" y="3126201"/>
            <a:ext cx="599842" cy="589957"/>
            <a:chOff x="1244325" y="4999400"/>
            <a:chExt cx="444525" cy="437200"/>
          </a:xfrm>
        </p:grpSpPr>
        <p:sp>
          <p:nvSpPr>
            <p:cNvPr id="543" name="Shape 54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4" name="Shape 54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5" name="Shape 54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5266888" y="3113863"/>
            <a:ext cx="409139" cy="420401"/>
            <a:chOff x="2605300" y="5003050"/>
            <a:chExt cx="418900" cy="430475"/>
          </a:xfrm>
        </p:grpSpPr>
        <p:sp>
          <p:nvSpPr>
            <p:cNvPr id="549" name="Shape 549"/>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552" name="Shape 552"/>
          <p:cNvSpPr/>
          <p:nvPr/>
        </p:nvSpPr>
        <p:spPr>
          <a:xfrm>
            <a:off x="5213649" y="2080225"/>
            <a:ext cx="300114" cy="27302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 name="TextBox 2"/>
          <p:cNvSpPr txBox="1"/>
          <p:nvPr/>
        </p:nvSpPr>
        <p:spPr>
          <a:xfrm>
            <a:off x="475602" y="199397"/>
            <a:ext cx="7749741" cy="646331"/>
          </a:xfrm>
          <a:prstGeom prst="rect">
            <a:avLst/>
          </a:prstGeom>
          <a:noFill/>
        </p:spPr>
        <p:txBody>
          <a:bodyPr wrap="square" rtlCol="0">
            <a:spAutoFit/>
          </a:bodyPr>
          <a:lstStyle/>
          <a:p>
            <a:r>
              <a:rPr lang="en-US" sz="1800" dirty="0" smtClean="0"/>
              <a:t>Ở </a:t>
            </a:r>
            <a:r>
              <a:rPr lang="en-US" sz="1800" dirty="0" err="1" smtClean="0"/>
              <a:t>chương</a:t>
            </a:r>
            <a:r>
              <a:rPr lang="en-US" sz="1800" dirty="0" smtClean="0"/>
              <a:t> </a:t>
            </a:r>
            <a:r>
              <a:rPr lang="en-US" sz="1800" dirty="0" err="1" smtClean="0"/>
              <a:t>này</a:t>
            </a:r>
            <a:r>
              <a:rPr lang="en-US" sz="1800" dirty="0" smtClean="0"/>
              <a:t> ta </a:t>
            </a:r>
            <a:r>
              <a:rPr lang="en-US" sz="1800" dirty="0" err="1" smtClean="0"/>
              <a:t>sẽ</a:t>
            </a:r>
            <a:r>
              <a:rPr lang="en-US" sz="1800" dirty="0" smtClean="0"/>
              <a:t> </a:t>
            </a:r>
            <a:r>
              <a:rPr lang="en-US" sz="1800" dirty="0" err="1" smtClean="0"/>
              <a:t>tìm</a:t>
            </a:r>
            <a:r>
              <a:rPr lang="en-US" sz="1800" dirty="0" smtClean="0"/>
              <a:t> </a:t>
            </a:r>
            <a:r>
              <a:rPr lang="en-US" sz="1800" dirty="0" err="1" smtClean="0"/>
              <a:t>hiểu</a:t>
            </a:r>
            <a:r>
              <a:rPr lang="en-US" sz="1800" dirty="0" smtClean="0"/>
              <a:t> </a:t>
            </a:r>
            <a:r>
              <a:rPr lang="en-US" sz="1800" dirty="0" err="1" smtClean="0"/>
              <a:t>cách</a:t>
            </a:r>
            <a:r>
              <a:rPr lang="en-US" sz="1800" dirty="0" smtClean="0"/>
              <a:t> </a:t>
            </a:r>
            <a:r>
              <a:rPr lang="en-US" sz="1800" dirty="0" err="1" smtClean="0"/>
              <a:t>tạo</a:t>
            </a:r>
            <a:r>
              <a:rPr lang="en-US" sz="1800" dirty="0" smtClean="0"/>
              <a:t> Bean </a:t>
            </a:r>
            <a:r>
              <a:rPr lang="en-US" sz="1800" dirty="0" err="1" smtClean="0"/>
              <a:t>cơ</a:t>
            </a:r>
            <a:r>
              <a:rPr lang="en-US" sz="1800" dirty="0" smtClean="0"/>
              <a:t> </a:t>
            </a:r>
            <a:r>
              <a:rPr lang="en-US" sz="1800" dirty="0" err="1" smtClean="0"/>
              <a:t>bản</a:t>
            </a:r>
            <a:r>
              <a:rPr lang="en-US" sz="1800" dirty="0" smtClean="0"/>
              <a:t> </a:t>
            </a:r>
            <a:r>
              <a:rPr lang="en-US" sz="1800" dirty="0" err="1" smtClean="0"/>
              <a:t>nhất</a:t>
            </a:r>
            <a:r>
              <a:rPr lang="en-US" sz="1800" dirty="0" smtClean="0"/>
              <a:t>: </a:t>
            </a:r>
            <a:r>
              <a:rPr lang="en-US" sz="1800" dirty="0" err="1" smtClean="0"/>
              <a:t>tạo</a:t>
            </a:r>
            <a:r>
              <a:rPr lang="en-US" sz="1800" dirty="0" smtClean="0"/>
              <a:t> </a:t>
            </a:r>
            <a:r>
              <a:rPr lang="en-US" sz="1800" dirty="0" err="1" smtClean="0"/>
              <a:t>các</a:t>
            </a:r>
            <a:r>
              <a:rPr lang="en-US" sz="1800" dirty="0" smtClean="0"/>
              <a:t> Bean qua file .xml</a:t>
            </a:r>
            <a:endParaRPr lang="en-US" sz="1800" dirty="0"/>
          </a:p>
        </p:txBody>
      </p:sp>
      <p:sp>
        <p:nvSpPr>
          <p:cNvPr id="4" name="TextBox 3"/>
          <p:cNvSpPr txBox="1"/>
          <p:nvPr/>
        </p:nvSpPr>
        <p:spPr>
          <a:xfrm>
            <a:off x="822759" y="1151766"/>
            <a:ext cx="2047009" cy="830997"/>
          </a:xfrm>
          <a:prstGeom prst="rect">
            <a:avLst/>
          </a:prstGeom>
          <a:noFill/>
        </p:spPr>
        <p:txBody>
          <a:bodyPr wrap="square" rtlCol="0">
            <a:spAutoFit/>
          </a:bodyPr>
          <a:lstStyle/>
          <a:p>
            <a:r>
              <a:rPr lang="en-US" sz="1600" dirty="0" err="1" smtClean="0"/>
              <a:t>Bước</a:t>
            </a:r>
            <a:r>
              <a:rPr lang="en-US" sz="1600" dirty="0" smtClean="0"/>
              <a:t> 1: add </a:t>
            </a:r>
            <a:r>
              <a:rPr lang="en-US" sz="1600" dirty="0" err="1" smtClean="0"/>
              <a:t>thư</a:t>
            </a:r>
            <a:r>
              <a:rPr lang="en-US" sz="1600" dirty="0" smtClean="0"/>
              <a:t> </a:t>
            </a:r>
            <a:r>
              <a:rPr lang="en-US" sz="1600" dirty="0" err="1" smtClean="0"/>
              <a:t>viện</a:t>
            </a:r>
            <a:r>
              <a:rPr lang="en-US" sz="1600" dirty="0" smtClean="0"/>
              <a:t> Spring </a:t>
            </a:r>
            <a:r>
              <a:rPr lang="en-US" sz="1600" dirty="0" err="1" smtClean="0"/>
              <a:t>vào</a:t>
            </a:r>
            <a:r>
              <a:rPr lang="en-US" sz="1600" dirty="0" smtClean="0"/>
              <a:t> file pom.xml</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29" y="2171385"/>
            <a:ext cx="4533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818" y="2115639"/>
            <a:ext cx="3048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5674831" y="1151766"/>
            <a:ext cx="2047009" cy="584775"/>
          </a:xfrm>
          <a:prstGeom prst="rect">
            <a:avLst/>
          </a:prstGeom>
          <a:noFill/>
        </p:spPr>
        <p:txBody>
          <a:bodyPr wrap="square" rtlCol="0">
            <a:spAutoFit/>
          </a:bodyPr>
          <a:lstStyle/>
          <a:p>
            <a:r>
              <a:rPr lang="en-US" sz="1600" dirty="0" err="1" smtClean="0"/>
              <a:t>Bước</a:t>
            </a:r>
            <a:r>
              <a:rPr lang="en-US" sz="1600" dirty="0" smtClean="0"/>
              <a:t> 2: </a:t>
            </a:r>
            <a:r>
              <a:rPr lang="en-US" sz="1600" dirty="0" err="1" smtClean="0"/>
              <a:t>Tạo</a:t>
            </a:r>
            <a:r>
              <a:rPr lang="en-US" sz="1600" dirty="0" smtClean="0"/>
              <a:t> 1 </a:t>
            </a:r>
            <a:r>
              <a:rPr lang="en-US" sz="1600" dirty="0" err="1" smtClean="0"/>
              <a:t>lớp</a:t>
            </a:r>
            <a:r>
              <a:rPr lang="en-US" sz="1600" dirty="0" smtClean="0"/>
              <a:t> java </a:t>
            </a:r>
            <a:r>
              <a:rPr lang="en-US" sz="1600" dirty="0" err="1" smtClean="0"/>
              <a:t>cơ</a:t>
            </a:r>
            <a:r>
              <a:rPr lang="en-US" sz="1600" dirty="0" smtClean="0"/>
              <a:t> </a:t>
            </a:r>
            <a:r>
              <a:rPr lang="en-US" sz="1600" dirty="0" err="1" smtClean="0"/>
              <a:t>bản</a:t>
            </a:r>
            <a:endParaRPr lang="en-US" sz="1600" dirty="0"/>
          </a:p>
        </p:txBody>
      </p:sp>
    </p:spTree>
    <p:extLst>
      <p:ext uri="{BB962C8B-B14F-4D97-AF65-F5344CB8AC3E}">
        <p14:creationId xmlns:p14="http://schemas.microsoft.com/office/powerpoint/2010/main" val="483747425"/>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3003</Words>
  <Application>Microsoft Office PowerPoint</Application>
  <PresentationFormat>On-screen Show (16:9)</PresentationFormat>
  <Paragraphs>452</Paragraphs>
  <Slides>66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Oswald</vt:lpstr>
      <vt:lpstr>Source Sans Pro</vt:lpstr>
      <vt:lpstr>Times New Roman</vt:lpstr>
      <vt:lpstr>iCiel Smoothy Sans</vt:lpstr>
      <vt:lpstr>Quince template</vt:lpstr>
      <vt:lpstr>Spring Core</vt:lpstr>
      <vt:lpstr>INSTRUCTIONS FOR USE</vt:lpstr>
      <vt:lpstr>Dependency Injection</vt:lpstr>
      <vt:lpstr>PowerPoint Presentation</vt:lpstr>
      <vt:lpstr>PowerPoint Presentation</vt:lpstr>
      <vt:lpstr>PowerPoint Presentation</vt:lpstr>
      <vt:lpstr>Định nghĩa Bean và các thuộc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Injection với Collection</vt:lpstr>
      <vt:lpstr>PowerPoint Presentation</vt:lpstr>
      <vt:lpstr>PowerPoint Presentation</vt:lpstr>
      <vt:lpstr>PowerPoint Presentation</vt:lpstr>
      <vt:lpstr>Spring Bean Auto-wiring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Based Configuration</vt:lpstr>
      <vt:lpstr>PowerPoint Presentation</vt:lpstr>
      <vt:lpstr>PowerPoint Presentation</vt:lpstr>
      <vt:lpstr>Auto Component Scan</vt:lpstr>
      <vt:lpstr>PowerPoint Presentation</vt:lpstr>
      <vt:lpstr>PowerPoint Presentation</vt:lpstr>
      <vt:lpstr>Đọc value từ file properties</vt:lpstr>
      <vt:lpstr>PowerPoint Presentation</vt:lpstr>
      <vt:lpstr>PowerPoint Presentation</vt:lpstr>
      <vt:lpstr>Event in Spring</vt:lpstr>
      <vt:lpstr>PowerPoint Presentation</vt:lpstr>
      <vt:lpstr>PowerPoint Presentation</vt:lpstr>
      <vt:lpstr>PowerPoint Presentation</vt:lpstr>
      <vt:lpstr>PowerPoint Presentation</vt:lpstr>
      <vt:lpstr>PowerPoint Presentation</vt:lpstr>
      <vt:lpstr>Spring- Logging với Log4j</vt:lpstr>
      <vt:lpstr>PowerPoint Presentation</vt:lpstr>
      <vt:lpstr>PowerPoint Presentation</vt:lpstr>
      <vt:lpstr>PowerPoint Presentation</vt:lpstr>
      <vt:lpstr>PowerPoint Presentation</vt:lpstr>
      <vt:lpstr>PowerPoint Presentation</vt:lpstr>
      <vt:lpstr>Thực 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ad</cp:lastModifiedBy>
  <cp:revision>93</cp:revision>
  <dcterms:modified xsi:type="dcterms:W3CDTF">2020-03-09T03:46:18Z</dcterms:modified>
</cp:coreProperties>
</file>