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2"/>
  </p:notesMasterIdLst>
  <p:sldIdLst>
    <p:sldId id="256" r:id="rId2"/>
    <p:sldId id="257" r:id="rId3"/>
    <p:sldId id="259" r:id="rId4"/>
    <p:sldId id="319" r:id="rId5"/>
    <p:sldId id="320" r:id="rId6"/>
    <p:sldId id="321" r:id="rId7"/>
    <p:sldId id="284" r:id="rId8"/>
    <p:sldId id="291" r:id="rId9"/>
    <p:sldId id="292" r:id="rId10"/>
    <p:sldId id="293" r:id="rId11"/>
    <p:sldId id="294" r:id="rId12"/>
    <p:sldId id="296" r:id="rId13"/>
    <p:sldId id="295" r:id="rId14"/>
    <p:sldId id="297" r:id="rId15"/>
    <p:sldId id="299" r:id="rId16"/>
    <p:sldId id="300" r:id="rId17"/>
    <p:sldId id="301" r:id="rId18"/>
    <p:sldId id="350" r:id="rId19"/>
    <p:sldId id="351" r:id="rId20"/>
    <p:sldId id="352" r:id="rId21"/>
    <p:sldId id="353" r:id="rId22"/>
    <p:sldId id="354" r:id="rId23"/>
    <p:sldId id="355" r:id="rId24"/>
    <p:sldId id="356" r:id="rId25"/>
    <p:sldId id="357" r:id="rId26"/>
    <p:sldId id="286" r:id="rId27"/>
    <p:sldId id="359" r:id="rId28"/>
    <p:sldId id="360" r:id="rId29"/>
    <p:sldId id="361" r:id="rId30"/>
    <p:sldId id="362" r:id="rId31"/>
    <p:sldId id="363" r:id="rId32"/>
    <p:sldId id="358" r:id="rId33"/>
    <p:sldId id="302" r:id="rId34"/>
    <p:sldId id="303" r:id="rId35"/>
    <p:sldId id="304" r:id="rId36"/>
    <p:sldId id="287" r:id="rId37"/>
    <p:sldId id="305" r:id="rId38"/>
    <p:sldId id="306" r:id="rId39"/>
    <p:sldId id="307" r:id="rId40"/>
    <p:sldId id="308" r:id="rId41"/>
    <p:sldId id="309" r:id="rId42"/>
    <p:sldId id="310" r:id="rId43"/>
    <p:sldId id="311" r:id="rId44"/>
    <p:sldId id="312" r:id="rId45"/>
    <p:sldId id="288" r:id="rId46"/>
    <p:sldId id="313" r:id="rId47"/>
    <p:sldId id="314" r:id="rId48"/>
    <p:sldId id="289" r:id="rId49"/>
    <p:sldId id="315" r:id="rId50"/>
    <p:sldId id="316" r:id="rId51"/>
    <p:sldId id="290" r:id="rId52"/>
    <p:sldId id="317" r:id="rId53"/>
    <p:sldId id="318" r:id="rId54"/>
    <p:sldId id="322" r:id="rId55"/>
    <p:sldId id="331" r:id="rId56"/>
    <p:sldId id="332" r:id="rId57"/>
    <p:sldId id="333" r:id="rId58"/>
    <p:sldId id="334" r:id="rId59"/>
    <p:sldId id="335" r:id="rId60"/>
    <p:sldId id="324" r:id="rId61"/>
    <p:sldId id="325" r:id="rId62"/>
    <p:sldId id="326" r:id="rId63"/>
    <p:sldId id="327" r:id="rId64"/>
    <p:sldId id="328" r:id="rId65"/>
    <p:sldId id="329" r:id="rId66"/>
    <p:sldId id="364" r:id="rId67"/>
    <p:sldId id="365" r:id="rId68"/>
    <p:sldId id="367" r:id="rId69"/>
    <p:sldId id="368" r:id="rId70"/>
    <p:sldId id="369" r:id="rId71"/>
    <p:sldId id="370" r:id="rId72"/>
    <p:sldId id="371" r:id="rId73"/>
    <p:sldId id="372" r:id="rId74"/>
    <p:sldId id="373" r:id="rId75"/>
    <p:sldId id="374" r:id="rId76"/>
    <p:sldId id="336" r:id="rId77"/>
    <p:sldId id="337" r:id="rId78"/>
    <p:sldId id="338" r:id="rId79"/>
    <p:sldId id="339" r:id="rId80"/>
    <p:sldId id="340" r:id="rId81"/>
    <p:sldId id="341" r:id="rId82"/>
    <p:sldId id="342" r:id="rId83"/>
    <p:sldId id="343" r:id="rId84"/>
    <p:sldId id="344" r:id="rId85"/>
    <p:sldId id="346" r:id="rId86"/>
    <p:sldId id="345" r:id="rId87"/>
    <p:sldId id="347" r:id="rId88"/>
    <p:sldId id="348" r:id="rId89"/>
    <p:sldId id="349" r:id="rId90"/>
    <p:sldId id="280" r:id="rId91"/>
  </p:sldIdLst>
  <p:sldSz cx="9144000" cy="5143500" type="screen16x9"/>
  <p:notesSz cx="6858000" cy="9144000"/>
  <p:embeddedFontLst>
    <p:embeddedFont>
      <p:font typeface="Source Sans Pro" pitchFamily="34" charset="0"/>
      <p:regular r:id="rId93"/>
      <p:bold r:id="rId94"/>
      <p:italic r:id="rId95"/>
      <p:boldItalic r:id="rId96"/>
    </p:embeddedFont>
    <p:embeddedFont>
      <p:font typeface="Oswald" charset="0"/>
      <p:regular r:id="rId97"/>
      <p:bold r:id="rId98"/>
    </p:embeddedFont>
    <p:embeddedFont>
      <p:font typeface="iCiel Smoothy Sans" pitchFamily="2" charset="0"/>
      <p:regular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18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026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0260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244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276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508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7"/>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1519975" y="2161800"/>
            <a:ext cx="6104099" cy="819899"/>
          </a:xfrm>
          <a:prstGeom prst="rect">
            <a:avLst/>
          </a:prstGeom>
        </p:spPr>
        <p:txBody>
          <a:bodyPr lIns="91425" tIns="91425" rIns="91425" bIns="91425" anchor="ctr" anchorCtr="0"/>
          <a:lstStyle>
            <a:lvl1pPr lvl="0" algn="ctr" rtl="0">
              <a:spcBef>
                <a:spcPts val="0"/>
              </a:spcBef>
              <a:buSzPct val="100000"/>
              <a:defRPr sz="3000" i="1"/>
            </a:lvl1pPr>
            <a:lvl2pPr lvl="1" algn="ctr" rtl="0">
              <a:spcBef>
                <a:spcPts val="0"/>
              </a:spcBef>
              <a:buSzPct val="100000"/>
              <a:defRPr sz="3000" i="1"/>
            </a:lvl2pPr>
            <a:lvl3pPr lvl="2" algn="ctr" rtl="0">
              <a:spcBef>
                <a:spcPts val="0"/>
              </a:spcBef>
              <a:buSzPct val="100000"/>
              <a:defRPr sz="3000" i="1"/>
            </a:lvl3pPr>
            <a:lvl4pPr lvl="3" algn="ctr" rtl="0">
              <a:spcBef>
                <a:spcPts val="0"/>
              </a:spcBef>
              <a:buSzPct val="100000"/>
              <a:defRPr sz="3000" i="1"/>
            </a:lvl4pPr>
            <a:lvl5pPr lvl="4" algn="ctr" rtl="0">
              <a:spcBef>
                <a:spcPts val="0"/>
              </a:spcBef>
              <a:buSzPct val="100000"/>
              <a:defRPr sz="3000" i="1"/>
            </a:lvl5pPr>
            <a:lvl6pPr lvl="5" algn="ctr" rtl="0">
              <a:spcBef>
                <a:spcPts val="0"/>
              </a:spcBef>
              <a:buSzPct val="100000"/>
              <a:defRPr sz="3000" i="1"/>
            </a:lvl6pPr>
            <a:lvl7pPr lvl="6" algn="ctr" rtl="0">
              <a:spcBef>
                <a:spcPts val="0"/>
              </a:spcBef>
              <a:buSzPct val="100000"/>
              <a:defRPr sz="3000" i="1"/>
            </a:lvl7pPr>
            <a:lvl8pPr lvl="7" algn="ctr" rtl="0">
              <a:spcBef>
                <a:spcPts val="0"/>
              </a:spcBef>
              <a:buSzPct val="100000"/>
              <a:defRPr sz="3000" i="1"/>
            </a:lvl8pPr>
            <a:lvl9pPr lvl="8" algn="ctr">
              <a:spcBef>
                <a:spcPts val="0"/>
              </a:spcBef>
              <a:buSzPct val="100000"/>
              <a:defRPr sz="3000" i="1"/>
            </a:lvl9pPr>
          </a:lstStyle>
          <a:p>
            <a:endParaRPr/>
          </a:p>
        </p:txBody>
      </p:sp>
      <p:sp>
        <p:nvSpPr>
          <p:cNvPr id="117" name="Shape 117"/>
          <p:cNvSpPr txBox="1"/>
          <p:nvPr/>
        </p:nvSpPr>
        <p:spPr>
          <a:xfrm>
            <a:off x="3593400" y="55276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00CEF6"/>
                </a:solidFill>
              </a:rPr>
              <a:t>“</a:t>
            </a:r>
          </a:p>
        </p:txBody>
      </p:sp>
      <p:sp>
        <p:nvSpPr>
          <p:cNvPr id="118" name="Shape 11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9" name="Shape 11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0" name="Shape 12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23" name="Shape 123"/>
          <p:cNvGrpSpPr/>
          <p:nvPr/>
        </p:nvGrpSpPr>
        <p:grpSpPr>
          <a:xfrm>
            <a:off x="-9525" y="4462475"/>
            <a:ext cx="9167825" cy="595300"/>
            <a:chOff x="-9525" y="4462475"/>
            <a:chExt cx="9167825" cy="595300"/>
          </a:xfrm>
        </p:grpSpPr>
        <p:sp>
          <p:nvSpPr>
            <p:cNvPr id="124" name="Shape 12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6" name="Shape 12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7" name="Shape 127"/>
          <p:cNvGrpSpPr/>
          <p:nvPr/>
        </p:nvGrpSpPr>
        <p:grpSpPr>
          <a:xfrm>
            <a:off x="-42837" y="4443487"/>
            <a:ext cx="9229574" cy="642787"/>
            <a:chOff x="-42837" y="4443487"/>
            <a:chExt cx="9229574" cy="642787"/>
          </a:xfrm>
        </p:grpSpPr>
        <p:sp>
          <p:nvSpPr>
            <p:cNvPr id="128" name="Shape 12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53" name="Shape 15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3" name="Shape 203"/>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42837" y="4443487"/>
            <a:ext cx="9229574" cy="642787"/>
            <a:chOff x="-42837" y="4443487"/>
            <a:chExt cx="9229574" cy="642787"/>
          </a:xfrm>
        </p:grpSpPr>
        <p:sp>
          <p:nvSpPr>
            <p:cNvPr id="213" name="Shape 21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8" name="Shape 22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38" name="Shape 238"/>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8" name="Shape 28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7" name="Shape 297"/>
          <p:cNvGrpSpPr/>
          <p:nvPr/>
        </p:nvGrpSpPr>
        <p:grpSpPr>
          <a:xfrm>
            <a:off x="-42837" y="4443487"/>
            <a:ext cx="9229574" cy="642787"/>
            <a:chOff x="-42837" y="4443487"/>
            <a:chExt cx="9229574" cy="642787"/>
          </a:xfrm>
        </p:grpSpPr>
        <p:sp>
          <p:nvSpPr>
            <p:cNvPr id="298" name="Shape 29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323" name="Shape 32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 name="Shape 32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s://loda.me/spring-boot-2-autowired-primary-qualifier-loda1557561089057/#qualifier" TargetMode="External"/><Relationship Id="rId2" Type="http://schemas.openxmlformats.org/officeDocument/2006/relationships/hyperlink" Target="https://loda.me/spring-boot-2-autowired-primary-qualifier-loda1557561089057/#primary" TargetMode="Externa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ettuts.vn/spring/dependency-injection-trong-spring" TargetMode="Externa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hyperlink" Target="https://logging.apache.org/log4j/2.x/manual/configuration.html" TargetMode="External"/><Relationship Id="rId2" Type="http://schemas.openxmlformats.org/officeDocument/2006/relationships/hyperlink" Target="https://www.codejava.net/coding/common-conversion-patterns-for-log4js-patternlayout" TargetMode="Externa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tutorialspoint.com/spring/aspectj_based_aop_appoach.htm" TargetMode="External"/><Relationship Id="rId2" Type="http://schemas.openxmlformats.org/officeDocument/2006/relationships/hyperlink" Target="https://www.tutorialspoint.com/spring/schema_based_aop_appoach.htm"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hyperlink" Target="https://github.com/thanh13hc/my-first-project"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2847975" y="3213794"/>
            <a:ext cx="5610300" cy="1159799"/>
          </a:xfrm>
          <a:prstGeom prst="rect">
            <a:avLst/>
          </a:prstGeom>
        </p:spPr>
        <p:txBody>
          <a:bodyPr lIns="91425" tIns="91425" rIns="91425" bIns="91425" anchor="ctr" anchorCtr="0">
            <a:noAutofit/>
          </a:bodyPr>
          <a:lstStyle/>
          <a:p>
            <a:pPr lvl="0" algn="ctr">
              <a:spcBef>
                <a:spcPts val="0"/>
              </a:spcBef>
              <a:buNone/>
            </a:pPr>
            <a:r>
              <a:rPr lang="en" dirty="0" smtClean="0"/>
              <a:t>Spring Core</a:t>
            </a:r>
            <a:endParaRPr lang="en" dirty="0"/>
          </a:p>
        </p:txBody>
      </p:sp>
      <p:sp>
        <p:nvSpPr>
          <p:cNvPr id="3" name="TextBox 2"/>
          <p:cNvSpPr txBox="1"/>
          <p:nvPr/>
        </p:nvSpPr>
        <p:spPr>
          <a:xfrm>
            <a:off x="5569527" y="4457700"/>
            <a:ext cx="1683328" cy="338554"/>
          </a:xfrm>
          <a:prstGeom prst="rect">
            <a:avLst/>
          </a:prstGeom>
          <a:noFill/>
        </p:spPr>
        <p:txBody>
          <a:bodyPr wrap="square" rtlCol="0">
            <a:spAutoFit/>
          </a:bodyPr>
          <a:lstStyle/>
          <a:p>
            <a:r>
              <a:rPr lang="en-US" sz="1600" b="1" spc="300" dirty="0" smtClean="0">
                <a:solidFill>
                  <a:schemeClr val="bg1"/>
                </a:solidFill>
              </a:rPr>
              <a:t>Framework</a:t>
            </a:r>
            <a:endParaRPr lang="en-US" sz="1600" b="1" spc="3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41" name="Shape 541"/>
          <p:cNvSpPr/>
          <p:nvPr/>
        </p:nvSpPr>
        <p:spPr>
          <a:xfrm>
            <a:off x="3485050" y="1567266"/>
            <a:ext cx="929493" cy="548373"/>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42" name="Shape 542"/>
          <p:cNvGrpSpPr/>
          <p:nvPr/>
        </p:nvGrpSpPr>
        <p:grpSpPr>
          <a:xfrm>
            <a:off x="3844549" y="3126201"/>
            <a:ext cx="599842" cy="589957"/>
            <a:chOff x="1244325" y="4999400"/>
            <a:chExt cx="444525" cy="437200"/>
          </a:xfrm>
        </p:grpSpPr>
        <p:sp>
          <p:nvSpPr>
            <p:cNvPr id="543" name="Shape 543"/>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5266888" y="3113863"/>
            <a:ext cx="409139" cy="420401"/>
            <a:chOff x="2605300" y="5003050"/>
            <a:chExt cx="418900" cy="430475"/>
          </a:xfrm>
        </p:grpSpPr>
        <p:sp>
          <p:nvSpPr>
            <p:cNvPr id="549" name="Shape 549"/>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52" name="Shape 552"/>
          <p:cNvSpPr/>
          <p:nvPr/>
        </p:nvSpPr>
        <p:spPr>
          <a:xfrm>
            <a:off x="5213649" y="2080225"/>
            <a:ext cx="300114" cy="27302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 name="TextBox 3"/>
          <p:cNvSpPr txBox="1"/>
          <p:nvPr/>
        </p:nvSpPr>
        <p:spPr>
          <a:xfrm>
            <a:off x="152028" y="590051"/>
            <a:ext cx="2346468" cy="584775"/>
          </a:xfrm>
          <a:prstGeom prst="rect">
            <a:avLst/>
          </a:prstGeom>
          <a:noFill/>
        </p:spPr>
        <p:txBody>
          <a:bodyPr wrap="square" rtlCol="0">
            <a:spAutoFit/>
          </a:bodyPr>
          <a:lstStyle/>
          <a:p>
            <a:r>
              <a:rPr lang="en-US" sz="1600" dirty="0" err="1" smtClean="0"/>
              <a:t>Bước</a:t>
            </a:r>
            <a:r>
              <a:rPr lang="en-US" sz="1600" dirty="0" smtClean="0"/>
              <a:t> 3: </a:t>
            </a:r>
            <a:r>
              <a:rPr lang="en-US" sz="1600" dirty="0" err="1" smtClean="0"/>
              <a:t>Tạo</a:t>
            </a:r>
            <a:r>
              <a:rPr lang="en-US" sz="1600" dirty="0" smtClean="0"/>
              <a:t> file applicationContext.xm</a:t>
            </a:r>
            <a:r>
              <a:rPr lang="en-US" sz="1600" dirty="0"/>
              <a:t>l</a:t>
            </a:r>
          </a:p>
        </p:txBody>
      </p:sp>
      <p:sp>
        <p:nvSpPr>
          <p:cNvPr id="26" name="TextBox 25"/>
          <p:cNvSpPr txBox="1"/>
          <p:nvPr/>
        </p:nvSpPr>
        <p:spPr>
          <a:xfrm>
            <a:off x="266328" y="2358148"/>
            <a:ext cx="2570812" cy="338554"/>
          </a:xfrm>
          <a:prstGeom prst="rect">
            <a:avLst/>
          </a:prstGeom>
          <a:noFill/>
        </p:spPr>
        <p:txBody>
          <a:bodyPr wrap="square" rtlCol="0">
            <a:spAutoFit/>
          </a:bodyPr>
          <a:lstStyle/>
          <a:p>
            <a:r>
              <a:rPr lang="en-US" sz="1600" dirty="0" err="1" smtClean="0"/>
              <a:t>Bước</a:t>
            </a:r>
            <a:r>
              <a:rPr lang="en-US" sz="1600" dirty="0" smtClean="0"/>
              <a:t> 4: </a:t>
            </a:r>
            <a:r>
              <a:rPr lang="en-US" sz="1600" dirty="0" err="1" smtClean="0"/>
              <a:t>Tạo</a:t>
            </a:r>
            <a:r>
              <a:rPr lang="en-US" sz="1600" dirty="0" smtClean="0"/>
              <a:t> Class test</a:t>
            </a: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687" y="185428"/>
            <a:ext cx="6066680" cy="20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333" y="2847749"/>
            <a:ext cx="7340704" cy="159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88996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3" name="TextBox 2"/>
          <p:cNvSpPr txBox="1"/>
          <p:nvPr/>
        </p:nvSpPr>
        <p:spPr>
          <a:xfrm>
            <a:off x="332509" y="242923"/>
            <a:ext cx="7024255" cy="2062103"/>
          </a:xfrm>
          <a:prstGeom prst="rect">
            <a:avLst/>
          </a:prstGeom>
          <a:noFill/>
        </p:spPr>
        <p:txBody>
          <a:bodyPr wrap="square" rtlCol="0">
            <a:spAutoFit/>
          </a:bodyPr>
          <a:lstStyle/>
          <a:p>
            <a:r>
              <a:rPr lang="en-US" dirty="0" err="1" smtClean="0">
                <a:latin typeface="+mj-lt"/>
              </a:rPr>
              <a:t>Đọc</a:t>
            </a:r>
            <a:r>
              <a:rPr lang="en-US" dirty="0" smtClean="0">
                <a:latin typeface="+mj-lt"/>
              </a:rPr>
              <a:t> </a:t>
            </a:r>
            <a:r>
              <a:rPr lang="en-US" dirty="0" err="1" smtClean="0">
                <a:latin typeface="+mj-lt"/>
              </a:rPr>
              <a:t>chương</a:t>
            </a:r>
            <a:r>
              <a:rPr lang="en-US" dirty="0" smtClean="0">
                <a:latin typeface="+mj-lt"/>
              </a:rPr>
              <a:t> 1: Dependency Injection </a:t>
            </a:r>
            <a:r>
              <a:rPr lang="en-US" dirty="0" err="1" smtClean="0">
                <a:latin typeface="+mj-lt"/>
              </a:rPr>
              <a:t>và</a:t>
            </a:r>
            <a:r>
              <a:rPr lang="en-US" dirty="0" smtClean="0">
                <a:latin typeface="+mj-lt"/>
              </a:rPr>
              <a:t> IOC container, </a:t>
            </a:r>
            <a:r>
              <a:rPr lang="en-US" dirty="0" err="1" smtClean="0">
                <a:latin typeface="+mj-lt"/>
              </a:rPr>
              <a:t>chắc</a:t>
            </a:r>
            <a:r>
              <a:rPr lang="en-US" dirty="0" smtClean="0">
                <a:latin typeface="+mj-lt"/>
              </a:rPr>
              <a:t> b</a:t>
            </a:r>
            <a:r>
              <a:rPr lang="vi-VN" dirty="0" smtClean="0">
                <a:latin typeface="+mj-lt"/>
              </a:rPr>
              <a:t>ạn </a:t>
            </a:r>
            <a:r>
              <a:rPr lang="en-US" dirty="0" err="1" smtClean="0">
                <a:latin typeface="+mj-lt"/>
              </a:rPr>
              <a:t>đã</a:t>
            </a:r>
            <a:r>
              <a:rPr lang="vi-VN" dirty="0" smtClean="0">
                <a:latin typeface="+mj-lt"/>
              </a:rPr>
              <a:t> </a:t>
            </a:r>
            <a:r>
              <a:rPr lang="vi-VN" dirty="0">
                <a:latin typeface="+mj-lt"/>
              </a:rPr>
              <a:t>hiểu, một trong những nhiệm vụ chính của </a:t>
            </a:r>
            <a:r>
              <a:rPr lang="vi-VN" b="1" dirty="0">
                <a:latin typeface="+mj-lt"/>
              </a:rPr>
              <a:t>Spring</a:t>
            </a:r>
            <a:r>
              <a:rPr lang="vi-VN" dirty="0">
                <a:latin typeface="+mj-lt"/>
              </a:rPr>
              <a:t> là tạo ra một cái </a:t>
            </a:r>
            <a:r>
              <a:rPr lang="vi-VN" b="1" i="1" dirty="0">
                <a:latin typeface="+mj-lt"/>
              </a:rPr>
              <a:t>Container</a:t>
            </a:r>
            <a:r>
              <a:rPr lang="vi-VN" dirty="0">
                <a:latin typeface="+mj-lt"/>
              </a:rPr>
              <a:t> chứa các </a:t>
            </a:r>
            <a:r>
              <a:rPr lang="vi-VN" b="1" i="1" dirty="0">
                <a:latin typeface="+mj-lt"/>
              </a:rPr>
              <a:t>Dependency</a:t>
            </a:r>
            <a:r>
              <a:rPr lang="vi-VN" dirty="0">
                <a:latin typeface="+mj-lt"/>
              </a:rPr>
              <a:t> cho chúng ta</a:t>
            </a:r>
            <a:r>
              <a:rPr lang="vi-VN" dirty="0" smtClean="0">
                <a:latin typeface="+mj-lt"/>
              </a:rPr>
              <a:t>.</a:t>
            </a:r>
            <a:endParaRPr lang="en-US" dirty="0" smtClean="0">
              <a:latin typeface="+mj-lt"/>
            </a:endParaRPr>
          </a:p>
          <a:p>
            <a:endParaRPr lang="vi-VN" dirty="0">
              <a:latin typeface="+mj-lt"/>
            </a:endParaRPr>
          </a:p>
          <a:p>
            <a:r>
              <a:rPr lang="fr-FR" dirty="0" err="1"/>
              <a:t>ApplicationContext</a:t>
            </a:r>
            <a:r>
              <a:rPr lang="fr-FR" dirty="0"/>
              <a:t> </a:t>
            </a:r>
            <a:r>
              <a:rPr lang="fr-FR" u="sng" dirty="0" err="1"/>
              <a:t>context</a:t>
            </a:r>
            <a:r>
              <a:rPr lang="fr-FR" u="sng" dirty="0"/>
              <a:t> = </a:t>
            </a:r>
            <a:r>
              <a:rPr lang="fr-FR" b="1" u="sng" dirty="0"/>
              <a:t>new </a:t>
            </a:r>
            <a:r>
              <a:rPr lang="fr-FR" b="1" u="sng" dirty="0" err="1"/>
              <a:t>ClassPathXmlApplicationContext</a:t>
            </a:r>
            <a:r>
              <a:rPr lang="fr-FR" b="1" u="sng" dirty="0"/>
              <a:t>("Beans.xml"); </a:t>
            </a:r>
            <a:endParaRPr lang="en-US" dirty="0">
              <a:latin typeface="+mj-lt"/>
            </a:endParaRPr>
          </a:p>
          <a:p>
            <a:r>
              <a:rPr lang="vi-VN" dirty="0" smtClean="0">
                <a:latin typeface="+mj-lt"/>
              </a:rPr>
              <a:t>chính </a:t>
            </a:r>
            <a:r>
              <a:rPr lang="vi-VN" dirty="0">
                <a:latin typeface="+mj-lt"/>
              </a:rPr>
              <a:t>là câu lệnh để tạo ra </a:t>
            </a:r>
            <a:r>
              <a:rPr lang="vi-VN" b="1" i="1" dirty="0">
                <a:latin typeface="+mj-lt"/>
              </a:rPr>
              <a:t>container</a:t>
            </a:r>
            <a:r>
              <a:rPr lang="vi-VN" dirty="0">
                <a:latin typeface="+mj-lt"/>
              </a:rPr>
              <a:t>. Sau đó nó tìm toàn bộ các </a:t>
            </a:r>
            <a:r>
              <a:rPr lang="vi-VN" b="1" i="1" dirty="0">
                <a:latin typeface="+mj-lt"/>
              </a:rPr>
              <a:t>dependency</a:t>
            </a:r>
            <a:r>
              <a:rPr lang="vi-VN" dirty="0">
                <a:latin typeface="+mj-lt"/>
              </a:rPr>
              <a:t> trong project của bạn và đưa vào đó</a:t>
            </a:r>
            <a:r>
              <a:rPr lang="vi-VN" dirty="0" smtClean="0">
                <a:latin typeface="+mj-lt"/>
              </a:rPr>
              <a:t>.</a:t>
            </a:r>
            <a:endParaRPr lang="vi-VN" dirty="0">
              <a:latin typeface="+mj-lt"/>
            </a:endParaRPr>
          </a:p>
          <a:p>
            <a:r>
              <a:rPr lang="vi-VN" dirty="0">
                <a:latin typeface="+mj-lt"/>
              </a:rPr>
              <a:t>Spring đặt tên cho </a:t>
            </a:r>
            <a:r>
              <a:rPr lang="vi-VN" b="1" i="1" dirty="0">
                <a:latin typeface="+mj-lt"/>
              </a:rPr>
              <a:t>container</a:t>
            </a:r>
            <a:r>
              <a:rPr lang="vi-VN" dirty="0">
                <a:latin typeface="+mj-lt"/>
              </a:rPr>
              <a:t> là </a:t>
            </a:r>
            <a:r>
              <a:rPr lang="vi-VN" b="1" i="1" dirty="0" smtClean="0">
                <a:latin typeface="+mj-lt"/>
              </a:rPr>
              <a:t>ApplicationContext</a:t>
            </a:r>
            <a:r>
              <a:rPr lang="en-US" dirty="0" smtClean="0">
                <a:latin typeface="+mj-lt"/>
              </a:rPr>
              <a:t> </a:t>
            </a:r>
            <a:r>
              <a:rPr lang="vi-VN" dirty="0" smtClean="0">
                <a:latin typeface="+mj-lt"/>
              </a:rPr>
              <a:t>và </a:t>
            </a:r>
            <a:r>
              <a:rPr lang="vi-VN" dirty="0">
                <a:latin typeface="+mj-lt"/>
              </a:rPr>
              <a:t>đặt tên cho các </a:t>
            </a:r>
            <a:r>
              <a:rPr lang="vi-VN" b="1" i="1" dirty="0">
                <a:latin typeface="+mj-lt"/>
              </a:rPr>
              <a:t>dependency</a:t>
            </a:r>
            <a:r>
              <a:rPr lang="vi-VN" dirty="0">
                <a:latin typeface="+mj-lt"/>
              </a:rPr>
              <a:t> là </a:t>
            </a:r>
            <a:r>
              <a:rPr lang="vi-VN" b="1" i="1" dirty="0">
                <a:latin typeface="+mj-lt"/>
              </a:rPr>
              <a:t>Bean</a:t>
            </a:r>
          </a:p>
          <a:p>
            <a:endParaRPr lang="en-US" dirty="0"/>
          </a:p>
        </p:txBody>
      </p:sp>
      <p:sp>
        <p:nvSpPr>
          <p:cNvPr id="5" name="TextBox 4"/>
          <p:cNvSpPr txBox="1"/>
          <p:nvPr/>
        </p:nvSpPr>
        <p:spPr>
          <a:xfrm>
            <a:off x="332509" y="2556164"/>
            <a:ext cx="1859973" cy="307777"/>
          </a:xfrm>
          <a:prstGeom prst="rect">
            <a:avLst/>
          </a:prstGeom>
          <a:noFill/>
        </p:spPr>
        <p:txBody>
          <a:bodyPr wrap="square" rtlCol="0">
            <a:spAutoFit/>
          </a:bodyPr>
          <a:lstStyle/>
          <a:p>
            <a:r>
              <a:rPr lang="en-US" dirty="0" smtClean="0"/>
              <a:t>=&gt; </a:t>
            </a:r>
            <a:r>
              <a:rPr lang="en-US" dirty="0" err="1" smtClean="0"/>
              <a:t>Kết</a:t>
            </a:r>
            <a:r>
              <a:rPr lang="en-US" dirty="0" smtClean="0"/>
              <a:t> </a:t>
            </a:r>
            <a:r>
              <a:rPr lang="en-US" dirty="0" err="1" smtClean="0"/>
              <a:t>quả</a:t>
            </a:r>
            <a:r>
              <a:rPr lang="en-US" dirty="0" smtClean="0"/>
              <a:t>: </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63462"/>
            <a:ext cx="4808649" cy="1100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818410" y="3528104"/>
            <a:ext cx="6681355" cy="738664"/>
          </a:xfrm>
          <a:prstGeom prst="rect">
            <a:avLst/>
          </a:prstGeom>
          <a:noFill/>
          <a:ln>
            <a:solidFill>
              <a:schemeClr val="accent1"/>
            </a:solidFill>
          </a:ln>
        </p:spPr>
        <p:txBody>
          <a:bodyPr wrap="square" rtlCol="0">
            <a:spAutoFit/>
          </a:bodyPr>
          <a:lstStyle/>
          <a:p>
            <a:pPr fontAlgn="base"/>
            <a:r>
              <a:rPr lang="vi-VN" dirty="0"/>
              <a:t>Bây giờ bạn muốn thay </a:t>
            </a:r>
            <a:r>
              <a:rPr lang="vi-VN" dirty="0" smtClean="0"/>
              <a:t>đổi</a:t>
            </a:r>
            <a:r>
              <a:rPr lang="en-US" dirty="0" smtClean="0"/>
              <a:t> </a:t>
            </a:r>
            <a:r>
              <a:rPr lang="en-US" dirty="0" err="1" smtClean="0"/>
              <a:t>giá</a:t>
            </a:r>
            <a:r>
              <a:rPr lang="en-US" dirty="0" smtClean="0"/>
              <a:t> </a:t>
            </a:r>
            <a:r>
              <a:rPr lang="en-US" dirty="0" err="1" smtClean="0"/>
              <a:t>trị</a:t>
            </a:r>
            <a:r>
              <a:rPr lang="vi-VN" dirty="0" smtClean="0"/>
              <a:t> </a:t>
            </a:r>
            <a:r>
              <a:rPr lang="vi-VN" dirty="0"/>
              <a:t>messge trong đối tượng </a:t>
            </a:r>
            <a:r>
              <a:rPr lang="vi-VN" dirty="0" smtClean="0"/>
              <a:t>HelloWorld</a:t>
            </a:r>
            <a:r>
              <a:rPr lang="en-US" dirty="0" smtClean="0"/>
              <a:t>, </a:t>
            </a:r>
            <a:r>
              <a:rPr lang="vi-VN" dirty="0" smtClean="0"/>
              <a:t>bạn </a:t>
            </a:r>
            <a:r>
              <a:rPr lang="vi-VN" dirty="0"/>
              <a:t>chỉ cần đổi lại thông tin trong </a:t>
            </a:r>
            <a:r>
              <a:rPr lang="vi-VN" dirty="0" smtClean="0"/>
              <a:t>file</a:t>
            </a:r>
            <a:r>
              <a:rPr lang="en-US" dirty="0" smtClean="0"/>
              <a:t> </a:t>
            </a:r>
            <a:r>
              <a:rPr lang="vi-VN" dirty="0" smtClean="0"/>
              <a:t>.xml </a:t>
            </a:r>
            <a:r>
              <a:rPr lang="vi-VN" dirty="0"/>
              <a:t>là đã thay đổi được luồng chạy của chương trình, đó chính là IoC</a:t>
            </a:r>
            <a:r>
              <a:rPr lang="vi-VN" dirty="0" smtClean="0"/>
              <a:t>.</a:t>
            </a:r>
            <a:endParaRPr lang="en-US" dirty="0"/>
          </a:p>
        </p:txBody>
      </p:sp>
      <p:sp>
        <p:nvSpPr>
          <p:cNvPr id="17" name="Right Arrow 16"/>
          <p:cNvSpPr/>
          <p:nvPr/>
        </p:nvSpPr>
        <p:spPr>
          <a:xfrm>
            <a:off x="1007923" y="3782291"/>
            <a:ext cx="540328" cy="23119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19243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2" name="TextBox 1"/>
          <p:cNvSpPr txBox="1"/>
          <p:nvPr/>
        </p:nvSpPr>
        <p:spPr>
          <a:xfrm>
            <a:off x="851044" y="1887578"/>
            <a:ext cx="4053465" cy="523220"/>
          </a:xfrm>
          <a:prstGeom prst="rect">
            <a:avLst/>
          </a:prstGeom>
          <a:noFill/>
        </p:spPr>
        <p:txBody>
          <a:bodyPr wrap="square" rtlCol="0">
            <a:spAutoFit/>
          </a:bodyPr>
          <a:lstStyle/>
          <a:p>
            <a:r>
              <a:rPr lang="en-US" dirty="0" smtClean="0"/>
              <a:t>Ta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thêm</a:t>
            </a:r>
            <a:r>
              <a:rPr lang="en-US" dirty="0" smtClean="0"/>
              <a:t> 1 </a:t>
            </a:r>
            <a:r>
              <a:rPr lang="en-US" dirty="0" err="1" smtClean="0"/>
              <a:t>số</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khác</a:t>
            </a:r>
            <a:endParaRPr lang="en-US" dirty="0" smtClean="0"/>
          </a:p>
          <a:p>
            <a:r>
              <a:rPr lang="en-US" dirty="0" err="1"/>
              <a:t>c</a:t>
            </a:r>
            <a:r>
              <a:rPr lang="en-US" dirty="0" err="1" smtClean="0"/>
              <a:t>ủa</a:t>
            </a:r>
            <a:r>
              <a:rPr lang="en-US" dirty="0" smtClean="0"/>
              <a:t> Bean</a:t>
            </a:r>
            <a:endParaRPr lang="en-US" dirty="0"/>
          </a:p>
        </p:txBody>
      </p:sp>
      <p:pic>
        <p:nvPicPr>
          <p:cNvPr id="4098" name="Picture 2" descr="C:\Users\ad\Desktop\Java Web\4.1.Spring core\Định nghĩa Be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231" y="-10391"/>
            <a:ext cx="3945590" cy="516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2389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16674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sz="2000" dirty="0" smtClean="0">
                <a:latin typeface="iCiel Smoothy Sans" pitchFamily="2" charset="0"/>
              </a:rPr>
              <a:t>2. phạm vi và vòng đời của bean</a:t>
            </a:r>
          </a:p>
        </p:txBody>
      </p:sp>
      <p:sp>
        <p:nvSpPr>
          <p:cNvPr id="4" name="TextBox 3"/>
          <p:cNvSpPr txBox="1"/>
          <p:nvPr/>
        </p:nvSpPr>
        <p:spPr>
          <a:xfrm>
            <a:off x="498763" y="841172"/>
            <a:ext cx="2899064" cy="369332"/>
          </a:xfrm>
          <a:prstGeom prst="rect">
            <a:avLst/>
          </a:prstGeom>
          <a:noFill/>
        </p:spPr>
        <p:txBody>
          <a:bodyPr wrap="square" rtlCol="0">
            <a:spAutoFit/>
          </a:bodyPr>
          <a:lstStyle/>
          <a:p>
            <a:r>
              <a:rPr lang="en-US" sz="1800" dirty="0" smtClean="0"/>
              <a:t>2.1: </a:t>
            </a:r>
            <a:r>
              <a:rPr lang="en-US" sz="1800" dirty="0" err="1" smtClean="0"/>
              <a:t>Phạm</a:t>
            </a:r>
            <a:r>
              <a:rPr lang="en-US" sz="1800" dirty="0" smtClean="0"/>
              <a:t> vi </a:t>
            </a:r>
            <a:r>
              <a:rPr lang="en-US" sz="1800" dirty="0" err="1" smtClean="0"/>
              <a:t>của</a:t>
            </a:r>
            <a:r>
              <a:rPr lang="en-US" sz="1800" dirty="0" smtClean="0"/>
              <a:t> Bean</a:t>
            </a:r>
            <a:endParaRPr 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546" y="882736"/>
            <a:ext cx="4852634" cy="348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8762" y="1210504"/>
            <a:ext cx="3075709" cy="3539430"/>
          </a:xfrm>
          <a:prstGeom prst="rect">
            <a:avLst/>
          </a:prstGeom>
          <a:noFill/>
        </p:spPr>
        <p:txBody>
          <a:bodyPr wrap="square" rtlCol="0">
            <a:spAutoFit/>
          </a:bodyPr>
          <a:lstStyle/>
          <a:p>
            <a:r>
              <a:rPr lang="vi-VN" dirty="0" smtClean="0"/>
              <a:t>Khi </a:t>
            </a:r>
            <a:r>
              <a:rPr lang="vi-VN" dirty="0"/>
              <a:t>định </a:t>
            </a:r>
            <a:r>
              <a:rPr lang="vi-VN" dirty="0" smtClean="0"/>
              <a:t>nghĩa</a:t>
            </a:r>
            <a:r>
              <a:rPr lang="en-US" dirty="0" smtClean="0"/>
              <a:t> </a:t>
            </a:r>
            <a:r>
              <a:rPr lang="vi-VN" dirty="0" smtClean="0"/>
              <a:t>bean </a:t>
            </a:r>
            <a:r>
              <a:rPr lang="vi-VN" dirty="0"/>
              <a:t>trong Spring, bạn có các tùy chọn để khai báo phạm vi của bean đó. Ví dụ, bạn muốn Spring tạo ra một bean mới khi </a:t>
            </a:r>
            <a:r>
              <a:rPr lang="vi-VN" dirty="0" smtClean="0"/>
              <a:t>cần </a:t>
            </a:r>
            <a:r>
              <a:rPr lang="vi-VN" dirty="0"/>
              <a:t>thì </a:t>
            </a:r>
            <a:r>
              <a:rPr lang="vi-VN" dirty="0" smtClean="0"/>
              <a:t>nên </a:t>
            </a:r>
            <a:r>
              <a:rPr lang="vi-VN" dirty="0"/>
              <a:t>khai báo thuộc tính phạm vi của bean là </a:t>
            </a:r>
            <a:r>
              <a:rPr lang="en-US" b="1" i="1" dirty="0"/>
              <a:t>P</a:t>
            </a:r>
            <a:r>
              <a:rPr lang="vi-VN" b="1" i="1" dirty="0" smtClean="0"/>
              <a:t>rototype</a:t>
            </a:r>
            <a:r>
              <a:rPr lang="vi-VN" dirty="0"/>
              <a:t>. Tương tự </a:t>
            </a:r>
            <a:r>
              <a:rPr lang="vi-VN" dirty="0" smtClean="0"/>
              <a:t>, </a:t>
            </a:r>
            <a:r>
              <a:rPr lang="vi-VN" dirty="0"/>
              <a:t>nếu </a:t>
            </a:r>
            <a:r>
              <a:rPr lang="vi-VN" dirty="0" smtClean="0"/>
              <a:t>muốn Spring</a:t>
            </a:r>
            <a:r>
              <a:rPr lang="en-US" dirty="0" smtClean="0"/>
              <a:t> </a:t>
            </a:r>
            <a:r>
              <a:rPr lang="en-US" dirty="0" err="1" smtClean="0"/>
              <a:t>luôn</a:t>
            </a:r>
            <a:r>
              <a:rPr lang="vi-VN" dirty="0" smtClean="0"/>
              <a:t> </a:t>
            </a:r>
            <a:r>
              <a:rPr lang="vi-VN" dirty="0"/>
              <a:t>trả về cùng một bean (bean duy nhất</a:t>
            </a:r>
            <a:r>
              <a:rPr lang="vi-VN" dirty="0" smtClean="0"/>
              <a:t>), </a:t>
            </a:r>
            <a:r>
              <a:rPr lang="vi-VN" dirty="0"/>
              <a:t>bạn nên khai báo thuộc tính phạm vi của bean là </a:t>
            </a:r>
            <a:r>
              <a:rPr lang="vi-VN" b="1" i="1" dirty="0"/>
              <a:t>Singleton</a:t>
            </a:r>
            <a:r>
              <a:rPr lang="vi-VN" dirty="0" smtClean="0"/>
              <a:t>.</a:t>
            </a:r>
            <a:endParaRPr lang="en-US" dirty="0" smtClean="0"/>
          </a:p>
          <a:p>
            <a:endParaRPr lang="vi-VN" dirty="0"/>
          </a:p>
          <a:p>
            <a:r>
              <a:rPr lang="vi-VN" dirty="0"/>
              <a:t>Spring Framework hỗ trợ năm phạm vi sau, ba trong số đó chỉ khả dụng khi được sử dụng một ứng dụng Spring Web.</a:t>
            </a:r>
          </a:p>
          <a:p>
            <a:endParaRPr lang="en-US" dirty="0"/>
          </a:p>
        </p:txBody>
      </p:sp>
    </p:spTree>
    <p:extLst>
      <p:ext uri="{BB962C8B-B14F-4D97-AF65-F5344CB8AC3E}">
        <p14:creationId xmlns:p14="http://schemas.microsoft.com/office/powerpoint/2010/main" val="134315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644" y="155864"/>
            <a:ext cx="4551219" cy="369332"/>
          </a:xfrm>
          <a:prstGeom prst="rect">
            <a:avLst/>
          </a:prstGeom>
          <a:noFill/>
        </p:spPr>
        <p:txBody>
          <a:bodyPr wrap="square" rtlCol="0">
            <a:spAutoFit/>
          </a:bodyPr>
          <a:lstStyle/>
          <a:p>
            <a:r>
              <a:rPr lang="en-US" sz="1800" dirty="0" err="1" smtClean="0"/>
              <a:t>Phạm</a:t>
            </a:r>
            <a:r>
              <a:rPr lang="en-US" sz="1800" dirty="0" smtClean="0"/>
              <a:t> vi </a:t>
            </a:r>
            <a:r>
              <a:rPr lang="en-US" sz="1800" b="1" i="1" dirty="0" smtClean="0"/>
              <a:t>Singleton</a:t>
            </a:r>
            <a:endParaRPr lang="en-US" sz="1800" b="1" i="1" dirty="0"/>
          </a:p>
        </p:txBody>
      </p:sp>
      <p:sp>
        <p:nvSpPr>
          <p:cNvPr id="3" name="TextBox 2"/>
          <p:cNvSpPr txBox="1"/>
          <p:nvPr/>
        </p:nvSpPr>
        <p:spPr>
          <a:xfrm>
            <a:off x="644236" y="517175"/>
            <a:ext cx="6785264" cy="2031325"/>
          </a:xfrm>
          <a:prstGeom prst="rect">
            <a:avLst/>
          </a:prstGeom>
          <a:noFill/>
          <a:ln>
            <a:solidFill>
              <a:schemeClr val="accent1"/>
            </a:solidFill>
          </a:ln>
        </p:spPr>
        <p:txBody>
          <a:bodyPr wrap="square" rtlCol="0">
            <a:spAutoFit/>
          </a:bodyPr>
          <a:lstStyle/>
          <a:p>
            <a:r>
              <a:rPr lang="vi-VN" dirty="0"/>
              <a:t>Nếu phạm vi của bean được thiết lập là </a:t>
            </a:r>
            <a:r>
              <a:rPr lang="vi-VN" dirty="0" smtClean="0"/>
              <a:t>singleton,</a:t>
            </a:r>
            <a:r>
              <a:rPr lang="en-US" dirty="0" smtClean="0"/>
              <a:t> </a:t>
            </a:r>
            <a:r>
              <a:rPr lang="vi-VN" dirty="0" smtClean="0"/>
              <a:t>IoC container</a:t>
            </a:r>
            <a:r>
              <a:rPr lang="en-US" dirty="0" smtClean="0"/>
              <a:t> </a:t>
            </a:r>
            <a:r>
              <a:rPr lang="en-US" dirty="0" err="1" smtClean="0"/>
              <a:t>chỉ</a:t>
            </a:r>
            <a:r>
              <a:rPr lang="vi-VN" dirty="0" smtClean="0"/>
              <a:t> </a:t>
            </a:r>
            <a:r>
              <a:rPr lang="vi-VN" dirty="0"/>
              <a:t>tạo ra </a:t>
            </a:r>
            <a:r>
              <a:rPr lang="vi-VN" dirty="0" smtClean="0"/>
              <a:t>một </a:t>
            </a:r>
            <a:r>
              <a:rPr lang="vi-VN" dirty="0"/>
              <a:t>thể hiện của đối </a:t>
            </a:r>
            <a:r>
              <a:rPr lang="vi-VN" dirty="0" smtClean="0"/>
              <a:t>tượng. </a:t>
            </a:r>
            <a:r>
              <a:rPr lang="vi-VN" dirty="0"/>
              <a:t>Đối tượng này được lưu trữ </a:t>
            </a:r>
            <a:r>
              <a:rPr lang="vi-VN" dirty="0" smtClean="0"/>
              <a:t>trong </a:t>
            </a:r>
            <a:r>
              <a:rPr lang="vi-VN" dirty="0"/>
              <a:t>bộ nhớ cache, và tất cả các yêu cầu </a:t>
            </a:r>
            <a:r>
              <a:rPr lang="vi-VN" dirty="0" smtClean="0"/>
              <a:t>tham </a:t>
            </a:r>
            <a:r>
              <a:rPr lang="vi-VN" dirty="0"/>
              <a:t>chiếu đến bean đó thì đối tượng lưu trữ được trả về.</a:t>
            </a:r>
          </a:p>
          <a:p>
            <a:endParaRPr lang="en-US" dirty="0" smtClean="0"/>
          </a:p>
          <a:p>
            <a:endParaRPr lang="en-US" dirty="0"/>
          </a:p>
          <a:p>
            <a:endParaRPr lang="en-US" dirty="0" smtClean="0"/>
          </a:p>
          <a:p>
            <a:r>
              <a:rPr lang="en-US" dirty="0" err="1" smtClean="0"/>
              <a:t>Đây</a:t>
            </a:r>
            <a:r>
              <a:rPr lang="en-US" dirty="0" smtClean="0"/>
              <a:t> </a:t>
            </a:r>
            <a:r>
              <a:rPr lang="en-US" dirty="0" err="1" smtClean="0"/>
              <a:t>là</a:t>
            </a:r>
            <a:r>
              <a:rPr lang="en-US" dirty="0" smtClean="0"/>
              <a:t> </a:t>
            </a:r>
            <a:r>
              <a:rPr lang="en-US" b="1" i="1" dirty="0" err="1" smtClean="0"/>
              <a:t>phạm</a:t>
            </a:r>
            <a:r>
              <a:rPr lang="en-US" b="1" i="1" dirty="0" smtClean="0"/>
              <a:t> vi </a:t>
            </a:r>
            <a:r>
              <a:rPr lang="en-US" b="1" i="1" dirty="0" err="1" smtClean="0"/>
              <a:t>mặc</a:t>
            </a:r>
            <a:r>
              <a:rPr lang="en-US" b="1" i="1" dirty="0" smtClean="0"/>
              <a:t> </a:t>
            </a:r>
            <a:r>
              <a:rPr lang="en-US" b="1" i="1" dirty="0" err="1" smtClean="0"/>
              <a:t>định</a:t>
            </a:r>
            <a:r>
              <a:rPr lang="vi-VN" dirty="0" smtClean="0"/>
              <a:t>. </a:t>
            </a:r>
            <a:r>
              <a:rPr lang="vi-VN" dirty="0"/>
              <a:t>Tuy nhiên, bạn có thể thiết lập thuộc tính </a:t>
            </a:r>
            <a:r>
              <a:rPr lang="vi-VN" b="1" dirty="0"/>
              <a:t>scope</a:t>
            </a:r>
            <a:r>
              <a:rPr lang="vi-VN" dirty="0"/>
              <a:t> thành </a:t>
            </a:r>
            <a:r>
              <a:rPr lang="vi-VN" b="1" dirty="0"/>
              <a:t>singleton</a:t>
            </a:r>
            <a:r>
              <a:rPr lang="vi-VN" dirty="0"/>
              <a:t> trong tệp tin cấu hình </a:t>
            </a:r>
            <a:r>
              <a:rPr lang="vi-VN" dirty="0" smtClean="0"/>
              <a:t>bean</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vi-VN" dirty="0"/>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951" y="1203180"/>
            <a:ext cx="40100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7036" y="2767213"/>
            <a:ext cx="1839192" cy="1384995"/>
          </a:xfrm>
          <a:prstGeom prst="rect">
            <a:avLst/>
          </a:prstGeom>
          <a:noFill/>
        </p:spPr>
        <p:txBody>
          <a:bodyPr wrap="square" rtlCol="0">
            <a:spAutoFit/>
          </a:bodyPr>
          <a:lstStyle/>
          <a:p>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nhưng</a:t>
            </a:r>
            <a:r>
              <a:rPr lang="en-US" dirty="0" smtClean="0"/>
              <a:t> </a:t>
            </a:r>
            <a:r>
              <a:rPr lang="en-US" dirty="0" err="1" smtClean="0"/>
              <a:t>lúc</a:t>
            </a:r>
            <a:r>
              <a:rPr lang="en-US" dirty="0" smtClean="0"/>
              <a:t> </a:t>
            </a:r>
            <a:r>
              <a:rPr lang="en-US" dirty="0" err="1" smtClean="0"/>
              <a:t>này</a:t>
            </a:r>
            <a:r>
              <a:rPr lang="en-US" dirty="0" smtClean="0"/>
              <a:t> ta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2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Bean “</a:t>
            </a:r>
            <a:r>
              <a:rPr lang="en-US" dirty="0" err="1" smtClean="0"/>
              <a:t>helloWorld</a:t>
            </a:r>
            <a:r>
              <a:rPr lang="en-US" dirty="0" smtClean="0"/>
              <a:t>” ở class </a:t>
            </a:r>
            <a:r>
              <a:rPr lang="en-US" dirty="0" err="1" smtClean="0"/>
              <a:t>MainApp</a:t>
            </a:r>
            <a:r>
              <a:rPr lang="en-US" dirty="0" smtClean="0"/>
              <a:t>.</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033" y="2600249"/>
            <a:ext cx="4286255" cy="184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20287913">
            <a:off x="2034968" y="3267995"/>
            <a:ext cx="763737" cy="19447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1207" y="4121035"/>
            <a:ext cx="1819274"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741227" y="3678382"/>
            <a:ext cx="1070264" cy="338554"/>
          </a:xfrm>
          <a:prstGeom prst="rect">
            <a:avLst/>
          </a:prstGeom>
          <a:noFill/>
        </p:spPr>
        <p:txBody>
          <a:bodyPr wrap="square" rtlCol="0">
            <a:spAutoFit/>
          </a:bodyPr>
          <a:lstStyle/>
          <a:p>
            <a:r>
              <a:rPr lang="en-US" sz="1600" dirty="0" err="1" smtClean="0"/>
              <a:t>Kết</a:t>
            </a:r>
            <a:r>
              <a:rPr lang="en-US" sz="1600" dirty="0" smtClean="0"/>
              <a:t> </a:t>
            </a:r>
            <a:r>
              <a:rPr lang="en-US" sz="1600" dirty="0" err="1" smtClean="0"/>
              <a:t>quả</a:t>
            </a:r>
            <a:endParaRPr lang="en-US" sz="1600" dirty="0"/>
          </a:p>
        </p:txBody>
      </p:sp>
      <p:sp>
        <p:nvSpPr>
          <p:cNvPr id="8" name="Bent Arrow 7"/>
          <p:cNvSpPr/>
          <p:nvPr/>
        </p:nvSpPr>
        <p:spPr>
          <a:xfrm rot="5400000">
            <a:off x="7499975" y="2743395"/>
            <a:ext cx="783839" cy="924791"/>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1398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644" y="155864"/>
            <a:ext cx="4551219" cy="369332"/>
          </a:xfrm>
          <a:prstGeom prst="rect">
            <a:avLst/>
          </a:prstGeom>
          <a:noFill/>
        </p:spPr>
        <p:txBody>
          <a:bodyPr wrap="square" rtlCol="0">
            <a:spAutoFit/>
          </a:bodyPr>
          <a:lstStyle/>
          <a:p>
            <a:r>
              <a:rPr lang="en-US" sz="1800" dirty="0" err="1" smtClean="0"/>
              <a:t>Phạm</a:t>
            </a:r>
            <a:r>
              <a:rPr lang="en-US" sz="1800" dirty="0" smtClean="0"/>
              <a:t> vi </a:t>
            </a:r>
            <a:r>
              <a:rPr lang="en-US" sz="1800" b="1" i="1" dirty="0" smtClean="0"/>
              <a:t>Prototype</a:t>
            </a:r>
            <a:endParaRPr lang="en-US" sz="1800" b="1" i="1" dirty="0"/>
          </a:p>
        </p:txBody>
      </p:sp>
      <p:sp>
        <p:nvSpPr>
          <p:cNvPr id="3" name="TextBox 2"/>
          <p:cNvSpPr txBox="1"/>
          <p:nvPr/>
        </p:nvSpPr>
        <p:spPr>
          <a:xfrm>
            <a:off x="644235" y="525196"/>
            <a:ext cx="6909956" cy="1384995"/>
          </a:xfrm>
          <a:prstGeom prst="rect">
            <a:avLst/>
          </a:prstGeom>
          <a:noFill/>
          <a:ln>
            <a:solidFill>
              <a:schemeClr val="accent1"/>
            </a:solidFill>
          </a:ln>
        </p:spPr>
        <p:txBody>
          <a:bodyPr wrap="square" rtlCol="0">
            <a:spAutoFit/>
          </a:bodyPr>
          <a:lstStyle/>
          <a:p>
            <a:r>
              <a:rPr lang="vi-VN" dirty="0"/>
              <a:t>Nếu phạm vi được thiết lập là prototype, Spring IoC container tạo ra một thể hiện bean mới của đối tượng mỗi khi được yêu </a:t>
            </a:r>
            <a:r>
              <a:rPr lang="vi-VN" dirty="0" smtClean="0"/>
              <a:t>cầu.</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phạm</a:t>
            </a:r>
            <a:r>
              <a:rPr lang="en-US" dirty="0" smtClean="0"/>
              <a:t> vi </a:t>
            </a:r>
            <a:r>
              <a:rPr lang="en-US" dirty="0" err="1" smtClean="0"/>
              <a:t>là</a:t>
            </a:r>
            <a:r>
              <a:rPr lang="en-US" dirty="0" smtClean="0"/>
              <a:t> </a:t>
            </a:r>
            <a:r>
              <a:rPr lang="en-US" b="1" i="1" dirty="0" smtClean="0"/>
              <a:t>prototype, </a:t>
            </a:r>
            <a:r>
              <a:rPr lang="en-US" dirty="0" smtClean="0"/>
              <a:t>ta </a:t>
            </a:r>
            <a:r>
              <a:rPr lang="en-US" dirty="0" err="1" smtClean="0"/>
              <a:t>thiết</a:t>
            </a:r>
            <a:r>
              <a:rPr lang="en-US" dirty="0" smtClean="0"/>
              <a:t> </a:t>
            </a:r>
            <a:r>
              <a:rPr lang="en-US" dirty="0" err="1" smtClean="0"/>
              <a:t>lập</a:t>
            </a:r>
            <a:r>
              <a:rPr lang="en-US" dirty="0" smtClean="0"/>
              <a:t> </a:t>
            </a:r>
            <a:r>
              <a:rPr lang="en-US" dirty="0" err="1" smtClean="0"/>
              <a:t>biến</a:t>
            </a:r>
            <a:r>
              <a:rPr lang="en-US" dirty="0" smtClean="0"/>
              <a:t> scope </a:t>
            </a:r>
            <a:r>
              <a:rPr lang="en-US" dirty="0" err="1" smtClean="0"/>
              <a:t>như</a:t>
            </a:r>
            <a:r>
              <a:rPr lang="en-US" dirty="0" smtClean="0"/>
              <a:t> </a:t>
            </a:r>
            <a:r>
              <a:rPr lang="en-US" dirty="0" err="1" smtClean="0"/>
              <a:t>dưới</a:t>
            </a:r>
            <a:r>
              <a:rPr lang="en-US" dirty="0" smtClean="0"/>
              <a:t> </a:t>
            </a:r>
            <a:r>
              <a:rPr lang="en-US" dirty="0" err="1" smtClean="0"/>
              <a:t>đây</a:t>
            </a:r>
            <a:endParaRPr lang="vi-VN" b="1" i="1" dirty="0"/>
          </a:p>
          <a:p>
            <a:endParaRPr lang="en-US" dirty="0" smtClean="0"/>
          </a:p>
          <a:p>
            <a:endParaRPr lang="en-US" dirty="0"/>
          </a:p>
          <a:p>
            <a:endParaRPr lang="en-US" dirty="0" smtClean="0"/>
          </a:p>
        </p:txBody>
      </p:sp>
      <p:sp>
        <p:nvSpPr>
          <p:cNvPr id="4" name="TextBox 3"/>
          <p:cNvSpPr txBox="1"/>
          <p:nvPr/>
        </p:nvSpPr>
        <p:spPr>
          <a:xfrm>
            <a:off x="249384" y="2075207"/>
            <a:ext cx="3657599" cy="738664"/>
          </a:xfrm>
          <a:prstGeom prst="rect">
            <a:avLst/>
          </a:prstGeom>
          <a:noFill/>
        </p:spPr>
        <p:txBody>
          <a:bodyPr wrap="square" rtlCol="0">
            <a:spAutoFit/>
          </a:bodyPr>
          <a:lstStyle/>
          <a:p>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ta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2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Bean “</a:t>
            </a:r>
            <a:r>
              <a:rPr lang="en-US" dirty="0" err="1" smtClean="0"/>
              <a:t>helloWorld</a:t>
            </a:r>
            <a:r>
              <a:rPr lang="en-US" dirty="0" smtClean="0"/>
              <a:t>” ở class </a:t>
            </a:r>
            <a:r>
              <a:rPr lang="en-US" dirty="0" err="1" smtClean="0"/>
              <a:t>MainApp</a:t>
            </a:r>
            <a:r>
              <a:rPr lang="en-US" dirty="0" smtClean="0"/>
              <a:t>.</a:t>
            </a:r>
            <a:endParaRPr lang="en-US" dirty="0"/>
          </a:p>
        </p:txBody>
      </p:sp>
      <p:sp>
        <p:nvSpPr>
          <p:cNvPr id="6" name="TextBox 5"/>
          <p:cNvSpPr txBox="1"/>
          <p:nvPr/>
        </p:nvSpPr>
        <p:spPr>
          <a:xfrm>
            <a:off x="4192733" y="2959572"/>
            <a:ext cx="1984665" cy="523220"/>
          </a:xfrm>
          <a:prstGeom prst="rect">
            <a:avLst/>
          </a:prstGeom>
          <a:noFill/>
        </p:spPr>
        <p:txBody>
          <a:bodyPr wrap="square" rtlCol="0">
            <a:spAutoFit/>
          </a:bodyPr>
          <a:lstStyle/>
          <a:p>
            <a:r>
              <a:rPr lang="en-US" dirty="0" err="1" smtClean="0"/>
              <a:t>Nhưng</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sẽ</a:t>
            </a:r>
            <a:r>
              <a:rPr lang="en-US" dirty="0" smtClean="0"/>
              <a:t> </a:t>
            </a:r>
            <a:r>
              <a:rPr lang="en-US" dirty="0" err="1" smtClean="0"/>
              <a:t>thay</a:t>
            </a:r>
            <a:r>
              <a:rPr lang="en-US" dirty="0" smtClean="0"/>
              <a:t> </a:t>
            </a:r>
            <a:r>
              <a:rPr lang="en-US" dirty="0" err="1" smtClean="0"/>
              <a:t>đổi</a:t>
            </a:r>
            <a:r>
              <a:rPr lang="en-US" dirty="0"/>
              <a: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20" y="1217694"/>
            <a:ext cx="3823854" cy="69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1" y="3683203"/>
            <a:ext cx="273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rot="604489">
            <a:off x="1852544" y="3103038"/>
            <a:ext cx="1686966" cy="53021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089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16674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 sz="2000" dirty="0" smtClean="0">
              <a:latin typeface="iCiel Smoothy Sans" pitchFamily="2" charset="0"/>
            </a:endParaRPr>
          </a:p>
        </p:txBody>
      </p:sp>
      <p:sp>
        <p:nvSpPr>
          <p:cNvPr id="4" name="TextBox 3"/>
          <p:cNvSpPr txBox="1"/>
          <p:nvPr/>
        </p:nvSpPr>
        <p:spPr>
          <a:xfrm>
            <a:off x="353290" y="263567"/>
            <a:ext cx="2899064" cy="369332"/>
          </a:xfrm>
          <a:prstGeom prst="rect">
            <a:avLst/>
          </a:prstGeom>
          <a:noFill/>
        </p:spPr>
        <p:txBody>
          <a:bodyPr wrap="square" rtlCol="0">
            <a:spAutoFit/>
          </a:bodyPr>
          <a:lstStyle/>
          <a:p>
            <a:r>
              <a:rPr lang="en-US" sz="1800" dirty="0" smtClean="0"/>
              <a:t>2.2: </a:t>
            </a:r>
            <a:r>
              <a:rPr lang="en-US" sz="1800" dirty="0" err="1" smtClean="0"/>
              <a:t>Vòng</a:t>
            </a:r>
            <a:r>
              <a:rPr lang="en-US" sz="1800" dirty="0" smtClean="0"/>
              <a:t> </a:t>
            </a:r>
            <a:r>
              <a:rPr lang="en-US" sz="1800" dirty="0" err="1" smtClean="0"/>
              <a:t>đời</a:t>
            </a:r>
            <a:r>
              <a:rPr lang="en-US" sz="1800" dirty="0" smtClean="0"/>
              <a:t> </a:t>
            </a:r>
            <a:r>
              <a:rPr lang="en-US" sz="1800" dirty="0" err="1" smtClean="0"/>
              <a:t>của</a:t>
            </a:r>
            <a:r>
              <a:rPr lang="en-US" sz="1800" dirty="0" smtClean="0"/>
              <a:t> Bean</a:t>
            </a:r>
            <a:endParaRPr lang="en-US" sz="1800" dirty="0"/>
          </a:p>
        </p:txBody>
      </p:sp>
      <p:sp>
        <p:nvSpPr>
          <p:cNvPr id="2" name="TextBox 1"/>
          <p:cNvSpPr txBox="1"/>
          <p:nvPr/>
        </p:nvSpPr>
        <p:spPr>
          <a:xfrm>
            <a:off x="353290" y="768436"/>
            <a:ext cx="6785265" cy="1600438"/>
          </a:xfrm>
          <a:prstGeom prst="rect">
            <a:avLst/>
          </a:prstGeom>
          <a:noFill/>
        </p:spPr>
        <p:txBody>
          <a:bodyPr wrap="square" rtlCol="0">
            <a:spAutoFit/>
          </a:bodyPr>
          <a:lstStyle/>
          <a:p>
            <a:r>
              <a:rPr lang="vi-VN" b="1" dirty="0"/>
              <a:t>Vòng đời của Bean trong Spring</a:t>
            </a:r>
            <a:r>
              <a:rPr lang="vi-VN" dirty="0"/>
              <a:t> bao gồm khởi tạo, sử dụng và kết thúc. Mặc dù, có một danh sách các hoạt động xảy ra đằng sau thời điểm bắt đầu và trước khi bean bị hủy.</a:t>
            </a:r>
          </a:p>
          <a:p>
            <a:r>
              <a:rPr lang="vi-VN" dirty="0"/>
              <a:t>Trong </a:t>
            </a:r>
            <a:r>
              <a:rPr lang="en-US" dirty="0" err="1" smtClean="0"/>
              <a:t>phần</a:t>
            </a:r>
            <a:r>
              <a:rPr lang="en-US" dirty="0" smtClean="0"/>
              <a:t> </a:t>
            </a:r>
            <a:r>
              <a:rPr lang="en-US" dirty="0" err="1" smtClean="0"/>
              <a:t>này</a:t>
            </a:r>
            <a:r>
              <a:rPr lang="vi-VN" dirty="0" smtClean="0"/>
              <a:t>, ta </a:t>
            </a:r>
            <a:r>
              <a:rPr lang="vi-VN" dirty="0"/>
              <a:t>chỉ bàn luận về 2 phương thức liên quan đến việc gọi lại (callback) vòng đời của bean được yêu cầu tại thời điểm </a:t>
            </a:r>
            <a:r>
              <a:rPr lang="vi-VN" b="1" dirty="0"/>
              <a:t>khởi tạo</a:t>
            </a:r>
            <a:r>
              <a:rPr lang="vi-VN" dirty="0"/>
              <a:t> (init) và </a:t>
            </a:r>
            <a:r>
              <a:rPr lang="vi-VN" b="1" dirty="0"/>
              <a:t>hủy</a:t>
            </a:r>
            <a:r>
              <a:rPr lang="vi-VN" dirty="0"/>
              <a:t> (destroy).</a:t>
            </a:r>
          </a:p>
          <a:p>
            <a:endParaRPr lang="en-US" dirty="0"/>
          </a:p>
        </p:txBody>
      </p:sp>
      <p:sp>
        <p:nvSpPr>
          <p:cNvPr id="6" name="TextBox 5"/>
          <p:cNvSpPr txBox="1"/>
          <p:nvPr/>
        </p:nvSpPr>
        <p:spPr>
          <a:xfrm>
            <a:off x="428929" y="2284163"/>
            <a:ext cx="2823425" cy="523220"/>
          </a:xfrm>
          <a:prstGeom prst="rect">
            <a:avLst/>
          </a:prstGeom>
          <a:noFill/>
        </p:spPr>
        <p:txBody>
          <a:bodyPr wrap="square" rtlCol="0">
            <a:spAutoFit/>
          </a:bodyPr>
          <a:lstStyle/>
          <a:p>
            <a:r>
              <a:rPr lang="en-US" dirty="0" smtClean="0"/>
              <a:t>B1: Ta </a:t>
            </a:r>
            <a:r>
              <a:rPr lang="en-US" dirty="0" err="1" smtClean="0"/>
              <a:t>tạo</a:t>
            </a:r>
            <a:r>
              <a:rPr lang="en-US" dirty="0" smtClean="0"/>
              <a:t> </a:t>
            </a:r>
            <a:r>
              <a:rPr lang="en-US" dirty="0" err="1" smtClean="0"/>
              <a:t>thêm</a:t>
            </a:r>
            <a:r>
              <a:rPr lang="en-US" dirty="0" smtClean="0"/>
              <a:t> 2 method </a:t>
            </a:r>
            <a:r>
              <a:rPr lang="en-US" dirty="0" err="1" smtClean="0"/>
              <a:t>init</a:t>
            </a:r>
            <a:r>
              <a:rPr lang="en-US" dirty="0" smtClean="0"/>
              <a:t> </a:t>
            </a:r>
            <a:r>
              <a:rPr lang="en-US" dirty="0" err="1" smtClean="0"/>
              <a:t>và</a:t>
            </a:r>
            <a:r>
              <a:rPr lang="en-US" dirty="0" smtClean="0"/>
              <a:t> destroy </a:t>
            </a:r>
            <a:r>
              <a:rPr lang="en-US" dirty="0" err="1" smtClean="0"/>
              <a:t>trong</a:t>
            </a:r>
            <a:r>
              <a:rPr lang="en-US" dirty="0" smtClean="0"/>
              <a:t> class </a:t>
            </a:r>
            <a:r>
              <a:rPr lang="en-US" dirty="0" err="1" smtClean="0"/>
              <a:t>HelloWorld</a:t>
            </a:r>
            <a:endParaRPr lang="en-US" dirty="0"/>
          </a:p>
        </p:txBody>
      </p:sp>
      <p:sp>
        <p:nvSpPr>
          <p:cNvPr id="8" name="TextBox 7"/>
          <p:cNvSpPr txBox="1"/>
          <p:nvPr/>
        </p:nvSpPr>
        <p:spPr>
          <a:xfrm>
            <a:off x="4751548" y="2094242"/>
            <a:ext cx="2823425" cy="738664"/>
          </a:xfrm>
          <a:prstGeom prst="rect">
            <a:avLst/>
          </a:prstGeom>
          <a:noFill/>
        </p:spPr>
        <p:txBody>
          <a:bodyPr wrap="square" rtlCol="0">
            <a:spAutoFit/>
          </a:bodyPr>
          <a:lstStyle/>
          <a:p>
            <a:r>
              <a:rPr lang="en-US" dirty="0" smtClean="0"/>
              <a:t>B2: </a:t>
            </a:r>
            <a:r>
              <a:rPr lang="en-US" dirty="0" err="1" smtClean="0"/>
              <a:t>Định</a:t>
            </a:r>
            <a:r>
              <a:rPr lang="en-US" dirty="0" smtClean="0"/>
              <a:t> </a:t>
            </a:r>
            <a:r>
              <a:rPr lang="en-US" dirty="0" err="1" smtClean="0"/>
              <a:t>nghĩa</a:t>
            </a:r>
            <a:r>
              <a:rPr lang="en-US" dirty="0" smtClean="0"/>
              <a:t> Bean </a:t>
            </a:r>
            <a:r>
              <a:rPr lang="en-US" dirty="0" err="1" smtClean="0"/>
              <a:t>trong</a:t>
            </a:r>
            <a:r>
              <a:rPr lang="en-US" dirty="0" smtClean="0"/>
              <a:t> file .xml </a:t>
            </a:r>
            <a:r>
              <a:rPr lang="en-US" dirty="0" err="1" smtClean="0"/>
              <a:t>như</a:t>
            </a:r>
            <a:r>
              <a:rPr lang="en-US" dirty="0" smtClean="0"/>
              <a:t> </a:t>
            </a:r>
            <a:r>
              <a:rPr lang="en-US" dirty="0" err="1" smtClean="0"/>
              <a:t>sau</a:t>
            </a:r>
            <a:r>
              <a:rPr lang="vi-VN" dirty="0"/>
              <a:t/>
            </a:r>
            <a:br>
              <a:rPr lang="vi-VN" dirty="0"/>
            </a:b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922" y="2684602"/>
            <a:ext cx="5211029" cy="69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29936" y="3522518"/>
            <a:ext cx="2400300" cy="523220"/>
          </a:xfrm>
          <a:prstGeom prst="rect">
            <a:avLst/>
          </a:prstGeom>
          <a:noFill/>
        </p:spPr>
        <p:txBody>
          <a:bodyPr wrap="square" rtlCol="0">
            <a:spAutoFit/>
          </a:bodyPr>
          <a:lstStyle/>
          <a:p>
            <a:r>
              <a:rPr lang="en-US" dirty="0" smtClean="0"/>
              <a:t>B3: </a:t>
            </a:r>
            <a:r>
              <a:rPr lang="en-US" dirty="0" err="1" smtClean="0"/>
              <a:t>Khi</a:t>
            </a:r>
            <a:r>
              <a:rPr lang="en-US" dirty="0" smtClean="0"/>
              <a:t> </a:t>
            </a:r>
            <a:r>
              <a:rPr lang="en-US" dirty="0" err="1" smtClean="0"/>
              <a:t>chạy</a:t>
            </a:r>
            <a:r>
              <a:rPr lang="en-US" dirty="0" smtClean="0"/>
              <a:t> class </a:t>
            </a:r>
            <a:r>
              <a:rPr lang="en-US" dirty="0" err="1" smtClean="0"/>
              <a:t>MainApp</a:t>
            </a:r>
            <a:r>
              <a:rPr lang="en-US" dirty="0" smtClean="0"/>
              <a:t> ta </a:t>
            </a:r>
            <a:r>
              <a:rPr lang="en-US" dirty="0" err="1" smtClean="0"/>
              <a:t>được</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23" y="3522518"/>
            <a:ext cx="26860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941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6185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sz="2000" dirty="0">
                <a:latin typeface="iCiel Smoothy Sans" pitchFamily="2" charset="0"/>
              </a:rPr>
              <a:t>3</a:t>
            </a:r>
            <a:r>
              <a:rPr lang="en" sz="2000" dirty="0" smtClean="0">
                <a:latin typeface="iCiel Smoothy Sans" pitchFamily="2" charset="0"/>
              </a:rPr>
              <a:t>. Dependency injection</a:t>
            </a:r>
          </a:p>
        </p:txBody>
      </p:sp>
      <p:sp>
        <p:nvSpPr>
          <p:cNvPr id="2" name="TextBox 1"/>
          <p:cNvSpPr txBox="1"/>
          <p:nvPr/>
        </p:nvSpPr>
        <p:spPr>
          <a:xfrm>
            <a:off x="353291" y="758043"/>
            <a:ext cx="8406245" cy="584775"/>
          </a:xfrm>
          <a:prstGeom prst="rect">
            <a:avLst/>
          </a:prstGeom>
          <a:noFill/>
        </p:spPr>
        <p:txBody>
          <a:bodyPr wrap="square" rtlCol="0">
            <a:spAutoFit/>
          </a:bodyPr>
          <a:lstStyle/>
          <a:p>
            <a:r>
              <a:rPr lang="en-US" sz="1600" dirty="0" err="1" smtClean="0"/>
              <a:t>Như</a:t>
            </a:r>
            <a:r>
              <a:rPr lang="en-US" sz="1600" dirty="0" smtClean="0"/>
              <a:t> </a:t>
            </a:r>
            <a:r>
              <a:rPr lang="en-US" sz="1600" dirty="0" err="1" smtClean="0"/>
              <a:t>đã</a:t>
            </a:r>
            <a:r>
              <a:rPr lang="en-US" sz="1600" dirty="0" smtClean="0"/>
              <a:t> </a:t>
            </a:r>
            <a:r>
              <a:rPr lang="en-US" sz="1600" dirty="0" err="1" smtClean="0"/>
              <a:t>biết</a:t>
            </a:r>
            <a:r>
              <a:rPr lang="en-US" sz="1600" dirty="0" smtClean="0"/>
              <a:t> ở </a:t>
            </a:r>
            <a:r>
              <a:rPr lang="en-US" sz="1600" dirty="0" err="1" smtClean="0"/>
              <a:t>chương</a:t>
            </a:r>
            <a:r>
              <a:rPr lang="en-US" sz="1600" dirty="0" smtClean="0"/>
              <a:t> 1, ta </a:t>
            </a:r>
            <a:r>
              <a:rPr lang="en-US" sz="1600" dirty="0" err="1" smtClean="0"/>
              <a:t>có</a:t>
            </a:r>
            <a:r>
              <a:rPr lang="en-US" sz="1600" dirty="0" smtClean="0"/>
              <a:t> </a:t>
            </a:r>
            <a:r>
              <a:rPr lang="en-US" sz="1600" dirty="0" err="1" smtClean="0"/>
              <a:t>thể</a:t>
            </a:r>
            <a:r>
              <a:rPr lang="en-US" sz="1600" dirty="0" smtClean="0"/>
              <a:t> </a:t>
            </a:r>
            <a:r>
              <a:rPr lang="en-US" sz="1600" dirty="0" err="1" smtClean="0"/>
              <a:t>tiêm</a:t>
            </a:r>
            <a:r>
              <a:rPr lang="en-US" sz="1600" dirty="0" smtClean="0"/>
              <a:t> </a:t>
            </a:r>
            <a:r>
              <a:rPr lang="en-US" sz="1600" dirty="0" err="1" smtClean="0"/>
              <a:t>sự</a:t>
            </a:r>
            <a:r>
              <a:rPr lang="en-US" sz="1600" dirty="0" smtClean="0"/>
              <a:t> </a:t>
            </a:r>
            <a:r>
              <a:rPr lang="en-US" sz="1600" dirty="0" err="1" smtClean="0"/>
              <a:t>phụ</a:t>
            </a:r>
            <a:r>
              <a:rPr lang="en-US" sz="1600" dirty="0" smtClean="0"/>
              <a:t> </a:t>
            </a:r>
            <a:r>
              <a:rPr lang="en-US" sz="1600" dirty="0" err="1" smtClean="0"/>
              <a:t>thuộc</a:t>
            </a:r>
            <a:r>
              <a:rPr lang="en-US" sz="1600" dirty="0" smtClean="0"/>
              <a:t> </a:t>
            </a:r>
            <a:r>
              <a:rPr lang="en-US" sz="1600" dirty="0" err="1" smtClean="0"/>
              <a:t>bằng</a:t>
            </a:r>
            <a:r>
              <a:rPr lang="en-US" sz="1600" dirty="0" smtClean="0"/>
              <a:t> 2 </a:t>
            </a:r>
            <a:r>
              <a:rPr lang="en-US" sz="1600" dirty="0" err="1" smtClean="0"/>
              <a:t>cách</a:t>
            </a:r>
            <a:r>
              <a:rPr lang="en-US" sz="1600" dirty="0" smtClean="0"/>
              <a:t> : </a:t>
            </a:r>
            <a:r>
              <a:rPr lang="en-US" sz="1600" dirty="0" err="1" smtClean="0"/>
              <a:t>sử</a:t>
            </a:r>
            <a:r>
              <a:rPr lang="en-US" sz="1600" dirty="0" smtClean="0"/>
              <a:t> </a:t>
            </a:r>
            <a:r>
              <a:rPr lang="en-US" sz="1600" dirty="0" err="1" smtClean="0"/>
              <a:t>dụng</a:t>
            </a:r>
            <a:r>
              <a:rPr lang="en-US" sz="1600" dirty="0" smtClean="0"/>
              <a:t> </a:t>
            </a:r>
            <a:r>
              <a:rPr lang="en-US" sz="1600" b="1" i="1" dirty="0" err="1" smtClean="0"/>
              <a:t>Contructor</a:t>
            </a:r>
            <a:r>
              <a:rPr lang="en-US" sz="1600" dirty="0" smtClean="0"/>
              <a:t> </a:t>
            </a:r>
            <a:r>
              <a:rPr lang="en-US" sz="1600" dirty="0" err="1" smtClean="0"/>
              <a:t>và</a:t>
            </a:r>
            <a:r>
              <a:rPr lang="en-US" sz="1600" dirty="0" smtClean="0"/>
              <a:t> </a:t>
            </a:r>
            <a:r>
              <a:rPr lang="en-US" sz="1600" dirty="0" err="1" smtClean="0"/>
              <a:t>sử</a:t>
            </a:r>
            <a:r>
              <a:rPr lang="en-US" sz="1600" dirty="0" smtClean="0"/>
              <a:t> </a:t>
            </a:r>
            <a:r>
              <a:rPr lang="en-US" sz="1600" dirty="0" err="1" smtClean="0"/>
              <a:t>dụng</a:t>
            </a:r>
            <a:r>
              <a:rPr lang="en-US" sz="1600" dirty="0" smtClean="0"/>
              <a:t> qua method </a:t>
            </a:r>
            <a:r>
              <a:rPr lang="en-US" sz="1600" b="1" i="1" dirty="0" smtClean="0"/>
              <a:t>Setter</a:t>
            </a:r>
            <a:r>
              <a:rPr lang="en-US" sz="1600" dirty="0" smtClean="0"/>
              <a:t>.</a:t>
            </a: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19" y="1947427"/>
            <a:ext cx="7180263"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56063" y="1499473"/>
            <a:ext cx="4062846" cy="338554"/>
          </a:xfrm>
          <a:prstGeom prst="rect">
            <a:avLst/>
          </a:prstGeom>
          <a:noFill/>
        </p:spPr>
        <p:txBody>
          <a:bodyPr wrap="square" rtlCol="0">
            <a:spAutoFit/>
          </a:bodyPr>
          <a:lstStyle/>
          <a:p>
            <a:r>
              <a:rPr lang="en-US" dirty="0" smtClean="0"/>
              <a:t>C1: </a:t>
            </a:r>
            <a:r>
              <a:rPr lang="en-US" dirty="0" err="1" smtClean="0"/>
              <a:t>Sử</a:t>
            </a:r>
            <a:r>
              <a:rPr lang="en-US" dirty="0" smtClean="0"/>
              <a:t> </a:t>
            </a:r>
            <a:r>
              <a:rPr lang="en-US" dirty="0" err="1" smtClean="0"/>
              <a:t>dụng</a:t>
            </a:r>
            <a:r>
              <a:rPr lang="en-US" dirty="0" smtClean="0"/>
              <a:t> </a:t>
            </a:r>
            <a:r>
              <a:rPr lang="en-US" sz="1600" b="1" i="1" dirty="0" err="1" smtClean="0"/>
              <a:t>Contructor</a:t>
            </a:r>
            <a:endParaRPr lang="en-US" dirty="0"/>
          </a:p>
        </p:txBody>
      </p:sp>
      <p:sp>
        <p:nvSpPr>
          <p:cNvPr id="9" name="TextBox 8"/>
          <p:cNvSpPr txBox="1"/>
          <p:nvPr/>
        </p:nvSpPr>
        <p:spPr>
          <a:xfrm>
            <a:off x="1908463" y="2826056"/>
            <a:ext cx="4062846" cy="338554"/>
          </a:xfrm>
          <a:prstGeom prst="rect">
            <a:avLst/>
          </a:prstGeom>
          <a:noFill/>
        </p:spPr>
        <p:txBody>
          <a:bodyPr wrap="square" rtlCol="0">
            <a:spAutoFit/>
          </a:bodyPr>
          <a:lstStyle/>
          <a:p>
            <a:r>
              <a:rPr lang="en-US" dirty="0" smtClean="0"/>
              <a:t>C2: </a:t>
            </a:r>
            <a:r>
              <a:rPr lang="en-US" dirty="0" err="1" smtClean="0"/>
              <a:t>Sử</a:t>
            </a:r>
            <a:r>
              <a:rPr lang="en-US" dirty="0" smtClean="0"/>
              <a:t> </a:t>
            </a:r>
            <a:r>
              <a:rPr lang="en-US" dirty="0" err="1" smtClean="0"/>
              <a:t>dụng</a:t>
            </a:r>
            <a:r>
              <a:rPr lang="en-US" dirty="0" smtClean="0"/>
              <a:t> </a:t>
            </a:r>
            <a:r>
              <a:rPr lang="en-US" sz="1600" b="1" i="1" dirty="0"/>
              <a:t>S</a:t>
            </a:r>
            <a:r>
              <a:rPr lang="en-US" sz="1600" b="1" i="1" dirty="0" smtClean="0"/>
              <a:t>etter</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19" y="3296949"/>
            <a:ext cx="62007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86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403856" y="3661925"/>
            <a:ext cx="5250688"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Bean </a:t>
            </a:r>
            <a:r>
              <a:rPr lang="en" dirty="0" smtClean="0">
                <a:latin typeface="Times New Roman" pitchFamily="18" charset="0"/>
                <a:cs typeface="Times New Roman" pitchFamily="18" charset="0"/>
              </a:rPr>
              <a:t>Definition Inheritance</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3</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857500" y="4062847"/>
            <a:ext cx="4343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66766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425" y="341769"/>
            <a:ext cx="7334250" cy="4154984"/>
          </a:xfrm>
          <a:prstGeom prst="rect">
            <a:avLst/>
          </a:prstGeom>
        </p:spPr>
        <p:txBody>
          <a:bodyPr wrap="square">
            <a:spAutoFit/>
          </a:bodyPr>
          <a:lstStyle/>
          <a:p>
            <a:pPr>
              <a:lnSpc>
                <a:spcPct val="150000"/>
              </a:lnSpc>
            </a:pPr>
            <a:r>
              <a:rPr lang="en-US" sz="1600" dirty="0" err="1"/>
              <a:t>Một</a:t>
            </a:r>
            <a:r>
              <a:rPr lang="en-US" sz="1600" dirty="0"/>
              <a:t> </a:t>
            </a:r>
            <a:r>
              <a:rPr lang="en-US" sz="1600" dirty="0" err="1"/>
              <a:t>định</a:t>
            </a:r>
            <a:r>
              <a:rPr lang="en-US" sz="1600" dirty="0"/>
              <a:t> </a:t>
            </a:r>
            <a:r>
              <a:rPr lang="en-US" sz="1600" dirty="0" err="1"/>
              <a:t>nghĩa</a:t>
            </a:r>
            <a:r>
              <a:rPr lang="en-US" sz="1600" dirty="0"/>
              <a:t> bean </a:t>
            </a:r>
            <a:r>
              <a:rPr lang="en-US" sz="1600" dirty="0" err="1"/>
              <a:t>có</a:t>
            </a:r>
            <a:r>
              <a:rPr lang="en-US" sz="1600" dirty="0"/>
              <a:t> </a:t>
            </a:r>
            <a:r>
              <a:rPr lang="en-US" sz="1600" dirty="0" err="1"/>
              <a:t>thể</a:t>
            </a:r>
            <a:r>
              <a:rPr lang="en-US" sz="1600" dirty="0"/>
              <a:t> </a:t>
            </a:r>
            <a:r>
              <a:rPr lang="en-US" sz="1600" dirty="0" err="1"/>
              <a:t>chứa</a:t>
            </a:r>
            <a:r>
              <a:rPr lang="en-US" sz="1600" dirty="0"/>
              <a:t> </a:t>
            </a:r>
            <a:r>
              <a:rPr lang="en-US" sz="1600" dirty="0" err="1"/>
              <a:t>nhiều</a:t>
            </a:r>
            <a:r>
              <a:rPr lang="en-US" sz="1600" dirty="0"/>
              <a:t> </a:t>
            </a:r>
            <a:r>
              <a:rPr lang="en-US" sz="1600" dirty="0" err="1"/>
              <a:t>thông</a:t>
            </a:r>
            <a:r>
              <a:rPr lang="en-US" sz="1600" dirty="0"/>
              <a:t> tin </a:t>
            </a:r>
            <a:r>
              <a:rPr lang="en-US" sz="1600" dirty="0" err="1"/>
              <a:t>cấu</a:t>
            </a:r>
            <a:r>
              <a:rPr lang="en-US" sz="1600" dirty="0"/>
              <a:t> </a:t>
            </a:r>
            <a:r>
              <a:rPr lang="en-US" sz="1600" dirty="0" err="1"/>
              <a:t>hình</a:t>
            </a:r>
            <a:r>
              <a:rPr lang="en-US" sz="1600" dirty="0"/>
              <a:t>, </a:t>
            </a:r>
            <a:r>
              <a:rPr lang="en-US" sz="1600" dirty="0" err="1"/>
              <a:t>bao</a:t>
            </a:r>
            <a:r>
              <a:rPr lang="en-US" sz="1600" dirty="0"/>
              <a:t> </a:t>
            </a:r>
            <a:r>
              <a:rPr lang="en-US" sz="1600" dirty="0" err="1"/>
              <a:t>gồm</a:t>
            </a:r>
            <a:r>
              <a:rPr lang="en-US" sz="1600" dirty="0"/>
              <a:t> </a:t>
            </a:r>
            <a:r>
              <a:rPr lang="en-US" sz="1600" dirty="0" err="1"/>
              <a:t>các</a:t>
            </a:r>
            <a:r>
              <a:rPr lang="en-US" sz="1600" dirty="0"/>
              <a:t> </a:t>
            </a:r>
            <a:r>
              <a:rPr lang="en-US" sz="1600" dirty="0" err="1"/>
              <a:t>giá</a:t>
            </a:r>
            <a:r>
              <a:rPr lang="en-US" sz="1600" dirty="0"/>
              <a:t> </a:t>
            </a:r>
            <a:r>
              <a:rPr lang="en-US" sz="1600" dirty="0" err="1"/>
              <a:t>trị</a:t>
            </a:r>
            <a:r>
              <a:rPr lang="en-US" sz="1600" dirty="0"/>
              <a:t> </a:t>
            </a:r>
            <a:r>
              <a:rPr lang="en-US" sz="1600" dirty="0" err="1"/>
              <a:t>hàm</a:t>
            </a:r>
            <a:r>
              <a:rPr lang="en-US" sz="1600" dirty="0"/>
              <a:t> </a:t>
            </a:r>
            <a:r>
              <a:rPr lang="en-US" sz="1600" dirty="0" err="1"/>
              <a:t>tạo</a:t>
            </a:r>
            <a:r>
              <a:rPr lang="en-US" sz="1600" dirty="0"/>
              <a:t>, </a:t>
            </a:r>
            <a:r>
              <a:rPr lang="en-US" sz="1600" dirty="0" err="1"/>
              <a:t>thuộc</a:t>
            </a:r>
            <a:r>
              <a:rPr lang="en-US" sz="1600" dirty="0"/>
              <a:t> </a:t>
            </a:r>
            <a:r>
              <a:rPr lang="en-US" sz="1600" dirty="0" err="1"/>
              <a:t>tính</a:t>
            </a:r>
            <a:r>
              <a:rPr lang="en-US" sz="1600" dirty="0"/>
              <a:t> </a:t>
            </a:r>
            <a:r>
              <a:rPr lang="en-US" sz="1600" dirty="0" err="1"/>
              <a:t>và</a:t>
            </a:r>
            <a:r>
              <a:rPr lang="en-US" sz="1600" dirty="0"/>
              <a:t> </a:t>
            </a:r>
            <a:r>
              <a:rPr lang="en-US" sz="1600" dirty="0" err="1"/>
              <a:t>thông</a:t>
            </a:r>
            <a:r>
              <a:rPr lang="en-US" sz="1600" dirty="0"/>
              <a:t> tin </a:t>
            </a:r>
            <a:r>
              <a:rPr lang="en-US" sz="1600" dirty="0" err="1"/>
              <a:t>dành</a:t>
            </a:r>
            <a:r>
              <a:rPr lang="en-US" sz="1600" dirty="0"/>
              <a:t> </a:t>
            </a:r>
            <a:r>
              <a:rPr lang="en-US" sz="1600" dirty="0" err="1"/>
              <a:t>riêng</a:t>
            </a:r>
            <a:r>
              <a:rPr lang="en-US" sz="1600" dirty="0"/>
              <a:t> </a:t>
            </a:r>
            <a:r>
              <a:rPr lang="en-US" sz="1600" dirty="0" err="1"/>
              <a:t>cho</a:t>
            </a:r>
            <a:r>
              <a:rPr lang="en-US" sz="1600" dirty="0"/>
              <a:t> container </a:t>
            </a:r>
            <a:r>
              <a:rPr lang="en-US" sz="1600" dirty="0" err="1"/>
              <a:t>như</a:t>
            </a:r>
            <a:r>
              <a:rPr lang="en-US" sz="1600" dirty="0"/>
              <a:t> </a:t>
            </a:r>
            <a:r>
              <a:rPr lang="en-US" sz="1600" dirty="0" err="1"/>
              <a:t>phương</a:t>
            </a:r>
            <a:r>
              <a:rPr lang="en-US" sz="1600" dirty="0"/>
              <a:t> </a:t>
            </a:r>
            <a:r>
              <a:rPr lang="en-US" sz="1600" dirty="0" err="1"/>
              <a:t>thức</a:t>
            </a:r>
            <a:r>
              <a:rPr lang="en-US" sz="1600" dirty="0"/>
              <a:t> </a:t>
            </a:r>
            <a:r>
              <a:rPr lang="en-US" sz="1600" dirty="0" err="1"/>
              <a:t>khởi</a:t>
            </a:r>
            <a:r>
              <a:rPr lang="en-US" sz="1600" dirty="0"/>
              <a:t> </a:t>
            </a:r>
            <a:r>
              <a:rPr lang="en-US" sz="1600" dirty="0" err="1"/>
              <a:t>tạo</a:t>
            </a:r>
            <a:r>
              <a:rPr lang="en-US" sz="1600" dirty="0"/>
              <a:t>, </a:t>
            </a:r>
            <a:r>
              <a:rPr lang="en-US" sz="1600" dirty="0" err="1"/>
              <a:t>tên</a:t>
            </a:r>
            <a:r>
              <a:rPr lang="en-US" sz="1600" dirty="0"/>
              <a:t> </a:t>
            </a:r>
            <a:r>
              <a:rPr lang="en-US" sz="1600" dirty="0" err="1"/>
              <a:t>phương</a:t>
            </a:r>
            <a:r>
              <a:rPr lang="en-US" sz="1600" dirty="0"/>
              <a:t> </a:t>
            </a:r>
            <a:r>
              <a:rPr lang="en-US" sz="1600" dirty="0" err="1"/>
              <a:t>thức</a:t>
            </a:r>
            <a:r>
              <a:rPr lang="en-US" sz="1600" dirty="0"/>
              <a:t> static factory v.v</a:t>
            </a:r>
            <a:r>
              <a:rPr lang="en-US" sz="1600" dirty="0" smtClean="0"/>
              <a:t>.</a:t>
            </a:r>
          </a:p>
          <a:p>
            <a:pPr>
              <a:lnSpc>
                <a:spcPct val="150000"/>
              </a:lnSpc>
            </a:pPr>
            <a:endParaRPr lang="en-US" sz="1600" dirty="0"/>
          </a:p>
          <a:p>
            <a:pPr>
              <a:lnSpc>
                <a:spcPct val="150000"/>
              </a:lnSpc>
            </a:pPr>
            <a:r>
              <a:rPr lang="en-US" sz="1600" dirty="0"/>
              <a:t>Bean con </a:t>
            </a:r>
            <a:r>
              <a:rPr lang="en-US" sz="1600" dirty="0" err="1"/>
              <a:t>kế</a:t>
            </a:r>
            <a:r>
              <a:rPr lang="en-US" sz="1600" dirty="0"/>
              <a:t> </a:t>
            </a:r>
            <a:r>
              <a:rPr lang="en-US" sz="1600" dirty="0" err="1"/>
              <a:t>thừa</a:t>
            </a:r>
            <a:r>
              <a:rPr lang="en-US" sz="1600" dirty="0"/>
              <a:t> </a:t>
            </a:r>
            <a:r>
              <a:rPr lang="en-US" sz="1600" dirty="0" err="1"/>
              <a:t>dữ</a:t>
            </a:r>
            <a:r>
              <a:rPr lang="en-US" sz="1600" dirty="0"/>
              <a:t> </a:t>
            </a:r>
            <a:r>
              <a:rPr lang="en-US" sz="1600" dirty="0" err="1"/>
              <a:t>liệu</a:t>
            </a:r>
            <a:r>
              <a:rPr lang="en-US" sz="1600" dirty="0"/>
              <a:t> </a:t>
            </a:r>
            <a:r>
              <a:rPr lang="en-US" sz="1600" dirty="0" err="1"/>
              <a:t>cấu</a:t>
            </a:r>
            <a:r>
              <a:rPr lang="en-US" sz="1600" dirty="0"/>
              <a:t> </a:t>
            </a:r>
            <a:r>
              <a:rPr lang="en-US" sz="1600" dirty="0" err="1"/>
              <a:t>hình</a:t>
            </a:r>
            <a:r>
              <a:rPr lang="en-US" sz="1600" dirty="0"/>
              <a:t> </a:t>
            </a:r>
            <a:r>
              <a:rPr lang="en-US" sz="1600" dirty="0" err="1"/>
              <a:t>từ</a:t>
            </a:r>
            <a:r>
              <a:rPr lang="en-US" sz="1600" dirty="0"/>
              <a:t> </a:t>
            </a:r>
            <a:r>
              <a:rPr lang="en-US" sz="1600" dirty="0" smtClean="0"/>
              <a:t>bean </a:t>
            </a:r>
            <a:r>
              <a:rPr lang="en-US" sz="1600" dirty="0"/>
              <a:t>cha. </a:t>
            </a:r>
            <a:r>
              <a:rPr lang="en-US" sz="1600" dirty="0" err="1"/>
              <a:t>Định</a:t>
            </a:r>
            <a:r>
              <a:rPr lang="en-US" sz="1600" dirty="0"/>
              <a:t> </a:t>
            </a:r>
            <a:r>
              <a:rPr lang="en-US" sz="1600" dirty="0" err="1"/>
              <a:t>nghĩa</a:t>
            </a:r>
            <a:r>
              <a:rPr lang="en-US" sz="1600" dirty="0"/>
              <a:t> con </a:t>
            </a:r>
            <a:r>
              <a:rPr lang="en-US" sz="1600" dirty="0" err="1"/>
              <a:t>có</a:t>
            </a:r>
            <a:r>
              <a:rPr lang="en-US" sz="1600" dirty="0"/>
              <a:t> </a:t>
            </a:r>
            <a:r>
              <a:rPr lang="en-US" sz="1600" dirty="0" err="1"/>
              <a:t>thể</a:t>
            </a:r>
            <a:r>
              <a:rPr lang="en-US" sz="1600" dirty="0"/>
              <a:t> </a:t>
            </a:r>
            <a:r>
              <a:rPr lang="en-US" sz="1600" dirty="0" err="1"/>
              <a:t>ghi</a:t>
            </a:r>
            <a:r>
              <a:rPr lang="en-US" sz="1600" dirty="0"/>
              <a:t> </a:t>
            </a:r>
            <a:r>
              <a:rPr lang="en-US" sz="1600" dirty="0" err="1"/>
              <a:t>đè</a:t>
            </a:r>
            <a:r>
              <a:rPr lang="en-US" sz="1600" dirty="0"/>
              <a:t> </a:t>
            </a:r>
            <a:r>
              <a:rPr lang="en-US" sz="1600" dirty="0" err="1"/>
              <a:t>một</a:t>
            </a:r>
            <a:r>
              <a:rPr lang="en-US" sz="1600" dirty="0"/>
              <a:t> </a:t>
            </a:r>
            <a:r>
              <a:rPr lang="en-US" sz="1600" dirty="0" err="1"/>
              <a:t>số</a:t>
            </a:r>
            <a:r>
              <a:rPr lang="en-US" sz="1600" dirty="0"/>
              <a:t> </a:t>
            </a:r>
            <a:r>
              <a:rPr lang="en-US" sz="1600" dirty="0" err="1"/>
              <a:t>giá</a:t>
            </a:r>
            <a:r>
              <a:rPr lang="en-US" sz="1600" dirty="0"/>
              <a:t> </a:t>
            </a:r>
            <a:r>
              <a:rPr lang="en-US" sz="1600" dirty="0" err="1"/>
              <a:t>trị</a:t>
            </a:r>
            <a:r>
              <a:rPr lang="en-US" sz="1600" dirty="0"/>
              <a:t> </a:t>
            </a:r>
            <a:r>
              <a:rPr lang="en-US" sz="1600" dirty="0" err="1"/>
              <a:t>hoặc</a:t>
            </a:r>
            <a:r>
              <a:rPr lang="en-US" sz="1600" dirty="0"/>
              <a:t> </a:t>
            </a:r>
            <a:r>
              <a:rPr lang="en-US" sz="1600" dirty="0" err="1"/>
              <a:t>thêm</a:t>
            </a:r>
            <a:r>
              <a:rPr lang="en-US" sz="1600" dirty="0"/>
              <a:t> </a:t>
            </a:r>
            <a:r>
              <a:rPr lang="en-US" sz="1600" dirty="0" err="1"/>
              <a:t>các</a:t>
            </a:r>
            <a:r>
              <a:rPr lang="en-US" sz="1600" dirty="0"/>
              <a:t> </a:t>
            </a:r>
            <a:r>
              <a:rPr lang="en-US" sz="1600" dirty="0" err="1"/>
              <a:t>giá</a:t>
            </a:r>
            <a:r>
              <a:rPr lang="en-US" sz="1600" dirty="0"/>
              <a:t> </a:t>
            </a:r>
            <a:r>
              <a:rPr lang="en-US" sz="1600" dirty="0" err="1"/>
              <a:t>trị</a:t>
            </a:r>
            <a:r>
              <a:rPr lang="en-US" sz="1600" dirty="0"/>
              <a:t> </a:t>
            </a:r>
            <a:r>
              <a:rPr lang="en-US" sz="1600" dirty="0" err="1"/>
              <a:t>khác</a:t>
            </a:r>
            <a:r>
              <a:rPr lang="en-US" sz="1600" dirty="0"/>
              <a:t> </a:t>
            </a:r>
            <a:r>
              <a:rPr lang="en-US" sz="1600" dirty="0" err="1"/>
              <a:t>nếu</a:t>
            </a:r>
            <a:r>
              <a:rPr lang="en-US" sz="1600" dirty="0"/>
              <a:t> </a:t>
            </a:r>
            <a:r>
              <a:rPr lang="en-US" sz="1600" dirty="0" err="1"/>
              <a:t>cần</a:t>
            </a:r>
            <a:r>
              <a:rPr lang="en-US" sz="1600" dirty="0" smtClean="0"/>
              <a:t>.</a:t>
            </a:r>
          </a:p>
          <a:p>
            <a:pPr>
              <a:lnSpc>
                <a:spcPct val="150000"/>
              </a:lnSpc>
            </a:pPr>
            <a:endParaRPr lang="en-US" sz="1600" dirty="0"/>
          </a:p>
          <a:p>
            <a:pPr>
              <a:lnSpc>
                <a:spcPct val="150000"/>
              </a:lnSpc>
            </a:pPr>
            <a:r>
              <a:rPr lang="en-US" sz="1600" dirty="0" err="1"/>
              <a:t>Kế</a:t>
            </a:r>
            <a:r>
              <a:rPr lang="en-US" sz="1600" dirty="0"/>
              <a:t> </a:t>
            </a:r>
            <a:r>
              <a:rPr lang="en-US" sz="1600" dirty="0" err="1"/>
              <a:t>thừa</a:t>
            </a:r>
            <a:r>
              <a:rPr lang="en-US" sz="1600" dirty="0"/>
              <a:t> </a:t>
            </a:r>
            <a:r>
              <a:rPr lang="en-US" sz="1600" dirty="0" err="1"/>
              <a:t>định</a:t>
            </a:r>
            <a:r>
              <a:rPr lang="en-US" sz="1600" dirty="0"/>
              <a:t> </a:t>
            </a:r>
            <a:r>
              <a:rPr lang="en-US" sz="1600" dirty="0" err="1"/>
              <a:t>nghĩa</a:t>
            </a:r>
            <a:r>
              <a:rPr lang="en-US" sz="1600" dirty="0"/>
              <a:t> Spring Bean </a:t>
            </a:r>
            <a:r>
              <a:rPr lang="en-US" sz="1600" dirty="0" err="1"/>
              <a:t>không</a:t>
            </a:r>
            <a:r>
              <a:rPr lang="en-US" sz="1600" dirty="0"/>
              <a:t> </a:t>
            </a:r>
            <a:r>
              <a:rPr lang="en-US" sz="1600" dirty="0" err="1"/>
              <a:t>liên</a:t>
            </a:r>
            <a:r>
              <a:rPr lang="en-US" sz="1600" dirty="0"/>
              <a:t> </a:t>
            </a:r>
            <a:r>
              <a:rPr lang="en-US" sz="1600" dirty="0" err="1"/>
              <a:t>quan</a:t>
            </a:r>
            <a:r>
              <a:rPr lang="en-US" sz="1600" dirty="0"/>
              <a:t> </a:t>
            </a:r>
            <a:r>
              <a:rPr lang="en-US" sz="1600" dirty="0" err="1"/>
              <a:t>gì</a:t>
            </a:r>
            <a:r>
              <a:rPr lang="en-US" sz="1600" dirty="0"/>
              <a:t> </a:t>
            </a:r>
            <a:r>
              <a:rPr lang="en-US" sz="1600" dirty="0" err="1"/>
              <a:t>đến</a:t>
            </a:r>
            <a:r>
              <a:rPr lang="en-US" sz="1600" dirty="0"/>
              <a:t> </a:t>
            </a:r>
            <a:r>
              <a:rPr lang="en-US" sz="1600" dirty="0" err="1"/>
              <a:t>kế</a:t>
            </a:r>
            <a:r>
              <a:rPr lang="en-US" sz="1600" dirty="0"/>
              <a:t> </a:t>
            </a:r>
            <a:r>
              <a:rPr lang="en-US" sz="1600" dirty="0" err="1"/>
              <a:t>thừa</a:t>
            </a:r>
            <a:r>
              <a:rPr lang="en-US" sz="1600" dirty="0"/>
              <a:t> </a:t>
            </a:r>
            <a:r>
              <a:rPr lang="en-US" sz="1600" dirty="0" err="1"/>
              <a:t>lớp</a:t>
            </a:r>
            <a:r>
              <a:rPr lang="en-US" sz="1600" dirty="0"/>
              <a:t> Java </a:t>
            </a:r>
            <a:r>
              <a:rPr lang="en-US" sz="1600" dirty="0" err="1"/>
              <a:t>nhưng</a:t>
            </a:r>
            <a:r>
              <a:rPr lang="en-US" sz="1600" dirty="0"/>
              <a:t> </a:t>
            </a:r>
            <a:r>
              <a:rPr lang="en-US" sz="1600" dirty="0" err="1"/>
              <a:t>khái</a:t>
            </a:r>
            <a:r>
              <a:rPr lang="en-US" sz="1600" dirty="0"/>
              <a:t> </a:t>
            </a:r>
            <a:r>
              <a:rPr lang="en-US" sz="1600" dirty="0" err="1"/>
              <a:t>niệm</a:t>
            </a:r>
            <a:r>
              <a:rPr lang="en-US" sz="1600" dirty="0"/>
              <a:t> </a:t>
            </a:r>
            <a:r>
              <a:rPr lang="en-US" sz="1600" dirty="0" err="1"/>
              <a:t>thừa</a:t>
            </a:r>
            <a:r>
              <a:rPr lang="en-US" sz="1600" dirty="0"/>
              <a:t> </a:t>
            </a:r>
            <a:r>
              <a:rPr lang="en-US" sz="1600" dirty="0" err="1"/>
              <a:t>kế</a:t>
            </a:r>
            <a:r>
              <a:rPr lang="en-US" sz="1600" dirty="0"/>
              <a:t> </a:t>
            </a:r>
            <a:r>
              <a:rPr lang="en-US" sz="1600" dirty="0" err="1"/>
              <a:t>là</a:t>
            </a:r>
            <a:r>
              <a:rPr lang="en-US" sz="1600" dirty="0"/>
              <a:t> </a:t>
            </a:r>
            <a:r>
              <a:rPr lang="en-US" sz="1600" dirty="0" err="1"/>
              <a:t>như</a:t>
            </a:r>
            <a:r>
              <a:rPr lang="en-US" sz="1600" dirty="0"/>
              <a:t> </a:t>
            </a:r>
            <a:r>
              <a:rPr lang="en-US" sz="1600" dirty="0" err="1"/>
              <a:t>nhau</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định</a:t>
            </a:r>
            <a:r>
              <a:rPr lang="en-US" sz="1600" dirty="0"/>
              <a:t> </a:t>
            </a:r>
            <a:r>
              <a:rPr lang="en-US" sz="1600" dirty="0" err="1"/>
              <a:t>nghĩa</a:t>
            </a:r>
            <a:r>
              <a:rPr lang="en-US" sz="1600" dirty="0"/>
              <a:t> </a:t>
            </a:r>
            <a:r>
              <a:rPr lang="en-US" sz="1600" dirty="0" err="1"/>
              <a:t>một</a:t>
            </a:r>
            <a:r>
              <a:rPr lang="en-US" sz="1600" dirty="0"/>
              <a:t> </a:t>
            </a:r>
            <a:r>
              <a:rPr lang="en-US" sz="1600" dirty="0" err="1"/>
              <a:t>định</a:t>
            </a:r>
            <a:r>
              <a:rPr lang="en-US" sz="1600" dirty="0"/>
              <a:t> </a:t>
            </a:r>
            <a:r>
              <a:rPr lang="en-US" sz="1600" dirty="0" err="1"/>
              <a:t>nghĩa</a:t>
            </a:r>
            <a:r>
              <a:rPr lang="en-US" sz="1600" dirty="0"/>
              <a:t> bean cha </a:t>
            </a:r>
            <a:r>
              <a:rPr lang="en-US" sz="1600" dirty="0" err="1"/>
              <a:t>là</a:t>
            </a:r>
            <a:r>
              <a:rPr lang="en-US" sz="1600" dirty="0"/>
              <a:t> </a:t>
            </a:r>
            <a:r>
              <a:rPr lang="en-US" sz="1600" dirty="0" err="1"/>
              <a:t>một</a:t>
            </a:r>
            <a:r>
              <a:rPr lang="en-US" sz="1600" dirty="0"/>
              <a:t> </a:t>
            </a:r>
            <a:r>
              <a:rPr lang="en-US" sz="1600" dirty="0" err="1"/>
              <a:t>mẫu</a:t>
            </a:r>
            <a:r>
              <a:rPr lang="en-US" sz="1600" dirty="0"/>
              <a:t> </a:t>
            </a:r>
            <a:r>
              <a:rPr lang="en-US" sz="1600" dirty="0" err="1"/>
              <a:t>và</a:t>
            </a:r>
            <a:r>
              <a:rPr lang="en-US" sz="1600" dirty="0"/>
              <a:t> </a:t>
            </a:r>
            <a:r>
              <a:rPr lang="en-US" sz="1600" dirty="0" err="1"/>
              <a:t>các</a:t>
            </a:r>
            <a:r>
              <a:rPr lang="en-US" sz="1600" dirty="0"/>
              <a:t> bean con </a:t>
            </a:r>
            <a:r>
              <a:rPr lang="en-US" sz="1600" dirty="0" err="1"/>
              <a:t>khác</a:t>
            </a:r>
            <a:r>
              <a:rPr lang="en-US" sz="1600" dirty="0"/>
              <a:t> </a:t>
            </a:r>
            <a:r>
              <a:rPr lang="en-US" sz="1600" dirty="0" err="1"/>
              <a:t>có</a:t>
            </a:r>
            <a:r>
              <a:rPr lang="en-US" sz="1600" dirty="0"/>
              <a:t> </a:t>
            </a:r>
            <a:r>
              <a:rPr lang="en-US" sz="1600" dirty="0" err="1"/>
              <a:t>thể</a:t>
            </a:r>
            <a:r>
              <a:rPr lang="en-US" sz="1600" dirty="0"/>
              <a:t> </a:t>
            </a:r>
            <a:r>
              <a:rPr lang="en-US" sz="1600" dirty="0" err="1"/>
              <a:t>kế</a:t>
            </a:r>
            <a:r>
              <a:rPr lang="en-US" sz="1600" dirty="0"/>
              <a:t> </a:t>
            </a:r>
            <a:r>
              <a:rPr lang="en-US" sz="1600" dirty="0" err="1"/>
              <a:t>thừa</a:t>
            </a:r>
            <a:r>
              <a:rPr lang="en-US" sz="1600" dirty="0"/>
              <a:t> </a:t>
            </a:r>
            <a:r>
              <a:rPr lang="en-US" sz="1600" dirty="0" err="1"/>
              <a:t>cấu</a:t>
            </a:r>
            <a:r>
              <a:rPr lang="en-US" sz="1600" dirty="0"/>
              <a:t> </a:t>
            </a:r>
            <a:r>
              <a:rPr lang="en-US" sz="1600" dirty="0" err="1"/>
              <a:t>hình</a:t>
            </a:r>
            <a:r>
              <a:rPr lang="en-US" sz="1600" dirty="0"/>
              <a:t> </a:t>
            </a:r>
            <a:r>
              <a:rPr lang="en-US" sz="1600" dirty="0" err="1"/>
              <a:t>cần</a:t>
            </a:r>
            <a:r>
              <a:rPr lang="en-US" sz="1600" dirty="0"/>
              <a:t> </a:t>
            </a:r>
            <a:r>
              <a:rPr lang="en-US" sz="1600" dirty="0" err="1"/>
              <a:t>thiết</a:t>
            </a:r>
            <a:r>
              <a:rPr lang="en-US" sz="1600" dirty="0"/>
              <a:t> </a:t>
            </a:r>
            <a:r>
              <a:rPr lang="en-US" sz="1600" dirty="0" err="1"/>
              <a:t>từ</a:t>
            </a:r>
            <a:r>
              <a:rPr lang="en-US" sz="1600" dirty="0"/>
              <a:t> bean cha </a:t>
            </a:r>
            <a:r>
              <a:rPr lang="en-US" sz="1600" dirty="0" err="1"/>
              <a:t>bằng</a:t>
            </a:r>
            <a:r>
              <a:rPr lang="en-US" sz="1600" dirty="0"/>
              <a:t> </a:t>
            </a:r>
            <a:r>
              <a:rPr lang="en-US" sz="1600" dirty="0" err="1"/>
              <a:t>thuộc</a:t>
            </a:r>
            <a:r>
              <a:rPr lang="en-US" sz="1600" dirty="0"/>
              <a:t> </a:t>
            </a:r>
            <a:r>
              <a:rPr lang="en-US" sz="1600" dirty="0" err="1"/>
              <a:t>tính</a:t>
            </a:r>
            <a:r>
              <a:rPr lang="en-US" sz="1600" dirty="0"/>
              <a:t> </a:t>
            </a:r>
            <a:r>
              <a:rPr lang="en-US" sz="1600" b="1" dirty="0"/>
              <a:t>parent</a:t>
            </a:r>
            <a:endParaRPr lang="en-US" sz="1600" dirty="0"/>
          </a:p>
        </p:txBody>
      </p:sp>
    </p:spTree>
    <p:extLst>
      <p:ext uri="{BB962C8B-B14F-4D97-AF65-F5344CB8AC3E}">
        <p14:creationId xmlns:p14="http://schemas.microsoft.com/office/powerpoint/2010/main" val="3748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25121"/>
            <a:ext cx="6996600" cy="715800"/>
          </a:xfrm>
          <a:prstGeom prst="rect">
            <a:avLst/>
          </a:prstGeom>
        </p:spPr>
        <p:txBody>
          <a:bodyPr lIns="91425" tIns="91425" rIns="91425" bIns="91425" anchor="b" anchorCtr="0">
            <a:noAutofit/>
          </a:bodyPr>
          <a:lstStyle/>
          <a:p>
            <a:pPr lvl="0" rtl="0">
              <a:spcBef>
                <a:spcPts val="0"/>
              </a:spcBef>
              <a:buNone/>
            </a:pPr>
            <a:r>
              <a:rPr lang="en" dirty="0"/>
              <a:t>INSTRUCTIONS FOR USE</a:t>
            </a:r>
          </a:p>
        </p:txBody>
      </p:sp>
      <p:sp>
        <p:nvSpPr>
          <p:cNvPr id="460" name="Shape 460"/>
          <p:cNvSpPr txBox="1"/>
          <p:nvPr/>
        </p:nvSpPr>
        <p:spPr>
          <a:xfrm>
            <a:off x="1535562" y="581581"/>
            <a:ext cx="6288791" cy="3625582"/>
          </a:xfrm>
          <a:prstGeom prst="rect">
            <a:avLst/>
          </a:prstGeom>
          <a:noFill/>
          <a:ln>
            <a:noFill/>
          </a:ln>
        </p:spPr>
        <p:txBody>
          <a:bodyPr lIns="91425" tIns="91425" rIns="91425" bIns="91425" anchor="t" anchorCtr="0">
            <a:noAutofit/>
          </a:bodyPr>
          <a:lstStyle/>
          <a:p>
            <a:pPr>
              <a:lnSpc>
                <a:spcPct val="150000"/>
              </a:lnSpc>
              <a:spcBef>
                <a:spcPts val="600"/>
              </a:spcBef>
            </a:pPr>
            <a:r>
              <a:rPr lang="en" sz="1800" b="1" dirty="0">
                <a:solidFill>
                  <a:srgbClr val="00CEF6"/>
                </a:solidFill>
                <a:latin typeface="+mn-lt"/>
                <a:ea typeface="Source Sans Pro"/>
                <a:cs typeface="Source Sans Pro"/>
                <a:sym typeface="Source Sans Pro"/>
              </a:rPr>
              <a:t>1</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Dependency injection </a:t>
            </a:r>
            <a:r>
              <a:rPr lang="en" sz="1800" dirty="0" smtClean="0">
                <a:solidFill>
                  <a:schemeClr val="bg2"/>
                </a:solidFill>
                <a:latin typeface="+mn-lt"/>
                <a:ea typeface="Source Sans Pro"/>
                <a:cs typeface="Source Sans Pro"/>
                <a:sym typeface="Source Sans Pro"/>
              </a:rPr>
              <a:t>và </a:t>
            </a:r>
            <a:r>
              <a:rPr lang="en" sz="1800" b="1" i="1" dirty="0" smtClean="0">
                <a:solidFill>
                  <a:schemeClr val="bg2"/>
                </a:solidFill>
                <a:latin typeface="+mn-lt"/>
                <a:ea typeface="Source Sans Pro"/>
                <a:cs typeface="Source Sans Pro"/>
                <a:sym typeface="Source Sans Pro"/>
              </a:rPr>
              <a:t>IOC container</a:t>
            </a:r>
            <a:r>
              <a:rPr lang="en" sz="1800" dirty="0" smtClean="0">
                <a:solidFill>
                  <a:schemeClr val="bg2"/>
                </a:solidFill>
                <a:ea typeface="Source Sans Pro"/>
                <a:cs typeface="Source Sans Pro"/>
                <a:sym typeface="Source Sans Pro"/>
              </a:rPr>
              <a:t>.</a:t>
            </a:r>
            <a:endParaRPr lang="en" sz="1800" b="1" i="1" dirty="0" smtClean="0">
              <a:solidFill>
                <a:schemeClr val="bg2"/>
              </a:solidFill>
              <a:latin typeface="+mn-lt"/>
              <a:ea typeface="Source Sans Pro"/>
              <a:cs typeface="Source Sans Pro"/>
              <a:sym typeface="Source Sans Pro"/>
            </a:endParaRPr>
          </a:p>
          <a:p>
            <a:pPr lvl="0" rtl="0">
              <a:lnSpc>
                <a:spcPct val="150000"/>
              </a:lnSpc>
              <a:spcBef>
                <a:spcPts val="600"/>
              </a:spcBef>
              <a:buNone/>
            </a:pPr>
            <a:r>
              <a:rPr lang="en" sz="1800" b="1" dirty="0" smtClean="0">
                <a:solidFill>
                  <a:srgbClr val="00CEF6"/>
                </a:solidFill>
                <a:latin typeface="+mn-lt"/>
                <a:ea typeface="Source Sans Pro"/>
                <a:cs typeface="Source Sans Pro"/>
                <a:sym typeface="Source Sans Pro"/>
              </a:rPr>
              <a:t>2. </a:t>
            </a:r>
            <a:r>
              <a:rPr lang="en" sz="1800" b="1" i="1" dirty="0" smtClean="0">
                <a:solidFill>
                  <a:schemeClr val="bg2"/>
                </a:solidFill>
                <a:latin typeface="+mn-lt"/>
                <a:ea typeface="Source Sans Pro"/>
                <a:cs typeface="Source Sans Pro"/>
                <a:sym typeface="Source Sans Pro"/>
              </a:rPr>
              <a:t>Định nghĩa Bean </a:t>
            </a:r>
            <a:r>
              <a:rPr lang="en" sz="1800" dirty="0" smtClean="0">
                <a:solidFill>
                  <a:schemeClr val="bg2"/>
                </a:solidFill>
                <a:latin typeface="+mn-lt"/>
                <a:ea typeface="Source Sans Pro"/>
                <a:cs typeface="Source Sans Pro"/>
                <a:sym typeface="Source Sans Pro"/>
              </a:rPr>
              <a:t>và các </a:t>
            </a:r>
            <a:r>
              <a:rPr lang="en" sz="1800" b="1" i="1" dirty="0" smtClean="0">
                <a:solidFill>
                  <a:schemeClr val="bg2"/>
                </a:solidFill>
                <a:latin typeface="+mn-lt"/>
                <a:ea typeface="Source Sans Pro"/>
                <a:cs typeface="Source Sans Pro"/>
                <a:sym typeface="Source Sans Pro"/>
              </a:rPr>
              <a:t>thuộc tính </a:t>
            </a:r>
            <a:r>
              <a:rPr lang="en" sz="1800" dirty="0" smtClean="0">
                <a:solidFill>
                  <a:schemeClr val="bg2"/>
                </a:solidFill>
                <a:latin typeface="+mn-lt"/>
                <a:ea typeface="Source Sans Pro"/>
                <a:cs typeface="Source Sans Pro"/>
                <a:sym typeface="Source Sans Pro"/>
              </a:rPr>
              <a:t>để định nghĩa nó. </a:t>
            </a:r>
            <a:r>
              <a:rPr lang="en" sz="1800" b="1" i="1" dirty="0" smtClean="0">
                <a:solidFill>
                  <a:schemeClr val="bg2"/>
                </a:solidFill>
                <a:latin typeface="+mn-lt"/>
                <a:ea typeface="Source Sans Pro"/>
                <a:cs typeface="Source Sans Pro"/>
                <a:sym typeface="Source Sans Pro"/>
              </a:rPr>
              <a:t>Vòng đời </a:t>
            </a:r>
            <a:r>
              <a:rPr lang="en" sz="1800" dirty="0" smtClean="0">
                <a:solidFill>
                  <a:schemeClr val="bg2"/>
                </a:solidFill>
                <a:latin typeface="+mn-lt"/>
                <a:ea typeface="Source Sans Pro"/>
                <a:cs typeface="Source Sans Pro"/>
                <a:sym typeface="Source Sans Pro"/>
              </a:rPr>
              <a:t>và </a:t>
            </a:r>
            <a:r>
              <a:rPr lang="en" sz="1800" b="1" i="1" dirty="0" smtClean="0">
                <a:solidFill>
                  <a:schemeClr val="bg2"/>
                </a:solidFill>
                <a:latin typeface="+mn-lt"/>
                <a:ea typeface="Source Sans Pro"/>
                <a:cs typeface="Source Sans Pro"/>
                <a:sym typeface="Source Sans Pro"/>
              </a:rPr>
              <a:t>phạm vi </a:t>
            </a:r>
            <a:r>
              <a:rPr lang="en" sz="1800" dirty="0" smtClean="0">
                <a:solidFill>
                  <a:schemeClr val="bg2"/>
                </a:solidFill>
                <a:latin typeface="+mn-lt"/>
                <a:ea typeface="Source Sans Pro"/>
                <a:cs typeface="Source Sans Pro"/>
                <a:sym typeface="Source Sans Pro"/>
              </a:rPr>
              <a:t>của Bean.</a:t>
            </a:r>
          </a:p>
          <a:p>
            <a:pPr>
              <a:lnSpc>
                <a:spcPct val="150000"/>
              </a:lnSpc>
              <a:spcBef>
                <a:spcPts val="600"/>
              </a:spcBef>
            </a:pPr>
            <a:r>
              <a:rPr lang="en" sz="1800" b="1" dirty="0">
                <a:solidFill>
                  <a:srgbClr val="00CEF6"/>
                </a:solidFill>
                <a:latin typeface="+mn-lt"/>
                <a:ea typeface="Source Sans Pro"/>
                <a:cs typeface="Source Sans Pro"/>
                <a:sym typeface="Source Sans Pro"/>
              </a:rPr>
              <a:t>3</a:t>
            </a:r>
            <a:r>
              <a:rPr lang="en" sz="1800" b="1" dirty="0" smtClean="0">
                <a:solidFill>
                  <a:schemeClr val="bg2"/>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Inject</a:t>
            </a:r>
            <a:r>
              <a:rPr lang="en" sz="1800" dirty="0" smtClean="0">
                <a:solidFill>
                  <a:schemeClr val="bg2"/>
                </a:solidFill>
                <a:latin typeface="+mn-lt"/>
                <a:ea typeface="Source Sans Pro"/>
                <a:cs typeface="Source Sans Pro"/>
                <a:sym typeface="Source Sans Pro"/>
              </a:rPr>
              <a:t> với </a:t>
            </a:r>
            <a:r>
              <a:rPr lang="en" sz="1800" b="1" i="1" dirty="0" smtClean="0">
                <a:solidFill>
                  <a:schemeClr val="bg2"/>
                </a:solidFill>
                <a:latin typeface="+mn-lt"/>
                <a:ea typeface="Source Sans Pro"/>
                <a:cs typeface="Source Sans Pro"/>
                <a:sym typeface="Source Sans Pro"/>
              </a:rPr>
              <a:t>Collection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4</a:t>
            </a:r>
            <a:r>
              <a:rPr lang="en" sz="1800" b="1" dirty="0" smtClean="0">
                <a:solidFill>
                  <a:srgbClr val="00CEF6"/>
                </a:solidFill>
                <a:latin typeface="+mn-lt"/>
                <a:ea typeface="Source Sans Pro"/>
                <a:cs typeface="Source Sans Pro"/>
                <a:sym typeface="Source Sans Pro"/>
              </a:rPr>
              <a:t>. </a:t>
            </a:r>
            <a:r>
              <a:rPr lang="en" sz="1800" dirty="0" smtClean="0">
                <a:solidFill>
                  <a:schemeClr val="bg2"/>
                </a:solidFill>
                <a:latin typeface="+mn-lt"/>
                <a:ea typeface="Source Sans Pro"/>
                <a:cs typeface="Source Sans Pro"/>
                <a:sym typeface="Source Sans Pro"/>
              </a:rPr>
              <a:t>Spring Bean </a:t>
            </a:r>
            <a:r>
              <a:rPr lang="en" sz="1800" b="1" i="1" dirty="0" smtClean="0">
                <a:solidFill>
                  <a:schemeClr val="bg2"/>
                </a:solidFill>
                <a:latin typeface="+mn-lt"/>
                <a:ea typeface="Source Sans Pro"/>
                <a:cs typeface="Source Sans Pro"/>
                <a:sym typeface="Source Sans Pro"/>
              </a:rPr>
              <a:t>Auto-wiring</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5</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Java Based Configuration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6</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Auto Component Scan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7</a:t>
            </a:r>
            <a:r>
              <a:rPr lang="en" sz="1800" b="1" dirty="0" smtClean="0">
                <a:solidFill>
                  <a:srgbClr val="00CEF6"/>
                </a:solidFill>
                <a:latin typeface="+mn-lt"/>
                <a:ea typeface="Source Sans Pro"/>
                <a:cs typeface="Source Sans Pro"/>
                <a:sym typeface="Source Sans Pro"/>
              </a:rPr>
              <a:t>. </a:t>
            </a:r>
            <a:r>
              <a:rPr lang="en" sz="1800" dirty="0" smtClean="0">
                <a:solidFill>
                  <a:schemeClr val="bg2"/>
                </a:solidFill>
                <a:latin typeface="+mn-lt"/>
                <a:ea typeface="Source Sans Pro"/>
                <a:cs typeface="Source Sans Pro"/>
                <a:sym typeface="Source Sans Pro"/>
              </a:rPr>
              <a:t>Đọc value từ file </a:t>
            </a:r>
            <a:r>
              <a:rPr lang="en" sz="1800" b="1" dirty="0" smtClean="0">
                <a:solidFill>
                  <a:schemeClr val="bg2"/>
                </a:solidFill>
                <a:latin typeface="+mn-lt"/>
                <a:ea typeface="Source Sans Pro"/>
                <a:cs typeface="Source Sans Pro"/>
                <a:sym typeface="Source Sans Pro"/>
              </a:rPr>
              <a:t>properties</a:t>
            </a:r>
            <a:r>
              <a:rPr lang="en" sz="1800" dirty="0" smtClean="0">
                <a:solidFill>
                  <a:schemeClr val="bg2"/>
                </a:solidFill>
                <a:ea typeface="Source Sans Pro"/>
                <a:cs typeface="Source Sans Pro"/>
                <a:sym typeface="Source Sans Pro"/>
              </a:rPr>
              <a:t>.</a:t>
            </a:r>
            <a:endParaRPr lang="en" sz="1800" b="1" i="1" dirty="0">
              <a:solidFill>
                <a:schemeClr val="bg2"/>
              </a:solidFill>
              <a:ea typeface="Source Sans Pro"/>
              <a:cs typeface="Source Sans Pro"/>
              <a:sym typeface="Source Sans Pro"/>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030" y="147404"/>
            <a:ext cx="2125903" cy="307777"/>
          </a:xfrm>
          <a:prstGeom prst="rect">
            <a:avLst/>
          </a:prstGeom>
          <a:noFill/>
        </p:spPr>
        <p:txBody>
          <a:bodyPr wrap="none" rtlCol="0">
            <a:spAutoFit/>
          </a:bodyPr>
          <a:lstStyle/>
          <a:p>
            <a:r>
              <a:rPr lang="en-US" dirty="0" err="1" smtClean="0"/>
              <a:t>Nội</a:t>
            </a:r>
            <a:r>
              <a:rPr lang="en-US" dirty="0" smtClean="0"/>
              <a:t> dung file </a:t>
            </a:r>
            <a:r>
              <a:rPr lang="en-US" b="1" dirty="0" smtClean="0"/>
              <a:t>Beans.xml</a:t>
            </a:r>
            <a:endParaRPr lang="en-US" b="1" dirty="0"/>
          </a:p>
        </p:txBody>
      </p:sp>
      <p:sp>
        <p:nvSpPr>
          <p:cNvPr id="3" name="Rectangle 2"/>
          <p:cNvSpPr/>
          <p:nvPr/>
        </p:nvSpPr>
        <p:spPr>
          <a:xfrm>
            <a:off x="1171575" y="576173"/>
            <a:ext cx="6372225" cy="3970318"/>
          </a:xfrm>
          <a:prstGeom prst="rect">
            <a:avLst/>
          </a:prstGeom>
          <a:solidFill>
            <a:schemeClr val="accent1">
              <a:lumMod val="20000"/>
              <a:lumOff val="80000"/>
            </a:schemeClr>
          </a:solidFill>
        </p:spPr>
        <p:txBody>
          <a:bodyPr wrap="square">
            <a:spAutoFit/>
          </a:bodyPr>
          <a:lstStyle/>
          <a:p>
            <a:r>
              <a:rPr lang="en-US" dirty="0"/>
              <a:t>&lt;?xml version = "1.0" encoding = "UTF-8"?&gt;</a:t>
            </a:r>
          </a:p>
          <a:p>
            <a:r>
              <a:rPr lang="en-US" dirty="0"/>
              <a:t> </a:t>
            </a:r>
          </a:p>
          <a:p>
            <a:r>
              <a:rPr lang="en-US" dirty="0"/>
              <a:t>&lt;beans </a:t>
            </a:r>
            <a:r>
              <a:rPr lang="en-US" dirty="0" err="1"/>
              <a:t>xmlns</a:t>
            </a:r>
            <a:r>
              <a:rPr lang="en-US" dirty="0"/>
              <a:t> = "http://www.springframework.org/schema/beans"</a:t>
            </a:r>
          </a:p>
          <a:p>
            <a:r>
              <a:rPr lang="en-US" dirty="0"/>
              <a:t>   </a:t>
            </a:r>
            <a:r>
              <a:rPr lang="en-US" dirty="0" err="1"/>
              <a:t>xmlns:xsi</a:t>
            </a:r>
            <a:r>
              <a:rPr lang="en-US" dirty="0"/>
              <a:t> = "http://www.w3.org/2001/XMLSchema-instance"</a:t>
            </a:r>
          </a:p>
          <a:p>
            <a:r>
              <a:rPr lang="en-US" dirty="0"/>
              <a:t>   </a:t>
            </a:r>
            <a:r>
              <a:rPr lang="en-US" dirty="0" err="1"/>
              <a:t>xsi:schemaLocation</a:t>
            </a:r>
            <a:r>
              <a:rPr lang="en-US" dirty="0"/>
              <a:t> = "http://www.springframework.org/schema/beans</a:t>
            </a:r>
          </a:p>
          <a:p>
            <a:r>
              <a:rPr lang="en-US" dirty="0"/>
              <a:t>   http://www.springframework.org/schema/beans/spring-beans-3.0.xsd"&gt;</a:t>
            </a:r>
          </a:p>
          <a:p>
            <a:r>
              <a:rPr lang="en-US" dirty="0"/>
              <a:t> </a:t>
            </a:r>
          </a:p>
          <a:p>
            <a:r>
              <a:rPr lang="en-US" dirty="0"/>
              <a:t>   &lt;bean id = "</a:t>
            </a:r>
            <a:r>
              <a:rPr lang="en-US" dirty="0" err="1"/>
              <a:t>helloWorld</a:t>
            </a:r>
            <a:r>
              <a:rPr lang="en-US" dirty="0"/>
              <a:t>" class = "</a:t>
            </a:r>
            <a:r>
              <a:rPr lang="en-US" dirty="0" err="1"/>
              <a:t>com.tutorialspoint.HelloWorld</a:t>
            </a:r>
            <a:r>
              <a:rPr lang="en-US" dirty="0"/>
              <a:t>"&gt;</a:t>
            </a:r>
          </a:p>
          <a:p>
            <a:r>
              <a:rPr lang="en-US" dirty="0"/>
              <a:t>      &lt;property name = "message1" value = "Hello World!"/&gt;</a:t>
            </a:r>
          </a:p>
          <a:p>
            <a:r>
              <a:rPr lang="en-US" dirty="0"/>
              <a:t>      &lt;property name = "message2" value = "Hello Second World!"/&gt;</a:t>
            </a:r>
          </a:p>
          <a:p>
            <a:r>
              <a:rPr lang="en-US" dirty="0"/>
              <a:t>   &lt;/bean&gt;</a:t>
            </a:r>
          </a:p>
          <a:p>
            <a:r>
              <a:rPr lang="en-US" dirty="0"/>
              <a:t> </a:t>
            </a:r>
          </a:p>
          <a:p>
            <a:r>
              <a:rPr lang="en-US" dirty="0"/>
              <a:t>   &lt;bean id ="</a:t>
            </a:r>
            <a:r>
              <a:rPr lang="en-US" dirty="0" err="1"/>
              <a:t>helloIndia</a:t>
            </a:r>
            <a:r>
              <a:rPr lang="en-US" dirty="0"/>
              <a:t>" class = "</a:t>
            </a:r>
            <a:r>
              <a:rPr lang="en-US" dirty="0" err="1"/>
              <a:t>com.tutorialspoint.HelloIndia</a:t>
            </a:r>
            <a:r>
              <a:rPr lang="en-US" dirty="0"/>
              <a:t>" parent = "</a:t>
            </a:r>
            <a:r>
              <a:rPr lang="en-US" dirty="0" err="1"/>
              <a:t>helloWorld</a:t>
            </a:r>
            <a:r>
              <a:rPr lang="en-US" dirty="0"/>
              <a:t>"&gt;</a:t>
            </a:r>
          </a:p>
          <a:p>
            <a:r>
              <a:rPr lang="en-US" dirty="0"/>
              <a:t>      &lt;property name = "message1" value = "Hello India!"/&gt;</a:t>
            </a:r>
          </a:p>
          <a:p>
            <a:r>
              <a:rPr lang="en-US" dirty="0"/>
              <a:t>      &lt;property name = "message3" value = "Namaste India!"/&gt;</a:t>
            </a:r>
          </a:p>
          <a:p>
            <a:r>
              <a:rPr lang="en-US" dirty="0"/>
              <a:t>   &lt;/bean&gt;</a:t>
            </a:r>
          </a:p>
          <a:p>
            <a:r>
              <a:rPr lang="en-US" dirty="0"/>
              <a:t>&lt;/beans&gt;</a:t>
            </a:r>
          </a:p>
        </p:txBody>
      </p:sp>
    </p:spTree>
    <p:extLst>
      <p:ext uri="{BB962C8B-B14F-4D97-AF65-F5344CB8AC3E}">
        <p14:creationId xmlns:p14="http://schemas.microsoft.com/office/powerpoint/2010/main" val="117341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825" y="285750"/>
            <a:ext cx="4067175" cy="307777"/>
          </a:xfrm>
          <a:prstGeom prst="rect">
            <a:avLst/>
          </a:prstGeom>
          <a:noFill/>
        </p:spPr>
        <p:txBody>
          <a:bodyPr wrap="square" rtlCol="0">
            <a:spAutoFit/>
          </a:bodyPr>
          <a:lstStyle/>
          <a:p>
            <a:r>
              <a:rPr lang="en-US" dirty="0" err="1" smtClean="0"/>
              <a:t>Nội</a:t>
            </a:r>
            <a:r>
              <a:rPr lang="en-US" dirty="0" smtClean="0"/>
              <a:t> dung file </a:t>
            </a:r>
            <a:r>
              <a:rPr lang="en-US" b="1" dirty="0" smtClean="0"/>
              <a:t>HelloWorld.java</a:t>
            </a:r>
            <a:endParaRPr lang="en-US" dirty="0"/>
          </a:p>
        </p:txBody>
      </p:sp>
      <p:sp>
        <p:nvSpPr>
          <p:cNvPr id="3" name="Rectangle 2"/>
          <p:cNvSpPr/>
          <p:nvPr/>
        </p:nvSpPr>
        <p:spPr>
          <a:xfrm>
            <a:off x="814149" y="742293"/>
            <a:ext cx="7515699" cy="4185761"/>
          </a:xfrm>
          <a:prstGeom prst="rect">
            <a:avLst/>
          </a:prstGeom>
          <a:solidFill>
            <a:schemeClr val="accent1">
              <a:lumMod val="20000"/>
              <a:lumOff val="80000"/>
            </a:schemeClr>
          </a:solidFill>
        </p:spPr>
        <p:txBody>
          <a:bodyPr wrap="square">
            <a:spAutoFit/>
          </a:bodyPr>
          <a:lstStyle/>
          <a:p>
            <a:r>
              <a:rPr lang="en-US" dirty="0"/>
              <a:t>package </a:t>
            </a:r>
            <a:r>
              <a:rPr lang="en-US" dirty="0" err="1"/>
              <a:t>com.tutorialspoint</a:t>
            </a:r>
            <a:r>
              <a:rPr lang="en-US" dirty="0" smtClean="0"/>
              <a:t>;</a:t>
            </a:r>
          </a:p>
          <a:p>
            <a:r>
              <a:rPr lang="en-US" dirty="0"/>
              <a:t> </a:t>
            </a:r>
          </a:p>
          <a:p>
            <a:r>
              <a:rPr lang="en-US" dirty="0"/>
              <a:t>public class </a:t>
            </a:r>
            <a:r>
              <a:rPr lang="en-US" dirty="0" err="1"/>
              <a:t>HelloWorld</a:t>
            </a:r>
            <a:r>
              <a:rPr lang="en-US" dirty="0"/>
              <a:t> {</a:t>
            </a:r>
          </a:p>
          <a:p>
            <a:r>
              <a:rPr lang="en-US" dirty="0"/>
              <a:t>   private String message1;</a:t>
            </a:r>
          </a:p>
          <a:p>
            <a:r>
              <a:rPr lang="en-US" dirty="0"/>
              <a:t>   private String message2;</a:t>
            </a:r>
          </a:p>
          <a:p>
            <a:r>
              <a:rPr lang="en-US" dirty="0"/>
              <a:t> </a:t>
            </a:r>
          </a:p>
          <a:p>
            <a:r>
              <a:rPr lang="en-US" dirty="0"/>
              <a:t>   public void setMessage1(String message){</a:t>
            </a:r>
          </a:p>
          <a:p>
            <a:r>
              <a:rPr lang="en-US" dirty="0"/>
              <a:t>      this.message1 = message;</a:t>
            </a:r>
          </a:p>
          <a:p>
            <a:r>
              <a:rPr lang="en-US" dirty="0"/>
              <a:t>   }</a:t>
            </a:r>
          </a:p>
          <a:p>
            <a:r>
              <a:rPr lang="en-US" dirty="0"/>
              <a:t>   public void setMessage2(String message){</a:t>
            </a:r>
          </a:p>
          <a:p>
            <a:r>
              <a:rPr lang="en-US" dirty="0"/>
              <a:t>      this.message2 = message;</a:t>
            </a:r>
          </a:p>
          <a:p>
            <a:r>
              <a:rPr lang="en-US" dirty="0"/>
              <a:t>   }</a:t>
            </a:r>
          </a:p>
          <a:p>
            <a:r>
              <a:rPr lang="en-US" dirty="0"/>
              <a:t>   public void getMessage1(){</a:t>
            </a:r>
          </a:p>
          <a:p>
            <a:r>
              <a:rPr lang="en-US" dirty="0"/>
              <a:t>      </a:t>
            </a:r>
            <a:r>
              <a:rPr lang="en-US" dirty="0" err="1"/>
              <a:t>System.out.println</a:t>
            </a:r>
            <a:r>
              <a:rPr lang="en-US" dirty="0"/>
              <a:t>("World Message1 : " + message1);</a:t>
            </a:r>
          </a:p>
          <a:p>
            <a:r>
              <a:rPr lang="en-US" dirty="0"/>
              <a:t>   }</a:t>
            </a:r>
          </a:p>
          <a:p>
            <a:r>
              <a:rPr lang="en-US" dirty="0"/>
              <a:t>   public void getMessage2(){</a:t>
            </a:r>
          </a:p>
          <a:p>
            <a:r>
              <a:rPr lang="en-US" dirty="0"/>
              <a:t>      </a:t>
            </a:r>
            <a:r>
              <a:rPr lang="en-US" dirty="0" err="1"/>
              <a:t>System.out.println</a:t>
            </a:r>
            <a:r>
              <a:rPr lang="en-US" dirty="0"/>
              <a:t>("World Message2 : " + message2);</a:t>
            </a:r>
          </a:p>
          <a:p>
            <a:r>
              <a:rPr lang="en-US" dirty="0"/>
              <a:t>   }</a:t>
            </a:r>
          </a:p>
          <a:p>
            <a:r>
              <a:rPr lang="en-US" dirty="0" smtClean="0"/>
              <a:t>}</a:t>
            </a:r>
            <a:endParaRPr lang="en-US" dirty="0"/>
          </a:p>
        </p:txBody>
      </p:sp>
    </p:spTree>
    <p:extLst>
      <p:ext uri="{BB962C8B-B14F-4D97-AF65-F5344CB8AC3E}">
        <p14:creationId xmlns:p14="http://schemas.microsoft.com/office/powerpoint/2010/main" val="347768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825" y="285750"/>
            <a:ext cx="4067175" cy="307777"/>
          </a:xfrm>
          <a:prstGeom prst="rect">
            <a:avLst/>
          </a:prstGeom>
          <a:noFill/>
        </p:spPr>
        <p:txBody>
          <a:bodyPr wrap="square" rtlCol="0">
            <a:spAutoFit/>
          </a:bodyPr>
          <a:lstStyle/>
          <a:p>
            <a:r>
              <a:rPr lang="en-US" dirty="0" err="1" smtClean="0"/>
              <a:t>Nội</a:t>
            </a:r>
            <a:r>
              <a:rPr lang="en-US" dirty="0" smtClean="0"/>
              <a:t> dung file </a:t>
            </a:r>
            <a:r>
              <a:rPr lang="en-US" b="1" dirty="0" smtClean="0"/>
              <a:t>HelloIndia.java</a:t>
            </a:r>
            <a:endParaRPr lang="en-US" dirty="0"/>
          </a:p>
        </p:txBody>
      </p:sp>
      <p:sp>
        <p:nvSpPr>
          <p:cNvPr id="3" name="Rectangle 2"/>
          <p:cNvSpPr/>
          <p:nvPr/>
        </p:nvSpPr>
        <p:spPr>
          <a:xfrm>
            <a:off x="665292" y="955601"/>
            <a:ext cx="7515699" cy="3600986"/>
          </a:xfrm>
          <a:prstGeom prst="rect">
            <a:avLst/>
          </a:prstGeom>
          <a:solidFill>
            <a:schemeClr val="accent1">
              <a:lumMod val="20000"/>
              <a:lumOff val="80000"/>
            </a:schemeClr>
          </a:solidFill>
        </p:spPr>
        <p:txBody>
          <a:bodyPr wrap="square">
            <a:spAutoFit/>
          </a:bodyPr>
          <a:lstStyle/>
          <a:p>
            <a:r>
              <a:rPr lang="en-US" sz="1200" dirty="0"/>
              <a:t>package </a:t>
            </a:r>
            <a:r>
              <a:rPr lang="en-US" sz="1200" dirty="0" err="1"/>
              <a:t>com.tutorialspoint</a:t>
            </a:r>
            <a:r>
              <a:rPr lang="en-US" sz="1200" dirty="0"/>
              <a:t>;</a:t>
            </a:r>
          </a:p>
          <a:p>
            <a:r>
              <a:rPr lang="en-US" sz="1200" dirty="0"/>
              <a:t> </a:t>
            </a:r>
          </a:p>
          <a:p>
            <a:r>
              <a:rPr lang="en-US" sz="1200" dirty="0"/>
              <a:t>public class </a:t>
            </a:r>
            <a:r>
              <a:rPr lang="en-US" sz="1200" dirty="0" err="1"/>
              <a:t>HelloIndia</a:t>
            </a:r>
            <a:r>
              <a:rPr lang="en-US" sz="1200" dirty="0"/>
              <a:t> {</a:t>
            </a:r>
          </a:p>
          <a:p>
            <a:r>
              <a:rPr lang="en-US" sz="1200" dirty="0"/>
              <a:t>   private String message1;</a:t>
            </a:r>
          </a:p>
          <a:p>
            <a:r>
              <a:rPr lang="en-US" sz="1200" dirty="0"/>
              <a:t>   private String message2;</a:t>
            </a:r>
          </a:p>
          <a:p>
            <a:r>
              <a:rPr lang="en-US" sz="1200" dirty="0"/>
              <a:t>   private String message3;</a:t>
            </a:r>
          </a:p>
          <a:p>
            <a:r>
              <a:rPr lang="en-US" sz="1200" dirty="0"/>
              <a:t> </a:t>
            </a:r>
          </a:p>
          <a:p>
            <a:r>
              <a:rPr lang="en-US" sz="1200" dirty="0" smtClean="0"/>
              <a:t>public </a:t>
            </a:r>
            <a:r>
              <a:rPr lang="en-US" sz="1200" dirty="0"/>
              <a:t>void getMessage1(){</a:t>
            </a:r>
          </a:p>
          <a:p>
            <a:r>
              <a:rPr lang="en-US" sz="1200" dirty="0"/>
              <a:t>      </a:t>
            </a:r>
            <a:r>
              <a:rPr lang="en-US" sz="1200" dirty="0" err="1"/>
              <a:t>System.out.println</a:t>
            </a:r>
            <a:r>
              <a:rPr lang="en-US" sz="1200" dirty="0"/>
              <a:t>("India Message1 : " + message1);</a:t>
            </a:r>
          </a:p>
          <a:p>
            <a:r>
              <a:rPr lang="en-US" sz="1200" dirty="0"/>
              <a:t>   }</a:t>
            </a:r>
          </a:p>
          <a:p>
            <a:r>
              <a:rPr lang="en-US" sz="1200" dirty="0"/>
              <a:t>   public void getMessage2(){</a:t>
            </a:r>
          </a:p>
          <a:p>
            <a:r>
              <a:rPr lang="en-US" sz="1200" dirty="0"/>
              <a:t>      </a:t>
            </a:r>
            <a:r>
              <a:rPr lang="en-US" sz="1200" dirty="0" err="1"/>
              <a:t>System.out.println</a:t>
            </a:r>
            <a:r>
              <a:rPr lang="en-US" sz="1200" dirty="0"/>
              <a:t>("India Message2 : " + message2);</a:t>
            </a:r>
          </a:p>
          <a:p>
            <a:r>
              <a:rPr lang="en-US" sz="1200" dirty="0"/>
              <a:t>   }</a:t>
            </a:r>
          </a:p>
          <a:p>
            <a:r>
              <a:rPr lang="en-US" sz="1200" dirty="0"/>
              <a:t>   public void getMessage3()007B</a:t>
            </a:r>
          </a:p>
          <a:p>
            <a:r>
              <a:rPr lang="en-US" sz="1200" dirty="0"/>
              <a:t>      </a:t>
            </a:r>
            <a:r>
              <a:rPr lang="en-US" sz="1200" dirty="0" err="1"/>
              <a:t>System.out.println</a:t>
            </a:r>
            <a:r>
              <a:rPr lang="en-US" sz="1200" dirty="0"/>
              <a:t>("India Message3 : " + message3);</a:t>
            </a:r>
          </a:p>
          <a:p>
            <a:r>
              <a:rPr lang="en-US" sz="1200" dirty="0"/>
              <a:t>   </a:t>
            </a:r>
            <a:r>
              <a:rPr lang="en-US" sz="1200" dirty="0" smtClean="0"/>
              <a:t>}</a:t>
            </a:r>
          </a:p>
          <a:p>
            <a:endParaRPr lang="en-US" sz="1200" dirty="0"/>
          </a:p>
          <a:p>
            <a:r>
              <a:rPr lang="en-US" sz="1200" dirty="0" smtClean="0"/>
              <a:t>     //setter</a:t>
            </a:r>
          </a:p>
          <a:p>
            <a:r>
              <a:rPr lang="en-US" sz="1200" dirty="0" smtClean="0"/>
              <a:t>}</a:t>
            </a:r>
            <a:endParaRPr lang="en-US" sz="1200" dirty="0"/>
          </a:p>
        </p:txBody>
      </p:sp>
    </p:spTree>
    <p:extLst>
      <p:ext uri="{BB962C8B-B14F-4D97-AF65-F5344CB8AC3E}">
        <p14:creationId xmlns:p14="http://schemas.microsoft.com/office/powerpoint/2010/main" val="483879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825" y="285750"/>
            <a:ext cx="4067175" cy="307777"/>
          </a:xfrm>
          <a:prstGeom prst="rect">
            <a:avLst/>
          </a:prstGeom>
          <a:noFill/>
        </p:spPr>
        <p:txBody>
          <a:bodyPr wrap="square" rtlCol="0">
            <a:spAutoFit/>
          </a:bodyPr>
          <a:lstStyle/>
          <a:p>
            <a:r>
              <a:rPr lang="en-US" dirty="0" err="1" smtClean="0"/>
              <a:t>Nội</a:t>
            </a:r>
            <a:r>
              <a:rPr lang="en-US" dirty="0" smtClean="0"/>
              <a:t> dung file </a:t>
            </a:r>
            <a:r>
              <a:rPr lang="en-US" b="1" dirty="0" smtClean="0"/>
              <a:t>MainApp.java</a:t>
            </a:r>
            <a:endParaRPr lang="en-US" dirty="0"/>
          </a:p>
        </p:txBody>
      </p:sp>
      <p:sp>
        <p:nvSpPr>
          <p:cNvPr id="3" name="Rectangle 2"/>
          <p:cNvSpPr/>
          <p:nvPr/>
        </p:nvSpPr>
        <p:spPr>
          <a:xfrm>
            <a:off x="665291" y="955600"/>
            <a:ext cx="7515699" cy="3693319"/>
          </a:xfrm>
          <a:prstGeom prst="rect">
            <a:avLst/>
          </a:prstGeom>
          <a:solidFill>
            <a:schemeClr val="accent1">
              <a:lumMod val="20000"/>
              <a:lumOff val="80000"/>
            </a:schemeClr>
          </a:solidFill>
        </p:spPr>
        <p:txBody>
          <a:bodyPr wrap="square">
            <a:spAutoFit/>
          </a:bodyPr>
          <a:lstStyle/>
          <a:p>
            <a:r>
              <a:rPr lang="en-US" sz="1200" dirty="0"/>
              <a:t>package </a:t>
            </a:r>
            <a:r>
              <a:rPr lang="en-US" sz="1200" dirty="0" err="1"/>
              <a:t>com.tutorialspoint</a:t>
            </a:r>
            <a:r>
              <a:rPr lang="en-US" sz="1200" dirty="0"/>
              <a:t>;</a:t>
            </a:r>
          </a:p>
          <a:p>
            <a:r>
              <a:rPr lang="en-US" sz="1200" dirty="0"/>
              <a:t> </a:t>
            </a:r>
          </a:p>
          <a:p>
            <a:r>
              <a:rPr lang="en-US" sz="1200" dirty="0"/>
              <a:t>import </a:t>
            </a:r>
            <a:r>
              <a:rPr lang="en-US" sz="1200" dirty="0" err="1"/>
              <a:t>org.springframework.context.ApplicationContext</a:t>
            </a:r>
            <a:r>
              <a:rPr lang="en-US" sz="1200" dirty="0"/>
              <a:t>;</a:t>
            </a:r>
          </a:p>
          <a:p>
            <a:r>
              <a:rPr lang="en-US" sz="1200" dirty="0"/>
              <a:t>import org.springframework.context.support.ClassPathXmlApplicationContext;</a:t>
            </a:r>
          </a:p>
          <a:p>
            <a:r>
              <a:rPr lang="en-US" sz="1200" dirty="0"/>
              <a:t> </a:t>
            </a:r>
          </a:p>
          <a:p>
            <a:r>
              <a:rPr lang="en-US" sz="1200" dirty="0"/>
              <a:t>public class </a:t>
            </a:r>
            <a:r>
              <a:rPr lang="en-US" sz="1200" dirty="0" err="1"/>
              <a:t>MainApp</a:t>
            </a:r>
            <a:r>
              <a:rPr lang="en-US" sz="1200" dirty="0"/>
              <a:t> {</a:t>
            </a:r>
          </a:p>
          <a:p>
            <a:r>
              <a:rPr lang="en-US" sz="1200" dirty="0"/>
              <a:t>   public static void main(String[] </a:t>
            </a:r>
            <a:r>
              <a:rPr lang="en-US" sz="1200" dirty="0" err="1"/>
              <a:t>args</a:t>
            </a:r>
            <a:r>
              <a:rPr lang="en-US" sz="1200" dirty="0"/>
              <a:t>) {</a:t>
            </a:r>
          </a:p>
          <a:p>
            <a:r>
              <a:rPr lang="en-US" sz="1200" dirty="0"/>
              <a:t>      </a:t>
            </a:r>
            <a:r>
              <a:rPr lang="en-US" sz="1200" dirty="0" err="1"/>
              <a:t>ApplicationContext</a:t>
            </a:r>
            <a:r>
              <a:rPr lang="en-US" sz="1200" dirty="0"/>
              <a:t> context = new </a:t>
            </a:r>
            <a:r>
              <a:rPr lang="en-US" sz="1200" dirty="0" err="1"/>
              <a:t>ClassPathXmlApplicationContext</a:t>
            </a:r>
            <a:r>
              <a:rPr lang="en-US" sz="1200" dirty="0"/>
              <a:t>("Beans.xml");</a:t>
            </a:r>
          </a:p>
          <a:p>
            <a:r>
              <a:rPr lang="en-US" sz="1200" dirty="0"/>
              <a:t>      </a:t>
            </a:r>
          </a:p>
          <a:p>
            <a:r>
              <a:rPr lang="en-US" sz="1200" dirty="0"/>
              <a:t>      </a:t>
            </a:r>
            <a:r>
              <a:rPr lang="en-US" sz="1200" dirty="0" err="1"/>
              <a:t>HelloWorld</a:t>
            </a:r>
            <a:r>
              <a:rPr lang="en-US" sz="1200" dirty="0"/>
              <a:t> </a:t>
            </a:r>
            <a:r>
              <a:rPr lang="en-US" sz="1200" dirty="0" err="1"/>
              <a:t>objA</a:t>
            </a:r>
            <a:r>
              <a:rPr lang="en-US" sz="1200" dirty="0"/>
              <a:t> = (</a:t>
            </a:r>
            <a:r>
              <a:rPr lang="en-US" sz="1200" dirty="0" err="1"/>
              <a:t>HelloWorld</a:t>
            </a:r>
            <a:r>
              <a:rPr lang="en-US" sz="1200" dirty="0"/>
              <a:t>) </a:t>
            </a:r>
            <a:r>
              <a:rPr lang="en-US" sz="1200" dirty="0" err="1"/>
              <a:t>context.getBean</a:t>
            </a:r>
            <a:r>
              <a:rPr lang="en-US" sz="1200" dirty="0"/>
              <a:t>("</a:t>
            </a:r>
            <a:r>
              <a:rPr lang="en-US" sz="1200" dirty="0" err="1"/>
              <a:t>helloWorld</a:t>
            </a:r>
            <a:r>
              <a:rPr lang="en-US" sz="1200" dirty="0"/>
              <a:t>");</a:t>
            </a:r>
          </a:p>
          <a:p>
            <a:r>
              <a:rPr lang="en-US" sz="1200" dirty="0"/>
              <a:t>      objA.getMessage1();</a:t>
            </a:r>
          </a:p>
          <a:p>
            <a:r>
              <a:rPr lang="en-US" sz="1200" dirty="0"/>
              <a:t>      objA.getMessage2();</a:t>
            </a:r>
          </a:p>
          <a:p>
            <a:r>
              <a:rPr lang="en-US" sz="1200" dirty="0"/>
              <a:t> </a:t>
            </a:r>
          </a:p>
          <a:p>
            <a:r>
              <a:rPr lang="en-US" sz="1200" dirty="0"/>
              <a:t>      </a:t>
            </a:r>
            <a:r>
              <a:rPr lang="en-US" sz="1200" dirty="0" err="1"/>
              <a:t>HelloIndia</a:t>
            </a:r>
            <a:r>
              <a:rPr lang="en-US" sz="1200" dirty="0"/>
              <a:t> </a:t>
            </a:r>
            <a:r>
              <a:rPr lang="en-US" sz="1200" dirty="0" err="1"/>
              <a:t>objB</a:t>
            </a:r>
            <a:r>
              <a:rPr lang="en-US" sz="1200" dirty="0"/>
              <a:t> = (</a:t>
            </a:r>
            <a:r>
              <a:rPr lang="en-US" sz="1200" dirty="0" err="1"/>
              <a:t>HelloIndia</a:t>
            </a:r>
            <a:r>
              <a:rPr lang="en-US" sz="1200" dirty="0"/>
              <a:t>) </a:t>
            </a:r>
            <a:r>
              <a:rPr lang="en-US" sz="1200" dirty="0" err="1"/>
              <a:t>context.getBean</a:t>
            </a:r>
            <a:r>
              <a:rPr lang="en-US" sz="1200" dirty="0"/>
              <a:t>("</a:t>
            </a:r>
            <a:r>
              <a:rPr lang="en-US" sz="1200" dirty="0" err="1"/>
              <a:t>helloIndia</a:t>
            </a:r>
            <a:r>
              <a:rPr lang="en-US" sz="1200" dirty="0"/>
              <a:t>");</a:t>
            </a:r>
          </a:p>
          <a:p>
            <a:r>
              <a:rPr lang="en-US" sz="1200" dirty="0"/>
              <a:t>      objB.getMessage1();</a:t>
            </a:r>
          </a:p>
          <a:p>
            <a:r>
              <a:rPr lang="en-US" sz="1200" dirty="0"/>
              <a:t>      objB.getMessage2();</a:t>
            </a:r>
          </a:p>
          <a:p>
            <a:r>
              <a:rPr lang="en-US" sz="1200" dirty="0"/>
              <a:t>      objB.getMessage3();</a:t>
            </a:r>
          </a:p>
          <a:p>
            <a:r>
              <a:rPr lang="en-US" sz="1200" dirty="0"/>
              <a:t>   }</a:t>
            </a:r>
          </a:p>
          <a:p>
            <a:r>
              <a:rPr lang="en-US" sz="1200" dirty="0"/>
              <a:t>}</a:t>
            </a:r>
          </a:p>
        </p:txBody>
      </p:sp>
    </p:spTree>
    <p:extLst>
      <p:ext uri="{BB962C8B-B14F-4D97-AF65-F5344CB8AC3E}">
        <p14:creationId xmlns:p14="http://schemas.microsoft.com/office/powerpoint/2010/main" val="2895965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825" y="285750"/>
            <a:ext cx="4067175" cy="307777"/>
          </a:xfrm>
          <a:prstGeom prst="rect">
            <a:avLst/>
          </a:prstGeom>
          <a:noFill/>
        </p:spPr>
        <p:txBody>
          <a:bodyPr wrap="square" rtlCol="0">
            <a:spAutoFit/>
          </a:bodyPr>
          <a:lstStyle/>
          <a:p>
            <a:r>
              <a:rPr lang="en-US" dirty="0" err="1" smtClean="0"/>
              <a:t>Nội</a:t>
            </a:r>
            <a:r>
              <a:rPr lang="en-US" dirty="0" smtClean="0"/>
              <a:t> dung file </a:t>
            </a:r>
            <a:r>
              <a:rPr lang="en-US" b="1" dirty="0" smtClean="0"/>
              <a:t>MainApp.java</a:t>
            </a:r>
            <a:endParaRPr lang="en-US" dirty="0"/>
          </a:p>
        </p:txBody>
      </p:sp>
      <p:sp>
        <p:nvSpPr>
          <p:cNvPr id="3" name="Rectangle 2"/>
          <p:cNvSpPr/>
          <p:nvPr/>
        </p:nvSpPr>
        <p:spPr>
          <a:xfrm>
            <a:off x="665289" y="816047"/>
            <a:ext cx="7515699" cy="3693319"/>
          </a:xfrm>
          <a:prstGeom prst="rect">
            <a:avLst/>
          </a:prstGeom>
          <a:solidFill>
            <a:schemeClr val="accent1">
              <a:lumMod val="20000"/>
              <a:lumOff val="80000"/>
            </a:schemeClr>
          </a:solidFill>
        </p:spPr>
        <p:txBody>
          <a:bodyPr wrap="square">
            <a:spAutoFit/>
          </a:bodyPr>
          <a:lstStyle/>
          <a:p>
            <a:r>
              <a:rPr lang="en-US" sz="1200" dirty="0"/>
              <a:t>package </a:t>
            </a:r>
            <a:r>
              <a:rPr lang="en-US" sz="1200" dirty="0" err="1"/>
              <a:t>com.tutorialspoint</a:t>
            </a:r>
            <a:r>
              <a:rPr lang="en-US" sz="1200" dirty="0"/>
              <a:t>;</a:t>
            </a:r>
          </a:p>
          <a:p>
            <a:r>
              <a:rPr lang="en-US" sz="1200" dirty="0"/>
              <a:t> </a:t>
            </a:r>
          </a:p>
          <a:p>
            <a:r>
              <a:rPr lang="en-US" sz="1200" dirty="0"/>
              <a:t>import </a:t>
            </a:r>
            <a:r>
              <a:rPr lang="en-US" sz="1200" dirty="0" err="1"/>
              <a:t>org.springframework.context.ApplicationContext</a:t>
            </a:r>
            <a:r>
              <a:rPr lang="en-US" sz="1200" dirty="0"/>
              <a:t>;</a:t>
            </a:r>
          </a:p>
          <a:p>
            <a:r>
              <a:rPr lang="en-US" sz="1200" dirty="0"/>
              <a:t>import org.springframework.context.support.ClassPathXmlApplicationContext;</a:t>
            </a:r>
          </a:p>
          <a:p>
            <a:r>
              <a:rPr lang="en-US" sz="1200" dirty="0"/>
              <a:t> </a:t>
            </a:r>
          </a:p>
          <a:p>
            <a:r>
              <a:rPr lang="en-US" sz="1200" dirty="0"/>
              <a:t>public class </a:t>
            </a:r>
            <a:r>
              <a:rPr lang="en-US" sz="1200" dirty="0" err="1"/>
              <a:t>MainApp</a:t>
            </a:r>
            <a:r>
              <a:rPr lang="en-US" sz="1200" dirty="0"/>
              <a:t> {</a:t>
            </a:r>
          </a:p>
          <a:p>
            <a:r>
              <a:rPr lang="en-US" sz="1200" dirty="0"/>
              <a:t>   public static void main(String[] </a:t>
            </a:r>
            <a:r>
              <a:rPr lang="en-US" sz="1200" dirty="0" err="1"/>
              <a:t>args</a:t>
            </a:r>
            <a:r>
              <a:rPr lang="en-US" sz="1200" dirty="0"/>
              <a:t>) {</a:t>
            </a:r>
          </a:p>
          <a:p>
            <a:r>
              <a:rPr lang="en-US" sz="1200" dirty="0"/>
              <a:t>      </a:t>
            </a:r>
            <a:r>
              <a:rPr lang="en-US" sz="1200" dirty="0" err="1"/>
              <a:t>ApplicationContext</a:t>
            </a:r>
            <a:r>
              <a:rPr lang="en-US" sz="1200" dirty="0"/>
              <a:t> context = new </a:t>
            </a:r>
            <a:r>
              <a:rPr lang="en-US" sz="1200" dirty="0" err="1"/>
              <a:t>ClassPathXmlApplicationContext</a:t>
            </a:r>
            <a:r>
              <a:rPr lang="en-US" sz="1200" dirty="0"/>
              <a:t>("Beans.xml");</a:t>
            </a:r>
          </a:p>
          <a:p>
            <a:r>
              <a:rPr lang="en-US" sz="1200" dirty="0"/>
              <a:t>      </a:t>
            </a:r>
          </a:p>
          <a:p>
            <a:r>
              <a:rPr lang="en-US" sz="1200" dirty="0"/>
              <a:t>      </a:t>
            </a:r>
            <a:r>
              <a:rPr lang="en-US" sz="1200" dirty="0" err="1"/>
              <a:t>HelloWorld</a:t>
            </a:r>
            <a:r>
              <a:rPr lang="en-US" sz="1200" dirty="0"/>
              <a:t> </a:t>
            </a:r>
            <a:r>
              <a:rPr lang="en-US" sz="1200" dirty="0" err="1"/>
              <a:t>objA</a:t>
            </a:r>
            <a:r>
              <a:rPr lang="en-US" sz="1200" dirty="0"/>
              <a:t> = (</a:t>
            </a:r>
            <a:r>
              <a:rPr lang="en-US" sz="1200" dirty="0" err="1"/>
              <a:t>HelloWorld</a:t>
            </a:r>
            <a:r>
              <a:rPr lang="en-US" sz="1200" dirty="0"/>
              <a:t>) </a:t>
            </a:r>
            <a:r>
              <a:rPr lang="en-US" sz="1200" dirty="0" err="1"/>
              <a:t>context.getBean</a:t>
            </a:r>
            <a:r>
              <a:rPr lang="en-US" sz="1200" dirty="0"/>
              <a:t>("</a:t>
            </a:r>
            <a:r>
              <a:rPr lang="en-US" sz="1200" dirty="0" err="1"/>
              <a:t>helloWorld</a:t>
            </a:r>
            <a:r>
              <a:rPr lang="en-US" sz="1200" dirty="0"/>
              <a:t>");</a:t>
            </a:r>
          </a:p>
          <a:p>
            <a:r>
              <a:rPr lang="en-US" sz="1200" dirty="0"/>
              <a:t>      objA.getMessage1();</a:t>
            </a:r>
          </a:p>
          <a:p>
            <a:r>
              <a:rPr lang="en-US" sz="1200" dirty="0"/>
              <a:t>      objA.getMessage2();</a:t>
            </a:r>
          </a:p>
          <a:p>
            <a:r>
              <a:rPr lang="en-US" sz="1200" dirty="0"/>
              <a:t> </a:t>
            </a:r>
          </a:p>
          <a:p>
            <a:r>
              <a:rPr lang="en-US" sz="1200" dirty="0"/>
              <a:t>      </a:t>
            </a:r>
            <a:r>
              <a:rPr lang="en-US" sz="1200" dirty="0" err="1"/>
              <a:t>HelloIndia</a:t>
            </a:r>
            <a:r>
              <a:rPr lang="en-US" sz="1200" dirty="0"/>
              <a:t> </a:t>
            </a:r>
            <a:r>
              <a:rPr lang="en-US" sz="1200" dirty="0" err="1"/>
              <a:t>objB</a:t>
            </a:r>
            <a:r>
              <a:rPr lang="en-US" sz="1200" dirty="0"/>
              <a:t> = (</a:t>
            </a:r>
            <a:r>
              <a:rPr lang="en-US" sz="1200" dirty="0" err="1"/>
              <a:t>HelloIndia</a:t>
            </a:r>
            <a:r>
              <a:rPr lang="en-US" sz="1200" dirty="0"/>
              <a:t>) </a:t>
            </a:r>
            <a:r>
              <a:rPr lang="en-US" sz="1200" dirty="0" err="1"/>
              <a:t>context.getBean</a:t>
            </a:r>
            <a:r>
              <a:rPr lang="en-US" sz="1200" dirty="0"/>
              <a:t>("</a:t>
            </a:r>
            <a:r>
              <a:rPr lang="en-US" sz="1200" dirty="0" err="1"/>
              <a:t>helloIndia</a:t>
            </a:r>
            <a:r>
              <a:rPr lang="en-US" sz="1200" dirty="0"/>
              <a:t>");</a:t>
            </a:r>
          </a:p>
          <a:p>
            <a:r>
              <a:rPr lang="en-US" sz="1200" dirty="0"/>
              <a:t>      objB.getMessage1();</a:t>
            </a:r>
          </a:p>
          <a:p>
            <a:r>
              <a:rPr lang="en-US" sz="1200" dirty="0"/>
              <a:t>      objB.getMessage2();</a:t>
            </a:r>
          </a:p>
          <a:p>
            <a:r>
              <a:rPr lang="en-US" sz="1200" dirty="0"/>
              <a:t>      objB.getMessage3();</a:t>
            </a:r>
          </a:p>
          <a:p>
            <a:r>
              <a:rPr lang="en-US" sz="1200" dirty="0"/>
              <a:t>   }</a:t>
            </a:r>
          </a:p>
          <a:p>
            <a:r>
              <a:rPr lang="en-US" sz="1200" dirty="0"/>
              <a:t>}</a:t>
            </a:r>
          </a:p>
        </p:txBody>
      </p:sp>
      <p:sp>
        <p:nvSpPr>
          <p:cNvPr id="4" name="TextBox 3"/>
          <p:cNvSpPr txBox="1"/>
          <p:nvPr/>
        </p:nvSpPr>
        <p:spPr>
          <a:xfrm>
            <a:off x="5550196" y="3503175"/>
            <a:ext cx="3487479" cy="1169551"/>
          </a:xfrm>
          <a:prstGeom prst="rect">
            <a:avLst/>
          </a:prstGeom>
          <a:solidFill>
            <a:schemeClr val="bg1"/>
          </a:solidFill>
          <a:ln>
            <a:solidFill>
              <a:schemeClr val="accent1"/>
            </a:solidFill>
          </a:ln>
        </p:spPr>
        <p:txBody>
          <a:bodyPr wrap="square" rtlCol="0">
            <a:spAutoFit/>
          </a:bodyPr>
          <a:lstStyle/>
          <a:p>
            <a:r>
              <a:rPr lang="en-US" dirty="0"/>
              <a:t>World Message1 : Hello World!</a:t>
            </a:r>
          </a:p>
          <a:p>
            <a:r>
              <a:rPr lang="en-US" dirty="0"/>
              <a:t>World Message2 : Hello Second World!</a:t>
            </a:r>
          </a:p>
          <a:p>
            <a:r>
              <a:rPr lang="en-US" dirty="0"/>
              <a:t>India Message1 : Hello India!</a:t>
            </a:r>
          </a:p>
          <a:p>
            <a:r>
              <a:rPr lang="en-US" dirty="0"/>
              <a:t>India Message2 : Hello Second World!</a:t>
            </a:r>
          </a:p>
          <a:p>
            <a:r>
              <a:rPr lang="en-US" dirty="0"/>
              <a:t>India Message3 : Namaste India</a:t>
            </a:r>
            <a:r>
              <a:rPr lang="en-US" dirty="0" smtClean="0"/>
              <a:t>!</a:t>
            </a:r>
            <a:endParaRPr lang="en-US" dirty="0"/>
          </a:p>
        </p:txBody>
      </p:sp>
      <p:sp>
        <p:nvSpPr>
          <p:cNvPr id="5" name="Right Arrow 4"/>
          <p:cNvSpPr/>
          <p:nvPr/>
        </p:nvSpPr>
        <p:spPr>
          <a:xfrm>
            <a:off x="3896832" y="4061056"/>
            <a:ext cx="1350335" cy="298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118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825" y="285750"/>
            <a:ext cx="4067175" cy="307777"/>
          </a:xfrm>
          <a:prstGeom prst="rect">
            <a:avLst/>
          </a:prstGeom>
          <a:noFill/>
        </p:spPr>
        <p:txBody>
          <a:bodyPr wrap="square" rtlCol="0">
            <a:spAutoFit/>
          </a:bodyPr>
          <a:lstStyle/>
          <a:p>
            <a:r>
              <a:rPr lang="en-US" b="1" i="1" dirty="0"/>
              <a:t>Bean Definition </a:t>
            </a:r>
            <a:r>
              <a:rPr lang="en-US" b="1" i="1" dirty="0" smtClean="0"/>
              <a:t>Template</a:t>
            </a:r>
            <a:endParaRPr lang="en-US" b="1" dirty="0"/>
          </a:p>
        </p:txBody>
      </p:sp>
      <p:sp>
        <p:nvSpPr>
          <p:cNvPr id="3" name="Rectangle 2"/>
          <p:cNvSpPr/>
          <p:nvPr/>
        </p:nvSpPr>
        <p:spPr>
          <a:xfrm>
            <a:off x="665288" y="1443367"/>
            <a:ext cx="7515699" cy="3231654"/>
          </a:xfrm>
          <a:prstGeom prst="rect">
            <a:avLst/>
          </a:prstGeom>
          <a:solidFill>
            <a:schemeClr val="accent1">
              <a:lumMod val="20000"/>
              <a:lumOff val="80000"/>
            </a:schemeClr>
          </a:solidFill>
        </p:spPr>
        <p:txBody>
          <a:bodyPr wrap="square">
            <a:spAutoFit/>
          </a:bodyPr>
          <a:lstStyle/>
          <a:p>
            <a:r>
              <a:rPr lang="en-US" sz="1200" dirty="0"/>
              <a:t>&lt;?xml version = "1.0" encoding = "UTF-8</a:t>
            </a:r>
            <a:r>
              <a:rPr lang="en-US" sz="1200" dirty="0" smtClean="0"/>
              <a:t>"?&gt;</a:t>
            </a:r>
            <a:endParaRPr lang="en-US" sz="1200" dirty="0"/>
          </a:p>
          <a:p>
            <a:r>
              <a:rPr lang="en-US" sz="1200" dirty="0"/>
              <a:t>&lt;beans </a:t>
            </a:r>
            <a:r>
              <a:rPr lang="en-US" sz="1200" dirty="0" err="1"/>
              <a:t>xmlns</a:t>
            </a:r>
            <a:r>
              <a:rPr lang="en-US" sz="1200" dirty="0"/>
              <a:t> = "http://www.springframework.org/schema/beans"</a:t>
            </a:r>
          </a:p>
          <a:p>
            <a:r>
              <a:rPr lang="en-US" sz="1200" dirty="0"/>
              <a:t>   </a:t>
            </a:r>
            <a:r>
              <a:rPr lang="en-US" sz="1200" dirty="0" err="1"/>
              <a:t>xmlns:xsi</a:t>
            </a:r>
            <a:r>
              <a:rPr lang="en-US" sz="1200" dirty="0"/>
              <a:t> = "http://www.w3.org/2001/XMLSchema-instance"</a:t>
            </a:r>
          </a:p>
          <a:p>
            <a:r>
              <a:rPr lang="en-US" sz="1200" dirty="0"/>
              <a:t>   </a:t>
            </a:r>
            <a:r>
              <a:rPr lang="en-US" sz="1200" dirty="0" err="1"/>
              <a:t>xsi:schemaLocation</a:t>
            </a:r>
            <a:r>
              <a:rPr lang="en-US" sz="1200" dirty="0"/>
              <a:t> = "http://www.springframework.org/schema/beans</a:t>
            </a:r>
          </a:p>
          <a:p>
            <a:r>
              <a:rPr lang="en-US" sz="1200" dirty="0"/>
              <a:t>   http://www.springframework.org/schema/beans/spring-beans-3.0.xsd"&gt;</a:t>
            </a:r>
          </a:p>
          <a:p>
            <a:r>
              <a:rPr lang="en-US" sz="1200" dirty="0"/>
              <a:t> </a:t>
            </a:r>
          </a:p>
          <a:p>
            <a:r>
              <a:rPr lang="en-US" sz="1200" dirty="0"/>
              <a:t>   &lt;bean id = "</a:t>
            </a:r>
            <a:r>
              <a:rPr lang="en-US" sz="1200" dirty="0" err="1"/>
              <a:t>beanTeamplate</a:t>
            </a:r>
            <a:r>
              <a:rPr lang="en-US" sz="1200" dirty="0"/>
              <a:t>" abstract = "true"&gt;</a:t>
            </a:r>
          </a:p>
          <a:p>
            <a:r>
              <a:rPr lang="en-US" sz="1200" dirty="0"/>
              <a:t>      &lt;property name = "message1" value = "Hello World!"/&gt;</a:t>
            </a:r>
          </a:p>
          <a:p>
            <a:r>
              <a:rPr lang="en-US" sz="1200" dirty="0"/>
              <a:t>      &lt;property name = "message2" value = "Hello Second World!"/&gt;</a:t>
            </a:r>
          </a:p>
          <a:p>
            <a:r>
              <a:rPr lang="en-US" sz="1200" dirty="0"/>
              <a:t>      &lt;property name = "message3" value = "Namaste India!"/&gt;</a:t>
            </a:r>
          </a:p>
          <a:p>
            <a:r>
              <a:rPr lang="en-US" sz="1200" dirty="0"/>
              <a:t>   &lt;/bean&gt;</a:t>
            </a:r>
          </a:p>
          <a:p>
            <a:r>
              <a:rPr lang="en-US" sz="1200" dirty="0"/>
              <a:t> </a:t>
            </a:r>
          </a:p>
          <a:p>
            <a:r>
              <a:rPr lang="en-US" sz="1200" dirty="0"/>
              <a:t>   &lt;bean id = "</a:t>
            </a:r>
            <a:r>
              <a:rPr lang="en-US" sz="1200" dirty="0" err="1"/>
              <a:t>helloIndia</a:t>
            </a:r>
            <a:r>
              <a:rPr lang="en-US" sz="1200" dirty="0"/>
              <a:t>" class = "</a:t>
            </a:r>
            <a:r>
              <a:rPr lang="en-US" sz="1200" dirty="0" err="1"/>
              <a:t>com.tutorialspoint.HelloIndia</a:t>
            </a:r>
            <a:r>
              <a:rPr lang="en-US" sz="1200" dirty="0"/>
              <a:t>" parent = "</a:t>
            </a:r>
            <a:r>
              <a:rPr lang="en-US" sz="1200" dirty="0" err="1"/>
              <a:t>beanTeamplate</a:t>
            </a:r>
            <a:r>
              <a:rPr lang="en-US" sz="1200" dirty="0"/>
              <a:t>"&gt;</a:t>
            </a:r>
          </a:p>
          <a:p>
            <a:r>
              <a:rPr lang="en-US" sz="1200" dirty="0"/>
              <a:t>      &lt;property name = "message1" value = "Hello India!"/&gt;</a:t>
            </a:r>
          </a:p>
          <a:p>
            <a:r>
              <a:rPr lang="en-US" sz="1200" dirty="0"/>
              <a:t>      &lt;property name = "message3" value = "Namaste India!"/&gt;</a:t>
            </a:r>
          </a:p>
          <a:p>
            <a:r>
              <a:rPr lang="en-US" sz="1200" dirty="0"/>
              <a:t>   &lt;/bean</a:t>
            </a:r>
            <a:r>
              <a:rPr lang="en-US" sz="1200" dirty="0" smtClean="0"/>
              <a:t>&gt;</a:t>
            </a:r>
            <a:endParaRPr lang="en-US" sz="1200" dirty="0"/>
          </a:p>
          <a:p>
            <a:r>
              <a:rPr lang="en-US" sz="1200" dirty="0"/>
              <a:t>&lt;/beans</a:t>
            </a:r>
            <a:r>
              <a:rPr lang="en-US" sz="1200" dirty="0" smtClean="0"/>
              <a:t>&gt;</a:t>
            </a:r>
            <a:endParaRPr lang="en-US" sz="1200" dirty="0"/>
          </a:p>
        </p:txBody>
      </p:sp>
      <p:sp>
        <p:nvSpPr>
          <p:cNvPr id="6" name="TextBox 5"/>
          <p:cNvSpPr txBox="1"/>
          <p:nvPr/>
        </p:nvSpPr>
        <p:spPr>
          <a:xfrm>
            <a:off x="407072" y="604160"/>
            <a:ext cx="8329856" cy="954107"/>
          </a:xfrm>
          <a:prstGeom prst="rect">
            <a:avLst/>
          </a:prstGeom>
          <a:noFill/>
        </p:spPr>
        <p:txBody>
          <a:bodyPr wrap="square" rtlCol="0">
            <a:spAutoFit/>
          </a:bodyPr>
          <a:lstStyle/>
          <a:p>
            <a:r>
              <a:rPr lang="en-US" dirty="0" err="1"/>
              <a:t>Bạn</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một</a:t>
            </a:r>
            <a:r>
              <a:rPr lang="en-US" dirty="0"/>
              <a:t> template </a:t>
            </a:r>
            <a:r>
              <a:rPr lang="en-US" dirty="0" err="1"/>
              <a:t>định</a:t>
            </a:r>
            <a:r>
              <a:rPr lang="en-US" dirty="0"/>
              <a:t> </a:t>
            </a:r>
            <a:r>
              <a:rPr lang="en-US" dirty="0" err="1"/>
              <a:t>nghĩa</a:t>
            </a:r>
            <a:r>
              <a:rPr lang="en-US" dirty="0"/>
              <a:t> </a:t>
            </a:r>
            <a:r>
              <a:rPr lang="en-US" dirty="0" smtClean="0"/>
              <a:t>Bean </a:t>
            </a:r>
            <a:r>
              <a:rPr lang="en-US" dirty="0" err="1" smtClean="0"/>
              <a:t>sử</a:t>
            </a:r>
            <a:r>
              <a:rPr lang="en-US" dirty="0" smtClean="0"/>
              <a:t> </a:t>
            </a:r>
            <a:r>
              <a:rPr lang="en-US" dirty="0" err="1"/>
              <a:t>dụng</a:t>
            </a:r>
            <a:r>
              <a:rPr lang="en-US" dirty="0"/>
              <a:t> </a:t>
            </a:r>
            <a:r>
              <a:rPr lang="en-US" dirty="0" err="1" smtClean="0"/>
              <a:t>để</a:t>
            </a:r>
            <a:r>
              <a:rPr lang="en-US" dirty="0" smtClean="0"/>
              <a:t> </a:t>
            </a:r>
            <a:r>
              <a:rPr lang="en-US" dirty="0" err="1"/>
              <a:t>định</a:t>
            </a:r>
            <a:r>
              <a:rPr lang="en-US" dirty="0"/>
              <a:t> </a:t>
            </a:r>
            <a:r>
              <a:rPr lang="en-US" dirty="0" err="1"/>
              <a:t>nghĩa</a:t>
            </a:r>
            <a:r>
              <a:rPr lang="en-US" dirty="0"/>
              <a:t> bean con </a:t>
            </a:r>
            <a:r>
              <a:rPr lang="en-US" dirty="0" err="1"/>
              <a:t>khác</a:t>
            </a:r>
            <a:r>
              <a:rPr lang="en-US" dirty="0"/>
              <a:t>. </a:t>
            </a:r>
            <a:r>
              <a:rPr lang="en-US" dirty="0" err="1"/>
              <a:t>Trong</a:t>
            </a:r>
            <a:r>
              <a:rPr lang="en-US" dirty="0"/>
              <a:t> </a:t>
            </a:r>
            <a:r>
              <a:rPr lang="en-US" dirty="0" err="1"/>
              <a:t>khi</a:t>
            </a:r>
            <a:r>
              <a:rPr lang="en-US" dirty="0"/>
              <a:t> </a:t>
            </a:r>
            <a:r>
              <a:rPr lang="en-US" dirty="0" err="1"/>
              <a:t>xác</a:t>
            </a:r>
            <a:r>
              <a:rPr lang="en-US" dirty="0"/>
              <a:t> </a:t>
            </a:r>
            <a:r>
              <a:rPr lang="en-US" dirty="0" err="1"/>
              <a:t>định</a:t>
            </a:r>
            <a:r>
              <a:rPr lang="en-US" dirty="0"/>
              <a:t> Template </a:t>
            </a:r>
            <a:r>
              <a:rPr lang="en-US" dirty="0" err="1"/>
              <a:t>định</a:t>
            </a:r>
            <a:r>
              <a:rPr lang="en-US" dirty="0"/>
              <a:t> </a:t>
            </a:r>
            <a:r>
              <a:rPr lang="en-US" dirty="0" err="1"/>
              <a:t>nghĩa</a:t>
            </a:r>
            <a:r>
              <a:rPr lang="en-US" dirty="0"/>
              <a:t> Bean, </a:t>
            </a:r>
            <a:r>
              <a:rPr lang="en-US" dirty="0" err="1" smtClean="0"/>
              <a:t>hãy</a:t>
            </a:r>
            <a:r>
              <a:rPr lang="en-US" dirty="0" smtClean="0"/>
              <a:t> </a:t>
            </a:r>
            <a:r>
              <a:rPr lang="en-US" dirty="0" err="1" smtClean="0"/>
              <a:t>chỉ</a:t>
            </a:r>
            <a:r>
              <a:rPr lang="en-US" dirty="0" smtClean="0"/>
              <a:t> </a:t>
            </a:r>
            <a:r>
              <a:rPr lang="en-US" dirty="0" err="1"/>
              <a:t>định</a:t>
            </a:r>
            <a:r>
              <a:rPr lang="en-US" dirty="0"/>
              <a:t> </a:t>
            </a:r>
            <a:r>
              <a:rPr lang="en-US" dirty="0" err="1"/>
              <a:t>thuộc</a:t>
            </a:r>
            <a:r>
              <a:rPr lang="en-US" dirty="0"/>
              <a:t> </a:t>
            </a:r>
            <a:r>
              <a:rPr lang="en-US" dirty="0" err="1"/>
              <a:t>tính</a:t>
            </a:r>
            <a:r>
              <a:rPr lang="en-US" dirty="0"/>
              <a:t> </a:t>
            </a:r>
            <a:r>
              <a:rPr lang="en-US" b="1" dirty="0"/>
              <a:t>abstract</a:t>
            </a:r>
            <a:r>
              <a:rPr lang="en-US" dirty="0"/>
              <a:t> </a:t>
            </a:r>
            <a:r>
              <a:rPr lang="en-US" dirty="0" err="1"/>
              <a:t>và</a:t>
            </a:r>
            <a:r>
              <a:rPr lang="en-US" dirty="0"/>
              <a:t> </a:t>
            </a:r>
            <a:r>
              <a:rPr lang="en-US" dirty="0" err="1"/>
              <a:t>nên</a:t>
            </a:r>
            <a:r>
              <a:rPr lang="en-US" dirty="0"/>
              <a:t> </a:t>
            </a:r>
            <a:r>
              <a:rPr lang="en-US" dirty="0" err="1"/>
              <a:t>chỉ</a:t>
            </a:r>
            <a:r>
              <a:rPr lang="en-US" dirty="0"/>
              <a:t> </a:t>
            </a:r>
            <a:r>
              <a:rPr lang="en-US" dirty="0" err="1"/>
              <a:t>định</a:t>
            </a:r>
            <a:r>
              <a:rPr lang="en-US" dirty="0"/>
              <a:t> </a:t>
            </a:r>
            <a:r>
              <a:rPr lang="en-US" dirty="0" err="1"/>
              <a:t>thuộc</a:t>
            </a:r>
            <a:r>
              <a:rPr lang="en-US" dirty="0"/>
              <a:t> </a:t>
            </a:r>
            <a:r>
              <a:rPr lang="en-US" dirty="0" err="1"/>
              <a:t>tính</a:t>
            </a:r>
            <a:r>
              <a:rPr lang="en-US" dirty="0"/>
              <a:t> </a:t>
            </a:r>
            <a:r>
              <a:rPr lang="en-US" dirty="0" err="1"/>
              <a:t>trừu</a:t>
            </a:r>
            <a:r>
              <a:rPr lang="en-US" dirty="0"/>
              <a:t> </a:t>
            </a:r>
            <a:r>
              <a:rPr lang="en-US" dirty="0" err="1"/>
              <a:t>tượng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a:t>
            </a:r>
            <a:r>
              <a:rPr lang="en-US" b="1" dirty="0"/>
              <a:t>true</a:t>
            </a:r>
            <a:r>
              <a:rPr lang="en-US" dirty="0"/>
              <a:t> </a:t>
            </a:r>
            <a:r>
              <a:rPr lang="en-US" dirty="0" err="1"/>
              <a:t>như</a:t>
            </a:r>
            <a:r>
              <a:rPr lang="en-US" dirty="0"/>
              <a:t> </a:t>
            </a:r>
            <a:r>
              <a:rPr lang="en-US" dirty="0" err="1"/>
              <a:t>sau</a:t>
            </a:r>
            <a:r>
              <a:rPr lang="en-US" dirty="0"/>
              <a:t>:</a:t>
            </a:r>
          </a:p>
          <a:p>
            <a:endParaRPr lang="en-US" dirty="0"/>
          </a:p>
        </p:txBody>
      </p:sp>
    </p:spTree>
    <p:extLst>
      <p:ext uri="{BB962C8B-B14F-4D97-AF65-F5344CB8AC3E}">
        <p14:creationId xmlns:p14="http://schemas.microsoft.com/office/powerpoint/2010/main" val="2812377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68710" y="2659378"/>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Injection </a:t>
            </a:r>
            <a:r>
              <a:rPr lang="en" dirty="0" smtClean="0">
                <a:latin typeface="Times New Roman" pitchFamily="18" charset="0"/>
                <a:cs typeface="Times New Roman" pitchFamily="18" charset="0"/>
              </a:rPr>
              <a:t>Inner Bean</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4</a:t>
            </a:r>
          </a:p>
        </p:txBody>
      </p:sp>
      <p:cxnSp>
        <p:nvCxnSpPr>
          <p:cNvPr id="4" name="Straight Connector 3"/>
          <p:cNvCxnSpPr/>
          <p:nvPr/>
        </p:nvCxnSpPr>
        <p:spPr>
          <a:xfrm>
            <a:off x="2836718" y="3865418"/>
            <a:ext cx="463434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00746"/>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289" y="1656019"/>
            <a:ext cx="7515699" cy="2677656"/>
          </a:xfrm>
          <a:prstGeom prst="rect">
            <a:avLst/>
          </a:prstGeom>
          <a:solidFill>
            <a:schemeClr val="accent1">
              <a:lumMod val="20000"/>
              <a:lumOff val="80000"/>
            </a:schemeClr>
          </a:solidFill>
        </p:spPr>
        <p:txBody>
          <a:bodyPr wrap="square">
            <a:spAutoFit/>
          </a:bodyPr>
          <a:lstStyle/>
          <a:p>
            <a:r>
              <a:rPr lang="en-US" sz="1200" dirty="0"/>
              <a:t>&lt;?xml version = "1.0" encoding = "UTF-8"?&gt;</a:t>
            </a:r>
          </a:p>
          <a:p>
            <a:r>
              <a:rPr lang="en-US" sz="1200" dirty="0"/>
              <a:t> </a:t>
            </a:r>
          </a:p>
          <a:p>
            <a:r>
              <a:rPr lang="en-US" sz="1200" dirty="0"/>
              <a:t>&lt;beans </a:t>
            </a:r>
            <a:r>
              <a:rPr lang="en-US" sz="1200" dirty="0" err="1"/>
              <a:t>xmlns</a:t>
            </a:r>
            <a:r>
              <a:rPr lang="en-US" sz="1200" dirty="0"/>
              <a:t> = "http://www.springframework.org/schema/beans"</a:t>
            </a:r>
          </a:p>
          <a:p>
            <a:r>
              <a:rPr lang="en-US" sz="1200" dirty="0"/>
              <a:t>   </a:t>
            </a:r>
            <a:r>
              <a:rPr lang="en-US" sz="1200" dirty="0" err="1"/>
              <a:t>xmlns:xsi</a:t>
            </a:r>
            <a:r>
              <a:rPr lang="en-US" sz="1200" dirty="0"/>
              <a:t> = "http://www.w3.org/2001/XMLSchema-instance"</a:t>
            </a:r>
          </a:p>
          <a:p>
            <a:r>
              <a:rPr lang="en-US" sz="1200" dirty="0"/>
              <a:t>   </a:t>
            </a:r>
            <a:r>
              <a:rPr lang="en-US" sz="1200" dirty="0" err="1"/>
              <a:t>xsi:schemaLocation</a:t>
            </a:r>
            <a:r>
              <a:rPr lang="en-US" sz="1200" dirty="0"/>
              <a:t> = "http://www.springframework.org/schema/beans</a:t>
            </a:r>
          </a:p>
          <a:p>
            <a:r>
              <a:rPr lang="en-US" sz="1200" dirty="0"/>
              <a:t>   http://www.springframework.org/schema/beans/spring-beans-3.0.xsd"&gt;</a:t>
            </a:r>
          </a:p>
          <a:p>
            <a:r>
              <a:rPr lang="en-US" sz="1200" dirty="0"/>
              <a:t> </a:t>
            </a:r>
          </a:p>
          <a:p>
            <a:r>
              <a:rPr lang="en-US" sz="1200" dirty="0"/>
              <a:t>   &lt;bean id = "</a:t>
            </a:r>
            <a:r>
              <a:rPr lang="en-US" sz="1200" dirty="0" err="1"/>
              <a:t>outerBean</a:t>
            </a:r>
            <a:r>
              <a:rPr lang="en-US" sz="1200" dirty="0"/>
              <a:t>" class = "..."&gt;</a:t>
            </a:r>
          </a:p>
          <a:p>
            <a:r>
              <a:rPr lang="en-US" sz="1200" dirty="0"/>
              <a:t>      &lt;property name = "target"&gt;</a:t>
            </a:r>
          </a:p>
          <a:p>
            <a:r>
              <a:rPr lang="en-US" sz="1200" dirty="0"/>
              <a:t>         &lt;bean id = "</a:t>
            </a:r>
            <a:r>
              <a:rPr lang="en-US" sz="1200" dirty="0" err="1"/>
              <a:t>innerBean</a:t>
            </a:r>
            <a:r>
              <a:rPr lang="en-US" sz="1200" dirty="0"/>
              <a:t>" class = "..."/&gt;</a:t>
            </a:r>
          </a:p>
          <a:p>
            <a:r>
              <a:rPr lang="en-US" sz="1200" dirty="0"/>
              <a:t>      &lt;/property&gt;</a:t>
            </a:r>
          </a:p>
          <a:p>
            <a:r>
              <a:rPr lang="en-US" sz="1200" dirty="0"/>
              <a:t>   &lt;/bean&gt;</a:t>
            </a:r>
          </a:p>
          <a:p>
            <a:r>
              <a:rPr lang="en-US" sz="1200" dirty="0"/>
              <a:t> </a:t>
            </a:r>
          </a:p>
          <a:p>
            <a:r>
              <a:rPr lang="en-US" sz="1200" dirty="0"/>
              <a:t>&lt;/beans</a:t>
            </a:r>
            <a:r>
              <a:rPr lang="en-US" sz="1200" dirty="0" smtClean="0"/>
              <a:t>&gt;</a:t>
            </a:r>
            <a:endParaRPr lang="en-US" sz="1200" dirty="0"/>
          </a:p>
        </p:txBody>
      </p:sp>
      <p:sp>
        <p:nvSpPr>
          <p:cNvPr id="6" name="TextBox 5"/>
          <p:cNvSpPr txBox="1"/>
          <p:nvPr/>
        </p:nvSpPr>
        <p:spPr>
          <a:xfrm>
            <a:off x="258210" y="455304"/>
            <a:ext cx="8329856" cy="954107"/>
          </a:xfrm>
          <a:prstGeom prst="rect">
            <a:avLst/>
          </a:prstGeom>
          <a:noFill/>
        </p:spPr>
        <p:txBody>
          <a:bodyPr wrap="square" rtlCol="0">
            <a:spAutoFit/>
          </a:bodyPr>
          <a:lstStyle/>
          <a:p>
            <a:r>
              <a:rPr lang="en-US" dirty="0" err="1"/>
              <a:t>Như</a:t>
            </a:r>
            <a:r>
              <a:rPr lang="en-US" dirty="0"/>
              <a:t> </a:t>
            </a:r>
            <a:r>
              <a:rPr lang="en-US" dirty="0" err="1"/>
              <a:t>bạn</a:t>
            </a:r>
            <a:r>
              <a:rPr lang="en-US" dirty="0"/>
              <a:t> </a:t>
            </a:r>
            <a:r>
              <a:rPr lang="en-US" dirty="0" err="1"/>
              <a:t>đã</a:t>
            </a:r>
            <a:r>
              <a:rPr lang="en-US" dirty="0"/>
              <a:t> </a:t>
            </a:r>
            <a:r>
              <a:rPr lang="en-US" dirty="0" err="1"/>
              <a:t>biết</a:t>
            </a:r>
            <a:r>
              <a:rPr lang="en-US" dirty="0"/>
              <a:t> </a:t>
            </a:r>
            <a:r>
              <a:rPr lang="en-US" dirty="0" err="1"/>
              <a:t>các</a:t>
            </a:r>
            <a:r>
              <a:rPr lang="en-US" dirty="0"/>
              <a:t> </a:t>
            </a:r>
            <a:r>
              <a:rPr lang="en-US" dirty="0" smtClean="0"/>
              <a:t>inner class </a:t>
            </a:r>
            <a:r>
              <a:rPr lang="en-US" dirty="0" err="1" smtClean="0"/>
              <a:t>trong</a:t>
            </a:r>
            <a:r>
              <a:rPr lang="en-US" dirty="0" smtClean="0"/>
              <a:t> </a:t>
            </a:r>
            <a:r>
              <a:rPr lang="en-US" dirty="0"/>
              <a:t>Java </a:t>
            </a:r>
            <a:r>
              <a:rPr lang="en-US" dirty="0" err="1"/>
              <a:t>được</a:t>
            </a:r>
            <a:r>
              <a:rPr lang="en-US" dirty="0"/>
              <a:t> </a:t>
            </a:r>
            <a:r>
              <a:rPr lang="en-US" dirty="0" err="1"/>
              <a:t>định</a:t>
            </a:r>
            <a:r>
              <a:rPr lang="en-US" dirty="0"/>
              <a:t> </a:t>
            </a:r>
            <a:r>
              <a:rPr lang="en-US" dirty="0" err="1" smtClean="0"/>
              <a:t>nghĩa</a:t>
            </a:r>
            <a:r>
              <a:rPr lang="en-US" dirty="0" smtClean="0"/>
              <a:t> </a:t>
            </a:r>
            <a:r>
              <a:rPr lang="en-US" dirty="0" err="1" smtClean="0"/>
              <a:t>lớp</a:t>
            </a:r>
            <a:r>
              <a:rPr lang="en-US" dirty="0" smtClean="0"/>
              <a:t> </a:t>
            </a:r>
            <a:r>
              <a:rPr lang="en-US" dirty="0" err="1"/>
              <a:t>trong</a:t>
            </a:r>
            <a:r>
              <a:rPr lang="en-US" dirty="0"/>
              <a:t> </a:t>
            </a:r>
            <a:r>
              <a:rPr lang="en-US" dirty="0" err="1"/>
              <a:t>phạm</a:t>
            </a:r>
            <a:r>
              <a:rPr lang="en-US" dirty="0"/>
              <a:t> vi </a:t>
            </a:r>
            <a:r>
              <a:rPr lang="en-US" dirty="0" err="1"/>
              <a:t>của</a:t>
            </a:r>
            <a:r>
              <a:rPr lang="en-US" dirty="0"/>
              <a:t> </a:t>
            </a:r>
            <a:r>
              <a:rPr lang="en-US" dirty="0" err="1"/>
              <a:t>các</a:t>
            </a:r>
            <a:r>
              <a:rPr lang="en-US" dirty="0"/>
              <a:t> </a:t>
            </a:r>
            <a:r>
              <a:rPr lang="en-US" dirty="0" err="1"/>
              <a:t>lớp</a:t>
            </a:r>
            <a:r>
              <a:rPr lang="en-US" dirty="0"/>
              <a:t> </a:t>
            </a:r>
            <a:r>
              <a:rPr lang="en-US" dirty="0" err="1"/>
              <a:t>khác</a:t>
            </a:r>
            <a:r>
              <a:rPr lang="en-US" dirty="0"/>
              <a:t>, </a:t>
            </a:r>
            <a:r>
              <a:rPr lang="en-US" dirty="0" err="1"/>
              <a:t>tương</a:t>
            </a:r>
            <a:r>
              <a:rPr lang="en-US" dirty="0"/>
              <a:t> </a:t>
            </a:r>
            <a:r>
              <a:rPr lang="en-US" dirty="0" err="1"/>
              <a:t>tự</a:t>
            </a:r>
            <a:r>
              <a:rPr lang="en-US" dirty="0"/>
              <a:t>, </a:t>
            </a:r>
            <a:r>
              <a:rPr lang="en-US" b="1" dirty="0"/>
              <a:t>inner bean</a:t>
            </a:r>
            <a:r>
              <a:rPr lang="en-US" dirty="0"/>
              <a:t> </a:t>
            </a:r>
            <a:r>
              <a:rPr lang="en-US" dirty="0" err="1"/>
              <a:t>là</a:t>
            </a:r>
            <a:r>
              <a:rPr lang="en-US" dirty="0"/>
              <a:t> </a:t>
            </a:r>
            <a:r>
              <a:rPr lang="en-US" dirty="0" err="1"/>
              <a:t>các</a:t>
            </a:r>
            <a:r>
              <a:rPr lang="en-US" dirty="0"/>
              <a:t> bean </a:t>
            </a:r>
            <a:r>
              <a:rPr lang="en-US" dirty="0" err="1"/>
              <a:t>được</a:t>
            </a:r>
            <a:r>
              <a:rPr lang="en-US" dirty="0"/>
              <a:t> </a:t>
            </a:r>
            <a:r>
              <a:rPr lang="en-US" dirty="0" err="1"/>
              <a:t>định</a:t>
            </a:r>
            <a:r>
              <a:rPr lang="en-US" dirty="0"/>
              <a:t> </a:t>
            </a:r>
            <a:r>
              <a:rPr lang="en-US" dirty="0" err="1" smtClean="0"/>
              <a:t>nghĩa</a:t>
            </a:r>
            <a:r>
              <a:rPr lang="en-US" dirty="0" smtClean="0"/>
              <a:t> </a:t>
            </a:r>
            <a:r>
              <a:rPr lang="en-US" dirty="0" err="1" smtClean="0"/>
              <a:t>là</a:t>
            </a:r>
            <a:r>
              <a:rPr lang="en-US" dirty="0" smtClean="0"/>
              <a:t> bean </a:t>
            </a:r>
            <a:r>
              <a:rPr lang="en-US" dirty="0" err="1"/>
              <a:t>trong</a:t>
            </a:r>
            <a:r>
              <a:rPr lang="en-US" dirty="0"/>
              <a:t> </a:t>
            </a:r>
            <a:r>
              <a:rPr lang="en-US" dirty="0" err="1"/>
              <a:t>phạm</a:t>
            </a:r>
            <a:r>
              <a:rPr lang="en-US" dirty="0"/>
              <a:t> vi </a:t>
            </a:r>
            <a:r>
              <a:rPr lang="en-US" dirty="0" err="1"/>
              <a:t>của</a:t>
            </a:r>
            <a:r>
              <a:rPr lang="en-US" dirty="0"/>
              <a:t> </a:t>
            </a:r>
            <a:r>
              <a:rPr lang="en-US" dirty="0" err="1"/>
              <a:t>các</a:t>
            </a:r>
            <a:r>
              <a:rPr lang="en-US" dirty="0"/>
              <a:t> bean </a:t>
            </a:r>
            <a:r>
              <a:rPr lang="en-US" dirty="0" err="1"/>
              <a:t>khác</a:t>
            </a:r>
            <a:r>
              <a:rPr lang="en-US" dirty="0"/>
              <a:t>. Do </a:t>
            </a:r>
            <a:r>
              <a:rPr lang="en-US" dirty="0" err="1"/>
              <a:t>đó</a:t>
            </a:r>
            <a:r>
              <a:rPr lang="en-US" dirty="0"/>
              <a:t>, </a:t>
            </a:r>
            <a:r>
              <a:rPr lang="en-US" dirty="0" err="1"/>
              <a:t>một</a:t>
            </a:r>
            <a:r>
              <a:rPr lang="en-US" dirty="0"/>
              <a:t> </a:t>
            </a:r>
            <a:r>
              <a:rPr lang="en-US" dirty="0" err="1"/>
              <a:t>phần</a:t>
            </a:r>
            <a:r>
              <a:rPr lang="en-US" dirty="0"/>
              <a:t> </a:t>
            </a:r>
            <a:r>
              <a:rPr lang="en-US" dirty="0" err="1"/>
              <a:t>tử</a:t>
            </a:r>
            <a:r>
              <a:rPr lang="en-US" dirty="0"/>
              <a:t> &lt;bean /&gt; </a:t>
            </a:r>
            <a:r>
              <a:rPr lang="en-US" dirty="0" err="1"/>
              <a:t>bên</a:t>
            </a:r>
            <a:r>
              <a:rPr lang="en-US" dirty="0"/>
              <a:t> </a:t>
            </a:r>
            <a:r>
              <a:rPr lang="en-US" dirty="0" err="1"/>
              <a:t>trong</a:t>
            </a:r>
            <a:r>
              <a:rPr lang="en-US" dirty="0"/>
              <a:t> </a:t>
            </a:r>
            <a:r>
              <a:rPr lang="en-US" dirty="0" err="1"/>
              <a:t>các</a:t>
            </a:r>
            <a:r>
              <a:rPr lang="en-US" dirty="0"/>
              <a:t> </a:t>
            </a:r>
            <a:r>
              <a:rPr lang="en-US" dirty="0" err="1"/>
              <a:t>phần</a:t>
            </a:r>
            <a:r>
              <a:rPr lang="en-US" dirty="0"/>
              <a:t> </a:t>
            </a:r>
            <a:r>
              <a:rPr lang="en-US" dirty="0" err="1"/>
              <a:t>tử</a:t>
            </a:r>
            <a:r>
              <a:rPr lang="en-US" dirty="0"/>
              <a:t> &lt;property /&gt; </a:t>
            </a:r>
            <a:r>
              <a:rPr lang="en-US" dirty="0" err="1"/>
              <a:t>hoặc</a:t>
            </a:r>
            <a:r>
              <a:rPr lang="en-US" dirty="0"/>
              <a:t> &lt;constructor-</a:t>
            </a:r>
            <a:r>
              <a:rPr lang="en-US" dirty="0" err="1"/>
              <a:t>arg</a:t>
            </a:r>
            <a:r>
              <a:rPr lang="en-US" dirty="0"/>
              <a:t> /&gt; </a:t>
            </a:r>
            <a:r>
              <a:rPr lang="en-US" dirty="0" err="1"/>
              <a:t>được</a:t>
            </a:r>
            <a:r>
              <a:rPr lang="en-US" dirty="0"/>
              <a:t> </a:t>
            </a:r>
            <a:r>
              <a:rPr lang="en-US" dirty="0" err="1"/>
              <a:t>gọi</a:t>
            </a:r>
            <a:r>
              <a:rPr lang="en-US" dirty="0"/>
              <a:t> </a:t>
            </a:r>
            <a:r>
              <a:rPr lang="en-US" dirty="0" err="1"/>
              <a:t>là</a:t>
            </a:r>
            <a:r>
              <a:rPr lang="en-US" dirty="0"/>
              <a:t> </a:t>
            </a:r>
            <a:r>
              <a:rPr lang="en-US" dirty="0" smtClean="0"/>
              <a:t>inner bean </a:t>
            </a:r>
            <a:r>
              <a:rPr lang="en-US" dirty="0" err="1" smtClean="0"/>
              <a:t>và</a:t>
            </a:r>
            <a:r>
              <a:rPr lang="en-US" dirty="0" smtClean="0"/>
              <a:t> </a:t>
            </a:r>
            <a:r>
              <a:rPr lang="en-US" dirty="0" err="1"/>
              <a:t>nó</a:t>
            </a:r>
            <a:r>
              <a:rPr lang="en-US" dirty="0"/>
              <a:t> </a:t>
            </a:r>
            <a:r>
              <a:rPr lang="en-US" dirty="0" err="1"/>
              <a:t>được</a:t>
            </a:r>
            <a:r>
              <a:rPr lang="en-US" dirty="0"/>
              <a:t> </a:t>
            </a:r>
            <a:r>
              <a:rPr lang="en-US" dirty="0" err="1" smtClean="0"/>
              <a:t>hiển</a:t>
            </a:r>
            <a:r>
              <a:rPr lang="en-US" dirty="0" smtClean="0"/>
              <a:t> </a:t>
            </a:r>
            <a:r>
              <a:rPr lang="en-US" dirty="0" err="1" smtClean="0"/>
              <a:t>thị</a:t>
            </a:r>
            <a:r>
              <a:rPr lang="en-US" dirty="0" smtClean="0"/>
              <a:t> </a:t>
            </a:r>
            <a:r>
              <a:rPr lang="en-US" dirty="0" err="1" smtClean="0"/>
              <a:t>như</a:t>
            </a:r>
            <a:r>
              <a:rPr lang="en-US" dirty="0" smtClean="0"/>
              <a:t> </a:t>
            </a:r>
            <a:r>
              <a:rPr lang="en-US" dirty="0" err="1" smtClean="0"/>
              <a:t>sau</a:t>
            </a:r>
            <a:r>
              <a:rPr lang="en-US" dirty="0" smtClean="0"/>
              <a:t>: </a:t>
            </a:r>
            <a:endParaRPr lang="en-US" dirty="0"/>
          </a:p>
        </p:txBody>
      </p:sp>
    </p:spTree>
    <p:extLst>
      <p:ext uri="{BB962C8B-B14F-4D97-AF65-F5344CB8AC3E}">
        <p14:creationId xmlns:p14="http://schemas.microsoft.com/office/powerpoint/2010/main" val="94768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3512" y="996800"/>
            <a:ext cx="7515699" cy="3600986"/>
          </a:xfrm>
          <a:prstGeom prst="rect">
            <a:avLst/>
          </a:prstGeom>
          <a:solidFill>
            <a:schemeClr val="accent1">
              <a:lumMod val="20000"/>
              <a:lumOff val="80000"/>
            </a:schemeClr>
          </a:solidFill>
        </p:spPr>
        <p:txBody>
          <a:bodyPr wrap="square">
            <a:spAutoFit/>
          </a:bodyPr>
          <a:lstStyle/>
          <a:p>
            <a:r>
              <a:rPr lang="en-US" sz="1200" dirty="0"/>
              <a:t>package </a:t>
            </a:r>
            <a:r>
              <a:rPr lang="en-US" sz="1200" dirty="0" err="1"/>
              <a:t>com.tutorialspoint</a:t>
            </a:r>
            <a:r>
              <a:rPr lang="en-US" sz="1200" dirty="0"/>
              <a:t>;</a:t>
            </a:r>
          </a:p>
          <a:p>
            <a:r>
              <a:rPr lang="en-US" sz="1200" dirty="0"/>
              <a:t> </a:t>
            </a:r>
          </a:p>
          <a:p>
            <a:r>
              <a:rPr lang="en-US" sz="1200" dirty="0"/>
              <a:t>public class </a:t>
            </a:r>
            <a:r>
              <a:rPr lang="en-US" sz="1200" dirty="0" err="1"/>
              <a:t>TextEditor</a:t>
            </a:r>
            <a:r>
              <a:rPr lang="en-US" sz="1200" dirty="0"/>
              <a:t> {</a:t>
            </a:r>
          </a:p>
          <a:p>
            <a:r>
              <a:rPr lang="en-US" sz="1200" dirty="0"/>
              <a:t>   private </a:t>
            </a:r>
            <a:r>
              <a:rPr lang="en-US" sz="1200" dirty="0" err="1"/>
              <a:t>SpellChecker</a:t>
            </a:r>
            <a:r>
              <a:rPr lang="en-US" sz="1200" dirty="0"/>
              <a:t> </a:t>
            </a:r>
            <a:r>
              <a:rPr lang="en-US" sz="1200" dirty="0" err="1"/>
              <a:t>spellChecker</a:t>
            </a:r>
            <a:r>
              <a:rPr lang="en-US" sz="1200" dirty="0"/>
              <a:t>;</a:t>
            </a:r>
          </a:p>
          <a:p>
            <a:r>
              <a:rPr lang="en-US" sz="1200" dirty="0"/>
              <a:t>   </a:t>
            </a:r>
          </a:p>
          <a:p>
            <a:r>
              <a:rPr lang="en-US" sz="1200" dirty="0"/>
              <a:t>   // a setter method to inject the dependency.</a:t>
            </a:r>
          </a:p>
          <a:p>
            <a:r>
              <a:rPr lang="en-US" sz="1200" dirty="0"/>
              <a:t>   public void </a:t>
            </a:r>
            <a:r>
              <a:rPr lang="en-US" sz="1200" dirty="0" err="1"/>
              <a:t>setSpellChecker</a:t>
            </a:r>
            <a:r>
              <a:rPr lang="en-US" sz="1200" dirty="0"/>
              <a:t>(</a:t>
            </a:r>
            <a:r>
              <a:rPr lang="en-US" sz="1200" dirty="0" err="1"/>
              <a:t>SpellChecker</a:t>
            </a:r>
            <a:r>
              <a:rPr lang="en-US" sz="1200" dirty="0"/>
              <a:t> </a:t>
            </a:r>
            <a:r>
              <a:rPr lang="en-US" sz="1200" dirty="0" err="1"/>
              <a:t>spellChecker</a:t>
            </a:r>
            <a:r>
              <a:rPr lang="en-US" sz="1200" dirty="0"/>
              <a:t>) {</a:t>
            </a:r>
          </a:p>
          <a:p>
            <a:r>
              <a:rPr lang="en-US" sz="1200" dirty="0"/>
              <a:t>      </a:t>
            </a:r>
            <a:r>
              <a:rPr lang="en-US" sz="1200" dirty="0" err="1"/>
              <a:t>System.out.println</a:t>
            </a:r>
            <a:r>
              <a:rPr lang="en-US" sz="1200" dirty="0"/>
              <a:t>("Inside </a:t>
            </a:r>
            <a:r>
              <a:rPr lang="en-US" sz="1200" dirty="0" err="1"/>
              <a:t>setSpellChecker</a:t>
            </a:r>
            <a:r>
              <a:rPr lang="en-US" sz="1200" dirty="0"/>
              <a:t>." );</a:t>
            </a:r>
          </a:p>
          <a:p>
            <a:r>
              <a:rPr lang="en-US" sz="1200" dirty="0"/>
              <a:t>      </a:t>
            </a:r>
            <a:r>
              <a:rPr lang="en-US" sz="1200" dirty="0" err="1"/>
              <a:t>this.spellChecker</a:t>
            </a:r>
            <a:r>
              <a:rPr lang="en-US" sz="1200" dirty="0"/>
              <a:t> = </a:t>
            </a:r>
            <a:r>
              <a:rPr lang="en-US" sz="1200" dirty="0" err="1"/>
              <a:t>spellChecker</a:t>
            </a:r>
            <a:r>
              <a:rPr lang="en-US" sz="1200" dirty="0"/>
              <a:t>;</a:t>
            </a:r>
          </a:p>
          <a:p>
            <a:r>
              <a:rPr lang="en-US" sz="1200" dirty="0"/>
              <a:t>   }</a:t>
            </a:r>
          </a:p>
          <a:p>
            <a:r>
              <a:rPr lang="en-US" sz="1200" dirty="0"/>
              <a:t>   </a:t>
            </a:r>
          </a:p>
          <a:p>
            <a:r>
              <a:rPr lang="en-US" sz="1200" dirty="0"/>
              <a:t>   // a getter method to return </a:t>
            </a:r>
            <a:r>
              <a:rPr lang="en-US" sz="1200" dirty="0" err="1"/>
              <a:t>spellChecker</a:t>
            </a:r>
            <a:endParaRPr lang="en-US" sz="1200" dirty="0"/>
          </a:p>
          <a:p>
            <a:r>
              <a:rPr lang="en-US" sz="1200" dirty="0"/>
              <a:t>   public </a:t>
            </a:r>
            <a:r>
              <a:rPr lang="en-US" sz="1200" dirty="0" err="1"/>
              <a:t>SpellChecker</a:t>
            </a:r>
            <a:r>
              <a:rPr lang="en-US" sz="1200" dirty="0"/>
              <a:t> </a:t>
            </a:r>
            <a:r>
              <a:rPr lang="en-US" sz="1200" dirty="0" err="1"/>
              <a:t>getSpellChecker</a:t>
            </a:r>
            <a:r>
              <a:rPr lang="en-US" sz="1200" dirty="0"/>
              <a:t>() {</a:t>
            </a:r>
          </a:p>
          <a:p>
            <a:r>
              <a:rPr lang="en-US" sz="1200" dirty="0"/>
              <a:t>      return </a:t>
            </a:r>
            <a:r>
              <a:rPr lang="en-US" sz="1200" dirty="0" err="1"/>
              <a:t>spellChecker</a:t>
            </a:r>
            <a:r>
              <a:rPr lang="en-US" sz="1200" dirty="0"/>
              <a:t>;</a:t>
            </a:r>
          </a:p>
          <a:p>
            <a:r>
              <a:rPr lang="en-US" sz="1200" dirty="0"/>
              <a:t>   }</a:t>
            </a:r>
          </a:p>
          <a:p>
            <a:r>
              <a:rPr lang="en-US" sz="1200" dirty="0"/>
              <a:t>   public void </a:t>
            </a:r>
            <a:r>
              <a:rPr lang="en-US" sz="1200" dirty="0" err="1"/>
              <a:t>spellCheck</a:t>
            </a:r>
            <a:r>
              <a:rPr lang="en-US" sz="1200" dirty="0"/>
              <a:t>() {</a:t>
            </a:r>
          </a:p>
          <a:p>
            <a:r>
              <a:rPr lang="en-US" sz="1200" dirty="0"/>
              <a:t>      </a:t>
            </a:r>
            <a:r>
              <a:rPr lang="en-US" sz="1200" dirty="0" err="1"/>
              <a:t>spellChecker.checkSpelling</a:t>
            </a:r>
            <a:r>
              <a:rPr lang="en-US" sz="1200" dirty="0"/>
              <a:t>();</a:t>
            </a:r>
          </a:p>
          <a:p>
            <a:r>
              <a:rPr lang="en-US" sz="1200" dirty="0"/>
              <a:t>   }</a:t>
            </a:r>
          </a:p>
          <a:p>
            <a:r>
              <a:rPr lang="en-US" sz="1200" dirty="0" smtClean="0"/>
              <a:t>}</a:t>
            </a:r>
            <a:endParaRPr lang="en-US" sz="1200" dirty="0"/>
          </a:p>
        </p:txBody>
      </p:sp>
      <p:sp>
        <p:nvSpPr>
          <p:cNvPr id="6" name="TextBox 5"/>
          <p:cNvSpPr txBox="1"/>
          <p:nvPr/>
        </p:nvSpPr>
        <p:spPr>
          <a:xfrm>
            <a:off x="258210" y="295816"/>
            <a:ext cx="8329856" cy="800219"/>
          </a:xfrm>
          <a:prstGeom prst="rect">
            <a:avLst/>
          </a:prstGeom>
          <a:noFill/>
        </p:spPr>
        <p:txBody>
          <a:bodyPr wrap="square" rtlCol="0">
            <a:spAutoFit/>
          </a:bodyPr>
          <a:lstStyle/>
          <a:p>
            <a:r>
              <a:rPr lang="en-US" sz="1600" dirty="0" err="1"/>
              <a:t>Ví</a:t>
            </a:r>
            <a:r>
              <a:rPr lang="en-US" sz="1600" dirty="0"/>
              <a:t> </a:t>
            </a:r>
            <a:r>
              <a:rPr lang="en-US" sz="1600" dirty="0" err="1"/>
              <a:t>dụ</a:t>
            </a:r>
            <a:r>
              <a:rPr lang="en-US" sz="1600" dirty="0"/>
              <a:t>:</a:t>
            </a:r>
          </a:p>
          <a:p>
            <a:r>
              <a:rPr lang="en-US" sz="1600" dirty="0"/>
              <a:t>Class </a:t>
            </a:r>
            <a:r>
              <a:rPr lang="en-US" sz="1600" b="1" dirty="0"/>
              <a:t>TextEditer.java</a:t>
            </a:r>
            <a:endParaRPr lang="en-US" sz="1600" dirty="0"/>
          </a:p>
          <a:p>
            <a:endParaRPr lang="en-US" dirty="0"/>
          </a:p>
        </p:txBody>
      </p:sp>
    </p:spTree>
    <p:extLst>
      <p:ext uri="{BB962C8B-B14F-4D97-AF65-F5344CB8AC3E}">
        <p14:creationId xmlns:p14="http://schemas.microsoft.com/office/powerpoint/2010/main" val="322705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3512" y="1262614"/>
            <a:ext cx="7515699" cy="2000548"/>
          </a:xfrm>
          <a:prstGeom prst="rect">
            <a:avLst/>
          </a:prstGeom>
          <a:solidFill>
            <a:schemeClr val="accent1">
              <a:lumMod val="20000"/>
              <a:lumOff val="80000"/>
            </a:schemeClr>
          </a:solidFill>
        </p:spPr>
        <p:txBody>
          <a:bodyPr wrap="square">
            <a:spAutoFit/>
          </a:bodyPr>
          <a:lstStyle/>
          <a:p>
            <a:r>
              <a:rPr lang="en-US" sz="1200" dirty="0"/>
              <a:t>package </a:t>
            </a:r>
            <a:r>
              <a:rPr lang="en-US" sz="1200" dirty="0" err="1"/>
              <a:t>com.tutorialspoint</a:t>
            </a:r>
            <a:r>
              <a:rPr lang="en-US" sz="1200" dirty="0"/>
              <a:t>;</a:t>
            </a:r>
          </a:p>
          <a:p>
            <a:r>
              <a:rPr lang="en-US" sz="1200" dirty="0"/>
              <a:t> </a:t>
            </a:r>
          </a:p>
          <a:p>
            <a:r>
              <a:rPr lang="en-US" sz="1200" dirty="0"/>
              <a:t>public class </a:t>
            </a:r>
            <a:r>
              <a:rPr lang="en-US" sz="1200" dirty="0" err="1"/>
              <a:t>SpellChecker</a:t>
            </a:r>
            <a:r>
              <a:rPr lang="en-US" sz="1200" dirty="0"/>
              <a:t> {</a:t>
            </a:r>
          </a:p>
          <a:p>
            <a:r>
              <a:rPr lang="en-US" sz="1200" dirty="0"/>
              <a:t>   public </a:t>
            </a:r>
            <a:r>
              <a:rPr lang="en-US" sz="1200" dirty="0" err="1"/>
              <a:t>SpellChecker</a:t>
            </a:r>
            <a:r>
              <a:rPr lang="en-US" sz="1200" dirty="0"/>
              <a:t>(){</a:t>
            </a:r>
          </a:p>
          <a:p>
            <a:r>
              <a:rPr lang="en-US" sz="1200" dirty="0"/>
              <a:t>      </a:t>
            </a:r>
            <a:r>
              <a:rPr lang="en-US" sz="1200" dirty="0" err="1"/>
              <a:t>System.out.println</a:t>
            </a:r>
            <a:r>
              <a:rPr lang="en-US" sz="1200" dirty="0"/>
              <a:t>("Inside </a:t>
            </a:r>
            <a:r>
              <a:rPr lang="en-US" sz="1200" dirty="0" err="1"/>
              <a:t>SpellChecker</a:t>
            </a:r>
            <a:r>
              <a:rPr lang="en-US" sz="1200" dirty="0"/>
              <a:t> constructor." );</a:t>
            </a:r>
          </a:p>
          <a:p>
            <a:r>
              <a:rPr lang="en-US" sz="1200" dirty="0"/>
              <a:t>   }</a:t>
            </a:r>
          </a:p>
          <a:p>
            <a:r>
              <a:rPr lang="en-US" sz="1200" dirty="0"/>
              <a:t>   public void </a:t>
            </a:r>
            <a:r>
              <a:rPr lang="en-US" sz="1200" dirty="0" err="1"/>
              <a:t>checkSpelling</a:t>
            </a:r>
            <a:r>
              <a:rPr lang="en-US" sz="1200" dirty="0"/>
              <a:t>(){</a:t>
            </a:r>
          </a:p>
          <a:p>
            <a:r>
              <a:rPr lang="en-US" sz="1200" dirty="0"/>
              <a:t>      </a:t>
            </a:r>
            <a:r>
              <a:rPr lang="en-US" sz="1200" dirty="0" err="1"/>
              <a:t>System.out.println</a:t>
            </a:r>
            <a:r>
              <a:rPr lang="en-US" sz="1200" dirty="0"/>
              <a:t>("Inside </a:t>
            </a:r>
            <a:r>
              <a:rPr lang="en-US" sz="1200" dirty="0" err="1"/>
              <a:t>checkSpelling</a:t>
            </a:r>
            <a:r>
              <a:rPr lang="en-US" sz="1200" dirty="0"/>
              <a:t>." );</a:t>
            </a:r>
          </a:p>
          <a:p>
            <a:r>
              <a:rPr lang="en-US" sz="1200" dirty="0"/>
              <a:t>   }</a:t>
            </a:r>
          </a:p>
          <a:p>
            <a:r>
              <a:rPr lang="en-US" sz="1200" dirty="0"/>
              <a:t>}</a:t>
            </a:r>
          </a:p>
        </p:txBody>
      </p:sp>
      <p:sp>
        <p:nvSpPr>
          <p:cNvPr id="6" name="TextBox 5"/>
          <p:cNvSpPr txBox="1"/>
          <p:nvPr/>
        </p:nvSpPr>
        <p:spPr>
          <a:xfrm>
            <a:off x="258210" y="295816"/>
            <a:ext cx="8329856" cy="553998"/>
          </a:xfrm>
          <a:prstGeom prst="rect">
            <a:avLst/>
          </a:prstGeom>
          <a:noFill/>
        </p:spPr>
        <p:txBody>
          <a:bodyPr wrap="square" rtlCol="0">
            <a:spAutoFit/>
          </a:bodyPr>
          <a:lstStyle/>
          <a:p>
            <a:r>
              <a:rPr lang="en-US" sz="1600" dirty="0" smtClean="0"/>
              <a:t>Class </a:t>
            </a:r>
            <a:r>
              <a:rPr lang="en-US" sz="1600" b="1" dirty="0" smtClean="0"/>
              <a:t>SpellChecker.java</a:t>
            </a:r>
            <a:endParaRPr lang="en-US" sz="1600" dirty="0"/>
          </a:p>
          <a:p>
            <a:endParaRPr lang="en-US" dirty="0"/>
          </a:p>
        </p:txBody>
      </p:sp>
    </p:spTree>
    <p:extLst>
      <p:ext uri="{BB962C8B-B14F-4D97-AF65-F5344CB8AC3E}">
        <p14:creationId xmlns:p14="http://schemas.microsoft.com/office/powerpoint/2010/main" val="384881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309350" y="2709029"/>
            <a:ext cx="5214599" cy="1159799"/>
          </a:xfrm>
          <a:prstGeom prst="rect">
            <a:avLst/>
          </a:prstGeom>
        </p:spPr>
        <p:txBody>
          <a:bodyPr lIns="91425" tIns="91425" rIns="91425" bIns="91425" anchor="b" anchorCtr="0">
            <a:noAutofit/>
          </a:bodyPr>
          <a:lstStyle/>
          <a:p>
            <a:pPr lvl="0" rtl="0">
              <a:spcBef>
                <a:spcPts val="0"/>
              </a:spcBef>
              <a:buNone/>
            </a:pPr>
            <a:r>
              <a:rPr lang="en" dirty="0" smtClean="0"/>
              <a:t>Dependency Injection</a:t>
            </a:r>
            <a:endParaRPr lang="en" dirty="0"/>
          </a:p>
        </p:txBody>
      </p:sp>
      <p:sp>
        <p:nvSpPr>
          <p:cNvPr id="474" name="Shape 474"/>
          <p:cNvSpPr txBox="1">
            <a:spLocks noGrp="1"/>
          </p:cNvSpPr>
          <p:nvPr>
            <p:ph type="subTitle" idx="1"/>
          </p:nvPr>
        </p:nvSpPr>
        <p:spPr>
          <a:xfrm>
            <a:off x="5008418" y="3871925"/>
            <a:ext cx="2515621" cy="784799"/>
          </a:xfrm>
          <a:prstGeom prst="rect">
            <a:avLst/>
          </a:prstGeom>
        </p:spPr>
        <p:txBody>
          <a:bodyPr lIns="91425" tIns="91425" rIns="91425" bIns="91425" anchor="t" anchorCtr="0">
            <a:noAutofit/>
          </a:bodyPr>
          <a:lstStyle/>
          <a:p>
            <a:pPr lvl="0" rtl="0">
              <a:spcBef>
                <a:spcPts val="0"/>
              </a:spcBef>
              <a:buNone/>
            </a:pPr>
            <a:r>
              <a:rPr lang="en" sz="2800" b="1" i="1" dirty="0" smtClean="0"/>
              <a:t>IOC Container</a:t>
            </a:r>
            <a:endParaRPr lang="en" sz="2800" b="1" i="1" dirty="0"/>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1</a:t>
            </a:r>
          </a:p>
        </p:txBody>
      </p:sp>
      <p:sp>
        <p:nvSpPr>
          <p:cNvPr id="2" name="TextBox 1"/>
          <p:cNvSpPr txBox="1"/>
          <p:nvPr/>
        </p:nvSpPr>
        <p:spPr>
          <a:xfrm>
            <a:off x="4551218" y="3715992"/>
            <a:ext cx="477982" cy="400110"/>
          </a:xfrm>
          <a:prstGeom prst="rect">
            <a:avLst/>
          </a:prstGeom>
          <a:noFill/>
        </p:spPr>
        <p:txBody>
          <a:bodyPr wrap="square" rtlCol="0">
            <a:spAutoFit/>
          </a:bodyPr>
          <a:lstStyle/>
          <a:p>
            <a:r>
              <a:rPr lang="en-US" sz="2000" dirty="0" err="1" smtClean="0">
                <a:solidFill>
                  <a:schemeClr val="bg1"/>
                </a:solidFill>
              </a:rPr>
              <a:t>và</a:t>
            </a:r>
            <a:endParaRPr lang="en-US" sz="20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3512" y="1262614"/>
            <a:ext cx="7515699" cy="2862322"/>
          </a:xfrm>
          <a:prstGeom prst="rect">
            <a:avLst/>
          </a:prstGeom>
          <a:solidFill>
            <a:schemeClr val="accent1">
              <a:lumMod val="20000"/>
              <a:lumOff val="80000"/>
            </a:schemeClr>
          </a:solidFill>
        </p:spPr>
        <p:txBody>
          <a:bodyPr wrap="square">
            <a:spAutoFit/>
          </a:bodyPr>
          <a:lstStyle/>
          <a:p>
            <a:r>
              <a:rPr lang="en-US" sz="1200" dirty="0"/>
              <a:t>&lt;?xml version = "1.0" encoding = "UTF-8"?&gt;</a:t>
            </a:r>
          </a:p>
          <a:p>
            <a:r>
              <a:rPr lang="en-US" sz="1200" dirty="0"/>
              <a:t> </a:t>
            </a:r>
          </a:p>
          <a:p>
            <a:r>
              <a:rPr lang="en-US" sz="1200" dirty="0"/>
              <a:t>&lt;beans </a:t>
            </a:r>
            <a:r>
              <a:rPr lang="en-US" sz="1200" dirty="0" err="1"/>
              <a:t>xmlns</a:t>
            </a:r>
            <a:r>
              <a:rPr lang="en-US" sz="1200" dirty="0"/>
              <a:t> = "http://www.springframework.org/schema/beans"</a:t>
            </a:r>
          </a:p>
          <a:p>
            <a:r>
              <a:rPr lang="en-US" sz="1200" dirty="0"/>
              <a:t>   </a:t>
            </a:r>
            <a:r>
              <a:rPr lang="en-US" sz="1200" dirty="0" err="1"/>
              <a:t>xmlns:xsi</a:t>
            </a:r>
            <a:r>
              <a:rPr lang="en-US" sz="1200" dirty="0"/>
              <a:t> = "http://www.w3.org/2001/XMLSchema-instance"</a:t>
            </a:r>
          </a:p>
          <a:p>
            <a:r>
              <a:rPr lang="en-US" sz="1200" dirty="0"/>
              <a:t>   </a:t>
            </a:r>
            <a:r>
              <a:rPr lang="en-US" sz="1200" dirty="0" err="1"/>
              <a:t>xsi:schemaLocation</a:t>
            </a:r>
            <a:r>
              <a:rPr lang="en-US" sz="1200" dirty="0"/>
              <a:t> = "http://www.springframework.org/schema/beans</a:t>
            </a:r>
          </a:p>
          <a:p>
            <a:r>
              <a:rPr lang="en-US" sz="1200" dirty="0"/>
              <a:t>   http://www.springframework.org/schema/beans/spring-beans-3.0.xsd"&gt;</a:t>
            </a:r>
          </a:p>
          <a:p>
            <a:r>
              <a:rPr lang="en-US" sz="1200" dirty="0"/>
              <a:t> </a:t>
            </a:r>
          </a:p>
          <a:p>
            <a:r>
              <a:rPr lang="en-US" sz="1200" dirty="0"/>
              <a:t>   &lt;!-- Definition for </a:t>
            </a:r>
            <a:r>
              <a:rPr lang="en-US" sz="1200" dirty="0" err="1"/>
              <a:t>textEditor</a:t>
            </a:r>
            <a:r>
              <a:rPr lang="en-US" sz="1200" dirty="0"/>
              <a:t> bean using inner bean --&gt;</a:t>
            </a:r>
          </a:p>
          <a:p>
            <a:r>
              <a:rPr lang="en-US" sz="1200" dirty="0"/>
              <a:t>   &lt;bean id = "</a:t>
            </a:r>
            <a:r>
              <a:rPr lang="en-US" sz="1200" dirty="0" err="1"/>
              <a:t>textEditor</a:t>
            </a:r>
            <a:r>
              <a:rPr lang="en-US" sz="1200" dirty="0"/>
              <a:t>" class = "</a:t>
            </a:r>
            <a:r>
              <a:rPr lang="en-US" sz="1200" dirty="0" err="1"/>
              <a:t>com.tutorialspoint.TextEditor</a:t>
            </a:r>
            <a:r>
              <a:rPr lang="en-US" sz="1200" dirty="0"/>
              <a:t>"&gt;</a:t>
            </a:r>
          </a:p>
          <a:p>
            <a:r>
              <a:rPr lang="en-US" sz="1200" dirty="0"/>
              <a:t>      &lt;property name = "</a:t>
            </a:r>
            <a:r>
              <a:rPr lang="en-US" sz="1200" dirty="0" err="1"/>
              <a:t>spellChecker</a:t>
            </a:r>
            <a:r>
              <a:rPr lang="en-US" sz="1200" dirty="0"/>
              <a:t>"&gt;</a:t>
            </a:r>
          </a:p>
          <a:p>
            <a:r>
              <a:rPr lang="en-US" sz="1200" dirty="0"/>
              <a:t>         &lt;bean id = "</a:t>
            </a:r>
            <a:r>
              <a:rPr lang="en-US" sz="1200" dirty="0" err="1"/>
              <a:t>spellChecker</a:t>
            </a:r>
            <a:r>
              <a:rPr lang="en-US" sz="1200" dirty="0"/>
              <a:t>" class = "</a:t>
            </a:r>
            <a:r>
              <a:rPr lang="en-US" sz="1200" dirty="0" err="1"/>
              <a:t>com.tutorialspoint.SpellChecker</a:t>
            </a:r>
            <a:r>
              <a:rPr lang="en-US" sz="1200" dirty="0"/>
              <a:t>"/&gt;</a:t>
            </a:r>
          </a:p>
          <a:p>
            <a:r>
              <a:rPr lang="en-US" sz="1200" dirty="0"/>
              <a:t>      &lt;/property&gt;</a:t>
            </a:r>
          </a:p>
          <a:p>
            <a:r>
              <a:rPr lang="en-US" sz="1200" dirty="0"/>
              <a:t>   &lt;/bean&gt;</a:t>
            </a:r>
          </a:p>
          <a:p>
            <a:r>
              <a:rPr lang="en-US" sz="1200" dirty="0"/>
              <a:t> </a:t>
            </a:r>
          </a:p>
          <a:p>
            <a:r>
              <a:rPr lang="en-US" sz="1200" dirty="0"/>
              <a:t>&lt;/beans</a:t>
            </a:r>
            <a:r>
              <a:rPr lang="en-US" sz="1200" dirty="0" smtClean="0"/>
              <a:t>&gt;</a:t>
            </a:r>
            <a:endParaRPr lang="en-US" sz="1200" dirty="0"/>
          </a:p>
        </p:txBody>
      </p:sp>
      <p:sp>
        <p:nvSpPr>
          <p:cNvPr id="6" name="TextBox 5"/>
          <p:cNvSpPr txBox="1"/>
          <p:nvPr/>
        </p:nvSpPr>
        <p:spPr>
          <a:xfrm>
            <a:off x="258210" y="434040"/>
            <a:ext cx="8329856" cy="553998"/>
          </a:xfrm>
          <a:prstGeom prst="rect">
            <a:avLst/>
          </a:prstGeom>
          <a:noFill/>
        </p:spPr>
        <p:txBody>
          <a:bodyPr wrap="square" rtlCol="0">
            <a:spAutoFit/>
          </a:bodyPr>
          <a:lstStyle/>
          <a:p>
            <a:r>
              <a:rPr lang="en-US" sz="1600" dirty="0" err="1" smtClean="0"/>
              <a:t>Nội</a:t>
            </a:r>
            <a:r>
              <a:rPr lang="en-US" sz="1600" dirty="0" smtClean="0"/>
              <a:t> dung file </a:t>
            </a:r>
            <a:r>
              <a:rPr lang="en-US" sz="1600" b="1" dirty="0" smtClean="0"/>
              <a:t>Beans.xml</a:t>
            </a:r>
            <a:endParaRPr lang="en-US" sz="1600" b="1" dirty="0"/>
          </a:p>
          <a:p>
            <a:endParaRPr lang="en-US" dirty="0"/>
          </a:p>
        </p:txBody>
      </p:sp>
    </p:spTree>
    <p:extLst>
      <p:ext uri="{BB962C8B-B14F-4D97-AF65-F5344CB8AC3E}">
        <p14:creationId xmlns:p14="http://schemas.microsoft.com/office/powerpoint/2010/main" val="3804230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0229" y="1027908"/>
            <a:ext cx="7515699" cy="2308324"/>
          </a:xfrm>
          <a:prstGeom prst="rect">
            <a:avLst/>
          </a:prstGeom>
          <a:solidFill>
            <a:schemeClr val="accent1">
              <a:lumMod val="20000"/>
              <a:lumOff val="80000"/>
            </a:schemeClr>
          </a:solidFill>
        </p:spPr>
        <p:txBody>
          <a:bodyPr wrap="square">
            <a:spAutoFit/>
          </a:bodyPr>
          <a:lstStyle/>
          <a:p>
            <a:r>
              <a:rPr lang="en-US" sz="1200" dirty="0"/>
              <a:t>package </a:t>
            </a:r>
            <a:r>
              <a:rPr lang="en-US" sz="1200" dirty="0" err="1"/>
              <a:t>com.tutorialspoint</a:t>
            </a:r>
            <a:r>
              <a:rPr lang="en-US" sz="1200" dirty="0"/>
              <a:t>;</a:t>
            </a:r>
          </a:p>
          <a:p>
            <a:r>
              <a:rPr lang="en-US" sz="1200" dirty="0"/>
              <a:t> </a:t>
            </a:r>
          </a:p>
          <a:p>
            <a:r>
              <a:rPr lang="en-US" sz="1200" dirty="0"/>
              <a:t>import </a:t>
            </a:r>
            <a:r>
              <a:rPr lang="en-US" sz="1200" dirty="0" err="1"/>
              <a:t>org.springframework.context.ApplicationContext</a:t>
            </a:r>
            <a:r>
              <a:rPr lang="en-US" sz="1200" dirty="0"/>
              <a:t>;</a:t>
            </a:r>
          </a:p>
          <a:p>
            <a:r>
              <a:rPr lang="en-US" sz="1200" dirty="0"/>
              <a:t>import org.springframework.context.support.ClassPathXmlApplicationContext;</a:t>
            </a:r>
          </a:p>
          <a:p>
            <a:r>
              <a:rPr lang="en-US" sz="1200" dirty="0"/>
              <a:t> </a:t>
            </a:r>
          </a:p>
          <a:p>
            <a:r>
              <a:rPr lang="en-US" sz="1200" dirty="0"/>
              <a:t>public class </a:t>
            </a:r>
            <a:r>
              <a:rPr lang="en-US" sz="1200" dirty="0" err="1"/>
              <a:t>MainApp</a:t>
            </a:r>
            <a:r>
              <a:rPr lang="en-US" sz="1200" dirty="0"/>
              <a:t> {</a:t>
            </a:r>
          </a:p>
          <a:p>
            <a:r>
              <a:rPr lang="en-US" sz="1200" dirty="0"/>
              <a:t>   public static void main(String[] </a:t>
            </a:r>
            <a:r>
              <a:rPr lang="en-US" sz="1200" dirty="0" err="1"/>
              <a:t>args</a:t>
            </a:r>
            <a:r>
              <a:rPr lang="en-US" sz="1200" dirty="0"/>
              <a:t>) {</a:t>
            </a:r>
          </a:p>
          <a:p>
            <a:r>
              <a:rPr lang="en-US" sz="1200" dirty="0"/>
              <a:t>      </a:t>
            </a:r>
            <a:r>
              <a:rPr lang="en-US" sz="1200" dirty="0" err="1"/>
              <a:t>ApplicationContext</a:t>
            </a:r>
            <a:r>
              <a:rPr lang="en-US" sz="1200" dirty="0"/>
              <a:t> context = new </a:t>
            </a:r>
            <a:r>
              <a:rPr lang="en-US" sz="1200" dirty="0" err="1"/>
              <a:t>ClassPathXmlApplicationContext</a:t>
            </a:r>
            <a:r>
              <a:rPr lang="en-US" sz="1200" dirty="0"/>
              <a:t>("Beans.xml");</a:t>
            </a:r>
          </a:p>
          <a:p>
            <a:r>
              <a:rPr lang="en-US" sz="1200" dirty="0"/>
              <a:t>      </a:t>
            </a:r>
            <a:r>
              <a:rPr lang="en-US" sz="1200" dirty="0" err="1"/>
              <a:t>TextEditor</a:t>
            </a:r>
            <a:r>
              <a:rPr lang="en-US" sz="1200" dirty="0"/>
              <a:t> </a:t>
            </a:r>
            <a:r>
              <a:rPr lang="en-US" sz="1200" dirty="0" err="1"/>
              <a:t>te</a:t>
            </a:r>
            <a:r>
              <a:rPr lang="en-US" sz="1200" dirty="0"/>
              <a:t> = (</a:t>
            </a:r>
            <a:r>
              <a:rPr lang="en-US" sz="1200" dirty="0" err="1"/>
              <a:t>TextEditor</a:t>
            </a:r>
            <a:r>
              <a:rPr lang="en-US" sz="1200" dirty="0"/>
              <a:t>) </a:t>
            </a:r>
            <a:r>
              <a:rPr lang="en-US" sz="1200" dirty="0" err="1"/>
              <a:t>context.getBean</a:t>
            </a:r>
            <a:r>
              <a:rPr lang="en-US" sz="1200" dirty="0"/>
              <a:t>("</a:t>
            </a:r>
            <a:r>
              <a:rPr lang="en-US" sz="1200" dirty="0" err="1"/>
              <a:t>textEditor</a:t>
            </a:r>
            <a:r>
              <a:rPr lang="en-US" sz="1200" dirty="0"/>
              <a:t>");</a:t>
            </a:r>
          </a:p>
          <a:p>
            <a:r>
              <a:rPr lang="en-US" sz="1200" dirty="0"/>
              <a:t>      </a:t>
            </a:r>
            <a:r>
              <a:rPr lang="en-US" sz="1200" dirty="0" err="1"/>
              <a:t>te.spellCheck</a:t>
            </a:r>
            <a:r>
              <a:rPr lang="en-US" sz="1200" dirty="0"/>
              <a:t>();</a:t>
            </a:r>
          </a:p>
          <a:p>
            <a:r>
              <a:rPr lang="en-US" sz="1200" dirty="0"/>
              <a:t>   }</a:t>
            </a:r>
          </a:p>
          <a:p>
            <a:r>
              <a:rPr lang="en-US" sz="1200" dirty="0" smtClean="0"/>
              <a:t>}</a:t>
            </a:r>
            <a:endParaRPr lang="en-US" sz="1200" dirty="0"/>
          </a:p>
        </p:txBody>
      </p:sp>
      <p:sp>
        <p:nvSpPr>
          <p:cNvPr id="6" name="TextBox 5"/>
          <p:cNvSpPr txBox="1"/>
          <p:nvPr/>
        </p:nvSpPr>
        <p:spPr>
          <a:xfrm>
            <a:off x="258210" y="434040"/>
            <a:ext cx="8329856" cy="553998"/>
          </a:xfrm>
          <a:prstGeom prst="rect">
            <a:avLst/>
          </a:prstGeom>
          <a:noFill/>
        </p:spPr>
        <p:txBody>
          <a:bodyPr wrap="square" rtlCol="0">
            <a:spAutoFit/>
          </a:bodyPr>
          <a:lstStyle/>
          <a:p>
            <a:r>
              <a:rPr lang="en-US" sz="1600" dirty="0" err="1" smtClean="0"/>
              <a:t>Nội</a:t>
            </a:r>
            <a:r>
              <a:rPr lang="en-US" sz="1600" dirty="0" smtClean="0"/>
              <a:t> dung file </a:t>
            </a:r>
            <a:r>
              <a:rPr lang="en-US" sz="1600" b="1" dirty="0" smtClean="0"/>
              <a:t>MainApp.java</a:t>
            </a:r>
          </a:p>
          <a:p>
            <a:endParaRPr lang="en-US" dirty="0"/>
          </a:p>
        </p:txBody>
      </p:sp>
      <p:sp>
        <p:nvSpPr>
          <p:cNvPr id="2" name="TextBox 1"/>
          <p:cNvSpPr txBox="1"/>
          <p:nvPr/>
        </p:nvSpPr>
        <p:spPr>
          <a:xfrm>
            <a:off x="4710223" y="3732028"/>
            <a:ext cx="3476847" cy="738664"/>
          </a:xfrm>
          <a:prstGeom prst="rect">
            <a:avLst/>
          </a:prstGeom>
          <a:noFill/>
          <a:ln w="12700">
            <a:solidFill>
              <a:schemeClr val="tx1"/>
            </a:solidFill>
          </a:ln>
        </p:spPr>
        <p:txBody>
          <a:bodyPr wrap="square" rtlCol="0">
            <a:spAutoFit/>
          </a:bodyPr>
          <a:lstStyle/>
          <a:p>
            <a:r>
              <a:rPr lang="en-US" dirty="0"/>
              <a:t>Inside </a:t>
            </a:r>
            <a:r>
              <a:rPr lang="en-US" dirty="0" err="1"/>
              <a:t>SpellChecker</a:t>
            </a:r>
            <a:r>
              <a:rPr lang="en-US" dirty="0"/>
              <a:t> constructor.</a:t>
            </a:r>
          </a:p>
          <a:p>
            <a:r>
              <a:rPr lang="en-US" dirty="0"/>
              <a:t>Inside </a:t>
            </a:r>
            <a:r>
              <a:rPr lang="en-US" dirty="0" err="1"/>
              <a:t>setSpellChecker</a:t>
            </a:r>
            <a:r>
              <a:rPr lang="en-US" dirty="0"/>
              <a:t>.</a:t>
            </a:r>
          </a:p>
          <a:p>
            <a:r>
              <a:rPr lang="en-US" dirty="0"/>
              <a:t>Inside </a:t>
            </a:r>
            <a:r>
              <a:rPr lang="en-US" dirty="0" err="1"/>
              <a:t>checkSpelling</a:t>
            </a:r>
            <a:r>
              <a:rPr lang="en-US" dirty="0" smtClean="0"/>
              <a:t>.</a:t>
            </a:r>
            <a:endParaRPr lang="en-US" dirty="0"/>
          </a:p>
        </p:txBody>
      </p:sp>
      <p:sp>
        <p:nvSpPr>
          <p:cNvPr id="4" name="Right Arrow 3"/>
          <p:cNvSpPr/>
          <p:nvPr/>
        </p:nvSpPr>
        <p:spPr>
          <a:xfrm>
            <a:off x="3019647" y="3957820"/>
            <a:ext cx="1116418" cy="287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6228" y="3732028"/>
            <a:ext cx="1063256" cy="307777"/>
          </a:xfrm>
          <a:prstGeom prst="rect">
            <a:avLst/>
          </a:prstGeom>
          <a:noFill/>
        </p:spPr>
        <p:txBody>
          <a:bodyPr wrap="square" rtlCol="0">
            <a:spAutoFit/>
          </a:bodyPr>
          <a:lstStyle/>
          <a:p>
            <a:r>
              <a:rPr lang="en-US" dirty="0" err="1" smtClean="0"/>
              <a:t>Kết</a:t>
            </a:r>
            <a:r>
              <a:rPr lang="en-US" dirty="0" smtClean="0"/>
              <a:t> </a:t>
            </a:r>
            <a:r>
              <a:rPr lang="en-US" dirty="0" err="1" smtClean="0"/>
              <a:t>quả</a:t>
            </a:r>
            <a:endParaRPr lang="en-US" dirty="0"/>
          </a:p>
        </p:txBody>
      </p:sp>
    </p:spTree>
    <p:extLst>
      <p:ext uri="{BB962C8B-B14F-4D97-AF65-F5344CB8AC3E}">
        <p14:creationId xmlns:p14="http://schemas.microsoft.com/office/powerpoint/2010/main" val="103011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68710" y="2659378"/>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Injection với Collection</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5</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836718" y="3865418"/>
            <a:ext cx="463434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98417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546" y="242942"/>
            <a:ext cx="7408718" cy="338554"/>
          </a:xfrm>
          <a:prstGeom prst="rect">
            <a:avLst/>
          </a:prstGeom>
          <a:noFill/>
        </p:spPr>
        <p:txBody>
          <a:bodyPr wrap="square" rtlCol="0">
            <a:spAutoFit/>
          </a:bodyPr>
          <a:lstStyle/>
          <a:p>
            <a:r>
              <a:rPr lang="vi-VN" sz="1600" dirty="0"/>
              <a:t>Spring cung cấp 4 loại phần tử để cấu hình các đối tượng Collection:</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276" y="664623"/>
            <a:ext cx="5216670" cy="3024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038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372" y="936881"/>
            <a:ext cx="3948546" cy="338554"/>
          </a:xfrm>
          <a:prstGeom prst="rect">
            <a:avLst/>
          </a:prstGeom>
          <a:noFill/>
        </p:spPr>
        <p:txBody>
          <a:bodyPr wrap="square" rtlCol="0">
            <a:spAutoFit/>
          </a:bodyPr>
          <a:lstStyle/>
          <a:p>
            <a:r>
              <a:rPr lang="en-US" sz="1600" dirty="0" err="1" smtClean="0"/>
              <a:t>Ví</a:t>
            </a:r>
            <a:r>
              <a:rPr lang="en-US" sz="1600" dirty="0" smtClean="0"/>
              <a:t> </a:t>
            </a:r>
            <a:r>
              <a:rPr lang="en-US" sz="1600" dirty="0" err="1" smtClean="0"/>
              <a:t>dụ</a:t>
            </a:r>
            <a:r>
              <a:rPr lang="en-US" sz="1600" dirty="0" smtClean="0"/>
              <a:t>: ta </a:t>
            </a:r>
            <a:r>
              <a:rPr lang="en-US" sz="1600" dirty="0" err="1" smtClean="0"/>
              <a:t>có</a:t>
            </a:r>
            <a:r>
              <a:rPr lang="en-US" sz="1600" dirty="0" smtClean="0"/>
              <a:t> </a:t>
            </a:r>
            <a:r>
              <a:rPr lang="en-US" sz="1600" dirty="0" err="1" smtClean="0"/>
              <a:t>lớp</a:t>
            </a:r>
            <a:r>
              <a:rPr lang="en-US" sz="1600" dirty="0" smtClean="0"/>
              <a:t> </a:t>
            </a:r>
            <a:r>
              <a:rPr lang="en-US" sz="1600" dirty="0" err="1" smtClean="0"/>
              <a:t>JavaCollection</a:t>
            </a:r>
            <a:r>
              <a:rPr lang="en-US" sz="1600" dirty="0" smtClean="0"/>
              <a:t> </a:t>
            </a:r>
            <a:r>
              <a:rPr lang="en-US" sz="1600" dirty="0" err="1" smtClean="0"/>
              <a:t>như</a:t>
            </a:r>
            <a:r>
              <a:rPr lang="en-US" sz="1600" dirty="0" smtClean="0"/>
              <a:t> </a:t>
            </a:r>
            <a:r>
              <a:rPr lang="en-US" sz="1600" dirty="0" err="1" smtClean="0"/>
              <a:t>sau</a:t>
            </a:r>
            <a:r>
              <a:rPr lang="en-US" sz="16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335" y="389185"/>
            <a:ext cx="32861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2118" y="3418033"/>
            <a:ext cx="1922318" cy="338554"/>
          </a:xfrm>
          <a:prstGeom prst="rect">
            <a:avLst/>
          </a:prstGeom>
          <a:noFill/>
        </p:spPr>
        <p:txBody>
          <a:bodyPr wrap="square" rtlCol="0">
            <a:spAutoFit/>
          </a:bodyPr>
          <a:lstStyle/>
          <a:p>
            <a:r>
              <a:rPr lang="en-US" sz="1600" dirty="0" err="1" smtClean="0"/>
              <a:t>Và</a:t>
            </a:r>
            <a:r>
              <a:rPr lang="en-US" sz="1600" dirty="0" smtClean="0"/>
              <a:t> Class </a:t>
            </a:r>
            <a:r>
              <a:rPr lang="en-US" sz="1600" dirty="0" err="1" smtClean="0"/>
              <a:t>MainApp</a:t>
            </a:r>
            <a:endParaRPr lang="en-US" sz="1600"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822" y="2976996"/>
            <a:ext cx="60579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055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3955" y="187036"/>
            <a:ext cx="3803072" cy="523220"/>
          </a:xfrm>
          <a:prstGeom prst="rect">
            <a:avLst/>
          </a:prstGeom>
          <a:noFill/>
        </p:spPr>
        <p:txBody>
          <a:bodyPr wrap="square" rtlCol="0">
            <a:spAutoFit/>
          </a:bodyPr>
          <a:lstStyle/>
          <a:p>
            <a:r>
              <a:rPr lang="en-US" dirty="0" err="1" smtClean="0"/>
              <a:t>Cấu</a:t>
            </a:r>
            <a:r>
              <a:rPr lang="en-US" dirty="0" smtClean="0"/>
              <a:t> </a:t>
            </a:r>
            <a:r>
              <a:rPr lang="en-US" dirty="0" err="1" smtClean="0"/>
              <a:t>hình</a:t>
            </a:r>
            <a:r>
              <a:rPr lang="en-US" dirty="0" smtClean="0"/>
              <a:t> </a:t>
            </a:r>
            <a:r>
              <a:rPr lang="en-US" dirty="0" err="1" smtClean="0"/>
              <a:t>các</a:t>
            </a:r>
            <a:r>
              <a:rPr lang="en-US" dirty="0" smtClean="0"/>
              <a:t> Bean </a:t>
            </a:r>
            <a:r>
              <a:rPr lang="en-US" dirty="0" err="1" smtClean="0"/>
              <a:t>của</a:t>
            </a:r>
            <a:r>
              <a:rPr lang="en-US" dirty="0" smtClean="0"/>
              <a:t> Class </a:t>
            </a:r>
            <a:r>
              <a:rPr lang="en-US" dirty="0" err="1" smtClean="0"/>
              <a:t>JavaColection</a:t>
            </a:r>
            <a:r>
              <a:rPr lang="en-US" dirty="0"/>
              <a:t> </a:t>
            </a:r>
            <a:r>
              <a:rPr lang="en-US" dirty="0" err="1" smtClean="0"/>
              <a:t>trong</a:t>
            </a:r>
            <a:r>
              <a:rPr lang="en-US" dirty="0" smtClean="0"/>
              <a:t> file Beans.xml</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448887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95554" y="1817086"/>
            <a:ext cx="955964" cy="338554"/>
          </a:xfrm>
          <a:prstGeom prst="rect">
            <a:avLst/>
          </a:prstGeom>
          <a:noFill/>
        </p:spPr>
        <p:txBody>
          <a:bodyPr wrap="square" rtlCol="0">
            <a:spAutoFit/>
          </a:bodyPr>
          <a:lstStyle/>
          <a:p>
            <a:r>
              <a:rPr lang="en-US" sz="1600" dirty="0" err="1" smtClean="0"/>
              <a:t>Kết</a:t>
            </a:r>
            <a:r>
              <a:rPr lang="en-US" sz="1600" dirty="0" smtClean="0"/>
              <a:t> </a:t>
            </a:r>
            <a:r>
              <a:rPr lang="en-US" sz="1600" dirty="0" err="1" smtClean="0"/>
              <a:t>quả</a:t>
            </a:r>
            <a:endParaRPr lang="en-US" sz="1600" dirty="0"/>
          </a:p>
        </p:txBody>
      </p:sp>
      <p:sp>
        <p:nvSpPr>
          <p:cNvPr id="4" name="Down Arrow 3"/>
          <p:cNvSpPr/>
          <p:nvPr/>
        </p:nvSpPr>
        <p:spPr>
          <a:xfrm>
            <a:off x="6328064" y="904009"/>
            <a:ext cx="290945" cy="800100"/>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341" y="2440987"/>
            <a:ext cx="4379336" cy="589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464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383072" y="3002280"/>
            <a:ext cx="5250688"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Bean Auto-wiring</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6</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857500" y="4062847"/>
            <a:ext cx="4343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65872"/>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062" y="1402773"/>
            <a:ext cx="5396198" cy="321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rot="9974596">
            <a:off x="3651745" y="2659475"/>
            <a:ext cx="1154830" cy="217592"/>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7202" y="220163"/>
            <a:ext cx="8186080" cy="1077218"/>
          </a:xfrm>
          <a:prstGeom prst="rect">
            <a:avLst/>
          </a:prstGeom>
          <a:noFill/>
        </p:spPr>
        <p:txBody>
          <a:bodyPr wrap="square" rtlCol="0">
            <a:spAutoFit/>
          </a:bodyPr>
          <a:lstStyle/>
          <a:p>
            <a:pPr fontAlgn="base"/>
            <a:r>
              <a:rPr lang="en-US" sz="1600" dirty="0" err="1" smtClean="0"/>
              <a:t>Trong</a:t>
            </a:r>
            <a:r>
              <a:rPr lang="en-US" sz="1600" dirty="0" smtClean="0"/>
              <a:t> Spring, </a:t>
            </a:r>
            <a:r>
              <a:rPr lang="en-US" sz="1600" dirty="0" err="1" smtClean="0"/>
              <a:t>để</a:t>
            </a:r>
            <a:r>
              <a:rPr lang="en-US" sz="1600" dirty="0" smtClean="0"/>
              <a:t> </a:t>
            </a:r>
            <a:r>
              <a:rPr lang="en-US" sz="1600" dirty="0" err="1" smtClean="0"/>
              <a:t>biểu</a:t>
            </a:r>
            <a:r>
              <a:rPr lang="en-US" sz="1600" dirty="0" smtClean="0"/>
              <a:t> </a:t>
            </a:r>
            <a:r>
              <a:rPr lang="en-US" sz="1600" dirty="0" err="1" smtClean="0"/>
              <a:t>diễn</a:t>
            </a:r>
            <a:r>
              <a:rPr lang="en-US" sz="1600" dirty="0" smtClean="0"/>
              <a:t> </a:t>
            </a:r>
            <a:r>
              <a:rPr lang="en-US" sz="1600" dirty="0" err="1" smtClean="0"/>
              <a:t>mối</a:t>
            </a:r>
            <a:r>
              <a:rPr lang="en-US" sz="1600" dirty="0" smtClean="0"/>
              <a:t> </a:t>
            </a:r>
            <a:r>
              <a:rPr lang="en-US" sz="1600" dirty="0" err="1" smtClean="0"/>
              <a:t>quan</a:t>
            </a:r>
            <a:r>
              <a:rPr lang="en-US" sz="1600" dirty="0" smtClean="0"/>
              <a:t> </a:t>
            </a:r>
            <a:r>
              <a:rPr lang="en-US" sz="1600" dirty="0" err="1" smtClean="0"/>
              <a:t>hệ</a:t>
            </a:r>
            <a:r>
              <a:rPr lang="en-US" sz="1600" dirty="0" smtClean="0"/>
              <a:t> </a:t>
            </a:r>
            <a:r>
              <a:rPr lang="vi-VN" sz="1600" dirty="0" smtClean="0"/>
              <a:t> </a:t>
            </a:r>
            <a:r>
              <a:rPr lang="en-US" sz="1600" i="1" dirty="0"/>
              <a:t>H</a:t>
            </a:r>
            <a:r>
              <a:rPr lang="vi-VN" sz="1600" i="1" dirty="0" smtClean="0"/>
              <a:t>as-a </a:t>
            </a:r>
            <a:r>
              <a:rPr lang="vi-VN" sz="1600" dirty="0"/>
              <a:t>(1 đối tượng chứa 1 đối tượng khác) </a:t>
            </a:r>
            <a:r>
              <a:rPr lang="vi-VN" sz="1600" dirty="0" smtClean="0"/>
              <a:t>ta </a:t>
            </a:r>
            <a:r>
              <a:rPr lang="vi-VN" sz="1600" dirty="0"/>
              <a:t>sẽ tạo bean cho đối tượng bên trong và truyền nó vào hàm khởi tạo hoặc </a:t>
            </a:r>
            <a:r>
              <a:rPr lang="vi-VN" sz="1600" dirty="0" smtClean="0"/>
              <a:t>setter</a:t>
            </a:r>
            <a:r>
              <a:rPr lang="en-US" sz="1600" dirty="0" smtClean="0"/>
              <a:t>.</a:t>
            </a:r>
            <a:r>
              <a:rPr lang="vi-VN" sz="1600" dirty="0"/>
              <a:t> Trong ví dụ trên chúng ta tạo bean </a:t>
            </a:r>
            <a:r>
              <a:rPr lang="vi-VN" sz="1600" i="1" dirty="0" smtClean="0"/>
              <a:t>address</a:t>
            </a:r>
            <a:r>
              <a:rPr lang="en-US" sz="1600" i="1" dirty="0" smtClean="0"/>
              <a:t>Below</a:t>
            </a:r>
            <a:r>
              <a:rPr lang="vi-VN" sz="1600" i="1" dirty="0" smtClean="0"/>
              <a:t> </a:t>
            </a:r>
            <a:r>
              <a:rPr lang="vi-VN" sz="1600" dirty="0"/>
              <a:t>cho class Address.java, trong bean </a:t>
            </a:r>
            <a:r>
              <a:rPr lang="en-US" sz="1600" i="1" dirty="0" smtClean="0"/>
              <a:t>student</a:t>
            </a:r>
            <a:r>
              <a:rPr lang="vi-VN" sz="1600" dirty="0" smtClean="0"/>
              <a:t> </a:t>
            </a:r>
            <a:r>
              <a:rPr lang="vi-VN" sz="1600" dirty="0"/>
              <a:t>chúng ta dùng thuộc tính </a:t>
            </a:r>
            <a:r>
              <a:rPr lang="vi-VN" sz="1600" i="1" dirty="0"/>
              <a:t>ref</a:t>
            </a:r>
            <a:r>
              <a:rPr lang="vi-VN" sz="1600" dirty="0"/>
              <a:t> để link tới bean </a:t>
            </a:r>
            <a:r>
              <a:rPr lang="vi-VN" sz="1600" i="1" dirty="0"/>
              <a:t>address</a:t>
            </a:r>
            <a:r>
              <a:rPr lang="vi-VN" sz="1600" dirty="0" smtClean="0"/>
              <a:t>.</a:t>
            </a:r>
            <a:endParaRPr lang="vi-VN" sz="1600" dirty="0"/>
          </a:p>
        </p:txBody>
      </p:sp>
    </p:spTree>
    <p:extLst>
      <p:ext uri="{BB962C8B-B14F-4D97-AF65-F5344CB8AC3E}">
        <p14:creationId xmlns:p14="http://schemas.microsoft.com/office/powerpoint/2010/main" val="12361816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37" y="205689"/>
            <a:ext cx="4572000" cy="738664"/>
          </a:xfrm>
          <a:prstGeom prst="rect">
            <a:avLst/>
          </a:prstGeom>
          <a:ln>
            <a:solidFill>
              <a:srgbClr val="FF0000"/>
            </a:solidFill>
          </a:ln>
        </p:spPr>
        <p:txBody>
          <a:bodyPr>
            <a:spAutoFit/>
          </a:bodyPr>
          <a:lstStyle/>
          <a:p>
            <a:pPr fontAlgn="base"/>
            <a:r>
              <a:rPr lang="en-US" dirty="0"/>
              <a:t>Theo </a:t>
            </a:r>
            <a:r>
              <a:rPr lang="en-US" dirty="0" err="1"/>
              <a:t>cách</a:t>
            </a:r>
            <a:r>
              <a:rPr lang="en-US" dirty="0"/>
              <a:t> </a:t>
            </a:r>
            <a:r>
              <a:rPr lang="en-US" dirty="0" err="1"/>
              <a:t>đơn</a:t>
            </a:r>
            <a:r>
              <a:rPr lang="en-US" dirty="0"/>
              <a:t> </a:t>
            </a:r>
            <a:r>
              <a:rPr lang="en-US" dirty="0" err="1"/>
              <a:t>giản</a:t>
            </a:r>
            <a:r>
              <a:rPr lang="en-US" dirty="0"/>
              <a:t> </a:t>
            </a:r>
            <a:r>
              <a:rPr lang="en-US" dirty="0" err="1"/>
              <a:t>hơn</a:t>
            </a:r>
            <a:r>
              <a:rPr lang="en-US" dirty="0"/>
              <a:t>, </a:t>
            </a:r>
            <a:r>
              <a:rPr lang="vi-VN" dirty="0"/>
              <a:t>Spring Container sẽ tự động tìm bean thích hợp để inject nó vào. Đó chính là auto-wiring trong Spring</a:t>
            </a:r>
            <a:r>
              <a:rPr lang="vi-VN" dirty="0" smtClean="0"/>
              <a:t>.</a:t>
            </a:r>
            <a:endParaRPr lang="vi-VN" dirty="0"/>
          </a:p>
        </p:txBody>
      </p:sp>
      <p:sp>
        <p:nvSpPr>
          <p:cNvPr id="4" name="TextBox 3"/>
          <p:cNvSpPr txBox="1"/>
          <p:nvPr/>
        </p:nvSpPr>
        <p:spPr>
          <a:xfrm>
            <a:off x="768927" y="1236517"/>
            <a:ext cx="4862945" cy="1754326"/>
          </a:xfrm>
          <a:prstGeom prst="rect">
            <a:avLst/>
          </a:prstGeom>
          <a:noFill/>
        </p:spPr>
        <p:txBody>
          <a:bodyPr wrap="square" rtlCol="0">
            <a:spAutoFit/>
          </a:bodyPr>
          <a:lstStyle/>
          <a:p>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3 </a:t>
            </a:r>
            <a:r>
              <a:rPr lang="en-US" sz="1800" dirty="0" err="1" smtClean="0">
                <a:latin typeface="Times New Roman" pitchFamily="18" charset="0"/>
                <a:cs typeface="Times New Roman" pitchFamily="18" charset="0"/>
              </a:rPr>
              <a:t>loại</a:t>
            </a:r>
            <a:r>
              <a:rPr lang="en-US" sz="1800" dirty="0" smtClean="0">
                <a:latin typeface="Times New Roman" pitchFamily="18" charset="0"/>
                <a:cs typeface="Times New Roman" pitchFamily="18" charset="0"/>
              </a:rPr>
              <a:t> auto-wiring </a:t>
            </a:r>
            <a:r>
              <a:rPr lang="en-US" sz="1800" dirty="0" err="1" smtClean="0">
                <a:latin typeface="Times New Roman" pitchFamily="18" charset="0"/>
                <a:cs typeface="Times New Roman" pitchFamily="18" charset="0"/>
              </a:rPr>
              <a:t>thường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trong</a:t>
            </a:r>
            <a:r>
              <a:rPr lang="en-US" sz="1800" dirty="0" smtClean="0">
                <a:latin typeface="Times New Roman" pitchFamily="18" charset="0"/>
                <a:cs typeface="Times New Roman" pitchFamily="18" charset="0"/>
              </a:rPr>
              <a:t> Spring: </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byName</a:t>
            </a:r>
            <a:r>
              <a:rPr lang="en-US" sz="1800" dirty="0" smtClean="0">
                <a:latin typeface="Times New Roman" pitchFamily="18" charset="0"/>
                <a:cs typeface="Times New Roman" pitchFamily="18" charset="0"/>
              </a:rPr>
              <a:t>’</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byType</a:t>
            </a:r>
            <a:r>
              <a:rPr lang="en-US" sz="1800" dirty="0" smtClean="0">
                <a:latin typeface="Times New Roman" pitchFamily="18" charset="0"/>
                <a:cs typeface="Times New Roman" pitchFamily="18" charset="0"/>
              </a:rPr>
              <a:t>’</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contructor</a:t>
            </a:r>
            <a:r>
              <a:rPr lang="en-US" sz="1800" dirty="0" smtClean="0">
                <a:latin typeface="Times New Roman" pitchFamily="18" charset="0"/>
                <a:cs typeface="Times New Roman" pitchFamily="18" charset="0"/>
              </a:rPr>
              <a:t>’</a:t>
            </a:r>
          </a:p>
          <a:p>
            <a:pPr marL="342900" indent="-342900">
              <a:buFont typeface="+mj-lt"/>
              <a:buAutoNum type="arabicPeriod"/>
            </a:pPr>
            <a:endParaRPr lang="en-US" sz="1800" dirty="0"/>
          </a:p>
        </p:txBody>
      </p:sp>
    </p:spTree>
    <p:extLst>
      <p:ext uri="{BB962C8B-B14F-4D97-AF65-F5344CB8AC3E}">
        <p14:creationId xmlns:p14="http://schemas.microsoft.com/office/powerpoint/2010/main" val="3579308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1.Auto-wiring ‘by Name</a:t>
            </a:r>
            <a:r>
              <a:rPr lang="en-US" dirty="0" smtClean="0"/>
              <a:t>’</a:t>
            </a:r>
            <a:endParaRPr lang="en-US" dirty="0"/>
          </a:p>
        </p:txBody>
      </p:sp>
      <p:pic>
        <p:nvPicPr>
          <p:cNvPr id="7170" name="Picture 2" descr="C:\Users\ad\Desktop\spring-auto-wiring-by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10" y="716973"/>
            <a:ext cx="4565098" cy="1693718"/>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42" y="1869546"/>
            <a:ext cx="5228358" cy="22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85364" y="1796808"/>
            <a:ext cx="1433945"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0201" y="2650618"/>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3210" y="2784413"/>
            <a:ext cx="3536735" cy="1077218"/>
          </a:xfrm>
          <a:prstGeom prst="rect">
            <a:avLst/>
          </a:prstGeom>
          <a:noFill/>
          <a:ln>
            <a:solidFill>
              <a:schemeClr val="accent1"/>
            </a:solidFill>
          </a:ln>
        </p:spPr>
        <p:txBody>
          <a:bodyPr wrap="square" rtlCol="0">
            <a:spAutoFit/>
          </a:bodyPr>
          <a:lstStyle/>
          <a:p>
            <a:pPr fontAlgn="base"/>
            <a:r>
              <a:rPr lang="en-US" sz="1600" dirty="0" smtClean="0">
                <a:latin typeface="Times New Roman" pitchFamily="18" charset="0"/>
                <a:cs typeface="Times New Roman" pitchFamily="18" charset="0"/>
              </a:rPr>
              <a:t>Ở </a:t>
            </a:r>
            <a:r>
              <a:rPr lang="en-US" sz="1600" dirty="0" err="1" smtClean="0">
                <a:latin typeface="Times New Roman" pitchFamily="18" charset="0"/>
                <a:cs typeface="Times New Roman" pitchFamily="18" charset="0"/>
              </a:rPr>
              <a:t>đây</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id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trùng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b="1" i="1" dirty="0" err="1" smtClean="0">
                <a:latin typeface="Times New Roman" pitchFamily="18" charset="0"/>
                <a:cs typeface="Times New Roman" pitchFamily="18" charset="0"/>
              </a:rPr>
              <a:t>tên</a:t>
            </a:r>
            <a:r>
              <a:rPr lang="en-US" sz="1600" b="1" i="1" dirty="0" smtClean="0">
                <a:latin typeface="Times New Roman" pitchFamily="18" charset="0"/>
                <a:cs typeface="Times New Roman" pitchFamily="18" charset="0"/>
              </a:rPr>
              <a:t> </a:t>
            </a:r>
            <a:r>
              <a:rPr lang="en-US" sz="1600" b="1" i="1" dirty="0" err="1" smtClean="0">
                <a:latin typeface="Times New Roman" pitchFamily="18" charset="0"/>
                <a:cs typeface="Times New Roman" pitchFamily="18" charset="0"/>
              </a:rPr>
              <a:t>biến</a:t>
            </a:r>
            <a:r>
              <a:rPr lang="en-US" sz="1600" b="1" i="1" dirty="0" smtClean="0">
                <a:latin typeface="Times New Roman" pitchFamily="18" charset="0"/>
                <a:cs typeface="Times New Roman" pitchFamily="18" charset="0"/>
              </a:rPr>
              <a:t> Address </a:t>
            </a:r>
            <a:r>
              <a:rPr lang="en-US" sz="1600" dirty="0" err="1">
                <a:latin typeface="Times New Roman" pitchFamily="18" charset="0"/>
                <a:cs typeface="Times New Roman" pitchFamily="18" charset="0"/>
              </a:rPr>
              <a:t>trong</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class Person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a:t>
            </a:r>
            <a:r>
              <a:rPr lang="en-US" sz="1600" dirty="0" smtClean="0">
                <a:latin typeface="Times New Roman" pitchFamily="18" charset="0"/>
                <a:cs typeface="Times New Roman" pitchFamily="18" charset="0"/>
              </a:rPr>
              <a:t>setter.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658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96191"/>
            <a:ext cx="6972300" cy="954107"/>
          </a:xfrm>
          <a:prstGeom prst="rect">
            <a:avLst/>
          </a:prstGeom>
          <a:noFill/>
          <a:ln>
            <a:solidFill>
              <a:schemeClr val="accent1"/>
            </a:solidFill>
          </a:ln>
        </p:spPr>
        <p:txBody>
          <a:bodyPr wrap="square" rtlCol="0">
            <a:spAutoFit/>
          </a:bodyPr>
          <a:lstStyle/>
          <a:p>
            <a:r>
              <a:rPr lang="vi-VN" b="1" dirty="0"/>
              <a:t>Dependency Injection (DI)</a:t>
            </a:r>
            <a:r>
              <a:rPr lang="vi-VN" dirty="0"/>
              <a:t> trong Spring là một mẫu thiết kế </a:t>
            </a:r>
            <a:r>
              <a:rPr lang="vi-VN" dirty="0" smtClean="0"/>
              <a:t>để </a:t>
            </a:r>
            <a:r>
              <a:rPr lang="vi-VN" dirty="0"/>
              <a:t>loại bỏ sự phụ thuộc giữa các </a:t>
            </a:r>
            <a:r>
              <a:rPr lang="en-US" dirty="0" err="1" smtClean="0"/>
              <a:t>đoạn</a:t>
            </a:r>
            <a:r>
              <a:rPr lang="en-US" dirty="0" smtClean="0"/>
              <a:t> code </a:t>
            </a:r>
            <a:r>
              <a:rPr lang="en-US" dirty="0" err="1" smtClean="0"/>
              <a:t>tring</a:t>
            </a:r>
            <a:r>
              <a:rPr lang="en-US" dirty="0" smtClean="0"/>
              <a:t> </a:t>
            </a:r>
            <a:r>
              <a:rPr lang="vi-VN" dirty="0" smtClean="0"/>
              <a:t>chương </a:t>
            </a:r>
            <a:r>
              <a:rPr lang="vi-VN" dirty="0"/>
              <a:t>trình, giúp cho việc quản </a:t>
            </a:r>
            <a:r>
              <a:rPr lang="vi-VN" dirty="0" smtClean="0"/>
              <a:t>lý</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nâng</a:t>
            </a:r>
            <a:r>
              <a:rPr lang="en-US" dirty="0" smtClean="0"/>
              <a:t> </a:t>
            </a:r>
            <a:r>
              <a:rPr lang="en-US" dirty="0" err="1" smtClean="0"/>
              <a:t>cấp</a:t>
            </a:r>
            <a:r>
              <a:rPr lang="vi-VN" dirty="0" smtClean="0"/>
              <a:t> </a:t>
            </a:r>
            <a:r>
              <a:rPr lang="vi-VN" dirty="0"/>
              <a:t>ứng dụng dễ dàng hơn. Dependency Injection làm cho </a:t>
            </a:r>
            <a:r>
              <a:rPr lang="en-US" dirty="0" err="1" smtClean="0"/>
              <a:t>các</a:t>
            </a:r>
            <a:r>
              <a:rPr lang="en-US" dirty="0" smtClean="0"/>
              <a:t> </a:t>
            </a:r>
            <a:r>
              <a:rPr lang="en-US" dirty="0" err="1" smtClean="0"/>
              <a:t>đoạn</a:t>
            </a:r>
            <a:r>
              <a:rPr lang="en-US" dirty="0" smtClean="0"/>
              <a:t> code </a:t>
            </a:r>
            <a:r>
              <a:rPr lang="vi-VN" dirty="0" smtClean="0"/>
              <a:t>chương </a:t>
            </a:r>
            <a:r>
              <a:rPr lang="vi-VN" dirty="0"/>
              <a:t>trình ít bị phụ thuộc vào nhau hơn.</a:t>
            </a:r>
            <a:endParaRPr lang="en-US" dirty="0"/>
          </a:p>
        </p:txBody>
      </p:sp>
      <p:sp>
        <p:nvSpPr>
          <p:cNvPr id="3" name="TextBox 2"/>
          <p:cNvSpPr txBox="1"/>
          <p:nvPr/>
        </p:nvSpPr>
        <p:spPr>
          <a:xfrm>
            <a:off x="550718" y="238991"/>
            <a:ext cx="2930237" cy="369332"/>
          </a:xfrm>
          <a:prstGeom prst="rect">
            <a:avLst/>
          </a:prstGeom>
          <a:noFill/>
        </p:spPr>
        <p:txBody>
          <a:bodyPr wrap="square" rtlCol="0">
            <a:spAutoFit/>
          </a:bodyPr>
          <a:lstStyle/>
          <a:p>
            <a:r>
              <a:rPr lang="en-US" sz="1800" b="1" i="1" dirty="0" smtClean="0"/>
              <a:t>1.Dependency Injection</a:t>
            </a:r>
            <a:endParaRPr lang="en-US" sz="1800" b="1" i="1" dirty="0"/>
          </a:p>
        </p:txBody>
      </p:sp>
      <p:sp>
        <p:nvSpPr>
          <p:cNvPr id="4" name="TextBox 3"/>
          <p:cNvSpPr txBox="1"/>
          <p:nvPr/>
        </p:nvSpPr>
        <p:spPr>
          <a:xfrm>
            <a:off x="550718" y="2282346"/>
            <a:ext cx="2618509" cy="307777"/>
          </a:xfrm>
          <a:prstGeom prst="rect">
            <a:avLst/>
          </a:prstGeom>
          <a:noFill/>
        </p:spPr>
        <p:txBody>
          <a:bodyPr wrap="square" rtlCol="0">
            <a:spAutoFit/>
          </a:bodyPr>
          <a:lstStyle/>
          <a:p>
            <a:r>
              <a:rPr lang="en-US" dirty="0" err="1" smtClean="0"/>
              <a:t>Khi</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DI</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168" y="1859973"/>
            <a:ext cx="26289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75521" y="3271405"/>
            <a:ext cx="5650057" cy="738664"/>
          </a:xfrm>
          <a:prstGeom prst="rect">
            <a:avLst/>
          </a:prstGeom>
          <a:noFill/>
          <a:ln>
            <a:solidFill>
              <a:schemeClr val="accent1"/>
            </a:solidFill>
          </a:ln>
        </p:spPr>
        <p:txBody>
          <a:bodyPr wrap="square" rtlCol="0">
            <a:spAutoFit/>
          </a:bodyPr>
          <a:lstStyle/>
          <a:p>
            <a:r>
              <a:rPr lang="en-US" dirty="0"/>
              <a:t>K</a:t>
            </a:r>
            <a:r>
              <a:rPr lang="vi-VN" dirty="0" smtClean="0"/>
              <a:t>hi </a:t>
            </a:r>
            <a:r>
              <a:rPr lang="vi-VN" dirty="0"/>
              <a:t>mà </a:t>
            </a:r>
            <a:r>
              <a:rPr lang="vi-VN" dirty="0" smtClean="0"/>
              <a:t>ta </a:t>
            </a:r>
            <a:r>
              <a:rPr lang="vi-VN" dirty="0"/>
              <a:t>tạo trực tiếp đối tượng </a:t>
            </a:r>
            <a:r>
              <a:rPr lang="vi-VN" i="1" dirty="0"/>
              <a:t>address</a:t>
            </a:r>
            <a:r>
              <a:rPr lang="vi-VN" dirty="0"/>
              <a:t> của lớp </a:t>
            </a:r>
            <a:r>
              <a:rPr lang="vi-VN" b="1" i="1" dirty="0"/>
              <a:t>Address</a:t>
            </a:r>
            <a:r>
              <a:rPr lang="vi-VN" dirty="0"/>
              <a:t> bên trong lớp </a:t>
            </a:r>
            <a:r>
              <a:rPr lang="vi-VN" b="1" i="1" dirty="0" smtClean="0"/>
              <a:t>Student</a:t>
            </a:r>
            <a:r>
              <a:rPr lang="en-US" dirty="0" smtClean="0"/>
              <a:t>, </a:t>
            </a:r>
            <a:r>
              <a:rPr lang="en-US" dirty="0" err="1" smtClean="0"/>
              <a:t>đối</a:t>
            </a:r>
            <a:r>
              <a:rPr lang="en-US" dirty="0" smtClean="0"/>
              <a:t> </a:t>
            </a:r>
            <a:r>
              <a:rPr lang="vi-VN" dirty="0" smtClean="0"/>
              <a:t>tượng </a:t>
            </a:r>
            <a:r>
              <a:rPr lang="vi-VN" i="1" dirty="0"/>
              <a:t>address</a:t>
            </a:r>
            <a:r>
              <a:rPr lang="vi-VN" dirty="0"/>
              <a:t> sẽ bị phụ thuộc vào </a:t>
            </a:r>
            <a:r>
              <a:rPr lang="vi-VN" b="1" i="1" dirty="0"/>
              <a:t>Student</a:t>
            </a:r>
            <a:r>
              <a:rPr lang="vi-VN" dirty="0"/>
              <a:t>. Mỗi khi muốn thay đổi đối tượng này thì phải thay đổi đối tượng </a:t>
            </a:r>
            <a:r>
              <a:rPr lang="vi-VN" i="1" dirty="0"/>
              <a:t>student</a:t>
            </a:r>
            <a:r>
              <a:rPr lang="vi-VN" dirty="0"/>
              <a:t>.</a:t>
            </a:r>
            <a:endParaRPr lang="en-US" dirty="0"/>
          </a:p>
        </p:txBody>
      </p:sp>
      <p:sp>
        <p:nvSpPr>
          <p:cNvPr id="6" name="Right Arrow 5"/>
          <p:cNvSpPr/>
          <p:nvPr/>
        </p:nvSpPr>
        <p:spPr>
          <a:xfrm>
            <a:off x="550718" y="3599173"/>
            <a:ext cx="789709" cy="151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232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a:latin typeface="Times New Roman" pitchFamily="18" charset="0"/>
                <a:cs typeface="Times New Roman" pitchFamily="18" charset="0"/>
              </a:rPr>
              <a:t>2</a:t>
            </a:r>
            <a:r>
              <a:rPr lang="en-US" sz="2000" dirty="0" smtClean="0">
                <a:latin typeface="Times New Roman" pitchFamily="18" charset="0"/>
                <a:cs typeface="Times New Roman" pitchFamily="18" charset="0"/>
              </a:rPr>
              <a:t>.Auto-wiring ‘</a:t>
            </a:r>
            <a:r>
              <a:rPr lang="en-US" sz="2000" dirty="0" err="1" smtClean="0">
                <a:latin typeface="Times New Roman" pitchFamily="18" charset="0"/>
                <a:cs typeface="Times New Roman" pitchFamily="18" charset="0"/>
              </a:rPr>
              <a:t>byType</a:t>
            </a:r>
            <a:r>
              <a:rPr lang="en-US" dirty="0" smtClean="0"/>
              <a:t>’</a:t>
            </a:r>
            <a:endParaRPr lang="en-US" dirty="0"/>
          </a:p>
        </p:txBody>
      </p:sp>
      <p:sp>
        <p:nvSpPr>
          <p:cNvPr id="4" name="TextBox 3"/>
          <p:cNvSpPr txBox="1"/>
          <p:nvPr/>
        </p:nvSpPr>
        <p:spPr>
          <a:xfrm>
            <a:off x="93518" y="2680095"/>
            <a:ext cx="3536735" cy="861774"/>
          </a:xfrm>
          <a:prstGeom prst="rect">
            <a:avLst/>
          </a:prstGeom>
          <a:noFill/>
          <a:ln>
            <a:solidFill>
              <a:schemeClr val="accent1"/>
            </a:solidFill>
          </a:ln>
        </p:spPr>
        <p:txBody>
          <a:bodyPr wrap="square" rtlCol="0">
            <a:spAutoFit/>
          </a:bodyPr>
          <a:lstStyle/>
          <a:p>
            <a:pPr fontAlgn="base"/>
            <a:r>
              <a:rPr lang="en-US" sz="1800" dirty="0" smtClean="0">
                <a:latin typeface="Times New Roman" pitchFamily="18" charset="0"/>
                <a:cs typeface="Times New Roman" pitchFamily="18" charset="0"/>
              </a:rPr>
              <a:t>Ở </a:t>
            </a:r>
            <a:r>
              <a:rPr lang="en-US" sz="1800" dirty="0" err="1" smtClean="0">
                <a:latin typeface="Times New Roman" pitchFamily="18" charset="0"/>
                <a:cs typeface="Times New Roman" pitchFamily="18" charset="0"/>
              </a:rPr>
              <a:t>đây</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Address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setter</a:t>
            </a:r>
          </a:p>
        </p:txBody>
      </p:sp>
      <p:pic>
        <p:nvPicPr>
          <p:cNvPr id="8194" name="Picture 2" descr="C:\Users\ad\Desktop\spring-auto-wiring-byTyp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9" y="709277"/>
            <a:ext cx="5746173" cy="1087531"/>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077" y="1692899"/>
            <a:ext cx="5250968" cy="2386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64583" y="1661317"/>
            <a:ext cx="1433945"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89421" y="2534214"/>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392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3.Auto-wiring ‘</a:t>
            </a:r>
            <a:r>
              <a:rPr lang="en-US" sz="2000" dirty="0" err="1" smtClean="0">
                <a:latin typeface="Times New Roman" pitchFamily="18" charset="0"/>
                <a:cs typeface="Times New Roman" pitchFamily="18" charset="0"/>
              </a:rPr>
              <a:t>contructor</a:t>
            </a:r>
            <a:r>
              <a:rPr lang="en-US" dirty="0" smtClean="0"/>
              <a:t>’</a:t>
            </a:r>
            <a:endParaRPr lang="en-US" dirty="0"/>
          </a:p>
        </p:txBody>
      </p:sp>
      <p:sp>
        <p:nvSpPr>
          <p:cNvPr id="4" name="TextBox 3"/>
          <p:cNvSpPr txBox="1"/>
          <p:nvPr/>
        </p:nvSpPr>
        <p:spPr>
          <a:xfrm>
            <a:off x="93519" y="2483861"/>
            <a:ext cx="3044536" cy="1600438"/>
          </a:xfrm>
          <a:prstGeom prst="rect">
            <a:avLst/>
          </a:prstGeom>
          <a:noFill/>
          <a:ln>
            <a:solidFill>
              <a:schemeClr val="accent1"/>
            </a:solidFill>
          </a:ln>
        </p:spPr>
        <p:txBody>
          <a:bodyPr wrap="square" rtlCol="0">
            <a:spAutoFit/>
          </a:bodyPr>
          <a:lstStyle/>
          <a:p>
            <a:pPr fontAlgn="base"/>
            <a:r>
              <a:rPr lang="en-US" sz="1800" dirty="0" smtClean="0">
                <a:latin typeface="Times New Roman" pitchFamily="18" charset="0"/>
                <a:cs typeface="Times New Roman" pitchFamily="18" charset="0"/>
              </a:rPr>
              <a:t>Ở </a:t>
            </a:r>
            <a:r>
              <a:rPr lang="en-US" sz="1800" dirty="0" err="1" smtClean="0">
                <a:latin typeface="Times New Roman" pitchFamily="18" charset="0"/>
                <a:cs typeface="Times New Roman" pitchFamily="18" charset="0"/>
              </a:rPr>
              <a:t>đây</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 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giống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 </a:t>
            </a:r>
            <a:r>
              <a:rPr lang="en-US" sz="1600" b="1" i="1" dirty="0" err="1">
                <a:latin typeface="Times New Roman" pitchFamily="18" charset="0"/>
                <a:cs typeface="Times New Roman" pitchFamily="18" charset="0"/>
              </a:rPr>
              <a:t>của</a:t>
            </a:r>
            <a:r>
              <a:rPr lang="en-US" sz="1600" b="1" i="1" dirty="0">
                <a:latin typeface="Times New Roman" pitchFamily="18" charset="0"/>
                <a:cs typeface="Times New Roman" pitchFamily="18" charset="0"/>
              </a:rPr>
              <a:t> address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trong</a:t>
            </a:r>
            <a:r>
              <a:rPr lang="en-US" sz="1600" dirty="0">
                <a:latin typeface="Times New Roman" pitchFamily="18" charset="0"/>
                <a:cs typeface="Times New Roman" pitchFamily="18" charset="0"/>
              </a:rPr>
              <a:t> method </a:t>
            </a:r>
            <a:r>
              <a:rPr lang="en-US" sz="1600" b="1" i="1" dirty="0">
                <a:latin typeface="Times New Roman" pitchFamily="18" charset="0"/>
                <a:cs typeface="Times New Roman" pitchFamily="18" charset="0"/>
              </a:rPr>
              <a:t>constructor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constructor – public Person(Address address)</a:t>
            </a:r>
          </a:p>
        </p:txBody>
      </p:sp>
      <p:pic>
        <p:nvPicPr>
          <p:cNvPr id="9218" name="Picture 2" descr="C:\Users\ad\Desktop\spring-auto-wiring-byConstructo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 y="680607"/>
            <a:ext cx="4125191" cy="1662813"/>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520" y="1512013"/>
            <a:ext cx="5535008" cy="227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148945" y="1515843"/>
            <a:ext cx="1724891"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63391" y="2336732"/>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9934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4" y="384464"/>
            <a:ext cx="3460172"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Autowired</a:t>
            </a:r>
            <a:endParaRPr lang="en-US" sz="1800" b="1" dirty="0">
              <a:latin typeface="Times New Roman" pitchFamily="18" charset="0"/>
              <a:cs typeface="Times New Roman" pitchFamily="18" charset="0"/>
            </a:endParaRPr>
          </a:p>
        </p:txBody>
      </p:sp>
      <p:sp>
        <p:nvSpPr>
          <p:cNvPr id="3" name="TextBox 2"/>
          <p:cNvSpPr txBox="1"/>
          <p:nvPr/>
        </p:nvSpPr>
        <p:spPr>
          <a:xfrm>
            <a:off x="498764" y="753796"/>
            <a:ext cx="4582392" cy="523220"/>
          </a:xfrm>
          <a:prstGeom prst="rect">
            <a:avLst/>
          </a:prstGeom>
          <a:noFill/>
        </p:spPr>
        <p:txBody>
          <a:bodyPr wrap="square" rtlCol="0">
            <a:spAutoFit/>
          </a:bodyPr>
          <a:lstStyle/>
          <a:p>
            <a:r>
              <a:rPr lang="vi-VN" dirty="0">
                <a:latin typeface="+mj-lt"/>
              </a:rPr>
              <a:t>annotation @Autowired biểu thị rằng các thuộc tính sẽ được </a:t>
            </a:r>
            <a:r>
              <a:rPr lang="vi-VN" dirty="0" smtClean="0">
                <a:latin typeface="+mj-lt"/>
              </a:rPr>
              <a:t>auto</a:t>
            </a:r>
            <a:r>
              <a:rPr lang="en-US" dirty="0" smtClean="0">
                <a:latin typeface="+mj-lt"/>
              </a:rPr>
              <a:t>-</a:t>
            </a:r>
            <a:r>
              <a:rPr lang="vi-VN" dirty="0" smtClean="0">
                <a:latin typeface="+mj-lt"/>
              </a:rPr>
              <a:t>wired</a:t>
            </a:r>
            <a:r>
              <a:rPr lang="vi-VN" dirty="0">
                <a:latin typeface="+mj-lt"/>
              </a:rPr>
              <a:t>:</a:t>
            </a:r>
            <a:endParaRPr lang="en-US" dirty="0">
              <a:latin typeface="+mj-lt"/>
            </a:endParaRPr>
          </a:p>
        </p:txBody>
      </p:sp>
      <p:sp>
        <p:nvSpPr>
          <p:cNvPr id="5" name="TextBox 4"/>
          <p:cNvSpPr txBox="1"/>
          <p:nvPr/>
        </p:nvSpPr>
        <p:spPr>
          <a:xfrm>
            <a:off x="374073" y="1475510"/>
            <a:ext cx="2566555" cy="1600438"/>
          </a:xfrm>
          <a:prstGeom prst="rect">
            <a:avLst/>
          </a:prstGeom>
          <a:noFill/>
        </p:spPr>
        <p:txBody>
          <a:bodyPr wrap="square" rtlCol="0">
            <a:spAutoFit/>
          </a:bodyPr>
          <a:lstStyle/>
          <a:p>
            <a:pPr fontAlgn="base"/>
            <a:r>
              <a:rPr lang="vi-VN" dirty="0"/>
              <a:t>Ví dụ: để </a:t>
            </a:r>
            <a:r>
              <a:rPr lang="vi-VN" dirty="0" smtClean="0"/>
              <a:t>auto</a:t>
            </a:r>
            <a:r>
              <a:rPr lang="en-US" dirty="0" smtClean="0"/>
              <a:t>-</a:t>
            </a:r>
            <a:r>
              <a:rPr lang="vi-VN" dirty="0" smtClean="0"/>
              <a:t>wired </a:t>
            </a:r>
            <a:r>
              <a:rPr lang="vi-VN" dirty="0"/>
              <a:t>byType ta khai báo @Autowired ở trước phần khai báo thuộc tính hoặc trước method setter:</a:t>
            </a:r>
          </a:p>
          <a:p>
            <a:r>
              <a:rPr lang="vi-VN" dirty="0"/>
              <a:t/>
            </a:r>
            <a:br>
              <a:rPr lang="vi-VN"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560" y="1118993"/>
            <a:ext cx="31908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4300" y="3320134"/>
            <a:ext cx="3283527" cy="1261884"/>
          </a:xfrm>
          <a:prstGeom prst="rect">
            <a:avLst/>
          </a:prstGeom>
          <a:noFill/>
        </p:spPr>
        <p:txBody>
          <a:bodyPr wrap="square" rtlCol="0">
            <a:spAutoFit/>
          </a:bodyPr>
          <a:lstStyle/>
          <a:p>
            <a:pPr fontAlgn="base"/>
            <a:r>
              <a:rPr lang="vi-VN" sz="1600" dirty="0">
                <a:latin typeface="+mj-lt"/>
              </a:rPr>
              <a:t>Để auto wired byConstructor ta khai báo @Autowired ở trước method Constructor:</a:t>
            </a:r>
          </a:p>
          <a:p>
            <a:r>
              <a:rPr lang="vi-VN" dirty="0"/>
              <a:t/>
            </a:r>
            <a:br>
              <a:rPr lang="vi-VN" dirty="0"/>
            </a:b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520" y="3208364"/>
            <a:ext cx="30575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179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073" y="311727"/>
            <a:ext cx="6889172" cy="1815882"/>
          </a:xfrm>
          <a:prstGeom prst="rect">
            <a:avLst/>
          </a:prstGeom>
          <a:noFill/>
        </p:spPr>
        <p:txBody>
          <a:bodyPr wrap="square" rtlCol="0">
            <a:spAutoFit/>
          </a:bodyPr>
          <a:lstStyle/>
          <a:p>
            <a:pPr fontAlgn="base"/>
            <a:r>
              <a:rPr lang="vi-VN" dirty="0"/>
              <a:t>Lưu ý: thuộc tính required của annotation @Autowired mặc định là true.</a:t>
            </a:r>
          </a:p>
          <a:p>
            <a:pPr marL="285750" indent="-285750" fontAlgn="base">
              <a:buFont typeface="Arial" pitchFamily="34" charset="0"/>
              <a:buChar char="•"/>
            </a:pPr>
            <a:r>
              <a:rPr lang="vi-VN" dirty="0">
                <a:solidFill>
                  <a:srgbClr val="00B050"/>
                </a:solidFill>
              </a:rPr>
              <a:t>required = true</a:t>
            </a:r>
            <a:r>
              <a:rPr lang="vi-VN" dirty="0"/>
              <a:t>, nếu spring container không tìm thấy </a:t>
            </a:r>
            <a:r>
              <a:rPr lang="vi-VN" dirty="0" smtClean="0"/>
              <a:t>bean </a:t>
            </a:r>
            <a:r>
              <a:rPr lang="vi-VN" dirty="0"/>
              <a:t>để inject vào thì nó sẽ báo lỗi</a:t>
            </a:r>
          </a:p>
          <a:p>
            <a:pPr marL="285750" indent="-285750" fontAlgn="base">
              <a:buFont typeface="Arial" pitchFamily="34" charset="0"/>
              <a:buChar char="•"/>
            </a:pPr>
            <a:r>
              <a:rPr lang="vi-VN" dirty="0">
                <a:solidFill>
                  <a:srgbClr val="00B050"/>
                </a:solidFill>
              </a:rPr>
              <a:t>required = false</a:t>
            </a:r>
            <a:r>
              <a:rPr lang="vi-VN" dirty="0"/>
              <a:t>, nếu Spring container không tìm thấy </a:t>
            </a:r>
            <a:r>
              <a:rPr lang="vi-VN" dirty="0" smtClean="0"/>
              <a:t>bean </a:t>
            </a:r>
            <a:r>
              <a:rPr lang="vi-VN" dirty="0"/>
              <a:t>để inject vào thì nó sẽ inject null</a:t>
            </a:r>
          </a:p>
          <a:p>
            <a:pPr fontAlgn="base"/>
            <a:r>
              <a:rPr lang="vi-VN" dirty="0"/>
              <a:t>@Autowired là một annotation config của Spring, để sử dụng nó ta phải khai báo thẻ</a:t>
            </a:r>
          </a:p>
          <a:p>
            <a:pPr fontAlgn="base"/>
            <a:r>
              <a:rPr lang="vi-VN" dirty="0">
                <a:solidFill>
                  <a:schemeClr val="accent1"/>
                </a:solidFill>
              </a:rPr>
              <a:t>&lt;context:annotation-config /&gt;</a:t>
            </a:r>
            <a:r>
              <a:rPr lang="vi-VN" dirty="0"/>
              <a:t> trong file config.</a:t>
            </a:r>
          </a:p>
          <a:p>
            <a:endParaRPr lang="en-US" dirty="0"/>
          </a:p>
        </p:txBody>
      </p:sp>
      <p:sp>
        <p:nvSpPr>
          <p:cNvPr id="3" name="TextBox 2"/>
          <p:cNvSpPr txBox="1"/>
          <p:nvPr/>
        </p:nvSpPr>
        <p:spPr>
          <a:xfrm>
            <a:off x="374073" y="2125082"/>
            <a:ext cx="6203373" cy="1477328"/>
          </a:xfrm>
          <a:prstGeom prst="rect">
            <a:avLst/>
          </a:prstGeom>
          <a:solidFill>
            <a:schemeClr val="accent1">
              <a:lumMod val="40000"/>
              <a:lumOff val="60000"/>
            </a:schemeClr>
          </a:solidFill>
          <a:ln>
            <a:solidFill>
              <a:srgbClr val="FF0000"/>
            </a:solidFill>
          </a:ln>
        </p:spPr>
        <p:txBody>
          <a:bodyPr wrap="square" rtlCol="0">
            <a:spAutoFit/>
          </a:bodyPr>
          <a:lstStyle/>
          <a:p>
            <a:r>
              <a:rPr lang="en-US" sz="1500" dirty="0" err="1" smtClean="0">
                <a:solidFill>
                  <a:srgbClr val="002060"/>
                </a:solidFill>
              </a:rPr>
              <a:t>Vấn</a:t>
            </a:r>
            <a:r>
              <a:rPr lang="en-US" sz="1500" dirty="0" smtClean="0">
                <a:solidFill>
                  <a:srgbClr val="002060"/>
                </a:solidFill>
              </a:rPr>
              <a:t> </a:t>
            </a:r>
            <a:r>
              <a:rPr lang="en-US" sz="1500" dirty="0" err="1" smtClean="0">
                <a:solidFill>
                  <a:srgbClr val="002060"/>
                </a:solidFill>
              </a:rPr>
              <a:t>đề</a:t>
            </a:r>
            <a:r>
              <a:rPr lang="en-US" sz="1500" dirty="0" smtClean="0">
                <a:solidFill>
                  <a:srgbClr val="002060"/>
                </a:solidFill>
              </a:rPr>
              <a:t> </a:t>
            </a:r>
            <a:r>
              <a:rPr lang="en-US" sz="1500" dirty="0" err="1" smtClean="0">
                <a:solidFill>
                  <a:srgbClr val="002060"/>
                </a:solidFill>
              </a:rPr>
              <a:t>của</a:t>
            </a:r>
            <a:r>
              <a:rPr lang="en-US" sz="1500" dirty="0" smtClean="0">
                <a:solidFill>
                  <a:srgbClr val="002060"/>
                </a:solidFill>
              </a:rPr>
              <a:t> @Auto-wired</a:t>
            </a:r>
          </a:p>
          <a:p>
            <a:r>
              <a:rPr lang="vi-VN" sz="1500" dirty="0">
                <a:solidFill>
                  <a:srgbClr val="002060"/>
                </a:solidFill>
              </a:rPr>
              <a:t>Trong </a:t>
            </a:r>
            <a:r>
              <a:rPr lang="en-US" sz="1500" dirty="0" err="1" smtClean="0">
                <a:solidFill>
                  <a:srgbClr val="002060"/>
                </a:solidFill>
              </a:rPr>
              <a:t>sử</a:t>
            </a:r>
            <a:r>
              <a:rPr lang="en-US" sz="1500" dirty="0" smtClean="0">
                <a:solidFill>
                  <a:srgbClr val="002060"/>
                </a:solidFill>
              </a:rPr>
              <a:t> </a:t>
            </a:r>
            <a:r>
              <a:rPr lang="en-US" sz="1500" dirty="0" err="1" smtClean="0">
                <a:solidFill>
                  <a:srgbClr val="002060"/>
                </a:solidFill>
              </a:rPr>
              <a:t>dụng</a:t>
            </a:r>
            <a:r>
              <a:rPr lang="vi-VN" sz="1500" dirty="0" smtClean="0">
                <a:solidFill>
                  <a:srgbClr val="002060"/>
                </a:solidFill>
              </a:rPr>
              <a:t>, </a:t>
            </a:r>
            <a:r>
              <a:rPr lang="vi-VN" sz="1500" dirty="0">
                <a:solidFill>
                  <a:srgbClr val="002060"/>
                </a:solidFill>
              </a:rPr>
              <a:t>sẽ có trường hợp chúng ta sử dụng @Autowired khi </a:t>
            </a:r>
            <a:r>
              <a:rPr lang="vi-VN" sz="1500" b="1" dirty="0">
                <a:solidFill>
                  <a:srgbClr val="002060"/>
                </a:solidFill>
              </a:rPr>
              <a:t>Spring </a:t>
            </a:r>
            <a:r>
              <a:rPr lang="vi-VN" sz="1500" dirty="0" smtClean="0">
                <a:solidFill>
                  <a:srgbClr val="002060"/>
                </a:solidFill>
              </a:rPr>
              <a:t>có </a:t>
            </a:r>
            <a:r>
              <a:rPr lang="vi-VN" sz="1500" dirty="0">
                <a:solidFill>
                  <a:srgbClr val="002060"/>
                </a:solidFill>
              </a:rPr>
              <a:t>chứa </a:t>
            </a:r>
            <a:r>
              <a:rPr lang="en-US" sz="1500" dirty="0" err="1" smtClean="0">
                <a:solidFill>
                  <a:srgbClr val="002060"/>
                </a:solidFill>
              </a:rPr>
              <a:t>nhiều</a:t>
            </a:r>
            <a:r>
              <a:rPr lang="vi-VN" sz="1500" dirty="0" smtClean="0">
                <a:solidFill>
                  <a:srgbClr val="002060"/>
                </a:solidFill>
              </a:rPr>
              <a:t> </a:t>
            </a:r>
            <a:r>
              <a:rPr lang="vi-VN" sz="1500" dirty="0">
                <a:solidFill>
                  <a:srgbClr val="002060"/>
                </a:solidFill>
              </a:rPr>
              <a:t>Bean cùng loại trong Context.</a:t>
            </a:r>
          </a:p>
          <a:p>
            <a:r>
              <a:rPr lang="vi-VN" sz="1500" dirty="0">
                <a:solidFill>
                  <a:srgbClr val="002060"/>
                </a:solidFill>
              </a:rPr>
              <a:t>Lúc này thì </a:t>
            </a:r>
            <a:r>
              <a:rPr lang="vi-VN" sz="1500" b="1" dirty="0">
                <a:solidFill>
                  <a:srgbClr val="002060"/>
                </a:solidFill>
              </a:rPr>
              <a:t>Spring</a:t>
            </a:r>
            <a:r>
              <a:rPr lang="vi-VN" sz="1500" dirty="0">
                <a:solidFill>
                  <a:srgbClr val="002060"/>
                </a:solidFill>
              </a:rPr>
              <a:t> sẽ bối rối và không biết sử dụng Bean nào để inject vào đối tượng</a:t>
            </a:r>
            <a:r>
              <a:rPr lang="vi-VN" sz="1500" dirty="0" smtClean="0">
                <a:solidFill>
                  <a:srgbClr val="002060"/>
                </a:solidFill>
              </a:rPr>
              <a:t>.</a:t>
            </a:r>
            <a:endParaRPr lang="vi-VN" sz="1500" dirty="0">
              <a:solidFill>
                <a:srgbClr val="002060"/>
              </a:solidFill>
            </a:endParaRPr>
          </a:p>
        </p:txBody>
      </p:sp>
      <p:sp>
        <p:nvSpPr>
          <p:cNvPr id="4" name="TextBox 3"/>
          <p:cNvSpPr txBox="1"/>
          <p:nvPr/>
        </p:nvSpPr>
        <p:spPr>
          <a:xfrm>
            <a:off x="2763979" y="3730337"/>
            <a:ext cx="5403273" cy="738664"/>
          </a:xfrm>
          <a:prstGeom prst="rect">
            <a:avLst/>
          </a:prstGeom>
          <a:noFill/>
          <a:ln>
            <a:solidFill>
              <a:schemeClr val="accent1">
                <a:lumMod val="40000"/>
                <a:lumOff val="60000"/>
              </a:schemeClr>
            </a:solidFill>
          </a:ln>
        </p:spPr>
        <p:txBody>
          <a:bodyPr wrap="square" rtlCol="0">
            <a:spAutoFit/>
          </a:bodyPr>
          <a:lstStyle/>
          <a:p>
            <a:r>
              <a:rPr lang="en-US" dirty="0" err="1" smtClean="0"/>
              <a:t>Ví</a:t>
            </a:r>
            <a:r>
              <a:rPr lang="en-US" dirty="0" smtClean="0"/>
              <a:t> </a:t>
            </a:r>
            <a:r>
              <a:rPr lang="en-US" dirty="0" err="1" smtClean="0"/>
              <a:t>dụ</a:t>
            </a:r>
            <a:r>
              <a:rPr lang="en-US" dirty="0" smtClean="0"/>
              <a:t> ở </a:t>
            </a:r>
            <a:r>
              <a:rPr lang="en-US" dirty="0" err="1" smtClean="0"/>
              <a:t>đây</a:t>
            </a:r>
            <a:r>
              <a:rPr lang="en-US" dirty="0" smtClean="0"/>
              <a:t> ta </a:t>
            </a:r>
            <a:r>
              <a:rPr lang="en-US" dirty="0" err="1" smtClean="0"/>
              <a:t>có</a:t>
            </a:r>
            <a:r>
              <a:rPr lang="en-US" dirty="0" smtClean="0"/>
              <a:t> 2 Bean </a:t>
            </a:r>
            <a:r>
              <a:rPr lang="en-US" dirty="0" err="1" smtClean="0">
                <a:solidFill>
                  <a:schemeClr val="accent1"/>
                </a:solidFill>
              </a:rPr>
              <a:t>HelloWorld</a:t>
            </a:r>
            <a:r>
              <a:rPr lang="en-US" dirty="0" smtClean="0">
                <a:solidFill>
                  <a:schemeClr val="accent1"/>
                </a:solidFill>
              </a:rPr>
              <a:t> </a:t>
            </a:r>
            <a:r>
              <a:rPr lang="en-US" dirty="0" err="1" smtClean="0"/>
              <a:t>và</a:t>
            </a:r>
            <a:r>
              <a:rPr lang="en-US" dirty="0" smtClean="0"/>
              <a:t> </a:t>
            </a:r>
            <a:r>
              <a:rPr lang="en-US" dirty="0" err="1" smtClean="0">
                <a:solidFill>
                  <a:schemeClr val="accent1"/>
                </a:solidFill>
              </a:rPr>
              <a:t>SayMyName</a:t>
            </a:r>
            <a:r>
              <a:rPr lang="en-US" dirty="0" smtClean="0">
                <a:solidFill>
                  <a:schemeClr val="accent1"/>
                </a:solidFill>
              </a:rPr>
              <a:t> </a:t>
            </a:r>
            <a:r>
              <a:rPr lang="en-US" dirty="0" err="1" smtClean="0"/>
              <a:t>đều</a:t>
            </a:r>
            <a:r>
              <a:rPr lang="en-US" dirty="0" smtClean="0"/>
              <a:t> </a:t>
            </a:r>
            <a:r>
              <a:rPr lang="en-US" dirty="0" err="1" smtClean="0"/>
              <a:t>cùng</a:t>
            </a:r>
            <a:r>
              <a:rPr lang="en-US" dirty="0" smtClean="0"/>
              <a:t> </a:t>
            </a:r>
            <a:r>
              <a:rPr lang="en-US" dirty="0" err="1" smtClean="0"/>
              <a:t>kiểu</a:t>
            </a:r>
            <a:r>
              <a:rPr lang="en-US" dirty="0" smtClean="0"/>
              <a:t> </a:t>
            </a:r>
            <a:r>
              <a:rPr lang="en-US" dirty="0" smtClean="0">
                <a:solidFill>
                  <a:schemeClr val="accent1"/>
                </a:solidFill>
              </a:rPr>
              <a:t>Word</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b="1" i="1" dirty="0" smtClean="0"/>
              <a:t>@</a:t>
            </a:r>
            <a:r>
              <a:rPr lang="en-US" b="1" i="1" dirty="0" err="1" smtClean="0"/>
              <a:t>Autowired</a:t>
            </a:r>
            <a:r>
              <a:rPr lang="en-US" b="1" i="1" dirty="0" smtClean="0"/>
              <a:t> </a:t>
            </a:r>
            <a:r>
              <a:rPr lang="en-US" dirty="0" err="1" smtClean="0"/>
              <a:t>cho</a:t>
            </a:r>
            <a:r>
              <a:rPr lang="en-US" dirty="0" smtClean="0"/>
              <a:t> </a:t>
            </a:r>
            <a:r>
              <a:rPr lang="en-US" dirty="0" err="1" smtClean="0"/>
              <a:t>biến</a:t>
            </a:r>
            <a:r>
              <a:rPr lang="en-US" dirty="0" smtClean="0"/>
              <a:t> </a:t>
            </a:r>
            <a:r>
              <a:rPr lang="en-US" dirty="0" smtClean="0">
                <a:solidFill>
                  <a:schemeClr val="accent1"/>
                </a:solidFill>
              </a:rPr>
              <a:t>Word</a:t>
            </a:r>
            <a:r>
              <a:rPr lang="en-US" dirty="0" smtClean="0">
                <a:solidFill>
                  <a:schemeClr val="tx2">
                    <a:lumMod val="75000"/>
                  </a:schemeClr>
                </a:solidFill>
              </a:rPr>
              <a:t> </a:t>
            </a:r>
            <a:r>
              <a:rPr lang="en-US" dirty="0" err="1" smtClean="0">
                <a:solidFill>
                  <a:schemeClr val="tx2">
                    <a:lumMod val="75000"/>
                  </a:schemeClr>
                </a:solidFill>
              </a:rPr>
              <a:t>anyWord</a:t>
            </a:r>
            <a:r>
              <a:rPr lang="en-US" dirty="0" smtClean="0">
                <a:solidFill>
                  <a:schemeClr val="tx2"/>
                </a:solidFill>
              </a:rPr>
              <a:t> </a:t>
            </a:r>
            <a:r>
              <a:rPr lang="en-US" dirty="0" err="1" smtClean="0"/>
              <a:t>thì</a:t>
            </a:r>
            <a:r>
              <a:rPr lang="en-US" dirty="0" smtClean="0"/>
              <a:t> </a:t>
            </a:r>
            <a:r>
              <a:rPr lang="en-US" dirty="0" err="1" smtClean="0"/>
              <a:t>sẽ</a:t>
            </a:r>
            <a:r>
              <a:rPr lang="en-US" dirty="0" smtClean="0"/>
              <a:t> </a:t>
            </a:r>
            <a:r>
              <a:rPr lang="en-US" dirty="0" err="1" smtClean="0"/>
              <a:t>báo</a:t>
            </a:r>
            <a:r>
              <a:rPr lang="en-US" dirty="0" smtClean="0"/>
              <a:t> </a:t>
            </a:r>
            <a:r>
              <a:rPr lang="en-US" dirty="0" err="1" smtClean="0"/>
              <a:t>lỗi</a:t>
            </a:r>
            <a:r>
              <a:rPr lang="en-US" dirty="0" smtClean="0"/>
              <a:t>.</a:t>
            </a:r>
            <a:endParaRPr lang="en-US" dirty="0"/>
          </a:p>
        </p:txBody>
      </p:sp>
    </p:spTree>
    <p:extLst>
      <p:ext uri="{BB962C8B-B14F-4D97-AF65-F5344CB8AC3E}">
        <p14:creationId xmlns:p14="http://schemas.microsoft.com/office/powerpoint/2010/main" val="15414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364182" y="0"/>
            <a:ext cx="0" cy="51435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416181" y="207818"/>
            <a:ext cx="1540806" cy="400110"/>
          </a:xfrm>
          <a:prstGeom prst="rect">
            <a:avLst/>
          </a:prstGeom>
        </p:spPr>
        <p:txBody>
          <a:bodyPr wrap="none">
            <a:spAutoFit/>
          </a:bodyPr>
          <a:lstStyle/>
          <a:p>
            <a:r>
              <a:rPr lang="en-US" sz="2000" b="1" dirty="0" smtClean="0">
                <a:latin typeface="Times New Roman" pitchFamily="18" charset="0"/>
                <a:cs typeface="Times New Roman" pitchFamily="18" charset="0"/>
                <a:hlinkClick r:id="rId2"/>
              </a:rPr>
              <a:t># </a:t>
            </a:r>
            <a:r>
              <a:rPr lang="en-US" sz="2000" b="1" dirty="0" smtClean="0">
                <a:latin typeface="Times New Roman" pitchFamily="18" charset="0"/>
                <a:cs typeface="Times New Roman" pitchFamily="18" charset="0"/>
              </a:rPr>
              <a:t>@Primary</a:t>
            </a:r>
            <a:endParaRPr lang="en-US" sz="2000" b="1" dirty="0">
              <a:latin typeface="Times New Roman" pitchFamily="18" charset="0"/>
              <a:cs typeface="Times New Roman" pitchFamily="18" charset="0"/>
            </a:endParaRPr>
          </a:p>
        </p:txBody>
      </p:sp>
      <p:sp>
        <p:nvSpPr>
          <p:cNvPr id="6" name="Rectangle 5"/>
          <p:cNvSpPr/>
          <p:nvPr/>
        </p:nvSpPr>
        <p:spPr>
          <a:xfrm>
            <a:off x="5918565" y="287725"/>
            <a:ext cx="1590500" cy="400110"/>
          </a:xfrm>
          <a:prstGeom prst="rect">
            <a:avLst/>
          </a:prstGeom>
        </p:spPr>
        <p:txBody>
          <a:bodyPr wrap="none">
            <a:spAutoFit/>
          </a:bodyPr>
          <a:lstStyle/>
          <a:p>
            <a:r>
              <a:rPr lang="en-US" sz="2000" b="1" dirty="0">
                <a:latin typeface="Times New Roman" pitchFamily="18" charset="0"/>
                <a:cs typeface="Times New Roman" pitchFamily="18" charset="0"/>
                <a:hlinkClick r:id="rId3"/>
              </a:rPr>
              <a:t>#</a:t>
            </a:r>
            <a:r>
              <a:rPr lang="en-US" b="1" dirty="0">
                <a:latin typeface="Times New Roman" pitchFamily="18" charset="0"/>
                <a:cs typeface="Times New Roman" pitchFamily="18" charset="0"/>
                <a:hlinkClick r:id="rId3"/>
              </a:rPr>
              <a:t> </a:t>
            </a:r>
            <a:r>
              <a:rPr lang="en-US" sz="2000" b="1" dirty="0">
                <a:latin typeface="Times New Roman" pitchFamily="18" charset="0"/>
                <a:cs typeface="Times New Roman" pitchFamily="18" charset="0"/>
              </a:rPr>
              <a:t>@Qualifier</a:t>
            </a:r>
            <a:endParaRPr lang="en-US" b="1" dirty="0">
              <a:latin typeface="Times New Roman" pitchFamily="18" charset="0"/>
              <a:cs typeface="Times New Roman" pitchFamily="18" charset="0"/>
            </a:endParaRPr>
          </a:p>
        </p:txBody>
      </p:sp>
      <p:sp>
        <p:nvSpPr>
          <p:cNvPr id="7" name="TextBox 6"/>
          <p:cNvSpPr txBox="1"/>
          <p:nvPr/>
        </p:nvSpPr>
        <p:spPr>
          <a:xfrm>
            <a:off x="270163" y="810491"/>
            <a:ext cx="3761509" cy="584775"/>
          </a:xfrm>
          <a:prstGeom prst="rect">
            <a:avLst/>
          </a:prstGeom>
          <a:noFill/>
        </p:spPr>
        <p:txBody>
          <a:bodyPr wrap="square" rtlCol="0">
            <a:spAutoFit/>
          </a:bodyPr>
          <a:lstStyle/>
          <a:p>
            <a:r>
              <a:rPr lang="en-US" sz="1600" dirty="0" err="1">
                <a:latin typeface="Times New Roman" pitchFamily="18" charset="0"/>
                <a:cs typeface="Times New Roman" pitchFamily="18" charset="0"/>
              </a:rPr>
              <a:t>Cách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giải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quyết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thứ</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nhất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dụng</a:t>
            </a:r>
            <a:r>
              <a:rPr lang="en-US" sz="1600" dirty="0">
                <a:latin typeface="Times New Roman" pitchFamily="18" charset="0"/>
                <a:cs typeface="Times New Roman" pitchFamily="18" charset="0"/>
              </a:rPr>
              <a:t> Annotation </a:t>
            </a:r>
            <a:r>
              <a:rPr lang="en-US" sz="1600" b="1" i="1" dirty="0">
                <a:latin typeface="Times New Roman" pitchFamily="18" charset="0"/>
                <a:cs typeface="Times New Roman" pitchFamily="18" charset="0"/>
              </a:rPr>
              <a:t>@Primar</a:t>
            </a:r>
            <a:r>
              <a:rPr lang="en-US" sz="1600" dirty="0">
                <a:latin typeface="Times New Roman" pitchFamily="18" charset="0"/>
                <a:cs typeface="Times New Roman" pitchFamily="18" charset="0"/>
              </a:rPr>
              <a:t>y.</a:t>
            </a:r>
          </a:p>
        </p:txBody>
      </p:sp>
      <p:sp>
        <p:nvSpPr>
          <p:cNvPr id="9" name="TextBox 8"/>
          <p:cNvSpPr txBox="1"/>
          <p:nvPr/>
        </p:nvSpPr>
        <p:spPr>
          <a:xfrm>
            <a:off x="270163" y="1544906"/>
            <a:ext cx="3761509" cy="1077218"/>
          </a:xfrm>
          <a:prstGeom prst="rect">
            <a:avLst/>
          </a:prstGeom>
          <a:noFill/>
        </p:spPr>
        <p:txBody>
          <a:bodyPr wrap="square" rtlCol="0">
            <a:spAutoFit/>
          </a:bodyPr>
          <a:lstStyle/>
          <a:p>
            <a:r>
              <a:rPr lang="vi-VN" sz="1600" dirty="0">
                <a:solidFill>
                  <a:schemeClr val="accent1"/>
                </a:solidFill>
                <a:latin typeface="+mj-lt"/>
              </a:rPr>
              <a:t>@Primary</a:t>
            </a:r>
            <a:r>
              <a:rPr lang="vi-VN" sz="1600" dirty="0">
                <a:latin typeface="+mj-lt"/>
              </a:rPr>
              <a:t> là annotation đánh dấu trên một Bean, giúp nó </a:t>
            </a:r>
            <a:r>
              <a:rPr lang="vi-VN" sz="1600" b="1" dirty="0">
                <a:latin typeface="+mj-lt"/>
              </a:rPr>
              <a:t>luôn được ưu tiên lựa</a:t>
            </a:r>
            <a:r>
              <a:rPr lang="vi-VN" sz="1600" dirty="0">
                <a:latin typeface="+mj-lt"/>
              </a:rPr>
              <a:t> chọn trong trường hợp có nhiều Bean cùng loại trong Context.</a:t>
            </a:r>
            <a:endParaRPr lang="en-US" sz="1600" dirty="0">
              <a:latin typeface="+mj-lt"/>
            </a:endParaRPr>
          </a:p>
        </p:txBody>
      </p:sp>
      <p:sp>
        <p:nvSpPr>
          <p:cNvPr id="10" name="TextBox 9"/>
          <p:cNvSpPr txBox="1"/>
          <p:nvPr/>
        </p:nvSpPr>
        <p:spPr>
          <a:xfrm>
            <a:off x="4696690" y="864482"/>
            <a:ext cx="4333010" cy="338554"/>
          </a:xfrm>
          <a:prstGeom prst="rect">
            <a:avLst/>
          </a:prstGeom>
          <a:noFill/>
        </p:spPr>
        <p:txBody>
          <a:bodyPr wrap="square" rtlCol="0">
            <a:spAutoFit/>
          </a:bodyPr>
          <a:lstStyle/>
          <a:p>
            <a:r>
              <a:rPr lang="en-US" sz="1600" dirty="0" err="1">
                <a:latin typeface="Times New Roman" pitchFamily="18" charset="0"/>
                <a:cs typeface="Times New Roman" pitchFamily="18" charset="0"/>
              </a:rPr>
              <a:t>Cách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thứ</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sử</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dụng</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Annotation</a:t>
            </a:r>
            <a:r>
              <a:rPr lang="en-US" sz="1600" dirty="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@Qualifier</a:t>
            </a:r>
            <a:r>
              <a:rPr lang="en-US" sz="1600" b="1" i="1"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47" y="2695574"/>
            <a:ext cx="3590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63731" y="3688772"/>
            <a:ext cx="2774372" cy="738664"/>
          </a:xfrm>
          <a:prstGeom prst="rect">
            <a:avLst/>
          </a:prstGeom>
          <a:noFill/>
          <a:ln>
            <a:solidFill>
              <a:schemeClr val="accent1">
                <a:lumMod val="40000"/>
                <a:lumOff val="60000"/>
              </a:schemeClr>
            </a:solidFill>
          </a:ln>
        </p:spPr>
        <p:txBody>
          <a:bodyPr wrap="square" rtlCol="0">
            <a:spAutoFit/>
          </a:bodyPr>
          <a:lstStyle/>
          <a:p>
            <a:r>
              <a:rPr lang="en-US" dirty="0" err="1" smtClean="0"/>
              <a:t>Lúc</a:t>
            </a:r>
            <a:r>
              <a:rPr lang="en-US" dirty="0" smtClean="0"/>
              <a:t> </a:t>
            </a:r>
            <a:r>
              <a:rPr lang="en-US" dirty="0" err="1" smtClean="0"/>
              <a:t>này</a:t>
            </a:r>
            <a:r>
              <a:rPr lang="en-US" dirty="0" smtClean="0"/>
              <a:t> Spring </a:t>
            </a:r>
            <a:r>
              <a:rPr lang="en-US" dirty="0" err="1" smtClean="0"/>
              <a:t>sẽ</a:t>
            </a:r>
            <a:r>
              <a:rPr lang="en-US" dirty="0" smtClean="0"/>
              <a:t> </a:t>
            </a:r>
            <a:r>
              <a:rPr lang="en-US" dirty="0" err="1" smtClean="0"/>
              <a:t>ưu</a:t>
            </a:r>
            <a:r>
              <a:rPr lang="en-US" dirty="0" smtClean="0"/>
              <a:t> </a:t>
            </a:r>
            <a:r>
              <a:rPr lang="en-US" dirty="0" err="1" smtClean="0"/>
              <a:t>tiên</a:t>
            </a:r>
            <a:r>
              <a:rPr lang="en-US" dirty="0" smtClean="0"/>
              <a:t> class </a:t>
            </a:r>
            <a:r>
              <a:rPr lang="en-US" dirty="0" err="1" smtClean="0"/>
              <a:t>HelloWorld</a:t>
            </a:r>
            <a:r>
              <a:rPr lang="en-US" dirty="0" smtClean="0"/>
              <a:t> </a:t>
            </a:r>
            <a:r>
              <a:rPr lang="en-US" dirty="0" err="1" smtClean="0"/>
              <a:t>để</a:t>
            </a:r>
            <a:r>
              <a:rPr lang="en-US" dirty="0" smtClean="0"/>
              <a:t> inject </a:t>
            </a:r>
            <a:r>
              <a:rPr lang="en-US" dirty="0" err="1" smtClean="0"/>
              <a:t>cho</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kiểu</a:t>
            </a:r>
            <a:r>
              <a:rPr lang="en-US" dirty="0" smtClean="0"/>
              <a:t> Word</a:t>
            </a:r>
            <a:endParaRPr lang="en-US" dirty="0"/>
          </a:p>
        </p:txBody>
      </p:sp>
      <p:sp>
        <p:nvSpPr>
          <p:cNvPr id="12" name="TextBox 11"/>
          <p:cNvSpPr txBox="1"/>
          <p:nvPr/>
        </p:nvSpPr>
        <p:spPr>
          <a:xfrm>
            <a:off x="4696690" y="1558635"/>
            <a:ext cx="4094019" cy="584775"/>
          </a:xfrm>
          <a:prstGeom prst="rect">
            <a:avLst/>
          </a:prstGeom>
          <a:noFill/>
        </p:spPr>
        <p:txBody>
          <a:bodyPr wrap="square" rtlCol="0">
            <a:spAutoFit/>
          </a:bodyPr>
          <a:lstStyle/>
          <a:p>
            <a:r>
              <a:rPr lang="vi-VN" sz="1600" dirty="0">
                <a:solidFill>
                  <a:schemeClr val="accent1"/>
                </a:solidFill>
                <a:latin typeface="+mj-lt"/>
              </a:rPr>
              <a:t>@Qualifier</a:t>
            </a:r>
            <a:r>
              <a:rPr lang="vi-VN" sz="1600" dirty="0">
                <a:latin typeface="+mj-lt"/>
              </a:rPr>
              <a:t> xác định tên của một Bean mà bạn muốn chỉ định inject.</a:t>
            </a:r>
            <a:endParaRPr lang="en-US" sz="1600" dirty="0">
              <a:latin typeface="+mj-lt"/>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0673" y="2565125"/>
            <a:ext cx="34956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486400" y="3709554"/>
            <a:ext cx="2774372" cy="738664"/>
          </a:xfrm>
          <a:prstGeom prst="rect">
            <a:avLst/>
          </a:prstGeom>
          <a:noFill/>
          <a:ln>
            <a:solidFill>
              <a:schemeClr val="accent1">
                <a:lumMod val="40000"/>
                <a:lumOff val="60000"/>
              </a:schemeClr>
            </a:solidFill>
          </a:ln>
        </p:spPr>
        <p:txBody>
          <a:bodyPr wrap="square" rtlCol="0">
            <a:spAutoFit/>
          </a:bodyPr>
          <a:lstStyle/>
          <a:p>
            <a:r>
              <a:rPr lang="en-US" dirty="0" err="1" smtClean="0"/>
              <a:t>Lúc</a:t>
            </a:r>
            <a:r>
              <a:rPr lang="en-US" dirty="0" smtClean="0"/>
              <a:t> </a:t>
            </a:r>
            <a:r>
              <a:rPr lang="en-US" dirty="0" err="1" smtClean="0"/>
              <a:t>này</a:t>
            </a:r>
            <a:r>
              <a:rPr lang="en-US" dirty="0" smtClean="0"/>
              <a:t> Spring </a:t>
            </a:r>
            <a:r>
              <a:rPr lang="en-US" dirty="0" err="1" smtClean="0"/>
              <a:t>sẽ</a:t>
            </a:r>
            <a:r>
              <a:rPr lang="en-US" dirty="0" smtClean="0"/>
              <a:t> </a:t>
            </a:r>
            <a:r>
              <a:rPr lang="en-US" dirty="0" err="1" smtClean="0"/>
              <a:t>sử</a:t>
            </a:r>
            <a:r>
              <a:rPr lang="en-US" dirty="0" smtClean="0"/>
              <a:t> </a:t>
            </a:r>
            <a:r>
              <a:rPr lang="en-US" dirty="0" err="1" smtClean="0"/>
              <a:t>dụng</a:t>
            </a:r>
            <a:r>
              <a:rPr lang="en-US" dirty="0" smtClean="0"/>
              <a:t> Bean </a:t>
            </a:r>
            <a:r>
              <a:rPr lang="en-US" dirty="0" err="1" smtClean="0"/>
              <a:t>có</a:t>
            </a:r>
            <a:r>
              <a:rPr lang="en-US" dirty="0" smtClean="0"/>
              <a:t> name = </a:t>
            </a:r>
            <a:r>
              <a:rPr lang="en-US" dirty="0" smtClean="0">
                <a:solidFill>
                  <a:schemeClr val="accent1"/>
                </a:solidFill>
              </a:rPr>
              <a:t>“</a:t>
            </a:r>
            <a:r>
              <a:rPr lang="en-US" dirty="0" err="1" smtClean="0">
                <a:solidFill>
                  <a:schemeClr val="accent1"/>
                </a:solidFill>
              </a:rPr>
              <a:t>helloWorld</a:t>
            </a:r>
            <a:r>
              <a:rPr lang="en-US" dirty="0" smtClean="0">
                <a:solidFill>
                  <a:schemeClr val="accent1"/>
                </a:solidFill>
              </a:rPr>
              <a:t>” </a:t>
            </a:r>
            <a:r>
              <a:rPr lang="en-US" dirty="0" err="1" smtClean="0"/>
              <a:t>để</a:t>
            </a:r>
            <a:r>
              <a:rPr lang="en-US" dirty="0" smtClean="0"/>
              <a:t> inject </a:t>
            </a:r>
            <a:r>
              <a:rPr lang="en-US" dirty="0" err="1" smtClean="0"/>
              <a:t>cho</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kiểu</a:t>
            </a:r>
            <a:r>
              <a:rPr lang="en-US" dirty="0" smtClean="0"/>
              <a:t> Word</a:t>
            </a:r>
            <a:endParaRPr lang="en-US" dirty="0"/>
          </a:p>
        </p:txBody>
      </p:sp>
    </p:spTree>
    <p:extLst>
      <p:ext uri="{BB962C8B-B14F-4D97-AF65-F5344CB8AC3E}">
        <p14:creationId xmlns:p14="http://schemas.microsoft.com/office/powerpoint/2010/main" val="1054694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68710" y="3449094"/>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Java Based Configuration</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7</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3241967" y="3865418"/>
            <a:ext cx="361603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65872"/>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2" y="197428"/>
            <a:ext cx="6764482" cy="646331"/>
          </a:xfrm>
          <a:prstGeom prst="rect">
            <a:avLst/>
          </a:prstGeom>
          <a:noFill/>
        </p:spPr>
        <p:txBody>
          <a:bodyPr wrap="square" rtlCol="0">
            <a:spAutoFit/>
          </a:bodyPr>
          <a:lstStyle/>
          <a:p>
            <a:r>
              <a:rPr lang="en-US" sz="1800" dirty="0" err="1" smtClean="0"/>
              <a:t>Như</a:t>
            </a:r>
            <a:r>
              <a:rPr lang="en-US" sz="1800" dirty="0" smtClean="0"/>
              <a:t> </a:t>
            </a:r>
            <a:r>
              <a:rPr lang="en-US" sz="1800" dirty="0" err="1" smtClean="0"/>
              <a:t>đã</a:t>
            </a:r>
            <a:r>
              <a:rPr lang="en-US" sz="1800" dirty="0" smtClean="0"/>
              <a:t> </a:t>
            </a:r>
            <a:r>
              <a:rPr lang="en-US" sz="1800" dirty="0" err="1" smtClean="0"/>
              <a:t>nói</a:t>
            </a:r>
            <a:r>
              <a:rPr lang="en-US" sz="1800" dirty="0" smtClean="0"/>
              <a:t>, </a:t>
            </a:r>
            <a:r>
              <a:rPr lang="en-US" sz="1800" dirty="0" err="1" smtClean="0"/>
              <a:t>ngoài</a:t>
            </a:r>
            <a:r>
              <a:rPr lang="en-US" sz="1800" dirty="0" smtClean="0"/>
              <a:t> </a:t>
            </a:r>
            <a:r>
              <a:rPr lang="en-US" sz="1800" dirty="0" err="1" smtClean="0"/>
              <a:t>cách</a:t>
            </a:r>
            <a:r>
              <a:rPr lang="en-US" sz="1800" dirty="0" smtClean="0"/>
              <a:t>  </a:t>
            </a:r>
            <a:r>
              <a:rPr lang="en-US" sz="1800" dirty="0" err="1" smtClean="0"/>
              <a:t>khởi</a:t>
            </a:r>
            <a:r>
              <a:rPr lang="en-US" sz="1800" dirty="0" smtClean="0"/>
              <a:t> </a:t>
            </a:r>
            <a:r>
              <a:rPr lang="en-US" sz="1800" dirty="0" err="1" smtClean="0"/>
              <a:t>tạo</a:t>
            </a:r>
            <a:r>
              <a:rPr lang="en-US" sz="1800" dirty="0" smtClean="0"/>
              <a:t> Bean </a:t>
            </a:r>
            <a:r>
              <a:rPr lang="en-US" sz="1800" dirty="0" err="1" smtClean="0"/>
              <a:t>sử</a:t>
            </a:r>
            <a:r>
              <a:rPr lang="en-US" sz="1800" dirty="0" smtClean="0"/>
              <a:t> </a:t>
            </a:r>
            <a:r>
              <a:rPr lang="en-US" sz="1800" dirty="0" err="1" smtClean="0"/>
              <a:t>dụng</a:t>
            </a:r>
            <a:r>
              <a:rPr lang="en-US" sz="1800" dirty="0" smtClean="0"/>
              <a:t> file .xml, ta </a:t>
            </a:r>
            <a:r>
              <a:rPr lang="en-US" sz="1800" dirty="0" err="1" smtClean="0"/>
              <a:t>còn</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tạo</a:t>
            </a:r>
            <a:r>
              <a:rPr lang="en-US" sz="1800" dirty="0" smtClean="0"/>
              <a:t> Bean </a:t>
            </a:r>
            <a:r>
              <a:rPr lang="en-US" sz="1800" dirty="0" err="1" smtClean="0"/>
              <a:t>bằng</a:t>
            </a:r>
            <a:r>
              <a:rPr lang="en-US" sz="1800" dirty="0" smtClean="0"/>
              <a:t> </a:t>
            </a:r>
            <a:r>
              <a:rPr lang="en-US" sz="1800" dirty="0" err="1" smtClean="0"/>
              <a:t>cách</a:t>
            </a:r>
            <a:r>
              <a:rPr lang="en-US" sz="1800" dirty="0" smtClean="0"/>
              <a:t> </a:t>
            </a:r>
            <a:r>
              <a:rPr lang="en-US" sz="1800" dirty="0" err="1" smtClean="0"/>
              <a:t>sử</a:t>
            </a:r>
            <a:r>
              <a:rPr lang="en-US" sz="1800" dirty="0" smtClean="0"/>
              <a:t> </a:t>
            </a:r>
            <a:r>
              <a:rPr lang="en-US" sz="1800" dirty="0" err="1" smtClean="0"/>
              <a:t>dụng</a:t>
            </a:r>
            <a:r>
              <a:rPr lang="en-US" sz="1800" dirty="0" smtClean="0"/>
              <a:t> @Configuration </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35" y="1051577"/>
            <a:ext cx="53625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101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2673" y="602674"/>
            <a:ext cx="7938654" cy="338554"/>
          </a:xfrm>
          <a:prstGeom prst="rect">
            <a:avLst/>
          </a:prstGeom>
          <a:noFill/>
        </p:spPr>
        <p:txBody>
          <a:bodyPr wrap="square" rtlCol="0">
            <a:spAutoFit/>
          </a:bodyPr>
          <a:lstStyle/>
          <a:p>
            <a:r>
              <a:rPr lang="en-US" sz="1600" dirty="0" smtClean="0">
                <a:solidFill>
                  <a:schemeClr val="accent1"/>
                </a:solidFill>
              </a:rPr>
              <a:t>@Configuration</a:t>
            </a:r>
            <a:r>
              <a:rPr lang="en-US" sz="1600" dirty="0" smtClean="0"/>
              <a:t>: </a:t>
            </a:r>
            <a:r>
              <a:rPr lang="en-US" sz="1600" dirty="0" err="1" smtClean="0"/>
              <a:t>chỉ</a:t>
            </a:r>
            <a:r>
              <a:rPr lang="en-US" sz="1600" dirty="0" smtClean="0"/>
              <a:t> </a:t>
            </a:r>
            <a:r>
              <a:rPr lang="en-US" sz="1600" dirty="0" err="1" smtClean="0"/>
              <a:t>ra</a:t>
            </a:r>
            <a:r>
              <a:rPr lang="en-US" sz="1600" dirty="0" smtClean="0"/>
              <a:t> </a:t>
            </a:r>
            <a:r>
              <a:rPr lang="en-US" sz="1600" dirty="0" err="1" smtClean="0"/>
              <a:t>rằng</a:t>
            </a:r>
            <a:r>
              <a:rPr lang="en-US" sz="1600" dirty="0" smtClean="0"/>
              <a:t> Spring </a:t>
            </a:r>
            <a:r>
              <a:rPr lang="en-US" sz="1600" dirty="0" err="1" smtClean="0"/>
              <a:t>có</a:t>
            </a:r>
            <a:r>
              <a:rPr lang="en-US" sz="1600" dirty="0" smtClean="0"/>
              <a:t> </a:t>
            </a:r>
            <a:r>
              <a:rPr lang="en-US" sz="1600" dirty="0" err="1" smtClean="0"/>
              <a:t>thể</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lớp</a:t>
            </a:r>
            <a:r>
              <a:rPr lang="en-US" sz="1600" dirty="0" smtClean="0"/>
              <a:t> </a:t>
            </a:r>
            <a:r>
              <a:rPr lang="en-US" sz="1600" dirty="0" err="1" smtClean="0"/>
              <a:t>này</a:t>
            </a:r>
            <a:r>
              <a:rPr lang="en-US" sz="1600" dirty="0" smtClean="0"/>
              <a:t> </a:t>
            </a:r>
            <a:r>
              <a:rPr lang="en-US" sz="1600" dirty="0" err="1" smtClean="0"/>
              <a:t>làm</a:t>
            </a:r>
            <a:r>
              <a:rPr lang="en-US" sz="1600" dirty="0" smtClean="0"/>
              <a:t> </a:t>
            </a:r>
            <a:r>
              <a:rPr lang="en-US" sz="1600" dirty="0" err="1" smtClean="0"/>
              <a:t>nguồn</a:t>
            </a:r>
            <a:r>
              <a:rPr lang="en-US" sz="1600" dirty="0" smtClean="0"/>
              <a:t> </a:t>
            </a:r>
            <a:r>
              <a:rPr lang="en-US" sz="1600" dirty="0" err="1" smtClean="0"/>
              <a:t>chứa</a:t>
            </a:r>
            <a:r>
              <a:rPr lang="en-US" sz="1600" dirty="0" smtClean="0"/>
              <a:t> Bean</a:t>
            </a:r>
          </a:p>
        </p:txBody>
      </p:sp>
      <p:sp>
        <p:nvSpPr>
          <p:cNvPr id="3" name="TextBox 2"/>
          <p:cNvSpPr txBox="1"/>
          <p:nvPr/>
        </p:nvSpPr>
        <p:spPr>
          <a:xfrm>
            <a:off x="588817" y="1357752"/>
            <a:ext cx="7938654" cy="338554"/>
          </a:xfrm>
          <a:prstGeom prst="rect">
            <a:avLst/>
          </a:prstGeom>
          <a:noFill/>
        </p:spPr>
        <p:txBody>
          <a:bodyPr wrap="square" rtlCol="0">
            <a:spAutoFit/>
          </a:bodyPr>
          <a:lstStyle/>
          <a:p>
            <a:r>
              <a:rPr lang="en-US" sz="1600" dirty="0" smtClean="0">
                <a:solidFill>
                  <a:schemeClr val="accent1"/>
                </a:solidFill>
              </a:rPr>
              <a:t>@Bean:</a:t>
            </a:r>
            <a:r>
              <a:rPr lang="en-US" sz="1600" dirty="0" smtClean="0"/>
              <a:t> </a:t>
            </a:r>
            <a:r>
              <a:rPr lang="en-US" sz="1600" dirty="0" err="1" smtClean="0"/>
              <a:t>định</a:t>
            </a:r>
            <a:r>
              <a:rPr lang="en-US" sz="1600" dirty="0" smtClean="0"/>
              <a:t> </a:t>
            </a:r>
            <a:r>
              <a:rPr lang="en-US" sz="1600" dirty="0" err="1" smtClean="0"/>
              <a:t>nghĩa</a:t>
            </a:r>
            <a:r>
              <a:rPr lang="en-US" sz="1600" dirty="0" smtClean="0"/>
              <a:t> </a:t>
            </a:r>
            <a:r>
              <a:rPr lang="en-US" sz="1600" dirty="0" err="1" smtClean="0"/>
              <a:t>các</a:t>
            </a:r>
            <a:r>
              <a:rPr lang="en-US" sz="1600" dirty="0" smtClean="0"/>
              <a:t> Bean. (</a:t>
            </a:r>
            <a:r>
              <a:rPr lang="en-US" sz="1600" dirty="0" err="1" smtClean="0"/>
              <a:t>cách</a:t>
            </a:r>
            <a:r>
              <a:rPr lang="en-US" sz="1600" dirty="0" smtClean="0"/>
              <a:t> inject </a:t>
            </a:r>
            <a:r>
              <a:rPr lang="en-US" sz="1600" dirty="0" err="1" smtClean="0"/>
              <a:t>tương</a:t>
            </a:r>
            <a:r>
              <a:rPr lang="en-US" sz="1600" dirty="0" smtClean="0"/>
              <a:t> </a:t>
            </a:r>
            <a:r>
              <a:rPr lang="en-US" sz="1600" dirty="0" err="1" smtClean="0"/>
              <a:t>tự</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contructor</a:t>
            </a:r>
            <a:r>
              <a:rPr lang="en-US" sz="1600" dirty="0" smtClean="0"/>
              <a:t> </a:t>
            </a:r>
            <a:r>
              <a:rPr lang="en-US" sz="1600" dirty="0" err="1" smtClean="0"/>
              <a:t>hoặc</a:t>
            </a:r>
            <a:r>
              <a:rPr lang="en-US" sz="1600" dirty="0" smtClean="0"/>
              <a:t> setter)</a:t>
            </a:r>
          </a:p>
        </p:txBody>
      </p:sp>
      <p:sp>
        <p:nvSpPr>
          <p:cNvPr id="4" name="TextBox 3"/>
          <p:cNvSpPr txBox="1"/>
          <p:nvPr/>
        </p:nvSpPr>
        <p:spPr>
          <a:xfrm>
            <a:off x="599208" y="2635845"/>
            <a:ext cx="7938654" cy="584775"/>
          </a:xfrm>
          <a:prstGeom prst="rect">
            <a:avLst/>
          </a:prstGeom>
          <a:noFill/>
        </p:spPr>
        <p:txBody>
          <a:bodyPr wrap="square" rtlCol="0">
            <a:spAutoFit/>
          </a:bodyPr>
          <a:lstStyle/>
          <a:p>
            <a:r>
              <a:rPr lang="en-US" sz="1600" dirty="0" smtClean="0">
                <a:solidFill>
                  <a:schemeClr val="accent1"/>
                </a:solidFill>
              </a:rPr>
              <a:t>@Import</a:t>
            </a:r>
            <a:r>
              <a:rPr lang="en-US" sz="1600" dirty="0" smtClean="0"/>
              <a:t>: </a:t>
            </a:r>
            <a:r>
              <a:rPr lang="en-US" sz="1600" dirty="0" err="1" smtClean="0"/>
              <a:t>chú</a:t>
            </a:r>
            <a:r>
              <a:rPr lang="en-US" sz="1600" dirty="0" smtClean="0"/>
              <a:t> </a:t>
            </a:r>
            <a:r>
              <a:rPr lang="en-US" sz="1600" dirty="0" err="1" smtClean="0"/>
              <a:t>thích</a:t>
            </a:r>
            <a:r>
              <a:rPr lang="en-US" sz="1600" dirty="0" smtClean="0"/>
              <a:t> </a:t>
            </a:r>
            <a:r>
              <a:rPr lang="en-US" sz="1600" dirty="0" err="1" smtClean="0"/>
              <a:t>cho</a:t>
            </a:r>
            <a:r>
              <a:rPr lang="en-US" sz="1600" dirty="0" smtClean="0"/>
              <a:t> Spring </a:t>
            </a:r>
            <a:r>
              <a:rPr lang="en-US" sz="1600" dirty="0" err="1" smtClean="0"/>
              <a:t>cho</a:t>
            </a:r>
            <a:r>
              <a:rPr lang="en-US" sz="1600" dirty="0" smtClean="0"/>
              <a:t> </a:t>
            </a:r>
            <a:r>
              <a:rPr lang="en-US" sz="1600" dirty="0" err="1" smtClean="0"/>
              <a:t>phép</a:t>
            </a:r>
            <a:r>
              <a:rPr lang="en-US" sz="1600" dirty="0" smtClean="0"/>
              <a:t> import </a:t>
            </a:r>
            <a:r>
              <a:rPr lang="en-US" sz="1600" dirty="0" err="1" smtClean="0"/>
              <a:t>các</a:t>
            </a:r>
            <a:r>
              <a:rPr lang="en-US" sz="1600" dirty="0" smtClean="0"/>
              <a:t> Bean </a:t>
            </a:r>
            <a:r>
              <a:rPr lang="en-US" sz="1600" dirty="0" err="1" smtClean="0"/>
              <a:t>từ</a:t>
            </a:r>
            <a:r>
              <a:rPr lang="en-US" sz="1600" dirty="0" smtClean="0"/>
              <a:t> Class </a:t>
            </a:r>
            <a:r>
              <a:rPr lang="en-US" sz="1600" dirty="0" err="1" smtClean="0"/>
              <a:t>cấu</a:t>
            </a:r>
            <a:r>
              <a:rPr lang="en-US" sz="1600" dirty="0" smtClean="0"/>
              <a:t> </a:t>
            </a:r>
            <a:r>
              <a:rPr lang="en-US" sz="1600" dirty="0" err="1" smtClean="0"/>
              <a:t>hình</a:t>
            </a:r>
            <a:r>
              <a:rPr lang="en-US" sz="1600" dirty="0" smtClean="0"/>
              <a:t> Bean </a:t>
            </a:r>
            <a:r>
              <a:rPr lang="en-US" sz="1600" dirty="0" err="1" smtClean="0"/>
              <a:t>khác</a:t>
            </a:r>
            <a:endParaRPr lang="en-US" sz="1600" dirty="0" smtClean="0"/>
          </a:p>
        </p:txBody>
      </p:sp>
      <p:sp>
        <p:nvSpPr>
          <p:cNvPr id="6" name="TextBox 5"/>
          <p:cNvSpPr txBox="1"/>
          <p:nvPr/>
        </p:nvSpPr>
        <p:spPr>
          <a:xfrm>
            <a:off x="602673" y="1683338"/>
            <a:ext cx="7938654" cy="584775"/>
          </a:xfrm>
          <a:prstGeom prst="rect">
            <a:avLst/>
          </a:prstGeom>
          <a:noFill/>
        </p:spPr>
        <p:txBody>
          <a:bodyPr wrap="square" rtlCol="0">
            <a:spAutoFit/>
          </a:bodyPr>
          <a:lstStyle/>
          <a:p>
            <a:r>
              <a:rPr lang="en-US" sz="1600" dirty="0" err="1" smtClean="0"/>
              <a:t>Có</a:t>
            </a:r>
            <a:r>
              <a:rPr lang="en-US" sz="1600" dirty="0" smtClean="0"/>
              <a:t> 2 </a:t>
            </a:r>
            <a:r>
              <a:rPr lang="en-US" sz="1600" dirty="0" err="1" smtClean="0"/>
              <a:t>thuộc</a:t>
            </a:r>
            <a:r>
              <a:rPr lang="en-US" sz="1600" dirty="0" smtClean="0"/>
              <a:t> </a:t>
            </a:r>
            <a:r>
              <a:rPr lang="en-US" sz="1600" dirty="0" err="1" smtClean="0"/>
              <a:t>tính</a:t>
            </a:r>
            <a:r>
              <a:rPr lang="en-US" sz="1600" dirty="0" smtClean="0"/>
              <a:t> </a:t>
            </a:r>
            <a:r>
              <a:rPr lang="en-US" sz="1600" dirty="0" err="1" smtClean="0"/>
              <a:t>initmethod</a:t>
            </a:r>
            <a:r>
              <a:rPr lang="en-US" sz="1600" dirty="0" smtClean="0"/>
              <a:t> </a:t>
            </a:r>
            <a:r>
              <a:rPr lang="en-US" sz="1600" dirty="0" err="1" smtClean="0"/>
              <a:t>và</a:t>
            </a:r>
            <a:r>
              <a:rPr lang="en-US" sz="1600" dirty="0" smtClean="0"/>
              <a:t> </a:t>
            </a:r>
            <a:r>
              <a:rPr lang="en-US" sz="1600" dirty="0" err="1" smtClean="0"/>
              <a:t>destroymethod</a:t>
            </a:r>
            <a:r>
              <a:rPr lang="en-US" sz="1600" dirty="0" smtClean="0"/>
              <a:t> </a:t>
            </a:r>
            <a:r>
              <a:rPr lang="en-US" sz="1600" dirty="0" err="1" smtClean="0"/>
              <a:t>để</a:t>
            </a:r>
            <a:r>
              <a:rPr lang="en-US" sz="1600" dirty="0" smtClean="0"/>
              <a:t> </a:t>
            </a:r>
            <a:r>
              <a:rPr lang="en-US" sz="1600" dirty="0" err="1" smtClean="0"/>
              <a:t>chỉ</a:t>
            </a:r>
            <a:r>
              <a:rPr lang="en-US" sz="1600" dirty="0" smtClean="0"/>
              <a:t> </a:t>
            </a:r>
            <a:r>
              <a:rPr lang="en-US" sz="1600" dirty="0" err="1" smtClean="0"/>
              <a:t>đến</a:t>
            </a:r>
            <a:r>
              <a:rPr lang="en-US" sz="1600" dirty="0" smtClean="0"/>
              <a:t> 2 </a:t>
            </a:r>
            <a:r>
              <a:rPr lang="en-US" sz="1600" dirty="0" err="1" smtClean="0"/>
              <a:t>phương</a:t>
            </a:r>
            <a:r>
              <a:rPr lang="en-US" sz="1600" dirty="0" smtClean="0"/>
              <a:t> </a:t>
            </a:r>
            <a:r>
              <a:rPr lang="en-US" sz="1600" dirty="0" err="1" smtClean="0"/>
              <a:t>thức</a:t>
            </a:r>
            <a:r>
              <a:rPr lang="en-US" sz="1600" dirty="0" smtClean="0"/>
              <a:t> </a:t>
            </a:r>
            <a:r>
              <a:rPr lang="en-US" sz="1600" dirty="0" err="1" smtClean="0"/>
              <a:t>tạo</a:t>
            </a:r>
            <a:r>
              <a:rPr lang="en-US" sz="1600" dirty="0" smtClean="0"/>
              <a:t> </a:t>
            </a:r>
            <a:r>
              <a:rPr lang="en-US" sz="1600" dirty="0" err="1" smtClean="0"/>
              <a:t>và</a:t>
            </a:r>
            <a:r>
              <a:rPr lang="en-US" sz="1600" dirty="0" smtClean="0"/>
              <a:t> </a:t>
            </a:r>
            <a:r>
              <a:rPr lang="en-US" sz="1600" dirty="0" err="1" smtClean="0"/>
              <a:t>hủy</a:t>
            </a:r>
            <a:r>
              <a:rPr lang="en-US" sz="1600" dirty="0" smtClean="0"/>
              <a:t> </a:t>
            </a:r>
            <a:r>
              <a:rPr lang="en-US" sz="1600" dirty="0" err="1" smtClean="0"/>
              <a:t>trong</a:t>
            </a:r>
            <a:r>
              <a:rPr lang="en-US" sz="1600" dirty="0" smtClean="0"/>
              <a:t> </a:t>
            </a:r>
            <a:r>
              <a:rPr lang="en-US" sz="1600" dirty="0" err="1" smtClean="0"/>
              <a:t>lớp</a:t>
            </a:r>
            <a:r>
              <a:rPr lang="en-US" sz="1600" dirty="0" smtClean="0"/>
              <a:t> </a:t>
            </a:r>
            <a:r>
              <a:rPr lang="en-US" sz="1600" dirty="0" err="1" smtClean="0"/>
              <a:t>tương</a:t>
            </a:r>
            <a:r>
              <a:rPr lang="en-US" sz="1600" dirty="0" smtClean="0"/>
              <a:t> </a:t>
            </a:r>
            <a:r>
              <a:rPr lang="en-US" sz="1600" dirty="0" err="1" smtClean="0"/>
              <a:t>ứng</a:t>
            </a:r>
            <a:endParaRPr lang="en-US" sz="1600" dirty="0" smtClean="0"/>
          </a:p>
        </p:txBody>
      </p:sp>
      <p:sp>
        <p:nvSpPr>
          <p:cNvPr id="7" name="TextBox 6"/>
          <p:cNvSpPr txBox="1"/>
          <p:nvPr/>
        </p:nvSpPr>
        <p:spPr>
          <a:xfrm>
            <a:off x="602673" y="3605673"/>
            <a:ext cx="7938654" cy="584775"/>
          </a:xfrm>
          <a:prstGeom prst="rect">
            <a:avLst/>
          </a:prstGeom>
          <a:noFill/>
        </p:spPr>
        <p:txBody>
          <a:bodyPr wrap="square" rtlCol="0">
            <a:spAutoFit/>
          </a:bodyPr>
          <a:lstStyle/>
          <a:p>
            <a:r>
              <a:rPr lang="en-US" sz="1600" dirty="0" smtClean="0">
                <a:solidFill>
                  <a:schemeClr val="accent1"/>
                </a:solidFill>
              </a:rPr>
              <a:t>@Scope: </a:t>
            </a:r>
            <a:r>
              <a:rPr lang="en-US" sz="1600" dirty="0" err="1" smtClean="0"/>
              <a:t>Chỉ</a:t>
            </a:r>
            <a:r>
              <a:rPr lang="en-US" sz="1600" dirty="0" smtClean="0"/>
              <a:t> </a:t>
            </a:r>
            <a:r>
              <a:rPr lang="en-US" sz="1600" dirty="0" err="1" smtClean="0"/>
              <a:t>định</a:t>
            </a:r>
            <a:r>
              <a:rPr lang="en-US" sz="1600" dirty="0" smtClean="0"/>
              <a:t> </a:t>
            </a:r>
            <a:r>
              <a:rPr lang="en-US" sz="1600" dirty="0" err="1" smtClean="0"/>
              <a:t>phạm</a:t>
            </a:r>
            <a:r>
              <a:rPr lang="en-US" sz="1600" dirty="0" smtClean="0"/>
              <a:t> vi </a:t>
            </a:r>
            <a:r>
              <a:rPr lang="en-US" sz="1600" dirty="0" err="1" smtClean="0"/>
              <a:t>cho</a:t>
            </a:r>
            <a:r>
              <a:rPr lang="en-US" sz="1600" dirty="0" smtClean="0"/>
              <a:t> Bean. </a:t>
            </a:r>
            <a:r>
              <a:rPr lang="en-US" sz="1600" dirty="0" err="1" smtClean="0"/>
              <a:t>Có</a:t>
            </a:r>
            <a:r>
              <a:rPr lang="en-US" sz="1600" dirty="0" smtClean="0"/>
              <a:t> 2 </a:t>
            </a:r>
            <a:r>
              <a:rPr lang="en-US" sz="1600" dirty="0" err="1" smtClean="0"/>
              <a:t>giá</a:t>
            </a:r>
            <a:r>
              <a:rPr lang="en-US" sz="1600" dirty="0" smtClean="0"/>
              <a:t> </a:t>
            </a:r>
            <a:r>
              <a:rPr lang="en-US" sz="1600" dirty="0" err="1" smtClean="0"/>
              <a:t>trị</a:t>
            </a:r>
            <a:r>
              <a:rPr lang="en-US" sz="1600" dirty="0" smtClean="0"/>
              <a:t> </a:t>
            </a:r>
            <a:r>
              <a:rPr lang="en-US" sz="1600" dirty="0" err="1" smtClean="0"/>
              <a:t>là</a:t>
            </a:r>
            <a:r>
              <a:rPr lang="en-US" sz="1600" dirty="0" smtClean="0"/>
              <a:t> “singleton” – </a:t>
            </a:r>
            <a:r>
              <a:rPr lang="en-US" sz="1600" dirty="0" err="1" smtClean="0"/>
              <a:t>mặc</a:t>
            </a:r>
            <a:r>
              <a:rPr lang="en-US" sz="1600" dirty="0" smtClean="0"/>
              <a:t> </a:t>
            </a:r>
            <a:r>
              <a:rPr lang="en-US" sz="1600" dirty="0" err="1" smtClean="0"/>
              <a:t>định</a:t>
            </a:r>
            <a:r>
              <a:rPr lang="en-US" sz="1600" dirty="0" smtClean="0"/>
              <a:t> </a:t>
            </a:r>
            <a:r>
              <a:rPr lang="en-US" sz="1600" dirty="0" err="1" smtClean="0"/>
              <a:t>và</a:t>
            </a:r>
            <a:r>
              <a:rPr lang="en-US" sz="1600" dirty="0"/>
              <a:t> </a:t>
            </a:r>
            <a:r>
              <a:rPr lang="en-US" sz="1600" dirty="0" smtClean="0"/>
              <a:t>“prototype”</a:t>
            </a:r>
          </a:p>
        </p:txBody>
      </p:sp>
    </p:spTree>
    <p:extLst>
      <p:ext uri="{BB962C8B-B14F-4D97-AF65-F5344CB8AC3E}">
        <p14:creationId xmlns:p14="http://schemas.microsoft.com/office/powerpoint/2010/main" val="216673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612845" y="2700942"/>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Auto Component Scan</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8</a:t>
            </a:r>
          </a:p>
        </p:txBody>
      </p:sp>
      <p:cxnSp>
        <p:nvCxnSpPr>
          <p:cNvPr id="4" name="Straight Connector 3"/>
          <p:cNvCxnSpPr/>
          <p:nvPr/>
        </p:nvCxnSpPr>
        <p:spPr>
          <a:xfrm>
            <a:off x="3241967" y="3865418"/>
            <a:ext cx="361603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965600"/>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90" y="290945"/>
            <a:ext cx="7180119" cy="830997"/>
          </a:xfrm>
          <a:prstGeom prst="rect">
            <a:avLst/>
          </a:prstGeom>
          <a:noFill/>
        </p:spPr>
        <p:txBody>
          <a:bodyPr wrap="square" rtlCol="0">
            <a:spAutoFit/>
          </a:bodyPr>
          <a:lstStyle/>
          <a:p>
            <a:r>
              <a:rPr lang="vi-VN" sz="1600" dirty="0">
                <a:latin typeface="Times New Roman" pitchFamily="18" charset="0"/>
                <a:cs typeface="Times New Roman" pitchFamily="18" charset="0"/>
              </a:rPr>
              <a:t>Ngoài cách khởi tạo bean trong khung chứa của Spring sử dụng tập tin XML hoặc sử dụng annotation @</a:t>
            </a:r>
            <a:r>
              <a:rPr lang="vi-VN" sz="1600" dirty="0" smtClean="0">
                <a:latin typeface="Times New Roman" pitchFamily="18" charset="0"/>
                <a:cs typeface="Times New Roman" pitchFamily="18" charset="0"/>
              </a:rPr>
              <a:t>Configuration,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ta </a:t>
            </a:r>
            <a:r>
              <a:rPr lang="vi-VN" sz="1600" dirty="0">
                <a:latin typeface="Times New Roman" pitchFamily="18" charset="0"/>
                <a:cs typeface="Times New Roman" pitchFamily="18" charset="0"/>
              </a:rPr>
              <a:t>còn có thể khởi tạo bean bằng cách sử dụng cơ chế </a:t>
            </a:r>
            <a:r>
              <a:rPr lang="en-US" sz="1600" i="1" dirty="0">
                <a:solidFill>
                  <a:schemeClr val="accent1"/>
                </a:solidFill>
                <a:latin typeface="Times New Roman" pitchFamily="18" charset="0"/>
                <a:cs typeface="Times New Roman" pitchFamily="18" charset="0"/>
              </a:rPr>
              <a:t>a</a:t>
            </a:r>
            <a:r>
              <a:rPr lang="vi-VN" sz="1600" b="1" i="1" dirty="0" smtClean="0">
                <a:solidFill>
                  <a:schemeClr val="accent1"/>
                </a:solidFill>
                <a:latin typeface="Times New Roman" pitchFamily="18" charset="0"/>
                <a:cs typeface="Times New Roman" pitchFamily="18" charset="0"/>
              </a:rPr>
              <a:t>uto </a:t>
            </a:r>
            <a:r>
              <a:rPr lang="en-US" sz="1600" b="1" i="1" dirty="0">
                <a:solidFill>
                  <a:schemeClr val="accent1"/>
                </a:solidFill>
                <a:latin typeface="Times New Roman" pitchFamily="18" charset="0"/>
                <a:cs typeface="Times New Roman" pitchFamily="18" charset="0"/>
              </a:rPr>
              <a:t>c</a:t>
            </a:r>
            <a:r>
              <a:rPr lang="vi-VN" sz="1600" b="1" i="1" dirty="0" smtClean="0">
                <a:solidFill>
                  <a:schemeClr val="accent1"/>
                </a:solidFill>
                <a:latin typeface="Times New Roman" pitchFamily="18" charset="0"/>
                <a:cs typeface="Times New Roman" pitchFamily="18" charset="0"/>
              </a:rPr>
              <a:t>omponent </a:t>
            </a:r>
            <a:r>
              <a:rPr lang="vi-VN" sz="1600" b="1" i="1" dirty="0">
                <a:solidFill>
                  <a:schemeClr val="accent1"/>
                </a:solidFill>
                <a:latin typeface="Times New Roman" pitchFamily="18" charset="0"/>
                <a:cs typeface="Times New Roman" pitchFamily="18" charset="0"/>
              </a:rPr>
              <a:t>scan </a:t>
            </a:r>
            <a:r>
              <a:rPr lang="vi-VN" sz="1600" dirty="0">
                <a:latin typeface="Times New Roman" pitchFamily="18" charset="0"/>
                <a:cs typeface="Times New Roman" pitchFamily="18" charset="0"/>
              </a:rPr>
              <a:t>của Spring</a:t>
            </a:r>
            <a:endParaRPr lang="en-US" sz="1600" dirty="0">
              <a:latin typeface="Times New Roman" pitchFamily="18" charset="0"/>
              <a:cs typeface="Times New Roman" pitchFamily="18" charset="0"/>
            </a:endParaRPr>
          </a:p>
        </p:txBody>
      </p:sp>
      <p:sp>
        <p:nvSpPr>
          <p:cNvPr id="3" name="TextBox 2"/>
          <p:cNvSpPr txBox="1"/>
          <p:nvPr/>
        </p:nvSpPr>
        <p:spPr>
          <a:xfrm>
            <a:off x="955964" y="1121942"/>
            <a:ext cx="6795654" cy="1323439"/>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Đầu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tiên</a:t>
            </a:r>
            <a:r>
              <a:rPr lang="vi-VN" sz="1600" dirty="0" smtClean="0">
                <a:latin typeface="+mj-lt"/>
              </a:rPr>
              <a:t>, </a:t>
            </a:r>
            <a:r>
              <a:rPr lang="vi-VN" sz="1600" dirty="0">
                <a:latin typeface="+mj-lt"/>
              </a:rPr>
              <a:t>chúng ta phải khai báo một thẻ context:component-scan trong tập tin cấu </a:t>
            </a:r>
            <a:r>
              <a:rPr lang="vi-VN" sz="1600" dirty="0" smtClean="0">
                <a:latin typeface="+mj-lt"/>
              </a:rPr>
              <a:t>hình</a:t>
            </a:r>
            <a:r>
              <a:rPr lang="en-US" sz="1600" dirty="0" smtClean="0">
                <a:latin typeface="+mj-lt"/>
              </a:rPr>
              <a:t> </a:t>
            </a:r>
            <a:r>
              <a:rPr lang="en-US" sz="1600" dirty="0" err="1" smtClean="0">
                <a:latin typeface="+mj-lt"/>
              </a:rPr>
              <a:t>của</a:t>
            </a:r>
            <a:r>
              <a:rPr lang="en-US" sz="1600" dirty="0" smtClean="0">
                <a:latin typeface="+mj-lt"/>
              </a:rPr>
              <a:t> Spring(</a:t>
            </a:r>
            <a:r>
              <a:rPr lang="en-US" sz="1600" dirty="0" err="1" smtClean="0">
                <a:latin typeface="+mj-lt"/>
              </a:rPr>
              <a:t>nếu</a:t>
            </a:r>
            <a:r>
              <a:rPr lang="en-US" sz="1600" dirty="0" smtClean="0">
                <a:latin typeface="+mj-lt"/>
              </a:rPr>
              <a:t> </a:t>
            </a:r>
            <a:r>
              <a:rPr lang="en-US" sz="1600" dirty="0" err="1" smtClean="0">
                <a:latin typeface="+mj-lt"/>
              </a:rPr>
              <a:t>cấu</a:t>
            </a:r>
            <a:r>
              <a:rPr lang="en-US" sz="1600" dirty="0" smtClean="0">
                <a:latin typeface="+mj-lt"/>
              </a:rPr>
              <a:t> </a:t>
            </a:r>
            <a:r>
              <a:rPr lang="en-US" sz="1600" dirty="0" err="1" smtClean="0">
                <a:latin typeface="+mj-lt"/>
              </a:rPr>
              <a:t>hình</a:t>
            </a:r>
            <a:r>
              <a:rPr lang="en-US" sz="1600" dirty="0" smtClean="0">
                <a:latin typeface="+mj-lt"/>
              </a:rPr>
              <a:t> </a:t>
            </a:r>
            <a:r>
              <a:rPr lang="en-US" sz="1600" dirty="0" err="1" smtClean="0">
                <a:latin typeface="+mj-lt"/>
              </a:rPr>
              <a:t>bằng</a:t>
            </a:r>
            <a:r>
              <a:rPr lang="en-US" sz="1600" dirty="0" smtClean="0">
                <a:latin typeface="+mj-lt"/>
              </a:rPr>
              <a:t> file xml)</a:t>
            </a:r>
          </a:p>
          <a:p>
            <a:endParaRPr lang="en-US" sz="1600" dirty="0">
              <a:latin typeface="+mj-lt"/>
            </a:endParaRPr>
          </a:p>
          <a:p>
            <a:endParaRPr lang="en-US" sz="1600" dirty="0" smtClean="0">
              <a:latin typeface="+mj-lt"/>
            </a:endParaRPr>
          </a:p>
          <a:p>
            <a:r>
              <a:rPr lang="en-US" sz="1600" dirty="0" err="1" smtClean="0">
                <a:latin typeface="+mj-lt"/>
              </a:rPr>
              <a:t>Hoặc</a:t>
            </a:r>
            <a:r>
              <a:rPr lang="en-US" sz="1600" dirty="0" smtClean="0">
                <a:latin typeface="+mj-lt"/>
              </a:rPr>
              <a:t> </a:t>
            </a:r>
            <a:r>
              <a:rPr lang="en-US" sz="1600" dirty="0" err="1" smtClean="0">
                <a:latin typeface="+mj-lt"/>
              </a:rPr>
              <a:t>thêm</a:t>
            </a:r>
            <a:r>
              <a:rPr lang="en-US" sz="1600" dirty="0" smtClean="0">
                <a:latin typeface="+mj-lt"/>
              </a:rPr>
              <a:t> </a:t>
            </a:r>
            <a:r>
              <a:rPr lang="en-US" sz="1600" dirty="0">
                <a:latin typeface="+mj-lt"/>
              </a:rPr>
              <a:t>@</a:t>
            </a:r>
            <a:r>
              <a:rPr lang="en-US" sz="1600" dirty="0" err="1" smtClean="0">
                <a:latin typeface="+mj-lt"/>
              </a:rPr>
              <a:t>ComponentScan</a:t>
            </a:r>
            <a:r>
              <a:rPr lang="en-US" sz="1600" dirty="0" smtClean="0">
                <a:latin typeface="+mj-lt"/>
              </a:rPr>
              <a:t> (</a:t>
            </a:r>
            <a:r>
              <a:rPr lang="en-US" sz="1600" dirty="0" err="1" smtClean="0">
                <a:latin typeface="+mj-lt"/>
              </a:rPr>
              <a:t>nếu</a:t>
            </a:r>
            <a:r>
              <a:rPr lang="en-US" sz="1600" dirty="0" smtClean="0">
                <a:latin typeface="+mj-lt"/>
              </a:rPr>
              <a:t> </a:t>
            </a:r>
            <a:r>
              <a:rPr lang="en-US" sz="1600" dirty="0" err="1" smtClean="0">
                <a:latin typeface="+mj-lt"/>
              </a:rPr>
              <a:t>cấu</a:t>
            </a:r>
            <a:r>
              <a:rPr lang="en-US" sz="1600" dirty="0" smtClean="0">
                <a:latin typeface="+mj-lt"/>
              </a:rPr>
              <a:t> </a:t>
            </a:r>
            <a:r>
              <a:rPr lang="en-US" sz="1600" dirty="0" err="1" smtClean="0">
                <a:latin typeface="+mj-lt"/>
              </a:rPr>
              <a:t>hình</a:t>
            </a:r>
            <a:r>
              <a:rPr lang="en-US" sz="1600" dirty="0" smtClean="0">
                <a:latin typeface="+mj-lt"/>
              </a:rPr>
              <a:t> </a:t>
            </a:r>
            <a:r>
              <a:rPr lang="en-US" sz="1600" dirty="0" err="1" smtClean="0">
                <a:latin typeface="+mj-lt"/>
              </a:rPr>
              <a:t>bằng</a:t>
            </a:r>
            <a:r>
              <a:rPr lang="en-US" sz="1600" dirty="0" smtClean="0">
                <a:latin typeface="+mj-lt"/>
              </a:rPr>
              <a:t> file java)</a:t>
            </a:r>
            <a:endParaRPr lang="en-US" sz="1600" dirty="0">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664" y="1689823"/>
            <a:ext cx="6532563"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182" y="2473037"/>
            <a:ext cx="5334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8145" y="3096491"/>
            <a:ext cx="7668491" cy="523220"/>
          </a:xfrm>
          <a:prstGeom prst="rect">
            <a:avLst/>
          </a:prstGeom>
          <a:noFill/>
        </p:spPr>
        <p:txBody>
          <a:bodyPr wrap="square" rtlCol="0">
            <a:spAutoFit/>
          </a:bodyPr>
          <a:lstStyle/>
          <a:p>
            <a:r>
              <a:rPr lang="en-US" dirty="0" smtClean="0"/>
              <a:t>Ở </a:t>
            </a:r>
            <a:r>
              <a:rPr lang="en-US" dirty="0" err="1" smtClean="0"/>
              <a:t>đây</a:t>
            </a:r>
            <a:r>
              <a:rPr lang="en-US" dirty="0" smtClean="0"/>
              <a:t>, </a:t>
            </a:r>
            <a:r>
              <a:rPr lang="en-US" dirty="0" smtClean="0">
                <a:solidFill>
                  <a:schemeClr val="accent1"/>
                </a:solidFill>
              </a:rPr>
              <a:t>base-package</a:t>
            </a:r>
            <a:r>
              <a:rPr lang="en-US" dirty="0" smtClean="0"/>
              <a:t> </a:t>
            </a:r>
            <a:r>
              <a:rPr lang="en-US" dirty="0" err="1" smtClean="0"/>
              <a:t>chứa</a:t>
            </a:r>
            <a:r>
              <a:rPr lang="en-US" dirty="0" smtClean="0"/>
              <a:t> </a:t>
            </a:r>
            <a:r>
              <a:rPr lang="en-US" dirty="0" err="1" smtClean="0"/>
              <a:t>tên</a:t>
            </a:r>
            <a:r>
              <a:rPr lang="en-US" dirty="0" smtClean="0"/>
              <a:t> </a:t>
            </a:r>
            <a:r>
              <a:rPr lang="en-US" dirty="0" err="1" smtClean="0"/>
              <a:t>các</a:t>
            </a:r>
            <a:r>
              <a:rPr lang="en-US" dirty="0" smtClean="0"/>
              <a:t> package </a:t>
            </a:r>
            <a:r>
              <a:rPr lang="en-US" dirty="0" err="1" smtClean="0"/>
              <a:t>mà</a:t>
            </a:r>
            <a:r>
              <a:rPr lang="en-US" dirty="0" smtClean="0"/>
              <a:t> </a:t>
            </a:r>
            <a:r>
              <a:rPr lang="en-US" dirty="0" err="1" smtClean="0"/>
              <a:t>chúng</a:t>
            </a:r>
            <a:r>
              <a:rPr lang="en-US" dirty="0" smtClean="0"/>
              <a:t> ta </a:t>
            </a:r>
            <a:r>
              <a:rPr lang="en-US" dirty="0" err="1" smtClean="0"/>
              <a:t>muốn</a:t>
            </a:r>
            <a:r>
              <a:rPr lang="en-US" dirty="0" smtClean="0"/>
              <a:t> Spring scan </a:t>
            </a:r>
            <a:r>
              <a:rPr lang="en-US" dirty="0" err="1" smtClean="0"/>
              <a:t>rồi</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tạo</a:t>
            </a:r>
            <a:r>
              <a:rPr lang="en-US" dirty="0" smtClean="0"/>
              <a:t> </a:t>
            </a:r>
            <a:r>
              <a:rPr lang="en-US" dirty="0" err="1" smtClean="0"/>
              <a:t>các</a:t>
            </a:r>
            <a:r>
              <a:rPr lang="en-US" dirty="0" smtClean="0"/>
              <a:t> Bean </a:t>
            </a:r>
            <a:r>
              <a:rPr lang="en-US" dirty="0" err="1" smtClean="0"/>
              <a:t>từ</a:t>
            </a:r>
            <a:r>
              <a:rPr lang="en-US" dirty="0" smtClean="0"/>
              <a:t> </a:t>
            </a:r>
            <a:r>
              <a:rPr lang="en-US" dirty="0" err="1" smtClean="0"/>
              <a:t>các</a:t>
            </a:r>
            <a:r>
              <a:rPr lang="en-US" dirty="0" smtClean="0"/>
              <a:t> annotation </a:t>
            </a:r>
            <a:r>
              <a:rPr lang="en-US" dirty="0" err="1" smtClean="0"/>
              <a:t>mà</a:t>
            </a:r>
            <a:r>
              <a:rPr lang="en-US" dirty="0" smtClean="0"/>
              <a:t> </a:t>
            </a:r>
            <a:r>
              <a:rPr lang="en-US" dirty="0" err="1" smtClean="0"/>
              <a:t>nó</a:t>
            </a:r>
            <a:r>
              <a:rPr lang="en-US" dirty="0" smtClean="0"/>
              <a:t> </a:t>
            </a:r>
            <a:r>
              <a:rPr lang="en-US" dirty="0" err="1" smtClean="0"/>
              <a:t>định</a:t>
            </a:r>
            <a:r>
              <a:rPr lang="en-US" dirty="0" smtClean="0"/>
              <a:t> </a:t>
            </a:r>
            <a:r>
              <a:rPr lang="en-US" dirty="0" err="1" smtClean="0"/>
              <a:t>nghĩa</a:t>
            </a:r>
            <a:r>
              <a:rPr lang="en-US" dirty="0" smtClean="0"/>
              <a:t> ở </a:t>
            </a:r>
            <a:r>
              <a:rPr lang="en-US" dirty="0" err="1" smtClean="0"/>
              <a:t>sau</a:t>
            </a:r>
            <a:r>
              <a:rPr lang="en-US" dirty="0" smtClean="0"/>
              <a:t> </a:t>
            </a:r>
            <a:r>
              <a:rPr lang="en-US" dirty="0" err="1" smtClean="0"/>
              <a:t>đây</a:t>
            </a:r>
            <a:r>
              <a:rPr lang="en-US" dirty="0" smtClean="0"/>
              <a:t>:</a:t>
            </a:r>
            <a:endParaRPr lang="en-US" dirty="0"/>
          </a:p>
        </p:txBody>
      </p:sp>
    </p:spTree>
    <p:extLst>
      <p:ext uri="{BB962C8B-B14F-4D97-AF65-F5344CB8AC3E}">
        <p14:creationId xmlns:p14="http://schemas.microsoft.com/office/powerpoint/2010/main" val="182309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855" y="457200"/>
            <a:ext cx="8136081" cy="738664"/>
          </a:xfrm>
          <a:prstGeom prst="rect">
            <a:avLst/>
          </a:prstGeom>
          <a:noFill/>
        </p:spPr>
        <p:txBody>
          <a:bodyPr wrap="square" rtlCol="0">
            <a:spAutoFit/>
          </a:bodyPr>
          <a:lstStyle/>
          <a:p>
            <a:r>
              <a:rPr lang="en-US" dirty="0" err="1" smtClean="0"/>
              <a:t>Để</a:t>
            </a:r>
            <a:r>
              <a:rPr lang="en-US" dirty="0" smtClean="0"/>
              <a:t> 2 </a:t>
            </a:r>
            <a:r>
              <a:rPr lang="en-US" dirty="0" err="1" smtClean="0"/>
              <a:t>lớp</a:t>
            </a:r>
            <a:r>
              <a:rPr lang="en-US" dirty="0" smtClean="0"/>
              <a:t> </a:t>
            </a:r>
            <a:r>
              <a:rPr lang="vi-VN" i="1" dirty="0" smtClean="0"/>
              <a:t>student</a:t>
            </a:r>
            <a:r>
              <a:rPr lang="vi-VN" dirty="0" smtClean="0"/>
              <a:t> </a:t>
            </a:r>
            <a:r>
              <a:rPr lang="vi-VN" dirty="0"/>
              <a:t>và </a:t>
            </a:r>
            <a:r>
              <a:rPr lang="vi-VN" i="1" dirty="0"/>
              <a:t>address</a:t>
            </a:r>
            <a:r>
              <a:rPr lang="vi-VN" dirty="0"/>
              <a:t> giảm phụ thuôc vào nhau, </a:t>
            </a:r>
            <a:r>
              <a:rPr lang="vi-VN" dirty="0" smtClean="0"/>
              <a:t>ta tạo </a:t>
            </a:r>
            <a:r>
              <a:rPr lang="vi-VN" dirty="0"/>
              <a:t>đối tượng </a:t>
            </a:r>
            <a:r>
              <a:rPr lang="vi-VN" i="1" dirty="0"/>
              <a:t>address</a:t>
            </a:r>
            <a:r>
              <a:rPr lang="vi-VN" dirty="0"/>
              <a:t> ở bên ngoài lớp </a:t>
            </a:r>
            <a:r>
              <a:rPr lang="vi-VN" b="1" i="1" dirty="0"/>
              <a:t>Student</a:t>
            </a:r>
            <a:r>
              <a:rPr lang="vi-VN" dirty="0"/>
              <a:t> và truyền vào thông qua Constructor hoặc phương thức Setter</a:t>
            </a:r>
            <a:r>
              <a:rPr lang="vi-VN" dirty="0" smtClean="0"/>
              <a:t>.</a:t>
            </a:r>
            <a:r>
              <a:rPr lang="en-US" dirty="0" smtClean="0"/>
              <a:t> </a:t>
            </a:r>
            <a:r>
              <a:rPr lang="en-US" dirty="0" err="1" smtClean="0"/>
              <a:t>Đó</a:t>
            </a:r>
            <a:r>
              <a:rPr lang="en-US" dirty="0" smtClean="0"/>
              <a:t> </a:t>
            </a:r>
            <a:r>
              <a:rPr lang="en-US" dirty="0" err="1" smtClean="0"/>
              <a:t>gọi</a:t>
            </a:r>
            <a:r>
              <a:rPr lang="en-US" dirty="0" smtClean="0"/>
              <a:t> </a:t>
            </a:r>
            <a:r>
              <a:rPr lang="en-US" dirty="0" err="1" smtClean="0"/>
              <a:t>là</a:t>
            </a:r>
            <a:r>
              <a:rPr lang="en-US" dirty="0" smtClean="0"/>
              <a:t> Dependency injection hay </a:t>
            </a:r>
            <a:r>
              <a:rPr lang="en-US" dirty="0" err="1" smtClean="0"/>
              <a:t>nôm</a:t>
            </a:r>
            <a:r>
              <a:rPr lang="en-US" dirty="0" smtClean="0"/>
              <a:t> </a:t>
            </a:r>
            <a:r>
              <a:rPr lang="en-US" dirty="0" err="1" smtClean="0"/>
              <a:t>na</a:t>
            </a:r>
            <a:r>
              <a:rPr lang="en-US" dirty="0" smtClean="0"/>
              <a:t> </a:t>
            </a:r>
            <a:r>
              <a:rPr lang="en-US" dirty="0" err="1" smtClean="0"/>
              <a:t>là</a:t>
            </a:r>
            <a:r>
              <a:rPr lang="en-US" dirty="0" smtClean="0"/>
              <a:t> </a:t>
            </a:r>
            <a:r>
              <a:rPr lang="en-US" dirty="0" err="1" smtClean="0"/>
              <a:t>tiêm</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cho</a:t>
            </a:r>
            <a:r>
              <a:rPr lang="en-US" dirty="0" smtClean="0"/>
              <a:t> </a:t>
            </a:r>
            <a:r>
              <a:rPr lang="en-US" dirty="0" err="1" smtClean="0"/>
              <a:t>dễ</a:t>
            </a:r>
            <a:r>
              <a:rPr lang="en-US" dirty="0" smtClean="0"/>
              <a:t> </a:t>
            </a:r>
            <a:r>
              <a:rPr lang="en-US" dirty="0" err="1" smtClean="0"/>
              <a:t>hiểu</a:t>
            </a:r>
            <a:r>
              <a:rPr lang="en-US" dirty="0" smtClean="0"/>
              <a:t>. </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69" y="1373765"/>
            <a:ext cx="41624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927" y="2418484"/>
            <a:ext cx="4800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79968" y="1583198"/>
            <a:ext cx="2254828" cy="307777"/>
          </a:xfrm>
          <a:prstGeom prst="rect">
            <a:avLst/>
          </a:prstGeom>
          <a:noFill/>
        </p:spPr>
        <p:txBody>
          <a:bodyPr wrap="square" rtlCol="0">
            <a:spAutoFit/>
          </a:bodyPr>
          <a:lstStyle/>
          <a:p>
            <a:r>
              <a:rPr lang="en-US" b="1" dirty="0" err="1">
                <a:solidFill>
                  <a:schemeClr val="accent1"/>
                </a:solidFill>
              </a:rPr>
              <a:t>Thông</a:t>
            </a:r>
            <a:r>
              <a:rPr lang="en-US" b="1" dirty="0">
                <a:solidFill>
                  <a:schemeClr val="accent1"/>
                </a:solidFill>
              </a:rPr>
              <a:t> qua </a:t>
            </a:r>
            <a:r>
              <a:rPr lang="en-US" b="1" dirty="0" smtClean="0">
                <a:solidFill>
                  <a:schemeClr val="accent1"/>
                </a:solidFill>
              </a:rPr>
              <a:t>Constructor</a:t>
            </a:r>
            <a:endParaRPr lang="en-US" dirty="0">
              <a:solidFill>
                <a:schemeClr val="accent1"/>
              </a:solidFill>
            </a:endParaRPr>
          </a:p>
        </p:txBody>
      </p:sp>
      <p:sp>
        <p:nvSpPr>
          <p:cNvPr id="6" name="TextBox 5"/>
          <p:cNvSpPr txBox="1"/>
          <p:nvPr/>
        </p:nvSpPr>
        <p:spPr>
          <a:xfrm>
            <a:off x="1368136" y="3156999"/>
            <a:ext cx="2254828" cy="523220"/>
          </a:xfrm>
          <a:prstGeom prst="rect">
            <a:avLst/>
          </a:prstGeom>
          <a:noFill/>
        </p:spPr>
        <p:txBody>
          <a:bodyPr wrap="square" rtlCol="0">
            <a:spAutoFit/>
          </a:bodyPr>
          <a:lstStyle/>
          <a:p>
            <a:r>
              <a:rPr lang="en-US" b="1" dirty="0" err="1">
                <a:solidFill>
                  <a:schemeClr val="accent1"/>
                </a:solidFill>
              </a:rPr>
              <a:t>Thông</a:t>
            </a:r>
            <a:r>
              <a:rPr lang="en-US" b="1" dirty="0">
                <a:solidFill>
                  <a:schemeClr val="accent1"/>
                </a:solidFill>
              </a:rPr>
              <a:t> qua </a:t>
            </a:r>
            <a:r>
              <a:rPr lang="en-US" b="1" dirty="0" err="1" smtClean="0">
                <a:solidFill>
                  <a:schemeClr val="accent1"/>
                </a:solidFill>
              </a:rPr>
              <a:t>phương</a:t>
            </a:r>
            <a:r>
              <a:rPr lang="en-US" b="1" dirty="0" smtClean="0">
                <a:solidFill>
                  <a:schemeClr val="accent1"/>
                </a:solidFill>
              </a:rPr>
              <a:t> </a:t>
            </a:r>
            <a:r>
              <a:rPr lang="en-US" b="1" dirty="0" err="1" smtClean="0">
                <a:solidFill>
                  <a:schemeClr val="accent1"/>
                </a:solidFill>
              </a:rPr>
              <a:t>thức</a:t>
            </a:r>
            <a:r>
              <a:rPr lang="en-US" b="1" dirty="0" smtClean="0">
                <a:solidFill>
                  <a:schemeClr val="accent1"/>
                </a:solidFill>
              </a:rPr>
              <a:t> Setter</a:t>
            </a:r>
            <a:endParaRPr lang="en-US" dirty="0">
              <a:solidFill>
                <a:schemeClr val="accent1"/>
              </a:solidFill>
            </a:endParaRPr>
          </a:p>
        </p:txBody>
      </p:sp>
      <p:sp>
        <p:nvSpPr>
          <p:cNvPr id="4" name="Right Arrow 3"/>
          <p:cNvSpPr/>
          <p:nvPr/>
        </p:nvSpPr>
        <p:spPr>
          <a:xfrm>
            <a:off x="3352800" y="3335480"/>
            <a:ext cx="685800" cy="16625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4821379" y="1637284"/>
            <a:ext cx="1080655" cy="19960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933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10" y="218210"/>
            <a:ext cx="8395855" cy="3046988"/>
          </a:xfrm>
          <a:prstGeom prst="rect">
            <a:avLst/>
          </a:prstGeom>
          <a:noFill/>
        </p:spPr>
        <p:txBody>
          <a:bodyPr wrap="square" rtlCol="0">
            <a:spAutoFit/>
          </a:bodyPr>
          <a:lstStyle/>
          <a:p>
            <a:pPr fontAlgn="base"/>
            <a:r>
              <a:rPr lang="vi-VN" sz="1600" dirty="0" smtClean="0">
                <a:latin typeface="+mj-lt"/>
              </a:rPr>
              <a:t>Các </a:t>
            </a:r>
            <a:r>
              <a:rPr lang="vi-VN" sz="1600" dirty="0">
                <a:latin typeface="+mj-lt"/>
              </a:rPr>
              <a:t>annotation đó là: @Component, @Repository, @Service và @Controller. Mỗi annotation có ý nghĩa khác nhau như sau</a:t>
            </a:r>
            <a:r>
              <a:rPr lang="vi-VN" sz="1600" dirty="0" smtClean="0">
                <a:latin typeface="+mj-lt"/>
              </a:rPr>
              <a:t>:</a:t>
            </a:r>
            <a:endParaRPr lang="en-US" sz="1600" dirty="0" smtClean="0">
              <a:latin typeface="+mj-lt"/>
            </a:endParaRPr>
          </a:p>
          <a:p>
            <a:pPr fontAlgn="base"/>
            <a:endParaRPr lang="vi-VN" sz="1600" dirty="0">
              <a:latin typeface="+mj-lt"/>
            </a:endParaRP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Component</a:t>
            </a:r>
            <a:r>
              <a:rPr lang="vi-VN" sz="1600" dirty="0">
                <a:latin typeface="+mj-lt"/>
              </a:rPr>
              <a:t>: dùng cho những đối tượng không liên quan đến database, business logic hay presentation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Repository: </a:t>
            </a:r>
            <a:r>
              <a:rPr lang="vi-VN" sz="1600" dirty="0">
                <a:latin typeface="+mj-lt"/>
              </a:rPr>
              <a:t>dùng cho những đối tượng liên quan đến database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Service: </a:t>
            </a:r>
            <a:r>
              <a:rPr lang="vi-VN" sz="1600" dirty="0">
                <a:latin typeface="+mj-lt"/>
              </a:rPr>
              <a:t>dùng cho những đối tượng liên quan đến business logic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Controller: </a:t>
            </a:r>
            <a:r>
              <a:rPr lang="vi-VN" sz="1600" dirty="0">
                <a:latin typeface="+mj-lt"/>
              </a:rPr>
              <a:t>dùng cho những đối tượng liên quan đến presentation </a:t>
            </a:r>
            <a:r>
              <a:rPr lang="vi-VN" sz="1600" dirty="0" smtClean="0">
                <a:latin typeface="+mj-lt"/>
              </a:rPr>
              <a:t>layer.</a:t>
            </a:r>
            <a:endParaRPr lang="en-US" sz="1600" dirty="0" smtClean="0">
              <a:latin typeface="+mj-lt"/>
            </a:endParaRPr>
          </a:p>
          <a:p>
            <a:pPr marL="342900" indent="-342900" fontAlgn="base">
              <a:buFont typeface="+mj-lt"/>
              <a:buAutoNum type="arabicPeriod"/>
            </a:pPr>
            <a:endParaRPr lang="en-US" sz="1600" dirty="0">
              <a:latin typeface="+mj-lt"/>
            </a:endParaRPr>
          </a:p>
          <a:p>
            <a:pPr fontAlgn="base"/>
            <a:r>
              <a:rPr lang="vi-VN" sz="1600" dirty="0" smtClean="0">
                <a:latin typeface="+mj-lt"/>
              </a:rPr>
              <a:t>Thật </a:t>
            </a:r>
            <a:r>
              <a:rPr lang="vi-VN" sz="1600" dirty="0">
                <a:latin typeface="+mj-lt"/>
              </a:rPr>
              <a:t>ra, bạn có thể sử dụng những annotation trên cho bất kỳ đối tượng nào. Nhưng để làm rõ hơn về mặt ngữ nghĩa cho từng đối tượng, các bạn nên sử dụng chúng cho phù hợp với mục đích.</a:t>
            </a:r>
          </a:p>
          <a:p>
            <a:endParaRPr lang="en-US" sz="16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43" y="3076575"/>
            <a:ext cx="29432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384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922321"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Đọc value từ file properties</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9</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680853"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30165"/>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845" y="218209"/>
            <a:ext cx="7772400" cy="523220"/>
          </a:xfrm>
          <a:prstGeom prst="rect">
            <a:avLst/>
          </a:prstGeom>
          <a:noFill/>
        </p:spPr>
        <p:txBody>
          <a:bodyPr wrap="square" rtlCol="0">
            <a:spAutoFit/>
          </a:bodyPr>
          <a:lstStyle/>
          <a:p>
            <a:r>
              <a:rPr lang="en-US" dirty="0" err="1" smtClean="0"/>
              <a:t>Để</a:t>
            </a:r>
            <a:r>
              <a:rPr lang="en-US" dirty="0" smtClean="0"/>
              <a:t> </a:t>
            </a:r>
            <a:r>
              <a:rPr lang="en-US" dirty="0" err="1" smtClean="0"/>
              <a:t>tiện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và</a:t>
            </a:r>
            <a:r>
              <a:rPr lang="en-US" dirty="0" smtClean="0"/>
              <a:t> </a:t>
            </a:r>
            <a:r>
              <a:rPr lang="en-US" dirty="0" err="1" smtClean="0"/>
              <a:t>nâng</a:t>
            </a:r>
            <a:r>
              <a:rPr lang="en-US" dirty="0" smtClean="0"/>
              <a:t> </a:t>
            </a:r>
            <a:r>
              <a:rPr lang="en-US" dirty="0" err="1" smtClean="0"/>
              <a:t>cấp</a:t>
            </a:r>
            <a:r>
              <a:rPr lang="en-US" dirty="0" smtClean="0"/>
              <a:t>, Spring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ta </a:t>
            </a:r>
            <a:r>
              <a:rPr lang="en-US" dirty="0" err="1" smtClean="0"/>
              <a:t>cơ</a:t>
            </a:r>
            <a:r>
              <a:rPr lang="en-US" dirty="0" smtClean="0"/>
              <a:t> </a:t>
            </a:r>
            <a:r>
              <a:rPr lang="en-US" dirty="0" err="1" smtClean="0"/>
              <a:t>chế</a:t>
            </a:r>
            <a:r>
              <a:rPr lang="en-US" dirty="0" smtClean="0"/>
              <a:t> </a:t>
            </a:r>
            <a:r>
              <a:rPr lang="en-US" dirty="0" err="1" smtClean="0"/>
              <a:t>đọc</a:t>
            </a:r>
            <a:r>
              <a:rPr lang="en-US" dirty="0" smtClean="0"/>
              <a:t> </a:t>
            </a:r>
            <a:r>
              <a:rPr lang="en-US" dirty="0" err="1" smtClean="0"/>
              <a:t>vào</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file properties </a:t>
            </a:r>
            <a:r>
              <a:rPr lang="en-US" dirty="0" err="1" smtClean="0"/>
              <a:t>cho</a:t>
            </a:r>
            <a:r>
              <a:rPr lang="en-US" dirty="0" smtClean="0"/>
              <a:t> Bean</a:t>
            </a:r>
            <a:endParaRPr lang="en-US" dirty="0"/>
          </a:p>
        </p:txBody>
      </p:sp>
      <p:sp>
        <p:nvSpPr>
          <p:cNvPr id="3" name="TextBox 2"/>
          <p:cNvSpPr txBox="1"/>
          <p:nvPr/>
        </p:nvSpPr>
        <p:spPr>
          <a:xfrm>
            <a:off x="810491" y="987136"/>
            <a:ext cx="7013864" cy="307777"/>
          </a:xfrm>
          <a:prstGeom prst="rect">
            <a:avLst/>
          </a:prstGeom>
          <a:noFill/>
        </p:spPr>
        <p:txBody>
          <a:bodyPr wrap="square" rtlCol="0">
            <a:spAutoFit/>
          </a:bodyPr>
          <a:lstStyle/>
          <a:p>
            <a:r>
              <a:rPr lang="en-US" dirty="0" smtClean="0"/>
              <a:t>1. </a:t>
            </a:r>
            <a:r>
              <a:rPr lang="en-US" dirty="0" err="1" smtClean="0"/>
              <a:t>Tạo</a:t>
            </a:r>
            <a:r>
              <a:rPr lang="en-US" dirty="0" smtClean="0"/>
              <a:t> file properties </a:t>
            </a:r>
            <a:r>
              <a:rPr lang="en-US" dirty="0" err="1" smtClean="0"/>
              <a:t>dưới</a:t>
            </a:r>
            <a:r>
              <a:rPr lang="en-US" dirty="0" smtClean="0"/>
              <a:t> </a:t>
            </a:r>
            <a:r>
              <a:rPr lang="en-US" dirty="0" err="1" smtClean="0"/>
              <a:t>đường</a:t>
            </a:r>
            <a:r>
              <a:rPr lang="en-US" dirty="0" smtClean="0"/>
              <a:t> </a:t>
            </a:r>
            <a:r>
              <a:rPr lang="en-US" dirty="0" err="1" smtClean="0"/>
              <a:t>dẫn</a:t>
            </a:r>
            <a:r>
              <a:rPr lang="en-US" dirty="0"/>
              <a:t> </a:t>
            </a:r>
            <a:r>
              <a:rPr lang="en-US" dirty="0" err="1"/>
              <a:t>src</a:t>
            </a:r>
            <a:r>
              <a:rPr lang="en-US" dirty="0"/>
              <a:t>/main/resources</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450777"/>
            <a:ext cx="26860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8900" y="1735282"/>
            <a:ext cx="436418" cy="41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21182" y="1731819"/>
            <a:ext cx="1371600" cy="41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943100" y="2012752"/>
            <a:ext cx="613064" cy="314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7869" y="2157845"/>
            <a:ext cx="1439141" cy="307777"/>
          </a:xfrm>
          <a:prstGeom prst="rect">
            <a:avLst/>
          </a:prstGeom>
          <a:noFill/>
        </p:spPr>
        <p:txBody>
          <a:bodyPr wrap="square" rtlCol="0">
            <a:spAutoFit/>
          </a:bodyPr>
          <a:lstStyle/>
          <a:p>
            <a:r>
              <a:rPr lang="en-US" i="1" dirty="0" err="1" smtClean="0"/>
              <a:t>Tên</a:t>
            </a:r>
            <a:r>
              <a:rPr lang="en-US" i="1" dirty="0" smtClean="0"/>
              <a:t> </a:t>
            </a:r>
            <a:r>
              <a:rPr lang="en-US" i="1" dirty="0" err="1" smtClean="0"/>
              <a:t>thuộc</a:t>
            </a:r>
            <a:r>
              <a:rPr lang="en-US" i="1" dirty="0" smtClean="0"/>
              <a:t> </a:t>
            </a:r>
            <a:r>
              <a:rPr lang="en-US" i="1" dirty="0" err="1" smtClean="0"/>
              <a:t>tính</a:t>
            </a:r>
            <a:endParaRPr lang="en-US" i="1" dirty="0"/>
          </a:p>
        </p:txBody>
      </p:sp>
      <p:cxnSp>
        <p:nvCxnSpPr>
          <p:cNvPr id="10" name="Straight Arrow Connector 9"/>
          <p:cNvCxnSpPr/>
          <p:nvPr/>
        </p:nvCxnSpPr>
        <p:spPr>
          <a:xfrm flipH="1">
            <a:off x="4790208" y="1450777"/>
            <a:ext cx="1080656" cy="435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37118" y="1294913"/>
            <a:ext cx="1922318" cy="307777"/>
          </a:xfrm>
          <a:prstGeom prst="rect">
            <a:avLst/>
          </a:prstGeom>
          <a:noFill/>
        </p:spPr>
        <p:txBody>
          <a:bodyPr wrap="square" rtlCol="0">
            <a:spAutoFit/>
          </a:bodyPr>
          <a:lstStyle/>
          <a:p>
            <a:r>
              <a:rPr lang="en-US" i="1" dirty="0" err="1" smtClean="0"/>
              <a:t>Giá</a:t>
            </a:r>
            <a:r>
              <a:rPr lang="en-US" i="1" dirty="0" smtClean="0"/>
              <a:t> </a:t>
            </a:r>
            <a:r>
              <a:rPr lang="en-US" i="1" dirty="0" err="1" smtClean="0"/>
              <a:t>trị</a:t>
            </a:r>
            <a:endParaRPr lang="en-US" i="1" dirty="0"/>
          </a:p>
        </p:txBody>
      </p:sp>
      <p:sp>
        <p:nvSpPr>
          <p:cNvPr id="15" name="TextBox 14"/>
          <p:cNvSpPr txBox="1"/>
          <p:nvPr/>
        </p:nvSpPr>
        <p:spPr>
          <a:xfrm>
            <a:off x="810491" y="2680853"/>
            <a:ext cx="4686300" cy="307777"/>
          </a:xfrm>
          <a:prstGeom prst="rect">
            <a:avLst/>
          </a:prstGeom>
          <a:noFill/>
        </p:spPr>
        <p:txBody>
          <a:bodyPr wrap="square" rtlCol="0">
            <a:spAutoFit/>
          </a:bodyPr>
          <a:lstStyle/>
          <a:p>
            <a:r>
              <a:rPr lang="en-US" dirty="0" smtClean="0"/>
              <a:t>2. Load file </a:t>
            </a:r>
            <a:r>
              <a:rPr lang="en-US" dirty="0" err="1" smtClean="0"/>
              <a:t>thuộc</a:t>
            </a:r>
            <a:r>
              <a:rPr lang="en-US" dirty="0" smtClean="0"/>
              <a:t> </a:t>
            </a:r>
            <a:r>
              <a:rPr lang="en-US" dirty="0" err="1" smtClean="0"/>
              <a:t>tính</a:t>
            </a:r>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69" y="3078306"/>
            <a:ext cx="57435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031" y="3553566"/>
            <a:ext cx="3912177" cy="96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6719020" y="3077060"/>
            <a:ext cx="2210665" cy="307777"/>
          </a:xfrm>
          <a:prstGeom prst="rect">
            <a:avLst/>
          </a:prstGeom>
          <a:noFill/>
          <a:ln>
            <a:solidFill>
              <a:srgbClr val="FF0000"/>
            </a:solidFill>
          </a:ln>
        </p:spPr>
        <p:txBody>
          <a:bodyPr wrap="square" rtlCol="0">
            <a:spAutoFit/>
          </a:bodyPr>
          <a:lstStyle/>
          <a:p>
            <a:r>
              <a:rPr lang="en-US" dirty="0" smtClean="0"/>
              <a:t>File </a:t>
            </a:r>
            <a:r>
              <a:rPr lang="en-US" dirty="0" err="1" smtClean="0"/>
              <a:t>config</a:t>
            </a:r>
            <a:r>
              <a:rPr lang="en-US" dirty="0" smtClean="0"/>
              <a:t> </a:t>
            </a:r>
            <a:r>
              <a:rPr lang="en-US" dirty="0" err="1" smtClean="0"/>
              <a:t>bằng</a:t>
            </a:r>
            <a:r>
              <a:rPr lang="en-US" dirty="0" smtClean="0"/>
              <a:t> .xml</a:t>
            </a:r>
            <a:endParaRPr lang="en-US" dirty="0"/>
          </a:p>
        </p:txBody>
      </p:sp>
      <p:sp>
        <p:nvSpPr>
          <p:cNvPr id="21" name="TextBox 20"/>
          <p:cNvSpPr txBox="1"/>
          <p:nvPr/>
        </p:nvSpPr>
        <p:spPr>
          <a:xfrm>
            <a:off x="5613690" y="3875672"/>
            <a:ext cx="2210665" cy="307777"/>
          </a:xfrm>
          <a:prstGeom prst="rect">
            <a:avLst/>
          </a:prstGeom>
          <a:noFill/>
          <a:ln>
            <a:solidFill>
              <a:srgbClr val="FF0000"/>
            </a:solidFill>
          </a:ln>
        </p:spPr>
        <p:txBody>
          <a:bodyPr wrap="square" rtlCol="0">
            <a:spAutoFit/>
          </a:bodyPr>
          <a:lstStyle/>
          <a:p>
            <a:r>
              <a:rPr lang="en-US" dirty="0" smtClean="0"/>
              <a:t>File </a:t>
            </a:r>
            <a:r>
              <a:rPr lang="en-US" dirty="0" err="1" smtClean="0"/>
              <a:t>config</a:t>
            </a:r>
            <a:r>
              <a:rPr lang="en-US" dirty="0" smtClean="0"/>
              <a:t> </a:t>
            </a:r>
            <a:r>
              <a:rPr lang="en-US" dirty="0" err="1" smtClean="0"/>
              <a:t>bằng</a:t>
            </a:r>
            <a:r>
              <a:rPr lang="en-US" dirty="0" smtClean="0"/>
              <a:t> java</a:t>
            </a:r>
            <a:endParaRPr lang="en-US" dirty="0"/>
          </a:p>
        </p:txBody>
      </p:sp>
      <p:cxnSp>
        <p:nvCxnSpPr>
          <p:cNvPr id="18" name="Straight Arrow Connector 17"/>
          <p:cNvCxnSpPr>
            <a:stCxn id="6148" idx="3"/>
            <a:endCxn id="16" idx="1"/>
          </p:cNvCxnSpPr>
          <p:nvPr/>
        </p:nvCxnSpPr>
        <p:spPr>
          <a:xfrm flipV="1">
            <a:off x="6351444" y="3230949"/>
            <a:ext cx="367576" cy="4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149" idx="3"/>
          </p:cNvCxnSpPr>
          <p:nvPr/>
        </p:nvCxnSpPr>
        <p:spPr>
          <a:xfrm>
            <a:off x="4790208" y="4037238"/>
            <a:ext cx="70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017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3311"/>
            <a:ext cx="7148945" cy="307777"/>
          </a:xfrm>
          <a:prstGeom prst="rect">
            <a:avLst/>
          </a:prstGeom>
          <a:noFill/>
        </p:spPr>
        <p:txBody>
          <a:bodyPr wrap="square" rtlCol="0">
            <a:spAutoFit/>
          </a:bodyPr>
          <a:lstStyle/>
          <a:p>
            <a:r>
              <a:rPr lang="en-US" dirty="0" smtClean="0"/>
              <a:t>3. </a:t>
            </a:r>
            <a:r>
              <a:rPr lang="en-US" dirty="0" err="1" smtClean="0"/>
              <a:t>Tham</a:t>
            </a:r>
            <a:r>
              <a:rPr lang="en-US" dirty="0" smtClean="0"/>
              <a:t> </a:t>
            </a:r>
            <a:r>
              <a:rPr lang="en-US" dirty="0" err="1" smtClean="0"/>
              <a:t>chiếu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file </a:t>
            </a:r>
            <a:r>
              <a:rPr lang="en-US" dirty="0" err="1" smtClean="0"/>
              <a:t>vào</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Bean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468" y="807893"/>
            <a:ext cx="61245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15885" y="1550843"/>
            <a:ext cx="3688773" cy="307777"/>
          </a:xfrm>
          <a:prstGeom prst="rect">
            <a:avLst/>
          </a:prstGeom>
          <a:noFill/>
          <a:ln>
            <a:solidFill>
              <a:schemeClr val="accent1"/>
            </a:solidFill>
          </a:ln>
        </p:spPr>
        <p:txBody>
          <a:bodyPr wrap="square" rtlCol="0">
            <a:spAutoFit/>
          </a:bodyPr>
          <a:lstStyle/>
          <a:p>
            <a:r>
              <a:rPr lang="en-US" dirty="0" err="1" smtClean="0"/>
              <a:t>Tham</a:t>
            </a:r>
            <a:r>
              <a:rPr lang="en-US" dirty="0" smtClean="0"/>
              <a:t> </a:t>
            </a:r>
            <a:r>
              <a:rPr lang="en-US" dirty="0" err="1" smtClean="0"/>
              <a:t>chiếu</a:t>
            </a:r>
            <a:r>
              <a:rPr lang="en-US" dirty="0" smtClean="0"/>
              <a:t> </a:t>
            </a:r>
            <a:r>
              <a:rPr lang="en-US" dirty="0" err="1" smtClean="0"/>
              <a:t>vào</a:t>
            </a:r>
            <a:r>
              <a:rPr lang="en-US" dirty="0" smtClean="0"/>
              <a:t> Bean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file xml</a:t>
            </a: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98556"/>
            <a:ext cx="28003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707081" y="2434831"/>
            <a:ext cx="3688773" cy="523220"/>
          </a:xfrm>
          <a:prstGeom prst="rect">
            <a:avLst/>
          </a:prstGeom>
          <a:noFill/>
          <a:ln>
            <a:solidFill>
              <a:schemeClr val="accent1"/>
            </a:solidFill>
          </a:ln>
        </p:spPr>
        <p:txBody>
          <a:bodyPr wrap="square" rtlCol="0">
            <a:spAutoFit/>
          </a:bodyPr>
          <a:lstStyle/>
          <a:p>
            <a:r>
              <a:rPr lang="en-US" dirty="0" err="1" smtClean="0"/>
              <a:t>Tham</a:t>
            </a:r>
            <a:r>
              <a:rPr lang="en-US" dirty="0" smtClean="0"/>
              <a:t> </a:t>
            </a:r>
            <a:r>
              <a:rPr lang="en-US" dirty="0" err="1" smtClean="0"/>
              <a:t>chiếu</a:t>
            </a:r>
            <a:r>
              <a:rPr lang="en-US" dirty="0" smtClean="0"/>
              <a:t> ở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Class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file </a:t>
            </a:r>
            <a:r>
              <a:rPr lang="en-US" dirty="0" err="1" smtClean="0"/>
              <a:t>config</a:t>
            </a:r>
            <a:r>
              <a:rPr lang="en-US" dirty="0" smtClean="0"/>
              <a:t> java</a:t>
            </a:r>
            <a:endParaRPr lang="en-US" dirty="0"/>
          </a:p>
        </p:txBody>
      </p:sp>
      <p:sp>
        <p:nvSpPr>
          <p:cNvPr id="5" name="Rectangle 4"/>
          <p:cNvSpPr/>
          <p:nvPr/>
        </p:nvSpPr>
        <p:spPr>
          <a:xfrm>
            <a:off x="4520045" y="1091045"/>
            <a:ext cx="716973" cy="249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5727" y="2530186"/>
            <a:ext cx="716973" cy="249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3486150" y="1354176"/>
            <a:ext cx="1207945" cy="20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2"/>
          </p:cNvCxnSpPr>
          <p:nvPr/>
        </p:nvCxnSpPr>
        <p:spPr>
          <a:xfrm>
            <a:off x="2194214" y="2779568"/>
            <a:ext cx="871970" cy="72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15885" y="3657600"/>
            <a:ext cx="1896341" cy="523220"/>
          </a:xfrm>
          <a:prstGeom prst="rect">
            <a:avLst/>
          </a:prstGeom>
          <a:noFill/>
        </p:spPr>
        <p:txBody>
          <a:bodyPr wrap="square" rtlCol="0">
            <a:spAutoFit/>
          </a:bodyPr>
          <a:lstStyle/>
          <a:p>
            <a:r>
              <a:rPr lang="en-US" i="1" dirty="0" err="1" smtClean="0"/>
              <a:t>Tên</a:t>
            </a:r>
            <a:r>
              <a:rPr lang="en-US" i="1" dirty="0" smtClean="0"/>
              <a:t> </a:t>
            </a:r>
            <a:r>
              <a:rPr lang="en-US" i="1" dirty="0" err="1" smtClean="0"/>
              <a:t>thuộc</a:t>
            </a:r>
            <a:r>
              <a:rPr lang="en-US" i="1" dirty="0" smtClean="0"/>
              <a:t> </a:t>
            </a:r>
            <a:r>
              <a:rPr lang="en-US" i="1" dirty="0" err="1" smtClean="0"/>
              <a:t>tính</a:t>
            </a:r>
            <a:r>
              <a:rPr lang="en-US" i="1" dirty="0" smtClean="0"/>
              <a:t> ở file properties</a:t>
            </a:r>
            <a:endParaRPr lang="en-US" i="1" dirty="0"/>
          </a:p>
        </p:txBody>
      </p:sp>
      <p:sp>
        <p:nvSpPr>
          <p:cNvPr id="13" name="Right Arrow 12"/>
          <p:cNvSpPr/>
          <p:nvPr/>
        </p:nvSpPr>
        <p:spPr>
          <a:xfrm>
            <a:off x="4582390" y="3709554"/>
            <a:ext cx="966354" cy="178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226" y="3227244"/>
            <a:ext cx="2835633" cy="86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5930178" y="4089242"/>
            <a:ext cx="2597727" cy="307777"/>
          </a:xfrm>
          <a:prstGeom prst="rect">
            <a:avLst/>
          </a:prstGeom>
          <a:noFill/>
        </p:spPr>
        <p:txBody>
          <a:bodyPr wrap="square" rtlCol="0">
            <a:spAutoFit/>
          </a:bodyPr>
          <a:lstStyle/>
          <a:p>
            <a:r>
              <a:rPr lang="en-US" i="1" dirty="0" err="1" smtClean="0"/>
              <a:t>Giá</a:t>
            </a:r>
            <a:r>
              <a:rPr lang="en-US" i="1" dirty="0" smtClean="0"/>
              <a:t> </a:t>
            </a:r>
            <a:r>
              <a:rPr lang="en-US" i="1" dirty="0" err="1" smtClean="0"/>
              <a:t>trị</a:t>
            </a:r>
            <a:r>
              <a:rPr lang="en-US" i="1" dirty="0" smtClean="0"/>
              <a:t> </a:t>
            </a:r>
            <a:r>
              <a:rPr lang="en-US" i="1" dirty="0" err="1" smtClean="0"/>
              <a:t>vẫn</a:t>
            </a:r>
            <a:r>
              <a:rPr lang="en-US" i="1" dirty="0" smtClean="0"/>
              <a:t> </a:t>
            </a:r>
            <a:r>
              <a:rPr lang="en-US" i="1" dirty="0" err="1" smtClean="0"/>
              <a:t>tương</a:t>
            </a:r>
            <a:r>
              <a:rPr lang="en-US" i="1" dirty="0" smtClean="0"/>
              <a:t> </a:t>
            </a:r>
            <a:r>
              <a:rPr lang="en-US" i="1" dirty="0" err="1" smtClean="0"/>
              <a:t>tự</a:t>
            </a:r>
            <a:endParaRPr lang="en-US" i="1" dirty="0"/>
          </a:p>
        </p:txBody>
      </p:sp>
    </p:spTree>
    <p:extLst>
      <p:ext uri="{BB962C8B-B14F-4D97-AF65-F5344CB8AC3E}">
        <p14:creationId xmlns:p14="http://schemas.microsoft.com/office/powerpoint/2010/main" val="2314491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922321"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Event in Spring</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smtClean="0">
                <a:solidFill>
                  <a:srgbClr val="3C78D8"/>
                </a:solidFill>
                <a:latin typeface="Oswald"/>
                <a:ea typeface="Oswald"/>
                <a:cs typeface="Oswald"/>
                <a:sym typeface="Oswald"/>
              </a:rPr>
              <a:t>10</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680853"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089222"/>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581" y="562840"/>
            <a:ext cx="8437419" cy="3647152"/>
          </a:xfrm>
          <a:prstGeom prst="rect">
            <a:avLst/>
          </a:prstGeom>
          <a:noFill/>
          <a:ln w="28575">
            <a:solidFill>
              <a:schemeClr val="accent1"/>
            </a:solidFill>
          </a:ln>
        </p:spPr>
        <p:txBody>
          <a:bodyPr wrap="square" rtlCol="0">
            <a:spAutoFit/>
          </a:bodyPr>
          <a:lstStyle/>
          <a:p>
            <a:pPr>
              <a:lnSpc>
                <a:spcPct val="150000"/>
              </a:lnSpc>
            </a:pPr>
            <a:r>
              <a:rPr lang="en-US" dirty="0" err="1" smtClean="0"/>
              <a:t>Như</a:t>
            </a:r>
            <a:r>
              <a:rPr lang="en-US" dirty="0" smtClean="0"/>
              <a:t> </a:t>
            </a:r>
            <a:r>
              <a:rPr lang="en-US" dirty="0" err="1" smtClean="0"/>
              <a:t>đã</a:t>
            </a:r>
            <a:r>
              <a:rPr lang="en-US" dirty="0" smtClean="0"/>
              <a:t> </a:t>
            </a:r>
            <a:r>
              <a:rPr lang="en-US" dirty="0" err="1" smtClean="0"/>
              <a:t>nói</a:t>
            </a:r>
            <a:r>
              <a:rPr lang="en-US" dirty="0" smtClean="0"/>
              <a:t> </a:t>
            </a:r>
            <a:r>
              <a:rPr lang="en-US" dirty="0" err="1" smtClean="0"/>
              <a:t>từ</a:t>
            </a:r>
            <a:r>
              <a:rPr lang="en-US" dirty="0" smtClean="0"/>
              <a:t> </a:t>
            </a:r>
            <a:r>
              <a:rPr lang="en-US" dirty="0" err="1" smtClean="0"/>
              <a:t>trước</a:t>
            </a:r>
            <a:r>
              <a:rPr lang="en-US" dirty="0" smtClean="0"/>
              <a:t>, </a:t>
            </a:r>
            <a:r>
              <a:rPr lang="vi-VN" dirty="0" smtClean="0"/>
              <a:t>cốt </a:t>
            </a:r>
            <a:r>
              <a:rPr lang="vi-VN" dirty="0"/>
              <a:t>lõi của </a:t>
            </a:r>
            <a:r>
              <a:rPr lang="vi-VN" dirty="0" smtClean="0"/>
              <a:t>Spring</a:t>
            </a:r>
            <a:r>
              <a:rPr lang="en-US" dirty="0" smtClean="0"/>
              <a:t> - </a:t>
            </a:r>
            <a:r>
              <a:rPr lang="vi-VN" dirty="0"/>
              <a:t> </a:t>
            </a:r>
            <a:r>
              <a:rPr lang="vi-VN" b="1" dirty="0"/>
              <a:t>ApplicationContext</a:t>
            </a:r>
            <a:r>
              <a:rPr lang="vi-VN" dirty="0"/>
              <a:t> </a:t>
            </a:r>
            <a:r>
              <a:rPr lang="en-US" dirty="0" err="1" smtClean="0"/>
              <a:t>là</a:t>
            </a:r>
            <a:r>
              <a:rPr lang="en-US" dirty="0" smtClean="0"/>
              <a:t> </a:t>
            </a:r>
            <a:r>
              <a:rPr lang="vi-VN" dirty="0" smtClean="0"/>
              <a:t>quản </a:t>
            </a:r>
            <a:r>
              <a:rPr lang="vi-VN" dirty="0"/>
              <a:t>lý </a:t>
            </a:r>
            <a:r>
              <a:rPr lang="vi-VN" dirty="0" smtClean="0"/>
              <a:t>vòng</a:t>
            </a:r>
            <a:r>
              <a:rPr lang="en-US" dirty="0" smtClean="0"/>
              <a:t> </a:t>
            </a:r>
            <a:r>
              <a:rPr lang="en-US" dirty="0" err="1" smtClean="0"/>
              <a:t>đời</a:t>
            </a:r>
            <a:r>
              <a:rPr lang="en-US" dirty="0" smtClean="0"/>
              <a:t> </a:t>
            </a:r>
            <a:r>
              <a:rPr lang="en-US" dirty="0" err="1" smtClean="0"/>
              <a:t>các</a:t>
            </a:r>
            <a:r>
              <a:rPr lang="vi-VN" dirty="0" smtClean="0"/>
              <a:t> </a:t>
            </a:r>
            <a:r>
              <a:rPr lang="en-US" dirty="0" smtClean="0"/>
              <a:t>Bean</a:t>
            </a:r>
            <a:r>
              <a:rPr lang="vi-VN" dirty="0" smtClean="0"/>
              <a:t>.</a:t>
            </a:r>
            <a:r>
              <a:rPr lang="en-US" dirty="0" smtClean="0"/>
              <a:t> </a:t>
            </a:r>
            <a:r>
              <a:rPr lang="en-US" dirty="0" err="1" smtClean="0"/>
              <a:t>Và</a:t>
            </a:r>
            <a:r>
              <a:rPr lang="en-US" dirty="0" smtClean="0"/>
              <a:t> </a:t>
            </a:r>
            <a:r>
              <a:rPr lang="vi-VN" dirty="0" smtClean="0"/>
              <a:t>ApplicationContext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1 </a:t>
            </a:r>
            <a:r>
              <a:rPr lang="en-US" dirty="0" err="1" smtClean="0"/>
              <a:t>loạt</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khi</a:t>
            </a:r>
            <a:r>
              <a:rPr lang="en-US" dirty="0" smtClean="0"/>
              <a:t> load </a:t>
            </a:r>
            <a:r>
              <a:rPr lang="en-US" dirty="0" err="1" smtClean="0"/>
              <a:t>các</a:t>
            </a:r>
            <a:r>
              <a:rPr lang="en-US" dirty="0" smtClean="0"/>
              <a:t> bean. </a:t>
            </a:r>
            <a:r>
              <a:rPr lang="vi-VN" dirty="0"/>
              <a:t>Ví dụ: </a:t>
            </a:r>
            <a:r>
              <a:rPr lang="vi-VN" i="1" dirty="0"/>
              <a:t>ContextStartedEvent</a:t>
            </a:r>
            <a:r>
              <a:rPr lang="vi-VN" dirty="0"/>
              <a:t> được </a:t>
            </a:r>
            <a:r>
              <a:rPr lang="en-US" dirty="0" smtClean="0"/>
              <a:t>publish </a:t>
            </a:r>
            <a:r>
              <a:rPr lang="vi-VN" dirty="0" smtClean="0"/>
              <a:t>khi bắt </a:t>
            </a:r>
            <a:r>
              <a:rPr lang="vi-VN" dirty="0"/>
              <a:t>đầu và </a:t>
            </a:r>
            <a:r>
              <a:rPr lang="vi-VN" i="1" dirty="0" smtClean="0"/>
              <a:t>ContextStoppedEvent</a:t>
            </a:r>
            <a:r>
              <a:rPr lang="en-US" dirty="0"/>
              <a:t> </a:t>
            </a:r>
            <a:r>
              <a:rPr lang="en-US" dirty="0" err="1" smtClean="0"/>
              <a:t>khi</a:t>
            </a:r>
            <a:r>
              <a:rPr lang="en-US" dirty="0" smtClean="0"/>
              <a:t> </a:t>
            </a:r>
            <a:r>
              <a:rPr lang="en-US" dirty="0" err="1" smtClean="0"/>
              <a:t>bị</a:t>
            </a:r>
            <a:r>
              <a:rPr lang="en-US" dirty="0" smtClean="0"/>
              <a:t> </a:t>
            </a:r>
            <a:r>
              <a:rPr lang="vi-VN" dirty="0" smtClean="0"/>
              <a:t>dừng.</a:t>
            </a:r>
            <a:endParaRPr lang="en-US" dirty="0" smtClean="0"/>
          </a:p>
          <a:p>
            <a:pPr>
              <a:lnSpc>
                <a:spcPct val="150000"/>
              </a:lnSpc>
            </a:pPr>
            <a:endParaRPr lang="en-US" dirty="0"/>
          </a:p>
          <a:p>
            <a:pPr>
              <a:lnSpc>
                <a:spcPct val="150000"/>
              </a:lnSpc>
            </a:pPr>
            <a:r>
              <a:rPr lang="en-US" dirty="0"/>
              <a:t>Event </a:t>
            </a:r>
            <a:r>
              <a:rPr lang="en-US" dirty="0" smtClean="0"/>
              <a:t>handling </a:t>
            </a:r>
            <a:r>
              <a:rPr lang="en-US" dirty="0" err="1" smtClean="0"/>
              <a:t>của</a:t>
            </a:r>
            <a:r>
              <a:rPr lang="vi-VN" dirty="0"/>
              <a:t> </a:t>
            </a:r>
            <a:r>
              <a:rPr lang="vi-VN" i="1" dirty="0"/>
              <a:t>ApplicationContext</a:t>
            </a:r>
            <a:r>
              <a:rPr lang="vi-VN" dirty="0"/>
              <a:t> được cung cấp thông qua </a:t>
            </a:r>
            <a:r>
              <a:rPr lang="vi-VN" dirty="0" smtClean="0"/>
              <a:t>các</a:t>
            </a:r>
            <a:r>
              <a:rPr lang="en-US" dirty="0" smtClean="0"/>
              <a:t> class</a:t>
            </a:r>
            <a:r>
              <a:rPr lang="vi-VN" dirty="0"/>
              <a:t> </a:t>
            </a:r>
            <a:r>
              <a:rPr lang="vi-VN" i="1" dirty="0"/>
              <a:t>ApplicationEvent</a:t>
            </a:r>
            <a:r>
              <a:rPr lang="vi-VN" dirty="0"/>
              <a:t> </a:t>
            </a:r>
            <a:r>
              <a:rPr lang="en-US" dirty="0" smtClean="0"/>
              <a:t> </a:t>
            </a:r>
            <a:r>
              <a:rPr lang="vi-VN" dirty="0" smtClean="0"/>
              <a:t>và</a:t>
            </a:r>
            <a:r>
              <a:rPr lang="en-US" dirty="0" smtClean="0"/>
              <a:t> interface</a:t>
            </a:r>
            <a:r>
              <a:rPr lang="vi-VN" dirty="0"/>
              <a:t> </a:t>
            </a:r>
            <a:r>
              <a:rPr lang="vi-VN" i="1" dirty="0"/>
              <a:t>ApplicationListener</a:t>
            </a:r>
            <a:r>
              <a:rPr lang="vi-VN" dirty="0"/>
              <a:t> </a:t>
            </a:r>
            <a:r>
              <a:rPr lang="vi-VN" dirty="0" smtClean="0"/>
              <a:t>.</a:t>
            </a:r>
            <a:r>
              <a:rPr lang="vi-VN" dirty="0"/>
              <a:t> Do đó, nếu một bean thực hiện </a:t>
            </a:r>
            <a:r>
              <a:rPr lang="vi-VN" i="1" dirty="0"/>
              <a:t>ApplicationListener</a:t>
            </a:r>
            <a:r>
              <a:rPr lang="vi-VN" dirty="0"/>
              <a:t> , thì mỗi khi </a:t>
            </a:r>
            <a:r>
              <a:rPr lang="vi-VN" i="1" dirty="0"/>
              <a:t>ApplicationEvent</a:t>
            </a:r>
            <a:r>
              <a:rPr lang="vi-VN" dirty="0"/>
              <a:t> được </a:t>
            </a:r>
            <a:r>
              <a:rPr lang="en-US" dirty="0" smtClean="0"/>
              <a:t>publish</a:t>
            </a:r>
            <a:r>
              <a:rPr lang="vi-VN" dirty="0" smtClean="0"/>
              <a:t> </a:t>
            </a:r>
            <a:r>
              <a:rPr lang="vi-VN" dirty="0"/>
              <a:t>lên ApplicationContext, bean đó sẽ được thông báo.</a:t>
            </a:r>
          </a:p>
          <a:p>
            <a:pPr>
              <a:lnSpc>
                <a:spcPct val="150000"/>
              </a:lnSpc>
            </a:pPr>
            <a:endParaRPr lang="en-US" dirty="0" smtClean="0"/>
          </a:p>
          <a:p>
            <a:pPr>
              <a:lnSpc>
                <a:spcPct val="150000"/>
              </a:lnSpc>
            </a:pPr>
            <a:r>
              <a:rPr lang="en-US" dirty="0" smtClean="0"/>
              <a:t>Event </a:t>
            </a:r>
            <a:r>
              <a:rPr lang="en-US" dirty="0"/>
              <a:t>handling </a:t>
            </a:r>
            <a:r>
              <a:rPr lang="vi-VN" dirty="0" smtClean="0"/>
              <a:t>của </a:t>
            </a:r>
            <a:r>
              <a:rPr lang="vi-VN" dirty="0"/>
              <a:t>Spring là một luồng đơn vì vậy nếu </a:t>
            </a:r>
            <a:r>
              <a:rPr lang="en-US" dirty="0" smtClean="0"/>
              <a:t>event</a:t>
            </a:r>
            <a:r>
              <a:rPr lang="vi-VN" dirty="0" smtClean="0"/>
              <a:t> </a:t>
            </a:r>
            <a:r>
              <a:rPr lang="vi-VN" dirty="0"/>
              <a:t>được </a:t>
            </a:r>
            <a:r>
              <a:rPr lang="en-US" dirty="0" smtClean="0"/>
              <a:t>publish</a:t>
            </a:r>
            <a:r>
              <a:rPr lang="vi-VN" dirty="0" smtClean="0"/>
              <a:t>, </a:t>
            </a:r>
            <a:r>
              <a:rPr lang="en-US" dirty="0" err="1" smtClean="0"/>
              <a:t>trừ</a:t>
            </a:r>
            <a:r>
              <a:rPr lang="en-US" dirty="0" smtClean="0"/>
              <a:t> </a:t>
            </a:r>
            <a:r>
              <a:rPr lang="vi-VN" dirty="0" smtClean="0"/>
              <a:t>và </a:t>
            </a:r>
            <a:r>
              <a:rPr lang="en-US" dirty="0" err="1" smtClean="0"/>
              <a:t>đến</a:t>
            </a:r>
            <a:r>
              <a:rPr lang="vi-VN" dirty="0" smtClean="0"/>
              <a:t> </a:t>
            </a:r>
            <a:r>
              <a:rPr lang="vi-VN" dirty="0"/>
              <a:t>khi tất cả người nhận nhận được thông báo, các </a:t>
            </a:r>
            <a:r>
              <a:rPr lang="en-US" dirty="0" smtClean="0"/>
              <a:t>process </a:t>
            </a:r>
            <a:r>
              <a:rPr lang="vi-VN" dirty="0" smtClean="0"/>
              <a:t>sẽ </a:t>
            </a:r>
            <a:r>
              <a:rPr lang="vi-VN" dirty="0"/>
              <a:t>bị chặn và luồng sẽ </a:t>
            </a:r>
            <a:r>
              <a:rPr lang="vi-VN" dirty="0" smtClean="0"/>
              <a:t>không </a:t>
            </a:r>
            <a:r>
              <a:rPr lang="vi-VN" dirty="0"/>
              <a:t>tiếp tục. Do đó, cần thận trọng khi thiết kế ứng dụng </a:t>
            </a:r>
            <a:r>
              <a:rPr lang="en-US" dirty="0" err="1" smtClean="0"/>
              <a:t>khi</a:t>
            </a:r>
            <a:r>
              <a:rPr lang="en-US" dirty="0" smtClean="0"/>
              <a:t> </a:t>
            </a:r>
            <a:r>
              <a:rPr lang="en-US" dirty="0" err="1" smtClean="0"/>
              <a:t>dùng</a:t>
            </a:r>
            <a:r>
              <a:rPr lang="en-US" dirty="0" smtClean="0"/>
              <a:t> event </a:t>
            </a:r>
            <a:r>
              <a:rPr lang="en-US" dirty="0"/>
              <a:t>handling </a:t>
            </a:r>
            <a:r>
              <a:rPr lang="en-US" dirty="0" smtClean="0"/>
              <a:t>.</a:t>
            </a:r>
            <a:endParaRPr lang="vi-VN" dirty="0"/>
          </a:p>
        </p:txBody>
      </p:sp>
    </p:spTree>
    <p:extLst>
      <p:ext uri="{BB962C8B-B14F-4D97-AF65-F5344CB8AC3E}">
        <p14:creationId xmlns:p14="http://schemas.microsoft.com/office/powerpoint/2010/main" val="16629729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1" y="353290"/>
            <a:ext cx="8437419" cy="523220"/>
          </a:xfrm>
          <a:prstGeom prst="rect">
            <a:avLst/>
          </a:prstGeom>
          <a:noFill/>
        </p:spPr>
        <p:txBody>
          <a:bodyPr wrap="square" rtlCol="0">
            <a:spAutoFit/>
          </a:bodyPr>
          <a:lstStyle/>
          <a:p>
            <a:r>
              <a:rPr lang="en-US" dirty="0" smtClean="0"/>
              <a:t>Spring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a:t>
            </a:r>
            <a:r>
              <a:rPr lang="en-US" dirty="0" err="1" smtClean="0"/>
              <a:t>chúng</a:t>
            </a:r>
            <a:r>
              <a:rPr lang="en-US" dirty="0" smtClean="0"/>
              <a:t> ta 1 </a:t>
            </a:r>
            <a:r>
              <a:rPr lang="en-US" dirty="0" err="1" smtClean="0"/>
              <a:t>số</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như</a:t>
            </a:r>
            <a:r>
              <a:rPr lang="en-US" dirty="0" smtClean="0"/>
              <a:t> </a:t>
            </a:r>
            <a:r>
              <a:rPr lang="en-US" dirty="0" err="1" smtClean="0"/>
              <a:t>sau</a:t>
            </a:r>
            <a:endParaRPr lang="en-US" dirty="0"/>
          </a:p>
          <a:p>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738725"/>
            <a:ext cx="4691061" cy="392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71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1" y="353288"/>
            <a:ext cx="8437419" cy="369332"/>
          </a:xfrm>
          <a:prstGeom prst="rect">
            <a:avLst/>
          </a:prstGeom>
          <a:noFill/>
        </p:spPr>
        <p:txBody>
          <a:bodyPr wrap="square" rtlCol="0">
            <a:spAutoFit/>
          </a:bodyPr>
          <a:lstStyle/>
          <a:p>
            <a:r>
              <a:rPr lang="en-US" sz="1800" i="1" dirty="0" err="1" smtClean="0"/>
              <a:t>Bắt</a:t>
            </a:r>
            <a:r>
              <a:rPr lang="en-US" sz="1800" i="1" dirty="0" smtClean="0"/>
              <a:t> </a:t>
            </a:r>
            <a:r>
              <a:rPr lang="en-US" sz="1800" i="1" dirty="0" err="1" smtClean="0"/>
              <a:t>sự</a:t>
            </a:r>
            <a:r>
              <a:rPr lang="en-US" sz="1800" i="1" dirty="0" smtClean="0"/>
              <a:t> </a:t>
            </a:r>
            <a:r>
              <a:rPr lang="en-US" sz="1800" i="1" dirty="0" err="1" smtClean="0"/>
              <a:t>kiện</a:t>
            </a:r>
            <a:r>
              <a:rPr lang="en-US" sz="1800" i="1" dirty="0" smtClean="0"/>
              <a:t> </a:t>
            </a:r>
            <a:r>
              <a:rPr lang="en-US" sz="1800" i="1" dirty="0" err="1" smtClean="0"/>
              <a:t>của</a:t>
            </a:r>
            <a:r>
              <a:rPr lang="en-US" sz="1800" i="1" dirty="0" smtClean="0"/>
              <a:t> Context</a:t>
            </a:r>
            <a:endParaRPr lang="vi-VN" sz="1800" i="1" dirty="0"/>
          </a:p>
        </p:txBody>
      </p:sp>
      <p:sp>
        <p:nvSpPr>
          <p:cNvPr id="3" name="TextBox 2"/>
          <p:cNvSpPr txBox="1"/>
          <p:nvPr/>
        </p:nvSpPr>
        <p:spPr>
          <a:xfrm>
            <a:off x="858981" y="884336"/>
            <a:ext cx="5922819" cy="307777"/>
          </a:xfrm>
          <a:prstGeom prst="rect">
            <a:avLst/>
          </a:prstGeom>
          <a:noFill/>
        </p:spPr>
        <p:txBody>
          <a:bodyPr wrap="square" rtlCol="0">
            <a:spAutoFit/>
          </a:bodyPr>
          <a:lstStyle/>
          <a:p>
            <a:r>
              <a:rPr lang="en-US" dirty="0" err="1" smtClean="0"/>
              <a:t>Tạo</a:t>
            </a:r>
            <a:r>
              <a:rPr lang="en-US" dirty="0" smtClean="0"/>
              <a:t> 1 bean </a:t>
            </a:r>
            <a:r>
              <a:rPr lang="en-US" dirty="0" err="1" smtClean="0"/>
              <a:t>bất</a:t>
            </a:r>
            <a:r>
              <a:rPr lang="en-US" dirty="0" smtClean="0"/>
              <a:t> </a:t>
            </a:r>
            <a:r>
              <a:rPr lang="en-US" dirty="0" err="1" smtClean="0"/>
              <a:t>kì</a:t>
            </a:r>
            <a:r>
              <a:rPr lang="en-US" dirty="0" smtClean="0"/>
              <a:t> </a:t>
            </a:r>
            <a:endParaRPr lang="en-US" dirty="0"/>
          </a:p>
        </p:txBody>
      </p:sp>
      <p:sp>
        <p:nvSpPr>
          <p:cNvPr id="4" name="TextBox 3"/>
          <p:cNvSpPr txBox="1"/>
          <p:nvPr/>
        </p:nvSpPr>
        <p:spPr>
          <a:xfrm>
            <a:off x="1219200" y="1371600"/>
            <a:ext cx="6134100" cy="2031325"/>
          </a:xfrm>
          <a:prstGeom prst="rect">
            <a:avLst/>
          </a:prstGeom>
          <a:noFill/>
          <a:ln w="28575">
            <a:solidFill>
              <a:schemeClr val="accent1"/>
            </a:solidFill>
          </a:ln>
        </p:spPr>
        <p:txBody>
          <a:bodyPr wrap="square" rtlCol="0">
            <a:spAutoFit/>
          </a:bodyPr>
          <a:lstStyle/>
          <a:p>
            <a:r>
              <a:rPr lang="en-US" dirty="0"/>
              <a:t>public class </a:t>
            </a:r>
            <a:r>
              <a:rPr lang="en-US" dirty="0" err="1"/>
              <a:t>HelloWorld</a:t>
            </a:r>
            <a:r>
              <a:rPr lang="en-US" dirty="0"/>
              <a:t> </a:t>
            </a:r>
            <a:r>
              <a:rPr lang="en-US" dirty="0" smtClean="0"/>
              <a:t>{</a:t>
            </a:r>
          </a:p>
          <a:p>
            <a:pPr lvl="3"/>
            <a:r>
              <a:rPr lang="en-US" dirty="0" smtClean="0"/>
              <a:t>       private </a:t>
            </a:r>
            <a:r>
              <a:rPr lang="en-US" dirty="0"/>
              <a:t>String </a:t>
            </a:r>
            <a:r>
              <a:rPr lang="en-US" dirty="0" smtClean="0"/>
              <a:t>message;</a:t>
            </a:r>
          </a:p>
          <a:p>
            <a:pPr lvl="3"/>
            <a:r>
              <a:rPr lang="en-US" dirty="0" smtClean="0"/>
              <a:t>       public </a:t>
            </a:r>
            <a:r>
              <a:rPr lang="en-US" dirty="0"/>
              <a:t>void </a:t>
            </a:r>
            <a:r>
              <a:rPr lang="en-US" dirty="0" err="1"/>
              <a:t>setMessage</a:t>
            </a:r>
            <a:r>
              <a:rPr lang="en-US" dirty="0"/>
              <a:t>(String message){ </a:t>
            </a:r>
            <a:endParaRPr lang="en-US" dirty="0" smtClean="0"/>
          </a:p>
          <a:p>
            <a:pPr lvl="3"/>
            <a:r>
              <a:rPr lang="en-US" dirty="0" smtClean="0"/>
              <a:t>                 </a:t>
            </a:r>
            <a:r>
              <a:rPr lang="en-US" dirty="0" err="1" smtClean="0"/>
              <a:t>this.message</a:t>
            </a:r>
            <a:r>
              <a:rPr lang="en-US" dirty="0" smtClean="0"/>
              <a:t> </a:t>
            </a:r>
            <a:r>
              <a:rPr lang="en-US" dirty="0"/>
              <a:t>= message</a:t>
            </a:r>
            <a:r>
              <a:rPr lang="en-US" dirty="0" smtClean="0"/>
              <a:t>;</a:t>
            </a:r>
          </a:p>
          <a:p>
            <a:pPr lvl="3"/>
            <a:r>
              <a:rPr lang="en-US" dirty="0" smtClean="0"/>
              <a:t>       }</a:t>
            </a:r>
          </a:p>
          <a:p>
            <a:pPr lvl="3"/>
            <a:r>
              <a:rPr lang="en-US" dirty="0" smtClean="0"/>
              <a:t>       public </a:t>
            </a:r>
            <a:r>
              <a:rPr lang="en-US" dirty="0"/>
              <a:t>void </a:t>
            </a:r>
            <a:r>
              <a:rPr lang="en-US" dirty="0" err="1"/>
              <a:t>getMessage</a:t>
            </a:r>
            <a:r>
              <a:rPr lang="en-US" dirty="0" smtClean="0"/>
              <a:t>(){</a:t>
            </a:r>
          </a:p>
          <a:p>
            <a:pPr lvl="3"/>
            <a:r>
              <a:rPr lang="en-US" dirty="0" smtClean="0"/>
              <a:t>                 </a:t>
            </a:r>
            <a:r>
              <a:rPr lang="en-US" dirty="0" err="1" smtClean="0"/>
              <a:t>System.out.println</a:t>
            </a:r>
            <a:r>
              <a:rPr lang="en-US" dirty="0"/>
              <a:t>("Your Message : " + message); </a:t>
            </a:r>
            <a:endParaRPr lang="en-US" dirty="0" smtClean="0"/>
          </a:p>
          <a:p>
            <a:pPr lvl="3"/>
            <a:r>
              <a:rPr lang="en-US" dirty="0" smtClean="0"/>
              <a:t>       } </a:t>
            </a:r>
          </a:p>
          <a:p>
            <a:r>
              <a:rPr lang="en-US" dirty="0" smtClean="0"/>
              <a:t>}</a:t>
            </a:r>
            <a:endParaRPr lang="en-US" dirty="0"/>
          </a:p>
        </p:txBody>
      </p:sp>
    </p:spTree>
    <p:extLst>
      <p:ext uri="{BB962C8B-B14F-4D97-AF65-F5344CB8AC3E}">
        <p14:creationId xmlns:p14="http://schemas.microsoft.com/office/powerpoint/2010/main" val="833271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1" y="353288"/>
            <a:ext cx="8437419" cy="369332"/>
          </a:xfrm>
          <a:prstGeom prst="rect">
            <a:avLst/>
          </a:prstGeom>
          <a:noFill/>
        </p:spPr>
        <p:txBody>
          <a:bodyPr wrap="square" rtlCol="0">
            <a:spAutoFit/>
          </a:bodyPr>
          <a:lstStyle/>
          <a:p>
            <a:r>
              <a:rPr lang="en-US" sz="1800" i="1" dirty="0" err="1" smtClean="0"/>
              <a:t>Bắt</a:t>
            </a:r>
            <a:r>
              <a:rPr lang="en-US" sz="1800" i="1" dirty="0" smtClean="0"/>
              <a:t> </a:t>
            </a:r>
            <a:r>
              <a:rPr lang="en-US" sz="1800" i="1" dirty="0" err="1" smtClean="0"/>
              <a:t>sự</a:t>
            </a:r>
            <a:r>
              <a:rPr lang="en-US" sz="1800" i="1" dirty="0" smtClean="0"/>
              <a:t> </a:t>
            </a:r>
            <a:r>
              <a:rPr lang="en-US" sz="1800" i="1" dirty="0" err="1" smtClean="0"/>
              <a:t>kiện</a:t>
            </a:r>
            <a:r>
              <a:rPr lang="en-US" sz="1800" i="1" dirty="0" smtClean="0"/>
              <a:t> </a:t>
            </a:r>
            <a:r>
              <a:rPr lang="en-US" sz="1800" i="1" dirty="0" err="1" smtClean="0"/>
              <a:t>của</a:t>
            </a:r>
            <a:r>
              <a:rPr lang="en-US" sz="1800" i="1" dirty="0" smtClean="0"/>
              <a:t> Context</a:t>
            </a:r>
            <a:endParaRPr lang="vi-VN" sz="1800" i="1" dirty="0"/>
          </a:p>
        </p:txBody>
      </p:sp>
      <p:sp>
        <p:nvSpPr>
          <p:cNvPr id="3" name="TextBox 2"/>
          <p:cNvSpPr txBox="1"/>
          <p:nvPr/>
        </p:nvSpPr>
        <p:spPr>
          <a:xfrm>
            <a:off x="773256" y="748008"/>
            <a:ext cx="5922819" cy="307777"/>
          </a:xfrm>
          <a:prstGeom prst="rect">
            <a:avLst/>
          </a:prstGeom>
          <a:noFill/>
        </p:spPr>
        <p:txBody>
          <a:bodyPr wrap="square" rtlCol="0">
            <a:spAutoFit/>
          </a:bodyPr>
          <a:lstStyle/>
          <a:p>
            <a:r>
              <a:rPr lang="en-US" dirty="0" smtClean="0"/>
              <a:t>File MainApp.java</a:t>
            </a:r>
            <a:endParaRPr lang="en-US" dirty="0"/>
          </a:p>
        </p:txBody>
      </p:sp>
      <p:sp>
        <p:nvSpPr>
          <p:cNvPr id="4" name="TextBox 3"/>
          <p:cNvSpPr txBox="1"/>
          <p:nvPr/>
        </p:nvSpPr>
        <p:spPr>
          <a:xfrm>
            <a:off x="190499" y="1173182"/>
            <a:ext cx="8772525" cy="3108543"/>
          </a:xfrm>
          <a:prstGeom prst="rect">
            <a:avLst/>
          </a:prstGeom>
          <a:noFill/>
          <a:ln w="28575">
            <a:solidFill>
              <a:schemeClr val="accent1"/>
            </a:solidFill>
          </a:ln>
        </p:spPr>
        <p:txBody>
          <a:bodyPr wrap="square" rtlCol="0">
            <a:spAutoFit/>
          </a:bodyPr>
          <a:lstStyle/>
          <a:p>
            <a:r>
              <a:rPr lang="en-US" b="1" dirty="0"/>
              <a:t>public class </a:t>
            </a:r>
            <a:r>
              <a:rPr lang="en-US" b="1" u="sng" dirty="0" err="1"/>
              <a:t>MainApp</a:t>
            </a:r>
            <a:r>
              <a:rPr lang="en-US" b="1" u="sng" dirty="0"/>
              <a:t> {</a:t>
            </a:r>
          </a:p>
          <a:p>
            <a:endParaRPr lang="en-US" dirty="0"/>
          </a:p>
          <a:p>
            <a:r>
              <a:rPr lang="en-US" dirty="0"/>
              <a:t>   </a:t>
            </a:r>
            <a:r>
              <a:rPr lang="en-US" dirty="0" smtClean="0"/>
              <a:t>  </a:t>
            </a:r>
            <a:r>
              <a:rPr lang="en-US" b="1" dirty="0" smtClean="0"/>
              <a:t>public </a:t>
            </a:r>
            <a:r>
              <a:rPr lang="en-US" b="1" dirty="0"/>
              <a:t>static void main(String[] </a:t>
            </a:r>
            <a:r>
              <a:rPr lang="en-US" b="1" dirty="0" err="1"/>
              <a:t>args</a:t>
            </a:r>
            <a:r>
              <a:rPr lang="en-US" b="1" dirty="0"/>
              <a:t>) {</a:t>
            </a:r>
          </a:p>
          <a:p>
            <a:pPr lvl="1"/>
            <a:r>
              <a:rPr lang="en-US" dirty="0"/>
              <a:t>  </a:t>
            </a:r>
            <a:r>
              <a:rPr lang="en-US" dirty="0" smtClean="0"/>
              <a:t>           </a:t>
            </a:r>
            <a:r>
              <a:rPr lang="en-US" dirty="0" err="1" smtClean="0"/>
              <a:t>ConfigurableApplicationContext</a:t>
            </a:r>
            <a:r>
              <a:rPr lang="en-US" dirty="0" smtClean="0"/>
              <a:t>  </a:t>
            </a:r>
            <a:r>
              <a:rPr lang="en-US" dirty="0"/>
              <a:t>context = </a:t>
            </a:r>
            <a:r>
              <a:rPr lang="en-US" b="1" dirty="0"/>
              <a:t>new </a:t>
            </a:r>
            <a:r>
              <a:rPr lang="en-US" b="1" dirty="0" err="1"/>
              <a:t>ClassPathXmlApplicationContext</a:t>
            </a:r>
            <a:r>
              <a:rPr lang="en-US" b="1" dirty="0"/>
              <a:t>("Beans.xml");</a:t>
            </a:r>
          </a:p>
          <a:p>
            <a:pPr lvl="1"/>
            <a:r>
              <a:rPr lang="en-US" dirty="0" smtClean="0"/>
              <a:t>             </a:t>
            </a:r>
          </a:p>
          <a:p>
            <a:pPr lvl="1"/>
            <a:r>
              <a:rPr lang="en-US" dirty="0" smtClean="0"/>
              <a:t>             </a:t>
            </a:r>
            <a:r>
              <a:rPr lang="en-US" dirty="0" err="1" smtClean="0"/>
              <a:t>context.start</a:t>
            </a:r>
            <a:r>
              <a:rPr lang="en-US" dirty="0" smtClean="0"/>
              <a:t>();</a:t>
            </a:r>
          </a:p>
          <a:p>
            <a:pPr lvl="1"/>
            <a:endParaRPr lang="en-US" dirty="0"/>
          </a:p>
          <a:p>
            <a:pPr lvl="1"/>
            <a:r>
              <a:rPr lang="en-US" dirty="0"/>
              <a:t>      </a:t>
            </a:r>
            <a:r>
              <a:rPr lang="en-US" dirty="0" smtClean="0"/>
              <a:t>       </a:t>
            </a:r>
            <a:r>
              <a:rPr lang="en-US" dirty="0" err="1" smtClean="0"/>
              <a:t>HelloWorld</a:t>
            </a:r>
            <a:r>
              <a:rPr lang="en-US" dirty="0" smtClean="0"/>
              <a:t> </a:t>
            </a:r>
            <a:r>
              <a:rPr lang="en-US" dirty="0" err="1"/>
              <a:t>obj</a:t>
            </a:r>
            <a:r>
              <a:rPr lang="en-US" dirty="0"/>
              <a:t> = (</a:t>
            </a:r>
            <a:r>
              <a:rPr lang="en-US" dirty="0" err="1"/>
              <a:t>HelloWorld</a:t>
            </a:r>
            <a:r>
              <a:rPr lang="en-US" dirty="0"/>
              <a:t>) </a:t>
            </a:r>
            <a:r>
              <a:rPr lang="en-US" dirty="0" err="1"/>
              <a:t>context.getBean</a:t>
            </a:r>
            <a:r>
              <a:rPr lang="en-US" dirty="0"/>
              <a:t>("</a:t>
            </a:r>
            <a:r>
              <a:rPr lang="en-US" dirty="0" err="1"/>
              <a:t>helloWorld</a:t>
            </a:r>
            <a:r>
              <a:rPr lang="en-US" dirty="0"/>
              <a:t>");</a:t>
            </a:r>
          </a:p>
          <a:p>
            <a:pPr lvl="1"/>
            <a:r>
              <a:rPr lang="en-US" dirty="0"/>
              <a:t>      </a:t>
            </a:r>
            <a:r>
              <a:rPr lang="en-US" dirty="0" smtClean="0"/>
              <a:t>       </a:t>
            </a:r>
            <a:r>
              <a:rPr lang="en-US" dirty="0" err="1" smtClean="0"/>
              <a:t>System.</a:t>
            </a:r>
            <a:r>
              <a:rPr lang="en-US" b="1" i="1" dirty="0" err="1" smtClean="0"/>
              <a:t>out.println</a:t>
            </a:r>
            <a:r>
              <a:rPr lang="en-US" b="1" i="1" dirty="0" smtClean="0"/>
              <a:t>(</a:t>
            </a:r>
            <a:r>
              <a:rPr lang="en-US" b="1" i="1" dirty="0" err="1" smtClean="0"/>
              <a:t>obj.getMessage</a:t>
            </a:r>
            <a:r>
              <a:rPr lang="en-US" b="1" i="1" dirty="0" smtClean="0"/>
              <a:t>());</a:t>
            </a:r>
          </a:p>
          <a:p>
            <a:pPr lvl="1"/>
            <a:endParaRPr lang="en-US" b="1" i="1" dirty="0"/>
          </a:p>
          <a:p>
            <a:pPr lvl="1"/>
            <a:r>
              <a:rPr lang="en-US" dirty="0" smtClean="0"/>
              <a:t>             </a:t>
            </a:r>
            <a:r>
              <a:rPr lang="en-US" dirty="0" err="1" smtClean="0"/>
              <a:t>context.stop</a:t>
            </a:r>
            <a:r>
              <a:rPr lang="en-US" dirty="0"/>
              <a:t>();</a:t>
            </a:r>
          </a:p>
          <a:p>
            <a:r>
              <a:rPr lang="en-US" dirty="0"/>
              <a:t>  </a:t>
            </a:r>
            <a:r>
              <a:rPr lang="en-US" dirty="0" smtClean="0"/>
              <a:t>   </a:t>
            </a:r>
            <a:r>
              <a:rPr lang="en-US" dirty="0"/>
              <a:t>}</a:t>
            </a:r>
          </a:p>
          <a:p>
            <a:r>
              <a:rPr lang="en-US" dirty="0"/>
              <a:t>   </a:t>
            </a:r>
          </a:p>
          <a:p>
            <a:r>
              <a:rPr lang="en-US" dirty="0" smtClean="0"/>
              <a:t>}</a:t>
            </a:r>
            <a:endParaRPr lang="en-US" dirty="0"/>
          </a:p>
        </p:txBody>
      </p:sp>
    </p:spTree>
    <p:extLst>
      <p:ext uri="{BB962C8B-B14F-4D97-AF65-F5344CB8AC3E}">
        <p14:creationId xmlns:p14="http://schemas.microsoft.com/office/powerpoint/2010/main" val="3475426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1" y="353288"/>
            <a:ext cx="8437419" cy="369332"/>
          </a:xfrm>
          <a:prstGeom prst="rect">
            <a:avLst/>
          </a:prstGeom>
          <a:noFill/>
        </p:spPr>
        <p:txBody>
          <a:bodyPr wrap="square" rtlCol="0">
            <a:spAutoFit/>
          </a:bodyPr>
          <a:lstStyle/>
          <a:p>
            <a:r>
              <a:rPr lang="en-US" sz="1800" i="1" dirty="0" err="1" smtClean="0"/>
              <a:t>Bắt</a:t>
            </a:r>
            <a:r>
              <a:rPr lang="en-US" sz="1800" i="1" dirty="0" smtClean="0"/>
              <a:t> </a:t>
            </a:r>
            <a:r>
              <a:rPr lang="en-US" sz="1800" i="1" dirty="0" err="1" smtClean="0"/>
              <a:t>sự</a:t>
            </a:r>
            <a:r>
              <a:rPr lang="en-US" sz="1800" i="1" dirty="0" smtClean="0"/>
              <a:t> </a:t>
            </a:r>
            <a:r>
              <a:rPr lang="en-US" sz="1800" i="1" dirty="0" err="1" smtClean="0"/>
              <a:t>kiện</a:t>
            </a:r>
            <a:r>
              <a:rPr lang="en-US" sz="1800" i="1" dirty="0" smtClean="0"/>
              <a:t> </a:t>
            </a:r>
            <a:r>
              <a:rPr lang="en-US" sz="1800" i="1" dirty="0" err="1" smtClean="0"/>
              <a:t>của</a:t>
            </a:r>
            <a:r>
              <a:rPr lang="en-US" sz="1800" i="1" dirty="0" smtClean="0"/>
              <a:t> Context</a:t>
            </a:r>
            <a:endParaRPr lang="vi-VN" sz="1800" i="1" dirty="0"/>
          </a:p>
        </p:txBody>
      </p:sp>
      <p:sp>
        <p:nvSpPr>
          <p:cNvPr id="3" name="TextBox 2"/>
          <p:cNvSpPr txBox="1"/>
          <p:nvPr/>
        </p:nvSpPr>
        <p:spPr>
          <a:xfrm>
            <a:off x="773256" y="748008"/>
            <a:ext cx="5922819" cy="307777"/>
          </a:xfrm>
          <a:prstGeom prst="rect">
            <a:avLst/>
          </a:prstGeom>
          <a:noFill/>
        </p:spPr>
        <p:txBody>
          <a:bodyPr wrap="square" rtlCol="0">
            <a:spAutoFit/>
          </a:bodyPr>
          <a:lstStyle/>
          <a:p>
            <a:r>
              <a:rPr lang="en-US" dirty="0" smtClean="0"/>
              <a:t>File Beans.xml</a:t>
            </a:r>
            <a:endParaRPr lang="en-US" dirty="0"/>
          </a:p>
        </p:txBody>
      </p:sp>
      <p:sp>
        <p:nvSpPr>
          <p:cNvPr id="4" name="TextBox 3"/>
          <p:cNvSpPr txBox="1"/>
          <p:nvPr/>
        </p:nvSpPr>
        <p:spPr>
          <a:xfrm>
            <a:off x="363682" y="1055785"/>
            <a:ext cx="7322993" cy="3000821"/>
          </a:xfrm>
          <a:prstGeom prst="rect">
            <a:avLst/>
          </a:prstGeom>
          <a:noFill/>
          <a:ln>
            <a:solidFill>
              <a:schemeClr val="accent1"/>
            </a:solidFill>
          </a:ln>
        </p:spPr>
        <p:txBody>
          <a:bodyPr wrap="square" rtlCol="0">
            <a:spAutoFit/>
          </a:bodyPr>
          <a:lstStyle>
            <a:defPPr marR="0" lvl="0" algn="l" rtl="0">
              <a:lnSpc>
                <a:spcPct val="100000"/>
              </a:lnSpc>
              <a:spcBef>
                <a:spcPts val="0"/>
              </a:spcBef>
              <a:spcAft>
                <a:spcPts val="0"/>
              </a:spcAft>
            </a:defPPr>
            <a:lvl1pPr>
              <a:defRPr sz="1350"/>
            </a:lvl1pPr>
          </a:lstStyle>
          <a:p>
            <a:r>
              <a:rPr lang="en-US" dirty="0"/>
              <a:t>&lt;?xml version = "1.0" encoding = "UTF-8"?&gt;</a:t>
            </a:r>
          </a:p>
          <a:p>
            <a:r>
              <a:rPr lang="en-US" dirty="0"/>
              <a:t>&lt;beans </a:t>
            </a:r>
            <a:r>
              <a:rPr lang="en-US" dirty="0" err="1"/>
              <a:t>xmlns</a:t>
            </a:r>
            <a:r>
              <a:rPr lang="en-US" dirty="0"/>
              <a:t> = </a:t>
            </a:r>
            <a:r>
              <a:rPr lang="en-US" dirty="0">
                <a:hlinkClick r:id="rId2"/>
              </a:rPr>
              <a:t>http://www.springframework.org/schema/beans</a:t>
            </a:r>
            <a:endParaRPr lang="en-US" dirty="0"/>
          </a:p>
          <a:p>
            <a:r>
              <a:rPr lang="en-US" dirty="0"/>
              <a:t>          </a:t>
            </a:r>
            <a:r>
              <a:rPr lang="en-US" dirty="0" err="1"/>
              <a:t>xmlns:xsi</a:t>
            </a:r>
            <a:r>
              <a:rPr lang="en-US" dirty="0"/>
              <a:t> = </a:t>
            </a:r>
            <a:r>
              <a:rPr lang="en-US" dirty="0">
                <a:hlinkClick r:id="rId3"/>
              </a:rPr>
              <a:t>http://www.w3.org/2001/XMLSchema-instance</a:t>
            </a:r>
            <a:endParaRPr lang="en-US" dirty="0"/>
          </a:p>
          <a:p>
            <a:r>
              <a:rPr lang="en-US" dirty="0"/>
              <a:t>          </a:t>
            </a:r>
            <a:r>
              <a:rPr lang="en-US" dirty="0" err="1"/>
              <a:t>xsi:schemaLocation</a:t>
            </a:r>
            <a:r>
              <a:rPr lang="en-US" dirty="0"/>
              <a:t> = "http://www.springframework.org/schema/beans                 </a:t>
            </a:r>
          </a:p>
          <a:p>
            <a:r>
              <a:rPr lang="en-US" dirty="0"/>
              <a:t>          https://www.springframework.org/schema/beans/spring-beans-3.0.xsd"&gt; </a:t>
            </a:r>
          </a:p>
          <a:p>
            <a:endParaRPr lang="en-US" dirty="0"/>
          </a:p>
          <a:p>
            <a:r>
              <a:rPr lang="en-US" dirty="0"/>
              <a:t>       &lt;bean id = "</a:t>
            </a:r>
            <a:r>
              <a:rPr lang="en-US" dirty="0" err="1"/>
              <a:t>helloWorld</a:t>
            </a:r>
            <a:r>
              <a:rPr lang="en-US" dirty="0"/>
              <a:t>" class = "</a:t>
            </a:r>
            <a:r>
              <a:rPr lang="en-US" dirty="0" err="1"/>
              <a:t>com.tutorialspoint.HelloWorld</a:t>
            </a:r>
            <a:r>
              <a:rPr lang="en-US" dirty="0"/>
              <a:t>"&gt;</a:t>
            </a:r>
          </a:p>
          <a:p>
            <a:r>
              <a:rPr lang="en-US" dirty="0"/>
              <a:t>                &lt;property name = "message" value = "Hello World!"/&gt;</a:t>
            </a:r>
          </a:p>
          <a:p>
            <a:r>
              <a:rPr lang="en-US" dirty="0"/>
              <a:t>       &lt;/bean&gt;</a:t>
            </a:r>
          </a:p>
          <a:p>
            <a:endParaRPr lang="en-US" dirty="0"/>
          </a:p>
          <a:p>
            <a:r>
              <a:rPr lang="en-US" dirty="0"/>
              <a:t>       &lt;bean id = "</a:t>
            </a:r>
            <a:r>
              <a:rPr lang="en-US" dirty="0" err="1"/>
              <a:t>cStartEventHandler</a:t>
            </a:r>
            <a:r>
              <a:rPr lang="en-US" dirty="0"/>
              <a:t>" class = "</a:t>
            </a:r>
            <a:r>
              <a:rPr lang="en-US" dirty="0" err="1"/>
              <a:t>com.tutorialspoint.CStartEventHandler</a:t>
            </a:r>
            <a:r>
              <a:rPr lang="en-US" dirty="0"/>
              <a:t>"/&gt;</a:t>
            </a:r>
          </a:p>
          <a:p>
            <a:r>
              <a:rPr lang="en-US" dirty="0"/>
              <a:t>       &lt;bean id = "</a:t>
            </a:r>
            <a:r>
              <a:rPr lang="en-US" dirty="0" err="1"/>
              <a:t>cStopEventHandler</a:t>
            </a:r>
            <a:r>
              <a:rPr lang="en-US" dirty="0"/>
              <a:t>" class = "</a:t>
            </a:r>
            <a:r>
              <a:rPr lang="en-US" dirty="0" err="1"/>
              <a:t>com.tutorialspoint.CStopEventHandler</a:t>
            </a:r>
            <a:r>
              <a:rPr lang="en-US" dirty="0"/>
              <a:t>"/&gt;</a:t>
            </a:r>
          </a:p>
          <a:p>
            <a:endParaRPr lang="en-US" dirty="0"/>
          </a:p>
          <a:p>
            <a:r>
              <a:rPr lang="en-US" dirty="0"/>
              <a:t>&lt;/beans&gt;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245" y="3833811"/>
            <a:ext cx="3437660" cy="114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371850" y="4338688"/>
            <a:ext cx="542925" cy="185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05250" y="4273848"/>
            <a:ext cx="1010515" cy="307777"/>
          </a:xfrm>
          <a:prstGeom prst="rect">
            <a:avLst/>
          </a:prstGeom>
          <a:noFill/>
        </p:spPr>
        <p:txBody>
          <a:bodyPr wrap="square" rtlCol="0">
            <a:spAutoFit/>
          </a:bodyPr>
          <a:lstStyle/>
          <a:p>
            <a:r>
              <a:rPr lang="en-US" dirty="0" err="1" smtClean="0"/>
              <a:t>Kết</a:t>
            </a:r>
            <a:r>
              <a:rPr lang="en-US" dirty="0" smtClean="0"/>
              <a:t> </a:t>
            </a:r>
            <a:r>
              <a:rPr lang="en-US" dirty="0" err="1" smtClean="0"/>
              <a:t>quả</a:t>
            </a:r>
            <a:r>
              <a:rPr lang="en-US" dirty="0" smtClean="0"/>
              <a:t>: </a:t>
            </a:r>
            <a:endParaRPr lang="en-US" dirty="0"/>
          </a:p>
        </p:txBody>
      </p:sp>
    </p:spTree>
    <p:extLst>
      <p:ext uri="{BB962C8B-B14F-4D97-AF65-F5344CB8AC3E}">
        <p14:creationId xmlns:p14="http://schemas.microsoft.com/office/powerpoint/2010/main" val="36847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96191"/>
            <a:ext cx="6972300" cy="1384995"/>
          </a:xfrm>
          <a:prstGeom prst="rect">
            <a:avLst/>
          </a:prstGeom>
          <a:noFill/>
          <a:ln>
            <a:solidFill>
              <a:schemeClr val="accent1"/>
            </a:solidFill>
          </a:ln>
        </p:spPr>
        <p:txBody>
          <a:bodyPr wrap="square" rtlCol="0">
            <a:spAutoFit/>
          </a:bodyPr>
          <a:lstStyle/>
          <a:p>
            <a:r>
              <a:rPr lang="en-US" b="1" dirty="0" smtClean="0"/>
              <a:t>I</a:t>
            </a:r>
            <a:r>
              <a:rPr lang="vi-VN" b="1" dirty="0" smtClean="0"/>
              <a:t>oC </a:t>
            </a:r>
            <a:r>
              <a:rPr lang="vi-VN" b="1" dirty="0"/>
              <a:t>Container trong Spring</a:t>
            </a:r>
            <a:r>
              <a:rPr lang="vi-VN" dirty="0"/>
              <a:t> chính là lõi của Spring Framework. IoC Container sẽ tạo ra các đối tượng, nối chúng lại với nhau, cấu hình chúng, và quản lý vòng đời của </a:t>
            </a:r>
            <a:r>
              <a:rPr lang="vi-VN" dirty="0" smtClean="0"/>
              <a:t>chúng. </a:t>
            </a:r>
            <a:r>
              <a:rPr lang="vi-VN" dirty="0"/>
              <a:t>IoC Container sử dụng DI (</a:t>
            </a:r>
            <a:r>
              <a:rPr lang="vi-VN" dirty="0">
                <a:hlinkClick r:id="rId2"/>
              </a:rPr>
              <a:t>Dependency Injection</a:t>
            </a:r>
            <a:r>
              <a:rPr lang="vi-VN" dirty="0"/>
              <a:t>) để quản lý các thành phần tạo nên một ứng dụng. Những đối tượng này được gọi là Spring Bean. IoC Container được cung cấp thông tin </a:t>
            </a:r>
            <a:r>
              <a:rPr lang="vi-VN" dirty="0" smtClean="0"/>
              <a:t>từ</a:t>
            </a:r>
            <a:r>
              <a:rPr lang="en-US" dirty="0"/>
              <a:t> </a:t>
            </a:r>
            <a:r>
              <a:rPr lang="en-US" dirty="0" smtClean="0"/>
              <a:t>file </a:t>
            </a:r>
            <a:r>
              <a:rPr lang="en-US" dirty="0" err="1" smtClean="0"/>
              <a:t>config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học</a:t>
            </a:r>
            <a:r>
              <a:rPr lang="en-US" dirty="0" smtClean="0"/>
              <a:t> ở </a:t>
            </a:r>
            <a:r>
              <a:rPr lang="en-US" dirty="0" err="1" smtClean="0"/>
              <a:t>sau</a:t>
            </a:r>
            <a:r>
              <a:rPr lang="en-US" dirty="0" smtClean="0"/>
              <a:t>).</a:t>
            </a:r>
            <a:r>
              <a:rPr lang="fr-FR" dirty="0"/>
              <a:t> </a:t>
            </a:r>
            <a:r>
              <a:rPr lang="fr-FR" dirty="0" err="1"/>
              <a:t>Có</a:t>
            </a:r>
            <a:r>
              <a:rPr lang="fr-FR" dirty="0"/>
              <a:t> </a:t>
            </a:r>
            <a:r>
              <a:rPr lang="fr-FR" dirty="0" err="1"/>
              <a:t>hai</a:t>
            </a:r>
            <a:r>
              <a:rPr lang="fr-FR" dirty="0"/>
              <a:t> </a:t>
            </a:r>
            <a:r>
              <a:rPr lang="fr-FR" dirty="0" err="1"/>
              <a:t>loại</a:t>
            </a:r>
            <a:r>
              <a:rPr lang="fr-FR" dirty="0"/>
              <a:t> </a:t>
            </a:r>
            <a:r>
              <a:rPr lang="fr-FR" dirty="0" err="1"/>
              <a:t>IoC</a:t>
            </a:r>
            <a:r>
              <a:rPr lang="fr-FR" dirty="0"/>
              <a:t> Container, </a:t>
            </a:r>
            <a:r>
              <a:rPr lang="fr-FR" dirty="0" err="1"/>
              <a:t>đó</a:t>
            </a:r>
            <a:r>
              <a:rPr lang="fr-FR" dirty="0"/>
              <a:t> </a:t>
            </a:r>
            <a:r>
              <a:rPr lang="fr-FR" dirty="0" smtClean="0"/>
              <a:t>là: </a:t>
            </a:r>
            <a:r>
              <a:rPr lang="fr-FR" b="1" dirty="0" err="1" smtClean="0"/>
              <a:t>BeanFactory</a:t>
            </a:r>
            <a:r>
              <a:rPr lang="fr-FR" dirty="0"/>
              <a:t> </a:t>
            </a:r>
            <a:r>
              <a:rPr lang="fr-FR" dirty="0" err="1" smtClean="0"/>
              <a:t>và</a:t>
            </a:r>
            <a:r>
              <a:rPr lang="fr-FR" dirty="0" smtClean="0"/>
              <a:t> </a:t>
            </a:r>
            <a:r>
              <a:rPr lang="fr-FR" b="1" dirty="0" err="1" smtClean="0"/>
              <a:t>ApplicationContext</a:t>
            </a:r>
            <a:endParaRPr lang="fr-FR" dirty="0"/>
          </a:p>
        </p:txBody>
      </p:sp>
      <p:sp>
        <p:nvSpPr>
          <p:cNvPr id="3" name="TextBox 2"/>
          <p:cNvSpPr txBox="1"/>
          <p:nvPr/>
        </p:nvSpPr>
        <p:spPr>
          <a:xfrm>
            <a:off x="550718" y="238991"/>
            <a:ext cx="2930237" cy="369332"/>
          </a:xfrm>
          <a:prstGeom prst="rect">
            <a:avLst/>
          </a:prstGeom>
          <a:noFill/>
        </p:spPr>
        <p:txBody>
          <a:bodyPr wrap="square" rtlCol="0">
            <a:spAutoFit/>
          </a:bodyPr>
          <a:lstStyle/>
          <a:p>
            <a:r>
              <a:rPr lang="en-US" sz="1800" b="1" i="1" dirty="0" smtClean="0"/>
              <a:t>2.IOC Container</a:t>
            </a:r>
            <a:endParaRPr lang="en-US" sz="1800" b="1" i="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422" y="2214562"/>
            <a:ext cx="52959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550718" y="3769952"/>
            <a:ext cx="498764" cy="209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69422" y="3562783"/>
            <a:ext cx="5973042" cy="954107"/>
          </a:xfrm>
          <a:prstGeom prst="rect">
            <a:avLst/>
          </a:prstGeom>
          <a:noFill/>
          <a:ln>
            <a:solidFill>
              <a:schemeClr val="accent1"/>
            </a:solidFill>
          </a:ln>
        </p:spPr>
        <p:txBody>
          <a:bodyPr wrap="square" rtlCol="0">
            <a:spAutoFit/>
          </a:bodyPr>
          <a:lstStyle/>
          <a:p>
            <a:r>
              <a:rPr lang="en-US" dirty="0" err="1" smtClean="0"/>
              <a:t>Đơn</a:t>
            </a:r>
            <a:r>
              <a:rPr lang="en-US" dirty="0" smtClean="0"/>
              <a:t> </a:t>
            </a:r>
            <a:r>
              <a:rPr lang="en-US" dirty="0" err="1" smtClean="0"/>
              <a:t>giản</a:t>
            </a:r>
            <a:r>
              <a:rPr lang="en-US" dirty="0" smtClean="0"/>
              <a:t> IOC Container </a:t>
            </a:r>
            <a:r>
              <a:rPr lang="en-US" dirty="0" err="1" smtClean="0"/>
              <a:t>như</a:t>
            </a:r>
            <a:r>
              <a:rPr lang="en-US" dirty="0" smtClean="0"/>
              <a:t> 1 </a:t>
            </a:r>
            <a:r>
              <a:rPr lang="en-US" dirty="0" err="1" smtClean="0"/>
              <a:t>hộp</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để</a:t>
            </a:r>
            <a:r>
              <a:rPr lang="en-US" dirty="0" smtClean="0"/>
              <a:t> Inject </a:t>
            </a:r>
            <a:r>
              <a:rPr lang="en-US" dirty="0" err="1" smtClean="0"/>
              <a:t>vào</a:t>
            </a:r>
            <a:r>
              <a:rPr lang="en-US" dirty="0" smtClean="0"/>
              <a:t> </a:t>
            </a:r>
            <a:r>
              <a:rPr lang="en-US" dirty="0" err="1" smtClean="0"/>
              <a:t>như</a:t>
            </a:r>
            <a:r>
              <a:rPr lang="en-US" dirty="0" smtClean="0"/>
              <a:t> ở </a:t>
            </a:r>
            <a:r>
              <a:rPr lang="en-US" dirty="0" err="1" smtClean="0"/>
              <a:t>Phần</a:t>
            </a:r>
            <a:r>
              <a:rPr lang="en-US" dirty="0" smtClean="0"/>
              <a:t> 1:DI. </a:t>
            </a:r>
            <a:r>
              <a:rPr lang="en-US" dirty="0" err="1" smtClean="0"/>
              <a:t>Cả</a:t>
            </a:r>
            <a:r>
              <a:rPr lang="en-US" dirty="0" smtClean="0"/>
              <a:t> 2 </a:t>
            </a:r>
            <a:r>
              <a:rPr lang="en-US" dirty="0" err="1" smtClean="0"/>
              <a:t>cách</a:t>
            </a:r>
            <a:r>
              <a:rPr lang="en-US" dirty="0" smtClean="0"/>
              <a:t> </a:t>
            </a:r>
            <a:r>
              <a:rPr lang="en-US" dirty="0" err="1" smtClean="0"/>
              <a:t>trên</a:t>
            </a:r>
            <a:r>
              <a:rPr lang="en-US" dirty="0" smtClean="0"/>
              <a:t> </a:t>
            </a:r>
            <a:r>
              <a:rPr lang="en-US" dirty="0" err="1" smtClean="0"/>
              <a:t>đều</a:t>
            </a:r>
            <a:r>
              <a:rPr lang="en-US" dirty="0" smtClean="0"/>
              <a:t> </a:t>
            </a:r>
            <a:r>
              <a:rPr lang="en-US" dirty="0" err="1" smtClean="0"/>
              <a:t>tạo</a:t>
            </a:r>
            <a:r>
              <a:rPr lang="en-US" dirty="0" smtClean="0"/>
              <a:t> </a:t>
            </a:r>
            <a:r>
              <a:rPr lang="en-US" dirty="0" err="1" smtClean="0"/>
              <a:t>ra</a:t>
            </a:r>
            <a:r>
              <a:rPr lang="en-US" dirty="0" smtClean="0"/>
              <a:t> Container </a:t>
            </a:r>
            <a:r>
              <a:rPr lang="en-US" dirty="0" err="1" smtClean="0"/>
              <a:t>để</a:t>
            </a:r>
            <a:r>
              <a:rPr lang="en-US" dirty="0" smtClean="0"/>
              <a:t> </a:t>
            </a:r>
            <a:r>
              <a:rPr lang="en-US" dirty="0" err="1" smtClean="0"/>
              <a:t>chứa</a:t>
            </a:r>
            <a:r>
              <a:rPr lang="en-US" dirty="0" smtClean="0"/>
              <a:t> </a:t>
            </a:r>
            <a:r>
              <a:rPr lang="en-US" dirty="0" err="1" smtClean="0"/>
              <a:t>và</a:t>
            </a:r>
            <a:r>
              <a:rPr lang="en-US" dirty="0" smtClean="0"/>
              <a:t> </a:t>
            </a:r>
            <a:r>
              <a:rPr lang="en-US" dirty="0" err="1" smtClean="0"/>
              <a:t>quản</a:t>
            </a:r>
            <a:r>
              <a:rPr lang="en-US" dirty="0" smtClean="0"/>
              <a:t> </a:t>
            </a:r>
            <a:r>
              <a:rPr lang="en-US" dirty="0" err="1" smtClean="0"/>
              <a:t>lí</a:t>
            </a:r>
            <a:r>
              <a:rPr lang="en-US" dirty="0" smtClean="0"/>
              <a:t> </a:t>
            </a:r>
            <a:r>
              <a:rPr lang="en-US" dirty="0" err="1" smtClean="0"/>
              <a:t>các</a:t>
            </a:r>
            <a:r>
              <a:rPr lang="en-US" dirty="0" smtClean="0"/>
              <a:t> Bean(</a:t>
            </a:r>
            <a:r>
              <a:rPr lang="en-US" dirty="0" err="1" smtClean="0"/>
              <a:t>đối</a:t>
            </a:r>
            <a:r>
              <a:rPr lang="en-US" dirty="0" smtClean="0"/>
              <a:t> </a:t>
            </a:r>
            <a:r>
              <a:rPr lang="en-US" dirty="0" err="1" smtClean="0"/>
              <a:t>tượng</a:t>
            </a:r>
            <a:r>
              <a:rPr lang="en-US" dirty="0" smtClean="0"/>
              <a:t>) </a:t>
            </a:r>
            <a:r>
              <a:rPr lang="en-US" dirty="0" err="1" smtClean="0"/>
              <a:t>được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từ</a:t>
            </a:r>
            <a:r>
              <a:rPr lang="en-US" dirty="0" smtClean="0"/>
              <a:t> file .xml (</a:t>
            </a:r>
            <a:r>
              <a:rPr lang="en-US" dirty="0" err="1" smtClean="0"/>
              <a:t>cách</a:t>
            </a:r>
            <a:r>
              <a:rPr lang="en-US" dirty="0" smtClean="0"/>
              <a:t> </a:t>
            </a:r>
            <a:r>
              <a:rPr lang="en-US" dirty="0" err="1" smtClean="0"/>
              <a:t>cấu</a:t>
            </a:r>
            <a:r>
              <a:rPr lang="en-US" dirty="0" smtClean="0"/>
              <a:t> </a:t>
            </a:r>
            <a:r>
              <a:rPr lang="en-US" dirty="0" err="1" smtClean="0"/>
              <a:t>hình</a:t>
            </a:r>
            <a:r>
              <a:rPr lang="en-US" dirty="0" smtClean="0"/>
              <a:t> ta </a:t>
            </a:r>
            <a:r>
              <a:rPr lang="en-US" dirty="0" err="1" smtClean="0"/>
              <a:t>sẽ</a:t>
            </a:r>
            <a:r>
              <a:rPr lang="en-US" dirty="0" smtClean="0"/>
              <a:t> </a:t>
            </a:r>
            <a:r>
              <a:rPr lang="en-US" dirty="0" err="1" smtClean="0"/>
              <a:t>nói</a:t>
            </a:r>
            <a:r>
              <a:rPr lang="en-US" dirty="0" smtClean="0"/>
              <a:t> ở </a:t>
            </a:r>
            <a:r>
              <a:rPr lang="en-US" dirty="0" err="1" smtClean="0"/>
              <a:t>bài</a:t>
            </a:r>
            <a:r>
              <a:rPr lang="en-US" dirty="0" smtClean="0"/>
              <a:t> </a:t>
            </a:r>
            <a:r>
              <a:rPr lang="en-US" dirty="0" err="1" smtClean="0"/>
              <a:t>sau</a:t>
            </a:r>
            <a:r>
              <a:rPr lang="en-US" dirty="0" smtClean="0"/>
              <a:t>)</a:t>
            </a:r>
            <a:endParaRPr lang="en-US"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289" y="2919738"/>
            <a:ext cx="559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198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724892"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Logging với Log4j</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smtClean="0">
                <a:solidFill>
                  <a:srgbClr val="3C78D8"/>
                </a:solidFill>
                <a:latin typeface="Oswald"/>
                <a:ea typeface="Oswald"/>
                <a:cs typeface="Oswald"/>
                <a:sym typeface="Oswald"/>
              </a:rPr>
              <a:t>11</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524988"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5900"/>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290" y="170995"/>
            <a:ext cx="6598227" cy="369332"/>
          </a:xfrm>
          <a:prstGeom prst="rect">
            <a:avLst/>
          </a:prstGeom>
          <a:noFill/>
        </p:spPr>
        <p:txBody>
          <a:bodyPr wrap="square" rtlCol="0">
            <a:spAutoFit/>
          </a:bodyPr>
          <a:lstStyle/>
          <a:p>
            <a:r>
              <a:rPr lang="en-US" sz="1800" dirty="0" smtClean="0"/>
              <a:t>1. Log </a:t>
            </a:r>
            <a:r>
              <a:rPr lang="en-US" sz="1800" dirty="0" err="1" smtClean="0"/>
              <a:t>là</a:t>
            </a:r>
            <a:r>
              <a:rPr lang="en-US" sz="1800" dirty="0" smtClean="0"/>
              <a:t> </a:t>
            </a:r>
            <a:r>
              <a:rPr lang="en-US" sz="1800" dirty="0" err="1" smtClean="0"/>
              <a:t>gì</a:t>
            </a:r>
            <a:r>
              <a:rPr lang="en-US" sz="1800" dirty="0" smtClean="0"/>
              <a:t> ?</a:t>
            </a:r>
            <a:endParaRPr lang="en-US" sz="1800" dirty="0"/>
          </a:p>
        </p:txBody>
      </p:sp>
      <p:sp>
        <p:nvSpPr>
          <p:cNvPr id="6" name="TextBox 5"/>
          <p:cNvSpPr txBox="1"/>
          <p:nvPr/>
        </p:nvSpPr>
        <p:spPr>
          <a:xfrm>
            <a:off x="696191" y="644236"/>
            <a:ext cx="7045037" cy="3077766"/>
          </a:xfrm>
          <a:prstGeom prst="rect">
            <a:avLst/>
          </a:prstGeom>
          <a:solidFill>
            <a:schemeClr val="accent4">
              <a:lumMod val="20000"/>
              <a:lumOff val="80000"/>
            </a:schemeClr>
          </a:solidFill>
        </p:spPr>
        <p:txBody>
          <a:bodyPr wrap="square" rtlCol="0">
            <a:spAutoFit/>
          </a:bodyPr>
          <a:lstStyle/>
          <a:p>
            <a:endParaRPr lang="en-US" sz="1800" dirty="0" smtClean="0"/>
          </a:p>
          <a:p>
            <a:r>
              <a:rPr lang="vi-VN" sz="1800" dirty="0" smtClean="0"/>
              <a:t>Log </a:t>
            </a:r>
            <a:r>
              <a:rPr lang="vi-VN" sz="1800" dirty="0"/>
              <a:t>là một quá trình ghi lại những thông tin được thông báo, lưu lại trong quá trình hoạt động của một ứng dụng ở một nơi tập trung. </a:t>
            </a:r>
            <a:endParaRPr lang="en-US" sz="1800" dirty="0" smtClean="0"/>
          </a:p>
          <a:p>
            <a:endParaRPr lang="en-US" sz="1800" dirty="0"/>
          </a:p>
          <a:p>
            <a:r>
              <a:rPr lang="vi-VN" sz="1800" dirty="0" smtClean="0"/>
              <a:t>Mục </a:t>
            </a:r>
            <a:r>
              <a:rPr lang="vi-VN" sz="1800" dirty="0"/>
              <a:t>đích chính là để có thể xem lại các thông tin hoạt động của ứng dụng trong quá khứ như debug khi có lỗi xảy ra, check health, xem info, error, warning</a:t>
            </a:r>
            <a:r>
              <a:rPr lang="vi-VN" sz="1800" dirty="0" smtClean="0"/>
              <a:t>,…</a:t>
            </a:r>
            <a:endParaRPr lang="en-US" sz="1800" dirty="0" smtClean="0"/>
          </a:p>
          <a:p>
            <a:endParaRPr lang="vi-VN" sz="1800" dirty="0"/>
          </a:p>
          <a:p>
            <a:r>
              <a:rPr lang="vi-VN" sz="1800" dirty="0"/>
              <a:t>Có nhiều cách để ghi log: có thể lưu vào file, console (sử dụng lệnh sysout), database hoặc đâu đó để có thể xem lại được.</a:t>
            </a:r>
          </a:p>
          <a:p>
            <a:endParaRPr lang="en-US" dirty="0"/>
          </a:p>
        </p:txBody>
      </p:sp>
    </p:spTree>
    <p:extLst>
      <p:ext uri="{BB962C8B-B14F-4D97-AF65-F5344CB8AC3E}">
        <p14:creationId xmlns:p14="http://schemas.microsoft.com/office/powerpoint/2010/main" val="2070567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2</a:t>
            </a:r>
            <a:r>
              <a:rPr lang="en-US" sz="1800" dirty="0" smtClean="0"/>
              <a:t>. </a:t>
            </a:r>
            <a:r>
              <a:rPr lang="en-US" sz="1800" dirty="0" err="1" smtClean="0"/>
              <a:t>Phân</a:t>
            </a:r>
            <a:r>
              <a:rPr lang="en-US" sz="1800" dirty="0" smtClean="0"/>
              <a:t> </a:t>
            </a:r>
            <a:r>
              <a:rPr lang="en-US" sz="1800" dirty="0" err="1" smtClean="0"/>
              <a:t>loại</a:t>
            </a:r>
            <a:r>
              <a:rPr lang="en-US" sz="1800" dirty="0"/>
              <a:t> </a:t>
            </a:r>
            <a:r>
              <a:rPr lang="en-US" sz="1800" dirty="0" smtClean="0"/>
              <a:t>LOG</a:t>
            </a:r>
            <a:endParaRPr lang="en-US" sz="1800" dirty="0"/>
          </a:p>
        </p:txBody>
      </p:sp>
      <p:sp>
        <p:nvSpPr>
          <p:cNvPr id="6" name="TextBox 5"/>
          <p:cNvSpPr txBox="1"/>
          <p:nvPr/>
        </p:nvSpPr>
        <p:spPr>
          <a:xfrm>
            <a:off x="1101439" y="530330"/>
            <a:ext cx="7045037" cy="3554819"/>
          </a:xfrm>
          <a:prstGeom prst="rect">
            <a:avLst/>
          </a:prstGeom>
          <a:solidFill>
            <a:schemeClr val="accent4">
              <a:lumMod val="20000"/>
              <a:lumOff val="80000"/>
            </a:schemeClr>
          </a:solidFill>
        </p:spPr>
        <p:txBody>
          <a:bodyPr wrap="square" rtlCol="0">
            <a:spAutoFit/>
          </a:bodyPr>
          <a:lstStyle/>
          <a:p>
            <a:pPr marL="342900" indent="-342900">
              <a:buFont typeface="+mj-lt"/>
              <a:buAutoNum type="arabicPeriod"/>
            </a:pPr>
            <a:r>
              <a:rPr lang="vi-VN" sz="1500" b="1" kern="100" spc="20" dirty="0"/>
              <a:t>All</a:t>
            </a:r>
            <a:r>
              <a:rPr lang="vi-VN" sz="1500" kern="100" spc="20" dirty="0"/>
              <a:t>: đây là cấp độ thấp nhất, Logger và Appender được định nghĩa với cấp độ này, mọi thông tin cần log sẽ được log.</a:t>
            </a:r>
          </a:p>
          <a:p>
            <a:pPr marL="342900" indent="-342900">
              <a:buFont typeface="+mj-lt"/>
              <a:buAutoNum type="arabicPeriod"/>
            </a:pPr>
            <a:r>
              <a:rPr lang="vi-VN" sz="1500" b="1" kern="100" spc="20" dirty="0"/>
              <a:t>Debug</a:t>
            </a:r>
            <a:r>
              <a:rPr lang="vi-VN" sz="1500" kern="100" spc="20" dirty="0"/>
              <a:t>: các thông tin dùng để debug, chúng ta có thể bật/ tắt log này dựa vào mode của application.</a:t>
            </a:r>
          </a:p>
          <a:p>
            <a:pPr marL="342900" indent="-342900">
              <a:buFont typeface="+mj-lt"/>
              <a:buAutoNum type="arabicPeriod"/>
            </a:pPr>
            <a:r>
              <a:rPr lang="vi-VN" sz="1500" b="1" kern="100" spc="20" dirty="0"/>
              <a:t>Info</a:t>
            </a:r>
            <a:r>
              <a:rPr lang="vi-VN" sz="1500" kern="100" spc="20" dirty="0"/>
              <a:t>: các thông tin mà bạn muốn ghi nhận thêm trong quá trình hoạt động của hệ thống. Ví dụ: log số lượng request, status, duration, … để biết traffic của hệ thống thế nào.</a:t>
            </a:r>
          </a:p>
          <a:p>
            <a:pPr marL="342900" indent="-342900">
              <a:buFont typeface="+mj-lt"/>
              <a:buAutoNum type="arabicPeriod"/>
            </a:pPr>
            <a:r>
              <a:rPr lang="vi-VN" sz="1500" b="1" kern="100" spc="20" dirty="0"/>
              <a:t>Warning</a:t>
            </a:r>
            <a:r>
              <a:rPr lang="vi-VN" sz="1500" kern="100" spc="20" dirty="0"/>
              <a:t>: log các thông tin cảnh báo của chương trình.</a:t>
            </a:r>
          </a:p>
          <a:p>
            <a:pPr marL="342900" indent="-342900">
              <a:buFont typeface="+mj-lt"/>
              <a:buAutoNum type="arabicPeriod"/>
            </a:pPr>
            <a:r>
              <a:rPr lang="vi-VN" sz="1500" b="1" kern="100" spc="20" dirty="0"/>
              <a:t>Error</a:t>
            </a:r>
            <a:r>
              <a:rPr lang="vi-VN" sz="1500" kern="100" spc="20" dirty="0"/>
              <a:t>: các lỗi khi chạy chương trình sẽ được log. Cố gắng log toàn bộ thông tin liên quan nhiều nhất có thể để có thể reproduce lại được mà ít tốn thời gian nhất.</a:t>
            </a:r>
          </a:p>
          <a:p>
            <a:pPr marL="342900" indent="-342900">
              <a:buFont typeface="+mj-lt"/>
              <a:buAutoNum type="arabicPeriod"/>
            </a:pPr>
            <a:r>
              <a:rPr lang="vi-VN" sz="1500" b="1" kern="100" spc="20" dirty="0"/>
              <a:t>Fatal</a:t>
            </a:r>
            <a:r>
              <a:rPr lang="vi-VN" sz="1500" kern="100" spc="20" dirty="0"/>
              <a:t>: log các lỗi nghiêm trọng xảy ra trong chương trình, có thể làm cho chương trình không sử dụng được nữa.</a:t>
            </a:r>
          </a:p>
          <a:p>
            <a:pPr marL="342900" indent="-342900">
              <a:buFont typeface="+mj-lt"/>
              <a:buAutoNum type="arabicPeriod"/>
            </a:pPr>
            <a:r>
              <a:rPr lang="vi-VN" sz="1500" b="1" kern="100" spc="20" dirty="0"/>
              <a:t>Off</a:t>
            </a:r>
            <a:r>
              <a:rPr lang="vi-VN" sz="1500" kern="100" spc="20" dirty="0"/>
              <a:t>: đây là cấp độ cao nhất, được sử dụng khi chúng ta không muốn log bất kỳ thông tin nào nữa.</a:t>
            </a:r>
          </a:p>
        </p:txBody>
      </p:sp>
      <p:sp>
        <p:nvSpPr>
          <p:cNvPr id="2" name="TextBox 1"/>
          <p:cNvSpPr txBox="1"/>
          <p:nvPr/>
        </p:nvSpPr>
        <p:spPr>
          <a:xfrm>
            <a:off x="1662541" y="4271622"/>
            <a:ext cx="5870866" cy="584775"/>
          </a:xfrm>
          <a:prstGeom prst="rect">
            <a:avLst/>
          </a:prstGeom>
          <a:solidFill>
            <a:srgbClr val="FFC000"/>
          </a:solidFill>
        </p:spPr>
        <p:txBody>
          <a:bodyPr wrap="square" rtlCol="0">
            <a:spAutoFit/>
          </a:bodyPr>
          <a:lstStyle/>
          <a:p>
            <a:r>
              <a:rPr lang="vi-VN" sz="1600" dirty="0">
                <a:solidFill>
                  <a:schemeClr val="bg1"/>
                </a:solidFill>
              </a:rPr>
              <a:t>Độ ưu tiên của các cấp độ log từ thấp đến cao như sau:</a:t>
            </a:r>
          </a:p>
          <a:p>
            <a:r>
              <a:rPr lang="vi-VN" sz="1600" b="1" dirty="0">
                <a:solidFill>
                  <a:schemeClr val="bg1"/>
                </a:solidFill>
              </a:rPr>
              <a:t>ALL</a:t>
            </a:r>
            <a:r>
              <a:rPr lang="vi-VN" sz="1600" dirty="0">
                <a:solidFill>
                  <a:schemeClr val="bg1"/>
                </a:solidFill>
              </a:rPr>
              <a:t> &lt; </a:t>
            </a:r>
            <a:r>
              <a:rPr lang="vi-VN" sz="1600" b="1" dirty="0">
                <a:solidFill>
                  <a:schemeClr val="bg1"/>
                </a:solidFill>
              </a:rPr>
              <a:t>DEBUG</a:t>
            </a:r>
            <a:r>
              <a:rPr lang="vi-VN" sz="1600" dirty="0">
                <a:solidFill>
                  <a:schemeClr val="bg1"/>
                </a:solidFill>
              </a:rPr>
              <a:t> &lt; </a:t>
            </a:r>
            <a:r>
              <a:rPr lang="vi-VN" sz="1600" b="1" dirty="0">
                <a:solidFill>
                  <a:schemeClr val="bg1"/>
                </a:solidFill>
              </a:rPr>
              <a:t>INFO</a:t>
            </a:r>
            <a:r>
              <a:rPr lang="vi-VN" sz="1600" dirty="0">
                <a:solidFill>
                  <a:schemeClr val="bg1"/>
                </a:solidFill>
              </a:rPr>
              <a:t> &lt; </a:t>
            </a:r>
            <a:r>
              <a:rPr lang="vi-VN" sz="1600" b="1" dirty="0">
                <a:solidFill>
                  <a:schemeClr val="bg1"/>
                </a:solidFill>
              </a:rPr>
              <a:t>WARN</a:t>
            </a:r>
            <a:r>
              <a:rPr lang="vi-VN" sz="1600" dirty="0">
                <a:solidFill>
                  <a:schemeClr val="bg1"/>
                </a:solidFill>
              </a:rPr>
              <a:t> &lt; </a:t>
            </a:r>
            <a:r>
              <a:rPr lang="vi-VN" sz="1600" b="1" dirty="0">
                <a:solidFill>
                  <a:schemeClr val="bg1"/>
                </a:solidFill>
              </a:rPr>
              <a:t>ERROR</a:t>
            </a:r>
            <a:r>
              <a:rPr lang="vi-VN" sz="1600" dirty="0">
                <a:solidFill>
                  <a:schemeClr val="bg1"/>
                </a:solidFill>
              </a:rPr>
              <a:t> &lt; </a:t>
            </a:r>
            <a:r>
              <a:rPr lang="vi-VN" sz="1600" b="1" dirty="0">
                <a:solidFill>
                  <a:schemeClr val="bg1"/>
                </a:solidFill>
              </a:rPr>
              <a:t>FATAL</a:t>
            </a:r>
            <a:r>
              <a:rPr lang="vi-VN" sz="1600" dirty="0">
                <a:solidFill>
                  <a:schemeClr val="bg1"/>
                </a:solidFill>
              </a:rPr>
              <a:t> &lt; </a:t>
            </a:r>
            <a:r>
              <a:rPr lang="vi-VN" sz="1600" b="1" dirty="0">
                <a:solidFill>
                  <a:schemeClr val="bg1"/>
                </a:solidFill>
              </a:rPr>
              <a:t>OFF</a:t>
            </a:r>
            <a:r>
              <a:rPr lang="vi-VN" sz="1600" dirty="0" smtClean="0">
                <a:solidFill>
                  <a:schemeClr val="bg1"/>
                </a:solidFill>
              </a:rPr>
              <a:t>.</a:t>
            </a:r>
            <a:endParaRPr lang="vi-VN" sz="1600" dirty="0">
              <a:solidFill>
                <a:schemeClr val="bg1"/>
              </a:solidFill>
            </a:endParaRPr>
          </a:p>
        </p:txBody>
      </p:sp>
    </p:spTree>
    <p:extLst>
      <p:ext uri="{BB962C8B-B14F-4D97-AF65-F5344CB8AC3E}">
        <p14:creationId xmlns:p14="http://schemas.microsoft.com/office/powerpoint/2010/main" val="4161502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987138" y="474858"/>
            <a:ext cx="7045037" cy="3754874"/>
          </a:xfrm>
          <a:prstGeom prst="rect">
            <a:avLst/>
          </a:prstGeom>
          <a:solidFill>
            <a:schemeClr val="accent4">
              <a:lumMod val="20000"/>
              <a:lumOff val="80000"/>
            </a:schemeClr>
          </a:solidFill>
        </p:spPr>
        <p:txBody>
          <a:bodyPr wrap="square" rtlCol="0">
            <a:spAutoFit/>
          </a:bodyPr>
          <a:lstStyle/>
          <a:p>
            <a:r>
              <a:rPr lang="vi-VN" b="1" dirty="0" smtClean="0"/>
              <a:t>Apache </a:t>
            </a:r>
            <a:r>
              <a:rPr lang="vi-VN" b="1" dirty="0"/>
              <a:t>Log4j </a:t>
            </a:r>
            <a:r>
              <a:rPr lang="vi-VN" dirty="0" smtClean="0"/>
              <a:t>hay </a:t>
            </a:r>
            <a:r>
              <a:rPr lang="vi-VN" dirty="0"/>
              <a:t>ngắn gọn là </a:t>
            </a:r>
            <a:r>
              <a:rPr lang="vi-VN" b="1" dirty="0"/>
              <a:t>Log4j</a:t>
            </a:r>
            <a:r>
              <a:rPr lang="vi-VN" dirty="0"/>
              <a:t> là một thư viện được cung cấp bởi Apache hỗ trợ ghi log được viết bằng ngôn ngữ Java</a:t>
            </a:r>
            <a:r>
              <a:rPr lang="vi-VN" dirty="0" smtClean="0"/>
              <a:t>.</a:t>
            </a:r>
            <a:endParaRPr lang="en-US" dirty="0" smtClean="0"/>
          </a:p>
          <a:p>
            <a:endParaRPr lang="en-US" dirty="0" smtClean="0"/>
          </a:p>
          <a:p>
            <a:r>
              <a:rPr lang="vi-VN" dirty="0"/>
              <a:t>Cách thành phần chính của Log4j:</a:t>
            </a:r>
          </a:p>
          <a:p>
            <a:pPr marL="285750" indent="-285750">
              <a:buFont typeface="Arial" pitchFamily="34" charset="0"/>
              <a:buChar char="•"/>
            </a:pPr>
            <a:r>
              <a:rPr lang="vi-VN" b="1" dirty="0"/>
              <a:t>Logger</a:t>
            </a:r>
            <a:r>
              <a:rPr lang="vi-VN" dirty="0"/>
              <a:t>: chịu trách nhiệm thu thập thông tin log.</a:t>
            </a:r>
          </a:p>
          <a:p>
            <a:pPr marL="285750" indent="-285750">
              <a:buFont typeface="Arial" pitchFamily="34" charset="0"/>
              <a:buChar char="•"/>
            </a:pPr>
            <a:r>
              <a:rPr lang="vi-VN" b="1" dirty="0"/>
              <a:t>Appender</a:t>
            </a:r>
            <a:r>
              <a:rPr lang="vi-VN" dirty="0"/>
              <a:t>: chịu trách nhiệm ghi log tới các vị trí đã được cấu hình (file, console). Các loại Appender: SyslogAppendersends, SMTPAppender, JDBCAppender, FileAppender, SocketHubAppender, SocketAppender, TelnetAppender, ConsoleAppender, JMSAppender, …</a:t>
            </a:r>
          </a:p>
          <a:p>
            <a:pPr marL="285750" indent="-285750">
              <a:buFont typeface="Arial" pitchFamily="34" charset="0"/>
              <a:buChar char="•"/>
            </a:pPr>
            <a:r>
              <a:rPr lang="vi-VN" b="1" dirty="0"/>
              <a:t>Layout</a:t>
            </a:r>
            <a:r>
              <a:rPr lang="vi-VN" dirty="0"/>
              <a:t>: chịu trách nhiệm định dạng (format) kết quả log. Các loại Layout: PatternLayout, SimpleLayout, XMLLayout, HTMLLayout</a:t>
            </a:r>
            <a:r>
              <a:rPr lang="vi-VN" dirty="0" smtClean="0"/>
              <a:t>.</a:t>
            </a:r>
            <a:endParaRPr lang="en-US" dirty="0" smtClean="0"/>
          </a:p>
          <a:p>
            <a:pPr marL="285750" indent="-285750">
              <a:buFont typeface="Arial" pitchFamily="34" charset="0"/>
              <a:buChar char="•"/>
            </a:pPr>
            <a:endParaRPr lang="en-US" dirty="0"/>
          </a:p>
          <a:p>
            <a:r>
              <a:rPr lang="vi-VN" dirty="0"/>
              <a:t>Để sử dụng Log4j</a:t>
            </a:r>
            <a:r>
              <a:rPr lang="vi-VN" dirty="0" smtClean="0"/>
              <a:t>,</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a:t>
            </a:r>
            <a:r>
              <a:rPr lang="vi-VN" dirty="0" smtClean="0"/>
              <a:t>ta </a:t>
            </a:r>
            <a:r>
              <a:rPr lang="vi-VN" dirty="0"/>
              <a:t>cần thực hiện theo các bước:</a:t>
            </a:r>
          </a:p>
          <a:p>
            <a:pPr marL="342900" indent="-342900">
              <a:buFont typeface="+mj-lt"/>
              <a:buAutoNum type="arabicPeriod"/>
            </a:pPr>
            <a:r>
              <a:rPr lang="vi-VN" dirty="0"/>
              <a:t>Khai báo thư viện cần thiết cho Log4j.</a:t>
            </a:r>
          </a:p>
          <a:p>
            <a:pPr marL="342900" indent="-342900">
              <a:buFont typeface="+mj-lt"/>
              <a:buAutoNum type="arabicPeriod"/>
            </a:pPr>
            <a:r>
              <a:rPr lang="vi-VN" dirty="0"/>
              <a:t>Cấu hình Log4j.</a:t>
            </a:r>
          </a:p>
          <a:p>
            <a:pPr marL="342900" indent="-342900">
              <a:buFont typeface="+mj-lt"/>
              <a:buAutoNum type="arabicPeriod"/>
            </a:pPr>
            <a:r>
              <a:rPr lang="vi-VN" dirty="0"/>
              <a:t>Đặt câu lệnh log trong ứng dụng.</a:t>
            </a:r>
          </a:p>
          <a:p>
            <a:pPr marL="285750" indent="-285750">
              <a:buFont typeface="Arial" pitchFamily="34" charset="0"/>
              <a:buChar char="•"/>
            </a:pPr>
            <a:endParaRPr lang="vi-VN" dirty="0"/>
          </a:p>
        </p:txBody>
      </p:sp>
    </p:spTree>
    <p:extLst>
      <p:ext uri="{BB962C8B-B14F-4D97-AF65-F5344CB8AC3E}">
        <p14:creationId xmlns:p14="http://schemas.microsoft.com/office/powerpoint/2010/main" val="3347580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987138" y="474858"/>
            <a:ext cx="7045037" cy="4247317"/>
          </a:xfrm>
          <a:prstGeom prst="rect">
            <a:avLst/>
          </a:prstGeom>
          <a:solidFill>
            <a:schemeClr val="accent4">
              <a:lumMod val="20000"/>
              <a:lumOff val="80000"/>
            </a:schemeClr>
          </a:solidFill>
        </p:spPr>
        <p:txBody>
          <a:bodyPr wrap="square" rtlCol="0">
            <a:spAutoFit/>
          </a:bodyPr>
          <a:lstStyle/>
          <a:p>
            <a:r>
              <a:rPr lang="en-US" dirty="0" smtClean="0"/>
              <a:t>1. </a:t>
            </a:r>
            <a:r>
              <a:rPr lang="vi-VN" sz="1600" i="1" dirty="0" smtClean="0"/>
              <a:t>Khai </a:t>
            </a:r>
            <a:r>
              <a:rPr lang="vi-VN" sz="1600" i="1" dirty="0"/>
              <a:t>báo thư viện cần thiết cho </a:t>
            </a:r>
            <a:r>
              <a:rPr lang="vi-VN" sz="1600" i="1" dirty="0" smtClean="0"/>
              <a:t>Log4j</a:t>
            </a:r>
            <a:endParaRPr lang="en-US" sz="1600" i="1" dirty="0" smtClean="0"/>
          </a:p>
          <a:p>
            <a:r>
              <a:rPr lang="en-US" dirty="0"/>
              <a:t> </a:t>
            </a:r>
            <a:r>
              <a:rPr lang="en-US" dirty="0" smtClean="0"/>
              <a:t>    Add dependency </a:t>
            </a:r>
            <a:r>
              <a:rPr lang="en-US" dirty="0" err="1" smtClean="0"/>
              <a:t>vào</a:t>
            </a:r>
            <a:r>
              <a:rPr lang="en-US" dirty="0" smtClean="0"/>
              <a:t> file pom.xml</a:t>
            </a:r>
          </a:p>
          <a:p>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endParaRPr lang="en-US" dirty="0" smtClean="0"/>
          </a:p>
          <a:p>
            <a:pPr marL="342900" indent="-342900">
              <a:buFont typeface="+mj-lt"/>
              <a:buAutoNum type="arabicPeriod"/>
            </a:pPr>
            <a:endParaRPr lang="vi-VN" dirty="0"/>
          </a:p>
          <a:p>
            <a:r>
              <a:rPr lang="en-US" dirty="0" smtClean="0"/>
              <a:t>2. </a:t>
            </a:r>
            <a:r>
              <a:rPr lang="en-US" sz="1600" i="1" dirty="0" err="1" smtClean="0"/>
              <a:t>Cấu</a:t>
            </a:r>
            <a:r>
              <a:rPr lang="en-US" sz="1600" i="1" dirty="0" smtClean="0"/>
              <a:t> </a:t>
            </a:r>
            <a:r>
              <a:rPr lang="en-US" sz="1600" i="1" dirty="0" err="1" smtClean="0"/>
              <a:t>hình</a:t>
            </a:r>
            <a:r>
              <a:rPr lang="en-US" sz="1600" i="1" dirty="0" smtClean="0"/>
              <a:t> file log4j.properties </a:t>
            </a:r>
            <a:r>
              <a:rPr lang="en-US" sz="1600" i="1" dirty="0" err="1" smtClean="0"/>
              <a:t>đặt</a:t>
            </a:r>
            <a:r>
              <a:rPr lang="en-US" sz="1600" i="1" dirty="0" smtClean="0"/>
              <a:t> ở </a:t>
            </a:r>
            <a:r>
              <a:rPr lang="en-US" sz="1600" i="1" dirty="0" err="1"/>
              <a:t>src</a:t>
            </a:r>
            <a:r>
              <a:rPr lang="en-US" sz="1600" i="1" dirty="0"/>
              <a:t>/main/resources</a:t>
            </a:r>
            <a:endParaRPr lang="en-US" sz="1600" i="1"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vi-VN" dirty="0"/>
          </a:p>
        </p:txBody>
      </p:sp>
      <p:sp>
        <p:nvSpPr>
          <p:cNvPr id="2" name="TextBox 1"/>
          <p:cNvSpPr txBox="1"/>
          <p:nvPr/>
        </p:nvSpPr>
        <p:spPr>
          <a:xfrm>
            <a:off x="1943100" y="1101436"/>
            <a:ext cx="4104409" cy="1169551"/>
          </a:xfrm>
          <a:prstGeom prst="rect">
            <a:avLst/>
          </a:prstGeom>
          <a:solidFill>
            <a:schemeClr val="bg1"/>
          </a:solidFill>
        </p:spPr>
        <p:txBody>
          <a:bodyPr wrap="square" rtlCol="0">
            <a:spAutoFit/>
          </a:bodyPr>
          <a:lstStyle/>
          <a:p>
            <a:r>
              <a:rPr lang="en-US" dirty="0"/>
              <a:t>&lt;dependency&gt;</a:t>
            </a:r>
          </a:p>
          <a:p>
            <a:pPr lvl="7"/>
            <a:r>
              <a:rPr lang="en-US" dirty="0" smtClean="0"/>
              <a:t>	&lt;</a:t>
            </a:r>
            <a:r>
              <a:rPr lang="en-US" dirty="0" err="1" smtClean="0"/>
              <a:t>groupId</a:t>
            </a:r>
            <a:r>
              <a:rPr lang="en-US" dirty="0" smtClean="0"/>
              <a:t>&gt;log4j&lt;/</a:t>
            </a:r>
            <a:r>
              <a:rPr lang="en-US" dirty="0" err="1"/>
              <a:t>groupId</a:t>
            </a:r>
            <a:r>
              <a:rPr lang="en-US" dirty="0"/>
              <a:t>&gt;</a:t>
            </a:r>
          </a:p>
          <a:p>
            <a:pPr lvl="4"/>
            <a:r>
              <a:rPr lang="en-US" dirty="0" smtClean="0"/>
              <a:t>	&lt;</a:t>
            </a:r>
            <a:r>
              <a:rPr lang="en-US" dirty="0" err="1" smtClean="0"/>
              <a:t>artifactId</a:t>
            </a:r>
            <a:r>
              <a:rPr lang="en-US" dirty="0" smtClean="0"/>
              <a:t>&gt;log4j</a:t>
            </a:r>
            <a:r>
              <a:rPr lang="en-US" dirty="0"/>
              <a:t>&lt;/</a:t>
            </a:r>
            <a:r>
              <a:rPr lang="en-US" dirty="0" err="1"/>
              <a:t>artifactId</a:t>
            </a:r>
            <a:r>
              <a:rPr lang="en-US" dirty="0"/>
              <a:t>&gt;</a:t>
            </a:r>
          </a:p>
          <a:p>
            <a:pPr lvl="4"/>
            <a:r>
              <a:rPr lang="en-US" dirty="0" smtClean="0"/>
              <a:t>	&lt;</a:t>
            </a:r>
            <a:r>
              <a:rPr lang="en-US" dirty="0"/>
              <a:t>version&gt;${log4j.version}&lt;/version&gt;</a:t>
            </a:r>
          </a:p>
          <a:p>
            <a:r>
              <a:rPr lang="en-US" dirty="0"/>
              <a:t>&lt;/dependency&gt;</a:t>
            </a:r>
          </a:p>
        </p:txBody>
      </p:sp>
      <p:sp>
        <p:nvSpPr>
          <p:cNvPr id="4" name="TextBox 3"/>
          <p:cNvSpPr txBox="1"/>
          <p:nvPr/>
        </p:nvSpPr>
        <p:spPr>
          <a:xfrm>
            <a:off x="1085852" y="2900603"/>
            <a:ext cx="6852804" cy="1600438"/>
          </a:xfrm>
          <a:prstGeom prst="rect">
            <a:avLst/>
          </a:prstGeom>
          <a:solidFill>
            <a:schemeClr val="bg1"/>
          </a:solidFill>
        </p:spPr>
        <p:txBody>
          <a:bodyPr wrap="square" rtlCol="0">
            <a:spAutoFit/>
          </a:bodyPr>
          <a:lstStyle/>
          <a:p>
            <a:r>
              <a:rPr lang="en-US" dirty="0"/>
              <a:t>log4j.rootLogger=INFO, console</a:t>
            </a:r>
          </a:p>
          <a:p>
            <a:r>
              <a:rPr lang="en-US" dirty="0"/>
              <a:t>log4j.appender.console=org.apache.log4j.ConsoleAppender</a:t>
            </a:r>
          </a:p>
          <a:p>
            <a:r>
              <a:rPr lang="en-US" dirty="0"/>
              <a:t>log4j.appender.console.Threshold=INFO</a:t>
            </a:r>
          </a:p>
          <a:p>
            <a:r>
              <a:rPr lang="en-US" dirty="0"/>
              <a:t>log4j.appender.console.Target=</a:t>
            </a:r>
            <a:r>
              <a:rPr lang="en-US" dirty="0" err="1"/>
              <a:t>System.out</a:t>
            </a:r>
            <a:endParaRPr lang="en-US" dirty="0"/>
          </a:p>
          <a:p>
            <a:r>
              <a:rPr lang="en-US" dirty="0"/>
              <a:t>log4j.appender.console.layout=org.apache.log4j.PatternLayout</a:t>
            </a:r>
          </a:p>
          <a:p>
            <a:r>
              <a:rPr lang="en-US" dirty="0"/>
              <a:t>log4j.appender.console.layout.conversionPattern = [%p] %d{</a:t>
            </a:r>
            <a:r>
              <a:rPr lang="en-US" u="sng" dirty="0" err="1"/>
              <a:t>yyyy</a:t>
            </a:r>
            <a:r>
              <a:rPr lang="en-US" u="sng" dirty="0"/>
              <a:t>-MM-</a:t>
            </a:r>
            <a:r>
              <a:rPr lang="en-US" u="sng" dirty="0" err="1"/>
              <a:t>dd</a:t>
            </a:r>
            <a:r>
              <a:rPr lang="en-US" u="sng" dirty="0"/>
              <a:t> </a:t>
            </a:r>
            <a:r>
              <a:rPr lang="en-US" u="sng" dirty="0" err="1"/>
              <a:t>HH:mm:ss</a:t>
            </a:r>
            <a:r>
              <a:rPr lang="en-US" u="sng" dirty="0"/>
              <a:t>} [%M] %x %c(%c</a:t>
            </a:r>
            <a:r>
              <a:rPr lang="en-US" b="1" u="sng" dirty="0"/>
              <a:t>{1}:%L): %</a:t>
            </a:r>
            <a:r>
              <a:rPr lang="en-US" b="1" u="sng" dirty="0" err="1" smtClean="0"/>
              <a:t>m%n</a:t>
            </a:r>
            <a:endParaRPr lang="en-US" b="1" u="sng" dirty="0"/>
          </a:p>
        </p:txBody>
      </p:sp>
    </p:spTree>
    <p:extLst>
      <p:ext uri="{BB962C8B-B14F-4D97-AF65-F5344CB8AC3E}">
        <p14:creationId xmlns:p14="http://schemas.microsoft.com/office/powerpoint/2010/main" val="1221754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550720" y="413660"/>
            <a:ext cx="8136080" cy="4555093"/>
          </a:xfrm>
          <a:prstGeom prst="rect">
            <a:avLst/>
          </a:prstGeom>
          <a:solidFill>
            <a:schemeClr val="accent4">
              <a:lumMod val="20000"/>
              <a:lumOff val="80000"/>
            </a:schemeClr>
          </a:solidFill>
        </p:spPr>
        <p:txBody>
          <a:bodyPr wrap="square" rtlCol="0">
            <a:spAutoFit/>
          </a:bodyPr>
          <a:lstStyle/>
          <a:p>
            <a:r>
              <a:rPr lang="en-US" sz="1600" dirty="0" err="1" smtClean="0"/>
              <a:t>Định</a:t>
            </a:r>
            <a:r>
              <a:rPr lang="en-US" sz="1600" dirty="0" smtClean="0"/>
              <a:t> </a:t>
            </a:r>
            <a:r>
              <a:rPr lang="en-US" sz="1600" dirty="0" err="1" smtClean="0"/>
              <a:t>dạng</a:t>
            </a:r>
            <a:r>
              <a:rPr lang="en-US" sz="1600" dirty="0" smtClean="0"/>
              <a:t> </a:t>
            </a:r>
            <a:r>
              <a:rPr lang="en-US" sz="1600" dirty="0" err="1" smtClean="0"/>
              <a:t>ghi</a:t>
            </a:r>
            <a:r>
              <a:rPr lang="en-US" sz="1600" dirty="0" smtClean="0"/>
              <a:t> Log (</a:t>
            </a:r>
            <a:r>
              <a:rPr lang="en-US" sz="1600" dirty="0">
                <a:solidFill>
                  <a:schemeClr val="accent2">
                    <a:lumMod val="50000"/>
                  </a:schemeClr>
                </a:solidFill>
              </a:rPr>
              <a:t>.</a:t>
            </a:r>
            <a:r>
              <a:rPr lang="en-US" sz="1600" dirty="0" err="1" smtClean="0"/>
              <a:t>conversionPattern</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tham</a:t>
            </a:r>
            <a:r>
              <a:rPr lang="en-US" sz="1600" dirty="0" smtClean="0"/>
              <a:t> </a:t>
            </a:r>
            <a:r>
              <a:rPr lang="en-US" sz="1600" dirty="0" err="1" smtClean="0"/>
              <a:t>khảo</a:t>
            </a:r>
            <a:r>
              <a:rPr lang="en-US" sz="1600" dirty="0" smtClean="0"/>
              <a:t> ở link </a:t>
            </a:r>
            <a:r>
              <a:rPr lang="en-US" sz="1600" dirty="0" err="1" smtClean="0"/>
              <a:t>dưới</a:t>
            </a:r>
            <a:r>
              <a:rPr lang="en-US" sz="1600" dirty="0" smtClean="0"/>
              <a:t> </a:t>
            </a:r>
            <a:r>
              <a:rPr lang="en-US" sz="1600" dirty="0" err="1" smtClean="0"/>
              <a:t>đây</a:t>
            </a:r>
            <a:r>
              <a:rPr lang="en-US" sz="1600" dirty="0" smtClean="0"/>
              <a:t> :</a:t>
            </a:r>
            <a:endParaRPr lang="en-US" sz="1600" dirty="0" smtClean="0">
              <a:solidFill>
                <a:schemeClr val="accent2">
                  <a:lumMod val="50000"/>
                </a:schemeClr>
              </a:solidFill>
              <a:hlinkClick r:id="rId2"/>
            </a:endParaRPr>
          </a:p>
          <a:p>
            <a:r>
              <a:rPr lang="en-US" sz="1500" dirty="0" smtClean="0">
                <a:solidFill>
                  <a:schemeClr val="accent2">
                    <a:lumMod val="50000"/>
                  </a:schemeClr>
                </a:solidFill>
                <a:hlinkClick r:id="rId2"/>
              </a:rPr>
              <a:t>https</a:t>
            </a:r>
            <a:r>
              <a:rPr lang="en-US" sz="1500" dirty="0">
                <a:solidFill>
                  <a:schemeClr val="accent2">
                    <a:lumMod val="50000"/>
                  </a:schemeClr>
                </a:solidFill>
                <a:hlinkClick r:id="rId2"/>
              </a:rPr>
              <a:t>://</a:t>
            </a:r>
            <a:r>
              <a:rPr lang="en-US" sz="1500" dirty="0" smtClean="0">
                <a:solidFill>
                  <a:schemeClr val="accent2">
                    <a:lumMod val="50000"/>
                  </a:schemeClr>
                </a:solidFill>
                <a:hlinkClick r:id="rId2"/>
              </a:rPr>
              <a:t>www.codejava.net/coding/common-conversion-patterns-for-log4js-patternlayou</a:t>
            </a:r>
            <a:r>
              <a:rPr lang="en-US" sz="1500" dirty="0" smtClean="0">
                <a:hlinkClick r:id="rId2"/>
              </a:rPr>
              <a:t>t</a:t>
            </a:r>
            <a:endParaRPr lang="en-US" sz="1500" dirty="0"/>
          </a:p>
          <a:p>
            <a:endParaRPr lang="en-US" sz="1600" dirty="0"/>
          </a:p>
          <a:p>
            <a:r>
              <a:rPr lang="en-US" sz="1600" dirty="0" smtClean="0"/>
              <a:t>Chi </a:t>
            </a:r>
            <a:r>
              <a:rPr lang="en-US" sz="1600" dirty="0" err="1" smtClean="0"/>
              <a:t>tiết</a:t>
            </a:r>
            <a:r>
              <a:rPr lang="en-US" sz="1600" dirty="0" smtClean="0"/>
              <a:t> </a:t>
            </a:r>
            <a:r>
              <a:rPr lang="en-US" sz="1600" dirty="0" err="1" smtClean="0"/>
              <a:t>về</a:t>
            </a:r>
            <a:r>
              <a:rPr lang="en-US" sz="1600" dirty="0" smtClean="0"/>
              <a:t> </a:t>
            </a:r>
            <a:r>
              <a:rPr lang="en-US" sz="1600" dirty="0" err="1" smtClean="0"/>
              <a:t>các</a:t>
            </a:r>
            <a:r>
              <a:rPr lang="en-US" sz="1600" dirty="0" smtClean="0"/>
              <a:t> </a:t>
            </a:r>
            <a:r>
              <a:rPr lang="en-US" sz="1600" dirty="0" err="1" smtClean="0"/>
              <a:t>cấu</a:t>
            </a:r>
            <a:r>
              <a:rPr lang="en-US" sz="1600" dirty="0" smtClean="0"/>
              <a:t> </a:t>
            </a:r>
            <a:r>
              <a:rPr lang="en-US" sz="1600" dirty="0" err="1" smtClean="0"/>
              <a:t>hình</a:t>
            </a:r>
            <a:r>
              <a:rPr lang="en-US" sz="1600" dirty="0" smtClean="0"/>
              <a:t>, </a:t>
            </a:r>
            <a:r>
              <a:rPr lang="en-US" sz="1600" dirty="0" err="1" smtClean="0"/>
              <a:t>bạn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tham</a:t>
            </a:r>
            <a:r>
              <a:rPr lang="en-US" sz="1600" dirty="0" smtClean="0"/>
              <a:t> </a:t>
            </a:r>
            <a:r>
              <a:rPr lang="en-US" sz="1600" dirty="0" err="1" smtClean="0"/>
              <a:t>khảo</a:t>
            </a:r>
            <a:r>
              <a:rPr lang="en-US" sz="1600" dirty="0" smtClean="0"/>
              <a:t> </a:t>
            </a:r>
            <a:r>
              <a:rPr lang="en-US" sz="1600" dirty="0" err="1" smtClean="0"/>
              <a:t>thêm</a:t>
            </a:r>
            <a:r>
              <a:rPr lang="en-US" sz="1600" dirty="0" smtClean="0"/>
              <a:t> </a:t>
            </a:r>
            <a:r>
              <a:rPr lang="en-US" sz="1600" dirty="0" err="1" smtClean="0"/>
              <a:t>trên</a:t>
            </a:r>
            <a:r>
              <a:rPr lang="en-US" sz="1600" dirty="0"/>
              <a:t> </a:t>
            </a:r>
            <a:r>
              <a:rPr lang="en-US" sz="1600" dirty="0">
                <a:hlinkClick r:id="rId3"/>
              </a:rPr>
              <a:t>document </a:t>
            </a:r>
            <a:r>
              <a:rPr lang="en-US" sz="1600" dirty="0" err="1">
                <a:hlinkClick r:id="rId3"/>
              </a:rPr>
              <a:t>của</a:t>
            </a:r>
            <a:r>
              <a:rPr lang="en-US" sz="1600" dirty="0">
                <a:hlinkClick r:id="rId3"/>
              </a:rPr>
              <a:t> Log4j</a:t>
            </a:r>
            <a:r>
              <a:rPr lang="en-US" sz="1600" dirty="0"/>
              <a:t>.</a:t>
            </a:r>
            <a:endParaRPr lang="en-US" sz="1600" dirty="0" smtClean="0"/>
          </a:p>
          <a:p>
            <a:r>
              <a:rPr lang="en-US" sz="1500" dirty="0">
                <a:hlinkClick r:id="rId3"/>
              </a:rPr>
              <a:t>https://logging.apache.org/log4j/2.x/manual/configuration.html</a:t>
            </a:r>
            <a:endParaRPr lang="en-US" sz="1500" dirty="0" smtClean="0"/>
          </a:p>
          <a:p>
            <a:endParaRPr lang="en-US" dirty="0" smtClean="0"/>
          </a:p>
          <a:p>
            <a:r>
              <a:rPr lang="en-US" sz="1600" i="1" dirty="0" smtClean="0"/>
              <a:t>3.Sử </a:t>
            </a:r>
            <a:r>
              <a:rPr lang="en-US" sz="1600" i="1" dirty="0" err="1" smtClean="0"/>
              <a:t>dụng</a:t>
            </a:r>
            <a:r>
              <a:rPr lang="en-US" sz="1600" i="1" dirty="0" smtClean="0"/>
              <a:t> log </a:t>
            </a:r>
            <a:r>
              <a:rPr lang="en-US" sz="1600" i="1" dirty="0" err="1" smtClean="0"/>
              <a:t>trong</a:t>
            </a:r>
            <a:r>
              <a:rPr lang="en-US" sz="1600" i="1" dirty="0" smtClean="0"/>
              <a:t> </a:t>
            </a:r>
            <a:r>
              <a:rPr lang="en-US" sz="1600" i="1" dirty="0" err="1" smtClean="0"/>
              <a:t>ứng</a:t>
            </a:r>
            <a:r>
              <a:rPr lang="en-US" sz="1600" i="1" dirty="0" smtClean="0"/>
              <a:t> </a:t>
            </a:r>
            <a:r>
              <a:rPr lang="en-US" sz="1600" i="1" dirty="0" err="1" smtClean="0"/>
              <a:t>dụng</a:t>
            </a:r>
            <a:r>
              <a:rPr lang="en-US" sz="1600" i="1" dirty="0"/>
              <a:t>:</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vi-VN" dirty="0"/>
          </a:p>
        </p:txBody>
      </p:sp>
      <p:sp>
        <p:nvSpPr>
          <p:cNvPr id="8" name="TextBox 7"/>
          <p:cNvSpPr txBox="1"/>
          <p:nvPr/>
        </p:nvSpPr>
        <p:spPr>
          <a:xfrm>
            <a:off x="883227" y="2187524"/>
            <a:ext cx="7221682" cy="2246769"/>
          </a:xfrm>
          <a:prstGeom prst="rect">
            <a:avLst/>
          </a:prstGeom>
          <a:solidFill>
            <a:schemeClr val="bg1"/>
          </a:solidFill>
        </p:spPr>
        <p:txBody>
          <a:bodyPr wrap="square" rtlCol="0">
            <a:spAutoFit/>
          </a:bodyPr>
          <a:lstStyle/>
          <a:p>
            <a:r>
              <a:rPr lang="en-US" dirty="0" smtClean="0"/>
              <a:t>public class </a:t>
            </a:r>
            <a:r>
              <a:rPr lang="en-US" dirty="0" err="1" smtClean="0"/>
              <a:t>GhiLogTest</a:t>
            </a:r>
            <a:r>
              <a:rPr lang="en-US" dirty="0" smtClean="0"/>
              <a:t>{</a:t>
            </a:r>
          </a:p>
          <a:p>
            <a:pPr lvl="3"/>
            <a:r>
              <a:rPr lang="en-US" dirty="0" smtClean="0"/>
              <a:t>      static </a:t>
            </a:r>
            <a:r>
              <a:rPr lang="en-US" dirty="0"/>
              <a:t>Logger log = </a:t>
            </a:r>
            <a:r>
              <a:rPr lang="en-US" dirty="0" err="1" smtClean="0"/>
              <a:t>Logger.getLogger</a:t>
            </a:r>
            <a:r>
              <a:rPr lang="en-US" dirty="0" smtClean="0"/>
              <a:t>(</a:t>
            </a:r>
            <a:r>
              <a:rPr lang="en-US" dirty="0" err="1" smtClean="0"/>
              <a:t>GhiLogTest.class.getName</a:t>
            </a:r>
            <a:r>
              <a:rPr lang="en-US" dirty="0" smtClean="0"/>
              <a:t>());</a:t>
            </a:r>
          </a:p>
          <a:p>
            <a:pPr lvl="3"/>
            <a:r>
              <a:rPr lang="en-US" dirty="0" smtClean="0"/>
              <a:t>      public </a:t>
            </a:r>
            <a:r>
              <a:rPr lang="en-US" dirty="0"/>
              <a:t>static void main(String[] </a:t>
            </a:r>
            <a:r>
              <a:rPr lang="en-US" dirty="0" err="1"/>
              <a:t>args</a:t>
            </a:r>
            <a:r>
              <a:rPr lang="en-US" dirty="0"/>
              <a:t>) </a:t>
            </a:r>
            <a:r>
              <a:rPr lang="en-US" dirty="0" smtClean="0"/>
              <a:t>{</a:t>
            </a:r>
          </a:p>
          <a:p>
            <a:pPr lvl="3"/>
            <a:r>
              <a:rPr lang="en-US" dirty="0" smtClean="0"/>
              <a:t>             </a:t>
            </a:r>
            <a:r>
              <a:rPr lang="en-US" dirty="0" err="1" smtClean="0"/>
              <a:t>ApplicationContext</a:t>
            </a:r>
            <a:r>
              <a:rPr lang="en-US" dirty="0" smtClean="0"/>
              <a:t> </a:t>
            </a:r>
            <a:r>
              <a:rPr lang="en-US" dirty="0"/>
              <a:t>context = new </a:t>
            </a:r>
            <a:r>
              <a:rPr lang="en-US" dirty="0" err="1"/>
              <a:t>ClassPathXmlApplicationContext</a:t>
            </a:r>
            <a:r>
              <a:rPr lang="en-US" dirty="0"/>
              <a:t>("Beans.xml"); </a:t>
            </a:r>
            <a:endParaRPr lang="en-US" dirty="0" smtClean="0"/>
          </a:p>
          <a:p>
            <a:pPr lvl="3"/>
            <a:r>
              <a:rPr lang="en-US" dirty="0" smtClean="0"/>
              <a:t>             </a:t>
            </a:r>
            <a:r>
              <a:rPr lang="en-US" dirty="0" err="1" smtClean="0"/>
              <a:t>HelloWorld</a:t>
            </a:r>
            <a:r>
              <a:rPr lang="en-US" dirty="0" smtClean="0"/>
              <a:t> </a:t>
            </a:r>
            <a:r>
              <a:rPr lang="en-US" dirty="0" err="1"/>
              <a:t>obj</a:t>
            </a:r>
            <a:r>
              <a:rPr lang="en-US" dirty="0"/>
              <a:t> = (</a:t>
            </a:r>
            <a:r>
              <a:rPr lang="en-US" dirty="0" err="1"/>
              <a:t>HelloWorld</a:t>
            </a:r>
            <a:r>
              <a:rPr lang="en-US" dirty="0"/>
              <a:t>) </a:t>
            </a:r>
            <a:r>
              <a:rPr lang="en-US" dirty="0" err="1"/>
              <a:t>context.getBean</a:t>
            </a:r>
            <a:r>
              <a:rPr lang="en-US" dirty="0"/>
              <a:t>("</a:t>
            </a:r>
            <a:r>
              <a:rPr lang="en-US" dirty="0" err="1"/>
              <a:t>helloWorld</a:t>
            </a:r>
            <a:r>
              <a:rPr lang="en-US" dirty="0" smtClean="0"/>
              <a:t>");</a:t>
            </a:r>
            <a:endParaRPr lang="en-US" dirty="0"/>
          </a:p>
          <a:p>
            <a:pPr lvl="3"/>
            <a:r>
              <a:rPr lang="en-US" dirty="0" smtClean="0"/>
              <a:t>             log.info</a:t>
            </a:r>
            <a:r>
              <a:rPr lang="en-US" dirty="0"/>
              <a:t>("Going to create </a:t>
            </a:r>
            <a:r>
              <a:rPr lang="en-US" dirty="0" err="1"/>
              <a:t>HelloWord</a:t>
            </a:r>
            <a:r>
              <a:rPr lang="en-US" dirty="0"/>
              <a:t> </a:t>
            </a:r>
            <a:r>
              <a:rPr lang="en-US" dirty="0" err="1"/>
              <a:t>Obj</a:t>
            </a:r>
            <a:r>
              <a:rPr lang="en-US" dirty="0" smtClean="0"/>
              <a:t>");</a:t>
            </a:r>
          </a:p>
          <a:p>
            <a:pPr lvl="3"/>
            <a:r>
              <a:rPr lang="en-US" dirty="0"/>
              <a:t> </a:t>
            </a:r>
            <a:r>
              <a:rPr lang="en-US" dirty="0" smtClean="0"/>
              <a:t>            </a:t>
            </a:r>
            <a:r>
              <a:rPr lang="en-US" dirty="0" err="1" smtClean="0"/>
              <a:t>obj.getMessage</a:t>
            </a:r>
            <a:r>
              <a:rPr lang="en-US" dirty="0" smtClean="0"/>
              <a:t>();   </a:t>
            </a:r>
          </a:p>
          <a:p>
            <a:pPr lvl="3"/>
            <a:r>
              <a:rPr lang="en-US" dirty="0" smtClean="0"/>
              <a:t>             log.info</a:t>
            </a:r>
            <a:r>
              <a:rPr lang="en-US" dirty="0"/>
              <a:t>("Exiting the program</a:t>
            </a:r>
            <a:r>
              <a:rPr lang="en-US" dirty="0" smtClean="0"/>
              <a:t>");</a:t>
            </a:r>
          </a:p>
          <a:p>
            <a:pPr lvl="3"/>
            <a:r>
              <a:rPr lang="en-US" dirty="0" smtClean="0"/>
              <a:t>       }</a:t>
            </a:r>
          </a:p>
          <a:p>
            <a:r>
              <a:rPr lang="en-US" dirty="0" smtClean="0"/>
              <a:t>}</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406" y="4434293"/>
            <a:ext cx="8790708" cy="59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rot="5400000">
            <a:off x="4583496" y="3880953"/>
            <a:ext cx="602478" cy="280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024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724892"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AOP</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smtClean="0">
                <a:solidFill>
                  <a:srgbClr val="3C78D8"/>
                </a:solidFill>
                <a:latin typeface="Oswald"/>
                <a:ea typeface="Oswald"/>
                <a:cs typeface="Oswald"/>
                <a:sym typeface="Oswald"/>
              </a:rPr>
              <a:t>12</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524988"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091681"/>
      </p:ext>
    </p:extLst>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5153" y="909219"/>
            <a:ext cx="6251944" cy="3323987"/>
          </a:xfrm>
          <a:prstGeom prst="rect">
            <a:avLst/>
          </a:prstGeom>
          <a:ln w="19050">
            <a:solidFill>
              <a:schemeClr val="accent1"/>
            </a:solidFill>
          </a:ln>
        </p:spPr>
        <p:txBody>
          <a:bodyPr wrap="square">
            <a:spAutoFit/>
          </a:bodyPr>
          <a:lstStyle/>
          <a:p>
            <a:r>
              <a:rPr lang="en-US" dirty="0" err="1"/>
              <a:t>Một</a:t>
            </a:r>
            <a:r>
              <a:rPr lang="en-US" dirty="0"/>
              <a:t> </a:t>
            </a:r>
            <a:r>
              <a:rPr lang="en-US" dirty="0" err="1"/>
              <a:t>trong</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chính</a:t>
            </a:r>
            <a:r>
              <a:rPr lang="en-US" dirty="0"/>
              <a:t> </a:t>
            </a:r>
            <a:r>
              <a:rPr lang="en-US" dirty="0" err="1"/>
              <a:t>của</a:t>
            </a:r>
            <a:r>
              <a:rPr lang="en-US" dirty="0"/>
              <a:t> Spring Framework </a:t>
            </a:r>
            <a:r>
              <a:rPr lang="en-US" dirty="0" err="1"/>
              <a:t>là</a:t>
            </a:r>
            <a:r>
              <a:rPr lang="en-US" dirty="0"/>
              <a:t> </a:t>
            </a:r>
            <a:r>
              <a:rPr lang="en-US" b="1" dirty="0" err="1"/>
              <a:t>lập</a:t>
            </a:r>
            <a:r>
              <a:rPr lang="en-US" b="1" dirty="0"/>
              <a:t> </a:t>
            </a:r>
            <a:r>
              <a:rPr lang="en-US" b="1" dirty="0" err="1"/>
              <a:t>trình</a:t>
            </a:r>
            <a:r>
              <a:rPr lang="en-US" b="1" dirty="0"/>
              <a:t> </a:t>
            </a:r>
            <a:r>
              <a:rPr lang="en-US" b="1" dirty="0" err="1"/>
              <a:t>hướng</a:t>
            </a:r>
            <a:r>
              <a:rPr lang="en-US" b="1" dirty="0"/>
              <a:t> </a:t>
            </a:r>
            <a:r>
              <a:rPr lang="en-US" b="1" dirty="0" err="1"/>
              <a:t>khía</a:t>
            </a:r>
            <a:r>
              <a:rPr lang="en-US" b="1" dirty="0"/>
              <a:t> </a:t>
            </a:r>
            <a:r>
              <a:rPr lang="en-US" b="1" dirty="0" err="1"/>
              <a:t>cạnh</a:t>
            </a:r>
            <a:r>
              <a:rPr lang="en-US" b="1" dirty="0"/>
              <a:t> (AOP)</a:t>
            </a:r>
            <a:r>
              <a:rPr lang="en-US" dirty="0"/>
              <a:t> . </a:t>
            </a:r>
            <a:r>
              <a:rPr lang="en-US" dirty="0" err="1"/>
              <a:t>Lập</a:t>
            </a:r>
            <a:r>
              <a:rPr lang="en-US" dirty="0"/>
              <a:t> </a:t>
            </a:r>
            <a:r>
              <a:rPr lang="en-US" dirty="0" err="1"/>
              <a:t>trình</a:t>
            </a:r>
            <a:r>
              <a:rPr lang="en-US" dirty="0"/>
              <a:t> </a:t>
            </a:r>
            <a:r>
              <a:rPr lang="en-US" dirty="0" err="1"/>
              <a:t>hướng</a:t>
            </a:r>
            <a:r>
              <a:rPr lang="en-US" dirty="0"/>
              <a:t> </a:t>
            </a:r>
            <a:r>
              <a:rPr lang="en-US" dirty="0" err="1"/>
              <a:t>theo</a:t>
            </a:r>
            <a:r>
              <a:rPr lang="en-US" dirty="0"/>
              <a:t> </a:t>
            </a:r>
            <a:r>
              <a:rPr lang="en-US" dirty="0" err="1"/>
              <a:t>khía</a:t>
            </a:r>
            <a:r>
              <a:rPr lang="en-US" dirty="0"/>
              <a:t> </a:t>
            </a:r>
            <a:r>
              <a:rPr lang="en-US" dirty="0" err="1"/>
              <a:t>cạnh</a:t>
            </a:r>
            <a:r>
              <a:rPr lang="en-US" dirty="0"/>
              <a:t> </a:t>
            </a:r>
            <a:r>
              <a:rPr lang="en-US" dirty="0" err="1"/>
              <a:t>đòi</a:t>
            </a:r>
            <a:r>
              <a:rPr lang="en-US" dirty="0"/>
              <a:t> </a:t>
            </a:r>
            <a:r>
              <a:rPr lang="en-US" dirty="0" err="1"/>
              <a:t>hỏi</a:t>
            </a:r>
            <a:r>
              <a:rPr lang="en-US" dirty="0"/>
              <a:t> </a:t>
            </a:r>
            <a:r>
              <a:rPr lang="en-US" dirty="0" err="1"/>
              <a:t>phải</a:t>
            </a:r>
            <a:r>
              <a:rPr lang="en-US" dirty="0"/>
              <a:t> </a:t>
            </a:r>
            <a:r>
              <a:rPr lang="en-US" dirty="0" err="1"/>
              <a:t>phá</a:t>
            </a:r>
            <a:r>
              <a:rPr lang="en-US" dirty="0"/>
              <a:t> </a:t>
            </a:r>
            <a:r>
              <a:rPr lang="en-US" dirty="0" err="1"/>
              <a:t>vỡ</a:t>
            </a:r>
            <a:r>
              <a:rPr lang="en-US" dirty="0"/>
              <a:t> logic </a:t>
            </a:r>
            <a:r>
              <a:rPr lang="en-US" dirty="0" err="1"/>
              <a:t>chương</a:t>
            </a:r>
            <a:r>
              <a:rPr lang="en-US" dirty="0"/>
              <a:t> </a:t>
            </a:r>
            <a:r>
              <a:rPr lang="en-US" dirty="0" err="1"/>
              <a:t>trình</a:t>
            </a:r>
            <a:r>
              <a:rPr lang="en-US" dirty="0"/>
              <a:t> </a:t>
            </a:r>
            <a:r>
              <a:rPr lang="en-US" dirty="0" err="1"/>
              <a:t>thành</a:t>
            </a:r>
            <a:r>
              <a:rPr lang="en-US" dirty="0"/>
              <a:t> </a:t>
            </a:r>
            <a:r>
              <a:rPr lang="en-US" dirty="0" err="1"/>
              <a:t>các</a:t>
            </a:r>
            <a:r>
              <a:rPr lang="en-US" dirty="0"/>
              <a:t> </a:t>
            </a:r>
            <a:r>
              <a:rPr lang="en-US" dirty="0" err="1"/>
              <a:t>phần</a:t>
            </a:r>
            <a:r>
              <a:rPr lang="en-US" dirty="0"/>
              <a:t> </a:t>
            </a:r>
            <a:r>
              <a:rPr lang="en-US" dirty="0" err="1"/>
              <a:t>riêng</a:t>
            </a:r>
            <a:r>
              <a:rPr lang="en-US" dirty="0"/>
              <a:t> </a:t>
            </a:r>
            <a:r>
              <a:rPr lang="en-US" dirty="0" err="1"/>
              <a:t>biệt</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a:t>concerns</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trải</a:t>
            </a:r>
            <a:r>
              <a:rPr lang="en-US" dirty="0"/>
              <a:t> </a:t>
            </a:r>
            <a:r>
              <a:rPr lang="en-US" dirty="0" err="1"/>
              <a:t>rộng</a:t>
            </a:r>
            <a:r>
              <a:rPr lang="en-US" dirty="0"/>
              <a:t> </a:t>
            </a:r>
            <a:r>
              <a:rPr lang="en-US" dirty="0" err="1"/>
              <a:t>trên</a:t>
            </a:r>
            <a:r>
              <a:rPr lang="en-US" dirty="0"/>
              <a:t> </a:t>
            </a:r>
            <a:r>
              <a:rPr lang="en-US" dirty="0" err="1"/>
              <a:t>nhiều</a:t>
            </a:r>
            <a:r>
              <a:rPr lang="en-US" dirty="0"/>
              <a:t> </a:t>
            </a:r>
            <a:r>
              <a:rPr lang="en-US" dirty="0" err="1"/>
              <a:t>điểm</a:t>
            </a:r>
            <a:r>
              <a:rPr lang="en-US" dirty="0"/>
              <a:t> </a:t>
            </a:r>
            <a:r>
              <a:rPr lang="en-US" dirty="0" err="1"/>
              <a:t>của</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dirty="0"/>
              <a:t>cross-cutting concerns</a:t>
            </a:r>
            <a:r>
              <a:rPr lang="en-US" dirty="0"/>
              <a:t> </a:t>
            </a:r>
            <a:r>
              <a:rPr lang="en-US" dirty="0" err="1"/>
              <a:t>và</a:t>
            </a:r>
            <a:r>
              <a:rPr lang="en-US" dirty="0"/>
              <a:t> </a:t>
            </a:r>
            <a:r>
              <a:rPr lang="en-US" dirty="0" err="1"/>
              <a:t>những</a:t>
            </a:r>
            <a:r>
              <a:rPr lang="en-US" dirty="0"/>
              <a:t> </a:t>
            </a:r>
            <a:r>
              <a:rPr lang="en-US" dirty="0" err="1"/>
              <a:t>mối</a:t>
            </a:r>
            <a:r>
              <a:rPr lang="en-US" dirty="0"/>
              <a:t> </a:t>
            </a:r>
            <a:r>
              <a:rPr lang="en-US" dirty="0" err="1"/>
              <a:t>quan</a:t>
            </a:r>
            <a:r>
              <a:rPr lang="en-US" dirty="0"/>
              <a:t> </a:t>
            </a:r>
            <a:r>
              <a:rPr lang="en-US" dirty="0" err="1"/>
              <a:t>tâm</a:t>
            </a:r>
            <a:r>
              <a:rPr lang="en-US" dirty="0"/>
              <a:t> </a:t>
            </a:r>
            <a:r>
              <a:rPr lang="en-US" dirty="0" err="1"/>
              <a:t>xuyên</a:t>
            </a:r>
            <a:r>
              <a:rPr lang="en-US" dirty="0"/>
              <a:t> </a:t>
            </a:r>
            <a:r>
              <a:rPr lang="en-US" dirty="0" err="1"/>
              <a:t>suốt</a:t>
            </a:r>
            <a:r>
              <a:rPr lang="en-US" dirty="0"/>
              <a:t> </a:t>
            </a:r>
            <a:r>
              <a:rPr lang="en-US" dirty="0" err="1"/>
              <a:t>này</a:t>
            </a:r>
            <a:r>
              <a:rPr lang="en-US" dirty="0"/>
              <a:t> </a:t>
            </a:r>
            <a:r>
              <a:rPr lang="en-US" dirty="0" err="1"/>
              <a:t>tách</a:t>
            </a:r>
            <a:r>
              <a:rPr lang="en-US" dirty="0"/>
              <a:t> </a:t>
            </a:r>
            <a:r>
              <a:rPr lang="en-US" dirty="0" err="1"/>
              <a:t>biệt</a:t>
            </a:r>
            <a:r>
              <a:rPr lang="en-US" dirty="0"/>
              <a:t> </a:t>
            </a:r>
            <a:r>
              <a:rPr lang="en-US" dirty="0" err="1"/>
              <a:t>về</a:t>
            </a:r>
            <a:r>
              <a:rPr lang="en-US" dirty="0"/>
              <a:t> </a:t>
            </a:r>
            <a:r>
              <a:rPr lang="en-US" dirty="0" err="1"/>
              <a:t>mặt</a:t>
            </a:r>
            <a:r>
              <a:rPr lang="en-US" dirty="0"/>
              <a:t> </a:t>
            </a:r>
            <a:r>
              <a:rPr lang="en-US" dirty="0" err="1"/>
              <a:t>khái</a:t>
            </a:r>
            <a:r>
              <a:rPr lang="en-US" dirty="0"/>
              <a:t> </a:t>
            </a:r>
            <a:r>
              <a:rPr lang="en-US" dirty="0" err="1"/>
              <a:t>niệm</a:t>
            </a:r>
            <a:r>
              <a:rPr lang="en-US" dirty="0"/>
              <a:t> </a:t>
            </a:r>
            <a:r>
              <a:rPr lang="en-US" dirty="0" err="1"/>
              <a:t>với</a:t>
            </a:r>
            <a:r>
              <a:rPr lang="en-US" dirty="0"/>
              <a:t> business logic </a:t>
            </a:r>
            <a:r>
              <a:rPr lang="en-US" dirty="0" err="1"/>
              <a:t>của</a:t>
            </a:r>
            <a:r>
              <a:rPr lang="en-US" dirty="0"/>
              <a:t> </a:t>
            </a:r>
            <a:r>
              <a:rPr lang="en-US" dirty="0" err="1"/>
              <a:t>ứng</a:t>
            </a:r>
            <a:r>
              <a:rPr lang="en-US" dirty="0"/>
              <a:t> </a:t>
            </a:r>
            <a:r>
              <a:rPr lang="en-US" dirty="0" err="1" smtClean="0"/>
              <a:t>dụng</a:t>
            </a:r>
            <a:r>
              <a:rPr lang="en-US" dirty="0" smtClean="0"/>
              <a:t>.</a:t>
            </a:r>
          </a:p>
          <a:p>
            <a:r>
              <a:rPr lang="en-US" dirty="0" err="1" smtClean="0"/>
              <a:t>Vdu</a:t>
            </a:r>
            <a:r>
              <a:rPr lang="en-US" dirty="0" smtClean="0"/>
              <a:t> </a:t>
            </a:r>
            <a:r>
              <a:rPr lang="en-US" dirty="0" err="1" smtClean="0"/>
              <a:t>với</a:t>
            </a:r>
            <a:r>
              <a:rPr lang="en-US" dirty="0" smtClean="0"/>
              <a:t> AOP: </a:t>
            </a:r>
            <a:r>
              <a:rPr lang="en-US" dirty="0"/>
              <a:t>logging, auditing, transaction, security, caching, v.v</a:t>
            </a:r>
            <a:r>
              <a:rPr lang="en-US" dirty="0" smtClean="0"/>
              <a:t>.</a:t>
            </a:r>
          </a:p>
          <a:p>
            <a:endParaRPr lang="en-US" dirty="0"/>
          </a:p>
          <a:p>
            <a:r>
              <a:rPr lang="en-US" dirty="0" smtClean="0"/>
              <a:t>Dependency </a:t>
            </a:r>
            <a:r>
              <a:rPr lang="en-US" dirty="0"/>
              <a:t>Injection </a:t>
            </a:r>
            <a:r>
              <a:rPr lang="en-US" dirty="0" err="1"/>
              <a:t>giúp</a:t>
            </a:r>
            <a:r>
              <a:rPr lang="en-US" dirty="0"/>
              <a:t> </a:t>
            </a:r>
            <a:r>
              <a:rPr lang="en-US" dirty="0" err="1"/>
              <a:t>bạn</a:t>
            </a:r>
            <a:r>
              <a:rPr lang="en-US" dirty="0"/>
              <a:t> </a:t>
            </a:r>
            <a:r>
              <a:rPr lang="en-US" dirty="0" err="1"/>
              <a:t>tách</a:t>
            </a:r>
            <a:r>
              <a:rPr lang="en-US" dirty="0"/>
              <a:t> </a:t>
            </a:r>
            <a:r>
              <a:rPr lang="en-US" dirty="0" err="1"/>
              <a:t>rời</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bạn</a:t>
            </a:r>
            <a:r>
              <a:rPr lang="en-US" dirty="0"/>
              <a:t> </a:t>
            </a:r>
            <a:r>
              <a:rPr lang="en-US" dirty="0" err="1"/>
              <a:t>với</a:t>
            </a:r>
            <a:r>
              <a:rPr lang="en-US" dirty="0"/>
              <a:t> </a:t>
            </a:r>
            <a:r>
              <a:rPr lang="en-US" dirty="0" err="1"/>
              <a:t>nhau</a:t>
            </a:r>
            <a:r>
              <a:rPr lang="en-US" dirty="0"/>
              <a:t> </a:t>
            </a:r>
            <a:r>
              <a:rPr lang="en-US" dirty="0" err="1"/>
              <a:t>và</a:t>
            </a:r>
            <a:r>
              <a:rPr lang="en-US" dirty="0"/>
              <a:t> AOP </a:t>
            </a:r>
            <a:r>
              <a:rPr lang="en-US" dirty="0" err="1"/>
              <a:t>giúp</a:t>
            </a:r>
            <a:r>
              <a:rPr lang="en-US" dirty="0"/>
              <a:t> </a:t>
            </a:r>
            <a:r>
              <a:rPr lang="en-US" dirty="0" err="1"/>
              <a:t>bạn</a:t>
            </a:r>
            <a:r>
              <a:rPr lang="en-US" dirty="0"/>
              <a:t> </a:t>
            </a:r>
            <a:r>
              <a:rPr lang="en-US" dirty="0" err="1"/>
              <a:t>tách</a:t>
            </a:r>
            <a:r>
              <a:rPr lang="en-US" dirty="0"/>
              <a:t> </a:t>
            </a:r>
            <a:r>
              <a:rPr lang="en-US" dirty="0" err="1"/>
              <a:t>rời</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tâm</a:t>
            </a:r>
            <a:r>
              <a:rPr lang="en-US" dirty="0"/>
              <a:t> </a:t>
            </a:r>
            <a:r>
              <a:rPr lang="en-US" dirty="0" err="1"/>
              <a:t>xuyên</a:t>
            </a:r>
            <a:r>
              <a:rPr lang="en-US" dirty="0"/>
              <a:t> </a:t>
            </a:r>
            <a:r>
              <a:rPr lang="en-US" dirty="0" err="1"/>
              <a:t>suốt</a:t>
            </a:r>
            <a:r>
              <a:rPr lang="en-US" dirty="0"/>
              <a:t>(cross-cutting concern) </a:t>
            </a:r>
            <a:r>
              <a:rPr lang="en-US" dirty="0" err="1"/>
              <a:t>từ</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mà</a:t>
            </a:r>
            <a:r>
              <a:rPr lang="en-US" dirty="0"/>
              <a:t> </a:t>
            </a:r>
            <a:r>
              <a:rPr lang="en-US" dirty="0" err="1"/>
              <a:t>chúng</a:t>
            </a:r>
            <a:r>
              <a:rPr lang="en-US" dirty="0"/>
              <a:t> </a:t>
            </a:r>
            <a:r>
              <a:rPr lang="en-US" dirty="0" err="1"/>
              <a:t>ảnh</a:t>
            </a:r>
            <a:r>
              <a:rPr lang="en-US" dirty="0"/>
              <a:t> </a:t>
            </a:r>
            <a:r>
              <a:rPr lang="en-US" dirty="0" err="1"/>
              <a:t>hưởng</a:t>
            </a:r>
            <a:r>
              <a:rPr lang="en-US" dirty="0" smtClean="0"/>
              <a:t>.</a:t>
            </a:r>
          </a:p>
          <a:p>
            <a:endParaRPr lang="en-US" dirty="0" smtClean="0"/>
          </a:p>
          <a:p>
            <a:r>
              <a:rPr lang="en-US" dirty="0" smtClean="0"/>
              <a:t> </a:t>
            </a:r>
            <a:r>
              <a:rPr lang="en-US" dirty="0" err="1" smtClean="0"/>
              <a:t>Mô-đun</a:t>
            </a:r>
            <a:r>
              <a:rPr lang="en-US" dirty="0" smtClean="0"/>
              <a:t> </a:t>
            </a:r>
            <a:r>
              <a:rPr lang="en-US" dirty="0"/>
              <a:t>Spring AOP </a:t>
            </a:r>
            <a:r>
              <a:rPr lang="en-US" dirty="0" err="1"/>
              <a:t>cung</a:t>
            </a:r>
            <a:r>
              <a:rPr lang="en-US" dirty="0"/>
              <a:t> </a:t>
            </a:r>
            <a:r>
              <a:rPr lang="en-US" dirty="0" err="1"/>
              <a:t>cấp</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chặn</a:t>
            </a:r>
            <a:r>
              <a:rPr lang="en-US" dirty="0"/>
              <a:t> </a:t>
            </a:r>
            <a:r>
              <a:rPr lang="en-US" dirty="0" err="1"/>
              <a:t>để</a:t>
            </a:r>
            <a:r>
              <a:rPr lang="en-US" dirty="0"/>
              <a:t> </a:t>
            </a:r>
            <a:r>
              <a:rPr lang="en-US" dirty="0" err="1"/>
              <a:t>chặn</a:t>
            </a:r>
            <a:r>
              <a:rPr lang="en-US" dirty="0"/>
              <a:t> </a:t>
            </a:r>
            <a:r>
              <a:rPr lang="en-US" dirty="0" err="1"/>
              <a:t>ứng</a:t>
            </a:r>
            <a:r>
              <a:rPr lang="en-US" dirty="0"/>
              <a:t> </a:t>
            </a:r>
            <a:r>
              <a:rPr lang="en-US" dirty="0" err="1"/>
              <a:t>dụng</a:t>
            </a:r>
            <a:r>
              <a:rPr lang="en-US" dirty="0"/>
              <a:t>. </a:t>
            </a:r>
            <a:r>
              <a:rPr lang="en-US" dirty="0" err="1"/>
              <a:t>Ví</a:t>
            </a:r>
            <a:r>
              <a:rPr lang="en-US" dirty="0"/>
              <a:t> </a:t>
            </a:r>
            <a:r>
              <a:rPr lang="en-US" dirty="0" err="1"/>
              <a:t>dụ</a:t>
            </a:r>
            <a:r>
              <a:rPr lang="en-US" dirty="0"/>
              <a:t>, </a:t>
            </a:r>
            <a:r>
              <a:rPr lang="en-US" dirty="0" err="1"/>
              <a:t>khi</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thêm</a:t>
            </a:r>
            <a:r>
              <a:rPr lang="en-US" dirty="0"/>
              <a:t> </a:t>
            </a:r>
            <a:r>
              <a:rPr lang="en-US" dirty="0" err="1"/>
              <a:t>chức</a:t>
            </a:r>
            <a:r>
              <a:rPr lang="en-US" dirty="0"/>
              <a:t> </a:t>
            </a:r>
            <a:r>
              <a:rPr lang="en-US" dirty="0" err="1"/>
              <a:t>năng</a:t>
            </a:r>
            <a:r>
              <a:rPr lang="en-US" dirty="0"/>
              <a:t> </a:t>
            </a:r>
            <a:r>
              <a:rPr lang="en-US" dirty="0" err="1"/>
              <a:t>bổ</a:t>
            </a:r>
            <a:r>
              <a:rPr lang="en-US" dirty="0"/>
              <a:t> sung </a:t>
            </a:r>
            <a:r>
              <a:rPr lang="en-US" dirty="0" err="1"/>
              <a:t>trước</a:t>
            </a:r>
            <a:r>
              <a:rPr lang="en-US" dirty="0"/>
              <a:t> </a:t>
            </a:r>
            <a:r>
              <a:rPr lang="en-US" dirty="0" err="1"/>
              <a:t>hoặc</a:t>
            </a:r>
            <a:r>
              <a:rPr lang="en-US" dirty="0"/>
              <a:t> </a:t>
            </a:r>
            <a:r>
              <a:rPr lang="en-US" dirty="0" err="1"/>
              <a:t>sau</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phương</a:t>
            </a:r>
            <a:r>
              <a:rPr lang="en-US" dirty="0"/>
              <a:t> </a:t>
            </a:r>
            <a:r>
              <a:rPr lang="en-US" dirty="0" err="1"/>
              <a:t>thức</a:t>
            </a:r>
            <a:r>
              <a:rPr lang="en-US" dirty="0"/>
              <a:t>.</a:t>
            </a:r>
          </a:p>
        </p:txBody>
      </p:sp>
      <p:sp>
        <p:nvSpPr>
          <p:cNvPr id="3" name="TextBox 2"/>
          <p:cNvSpPr txBox="1"/>
          <p:nvPr/>
        </p:nvSpPr>
        <p:spPr>
          <a:xfrm>
            <a:off x="510363" y="329609"/>
            <a:ext cx="2498651" cy="369332"/>
          </a:xfrm>
          <a:prstGeom prst="rect">
            <a:avLst/>
          </a:prstGeom>
          <a:noFill/>
        </p:spPr>
        <p:txBody>
          <a:bodyPr wrap="square" rtlCol="0">
            <a:spAutoFit/>
          </a:bodyPr>
          <a:lstStyle/>
          <a:p>
            <a:r>
              <a:rPr lang="en-US" sz="1800" b="1" i="1" dirty="0" smtClean="0"/>
              <a:t>AOP </a:t>
            </a:r>
            <a:r>
              <a:rPr lang="en-US" sz="1800" b="1" i="1" dirty="0" err="1" smtClean="0"/>
              <a:t>là</a:t>
            </a:r>
            <a:r>
              <a:rPr lang="en-US" sz="1800" b="1" i="1" dirty="0" smtClean="0"/>
              <a:t> </a:t>
            </a:r>
            <a:r>
              <a:rPr lang="en-US" sz="1800" b="1" i="1" dirty="0" err="1" smtClean="0"/>
              <a:t>gì</a:t>
            </a:r>
            <a:r>
              <a:rPr lang="en-US" sz="1800" b="1" i="1" dirty="0" smtClean="0"/>
              <a:t> ?</a:t>
            </a:r>
            <a:endParaRPr lang="en-US" sz="1800" b="1" i="1" dirty="0"/>
          </a:p>
        </p:txBody>
      </p:sp>
    </p:spTree>
    <p:extLst>
      <p:ext uri="{BB962C8B-B14F-4D97-AF65-F5344CB8AC3E}">
        <p14:creationId xmlns:p14="http://schemas.microsoft.com/office/powerpoint/2010/main" val="642852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140" y="1467293"/>
            <a:ext cx="4859079" cy="369332"/>
          </a:xfrm>
          <a:prstGeom prst="rect">
            <a:avLst/>
          </a:prstGeom>
          <a:noFill/>
        </p:spPr>
        <p:txBody>
          <a:bodyPr wrap="square" rtlCol="0">
            <a:spAutoFit/>
          </a:bodyPr>
          <a:lstStyle/>
          <a:p>
            <a:r>
              <a:rPr lang="en-US" sz="1800" b="1" i="1" dirty="0" err="1" smtClean="0"/>
              <a:t>Thuật</a:t>
            </a:r>
            <a:r>
              <a:rPr lang="en-US" sz="1800" b="1" i="1" dirty="0" smtClean="0"/>
              <a:t> </a:t>
            </a:r>
            <a:r>
              <a:rPr lang="en-US" sz="1800" b="1" i="1" dirty="0" err="1" smtClean="0"/>
              <a:t>ngữ</a:t>
            </a:r>
            <a:r>
              <a:rPr lang="en-US" sz="1800" b="1" i="1" dirty="0" smtClean="0"/>
              <a:t> </a:t>
            </a:r>
            <a:r>
              <a:rPr lang="en-US" sz="1800" b="1" i="1" dirty="0" err="1" smtClean="0"/>
              <a:t>trong</a:t>
            </a:r>
            <a:r>
              <a:rPr lang="en-US" sz="1800" b="1" i="1" dirty="0" smtClean="0"/>
              <a:t> AOP</a:t>
            </a:r>
            <a:endParaRPr lang="en-US" sz="1800" b="1" i="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929" y="49250"/>
            <a:ext cx="4576570" cy="5062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7191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568" y="265814"/>
            <a:ext cx="4859079" cy="369332"/>
          </a:xfrm>
          <a:prstGeom prst="rect">
            <a:avLst/>
          </a:prstGeom>
          <a:noFill/>
        </p:spPr>
        <p:txBody>
          <a:bodyPr wrap="square" rtlCol="0">
            <a:spAutoFit/>
          </a:bodyPr>
          <a:lstStyle/>
          <a:p>
            <a:r>
              <a:rPr lang="en-US" sz="1800" b="1" i="1" dirty="0" err="1" smtClean="0"/>
              <a:t>Các</a:t>
            </a:r>
            <a:r>
              <a:rPr lang="en-US" sz="1800" b="1" i="1" dirty="0" smtClean="0"/>
              <a:t> </a:t>
            </a:r>
            <a:r>
              <a:rPr lang="en-US" sz="1800" b="1" i="1" dirty="0" err="1" smtClean="0"/>
              <a:t>loại</a:t>
            </a:r>
            <a:r>
              <a:rPr lang="en-US" sz="1800" b="1" i="1" dirty="0" smtClean="0"/>
              <a:t> ‘Advice’</a:t>
            </a:r>
            <a:endParaRPr lang="en-US" sz="1800" b="1"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784" y="783154"/>
            <a:ext cx="511492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45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32809" y="2709029"/>
            <a:ext cx="4791142" cy="1159799"/>
          </a:xfrm>
          <a:prstGeom prst="rect">
            <a:avLst/>
          </a:prstGeom>
        </p:spPr>
        <p:txBody>
          <a:bodyPr lIns="91425" tIns="91425" rIns="91425" bIns="91425" anchor="b" anchorCtr="0">
            <a:noAutofit/>
          </a:bodyPr>
          <a:lstStyle/>
          <a:p>
            <a:pPr lvl="0" algn="ctr" rtl="0">
              <a:spcBef>
                <a:spcPts val="0"/>
              </a:spcBef>
              <a:buNone/>
            </a:pPr>
            <a:r>
              <a:rPr lang="en" dirty="0" smtClean="0">
                <a:latin typeface="Times New Roman" pitchFamily="18" charset="0"/>
                <a:cs typeface="Times New Roman" pitchFamily="18" charset="0"/>
              </a:rPr>
              <a:t>Định nghĩa Bean và các thuộc tính</a:t>
            </a:r>
            <a:endParaRPr lang="en" dirty="0">
              <a:latin typeface="Times New Roman" pitchFamily="18" charset="0"/>
              <a:cs typeface="Times New Roman" pitchFamily="18" charset="0"/>
            </a:endParaRPr>
          </a:p>
        </p:txBody>
      </p:sp>
      <p:sp>
        <p:nvSpPr>
          <p:cNvPr id="474" name="Shape 474"/>
          <p:cNvSpPr txBox="1">
            <a:spLocks noGrp="1"/>
          </p:cNvSpPr>
          <p:nvPr>
            <p:ph type="subTitle" idx="1"/>
          </p:nvPr>
        </p:nvSpPr>
        <p:spPr>
          <a:xfrm>
            <a:off x="2847110" y="3871925"/>
            <a:ext cx="4084648" cy="784799"/>
          </a:xfrm>
          <a:prstGeom prst="rect">
            <a:avLst/>
          </a:prstGeom>
        </p:spPr>
        <p:txBody>
          <a:bodyPr lIns="91425" tIns="91425" rIns="91425" bIns="91425" anchor="t" anchorCtr="0">
            <a:noAutofit/>
          </a:bodyPr>
          <a:lstStyle/>
          <a:p>
            <a:pPr lvl="0" rtl="0">
              <a:spcBef>
                <a:spcPts val="0"/>
              </a:spcBef>
              <a:buNone/>
            </a:pPr>
            <a:r>
              <a:rPr lang="en" sz="2800" b="1" i="1" dirty="0" smtClean="0">
                <a:latin typeface="Times New Roman" pitchFamily="18" charset="0"/>
                <a:cs typeface="Times New Roman" pitchFamily="18" charset="0"/>
              </a:rPr>
              <a:t>Vòng đời và phạm vi ?</a:t>
            </a:r>
            <a:endParaRPr lang="en" sz="2800" b="1" i="1"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2</a:t>
            </a:r>
          </a:p>
        </p:txBody>
      </p:sp>
      <p:cxnSp>
        <p:nvCxnSpPr>
          <p:cNvPr id="4" name="Straight Connector 3"/>
          <p:cNvCxnSpPr/>
          <p:nvPr/>
        </p:nvCxnSpPr>
        <p:spPr>
          <a:xfrm>
            <a:off x="2836718" y="3865418"/>
            <a:ext cx="463434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10970"/>
      </p:ext>
    </p:extLst>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568" y="588106"/>
            <a:ext cx="4859079" cy="369332"/>
          </a:xfrm>
          <a:prstGeom prst="rect">
            <a:avLst/>
          </a:prstGeom>
          <a:noFill/>
        </p:spPr>
        <p:txBody>
          <a:bodyPr wrap="square" rtlCol="0">
            <a:spAutoFit/>
          </a:bodyPr>
          <a:lstStyle/>
          <a:p>
            <a:r>
              <a:rPr lang="en-US" sz="1800" b="1" i="1" dirty="0" err="1" smtClean="0"/>
              <a:t>Có</a:t>
            </a:r>
            <a:r>
              <a:rPr lang="en-US" sz="1800" b="1" i="1" dirty="0" smtClean="0"/>
              <a:t> 2 </a:t>
            </a:r>
            <a:r>
              <a:rPr lang="en-US" sz="1800" b="1" i="1" dirty="0" err="1" smtClean="0"/>
              <a:t>cách</a:t>
            </a:r>
            <a:r>
              <a:rPr lang="en-US" sz="1800" b="1" i="1" dirty="0" smtClean="0"/>
              <a:t> </a:t>
            </a:r>
            <a:r>
              <a:rPr lang="en-US" sz="1800" b="1" i="1" dirty="0" err="1" smtClean="0"/>
              <a:t>sử</a:t>
            </a:r>
            <a:r>
              <a:rPr lang="en-US" sz="1800" b="1" i="1" dirty="0" smtClean="0"/>
              <a:t> </a:t>
            </a:r>
            <a:r>
              <a:rPr lang="en-US" sz="1800" b="1" i="1" dirty="0" err="1" smtClean="0"/>
              <a:t>dụng</a:t>
            </a:r>
            <a:r>
              <a:rPr lang="en-US" sz="1800" b="1" i="1" dirty="0" smtClean="0"/>
              <a:t> Spring AOP</a:t>
            </a:r>
            <a:endParaRPr lang="en-US" sz="1800" b="1" i="1" dirty="0"/>
          </a:p>
        </p:txBody>
      </p:sp>
      <p:sp>
        <p:nvSpPr>
          <p:cNvPr id="3" name="TextBox 2"/>
          <p:cNvSpPr txBox="1"/>
          <p:nvPr/>
        </p:nvSpPr>
        <p:spPr>
          <a:xfrm>
            <a:off x="914400" y="1265274"/>
            <a:ext cx="6134986" cy="1384995"/>
          </a:xfrm>
          <a:prstGeom prst="rect">
            <a:avLst/>
          </a:prstGeom>
          <a:noFill/>
          <a:ln w="28575">
            <a:solidFill>
              <a:schemeClr val="tx1"/>
            </a:solidFill>
          </a:ln>
        </p:spPr>
        <p:txBody>
          <a:bodyPr wrap="square" rtlCol="0">
            <a:spAutoFit/>
          </a:bodyPr>
          <a:lstStyle/>
          <a:p>
            <a:pPr>
              <a:lnSpc>
                <a:spcPct val="150000"/>
              </a:lnSpc>
            </a:pPr>
            <a:r>
              <a:rPr lang="en-US" dirty="0" smtClean="0"/>
              <a:t>1.Cài </a:t>
            </a:r>
            <a:r>
              <a:rPr lang="en-US" dirty="0" err="1" smtClean="0"/>
              <a:t>đặt</a:t>
            </a:r>
            <a:r>
              <a:rPr lang="en-US" dirty="0" smtClean="0"/>
              <a:t> </a:t>
            </a:r>
            <a:r>
              <a:rPr lang="en-US" dirty="0" err="1" smtClean="0"/>
              <a:t>bằng</a:t>
            </a:r>
            <a:r>
              <a:rPr lang="en-US" dirty="0" smtClean="0"/>
              <a:t> XML</a:t>
            </a:r>
          </a:p>
          <a:p>
            <a:pPr>
              <a:lnSpc>
                <a:spcPct val="150000"/>
              </a:lnSpc>
            </a:pPr>
            <a:r>
              <a:rPr lang="en-US" dirty="0">
                <a:hlinkClick r:id="rId2"/>
              </a:rPr>
              <a:t>https://www.tutorialspoint.com/spring/schema_based_aop_appoach.htm</a:t>
            </a:r>
            <a:endParaRPr lang="en-US" dirty="0" smtClean="0"/>
          </a:p>
          <a:p>
            <a:pPr>
              <a:lnSpc>
                <a:spcPct val="150000"/>
              </a:lnSpc>
            </a:pPr>
            <a:r>
              <a:rPr lang="en-US" dirty="0" smtClean="0"/>
              <a:t>2.Sử </a:t>
            </a:r>
            <a:r>
              <a:rPr lang="en-US" dirty="0" err="1" smtClean="0"/>
              <a:t>dụng</a:t>
            </a:r>
            <a:r>
              <a:rPr lang="en-US" dirty="0" smtClean="0"/>
              <a:t> Annotation</a:t>
            </a:r>
          </a:p>
          <a:p>
            <a:pPr>
              <a:lnSpc>
                <a:spcPct val="150000"/>
              </a:lnSpc>
            </a:pPr>
            <a:r>
              <a:rPr lang="en-US" dirty="0">
                <a:hlinkClick r:id="rId3"/>
              </a:rPr>
              <a:t>https://www.tutorialspoint.com/spring/aspectj_based_aop_appoach.htm</a:t>
            </a:r>
            <a:endParaRPr lang="en-US" dirty="0"/>
          </a:p>
        </p:txBody>
      </p:sp>
      <p:sp>
        <p:nvSpPr>
          <p:cNvPr id="4" name="TextBox 3"/>
          <p:cNvSpPr txBox="1"/>
          <p:nvPr/>
        </p:nvSpPr>
        <p:spPr>
          <a:xfrm>
            <a:off x="1531088" y="3062177"/>
            <a:ext cx="4572000" cy="523220"/>
          </a:xfrm>
          <a:prstGeom prst="rect">
            <a:avLst/>
          </a:prstGeom>
          <a:noFill/>
        </p:spPr>
        <p:txBody>
          <a:bodyPr wrap="square" rtlCol="0">
            <a:spAutoFit/>
          </a:bodyPr>
          <a:lstStyle/>
          <a:p>
            <a:r>
              <a:rPr lang="en-US" dirty="0" smtClean="0"/>
              <a:t>Ở </a:t>
            </a:r>
            <a:r>
              <a:rPr lang="en-US" dirty="0" err="1" smtClean="0"/>
              <a:t>bài</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này</a:t>
            </a:r>
            <a:r>
              <a:rPr lang="en-US" dirty="0" smtClean="0"/>
              <a:t> </a:t>
            </a:r>
            <a:r>
              <a:rPr lang="en-US" dirty="0" err="1" smtClean="0"/>
              <a:t>tôi</a:t>
            </a:r>
            <a:r>
              <a:rPr lang="en-US" dirty="0" smtClean="0"/>
              <a:t> </a:t>
            </a:r>
            <a:r>
              <a:rPr lang="en-US" dirty="0" err="1" smtClean="0"/>
              <a:t>sẽ</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bạn</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Annotation </a:t>
            </a:r>
            <a:r>
              <a:rPr lang="en-US" dirty="0" err="1" smtClean="0"/>
              <a:t>config</a:t>
            </a:r>
            <a:r>
              <a:rPr lang="en-US" dirty="0" smtClean="0"/>
              <a:t> Spring AOP</a:t>
            </a:r>
            <a:endParaRPr lang="en-US" dirty="0"/>
          </a:p>
        </p:txBody>
      </p:sp>
    </p:spTree>
    <p:extLst>
      <p:ext uri="{BB962C8B-B14F-4D97-AF65-F5344CB8AC3E}">
        <p14:creationId xmlns:p14="http://schemas.microsoft.com/office/powerpoint/2010/main" val="30634005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568" y="588106"/>
            <a:ext cx="4859079" cy="369332"/>
          </a:xfrm>
          <a:prstGeom prst="rect">
            <a:avLst/>
          </a:prstGeom>
          <a:noFill/>
        </p:spPr>
        <p:txBody>
          <a:bodyPr wrap="square" rtlCol="0">
            <a:spAutoFit/>
          </a:bodyPr>
          <a:lstStyle/>
          <a:p>
            <a:r>
              <a:rPr lang="en-US" sz="1800" b="1" i="1" dirty="0" err="1" smtClean="0"/>
              <a:t>Annatation</a:t>
            </a:r>
            <a:r>
              <a:rPr lang="en-US" sz="1800" b="1" i="1" dirty="0" smtClean="0"/>
              <a:t> </a:t>
            </a:r>
            <a:r>
              <a:rPr lang="en-US" sz="1800" b="1" i="1" dirty="0" err="1" smtClean="0"/>
              <a:t>config</a:t>
            </a:r>
            <a:r>
              <a:rPr lang="en-US" sz="1800" b="1" i="1" dirty="0" smtClean="0"/>
              <a:t> Spring AOP - @</a:t>
            </a:r>
            <a:r>
              <a:rPr lang="en-US" sz="1800" b="1" i="1" dirty="0" err="1" smtClean="0"/>
              <a:t>AspectJ</a:t>
            </a:r>
            <a:endParaRPr lang="en-US" sz="1800" b="1" i="1" dirty="0"/>
          </a:p>
        </p:txBody>
      </p:sp>
      <p:sp>
        <p:nvSpPr>
          <p:cNvPr id="3" name="TextBox 2"/>
          <p:cNvSpPr txBox="1"/>
          <p:nvPr/>
        </p:nvSpPr>
        <p:spPr>
          <a:xfrm>
            <a:off x="839972" y="1265273"/>
            <a:ext cx="6134986" cy="1345048"/>
          </a:xfrm>
          <a:prstGeom prst="rect">
            <a:avLst/>
          </a:prstGeom>
          <a:noFill/>
          <a:ln w="28575">
            <a:solidFill>
              <a:schemeClr val="tx1"/>
            </a:solidFill>
          </a:ln>
        </p:spPr>
        <p:txBody>
          <a:bodyPr wrap="square" rtlCol="0">
            <a:spAutoFit/>
          </a:bodyPr>
          <a:lstStyle/>
          <a:p>
            <a:pPr>
              <a:lnSpc>
                <a:spcPct val="150000"/>
              </a:lnSpc>
            </a:pPr>
            <a:r>
              <a:rPr lang="en-US" dirty="0"/>
              <a:t>@</a:t>
            </a:r>
            <a:r>
              <a:rPr lang="en-US" dirty="0" err="1"/>
              <a:t>AspectJ</a:t>
            </a:r>
            <a:r>
              <a:rPr lang="en-US" dirty="0"/>
              <a:t> </a:t>
            </a:r>
            <a:r>
              <a:rPr lang="en-US" dirty="0" err="1"/>
              <a:t>đề</a:t>
            </a:r>
            <a:r>
              <a:rPr lang="en-US" dirty="0"/>
              <a:t> </a:t>
            </a:r>
            <a:r>
              <a:rPr lang="en-US" dirty="0" err="1"/>
              <a:t>cập</a:t>
            </a:r>
            <a:r>
              <a:rPr lang="en-US" dirty="0"/>
              <a:t> </a:t>
            </a:r>
            <a:r>
              <a:rPr lang="en-US" dirty="0" err="1"/>
              <a:t>đến</a:t>
            </a:r>
            <a:r>
              <a:rPr lang="en-US" dirty="0"/>
              <a:t> </a:t>
            </a:r>
            <a:r>
              <a:rPr lang="en-US" dirty="0" err="1"/>
              <a:t>một</a:t>
            </a:r>
            <a:r>
              <a:rPr lang="en-US" dirty="0"/>
              <a:t> </a:t>
            </a:r>
            <a:r>
              <a:rPr lang="en-US" dirty="0" err="1"/>
              <a:t>kiểu</a:t>
            </a:r>
            <a:r>
              <a:rPr lang="en-US" dirty="0"/>
              <a:t> </a:t>
            </a:r>
            <a:r>
              <a:rPr lang="en-US" dirty="0" err="1"/>
              <a:t>khai</a:t>
            </a:r>
            <a:r>
              <a:rPr lang="en-US" dirty="0"/>
              <a:t> </a:t>
            </a:r>
            <a:r>
              <a:rPr lang="en-US" dirty="0" err="1"/>
              <a:t>báo</a:t>
            </a:r>
            <a:r>
              <a:rPr lang="en-US" dirty="0"/>
              <a:t> </a:t>
            </a:r>
            <a:r>
              <a:rPr lang="en-US" dirty="0" err="1"/>
              <a:t>các</a:t>
            </a:r>
            <a:r>
              <a:rPr lang="en-US" dirty="0"/>
              <a:t> aspect </a:t>
            </a:r>
            <a:r>
              <a:rPr lang="en-US" dirty="0" err="1"/>
              <a:t>như</a:t>
            </a:r>
            <a:r>
              <a:rPr lang="en-US" dirty="0"/>
              <a:t> </a:t>
            </a:r>
            <a:r>
              <a:rPr lang="en-US" dirty="0" err="1"/>
              <a:t>các</a:t>
            </a:r>
            <a:r>
              <a:rPr lang="en-US" dirty="0"/>
              <a:t> </a:t>
            </a:r>
            <a:r>
              <a:rPr lang="en-US" dirty="0" err="1"/>
              <a:t>lớp</a:t>
            </a:r>
            <a:r>
              <a:rPr lang="en-US" dirty="0"/>
              <a:t> Java </a:t>
            </a:r>
            <a:r>
              <a:rPr lang="en-US" dirty="0" err="1"/>
              <a:t>thông</a:t>
            </a:r>
            <a:r>
              <a:rPr lang="en-US" dirty="0"/>
              <a:t> </a:t>
            </a:r>
            <a:r>
              <a:rPr lang="en-US" dirty="0" err="1"/>
              <a:t>thường</a:t>
            </a:r>
            <a:r>
              <a:rPr lang="en-US" dirty="0"/>
              <a:t> </a:t>
            </a:r>
            <a:r>
              <a:rPr lang="en-US" dirty="0" err="1"/>
              <a:t>được</a:t>
            </a:r>
            <a:r>
              <a:rPr lang="en-US" dirty="0"/>
              <a:t> </a:t>
            </a:r>
            <a:r>
              <a:rPr lang="en-US" dirty="0" err="1"/>
              <a:t>chú</a:t>
            </a:r>
            <a:r>
              <a:rPr lang="en-US" dirty="0"/>
              <a:t> </a:t>
            </a:r>
            <a:r>
              <a:rPr lang="en-US" dirty="0" err="1"/>
              <a:t>thích</a:t>
            </a:r>
            <a:r>
              <a:rPr lang="en-US" dirty="0"/>
              <a:t> </a:t>
            </a:r>
            <a:r>
              <a:rPr lang="en-US" dirty="0" err="1"/>
              <a:t>bằng</a:t>
            </a:r>
            <a:r>
              <a:rPr lang="en-US" dirty="0"/>
              <a:t> </a:t>
            </a:r>
            <a:r>
              <a:rPr lang="en-US" dirty="0" err="1"/>
              <a:t>các</a:t>
            </a:r>
            <a:r>
              <a:rPr lang="en-US" dirty="0"/>
              <a:t> </a:t>
            </a:r>
            <a:r>
              <a:rPr lang="en-US" dirty="0" err="1"/>
              <a:t>chú</a:t>
            </a:r>
            <a:r>
              <a:rPr lang="en-US" dirty="0"/>
              <a:t> </a:t>
            </a:r>
            <a:r>
              <a:rPr lang="en-US" dirty="0" err="1"/>
              <a:t>thích</a:t>
            </a:r>
            <a:r>
              <a:rPr lang="en-US" dirty="0"/>
              <a:t> Java 5. </a:t>
            </a:r>
            <a:r>
              <a:rPr lang="en-US" dirty="0" err="1"/>
              <a:t>Hỗ</a:t>
            </a:r>
            <a:r>
              <a:rPr lang="en-US" dirty="0"/>
              <a:t> </a:t>
            </a:r>
            <a:r>
              <a:rPr lang="en-US" dirty="0" err="1"/>
              <a:t>trợ</a:t>
            </a:r>
            <a:r>
              <a:rPr lang="en-US" dirty="0"/>
              <a:t> @</a:t>
            </a:r>
            <a:r>
              <a:rPr lang="en-US" dirty="0" err="1"/>
              <a:t>AspectJ</a:t>
            </a:r>
            <a:r>
              <a:rPr lang="en-US" dirty="0"/>
              <a:t> </a:t>
            </a:r>
            <a:r>
              <a:rPr lang="en-US" dirty="0" err="1"/>
              <a:t>được</a:t>
            </a:r>
            <a:r>
              <a:rPr lang="en-US" dirty="0"/>
              <a:t> </a:t>
            </a:r>
            <a:r>
              <a:rPr lang="en-US" dirty="0" err="1"/>
              <a:t>kích</a:t>
            </a:r>
            <a:r>
              <a:rPr lang="en-US" dirty="0"/>
              <a:t> </a:t>
            </a:r>
            <a:r>
              <a:rPr lang="en-US" dirty="0" err="1"/>
              <a:t>hoạt</a:t>
            </a:r>
            <a:r>
              <a:rPr lang="en-US" dirty="0"/>
              <a:t> </a:t>
            </a:r>
            <a:r>
              <a:rPr lang="en-US" dirty="0" err="1"/>
              <a:t>bằng</a:t>
            </a:r>
            <a:r>
              <a:rPr lang="en-US" dirty="0"/>
              <a:t> </a:t>
            </a:r>
            <a:r>
              <a:rPr lang="en-US" dirty="0" err="1"/>
              <a:t>cách</a:t>
            </a:r>
            <a:r>
              <a:rPr lang="en-US" dirty="0"/>
              <a:t> </a:t>
            </a:r>
            <a:r>
              <a:rPr lang="en-US" dirty="0" err="1"/>
              <a:t>bao</a:t>
            </a:r>
            <a:r>
              <a:rPr lang="en-US" dirty="0"/>
              <a:t> </a:t>
            </a:r>
            <a:r>
              <a:rPr lang="en-US" dirty="0" err="1"/>
              <a:t>gồm</a:t>
            </a:r>
            <a:r>
              <a:rPr lang="en-US" dirty="0"/>
              <a:t> </a:t>
            </a:r>
            <a:r>
              <a:rPr lang="en-US" dirty="0" err="1"/>
              <a:t>phần</a:t>
            </a:r>
            <a:r>
              <a:rPr lang="en-US" dirty="0"/>
              <a:t> </a:t>
            </a:r>
            <a:r>
              <a:rPr lang="en-US" dirty="0" err="1"/>
              <a:t>tử</a:t>
            </a:r>
            <a:r>
              <a:rPr lang="en-US" dirty="0"/>
              <a:t> </a:t>
            </a:r>
            <a:r>
              <a:rPr lang="en-US" dirty="0" err="1"/>
              <a:t>sau</a:t>
            </a:r>
            <a:r>
              <a:rPr lang="en-US" dirty="0"/>
              <a:t> </a:t>
            </a:r>
            <a:r>
              <a:rPr lang="en-US" dirty="0" err="1"/>
              <a:t>trong</a:t>
            </a:r>
            <a:r>
              <a:rPr lang="en-US" dirty="0"/>
              <a:t> </a:t>
            </a:r>
            <a:r>
              <a:rPr lang="en-US" dirty="0" err="1"/>
              <a:t>tệp</a:t>
            </a:r>
            <a:r>
              <a:rPr lang="en-US" dirty="0"/>
              <a:t> </a:t>
            </a:r>
            <a:r>
              <a:rPr lang="en-US" dirty="0" err="1"/>
              <a:t>cấu</a:t>
            </a:r>
            <a:r>
              <a:rPr lang="en-US" dirty="0"/>
              <a:t> </a:t>
            </a:r>
            <a:r>
              <a:rPr lang="en-US" dirty="0" err="1"/>
              <a:t>hình</a:t>
            </a:r>
            <a:r>
              <a:rPr lang="en-US" dirty="0"/>
              <a:t> </a:t>
            </a:r>
            <a:r>
              <a:rPr lang="en-US" dirty="0" err="1"/>
              <a:t>dựa</a:t>
            </a:r>
            <a:r>
              <a:rPr lang="en-US" dirty="0"/>
              <a:t> </a:t>
            </a:r>
            <a:r>
              <a:rPr lang="en-US" dirty="0" err="1"/>
              <a:t>trên</a:t>
            </a:r>
            <a:r>
              <a:rPr lang="en-US" dirty="0"/>
              <a:t> file XML </a:t>
            </a:r>
            <a:r>
              <a:rPr lang="en-US" dirty="0" err="1"/>
              <a:t>của</a:t>
            </a:r>
            <a:r>
              <a:rPr lang="en-US" dirty="0"/>
              <a:t> </a:t>
            </a:r>
            <a:r>
              <a:rPr lang="en-US" dirty="0" err="1"/>
              <a:t>bạn</a:t>
            </a:r>
            <a:r>
              <a:rPr lang="en-US" dirty="0" smtClean="0"/>
              <a:t>.</a:t>
            </a:r>
            <a:endParaRPr lang="en-US" dirty="0"/>
          </a:p>
        </p:txBody>
      </p:sp>
      <p:sp>
        <p:nvSpPr>
          <p:cNvPr id="5" name="Rectangle 4"/>
          <p:cNvSpPr/>
          <p:nvPr/>
        </p:nvSpPr>
        <p:spPr>
          <a:xfrm>
            <a:off x="2876107" y="2947594"/>
            <a:ext cx="2501006" cy="338554"/>
          </a:xfrm>
          <a:prstGeom prst="rect">
            <a:avLst/>
          </a:prstGeom>
          <a:solidFill>
            <a:schemeClr val="accent1">
              <a:lumMod val="20000"/>
              <a:lumOff val="80000"/>
            </a:schemeClr>
          </a:solidFill>
        </p:spPr>
        <p:txBody>
          <a:bodyPr wrap="none">
            <a:spAutoFit/>
          </a:bodyPr>
          <a:lstStyle/>
          <a:p>
            <a:r>
              <a:rPr lang="en-US" sz="1600" i="1" dirty="0"/>
              <a:t>&lt;</a:t>
            </a:r>
            <a:r>
              <a:rPr lang="en-US" sz="1600" i="1" dirty="0" err="1"/>
              <a:t>aop:aspectj-autoproxy</a:t>
            </a:r>
            <a:r>
              <a:rPr lang="en-US" sz="1600" i="1" dirty="0"/>
              <a:t>/&gt;</a:t>
            </a:r>
            <a:endParaRPr lang="en-US" sz="1600" dirty="0"/>
          </a:p>
        </p:txBody>
      </p:sp>
    </p:spTree>
    <p:extLst>
      <p:ext uri="{BB962C8B-B14F-4D97-AF65-F5344CB8AC3E}">
        <p14:creationId xmlns:p14="http://schemas.microsoft.com/office/powerpoint/2010/main" val="3678792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706" y="892681"/>
            <a:ext cx="6953693" cy="830997"/>
          </a:xfrm>
          <a:prstGeom prst="rect">
            <a:avLst/>
          </a:prstGeom>
        </p:spPr>
        <p:txBody>
          <a:bodyPr wrap="square">
            <a:spAutoFit/>
          </a:bodyPr>
          <a:lstStyle/>
          <a:p>
            <a:r>
              <a:rPr lang="en-US" sz="1600" dirty="0" err="1"/>
              <a:t>Các</a:t>
            </a:r>
            <a:r>
              <a:rPr lang="en-US" sz="1600" dirty="0"/>
              <a:t> </a:t>
            </a:r>
            <a:r>
              <a:rPr lang="en-US" sz="1600" dirty="0"/>
              <a:t>Class Aspect </a:t>
            </a:r>
            <a:r>
              <a:rPr lang="en-US" sz="1600" dirty="0" err="1"/>
              <a:t>giống</a:t>
            </a:r>
            <a:r>
              <a:rPr lang="en-US" sz="1600" dirty="0"/>
              <a:t> </a:t>
            </a:r>
            <a:r>
              <a:rPr lang="en-US" sz="1600" dirty="0" err="1"/>
              <a:t>như</a:t>
            </a:r>
            <a:r>
              <a:rPr lang="en-US" sz="1600" dirty="0"/>
              <a:t> </a:t>
            </a:r>
            <a:r>
              <a:rPr lang="en-US" sz="1600" dirty="0" err="1"/>
              <a:t>bất</a:t>
            </a:r>
            <a:r>
              <a:rPr lang="en-US" sz="1600" dirty="0"/>
              <a:t> </a:t>
            </a:r>
            <a:r>
              <a:rPr lang="en-US" sz="1600" dirty="0" err="1"/>
              <a:t>kỳ</a:t>
            </a:r>
            <a:r>
              <a:rPr lang="en-US" sz="1600" dirty="0"/>
              <a:t> bean </a:t>
            </a:r>
            <a:r>
              <a:rPr lang="en-US" sz="1600" dirty="0" err="1"/>
              <a:t>thông</a:t>
            </a:r>
            <a:r>
              <a:rPr lang="en-US" sz="1600" dirty="0"/>
              <a:t> </a:t>
            </a:r>
            <a:r>
              <a:rPr lang="en-US" sz="1600" dirty="0" err="1"/>
              <a:t>thường</a:t>
            </a:r>
            <a:r>
              <a:rPr lang="en-US" sz="1600" dirty="0"/>
              <a:t> </a:t>
            </a:r>
            <a:r>
              <a:rPr lang="en-US" sz="1600" dirty="0" err="1"/>
              <a:t>khác</a:t>
            </a:r>
            <a:r>
              <a:rPr lang="en-US" sz="1600" dirty="0"/>
              <a:t> </a:t>
            </a:r>
            <a:r>
              <a:rPr lang="en-US" sz="1600" dirty="0" err="1"/>
              <a:t>và</a:t>
            </a:r>
            <a:r>
              <a:rPr lang="en-US" sz="1600" dirty="0"/>
              <a:t> </a:t>
            </a:r>
            <a:r>
              <a:rPr lang="en-US" sz="1600" dirty="0" err="1"/>
              <a:t>có</a:t>
            </a:r>
            <a:r>
              <a:rPr lang="en-US" sz="1600" dirty="0"/>
              <a:t> </a:t>
            </a:r>
            <a:r>
              <a:rPr lang="en-US" sz="1600" dirty="0" err="1"/>
              <a:t>thể</a:t>
            </a:r>
            <a:r>
              <a:rPr lang="en-US" sz="1600" dirty="0"/>
              <a:t> </a:t>
            </a:r>
            <a:r>
              <a:rPr lang="en-US" sz="1600" dirty="0" err="1"/>
              <a:t>có</a:t>
            </a:r>
            <a:r>
              <a:rPr lang="en-US" sz="1600" dirty="0"/>
              <a:t> </a:t>
            </a:r>
            <a:r>
              <a:rPr lang="en-US" sz="1600" dirty="0" err="1"/>
              <a:t>các</a:t>
            </a:r>
            <a:r>
              <a:rPr lang="en-US" sz="1600" dirty="0"/>
              <a:t> </a:t>
            </a:r>
            <a:r>
              <a:rPr lang="en-US" sz="1600" dirty="0" err="1"/>
              <a:t>phương</a:t>
            </a:r>
            <a:r>
              <a:rPr lang="en-US" sz="1600" dirty="0"/>
              <a:t> </a:t>
            </a:r>
            <a:r>
              <a:rPr lang="en-US" sz="1600" dirty="0" err="1"/>
              <a:t>thức</a:t>
            </a:r>
            <a:r>
              <a:rPr lang="en-US" sz="1600" dirty="0"/>
              <a:t> </a:t>
            </a:r>
            <a:r>
              <a:rPr lang="en-US" sz="1600" dirty="0" err="1"/>
              <a:t>và</a:t>
            </a:r>
            <a:r>
              <a:rPr lang="en-US" sz="1600" dirty="0"/>
              <a:t> </a:t>
            </a:r>
            <a:r>
              <a:rPr lang="en-US" sz="1600" dirty="0" err="1"/>
              <a:t>trường</a:t>
            </a:r>
            <a:r>
              <a:rPr lang="en-US" sz="1600" dirty="0"/>
              <a:t> </a:t>
            </a:r>
            <a:r>
              <a:rPr lang="en-US" sz="1600" dirty="0" err="1"/>
              <a:t>giống</a:t>
            </a:r>
            <a:r>
              <a:rPr lang="en-US" sz="1600" dirty="0"/>
              <a:t> </a:t>
            </a:r>
            <a:r>
              <a:rPr lang="en-US" sz="1600" dirty="0" err="1"/>
              <a:t>như</a:t>
            </a:r>
            <a:r>
              <a:rPr lang="en-US" sz="1600" dirty="0"/>
              <a:t> </a:t>
            </a:r>
            <a:r>
              <a:rPr lang="en-US" sz="1600" dirty="0" err="1"/>
              <a:t>bất</a:t>
            </a:r>
            <a:r>
              <a:rPr lang="en-US" sz="1600" dirty="0"/>
              <a:t> </a:t>
            </a:r>
            <a:r>
              <a:rPr lang="en-US" sz="1600" dirty="0" err="1"/>
              <a:t>kỳ</a:t>
            </a:r>
            <a:r>
              <a:rPr lang="en-US" sz="1600" dirty="0"/>
              <a:t> </a:t>
            </a:r>
            <a:r>
              <a:rPr lang="en-US" sz="1600" dirty="0" err="1"/>
              <a:t>lớp</a:t>
            </a:r>
            <a:r>
              <a:rPr lang="en-US" sz="1600" dirty="0"/>
              <a:t> </a:t>
            </a:r>
            <a:r>
              <a:rPr lang="en-US" sz="1600" dirty="0" err="1"/>
              <a:t>nào</a:t>
            </a:r>
            <a:r>
              <a:rPr lang="en-US" sz="1600" dirty="0"/>
              <a:t> </a:t>
            </a:r>
            <a:r>
              <a:rPr lang="en-US" sz="1600" dirty="0" err="1"/>
              <a:t>khác</a:t>
            </a:r>
            <a:r>
              <a:rPr lang="en-US" sz="1600" dirty="0"/>
              <a:t>, </a:t>
            </a:r>
            <a:r>
              <a:rPr lang="en-US" sz="1600" dirty="0" err="1"/>
              <a:t>ngoại</a:t>
            </a:r>
            <a:r>
              <a:rPr lang="en-US" sz="1600" dirty="0"/>
              <a:t> </a:t>
            </a:r>
            <a:r>
              <a:rPr lang="en-US" sz="1600" dirty="0" err="1"/>
              <a:t>trừ</a:t>
            </a:r>
            <a:r>
              <a:rPr lang="en-US" sz="1600" dirty="0"/>
              <a:t> </a:t>
            </a:r>
            <a:r>
              <a:rPr lang="en-US" sz="1600" dirty="0" err="1"/>
              <a:t>việc</a:t>
            </a:r>
            <a:r>
              <a:rPr lang="en-US" sz="1600" dirty="0"/>
              <a:t> </a:t>
            </a:r>
            <a:r>
              <a:rPr lang="en-US" sz="1600" dirty="0" err="1"/>
              <a:t>chúng</a:t>
            </a:r>
            <a:r>
              <a:rPr lang="en-US" sz="1600" dirty="0"/>
              <a:t> </a:t>
            </a:r>
            <a:r>
              <a:rPr lang="en-US" sz="1600" dirty="0" err="1"/>
              <a:t>sẽ</a:t>
            </a:r>
            <a:r>
              <a:rPr lang="en-US" sz="1600" dirty="0"/>
              <a:t> </a:t>
            </a:r>
            <a:r>
              <a:rPr lang="en-US" sz="1600" dirty="0" err="1"/>
              <a:t>được</a:t>
            </a:r>
            <a:r>
              <a:rPr lang="en-US" sz="1600" dirty="0"/>
              <a:t> </a:t>
            </a:r>
            <a:r>
              <a:rPr lang="en-US" sz="1600" dirty="0" err="1"/>
              <a:t>chú</a:t>
            </a:r>
            <a:r>
              <a:rPr lang="en-US" sz="1600" dirty="0"/>
              <a:t> </a:t>
            </a:r>
            <a:r>
              <a:rPr lang="en-US" sz="1600" dirty="0" err="1"/>
              <a:t>thích</a:t>
            </a:r>
            <a:r>
              <a:rPr lang="en-US" sz="1600" dirty="0"/>
              <a:t> </a:t>
            </a:r>
            <a:r>
              <a:rPr lang="en-US" sz="1600" dirty="0" err="1"/>
              <a:t>bằng</a:t>
            </a:r>
            <a:r>
              <a:rPr lang="en-US" sz="1600" dirty="0"/>
              <a:t> @Aspect </a:t>
            </a:r>
            <a:r>
              <a:rPr lang="en-US" sz="1600" dirty="0" err="1"/>
              <a:t>như</a:t>
            </a:r>
            <a:r>
              <a:rPr lang="en-US" sz="1600" dirty="0"/>
              <a:t> </a:t>
            </a:r>
            <a:r>
              <a:rPr lang="en-US" sz="1600" dirty="0" err="1"/>
              <a:t>sau</a:t>
            </a:r>
            <a:r>
              <a:rPr lang="en-US" sz="1600" dirty="0"/>
              <a:t> </a:t>
            </a:r>
          </a:p>
        </p:txBody>
      </p:sp>
      <p:sp>
        <p:nvSpPr>
          <p:cNvPr id="3" name="TextBox 2"/>
          <p:cNvSpPr txBox="1"/>
          <p:nvPr/>
        </p:nvSpPr>
        <p:spPr>
          <a:xfrm>
            <a:off x="2083981" y="2169042"/>
            <a:ext cx="3763926" cy="1815882"/>
          </a:xfrm>
          <a:prstGeom prst="rect">
            <a:avLst/>
          </a:prstGeom>
          <a:solidFill>
            <a:schemeClr val="accent1">
              <a:lumMod val="20000"/>
              <a:lumOff val="80000"/>
            </a:schemeClr>
          </a:solidFill>
        </p:spPr>
        <p:txBody>
          <a:bodyPr wrap="square" rtlCol="0">
            <a:spAutoFit/>
          </a:bodyPr>
          <a:lstStyle/>
          <a:p>
            <a:r>
              <a:rPr lang="en-US" dirty="0"/>
              <a:t>package </a:t>
            </a:r>
            <a:r>
              <a:rPr lang="en-US" dirty="0" err="1"/>
              <a:t>org.xyz</a:t>
            </a:r>
            <a:r>
              <a:rPr lang="en-US" dirty="0"/>
              <a:t>;</a:t>
            </a:r>
          </a:p>
          <a:p>
            <a:r>
              <a:rPr lang="en-US" dirty="0"/>
              <a:t> </a:t>
            </a:r>
          </a:p>
          <a:p>
            <a:r>
              <a:rPr lang="en-US" dirty="0"/>
              <a:t>import </a:t>
            </a:r>
            <a:r>
              <a:rPr lang="en-US" dirty="0" err="1"/>
              <a:t>org.aspectj.lang.annotation.Aspect</a:t>
            </a:r>
            <a:r>
              <a:rPr lang="en-US" dirty="0"/>
              <a:t>;</a:t>
            </a:r>
          </a:p>
          <a:p>
            <a:r>
              <a:rPr lang="en-US" dirty="0"/>
              <a:t> </a:t>
            </a:r>
          </a:p>
          <a:p>
            <a:r>
              <a:rPr lang="en-US" dirty="0"/>
              <a:t>@Aspect</a:t>
            </a:r>
          </a:p>
          <a:p>
            <a:r>
              <a:rPr lang="en-US" dirty="0"/>
              <a:t>public class </a:t>
            </a:r>
            <a:r>
              <a:rPr lang="en-US" dirty="0" err="1"/>
              <a:t>AspectModule</a:t>
            </a:r>
            <a:r>
              <a:rPr lang="en-US" dirty="0"/>
              <a:t> {</a:t>
            </a:r>
          </a:p>
          <a:p>
            <a:r>
              <a:rPr lang="en-US" dirty="0"/>
              <a:t>}</a:t>
            </a:r>
          </a:p>
          <a:p>
            <a:endParaRPr lang="en-US" dirty="0"/>
          </a:p>
        </p:txBody>
      </p:sp>
      <p:sp>
        <p:nvSpPr>
          <p:cNvPr id="4" name="Rectangle 3"/>
          <p:cNvSpPr/>
          <p:nvPr/>
        </p:nvSpPr>
        <p:spPr>
          <a:xfrm>
            <a:off x="677581" y="333881"/>
            <a:ext cx="2698175" cy="369332"/>
          </a:xfrm>
          <a:prstGeom prst="rect">
            <a:avLst/>
          </a:prstGeom>
        </p:spPr>
        <p:txBody>
          <a:bodyPr wrap="none">
            <a:spAutoFit/>
          </a:bodyPr>
          <a:lstStyle/>
          <a:p>
            <a:r>
              <a:rPr lang="en-US" sz="1800" b="1" i="1" dirty="0" err="1"/>
              <a:t>Định</a:t>
            </a:r>
            <a:r>
              <a:rPr lang="en-US" sz="1800" b="1" i="1" dirty="0"/>
              <a:t> </a:t>
            </a:r>
            <a:r>
              <a:rPr lang="en-US" sz="1800" b="1" i="1" dirty="0" err="1"/>
              <a:t>nghĩa</a:t>
            </a:r>
            <a:r>
              <a:rPr lang="en-US" sz="1800" b="1" i="1" dirty="0"/>
              <a:t> </a:t>
            </a:r>
            <a:r>
              <a:rPr lang="en-US" sz="1800" b="1" i="1" dirty="0" err="1"/>
              <a:t>một</a:t>
            </a:r>
            <a:r>
              <a:rPr lang="en-US" sz="1800" b="1" i="1" dirty="0"/>
              <a:t> Aspect</a:t>
            </a:r>
            <a:endParaRPr lang="en-US" sz="1800" dirty="0"/>
          </a:p>
        </p:txBody>
      </p:sp>
    </p:spTree>
    <p:extLst>
      <p:ext uri="{BB962C8B-B14F-4D97-AF65-F5344CB8AC3E}">
        <p14:creationId xmlns:p14="http://schemas.microsoft.com/office/powerpoint/2010/main" val="13035244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011" y="743370"/>
            <a:ext cx="6953693" cy="3662541"/>
          </a:xfrm>
          <a:prstGeom prst="rect">
            <a:avLst/>
          </a:prstGeom>
          <a:ln>
            <a:solidFill>
              <a:schemeClr val="accent1"/>
            </a:solidFill>
          </a:ln>
        </p:spPr>
        <p:txBody>
          <a:bodyPr wrap="square">
            <a:spAutoFit/>
          </a:bodyPr>
          <a:lstStyle/>
          <a:p>
            <a:pPr>
              <a:lnSpc>
                <a:spcPct val="150000"/>
              </a:lnSpc>
            </a:pPr>
            <a:r>
              <a:rPr lang="en-US" sz="1600" dirty="0" err="1"/>
              <a:t>Một</a:t>
            </a:r>
            <a:r>
              <a:rPr lang="en-US" sz="1600" dirty="0"/>
              <a:t> </a:t>
            </a:r>
            <a:r>
              <a:rPr lang="en-US" sz="1600" b="1" dirty="0" err="1"/>
              <a:t>Pointcut</a:t>
            </a:r>
            <a:r>
              <a:rPr lang="en-US" sz="1600" dirty="0"/>
              <a:t>(</a:t>
            </a:r>
            <a:r>
              <a:rPr lang="en-US" sz="1600" b="1" dirty="0" err="1"/>
              <a:t>điểm</a:t>
            </a:r>
            <a:r>
              <a:rPr lang="en-US" sz="1600" b="1" dirty="0"/>
              <a:t> </a:t>
            </a:r>
            <a:r>
              <a:rPr lang="en-US" sz="1600" b="1" dirty="0" err="1"/>
              <a:t>cắt</a:t>
            </a:r>
            <a:r>
              <a:rPr lang="en-US" sz="1600" b="1" dirty="0"/>
              <a:t>)</a:t>
            </a:r>
            <a:r>
              <a:rPr lang="en-US" sz="1600" dirty="0"/>
              <a:t> </a:t>
            </a:r>
            <a:r>
              <a:rPr lang="en-US" sz="1600" dirty="0" err="1"/>
              <a:t>giúp</a:t>
            </a:r>
            <a:r>
              <a:rPr lang="en-US" sz="1600" dirty="0"/>
              <a:t> </a:t>
            </a:r>
            <a:r>
              <a:rPr lang="en-US" sz="1600" dirty="0" err="1"/>
              <a:t>xác</a:t>
            </a:r>
            <a:r>
              <a:rPr lang="en-US" sz="1600" dirty="0"/>
              <a:t> </a:t>
            </a:r>
            <a:r>
              <a:rPr lang="en-US" sz="1600" dirty="0" err="1"/>
              <a:t>định</a:t>
            </a:r>
            <a:r>
              <a:rPr lang="en-US" sz="1600" dirty="0"/>
              <a:t> </a:t>
            </a:r>
            <a:r>
              <a:rPr lang="en-US" sz="1600" dirty="0" err="1"/>
              <a:t>các</a:t>
            </a:r>
            <a:r>
              <a:rPr lang="en-US" sz="1600" dirty="0"/>
              <a:t> </a:t>
            </a:r>
            <a:r>
              <a:rPr lang="en-US" sz="1600" b="1" dirty="0"/>
              <a:t>joint point(</a:t>
            </a:r>
            <a:r>
              <a:rPr lang="en-US" sz="1600" b="1" dirty="0" err="1"/>
              <a:t>điểm</a:t>
            </a:r>
            <a:r>
              <a:rPr lang="en-US" sz="1600" b="1" dirty="0"/>
              <a:t> </a:t>
            </a:r>
            <a:r>
              <a:rPr lang="en-US" sz="1600" b="1" dirty="0" err="1"/>
              <a:t>tham</a:t>
            </a:r>
            <a:r>
              <a:rPr lang="en-US" sz="1600" b="1" dirty="0"/>
              <a:t> </a:t>
            </a:r>
            <a:r>
              <a:rPr lang="en-US" sz="1600" b="1" dirty="0" err="1"/>
              <a:t>gia</a:t>
            </a:r>
            <a:r>
              <a:rPr lang="en-US" sz="1600" b="1" dirty="0"/>
              <a:t>) </a:t>
            </a:r>
            <a:r>
              <a:rPr lang="en-US" sz="1600" dirty="0"/>
              <a:t>(</a:t>
            </a:r>
            <a:r>
              <a:rPr lang="en-US" sz="1600" dirty="0" err="1"/>
              <a:t>tức</a:t>
            </a:r>
            <a:r>
              <a:rPr lang="en-US" sz="1600" dirty="0"/>
              <a:t> </a:t>
            </a:r>
            <a:r>
              <a:rPr lang="en-US" sz="1600" dirty="0" err="1"/>
              <a:t>là</a:t>
            </a:r>
            <a:r>
              <a:rPr lang="en-US" sz="1600" dirty="0"/>
              <a:t> </a:t>
            </a:r>
            <a:r>
              <a:rPr lang="en-US" sz="1600" dirty="0" err="1"/>
              <a:t>các</a:t>
            </a:r>
            <a:r>
              <a:rPr lang="en-US" sz="1600" dirty="0"/>
              <a:t> </a:t>
            </a:r>
            <a:r>
              <a:rPr lang="en-US" sz="1600" dirty="0" err="1"/>
              <a:t>phương</a:t>
            </a:r>
            <a:r>
              <a:rPr lang="en-US" sz="1600" dirty="0"/>
              <a:t> </a:t>
            </a:r>
            <a:r>
              <a:rPr lang="en-US" sz="1600" dirty="0" err="1"/>
              <a:t>thức</a:t>
            </a:r>
            <a:r>
              <a:rPr lang="en-US" sz="1600" dirty="0"/>
              <a:t>) </a:t>
            </a:r>
            <a:r>
              <a:rPr lang="en-US" sz="1600" dirty="0" err="1"/>
              <a:t>quan</a:t>
            </a:r>
            <a:r>
              <a:rPr lang="en-US" sz="1600" dirty="0"/>
              <a:t> </a:t>
            </a:r>
            <a:r>
              <a:rPr lang="en-US" sz="1600" dirty="0" err="1"/>
              <a:t>tâm</a:t>
            </a:r>
            <a:r>
              <a:rPr lang="en-US" sz="1600" dirty="0"/>
              <a:t> </a:t>
            </a:r>
            <a:r>
              <a:rPr lang="en-US" sz="1600" dirty="0" err="1"/>
              <a:t>sẽ</a:t>
            </a:r>
            <a:r>
              <a:rPr lang="en-US" sz="1600" dirty="0"/>
              <a:t> </a:t>
            </a:r>
            <a:r>
              <a:rPr lang="en-US" sz="1600" dirty="0" err="1"/>
              <a:t>được</a:t>
            </a:r>
            <a:r>
              <a:rPr lang="en-US" sz="1600" dirty="0"/>
              <a:t> </a:t>
            </a:r>
            <a:r>
              <a:rPr lang="en-US" sz="1600" dirty="0" err="1"/>
              <a:t>thực</a:t>
            </a:r>
            <a:r>
              <a:rPr lang="en-US" sz="1600" dirty="0"/>
              <a:t> </a:t>
            </a:r>
            <a:r>
              <a:rPr lang="en-US" sz="1600" dirty="0" err="1"/>
              <a:t>hiện</a:t>
            </a:r>
            <a:r>
              <a:rPr lang="en-US" sz="1600" dirty="0"/>
              <a:t> </a:t>
            </a:r>
            <a:r>
              <a:rPr lang="en-US" sz="1600" dirty="0" err="1"/>
              <a:t>với</a:t>
            </a:r>
            <a:r>
              <a:rPr lang="en-US" sz="1600" dirty="0"/>
              <a:t> </a:t>
            </a:r>
            <a:r>
              <a:rPr lang="en-US" sz="1600" dirty="0" err="1"/>
              <a:t>các</a:t>
            </a:r>
            <a:r>
              <a:rPr lang="en-US" sz="1600" dirty="0"/>
              <a:t> advice </a:t>
            </a:r>
            <a:r>
              <a:rPr lang="en-US" sz="1600" dirty="0" err="1"/>
              <a:t>khác</a:t>
            </a:r>
            <a:r>
              <a:rPr lang="en-US" sz="1600" dirty="0"/>
              <a:t> </a:t>
            </a:r>
            <a:r>
              <a:rPr lang="en-US" sz="1600" dirty="0" err="1"/>
              <a:t>nhau</a:t>
            </a:r>
            <a:r>
              <a:rPr lang="en-US" sz="1600" dirty="0"/>
              <a:t>. </a:t>
            </a:r>
            <a:r>
              <a:rPr lang="en-US" sz="1600" dirty="0" err="1"/>
              <a:t>Trong</a:t>
            </a:r>
            <a:r>
              <a:rPr lang="en-US" sz="1600" dirty="0"/>
              <a:t> </a:t>
            </a:r>
            <a:r>
              <a:rPr lang="en-US" sz="1600" dirty="0" err="1"/>
              <a:t>khi</a:t>
            </a:r>
            <a:r>
              <a:rPr lang="en-US" sz="1600" dirty="0"/>
              <a:t> </a:t>
            </a:r>
            <a:r>
              <a:rPr lang="en-US" sz="1600" dirty="0" err="1"/>
              <a:t>làm</a:t>
            </a:r>
            <a:r>
              <a:rPr lang="en-US" sz="1600" dirty="0"/>
              <a:t> </a:t>
            </a:r>
            <a:r>
              <a:rPr lang="en-US" sz="1600" dirty="0" err="1"/>
              <a:t>việc</a:t>
            </a:r>
            <a:r>
              <a:rPr lang="en-US" sz="1600" dirty="0"/>
              <a:t> </a:t>
            </a:r>
            <a:r>
              <a:rPr lang="en-US" sz="1600" dirty="0" err="1"/>
              <a:t>với</a:t>
            </a:r>
            <a:r>
              <a:rPr lang="en-US" sz="1600" dirty="0"/>
              <a:t> </a:t>
            </a:r>
            <a:r>
              <a:rPr lang="en-US" sz="1600" dirty="0" err="1"/>
              <a:t>cấu</a:t>
            </a:r>
            <a:r>
              <a:rPr lang="en-US" sz="1600" dirty="0"/>
              <a:t> </a:t>
            </a:r>
            <a:r>
              <a:rPr lang="en-US" sz="1600" dirty="0" err="1"/>
              <a:t>hình</a:t>
            </a:r>
            <a:r>
              <a:rPr lang="en-US" sz="1600" dirty="0"/>
              <a:t> </a:t>
            </a:r>
            <a:r>
              <a:rPr lang="en-US" sz="1600" dirty="0" err="1"/>
              <a:t>dựa</a:t>
            </a:r>
            <a:r>
              <a:rPr lang="en-US" sz="1600" dirty="0"/>
              <a:t> </a:t>
            </a:r>
            <a:r>
              <a:rPr lang="en-US" sz="1600" dirty="0" err="1"/>
              <a:t>trên</a:t>
            </a:r>
            <a:r>
              <a:rPr lang="en-US" sz="1600" dirty="0"/>
              <a:t> @ </a:t>
            </a:r>
            <a:r>
              <a:rPr lang="en-US" sz="1600" dirty="0" err="1"/>
              <a:t>AspectJ</a:t>
            </a:r>
            <a:r>
              <a:rPr lang="en-US" sz="1600" dirty="0"/>
              <a:t>, </a:t>
            </a:r>
            <a:r>
              <a:rPr lang="en-US" sz="1600" dirty="0" err="1"/>
              <a:t>khai</a:t>
            </a:r>
            <a:r>
              <a:rPr lang="en-US" sz="1600" dirty="0"/>
              <a:t> </a:t>
            </a:r>
            <a:r>
              <a:rPr lang="en-US" sz="1600" dirty="0" err="1"/>
              <a:t>báo</a:t>
            </a:r>
            <a:r>
              <a:rPr lang="en-US" sz="1600" dirty="0"/>
              <a:t> </a:t>
            </a:r>
            <a:r>
              <a:rPr lang="en-US" sz="1600" dirty="0" err="1"/>
              <a:t>pointcut</a:t>
            </a:r>
            <a:r>
              <a:rPr lang="en-US" sz="1600" dirty="0"/>
              <a:t> </a:t>
            </a:r>
            <a:r>
              <a:rPr lang="en-US" sz="1600" dirty="0" err="1"/>
              <a:t>có</a:t>
            </a:r>
            <a:r>
              <a:rPr lang="en-US" sz="1600" dirty="0"/>
              <a:t> </a:t>
            </a:r>
            <a:r>
              <a:rPr lang="en-US" sz="1600" dirty="0" err="1"/>
              <a:t>hai</a:t>
            </a:r>
            <a:r>
              <a:rPr lang="en-US" sz="1600" dirty="0"/>
              <a:t> </a:t>
            </a:r>
            <a:r>
              <a:rPr lang="en-US" sz="1600" dirty="0" err="1"/>
              <a:t>phần</a:t>
            </a:r>
            <a:r>
              <a:rPr lang="en-US" sz="1600" dirty="0"/>
              <a:t> </a:t>
            </a:r>
            <a:endParaRPr lang="en-US" sz="1600" dirty="0"/>
          </a:p>
          <a:p>
            <a:pPr>
              <a:lnSpc>
                <a:spcPct val="150000"/>
              </a:lnSpc>
            </a:pPr>
            <a:endParaRPr lang="en-US" sz="1600" dirty="0"/>
          </a:p>
          <a:p>
            <a:pPr marL="285750" lvl="0" indent="-285750">
              <a:lnSpc>
                <a:spcPct val="150000"/>
              </a:lnSpc>
              <a:buFont typeface="Arial" pitchFamily="34" charset="0"/>
              <a:buChar char="•"/>
            </a:pPr>
            <a:r>
              <a:rPr lang="en-US" sz="1600" b="1" dirty="0" err="1"/>
              <a:t>Pointcut</a:t>
            </a:r>
            <a:r>
              <a:rPr lang="en-US" sz="1600" b="1" dirty="0"/>
              <a:t> expression </a:t>
            </a:r>
            <a:r>
              <a:rPr lang="en-US" sz="1600" dirty="0" err="1"/>
              <a:t>xác</a:t>
            </a:r>
            <a:r>
              <a:rPr lang="en-US" sz="1600" dirty="0"/>
              <a:t> </a:t>
            </a:r>
            <a:r>
              <a:rPr lang="en-US" sz="1600" dirty="0" err="1"/>
              <a:t>định</a:t>
            </a:r>
            <a:r>
              <a:rPr lang="en-US" sz="1600" dirty="0"/>
              <a:t> </a:t>
            </a:r>
            <a:r>
              <a:rPr lang="en-US" sz="1600" dirty="0" err="1"/>
              <a:t>chính</a:t>
            </a:r>
            <a:r>
              <a:rPr lang="en-US" sz="1600" dirty="0"/>
              <a:t> </a:t>
            </a:r>
            <a:r>
              <a:rPr lang="en-US" sz="1600" dirty="0" err="1"/>
              <a:t>xác</a:t>
            </a:r>
            <a:r>
              <a:rPr lang="en-US" sz="1600" dirty="0"/>
              <a:t> </a:t>
            </a:r>
            <a:r>
              <a:rPr lang="en-US" sz="1600" dirty="0" err="1"/>
              <a:t>phương</a:t>
            </a:r>
            <a:r>
              <a:rPr lang="en-US" sz="1600" dirty="0"/>
              <a:t> </a:t>
            </a:r>
            <a:r>
              <a:rPr lang="en-US" sz="1600" dirty="0" err="1"/>
              <a:t>thức</a:t>
            </a:r>
            <a:r>
              <a:rPr lang="en-US" sz="1600" dirty="0"/>
              <a:t> </a:t>
            </a:r>
            <a:r>
              <a:rPr lang="en-US" sz="1600" dirty="0" err="1"/>
              <a:t>thực</a:t>
            </a:r>
            <a:r>
              <a:rPr lang="en-US" sz="1600" dirty="0"/>
              <a:t> </a:t>
            </a:r>
            <a:r>
              <a:rPr lang="en-US" sz="1600" dirty="0" err="1"/>
              <a:t>thi</a:t>
            </a:r>
            <a:r>
              <a:rPr lang="en-US" sz="1600" dirty="0"/>
              <a:t> </a:t>
            </a:r>
            <a:r>
              <a:rPr lang="en-US" sz="1600" dirty="0" err="1"/>
              <a:t>mà</a:t>
            </a:r>
            <a:r>
              <a:rPr lang="en-US" sz="1600" dirty="0"/>
              <a:t> </a:t>
            </a:r>
            <a:r>
              <a:rPr lang="en-US" sz="1600" dirty="0" err="1"/>
              <a:t>chúng</a:t>
            </a:r>
            <a:r>
              <a:rPr lang="en-US" sz="1600" dirty="0"/>
              <a:t> ta </a:t>
            </a:r>
            <a:r>
              <a:rPr lang="en-US" sz="1600" dirty="0" err="1"/>
              <a:t>quan</a:t>
            </a:r>
            <a:r>
              <a:rPr lang="en-US" sz="1600" dirty="0"/>
              <a:t> </a:t>
            </a:r>
            <a:r>
              <a:rPr lang="en-US" sz="1600" dirty="0" err="1"/>
              <a:t>tâm</a:t>
            </a:r>
            <a:r>
              <a:rPr lang="en-US" sz="1600" dirty="0"/>
              <a:t>.</a:t>
            </a:r>
          </a:p>
          <a:p>
            <a:pPr marL="285750" lvl="0" indent="-285750">
              <a:lnSpc>
                <a:spcPct val="150000"/>
              </a:lnSpc>
              <a:buFont typeface="Arial" pitchFamily="34" charset="0"/>
              <a:buChar char="•"/>
            </a:pPr>
            <a:r>
              <a:rPr lang="en-US" sz="1600" b="1" dirty="0" err="1"/>
              <a:t>Pointcut</a:t>
            </a:r>
            <a:r>
              <a:rPr lang="en-US" sz="1600" b="1" dirty="0"/>
              <a:t> </a:t>
            </a:r>
            <a:r>
              <a:rPr lang="en-US" sz="1600" b="1" dirty="0" err="1"/>
              <a:t>signeture</a:t>
            </a:r>
            <a:r>
              <a:rPr lang="en-US" sz="1600" dirty="0"/>
              <a:t> </a:t>
            </a:r>
            <a:r>
              <a:rPr lang="en-US" sz="1600" dirty="0" err="1"/>
              <a:t>bao</a:t>
            </a:r>
            <a:r>
              <a:rPr lang="en-US" sz="1600" dirty="0"/>
              <a:t> </a:t>
            </a:r>
            <a:r>
              <a:rPr lang="en-US" sz="1600" dirty="0" err="1"/>
              <a:t>gồm</a:t>
            </a:r>
            <a:r>
              <a:rPr lang="en-US" sz="1600" dirty="0"/>
              <a:t> </a:t>
            </a:r>
            <a:r>
              <a:rPr lang="en-US" sz="1600" dirty="0" err="1"/>
              <a:t>một</a:t>
            </a:r>
            <a:r>
              <a:rPr lang="en-US" sz="1600" dirty="0"/>
              <a:t> </a:t>
            </a:r>
            <a:r>
              <a:rPr lang="en-US" sz="1600" dirty="0" err="1"/>
              <a:t>tên</a:t>
            </a:r>
            <a:r>
              <a:rPr lang="en-US" sz="1600" dirty="0"/>
              <a:t> </a:t>
            </a:r>
            <a:r>
              <a:rPr lang="en-US" sz="1600" dirty="0" err="1"/>
              <a:t>và</a:t>
            </a:r>
            <a:r>
              <a:rPr lang="en-US" sz="1600" dirty="0"/>
              <a:t> </a:t>
            </a:r>
            <a:r>
              <a:rPr lang="en-US" sz="1600" dirty="0" err="1"/>
              <a:t>bất</a:t>
            </a:r>
            <a:r>
              <a:rPr lang="en-US" sz="1600" dirty="0"/>
              <a:t> </a:t>
            </a:r>
            <a:r>
              <a:rPr lang="en-US" sz="1600" dirty="0" err="1"/>
              <a:t>kỳ</a:t>
            </a:r>
            <a:r>
              <a:rPr lang="en-US" sz="1600" dirty="0"/>
              <a:t> </a:t>
            </a:r>
            <a:r>
              <a:rPr lang="en-US" sz="1600" dirty="0" err="1"/>
              <a:t>số</a:t>
            </a:r>
            <a:r>
              <a:rPr lang="en-US" sz="1600" dirty="0"/>
              <a:t> </a:t>
            </a:r>
            <a:r>
              <a:rPr lang="en-US" sz="1600" dirty="0" err="1"/>
              <a:t>lượng</a:t>
            </a:r>
            <a:r>
              <a:rPr lang="en-US" sz="1600" dirty="0"/>
              <a:t> </a:t>
            </a:r>
            <a:r>
              <a:rPr lang="en-US" sz="1600" dirty="0" err="1"/>
              <a:t>tham</a:t>
            </a:r>
            <a:r>
              <a:rPr lang="en-US" sz="1600" dirty="0"/>
              <a:t> </a:t>
            </a:r>
            <a:r>
              <a:rPr lang="en-US" sz="1600" dirty="0" err="1"/>
              <a:t>số</a:t>
            </a:r>
            <a:r>
              <a:rPr lang="en-US" sz="1600" dirty="0"/>
              <a:t>. </a:t>
            </a:r>
            <a:r>
              <a:rPr lang="en-US" sz="1600" dirty="0" err="1"/>
              <a:t>Phần</a:t>
            </a:r>
            <a:r>
              <a:rPr lang="en-US" sz="1600" dirty="0"/>
              <a:t> </a:t>
            </a:r>
            <a:r>
              <a:rPr lang="en-US" sz="1600" dirty="0" err="1"/>
              <a:t>thân</a:t>
            </a:r>
            <a:r>
              <a:rPr lang="en-US" sz="1600" dirty="0"/>
              <a:t> </a:t>
            </a:r>
            <a:r>
              <a:rPr lang="en-US" sz="1600" dirty="0" err="1"/>
              <a:t>của</a:t>
            </a:r>
            <a:r>
              <a:rPr lang="en-US" sz="1600" dirty="0"/>
              <a:t> method </a:t>
            </a:r>
            <a:r>
              <a:rPr lang="en-US" sz="1600" dirty="0" err="1"/>
              <a:t>là</a:t>
            </a:r>
            <a:r>
              <a:rPr lang="en-US" sz="1600" dirty="0"/>
              <a:t> </a:t>
            </a:r>
            <a:r>
              <a:rPr lang="en-US" sz="1600" dirty="0" err="1"/>
              <a:t>không</a:t>
            </a:r>
            <a:r>
              <a:rPr lang="en-US" sz="1600" dirty="0"/>
              <a:t> </a:t>
            </a:r>
            <a:r>
              <a:rPr lang="en-US" sz="1600" dirty="0" err="1"/>
              <a:t>liên</a:t>
            </a:r>
            <a:r>
              <a:rPr lang="en-US" sz="1600" dirty="0"/>
              <a:t> </a:t>
            </a:r>
            <a:r>
              <a:rPr lang="en-US" sz="1600" dirty="0" err="1"/>
              <a:t>quan</a:t>
            </a:r>
            <a:r>
              <a:rPr lang="en-US" sz="1600" dirty="0"/>
              <a:t> </a:t>
            </a:r>
            <a:r>
              <a:rPr lang="en-US" sz="1600" dirty="0" err="1"/>
              <a:t>và</a:t>
            </a:r>
            <a:r>
              <a:rPr lang="en-US" sz="1600" dirty="0"/>
              <a:t> </a:t>
            </a:r>
            <a:r>
              <a:rPr lang="en-US" sz="1600" dirty="0" err="1"/>
              <a:t>trên</a:t>
            </a:r>
            <a:r>
              <a:rPr lang="en-US" sz="1600" dirty="0"/>
              <a:t> </a:t>
            </a:r>
            <a:r>
              <a:rPr lang="en-US" sz="1600" dirty="0" err="1"/>
              <a:t>thực</a:t>
            </a:r>
            <a:r>
              <a:rPr lang="en-US" sz="1600" dirty="0"/>
              <a:t> </a:t>
            </a:r>
            <a:r>
              <a:rPr lang="en-US" sz="1600" dirty="0" err="1"/>
              <a:t>tế</a:t>
            </a:r>
            <a:r>
              <a:rPr lang="en-US" sz="1600" dirty="0"/>
              <a:t> </a:t>
            </a:r>
            <a:r>
              <a:rPr lang="en-US" sz="1600" dirty="0" err="1"/>
              <a:t>nên</a:t>
            </a:r>
            <a:r>
              <a:rPr lang="en-US" sz="1600" dirty="0"/>
              <a:t> </a:t>
            </a:r>
            <a:r>
              <a:rPr lang="en-US" sz="1600" dirty="0" err="1"/>
              <a:t>trống</a:t>
            </a:r>
            <a:r>
              <a:rPr lang="en-US" sz="1600" dirty="0"/>
              <a:t> </a:t>
            </a:r>
            <a:r>
              <a:rPr lang="en-US" sz="1600" dirty="0" err="1"/>
              <a:t>rỗng</a:t>
            </a:r>
            <a:r>
              <a:rPr lang="en-US" sz="1600" dirty="0" smtClean="0"/>
              <a:t>.</a:t>
            </a:r>
            <a:endParaRPr lang="en-US" sz="1600" dirty="0"/>
          </a:p>
          <a:p>
            <a:endParaRPr lang="en-US" sz="1600" dirty="0"/>
          </a:p>
        </p:txBody>
      </p:sp>
      <p:sp>
        <p:nvSpPr>
          <p:cNvPr id="4" name="Rectangle 3"/>
          <p:cNvSpPr/>
          <p:nvPr/>
        </p:nvSpPr>
        <p:spPr>
          <a:xfrm>
            <a:off x="486194" y="182577"/>
            <a:ext cx="2852063" cy="369332"/>
          </a:xfrm>
          <a:prstGeom prst="rect">
            <a:avLst/>
          </a:prstGeom>
        </p:spPr>
        <p:txBody>
          <a:bodyPr wrap="none">
            <a:spAutoFit/>
          </a:bodyPr>
          <a:lstStyle/>
          <a:p>
            <a:r>
              <a:rPr lang="en-US" sz="1800" b="1" i="1" dirty="0" err="1"/>
              <a:t>Định</a:t>
            </a:r>
            <a:r>
              <a:rPr lang="en-US" sz="1800" b="1" i="1" dirty="0"/>
              <a:t> </a:t>
            </a:r>
            <a:r>
              <a:rPr lang="en-US" sz="1800" b="1" i="1" dirty="0" err="1"/>
              <a:t>nghĩa</a:t>
            </a:r>
            <a:r>
              <a:rPr lang="en-US" sz="1800" b="1" i="1" dirty="0"/>
              <a:t> </a:t>
            </a:r>
            <a:r>
              <a:rPr lang="en-US" sz="1800" b="1" i="1" dirty="0" err="1"/>
              <a:t>một</a:t>
            </a:r>
            <a:r>
              <a:rPr lang="en-US" sz="1800" b="1" i="1" dirty="0"/>
              <a:t> </a:t>
            </a:r>
            <a:r>
              <a:rPr lang="en-US" sz="1800" b="1" i="1" dirty="0" err="1" smtClean="0"/>
              <a:t>Pointcut</a:t>
            </a:r>
            <a:endParaRPr lang="en-US" sz="1800" dirty="0"/>
          </a:p>
        </p:txBody>
      </p:sp>
    </p:spTree>
    <p:extLst>
      <p:ext uri="{BB962C8B-B14F-4D97-AF65-F5344CB8AC3E}">
        <p14:creationId xmlns:p14="http://schemas.microsoft.com/office/powerpoint/2010/main" val="31272906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139" y="340325"/>
            <a:ext cx="8378456" cy="584775"/>
          </a:xfrm>
          <a:prstGeom prst="rect">
            <a:avLst/>
          </a:prstGeom>
        </p:spPr>
        <p:txBody>
          <a:bodyPr wrap="square">
            <a:spAutoFit/>
          </a:bodyPr>
          <a:lstStyle/>
          <a:p>
            <a:r>
              <a:rPr lang="en-US" sz="1600" dirty="0" err="1"/>
              <a:t>Ví</a:t>
            </a:r>
            <a:r>
              <a:rPr lang="en-US" sz="1600" dirty="0"/>
              <a:t> </a:t>
            </a:r>
            <a:r>
              <a:rPr lang="en-US" sz="1600" dirty="0" err="1"/>
              <a:t>dụ</a:t>
            </a:r>
            <a:r>
              <a:rPr lang="en-US" sz="1600" dirty="0"/>
              <a:t> </a:t>
            </a:r>
            <a:r>
              <a:rPr lang="en-US" sz="1600" dirty="0" err="1"/>
              <a:t>sau</a:t>
            </a:r>
            <a:r>
              <a:rPr lang="en-US" sz="1600" dirty="0"/>
              <a:t> </a:t>
            </a:r>
            <a:r>
              <a:rPr lang="en-US" sz="1600" dirty="0" err="1"/>
              <a:t>định</a:t>
            </a:r>
            <a:r>
              <a:rPr lang="en-US" sz="1600" dirty="0"/>
              <a:t> </a:t>
            </a:r>
            <a:r>
              <a:rPr lang="en-US" sz="1600" dirty="0" err="1"/>
              <a:t>nghĩa</a:t>
            </a:r>
            <a:r>
              <a:rPr lang="en-US" sz="1600" dirty="0"/>
              <a:t> </a:t>
            </a:r>
            <a:r>
              <a:rPr lang="en-US" sz="1600" dirty="0" err="1"/>
              <a:t>một</a:t>
            </a:r>
            <a:r>
              <a:rPr lang="en-US" sz="1600" dirty="0"/>
              <a:t> </a:t>
            </a:r>
            <a:r>
              <a:rPr lang="en-US" sz="1600" b="1" dirty="0" err="1" smtClean="0"/>
              <a:t>Pointcut</a:t>
            </a:r>
            <a:r>
              <a:rPr lang="en-US" sz="1600" b="1" dirty="0" smtClean="0"/>
              <a:t> </a:t>
            </a:r>
            <a:r>
              <a:rPr lang="en-US" sz="1600" dirty="0" err="1" smtClean="0"/>
              <a:t>có</a:t>
            </a:r>
            <a:r>
              <a:rPr lang="en-US" sz="1600" dirty="0" smtClean="0"/>
              <a:t> </a:t>
            </a:r>
            <a:r>
              <a:rPr lang="en-US" sz="1600" dirty="0" err="1"/>
              <a:t>tên</a:t>
            </a:r>
            <a:r>
              <a:rPr lang="en-US" sz="1600" dirty="0"/>
              <a:t> </a:t>
            </a:r>
            <a:r>
              <a:rPr lang="en-US" sz="1600" b="1" dirty="0"/>
              <a:t>'</a:t>
            </a:r>
            <a:r>
              <a:rPr lang="en-US" sz="1600" b="1" dirty="0" err="1"/>
              <a:t>businessService</a:t>
            </a:r>
            <a:r>
              <a:rPr lang="en-US" sz="1600" b="1" dirty="0"/>
              <a:t>'</a:t>
            </a:r>
            <a:r>
              <a:rPr lang="en-US" sz="1600" dirty="0"/>
              <a:t> </a:t>
            </a:r>
            <a:r>
              <a:rPr lang="en-US" sz="1600" dirty="0" err="1"/>
              <a:t>sẽ</a:t>
            </a:r>
            <a:r>
              <a:rPr lang="en-US" sz="1600" dirty="0"/>
              <a:t> </a:t>
            </a:r>
            <a:r>
              <a:rPr lang="en-US" sz="1600" dirty="0" err="1"/>
              <a:t>khớp</a:t>
            </a:r>
            <a:r>
              <a:rPr lang="en-US" sz="1600" dirty="0"/>
              <a:t> </a:t>
            </a:r>
            <a:r>
              <a:rPr lang="en-US" sz="1600" dirty="0" err="1"/>
              <a:t>với</a:t>
            </a:r>
            <a:r>
              <a:rPr lang="en-US" sz="1600" dirty="0"/>
              <a:t> </a:t>
            </a:r>
            <a:r>
              <a:rPr lang="en-US" sz="1600" dirty="0" err="1"/>
              <a:t>việc</a:t>
            </a:r>
            <a:r>
              <a:rPr lang="en-US" sz="1600" dirty="0"/>
              <a:t> </a:t>
            </a:r>
            <a:r>
              <a:rPr lang="en-US" sz="1600" dirty="0" err="1"/>
              <a:t>thực</a:t>
            </a:r>
            <a:r>
              <a:rPr lang="en-US" sz="1600" dirty="0"/>
              <a:t> </a:t>
            </a:r>
            <a:r>
              <a:rPr lang="en-US" sz="1600" dirty="0" err="1"/>
              <a:t>thi</a:t>
            </a:r>
            <a:r>
              <a:rPr lang="en-US" sz="1600" dirty="0"/>
              <a:t> </a:t>
            </a:r>
            <a:r>
              <a:rPr lang="en-US" sz="1600" dirty="0" err="1"/>
              <a:t>mọi</a:t>
            </a:r>
            <a:r>
              <a:rPr lang="en-US" sz="1600" dirty="0"/>
              <a:t> </a:t>
            </a:r>
            <a:r>
              <a:rPr lang="en-US" sz="1600" dirty="0" err="1"/>
              <a:t>phương</a:t>
            </a:r>
            <a:r>
              <a:rPr lang="en-US" sz="1600" dirty="0"/>
              <a:t> </a:t>
            </a:r>
            <a:r>
              <a:rPr lang="en-US" sz="1600" dirty="0" err="1"/>
              <a:t>thức</a:t>
            </a:r>
            <a:r>
              <a:rPr lang="en-US" sz="1600" dirty="0"/>
              <a:t> </a:t>
            </a:r>
            <a:r>
              <a:rPr lang="en-US" sz="1600" dirty="0" err="1"/>
              <a:t>có</a:t>
            </a:r>
            <a:r>
              <a:rPr lang="en-US" sz="1600" dirty="0"/>
              <a:t> </a:t>
            </a:r>
            <a:r>
              <a:rPr lang="en-US" sz="1600" dirty="0" err="1"/>
              <a:t>sẵn</a:t>
            </a:r>
            <a:r>
              <a:rPr lang="en-US" sz="1600" dirty="0"/>
              <a:t> </a:t>
            </a:r>
            <a:r>
              <a:rPr lang="en-US" sz="1600" dirty="0" err="1"/>
              <a:t>trong</a:t>
            </a:r>
            <a:r>
              <a:rPr lang="en-US" sz="1600" dirty="0"/>
              <a:t> </a:t>
            </a:r>
            <a:r>
              <a:rPr lang="en-US" sz="1600" dirty="0" err="1"/>
              <a:t>các</a:t>
            </a:r>
            <a:r>
              <a:rPr lang="en-US" sz="1600" dirty="0"/>
              <a:t> </a:t>
            </a:r>
            <a:r>
              <a:rPr lang="en-US" sz="1600" dirty="0" err="1"/>
              <a:t>lớp</a:t>
            </a:r>
            <a:r>
              <a:rPr lang="en-US" sz="1600" dirty="0"/>
              <a:t> </a:t>
            </a:r>
            <a:r>
              <a:rPr lang="en-US" sz="1600" dirty="0" err="1"/>
              <a:t>theo</a:t>
            </a:r>
            <a:r>
              <a:rPr lang="en-US" sz="1600" dirty="0"/>
              <a:t> </a:t>
            </a:r>
            <a:r>
              <a:rPr lang="en-US" sz="1600" dirty="0" err="1"/>
              <a:t>gói</a:t>
            </a:r>
            <a:r>
              <a:rPr lang="en-US" sz="1600" dirty="0"/>
              <a:t> </a:t>
            </a:r>
            <a:r>
              <a:rPr lang="en-US" sz="1600" dirty="0" err="1"/>
              <a:t>com.xyz.myapp.service</a:t>
            </a:r>
            <a:endParaRPr lang="en-US" sz="1600" dirty="0"/>
          </a:p>
        </p:txBody>
      </p:sp>
      <p:sp>
        <p:nvSpPr>
          <p:cNvPr id="4" name="TextBox 3"/>
          <p:cNvSpPr txBox="1"/>
          <p:nvPr/>
        </p:nvSpPr>
        <p:spPr>
          <a:xfrm>
            <a:off x="1105786" y="1010085"/>
            <a:ext cx="7219507" cy="1169551"/>
          </a:xfrm>
          <a:prstGeom prst="rect">
            <a:avLst/>
          </a:prstGeom>
          <a:solidFill>
            <a:schemeClr val="accent1">
              <a:lumMod val="20000"/>
              <a:lumOff val="80000"/>
            </a:schemeClr>
          </a:solidFill>
        </p:spPr>
        <p:txBody>
          <a:bodyPr wrap="square" rtlCol="0">
            <a:spAutoFit/>
          </a:bodyPr>
          <a:lstStyle/>
          <a:p>
            <a:r>
              <a:rPr lang="en-US" dirty="0"/>
              <a:t>import</a:t>
            </a:r>
            <a:r>
              <a:rPr lang="en-US" dirty="0"/>
              <a:t> </a:t>
            </a:r>
            <a:r>
              <a:rPr lang="en-US" dirty="0" err="1"/>
              <a:t>org</a:t>
            </a:r>
            <a:r>
              <a:rPr lang="en-US" dirty="0" err="1"/>
              <a:t>.</a:t>
            </a:r>
            <a:r>
              <a:rPr lang="en-US" dirty="0" err="1"/>
              <a:t>aspectj</a:t>
            </a:r>
            <a:r>
              <a:rPr lang="en-US" dirty="0" err="1"/>
              <a:t>.</a:t>
            </a:r>
            <a:r>
              <a:rPr lang="en-US" dirty="0" err="1"/>
              <a:t>lang</a:t>
            </a:r>
            <a:r>
              <a:rPr lang="en-US" dirty="0" err="1"/>
              <a:t>.</a:t>
            </a:r>
            <a:r>
              <a:rPr lang="en-US" dirty="0" err="1"/>
              <a:t>annotation</a:t>
            </a:r>
            <a:r>
              <a:rPr lang="en-US" dirty="0" err="1"/>
              <a:t>.Pointcut</a:t>
            </a:r>
            <a:r>
              <a:rPr lang="en-US" dirty="0" smtClean="0"/>
              <a:t>;</a:t>
            </a:r>
          </a:p>
          <a:p>
            <a:endParaRPr lang="en-US" dirty="0" smtClean="0"/>
          </a:p>
          <a:p>
            <a:r>
              <a:rPr lang="en-US" dirty="0" smtClean="0"/>
              <a:t>@</a:t>
            </a:r>
            <a:r>
              <a:rPr lang="en-US" dirty="0" err="1"/>
              <a:t>Pointcut</a:t>
            </a:r>
            <a:r>
              <a:rPr lang="en-US" dirty="0"/>
              <a:t>("execution(* </a:t>
            </a:r>
            <a:r>
              <a:rPr lang="en-US" dirty="0" err="1"/>
              <a:t>com.xyz.myapp.service</a:t>
            </a:r>
            <a:r>
              <a:rPr lang="en-US" dirty="0"/>
              <a:t>.*.*(..))")</a:t>
            </a:r>
            <a:r>
              <a:rPr lang="en-US" dirty="0"/>
              <a:t> </a:t>
            </a:r>
            <a:r>
              <a:rPr lang="en-US" dirty="0"/>
              <a:t>// </a:t>
            </a:r>
            <a:r>
              <a:rPr lang="en-US" dirty="0" smtClean="0"/>
              <a:t>expression</a:t>
            </a:r>
          </a:p>
          <a:p>
            <a:r>
              <a:rPr lang="en-US" dirty="0" smtClean="0"/>
              <a:t>private </a:t>
            </a:r>
            <a:r>
              <a:rPr lang="en-US" dirty="0"/>
              <a:t>void</a:t>
            </a:r>
            <a:r>
              <a:rPr lang="en-US" dirty="0"/>
              <a:t> </a:t>
            </a:r>
            <a:r>
              <a:rPr lang="en-US" dirty="0" err="1"/>
              <a:t>businessService</a:t>
            </a:r>
            <a:r>
              <a:rPr lang="en-US" dirty="0"/>
              <a:t>()</a:t>
            </a:r>
            <a:r>
              <a:rPr lang="en-US" dirty="0"/>
              <a:t> </a:t>
            </a:r>
            <a:r>
              <a:rPr lang="en-US" dirty="0"/>
              <a:t>{}</a:t>
            </a:r>
            <a:r>
              <a:rPr lang="en-US" dirty="0"/>
              <a:t>  </a:t>
            </a:r>
            <a:r>
              <a:rPr lang="en-US" dirty="0"/>
              <a:t>// </a:t>
            </a:r>
            <a:r>
              <a:rPr lang="en-US" dirty="0" smtClean="0"/>
              <a:t>signature</a:t>
            </a:r>
          </a:p>
          <a:p>
            <a:endParaRPr lang="en-US" dirty="0"/>
          </a:p>
        </p:txBody>
      </p:sp>
      <p:sp>
        <p:nvSpPr>
          <p:cNvPr id="5" name="Rectangle 4"/>
          <p:cNvSpPr/>
          <p:nvPr/>
        </p:nvSpPr>
        <p:spPr>
          <a:xfrm>
            <a:off x="372139" y="2478864"/>
            <a:ext cx="8378456" cy="584775"/>
          </a:xfrm>
          <a:prstGeom prst="rect">
            <a:avLst/>
          </a:prstGeom>
        </p:spPr>
        <p:txBody>
          <a:bodyPr wrap="square">
            <a:spAutoFit/>
          </a:bodyPr>
          <a:lstStyle/>
          <a:p>
            <a:r>
              <a:rPr lang="en-US" sz="1600" dirty="0" err="1"/>
              <a:t>Ví</a:t>
            </a:r>
            <a:r>
              <a:rPr lang="en-US" sz="1600" dirty="0"/>
              <a:t> </a:t>
            </a:r>
            <a:r>
              <a:rPr lang="en-US" sz="1600" dirty="0" err="1"/>
              <a:t>dụ</a:t>
            </a:r>
            <a:r>
              <a:rPr lang="en-US" sz="1600" dirty="0"/>
              <a:t> </a:t>
            </a:r>
            <a:r>
              <a:rPr lang="en-US" sz="1600" dirty="0" err="1"/>
              <a:t>sau</a:t>
            </a:r>
            <a:r>
              <a:rPr lang="en-US" sz="1600" dirty="0"/>
              <a:t> </a:t>
            </a:r>
            <a:r>
              <a:rPr lang="en-US" sz="1600" dirty="0" err="1"/>
              <a:t>định</a:t>
            </a:r>
            <a:r>
              <a:rPr lang="en-US" sz="1600" dirty="0"/>
              <a:t> </a:t>
            </a:r>
            <a:r>
              <a:rPr lang="en-US" sz="1600" dirty="0" err="1"/>
              <a:t>nghĩa</a:t>
            </a:r>
            <a:r>
              <a:rPr lang="en-US" sz="1600" dirty="0"/>
              <a:t> </a:t>
            </a:r>
            <a:r>
              <a:rPr lang="en-US" sz="1600" dirty="0" err="1"/>
              <a:t>một</a:t>
            </a:r>
            <a:r>
              <a:rPr lang="en-US" sz="1600" dirty="0"/>
              <a:t> </a:t>
            </a:r>
            <a:r>
              <a:rPr lang="en-US" sz="1600" b="1" dirty="0" err="1" smtClean="0"/>
              <a:t>Pointcut</a:t>
            </a:r>
            <a:r>
              <a:rPr lang="en-US" sz="1600" b="1" dirty="0" smtClean="0"/>
              <a:t> </a:t>
            </a:r>
            <a:r>
              <a:rPr lang="en-US" sz="1600" dirty="0" err="1" smtClean="0"/>
              <a:t>có</a:t>
            </a:r>
            <a:r>
              <a:rPr lang="en-US" sz="1600" dirty="0" smtClean="0"/>
              <a:t> </a:t>
            </a:r>
            <a:r>
              <a:rPr lang="en-US" sz="1600" dirty="0" err="1"/>
              <a:t>tên</a:t>
            </a:r>
            <a:r>
              <a:rPr lang="en-US" sz="1600" dirty="0"/>
              <a:t> </a:t>
            </a:r>
            <a:r>
              <a:rPr lang="en-US" sz="1600" b="1" dirty="0"/>
              <a:t>'</a:t>
            </a:r>
            <a:r>
              <a:rPr lang="en-US" sz="1600" b="1" dirty="0" err="1"/>
              <a:t>getname</a:t>
            </a:r>
            <a:r>
              <a:rPr lang="en-US" sz="1600" b="1" dirty="0"/>
              <a:t>'</a:t>
            </a:r>
            <a:r>
              <a:rPr lang="en-US" sz="1600" dirty="0"/>
              <a:t> </a:t>
            </a:r>
            <a:r>
              <a:rPr lang="en-US" sz="1600" dirty="0" err="1"/>
              <a:t>sẽ</a:t>
            </a:r>
            <a:r>
              <a:rPr lang="en-US" sz="1600" dirty="0"/>
              <a:t> </a:t>
            </a:r>
            <a:r>
              <a:rPr lang="en-US" sz="1600" dirty="0" err="1"/>
              <a:t>khớp</a:t>
            </a:r>
            <a:r>
              <a:rPr lang="en-US" sz="1600" dirty="0"/>
              <a:t> </a:t>
            </a:r>
            <a:r>
              <a:rPr lang="en-US" sz="1600" dirty="0" err="1"/>
              <a:t>với</a:t>
            </a:r>
            <a:r>
              <a:rPr lang="en-US" sz="1600" dirty="0"/>
              <a:t> </a:t>
            </a:r>
            <a:r>
              <a:rPr lang="en-US" sz="1600" dirty="0" err="1"/>
              <a:t>việc</a:t>
            </a:r>
            <a:r>
              <a:rPr lang="en-US" sz="1600" dirty="0"/>
              <a:t> </a:t>
            </a:r>
            <a:r>
              <a:rPr lang="en-US" sz="1600" dirty="0" err="1"/>
              <a:t>thực</a:t>
            </a:r>
            <a:r>
              <a:rPr lang="en-US" sz="1600" dirty="0"/>
              <a:t> </a:t>
            </a:r>
            <a:r>
              <a:rPr lang="en-US" sz="1600" dirty="0" err="1"/>
              <a:t>thi</a:t>
            </a:r>
            <a:r>
              <a:rPr lang="en-US" sz="1600" dirty="0"/>
              <a:t> </a:t>
            </a:r>
            <a:r>
              <a:rPr lang="en-US" sz="1600" dirty="0" err="1"/>
              <a:t>phương</a:t>
            </a:r>
            <a:r>
              <a:rPr lang="en-US" sz="1600" dirty="0"/>
              <a:t> </a:t>
            </a:r>
            <a:r>
              <a:rPr lang="en-US" sz="1600" dirty="0" err="1"/>
              <a:t>thức</a:t>
            </a:r>
            <a:r>
              <a:rPr lang="en-US" sz="1600" dirty="0"/>
              <a:t> </a:t>
            </a:r>
            <a:r>
              <a:rPr lang="en-US" sz="1600" dirty="0" err="1"/>
              <a:t>getName</a:t>
            </a:r>
            <a:r>
              <a:rPr lang="en-US" sz="1600" dirty="0"/>
              <a:t> () </a:t>
            </a:r>
            <a:r>
              <a:rPr lang="en-US" sz="1600" dirty="0" err="1"/>
              <a:t>có</a:t>
            </a:r>
            <a:r>
              <a:rPr lang="en-US" sz="1600" dirty="0"/>
              <a:t> </a:t>
            </a:r>
            <a:r>
              <a:rPr lang="en-US" sz="1600" dirty="0" err="1"/>
              <a:t>sẵn</a:t>
            </a:r>
            <a:r>
              <a:rPr lang="en-US" sz="1600" dirty="0"/>
              <a:t> </a:t>
            </a:r>
            <a:r>
              <a:rPr lang="en-US" sz="1600" dirty="0" err="1"/>
              <a:t>trong</a:t>
            </a:r>
            <a:r>
              <a:rPr lang="en-US" sz="1600" dirty="0"/>
              <a:t> </a:t>
            </a:r>
            <a:r>
              <a:rPr lang="en-US" sz="1600" dirty="0" err="1"/>
              <a:t>lớp</a:t>
            </a:r>
            <a:r>
              <a:rPr lang="en-US" sz="1600" dirty="0"/>
              <a:t> </a:t>
            </a:r>
            <a:r>
              <a:rPr lang="en-US" sz="1600" dirty="0" err="1"/>
              <a:t>Sinh</a:t>
            </a:r>
            <a:r>
              <a:rPr lang="en-US" sz="1600" dirty="0"/>
              <a:t> </a:t>
            </a:r>
            <a:r>
              <a:rPr lang="en-US" sz="1600" dirty="0" err="1"/>
              <a:t>viên</a:t>
            </a:r>
            <a:r>
              <a:rPr lang="en-US" sz="1600" dirty="0"/>
              <a:t> </a:t>
            </a:r>
            <a:r>
              <a:rPr lang="en-US" sz="1600" dirty="0" err="1"/>
              <a:t>theo</a:t>
            </a:r>
            <a:r>
              <a:rPr lang="en-US" sz="1600" dirty="0"/>
              <a:t> </a:t>
            </a:r>
            <a:r>
              <a:rPr lang="en-US" sz="1600" dirty="0" err="1"/>
              <a:t>gói</a:t>
            </a:r>
            <a:r>
              <a:rPr lang="en-US" sz="1600" dirty="0"/>
              <a:t> </a:t>
            </a:r>
            <a:r>
              <a:rPr lang="en-US" sz="1600" dirty="0" err="1"/>
              <a:t>com.tutorialspoint</a:t>
            </a:r>
            <a:endParaRPr lang="en-US" sz="1600" dirty="0"/>
          </a:p>
        </p:txBody>
      </p:sp>
      <p:sp>
        <p:nvSpPr>
          <p:cNvPr id="6" name="TextBox 5"/>
          <p:cNvSpPr txBox="1"/>
          <p:nvPr/>
        </p:nvSpPr>
        <p:spPr>
          <a:xfrm>
            <a:off x="1063256" y="3095537"/>
            <a:ext cx="7262037" cy="1169551"/>
          </a:xfrm>
          <a:prstGeom prst="rect">
            <a:avLst/>
          </a:prstGeom>
          <a:solidFill>
            <a:schemeClr val="accent1">
              <a:lumMod val="20000"/>
              <a:lumOff val="80000"/>
            </a:schemeClr>
          </a:solidFill>
        </p:spPr>
        <p:txBody>
          <a:bodyPr wrap="square" rtlCol="0">
            <a:spAutoFit/>
          </a:bodyPr>
          <a:lstStyle/>
          <a:p>
            <a:r>
              <a:rPr lang="en-US" dirty="0"/>
              <a:t>import</a:t>
            </a:r>
            <a:r>
              <a:rPr lang="en-US" dirty="0"/>
              <a:t> </a:t>
            </a:r>
            <a:r>
              <a:rPr lang="en-US" dirty="0" err="1" smtClean="0"/>
              <a:t>org.aspectj.lang.annotation.Pointcut</a:t>
            </a:r>
            <a:r>
              <a:rPr lang="en-US" dirty="0" smtClean="0"/>
              <a:t>;</a:t>
            </a:r>
          </a:p>
          <a:p>
            <a:endParaRPr lang="en-US" dirty="0"/>
          </a:p>
          <a:p>
            <a:r>
              <a:rPr lang="en-US" dirty="0" smtClean="0"/>
              <a:t>@</a:t>
            </a:r>
            <a:r>
              <a:rPr lang="en-US" dirty="0" err="1"/>
              <a:t>Pointcut</a:t>
            </a:r>
            <a:r>
              <a:rPr lang="en-US" dirty="0"/>
              <a:t>("execution(* </a:t>
            </a:r>
            <a:r>
              <a:rPr lang="en-US" dirty="0" err="1"/>
              <a:t>com.tutorialspoint.Student.getName</a:t>
            </a:r>
            <a:r>
              <a:rPr lang="en-US" dirty="0" smtClean="0"/>
              <a:t>(..))")</a:t>
            </a:r>
          </a:p>
          <a:p>
            <a:r>
              <a:rPr lang="en-US" dirty="0" smtClean="0"/>
              <a:t>private </a:t>
            </a:r>
            <a:r>
              <a:rPr lang="en-US" dirty="0"/>
              <a:t>void</a:t>
            </a:r>
            <a:r>
              <a:rPr lang="en-US" dirty="0"/>
              <a:t> </a:t>
            </a:r>
            <a:r>
              <a:rPr lang="en-US" dirty="0" err="1"/>
              <a:t>getname</a:t>
            </a:r>
            <a:r>
              <a:rPr lang="en-US" dirty="0"/>
              <a:t>()</a:t>
            </a:r>
            <a:r>
              <a:rPr lang="en-US" dirty="0"/>
              <a:t> </a:t>
            </a:r>
            <a:r>
              <a:rPr lang="en-US" dirty="0" smtClean="0"/>
              <a:t>{}</a:t>
            </a:r>
          </a:p>
          <a:p>
            <a:endParaRPr lang="en-US" dirty="0"/>
          </a:p>
        </p:txBody>
      </p:sp>
    </p:spTree>
    <p:extLst>
      <p:ext uri="{BB962C8B-B14F-4D97-AF65-F5344CB8AC3E}">
        <p14:creationId xmlns:p14="http://schemas.microsoft.com/office/powerpoint/2010/main" val="8347991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7864" y="138229"/>
            <a:ext cx="5135526" cy="4893647"/>
          </a:xfrm>
          <a:prstGeom prst="rect">
            <a:avLst/>
          </a:prstGeom>
          <a:solidFill>
            <a:schemeClr val="accent1">
              <a:lumMod val="20000"/>
              <a:lumOff val="80000"/>
            </a:schemeClr>
          </a:solidFill>
        </p:spPr>
        <p:txBody>
          <a:bodyPr wrap="square">
            <a:spAutoFit/>
          </a:bodyPr>
          <a:lstStyle/>
          <a:p>
            <a:r>
              <a:rPr lang="en-US" sz="1200" dirty="0"/>
              <a:t>@Before("</a:t>
            </a:r>
            <a:r>
              <a:rPr lang="en-US" sz="1200" dirty="0" err="1"/>
              <a:t>businessService</a:t>
            </a:r>
            <a:r>
              <a:rPr lang="en-US" sz="1200" dirty="0"/>
              <a:t>()")</a:t>
            </a:r>
          </a:p>
          <a:p>
            <a:r>
              <a:rPr lang="en-US" sz="1200" dirty="0"/>
              <a:t>public void </a:t>
            </a:r>
            <a:r>
              <a:rPr lang="en-US" sz="1200" dirty="0" err="1"/>
              <a:t>doBeforeTask</a:t>
            </a:r>
            <a:r>
              <a:rPr lang="en-US" sz="1200" dirty="0"/>
              <a:t>(){</a:t>
            </a:r>
          </a:p>
          <a:p>
            <a:r>
              <a:rPr lang="en-US" sz="1200" dirty="0"/>
              <a:t>   ...</a:t>
            </a:r>
          </a:p>
          <a:p>
            <a:r>
              <a:rPr lang="en-US" sz="1200" dirty="0"/>
              <a:t>}</a:t>
            </a:r>
          </a:p>
          <a:p>
            <a:r>
              <a:rPr lang="en-US" sz="1200" dirty="0"/>
              <a:t> </a:t>
            </a:r>
          </a:p>
          <a:p>
            <a:r>
              <a:rPr lang="en-US" sz="1200" dirty="0"/>
              <a:t>@After("</a:t>
            </a:r>
            <a:r>
              <a:rPr lang="en-US" sz="1200" dirty="0" err="1"/>
              <a:t>businessService</a:t>
            </a:r>
            <a:r>
              <a:rPr lang="en-US" sz="1200" dirty="0"/>
              <a:t>()")</a:t>
            </a:r>
          </a:p>
          <a:p>
            <a:r>
              <a:rPr lang="en-US" sz="1200" dirty="0"/>
              <a:t>public void </a:t>
            </a:r>
            <a:r>
              <a:rPr lang="en-US" sz="1200" dirty="0" err="1"/>
              <a:t>doAfterTask</a:t>
            </a:r>
            <a:r>
              <a:rPr lang="en-US" sz="1200" dirty="0"/>
              <a:t>(){</a:t>
            </a:r>
          </a:p>
          <a:p>
            <a:r>
              <a:rPr lang="en-US" sz="1200" dirty="0"/>
              <a:t>   ...</a:t>
            </a:r>
          </a:p>
          <a:p>
            <a:r>
              <a:rPr lang="en-US" sz="1200" dirty="0"/>
              <a:t>}</a:t>
            </a:r>
          </a:p>
          <a:p>
            <a:r>
              <a:rPr lang="en-US" sz="1200" dirty="0"/>
              <a:t> </a:t>
            </a:r>
          </a:p>
          <a:p>
            <a:r>
              <a:rPr lang="en-US" sz="1200" dirty="0"/>
              <a:t>@</a:t>
            </a:r>
            <a:r>
              <a:rPr lang="en-US" sz="1200" dirty="0" err="1"/>
              <a:t>AfterReturning</a:t>
            </a:r>
            <a:r>
              <a:rPr lang="en-US" sz="1200" dirty="0"/>
              <a:t>(</a:t>
            </a:r>
            <a:r>
              <a:rPr lang="en-US" sz="1200" dirty="0" err="1"/>
              <a:t>pointcut</a:t>
            </a:r>
            <a:r>
              <a:rPr lang="en-US" sz="1200" dirty="0"/>
              <a:t> = "</a:t>
            </a:r>
            <a:r>
              <a:rPr lang="en-US" sz="1200" dirty="0" err="1"/>
              <a:t>businessService</a:t>
            </a:r>
            <a:r>
              <a:rPr lang="en-US" sz="1200" dirty="0"/>
              <a:t>()", returning = "</a:t>
            </a:r>
            <a:r>
              <a:rPr lang="en-US" sz="1200" dirty="0" err="1"/>
              <a:t>retVal</a:t>
            </a:r>
            <a:r>
              <a:rPr lang="en-US" sz="1200" dirty="0"/>
              <a:t>")</a:t>
            </a:r>
          </a:p>
          <a:p>
            <a:r>
              <a:rPr lang="en-US" sz="1200" dirty="0"/>
              <a:t>public void </a:t>
            </a:r>
            <a:r>
              <a:rPr lang="en-US" sz="1200" dirty="0" err="1"/>
              <a:t>doAfterReturnningTask</a:t>
            </a:r>
            <a:r>
              <a:rPr lang="en-US" sz="1200" dirty="0"/>
              <a:t>(Object </a:t>
            </a:r>
            <a:r>
              <a:rPr lang="en-US" sz="1200" dirty="0" err="1"/>
              <a:t>retVal</a:t>
            </a:r>
            <a:r>
              <a:rPr lang="en-US" sz="1200" dirty="0"/>
              <a:t>) {</a:t>
            </a:r>
          </a:p>
          <a:p>
            <a:r>
              <a:rPr lang="en-US" sz="1200" dirty="0"/>
              <a:t>   // you can intercept </a:t>
            </a:r>
            <a:r>
              <a:rPr lang="en-US" sz="1200" dirty="0" err="1"/>
              <a:t>retVal</a:t>
            </a:r>
            <a:r>
              <a:rPr lang="en-US" sz="1200" dirty="0"/>
              <a:t> here.</a:t>
            </a:r>
          </a:p>
          <a:p>
            <a:r>
              <a:rPr lang="en-US" sz="1200" dirty="0"/>
              <a:t>   ...</a:t>
            </a:r>
          </a:p>
          <a:p>
            <a:r>
              <a:rPr lang="en-US" sz="1200" dirty="0"/>
              <a:t>}</a:t>
            </a:r>
          </a:p>
          <a:p>
            <a:r>
              <a:rPr lang="en-US" sz="1200" dirty="0"/>
              <a:t> </a:t>
            </a:r>
          </a:p>
          <a:p>
            <a:r>
              <a:rPr lang="en-US" sz="1200" dirty="0"/>
              <a:t>@</a:t>
            </a:r>
            <a:r>
              <a:rPr lang="en-US" sz="1200" dirty="0" err="1"/>
              <a:t>AfterThrowing</a:t>
            </a:r>
            <a:r>
              <a:rPr lang="en-US" sz="1200" dirty="0"/>
              <a:t>(</a:t>
            </a:r>
            <a:r>
              <a:rPr lang="en-US" sz="1200" dirty="0" err="1"/>
              <a:t>pointcut</a:t>
            </a:r>
            <a:r>
              <a:rPr lang="en-US" sz="1200" dirty="0"/>
              <a:t> = "</a:t>
            </a:r>
            <a:r>
              <a:rPr lang="en-US" sz="1200" dirty="0" err="1"/>
              <a:t>businessService</a:t>
            </a:r>
            <a:r>
              <a:rPr lang="en-US" sz="1200" dirty="0"/>
              <a:t>()", throwing = "ex")</a:t>
            </a:r>
          </a:p>
          <a:p>
            <a:r>
              <a:rPr lang="en-US" sz="1200" dirty="0"/>
              <a:t>public void </a:t>
            </a:r>
            <a:r>
              <a:rPr lang="en-US" sz="1200" dirty="0" err="1"/>
              <a:t>doAfterThrowingTask</a:t>
            </a:r>
            <a:r>
              <a:rPr lang="en-US" sz="1200" dirty="0"/>
              <a:t>(Exception ex) {</a:t>
            </a:r>
          </a:p>
          <a:p>
            <a:r>
              <a:rPr lang="en-US" sz="1200" dirty="0"/>
              <a:t>  // you can intercept thrown exception here.</a:t>
            </a:r>
          </a:p>
          <a:p>
            <a:r>
              <a:rPr lang="en-US" sz="1200" dirty="0"/>
              <a:t>  ...</a:t>
            </a:r>
          </a:p>
          <a:p>
            <a:r>
              <a:rPr lang="en-US" sz="1200" dirty="0"/>
              <a:t>}</a:t>
            </a:r>
          </a:p>
          <a:p>
            <a:r>
              <a:rPr lang="en-US" sz="1200" dirty="0"/>
              <a:t> </a:t>
            </a:r>
          </a:p>
          <a:p>
            <a:r>
              <a:rPr lang="en-US" sz="1200" dirty="0"/>
              <a:t>@Around("</a:t>
            </a:r>
            <a:r>
              <a:rPr lang="en-US" sz="1200" dirty="0" err="1"/>
              <a:t>businessService</a:t>
            </a:r>
            <a:r>
              <a:rPr lang="en-US" sz="1200" dirty="0"/>
              <a:t>()")</a:t>
            </a:r>
          </a:p>
          <a:p>
            <a:r>
              <a:rPr lang="en-US" sz="1200" dirty="0"/>
              <a:t>public void </a:t>
            </a:r>
            <a:r>
              <a:rPr lang="en-US" sz="1200" dirty="0" err="1"/>
              <a:t>doAroundTask</a:t>
            </a:r>
            <a:r>
              <a:rPr lang="en-US" sz="1200" dirty="0"/>
              <a:t>(){</a:t>
            </a:r>
          </a:p>
          <a:p>
            <a:r>
              <a:rPr lang="en-US" sz="1200" dirty="0"/>
              <a:t>   ...</a:t>
            </a:r>
          </a:p>
          <a:p>
            <a:r>
              <a:rPr lang="en-US" sz="1200" dirty="0" smtClean="0"/>
              <a:t>}</a:t>
            </a:r>
            <a:endParaRPr lang="en-US" sz="1200" dirty="0"/>
          </a:p>
        </p:txBody>
      </p:sp>
      <p:sp>
        <p:nvSpPr>
          <p:cNvPr id="3" name="TextBox 2"/>
          <p:cNvSpPr txBox="1"/>
          <p:nvPr/>
        </p:nvSpPr>
        <p:spPr>
          <a:xfrm>
            <a:off x="265814" y="244549"/>
            <a:ext cx="2594344" cy="646331"/>
          </a:xfrm>
          <a:prstGeom prst="rect">
            <a:avLst/>
          </a:prstGeom>
          <a:noFill/>
        </p:spPr>
        <p:txBody>
          <a:bodyPr wrap="square" rtlCol="0">
            <a:spAutoFit/>
          </a:bodyPr>
          <a:lstStyle/>
          <a:p>
            <a:r>
              <a:rPr lang="en-US" sz="1800" b="1" dirty="0" err="1" smtClean="0"/>
              <a:t>Định</a:t>
            </a:r>
            <a:r>
              <a:rPr lang="en-US" sz="1800" b="1" dirty="0" smtClean="0"/>
              <a:t> </a:t>
            </a:r>
            <a:r>
              <a:rPr lang="en-US" sz="1800" b="1" dirty="0" err="1" smtClean="0"/>
              <a:t>nghĩa</a:t>
            </a:r>
            <a:r>
              <a:rPr lang="en-US" sz="1800" b="1" dirty="0" smtClean="0"/>
              <a:t> </a:t>
            </a:r>
            <a:r>
              <a:rPr lang="en-US" sz="1800" b="1" dirty="0" err="1" smtClean="0"/>
              <a:t>các</a:t>
            </a:r>
            <a:r>
              <a:rPr lang="en-US" sz="1800" b="1" dirty="0" smtClean="0"/>
              <a:t> Advice</a:t>
            </a:r>
            <a:endParaRPr lang="en-US" sz="1800" b="1" dirty="0"/>
          </a:p>
        </p:txBody>
      </p:sp>
      <p:sp>
        <p:nvSpPr>
          <p:cNvPr id="4" name="TextBox 3"/>
          <p:cNvSpPr txBox="1"/>
          <p:nvPr/>
        </p:nvSpPr>
        <p:spPr>
          <a:xfrm>
            <a:off x="324292" y="1201479"/>
            <a:ext cx="3099391" cy="2246769"/>
          </a:xfrm>
          <a:prstGeom prst="rect">
            <a:avLst/>
          </a:prstGeom>
          <a:noFill/>
          <a:ln w="19050">
            <a:solidFill>
              <a:srgbClr val="0070C0"/>
            </a:solidFill>
          </a:ln>
        </p:spPr>
        <p:txBody>
          <a:bodyPr wrap="square" rtlCol="0">
            <a:spAutoFit/>
          </a:bodyPr>
          <a:lstStyle/>
          <a:p>
            <a:r>
              <a:rPr lang="en-US" dirty="0" err="1"/>
              <a:t>Bạn</a:t>
            </a:r>
            <a:r>
              <a:rPr lang="en-US" dirty="0"/>
              <a:t>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bất</a:t>
            </a:r>
            <a:r>
              <a:rPr lang="en-US" dirty="0"/>
              <a:t> </a:t>
            </a:r>
            <a:r>
              <a:rPr lang="en-US" dirty="0" err="1"/>
              <a:t>kỳ</a:t>
            </a:r>
            <a:r>
              <a:rPr lang="en-US" dirty="0"/>
              <a:t> advice </a:t>
            </a:r>
            <a:r>
              <a:rPr lang="en-US" dirty="0" err="1"/>
              <a:t>nào</a:t>
            </a:r>
            <a:r>
              <a:rPr lang="en-US" dirty="0"/>
              <a:t> </a:t>
            </a:r>
            <a:r>
              <a:rPr lang="en-US" dirty="0" err="1"/>
              <a:t>trong</a:t>
            </a:r>
            <a:r>
              <a:rPr lang="en-US" dirty="0"/>
              <a:t> </a:t>
            </a:r>
            <a:r>
              <a:rPr lang="en-US" dirty="0" err="1"/>
              <a:t>số</a:t>
            </a:r>
            <a:r>
              <a:rPr lang="en-US" dirty="0"/>
              <a:t> 5 advice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chú</a:t>
            </a:r>
            <a:r>
              <a:rPr lang="en-US" dirty="0"/>
              <a:t> </a:t>
            </a:r>
            <a:r>
              <a:rPr lang="en-US" dirty="0" err="1"/>
              <a:t>thích</a:t>
            </a:r>
            <a:r>
              <a:rPr lang="en-US" dirty="0"/>
              <a:t> @{ADVICE-NAME} </a:t>
            </a:r>
            <a:r>
              <a:rPr lang="en-US" dirty="0" err="1"/>
              <a:t>như</a:t>
            </a:r>
            <a:r>
              <a:rPr lang="en-US" dirty="0"/>
              <a:t> </a:t>
            </a:r>
            <a:r>
              <a:rPr lang="en-US" dirty="0" err="1"/>
              <a:t>được</a:t>
            </a:r>
            <a:r>
              <a:rPr lang="en-US" dirty="0"/>
              <a:t> </a:t>
            </a:r>
            <a:r>
              <a:rPr lang="en-US" dirty="0" err="1"/>
              <a:t>đưa</a:t>
            </a:r>
            <a:r>
              <a:rPr lang="en-US" dirty="0"/>
              <a:t> </a:t>
            </a:r>
            <a:r>
              <a:rPr lang="en-US" dirty="0" err="1"/>
              <a:t>ra</a:t>
            </a:r>
            <a:r>
              <a:rPr lang="en-US" dirty="0"/>
              <a:t> </a:t>
            </a:r>
            <a:r>
              <a:rPr lang="en-US" dirty="0" err="1"/>
              <a:t>trong</a:t>
            </a:r>
            <a:r>
              <a:rPr lang="en-US" dirty="0"/>
              <a:t> </a:t>
            </a:r>
            <a:r>
              <a:rPr lang="en-US" dirty="0" err="1"/>
              <a:t>đoạn</a:t>
            </a:r>
            <a:r>
              <a:rPr lang="en-US" dirty="0"/>
              <a:t> </a:t>
            </a:r>
            <a:r>
              <a:rPr lang="en-US" dirty="0" err="1"/>
              <a:t>mã</a:t>
            </a:r>
            <a:r>
              <a:rPr lang="en-US" dirty="0"/>
              <a:t> </a:t>
            </a:r>
            <a:r>
              <a:rPr lang="en-US" dirty="0" err="1" smtClean="0"/>
              <a:t>sau</a:t>
            </a:r>
            <a:r>
              <a:rPr lang="en-US" dirty="0" smtClean="0"/>
              <a:t>.</a:t>
            </a:r>
          </a:p>
          <a:p>
            <a:endParaRPr lang="en-US" dirty="0"/>
          </a:p>
          <a:p>
            <a:r>
              <a:rPr lang="en-US" dirty="0" err="1" smtClean="0"/>
              <a:t>Điều</a:t>
            </a:r>
            <a:r>
              <a:rPr lang="en-US" dirty="0" smtClean="0"/>
              <a:t> </a:t>
            </a:r>
            <a:r>
              <a:rPr lang="en-US" dirty="0" err="1"/>
              <a:t>này</a:t>
            </a:r>
            <a:r>
              <a:rPr lang="en-US" dirty="0"/>
              <a:t> </a:t>
            </a:r>
            <a:r>
              <a:rPr lang="en-US" dirty="0" err="1"/>
              <a:t>giả</a:t>
            </a:r>
            <a:r>
              <a:rPr lang="en-US" dirty="0"/>
              <a:t> </a:t>
            </a:r>
            <a:r>
              <a:rPr lang="en-US" dirty="0" err="1"/>
              <a:t>định</a:t>
            </a:r>
            <a:r>
              <a:rPr lang="en-US" dirty="0"/>
              <a:t> </a:t>
            </a:r>
            <a:r>
              <a:rPr lang="en-US" dirty="0" err="1"/>
              <a:t>rằng</a:t>
            </a:r>
            <a:r>
              <a:rPr lang="en-US" dirty="0"/>
              <a:t> </a:t>
            </a:r>
            <a:r>
              <a:rPr lang="en-US" dirty="0" err="1"/>
              <a:t>bạn</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chữ</a:t>
            </a:r>
            <a:r>
              <a:rPr lang="en-US" dirty="0"/>
              <a:t> </a:t>
            </a:r>
            <a:r>
              <a:rPr lang="en-US" dirty="0" err="1"/>
              <a:t>ký</a:t>
            </a:r>
            <a:r>
              <a:rPr lang="en-US" dirty="0"/>
              <a:t> </a:t>
            </a:r>
            <a:r>
              <a:rPr lang="en-US" dirty="0" err="1"/>
              <a:t>pointcut</a:t>
            </a:r>
            <a:r>
              <a:rPr lang="en-US" dirty="0"/>
              <a:t> </a:t>
            </a:r>
            <a:r>
              <a:rPr lang="en-US" dirty="0" err="1"/>
              <a:t>businessService</a:t>
            </a:r>
            <a:r>
              <a:rPr lang="en-US" dirty="0"/>
              <a:t>() -</a:t>
            </a:r>
          </a:p>
          <a:p>
            <a:endParaRPr lang="en-US" dirty="0"/>
          </a:p>
        </p:txBody>
      </p:sp>
    </p:spTree>
    <p:extLst>
      <p:ext uri="{BB962C8B-B14F-4D97-AF65-F5344CB8AC3E}">
        <p14:creationId xmlns:p14="http://schemas.microsoft.com/office/powerpoint/2010/main" val="3159136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724892"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Thực hành</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smtClean="0">
                <a:solidFill>
                  <a:srgbClr val="3C78D8"/>
                </a:solidFill>
                <a:latin typeface="Oswald"/>
                <a:ea typeface="Oswald"/>
                <a:cs typeface="Oswald"/>
                <a:sym typeface="Oswald"/>
              </a:rPr>
              <a:t>13</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524988"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93143"/>
      </p:ext>
    </p:extLst>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675" y="409575"/>
            <a:ext cx="5353050" cy="3785652"/>
          </a:xfrm>
          <a:prstGeom prst="rect">
            <a:avLst/>
          </a:prstGeom>
          <a:noFill/>
          <a:ln w="28575">
            <a:solidFill>
              <a:schemeClr val="accent1"/>
            </a:solidFill>
          </a:ln>
        </p:spPr>
        <p:txBody>
          <a:bodyPr wrap="square" rtlCol="0">
            <a:spAutoFit/>
          </a:bodyPr>
          <a:lstStyle/>
          <a:p>
            <a:pPr>
              <a:lnSpc>
                <a:spcPct val="150000"/>
              </a:lnSpc>
              <a:defRPr/>
            </a:pPr>
            <a:endParaRPr lang="en-US" sz="1600" dirty="0" smtClean="0"/>
          </a:p>
          <a:p>
            <a:pPr>
              <a:lnSpc>
                <a:spcPct val="150000"/>
              </a:lnSpc>
              <a:defRPr/>
            </a:pPr>
            <a:r>
              <a:rPr lang="en-US" sz="1600" dirty="0" err="1" smtClean="0"/>
              <a:t>Yêu</a:t>
            </a:r>
            <a:r>
              <a:rPr lang="en-US" sz="1600" dirty="0" smtClean="0"/>
              <a:t> </a:t>
            </a:r>
            <a:r>
              <a:rPr lang="en-US" sz="1600" dirty="0" err="1"/>
              <a:t>cầu</a:t>
            </a:r>
            <a:r>
              <a:rPr lang="en-US" sz="1600" dirty="0"/>
              <a:t> </a:t>
            </a:r>
            <a:r>
              <a:rPr lang="en-US" sz="1600" dirty="0" err="1"/>
              <a:t>bài</a:t>
            </a:r>
            <a:r>
              <a:rPr lang="en-US" sz="1600" dirty="0"/>
              <a:t> </a:t>
            </a:r>
            <a:r>
              <a:rPr lang="en-US" sz="1600" dirty="0" err="1"/>
              <a:t>toán</a:t>
            </a:r>
            <a:r>
              <a:rPr lang="en-US" sz="1600" dirty="0"/>
              <a:t> </a:t>
            </a:r>
            <a:r>
              <a:rPr lang="en-US" sz="1600" dirty="0" err="1"/>
              <a:t>quản</a:t>
            </a:r>
            <a:r>
              <a:rPr lang="en-US" sz="1600" dirty="0"/>
              <a:t> </a:t>
            </a:r>
            <a:r>
              <a:rPr lang="en-US" sz="1600" dirty="0" err="1"/>
              <a:t>lí</a:t>
            </a:r>
            <a:r>
              <a:rPr lang="en-US" sz="1600" dirty="0"/>
              <a:t>:</a:t>
            </a:r>
          </a:p>
          <a:p>
            <a:pPr marL="342900" indent="-342900">
              <a:lnSpc>
                <a:spcPct val="150000"/>
              </a:lnSpc>
              <a:buFont typeface="+mj-lt"/>
              <a:buAutoNum type="arabicPeriod"/>
              <a:defRPr/>
            </a:pPr>
            <a:r>
              <a:rPr lang="en-US" sz="1600" dirty="0" err="1"/>
              <a:t>Quản</a:t>
            </a:r>
            <a:r>
              <a:rPr lang="en-US" sz="1600" dirty="0"/>
              <a:t> </a:t>
            </a:r>
            <a:r>
              <a:rPr lang="en-US" sz="1600" dirty="0" err="1"/>
              <a:t>lí</a:t>
            </a:r>
            <a:r>
              <a:rPr lang="en-US" sz="1600" dirty="0"/>
              <a:t> </a:t>
            </a:r>
            <a:r>
              <a:rPr lang="en-US" sz="1600" dirty="0" err="1"/>
              <a:t>môn</a:t>
            </a:r>
            <a:r>
              <a:rPr lang="en-US" sz="1600" dirty="0"/>
              <a:t> </a:t>
            </a:r>
            <a:r>
              <a:rPr lang="en-US" sz="1600" dirty="0" err="1"/>
              <a:t>học</a:t>
            </a:r>
            <a:endParaRPr lang="en-US" sz="1600" dirty="0"/>
          </a:p>
          <a:p>
            <a:pPr marL="342900" indent="-342900">
              <a:lnSpc>
                <a:spcPct val="150000"/>
              </a:lnSpc>
              <a:buFont typeface="+mj-lt"/>
              <a:buAutoNum type="arabicPeriod"/>
              <a:defRPr/>
            </a:pPr>
            <a:r>
              <a:rPr lang="en-US" sz="1600" dirty="0" err="1"/>
              <a:t>Tạo</a:t>
            </a:r>
            <a:r>
              <a:rPr lang="en-US" sz="1600" dirty="0"/>
              <a:t> </a:t>
            </a:r>
            <a:r>
              <a:rPr lang="en-US" sz="1600" dirty="0" err="1"/>
              <a:t>lớp</a:t>
            </a:r>
            <a:r>
              <a:rPr lang="en-US" sz="1600" dirty="0"/>
              <a:t> </a:t>
            </a:r>
            <a:r>
              <a:rPr lang="en-US" sz="1600" dirty="0" err="1"/>
              <a:t>từ</a:t>
            </a:r>
            <a:r>
              <a:rPr lang="en-US" sz="1600" dirty="0"/>
              <a:t> </a:t>
            </a:r>
            <a:r>
              <a:rPr lang="en-US" sz="1600" dirty="0" err="1"/>
              <a:t>môn</a:t>
            </a:r>
            <a:r>
              <a:rPr lang="en-US" sz="1600" dirty="0"/>
              <a:t> </a:t>
            </a:r>
            <a:r>
              <a:rPr lang="en-US" sz="1600" dirty="0" err="1"/>
              <a:t>học</a:t>
            </a:r>
            <a:r>
              <a:rPr lang="en-US" sz="1600" dirty="0"/>
              <a:t> </a:t>
            </a:r>
            <a:r>
              <a:rPr lang="en-US" sz="1600" dirty="0" err="1"/>
              <a:t>đó</a:t>
            </a:r>
            <a:endParaRPr lang="en-US" sz="1600" dirty="0"/>
          </a:p>
          <a:p>
            <a:pPr marL="342900" indent="-342900">
              <a:lnSpc>
                <a:spcPct val="150000"/>
              </a:lnSpc>
              <a:buFont typeface="+mj-lt"/>
              <a:buAutoNum type="arabicPeriod"/>
              <a:defRPr/>
            </a:pPr>
            <a:r>
              <a:rPr lang="en-US" sz="1600" dirty="0" err="1"/>
              <a:t>Thêm</a:t>
            </a:r>
            <a:r>
              <a:rPr lang="en-US" sz="1600" dirty="0"/>
              <a:t> </a:t>
            </a:r>
            <a:r>
              <a:rPr lang="en-US" sz="1600" dirty="0" err="1"/>
              <a:t>giáo</a:t>
            </a:r>
            <a:r>
              <a:rPr lang="en-US" sz="1600" dirty="0"/>
              <a:t> </a:t>
            </a:r>
            <a:r>
              <a:rPr lang="en-US" sz="1600" dirty="0" err="1"/>
              <a:t>viên</a:t>
            </a:r>
            <a:r>
              <a:rPr lang="en-US" sz="1600" dirty="0"/>
              <a:t> </a:t>
            </a:r>
            <a:r>
              <a:rPr lang="en-US" sz="1600" dirty="0" err="1"/>
              <a:t>vào</a:t>
            </a:r>
            <a:r>
              <a:rPr lang="en-US" sz="1600" dirty="0"/>
              <a:t> </a:t>
            </a:r>
            <a:r>
              <a:rPr lang="en-US" sz="1600" dirty="0" err="1"/>
              <a:t>môn</a:t>
            </a:r>
            <a:r>
              <a:rPr lang="en-US" sz="1600" dirty="0"/>
              <a:t> </a:t>
            </a:r>
            <a:r>
              <a:rPr lang="en-US" sz="1600" dirty="0" err="1"/>
              <a:t>học</a:t>
            </a:r>
            <a:r>
              <a:rPr lang="en-US" sz="1600" dirty="0"/>
              <a:t> (</a:t>
            </a:r>
            <a:r>
              <a:rPr lang="en-US" sz="1600" dirty="0" err="1"/>
              <a:t>đăng</a:t>
            </a:r>
            <a:r>
              <a:rPr lang="en-US" sz="1600" dirty="0"/>
              <a:t> </a:t>
            </a:r>
            <a:r>
              <a:rPr lang="en-US" sz="1600" dirty="0" err="1"/>
              <a:t>kí</a:t>
            </a:r>
            <a:r>
              <a:rPr lang="en-US" sz="1600" dirty="0"/>
              <a:t> </a:t>
            </a:r>
            <a:r>
              <a:rPr lang="en-US" sz="1600" dirty="0" err="1"/>
              <a:t>giảng</a:t>
            </a:r>
            <a:r>
              <a:rPr lang="en-US" sz="1600" dirty="0"/>
              <a:t> </a:t>
            </a:r>
            <a:r>
              <a:rPr lang="en-US" sz="1600" dirty="0" err="1"/>
              <a:t>dạy</a:t>
            </a:r>
            <a:r>
              <a:rPr lang="en-US" sz="1600" dirty="0"/>
              <a:t>)</a:t>
            </a:r>
          </a:p>
          <a:p>
            <a:pPr marL="342900" indent="-342900">
              <a:lnSpc>
                <a:spcPct val="150000"/>
              </a:lnSpc>
              <a:buFont typeface="+mj-lt"/>
              <a:buAutoNum type="arabicPeriod"/>
              <a:defRPr/>
            </a:pPr>
            <a:r>
              <a:rPr lang="en-US" sz="1600" dirty="0" err="1"/>
              <a:t>Thêm</a:t>
            </a:r>
            <a:r>
              <a:rPr lang="en-US" sz="1600" dirty="0"/>
              <a:t> </a:t>
            </a:r>
            <a:r>
              <a:rPr lang="en-US" sz="1600" dirty="0" err="1"/>
              <a:t>học</a:t>
            </a:r>
            <a:r>
              <a:rPr lang="en-US" sz="1600" dirty="0"/>
              <a:t> </a:t>
            </a:r>
            <a:r>
              <a:rPr lang="en-US" sz="1600" dirty="0" err="1"/>
              <a:t>viên</a:t>
            </a:r>
            <a:r>
              <a:rPr lang="en-US" sz="1600" dirty="0"/>
              <a:t> </a:t>
            </a:r>
            <a:r>
              <a:rPr lang="en-US" sz="1600" dirty="0" err="1"/>
              <a:t>vào</a:t>
            </a:r>
            <a:r>
              <a:rPr lang="en-US" sz="1600" dirty="0"/>
              <a:t> </a:t>
            </a:r>
            <a:r>
              <a:rPr lang="en-US" sz="1600" dirty="0" err="1"/>
              <a:t>lớp</a:t>
            </a:r>
            <a:r>
              <a:rPr lang="en-US" sz="1600" dirty="0"/>
              <a:t> </a:t>
            </a:r>
            <a:r>
              <a:rPr lang="en-US" sz="1600" dirty="0" err="1"/>
              <a:t>môn</a:t>
            </a:r>
            <a:r>
              <a:rPr lang="en-US" sz="1600" dirty="0"/>
              <a:t> </a:t>
            </a:r>
            <a:r>
              <a:rPr lang="en-US" sz="1600" dirty="0" err="1"/>
              <a:t>học</a:t>
            </a:r>
            <a:r>
              <a:rPr lang="en-US" sz="1600" dirty="0"/>
              <a:t> (</a:t>
            </a:r>
            <a:r>
              <a:rPr lang="en-US" sz="1600" dirty="0" err="1"/>
              <a:t>đăng</a:t>
            </a:r>
            <a:r>
              <a:rPr lang="en-US" sz="1600" dirty="0"/>
              <a:t> </a:t>
            </a:r>
            <a:r>
              <a:rPr lang="en-US" sz="1600" dirty="0" err="1"/>
              <a:t>kí</a:t>
            </a:r>
            <a:r>
              <a:rPr lang="en-US" sz="1600" dirty="0"/>
              <a:t> </a:t>
            </a:r>
            <a:r>
              <a:rPr lang="en-US" sz="1600" dirty="0" err="1"/>
              <a:t>học</a:t>
            </a:r>
            <a:r>
              <a:rPr lang="en-US" sz="1600" dirty="0"/>
              <a:t>)</a:t>
            </a:r>
          </a:p>
          <a:p>
            <a:pPr marL="342900" indent="-342900">
              <a:lnSpc>
                <a:spcPct val="150000"/>
              </a:lnSpc>
              <a:buFont typeface="+mj-lt"/>
              <a:buAutoNum type="arabicPeriod"/>
              <a:defRPr/>
            </a:pPr>
            <a:r>
              <a:rPr lang="en-US" sz="1600" dirty="0" err="1"/>
              <a:t>Tìm</a:t>
            </a:r>
            <a:r>
              <a:rPr lang="en-US" sz="1600" dirty="0"/>
              <a:t> </a:t>
            </a:r>
            <a:r>
              <a:rPr lang="en-US" sz="1600" dirty="0" err="1"/>
              <a:t>kiếm</a:t>
            </a:r>
            <a:r>
              <a:rPr lang="en-US" sz="1600" dirty="0"/>
              <a:t> </a:t>
            </a:r>
            <a:r>
              <a:rPr lang="en-US" sz="1600" dirty="0" err="1"/>
              <a:t>môn</a:t>
            </a:r>
            <a:r>
              <a:rPr lang="en-US" sz="1600" dirty="0"/>
              <a:t> </a:t>
            </a:r>
            <a:r>
              <a:rPr lang="en-US" sz="1600" dirty="0" err="1"/>
              <a:t>học</a:t>
            </a:r>
            <a:r>
              <a:rPr lang="en-US" sz="1600" dirty="0"/>
              <a:t> </a:t>
            </a:r>
            <a:r>
              <a:rPr lang="en-US" sz="1600" dirty="0" err="1"/>
              <a:t>ra</a:t>
            </a:r>
            <a:r>
              <a:rPr lang="en-US" sz="1600" dirty="0"/>
              <a:t> </a:t>
            </a:r>
            <a:r>
              <a:rPr lang="en-US" sz="1600" dirty="0" err="1"/>
              <a:t>danh</a:t>
            </a:r>
            <a:r>
              <a:rPr lang="en-US" sz="1600" dirty="0"/>
              <a:t> </a:t>
            </a:r>
            <a:r>
              <a:rPr lang="en-US" sz="1600" dirty="0" err="1"/>
              <a:t>sách</a:t>
            </a:r>
            <a:r>
              <a:rPr lang="en-US" sz="1600" dirty="0"/>
              <a:t> </a:t>
            </a:r>
            <a:r>
              <a:rPr lang="en-US" sz="1600" dirty="0" err="1"/>
              <a:t>giáo</a:t>
            </a:r>
            <a:r>
              <a:rPr lang="en-US" sz="1600" dirty="0"/>
              <a:t> </a:t>
            </a:r>
            <a:r>
              <a:rPr lang="en-US" sz="1600" dirty="0" err="1"/>
              <a:t>viên</a:t>
            </a:r>
            <a:endParaRPr lang="en-US" sz="1600" dirty="0"/>
          </a:p>
          <a:p>
            <a:pPr marL="342900" indent="-342900">
              <a:lnSpc>
                <a:spcPct val="150000"/>
              </a:lnSpc>
              <a:buFont typeface="+mj-lt"/>
              <a:buAutoNum type="arabicPeriod"/>
              <a:defRPr/>
            </a:pPr>
            <a:r>
              <a:rPr lang="en-US" sz="1600" dirty="0" err="1"/>
              <a:t>Thêm</a:t>
            </a:r>
            <a:r>
              <a:rPr lang="en-US" sz="1600" dirty="0"/>
              <a:t> </a:t>
            </a:r>
            <a:r>
              <a:rPr lang="en-US" sz="1600" dirty="0" err="1"/>
              <a:t>học</a:t>
            </a:r>
            <a:r>
              <a:rPr lang="en-US" sz="1600" dirty="0"/>
              <a:t> </a:t>
            </a:r>
            <a:r>
              <a:rPr lang="en-US" sz="1600" dirty="0" err="1"/>
              <a:t>viên</a:t>
            </a:r>
            <a:r>
              <a:rPr lang="en-US" sz="1600" dirty="0"/>
              <a:t> – </a:t>
            </a:r>
            <a:r>
              <a:rPr lang="en-US" sz="1600" dirty="0" err="1"/>
              <a:t>giáo</a:t>
            </a:r>
            <a:r>
              <a:rPr lang="en-US" sz="1600" dirty="0"/>
              <a:t> </a:t>
            </a:r>
            <a:r>
              <a:rPr lang="en-US" sz="1600" dirty="0" err="1"/>
              <a:t>viên</a:t>
            </a:r>
            <a:r>
              <a:rPr lang="en-US" sz="1600" dirty="0"/>
              <a:t> </a:t>
            </a:r>
            <a:r>
              <a:rPr lang="en-US" sz="1600" dirty="0" err="1"/>
              <a:t>chưa</a:t>
            </a:r>
            <a:r>
              <a:rPr lang="en-US" sz="1600" dirty="0"/>
              <a:t> </a:t>
            </a:r>
            <a:r>
              <a:rPr lang="en-US" sz="1600" dirty="0" err="1"/>
              <a:t>phải</a:t>
            </a:r>
            <a:r>
              <a:rPr lang="en-US" sz="1600" dirty="0"/>
              <a:t> </a:t>
            </a:r>
            <a:r>
              <a:rPr lang="en-US" sz="1600" dirty="0" err="1"/>
              <a:t>thành</a:t>
            </a:r>
            <a:r>
              <a:rPr lang="en-US" sz="1600" dirty="0"/>
              <a:t> </a:t>
            </a:r>
            <a:r>
              <a:rPr lang="en-US" sz="1600" dirty="0" err="1"/>
              <a:t>viên</a:t>
            </a:r>
            <a:r>
              <a:rPr lang="en-US" sz="1600" dirty="0"/>
              <a:t> </a:t>
            </a:r>
            <a:r>
              <a:rPr lang="en-US" sz="1600" dirty="0" err="1"/>
              <a:t>lớp</a:t>
            </a:r>
            <a:r>
              <a:rPr lang="en-US" sz="1600" dirty="0"/>
              <a:t> </a:t>
            </a:r>
            <a:r>
              <a:rPr lang="en-US" sz="1600" dirty="0" err="1" smtClean="0"/>
              <a:t>học</a:t>
            </a:r>
            <a:endParaRPr lang="en-US" sz="1600" dirty="0" smtClean="0"/>
          </a:p>
          <a:p>
            <a:pPr>
              <a:lnSpc>
                <a:spcPct val="150000"/>
              </a:lnSpc>
              <a:defRPr/>
            </a:pPr>
            <a:endParaRPr lang="en-US" sz="1600" dirty="0"/>
          </a:p>
        </p:txBody>
      </p:sp>
    </p:spTree>
    <p:extLst>
      <p:ext uri="{BB962C8B-B14F-4D97-AF65-F5344CB8AC3E}">
        <p14:creationId xmlns:p14="http://schemas.microsoft.com/office/powerpoint/2010/main" val="34528397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8300" y="1190625"/>
            <a:ext cx="5353050" cy="2308324"/>
          </a:xfrm>
          <a:prstGeom prst="rect">
            <a:avLst/>
          </a:prstGeom>
          <a:noFill/>
          <a:ln w="28575">
            <a:solidFill>
              <a:schemeClr val="accent1"/>
            </a:solidFill>
          </a:ln>
        </p:spPr>
        <p:txBody>
          <a:bodyPr wrap="square" rtlCol="0">
            <a:spAutoFit/>
          </a:bodyPr>
          <a:lstStyle/>
          <a:p>
            <a:pPr>
              <a:lnSpc>
                <a:spcPct val="150000"/>
              </a:lnSpc>
              <a:defRPr/>
            </a:pPr>
            <a:r>
              <a:rPr lang="en-US" sz="1600" dirty="0" err="1"/>
              <a:t>Các</a:t>
            </a:r>
            <a:r>
              <a:rPr lang="en-US" sz="1600" dirty="0"/>
              <a:t> </a:t>
            </a:r>
            <a:r>
              <a:rPr lang="en-US" sz="1600" dirty="0" err="1"/>
              <a:t>hạng</a:t>
            </a:r>
            <a:r>
              <a:rPr lang="en-US" sz="1600" dirty="0"/>
              <a:t> </a:t>
            </a:r>
            <a:r>
              <a:rPr lang="en-US" sz="1600" dirty="0" err="1"/>
              <a:t>mục</a:t>
            </a:r>
            <a:r>
              <a:rPr lang="en-US" sz="1600" dirty="0"/>
              <a:t> </a:t>
            </a:r>
            <a:r>
              <a:rPr lang="en-US" sz="1600" dirty="0" err="1"/>
              <a:t>cần</a:t>
            </a:r>
            <a:r>
              <a:rPr lang="en-US" sz="1600" dirty="0"/>
              <a:t> </a:t>
            </a:r>
            <a:r>
              <a:rPr lang="en-US" sz="1600" dirty="0" err="1"/>
              <a:t>làm</a:t>
            </a:r>
            <a:r>
              <a:rPr lang="en-US" sz="1600" dirty="0"/>
              <a:t>: </a:t>
            </a:r>
          </a:p>
          <a:p>
            <a:pPr marL="342900" indent="-342900">
              <a:lnSpc>
                <a:spcPct val="150000"/>
              </a:lnSpc>
              <a:buFont typeface="+mj-lt"/>
              <a:buAutoNum type="arabicPeriod"/>
              <a:defRPr/>
            </a:pPr>
            <a:r>
              <a:rPr lang="en-US" sz="1600" dirty="0" err="1" smtClean="0"/>
              <a:t>Tạo</a:t>
            </a:r>
            <a:r>
              <a:rPr lang="en-US" sz="1600" dirty="0"/>
              <a:t> </a:t>
            </a:r>
            <a:r>
              <a:rPr lang="en-US" sz="1600" dirty="0" err="1" smtClean="0"/>
              <a:t>các</a:t>
            </a:r>
            <a:r>
              <a:rPr lang="en-US" sz="1600" dirty="0" smtClean="0"/>
              <a:t> Bean</a:t>
            </a:r>
            <a:endParaRPr lang="en-US" sz="1600" dirty="0"/>
          </a:p>
          <a:p>
            <a:pPr marL="342900" indent="-342900">
              <a:lnSpc>
                <a:spcPct val="150000"/>
              </a:lnSpc>
              <a:buFont typeface="+mj-lt"/>
              <a:buAutoNum type="arabicPeriod"/>
              <a:defRPr/>
            </a:pPr>
            <a:r>
              <a:rPr lang="en-US" sz="1600" dirty="0" err="1" smtClean="0"/>
              <a:t>Tạo</a:t>
            </a:r>
            <a:r>
              <a:rPr lang="en-US" sz="1600" dirty="0" smtClean="0"/>
              <a:t> file </a:t>
            </a:r>
            <a:r>
              <a:rPr lang="en-US" sz="1600" dirty="0" err="1" smtClean="0"/>
              <a:t>Config</a:t>
            </a:r>
            <a:r>
              <a:rPr lang="en-US" sz="1600" dirty="0" smtClean="0"/>
              <a:t> </a:t>
            </a:r>
            <a:r>
              <a:rPr lang="en-US" sz="1600" dirty="0" err="1" smtClean="0"/>
              <a:t>các</a:t>
            </a:r>
            <a:r>
              <a:rPr lang="en-US" sz="1600" dirty="0" smtClean="0"/>
              <a:t> Spring Bean</a:t>
            </a:r>
          </a:p>
          <a:p>
            <a:pPr marL="342900" indent="-342900">
              <a:lnSpc>
                <a:spcPct val="150000"/>
              </a:lnSpc>
              <a:buFont typeface="+mj-lt"/>
              <a:buAutoNum type="arabicPeriod"/>
              <a:defRPr/>
            </a:pPr>
            <a:r>
              <a:rPr lang="en-US" sz="1600" dirty="0" err="1" smtClean="0"/>
              <a:t>Xử</a:t>
            </a:r>
            <a:r>
              <a:rPr lang="en-US" sz="1600" dirty="0" smtClean="0"/>
              <a:t> </a:t>
            </a:r>
            <a:r>
              <a:rPr lang="en-US" sz="1600" dirty="0" err="1" smtClean="0"/>
              <a:t>lí</a:t>
            </a:r>
            <a:r>
              <a:rPr lang="en-US" sz="1600" dirty="0" smtClean="0"/>
              <a:t> </a:t>
            </a:r>
            <a:r>
              <a:rPr lang="en-US" sz="1600" dirty="0" err="1" smtClean="0"/>
              <a:t>các</a:t>
            </a:r>
            <a:r>
              <a:rPr lang="en-US" sz="1600" dirty="0" smtClean="0"/>
              <a:t> </a:t>
            </a:r>
            <a:r>
              <a:rPr lang="en-US" sz="1600" dirty="0" err="1" smtClean="0"/>
              <a:t>sự</a:t>
            </a:r>
            <a:r>
              <a:rPr lang="en-US" sz="1600" dirty="0" smtClean="0"/>
              <a:t> </a:t>
            </a:r>
            <a:r>
              <a:rPr lang="en-US" sz="1600" dirty="0" err="1" smtClean="0"/>
              <a:t>kiện</a:t>
            </a:r>
            <a:r>
              <a:rPr lang="en-US" sz="1600" dirty="0" smtClean="0"/>
              <a:t> </a:t>
            </a:r>
            <a:r>
              <a:rPr lang="en-US" sz="1600" dirty="0" err="1" smtClean="0"/>
              <a:t>của</a:t>
            </a:r>
            <a:r>
              <a:rPr lang="en-US" sz="1600" dirty="0" smtClean="0"/>
              <a:t> </a:t>
            </a:r>
            <a:r>
              <a:rPr lang="en-US" sz="1600" dirty="0" err="1" smtClean="0"/>
              <a:t>một</a:t>
            </a:r>
            <a:r>
              <a:rPr lang="en-US" sz="1600" dirty="0" smtClean="0"/>
              <a:t> </a:t>
            </a:r>
            <a:r>
              <a:rPr lang="en-US" sz="1600" dirty="0" err="1" smtClean="0"/>
              <a:t>hàm</a:t>
            </a:r>
            <a:endParaRPr lang="en-US" sz="1600" dirty="0"/>
          </a:p>
          <a:p>
            <a:pPr>
              <a:lnSpc>
                <a:spcPct val="150000"/>
              </a:lnSpc>
              <a:defRPr/>
            </a:pPr>
            <a:r>
              <a:rPr lang="en-US" sz="1600" dirty="0" smtClean="0"/>
              <a:t>4</a:t>
            </a:r>
            <a:r>
              <a:rPr lang="en-US" sz="1600" dirty="0"/>
              <a:t>.   </a:t>
            </a:r>
            <a:r>
              <a:rPr lang="en-US" sz="1600" dirty="0" err="1" smtClean="0"/>
              <a:t>Ghi</a:t>
            </a:r>
            <a:r>
              <a:rPr lang="en-US" sz="1600" dirty="0" smtClean="0"/>
              <a:t> log</a:t>
            </a:r>
            <a:endParaRPr lang="en-US" sz="1600" dirty="0"/>
          </a:p>
          <a:p>
            <a:pPr>
              <a:lnSpc>
                <a:spcPct val="150000"/>
              </a:lnSpc>
              <a:defRPr/>
            </a:pPr>
            <a:endParaRPr lang="en-US" sz="1600" dirty="0"/>
          </a:p>
        </p:txBody>
      </p:sp>
    </p:spTree>
    <p:extLst>
      <p:ext uri="{BB962C8B-B14F-4D97-AF65-F5344CB8AC3E}">
        <p14:creationId xmlns:p14="http://schemas.microsoft.com/office/powerpoint/2010/main" val="3505431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6850" y="609599"/>
            <a:ext cx="6610350" cy="738664"/>
          </a:xfrm>
          <a:prstGeom prst="rect">
            <a:avLst/>
          </a:prstGeom>
          <a:noFill/>
        </p:spPr>
        <p:txBody>
          <a:bodyPr wrap="square" rtlCol="0">
            <a:spAutoFit/>
          </a:bodyPr>
          <a:lstStyle/>
          <a:p>
            <a:r>
              <a:rPr lang="en-US" dirty="0" smtClean="0"/>
              <a:t>Ở </a:t>
            </a:r>
            <a:r>
              <a:rPr lang="en-US" dirty="0" err="1" smtClean="0"/>
              <a:t>đây</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tạo</a:t>
            </a:r>
            <a:r>
              <a:rPr lang="en-US" dirty="0" smtClean="0"/>
              <a:t> </a:t>
            </a:r>
            <a:r>
              <a:rPr lang="en-US" dirty="0" err="1" smtClean="0"/>
              <a:t>các</a:t>
            </a:r>
            <a:r>
              <a:rPr lang="en-US" dirty="0" smtClean="0"/>
              <a:t> Bean </a:t>
            </a:r>
            <a:r>
              <a:rPr lang="en-US" dirty="0" err="1" smtClean="0"/>
              <a:t>cần</a:t>
            </a:r>
            <a:r>
              <a:rPr lang="en-US" dirty="0" smtClean="0"/>
              <a:t> </a:t>
            </a:r>
            <a:r>
              <a:rPr lang="en-US" dirty="0" err="1" smtClean="0"/>
              <a:t>thiết</a:t>
            </a:r>
            <a:r>
              <a:rPr lang="en-US" dirty="0" smtClean="0"/>
              <a:t> </a:t>
            </a:r>
            <a:r>
              <a:rPr lang="en-US" dirty="0" err="1" smtClean="0"/>
              <a:t>của</a:t>
            </a:r>
            <a:r>
              <a:rPr lang="en-US" dirty="0" smtClean="0"/>
              <a:t> </a:t>
            </a:r>
            <a:r>
              <a:rPr lang="en-US" dirty="0" err="1" smtClean="0"/>
              <a:t>lớp</a:t>
            </a:r>
            <a:r>
              <a:rPr lang="en-US" dirty="0" smtClean="0"/>
              <a:t> Dao </a:t>
            </a:r>
            <a:r>
              <a:rPr lang="en-US" dirty="0" err="1" smtClean="0"/>
              <a:t>và</a:t>
            </a:r>
            <a:r>
              <a:rPr lang="en-US" dirty="0" smtClean="0"/>
              <a:t> </a:t>
            </a:r>
            <a:r>
              <a:rPr lang="en-US" dirty="0" err="1" smtClean="0"/>
              <a:t>lớp</a:t>
            </a:r>
            <a:r>
              <a:rPr lang="en-US" dirty="0" smtClean="0"/>
              <a:t> Service </a:t>
            </a:r>
            <a:r>
              <a:rPr lang="en-US" dirty="0" err="1" smtClean="0"/>
              <a:t>bằng</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Annotation Auto </a:t>
            </a:r>
            <a:r>
              <a:rPr lang="en-US" dirty="0" err="1" smtClean="0"/>
              <a:t>ComponentScan</a:t>
            </a:r>
            <a:r>
              <a:rPr lang="en-US" dirty="0" smtClean="0"/>
              <a:t>( </a:t>
            </a:r>
            <a:r>
              <a:rPr lang="en-US" dirty="0" err="1" smtClean="0"/>
              <a:t>chương</a:t>
            </a:r>
            <a:r>
              <a:rPr lang="en-US" dirty="0" smtClean="0"/>
              <a:t> 7) </a:t>
            </a:r>
            <a:r>
              <a:rPr lang="en-US" dirty="0" err="1" smtClean="0"/>
              <a:t>và</a:t>
            </a:r>
            <a:r>
              <a:rPr lang="en-US" dirty="0" smtClean="0"/>
              <a:t> </a:t>
            </a:r>
            <a:r>
              <a:rPr lang="en-US" dirty="0" err="1" smtClean="0"/>
              <a:t>tự</a:t>
            </a:r>
            <a:r>
              <a:rPr lang="en-US" dirty="0" smtClean="0"/>
              <a:t> </a:t>
            </a:r>
            <a:r>
              <a:rPr lang="en-US" dirty="0" err="1" smtClean="0"/>
              <a:t>động</a:t>
            </a:r>
            <a:r>
              <a:rPr lang="en-US" dirty="0" smtClean="0"/>
              <a:t> Inject </a:t>
            </a:r>
            <a:r>
              <a:rPr lang="en-US" dirty="0" err="1" smtClean="0"/>
              <a:t>các</a:t>
            </a:r>
            <a:r>
              <a:rPr lang="en-US" dirty="0" smtClean="0"/>
              <a:t> </a:t>
            </a:r>
            <a:r>
              <a:rPr lang="en-US" dirty="0" err="1" smtClean="0"/>
              <a:t>lớp</a:t>
            </a:r>
            <a:r>
              <a:rPr lang="en-US" dirty="0" smtClean="0"/>
              <a:t> </a:t>
            </a:r>
            <a:r>
              <a:rPr lang="en-US" dirty="0" err="1" smtClean="0"/>
              <a:t>bị</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lớp</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bằng</a:t>
            </a:r>
            <a:r>
              <a:rPr lang="en-US" dirty="0" smtClean="0"/>
              <a:t> @</a:t>
            </a:r>
            <a:r>
              <a:rPr lang="en-US" dirty="0" err="1" smtClean="0"/>
              <a:t>Autowired</a:t>
            </a:r>
            <a:endParaRPr lang="en-US" dirty="0"/>
          </a:p>
        </p:txBody>
      </p:sp>
      <p:sp>
        <p:nvSpPr>
          <p:cNvPr id="4" name="TextBox 3"/>
          <p:cNvSpPr txBox="1"/>
          <p:nvPr/>
        </p:nvSpPr>
        <p:spPr>
          <a:xfrm>
            <a:off x="504825" y="1533524"/>
            <a:ext cx="5629275" cy="954107"/>
          </a:xfrm>
          <a:prstGeom prst="rect">
            <a:avLst/>
          </a:prstGeom>
          <a:noFill/>
          <a:ln>
            <a:solidFill>
              <a:schemeClr val="accent1"/>
            </a:solidFill>
          </a:ln>
        </p:spPr>
        <p:txBody>
          <a:bodyPr wrap="square" rtlCol="0">
            <a:spAutoFit/>
          </a:bodyPr>
          <a:lstStyle/>
          <a:p>
            <a:r>
              <a:rPr lang="en-US" dirty="0" smtClean="0"/>
              <a:t>@</a:t>
            </a:r>
            <a:r>
              <a:rPr lang="en-US" dirty="0"/>
              <a:t>Repository</a:t>
            </a:r>
          </a:p>
          <a:p>
            <a:r>
              <a:rPr lang="en-US" dirty="0"/>
              <a:t>public class </a:t>
            </a:r>
            <a:r>
              <a:rPr lang="en-US" dirty="0" err="1"/>
              <a:t>MonhocDao</a:t>
            </a:r>
            <a:r>
              <a:rPr lang="en-US" dirty="0"/>
              <a:t> extends </a:t>
            </a:r>
            <a:r>
              <a:rPr lang="en-US" dirty="0" err="1"/>
              <a:t>DaoImplement</a:t>
            </a:r>
            <a:r>
              <a:rPr lang="en-US" dirty="0"/>
              <a:t>&lt;Integer, </a:t>
            </a:r>
            <a:r>
              <a:rPr lang="en-US" dirty="0" err="1"/>
              <a:t>Monhoc</a:t>
            </a:r>
            <a:r>
              <a:rPr lang="en-US" dirty="0" smtClean="0"/>
              <a:t>&gt;{</a:t>
            </a:r>
          </a:p>
          <a:p>
            <a:pPr lvl="2"/>
            <a:r>
              <a:rPr lang="en-US" dirty="0" smtClean="0"/>
              <a:t>          // </a:t>
            </a:r>
            <a:r>
              <a:rPr lang="en-US" dirty="0" err="1" smtClean="0"/>
              <a:t>phương</a:t>
            </a:r>
            <a:r>
              <a:rPr lang="en-US" dirty="0" smtClean="0"/>
              <a:t> </a:t>
            </a:r>
            <a:r>
              <a:rPr lang="en-US" dirty="0" err="1" smtClean="0"/>
              <a:t>thức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monhocDao</a:t>
            </a:r>
            <a:endParaRPr lang="en-US" dirty="0"/>
          </a:p>
          <a:p>
            <a:r>
              <a:rPr lang="en-US" dirty="0"/>
              <a:t>}</a:t>
            </a:r>
          </a:p>
        </p:txBody>
      </p:sp>
      <p:sp>
        <p:nvSpPr>
          <p:cNvPr id="5" name="TextBox 4"/>
          <p:cNvSpPr txBox="1"/>
          <p:nvPr/>
        </p:nvSpPr>
        <p:spPr>
          <a:xfrm>
            <a:off x="1714500" y="2676525"/>
            <a:ext cx="5962650" cy="1815882"/>
          </a:xfrm>
          <a:prstGeom prst="rect">
            <a:avLst/>
          </a:prstGeom>
          <a:noFill/>
          <a:ln>
            <a:solidFill>
              <a:schemeClr val="accent1"/>
            </a:solidFill>
          </a:ln>
        </p:spPr>
        <p:txBody>
          <a:bodyPr wrap="square" rtlCol="0">
            <a:spAutoFit/>
          </a:bodyPr>
          <a:lstStyle/>
          <a:p>
            <a:r>
              <a:rPr lang="en-US" dirty="0"/>
              <a:t>@Service</a:t>
            </a:r>
          </a:p>
          <a:p>
            <a:r>
              <a:rPr lang="en-US" dirty="0"/>
              <a:t>public class </a:t>
            </a:r>
            <a:r>
              <a:rPr lang="en-US" dirty="0" err="1"/>
              <a:t>MonhocService</a:t>
            </a:r>
            <a:r>
              <a:rPr lang="en-US" dirty="0"/>
              <a:t> implements </a:t>
            </a:r>
            <a:r>
              <a:rPr lang="en-US" dirty="0" err="1"/>
              <a:t>ServiceInterface</a:t>
            </a:r>
            <a:r>
              <a:rPr lang="en-US" dirty="0"/>
              <a:t>&lt;Integer, </a:t>
            </a:r>
            <a:r>
              <a:rPr lang="en-US" dirty="0" err="1"/>
              <a:t>Monhoc</a:t>
            </a:r>
            <a:r>
              <a:rPr lang="en-US" dirty="0"/>
              <a:t>&gt; </a:t>
            </a:r>
            <a:r>
              <a:rPr lang="en-US" dirty="0" smtClean="0"/>
              <a:t>{</a:t>
            </a:r>
            <a:endParaRPr lang="en-US" dirty="0"/>
          </a:p>
          <a:p>
            <a:r>
              <a:rPr lang="en-US" dirty="0" smtClean="0"/>
              <a:t>           @</a:t>
            </a:r>
            <a:r>
              <a:rPr lang="en-US" dirty="0" err="1"/>
              <a:t>Autowired</a:t>
            </a:r>
            <a:endParaRPr lang="en-US" dirty="0"/>
          </a:p>
          <a:p>
            <a:r>
              <a:rPr lang="en-US" dirty="0" smtClean="0"/>
              <a:t>           </a:t>
            </a:r>
            <a:r>
              <a:rPr lang="en-US" dirty="0" err="1" smtClean="0"/>
              <a:t>MonhocDao</a:t>
            </a:r>
            <a:r>
              <a:rPr lang="en-US" dirty="0" smtClean="0"/>
              <a:t> </a:t>
            </a:r>
            <a:r>
              <a:rPr lang="en-US" dirty="0" err="1"/>
              <a:t>monhocDao</a:t>
            </a:r>
            <a:r>
              <a:rPr lang="en-US" dirty="0" smtClean="0"/>
              <a:t>;</a:t>
            </a:r>
          </a:p>
          <a:p>
            <a:endParaRPr lang="en-US" dirty="0" smtClean="0"/>
          </a:p>
          <a:p>
            <a:r>
              <a:rPr lang="en-US" dirty="0" smtClean="0"/>
              <a:t>           </a:t>
            </a:r>
            <a:r>
              <a:rPr lang="en-US" dirty="0"/>
              <a:t>// </a:t>
            </a:r>
            <a:r>
              <a:rPr lang="en-US" dirty="0" err="1"/>
              <a:t>phương</a:t>
            </a:r>
            <a:r>
              <a:rPr lang="en-US" dirty="0"/>
              <a:t> </a:t>
            </a:r>
            <a:r>
              <a:rPr lang="en-US" dirty="0" err="1"/>
              <a:t>thức</a:t>
            </a:r>
            <a:r>
              <a:rPr lang="en-US" dirty="0"/>
              <a:t> </a:t>
            </a:r>
            <a:r>
              <a:rPr lang="en-US" dirty="0" err="1" smtClean="0"/>
              <a:t>lớp</a:t>
            </a:r>
            <a:r>
              <a:rPr lang="en-US" dirty="0" smtClean="0"/>
              <a:t> </a:t>
            </a:r>
            <a:r>
              <a:rPr lang="en-US" dirty="0" err="1" smtClean="0"/>
              <a:t>MonhocService</a:t>
            </a:r>
            <a:endParaRPr lang="en-US" dirty="0" smtClean="0"/>
          </a:p>
          <a:p>
            <a:r>
              <a:rPr lang="en-US" dirty="0" smtClean="0"/>
              <a:t>}</a:t>
            </a:r>
            <a:endParaRPr lang="en-US" dirty="0"/>
          </a:p>
        </p:txBody>
      </p:sp>
      <p:sp>
        <p:nvSpPr>
          <p:cNvPr id="6" name="TextBox 5"/>
          <p:cNvSpPr txBox="1"/>
          <p:nvPr/>
        </p:nvSpPr>
        <p:spPr>
          <a:xfrm>
            <a:off x="419100" y="224909"/>
            <a:ext cx="2724150" cy="369332"/>
          </a:xfrm>
          <a:prstGeom prst="rect">
            <a:avLst/>
          </a:prstGeom>
          <a:noFill/>
        </p:spPr>
        <p:txBody>
          <a:bodyPr wrap="square" rtlCol="0">
            <a:spAutoFit/>
          </a:bodyPr>
          <a:lstStyle/>
          <a:p>
            <a:r>
              <a:rPr lang="en-US" sz="1800" b="1" i="1" dirty="0" smtClean="0"/>
              <a:t>1. </a:t>
            </a:r>
            <a:r>
              <a:rPr lang="en-US" sz="1800" b="1" i="1" dirty="0" err="1" smtClean="0"/>
              <a:t>Tạo</a:t>
            </a:r>
            <a:r>
              <a:rPr lang="en-US" sz="1800" b="1" i="1" dirty="0" smtClean="0"/>
              <a:t> </a:t>
            </a:r>
            <a:r>
              <a:rPr lang="en-US" sz="1800" b="1" i="1" dirty="0" err="1" smtClean="0"/>
              <a:t>các</a:t>
            </a:r>
            <a:r>
              <a:rPr lang="en-US" sz="1800" b="1" i="1" dirty="0" smtClean="0"/>
              <a:t> Bean</a:t>
            </a:r>
            <a:endParaRPr lang="en-US" sz="1800" b="1" i="1" dirty="0"/>
          </a:p>
        </p:txBody>
      </p:sp>
      <p:sp>
        <p:nvSpPr>
          <p:cNvPr id="7" name="Right Arrow 6"/>
          <p:cNvSpPr/>
          <p:nvPr/>
        </p:nvSpPr>
        <p:spPr>
          <a:xfrm rot="1877300">
            <a:off x="819150" y="2619375"/>
            <a:ext cx="6477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9908117">
            <a:off x="6400801" y="2171733"/>
            <a:ext cx="733425"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83469" y="1212232"/>
            <a:ext cx="2493906" cy="954107"/>
          </a:xfrm>
          <a:prstGeom prst="rect">
            <a:avLst/>
          </a:prstGeom>
          <a:noFill/>
        </p:spPr>
        <p:txBody>
          <a:bodyPr wrap="square" rtlCol="0">
            <a:spAutoFit/>
          </a:bodyPr>
          <a:lstStyle/>
          <a:p>
            <a:r>
              <a:rPr lang="en-US" dirty="0" err="1" smtClean="0"/>
              <a:t>Tương</a:t>
            </a:r>
            <a:r>
              <a:rPr lang="en-US" dirty="0" smtClean="0"/>
              <a:t> </a:t>
            </a:r>
            <a:r>
              <a:rPr lang="en-US" dirty="0" err="1" smtClean="0"/>
              <a:t>tự</a:t>
            </a:r>
            <a:r>
              <a:rPr lang="en-US" dirty="0" smtClean="0"/>
              <a:t> </a:t>
            </a:r>
            <a:r>
              <a:rPr lang="en-US" dirty="0" err="1" smtClean="0"/>
              <a:t>với</a:t>
            </a:r>
            <a:r>
              <a:rPr lang="en-US" dirty="0" smtClean="0"/>
              <a:t> </a:t>
            </a:r>
            <a:r>
              <a:rPr lang="en-US" dirty="0" err="1" smtClean="0"/>
              <a:t>các</a:t>
            </a:r>
            <a:r>
              <a:rPr lang="en-US" dirty="0" smtClean="0"/>
              <a:t> </a:t>
            </a:r>
            <a:r>
              <a:rPr lang="en-US" dirty="0" err="1" smtClean="0"/>
              <a:t>lớp</a:t>
            </a:r>
            <a:r>
              <a:rPr lang="en-US" dirty="0" smtClean="0"/>
              <a:t> </a:t>
            </a:r>
            <a:r>
              <a:rPr lang="en-US" dirty="0" err="1" smtClean="0"/>
              <a:t>LopDao</a:t>
            </a:r>
            <a:r>
              <a:rPr lang="en-US" dirty="0" smtClean="0"/>
              <a:t> – </a:t>
            </a:r>
            <a:r>
              <a:rPr lang="en-US" dirty="0" err="1" smtClean="0"/>
              <a:t>LopService</a:t>
            </a:r>
            <a:r>
              <a:rPr lang="en-US" dirty="0" smtClean="0"/>
              <a:t>, </a:t>
            </a:r>
            <a:r>
              <a:rPr lang="en-US" dirty="0" err="1" smtClean="0"/>
              <a:t>SinhvienDao</a:t>
            </a:r>
            <a:r>
              <a:rPr lang="en-US" dirty="0" smtClean="0"/>
              <a:t> – </a:t>
            </a:r>
            <a:r>
              <a:rPr lang="en-US" dirty="0" err="1" smtClean="0"/>
              <a:t>SinhvienService</a:t>
            </a:r>
            <a:r>
              <a:rPr lang="en-US" dirty="0" smtClean="0"/>
              <a:t> ,…</a:t>
            </a:r>
            <a:endParaRPr lang="en-US" dirty="0"/>
          </a:p>
        </p:txBody>
      </p:sp>
    </p:spTree>
    <p:extLst>
      <p:ext uri="{BB962C8B-B14F-4D97-AF65-F5344CB8AC3E}">
        <p14:creationId xmlns:p14="http://schemas.microsoft.com/office/powerpoint/2010/main" val="87551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428930" y="488864"/>
            <a:ext cx="7281125" cy="819899"/>
          </a:xfrm>
          <a:prstGeom prst="rect">
            <a:avLst/>
          </a:prstGeom>
        </p:spPr>
        <p:txBody>
          <a:bodyPr lIns="91425" tIns="91425" rIns="91425" bIns="91425" anchor="ctr" anchorCtr="0">
            <a:noAutofit/>
          </a:bodyPr>
          <a:lstStyle/>
          <a:p>
            <a:pPr algn="l">
              <a:buNone/>
            </a:pPr>
            <a:r>
              <a:rPr lang="en" sz="2000" dirty="0" smtClean="0">
                <a:latin typeface="iCiel Smoothy Sans" pitchFamily="2" charset="0"/>
              </a:rPr>
              <a:t>1.Có 3 cách Khởi tạo Bean :</a:t>
            </a:r>
          </a:p>
          <a:p>
            <a:pPr algn="l">
              <a:buNone/>
            </a:pPr>
            <a:endParaRPr lang="en" dirty="0"/>
          </a:p>
        </p:txBody>
      </p:sp>
      <p:sp>
        <p:nvSpPr>
          <p:cNvPr id="2" name="TextBox 1"/>
          <p:cNvSpPr txBox="1"/>
          <p:nvPr/>
        </p:nvSpPr>
        <p:spPr>
          <a:xfrm>
            <a:off x="852053" y="1475508"/>
            <a:ext cx="7782791" cy="2308324"/>
          </a:xfrm>
          <a:prstGeom prst="rect">
            <a:avLst/>
          </a:prstGeom>
          <a:noFill/>
        </p:spPr>
        <p:txBody>
          <a:bodyPr wrap="square" rtlCol="0">
            <a:spAutoFit/>
          </a:bodyPr>
          <a:lstStyle/>
          <a:p>
            <a:pPr marL="342900" indent="-342900">
              <a:lnSpc>
                <a:spcPct val="200000"/>
              </a:lnSpc>
              <a:buFont typeface="+mj-lt"/>
              <a:buAutoNum type="arabicPeriod"/>
            </a:pPr>
            <a:r>
              <a:rPr lang="en-US" sz="2400" dirty="0" err="1" smtClean="0">
                <a:solidFill>
                  <a:schemeClr val="bg2"/>
                </a:solidFill>
                <a:latin typeface="Times New Roman" pitchFamily="18" charset="0"/>
                <a:cs typeface="Times New Roman" pitchFamily="18" charset="0"/>
              </a:rPr>
              <a:t>Khởi</a:t>
            </a:r>
            <a:r>
              <a:rPr lang="en-US" sz="2400" dirty="0" smtClean="0">
                <a:solidFill>
                  <a:schemeClr val="bg2"/>
                </a:solidFill>
                <a:latin typeface="Times New Roman" pitchFamily="18" charset="0"/>
                <a:cs typeface="Times New Roman" pitchFamily="18" charset="0"/>
              </a:rPr>
              <a:t> </a:t>
            </a:r>
            <a:r>
              <a:rPr lang="en-US" sz="2400" dirty="0" err="1" smtClean="0">
                <a:solidFill>
                  <a:schemeClr val="bg2"/>
                </a:solidFill>
                <a:latin typeface="Times New Roman" pitchFamily="18" charset="0"/>
                <a:cs typeface="Times New Roman" pitchFamily="18" charset="0"/>
              </a:rPr>
              <a:t>tạo</a:t>
            </a:r>
            <a:r>
              <a:rPr lang="en-US" sz="2400" dirty="0" smtClean="0">
                <a:solidFill>
                  <a:schemeClr val="bg2"/>
                </a:solidFill>
                <a:latin typeface="Times New Roman" pitchFamily="18" charset="0"/>
                <a:cs typeface="Times New Roman" pitchFamily="18" charset="0"/>
              </a:rPr>
              <a:t> Bean qua file .xml</a:t>
            </a:r>
          </a:p>
          <a:p>
            <a:pPr marL="342900" indent="-342900">
              <a:lnSpc>
                <a:spcPct val="200000"/>
              </a:lnSpc>
              <a:buFont typeface="+mj-lt"/>
              <a:buAutoNum type="arabicPeriod"/>
            </a:pPr>
            <a:r>
              <a:rPr lang="en-US" sz="2400" dirty="0" err="1" smtClean="0">
                <a:solidFill>
                  <a:schemeClr val="bg2"/>
                </a:solidFill>
                <a:latin typeface="Times New Roman" pitchFamily="18" charset="0"/>
                <a:cs typeface="Times New Roman" pitchFamily="18" charset="0"/>
              </a:rPr>
              <a:t>Bằng</a:t>
            </a:r>
            <a:r>
              <a:rPr lang="en-US" sz="2400" dirty="0" smtClean="0">
                <a:solidFill>
                  <a:schemeClr val="bg2"/>
                </a:solidFill>
                <a:latin typeface="Times New Roman" pitchFamily="18" charset="0"/>
                <a:cs typeface="Times New Roman" pitchFamily="18" charset="0"/>
              </a:rPr>
              <a:t> @Configuration </a:t>
            </a:r>
            <a:r>
              <a:rPr lang="en-US" sz="2400" dirty="0" err="1" smtClean="0">
                <a:solidFill>
                  <a:schemeClr val="bg2"/>
                </a:solidFill>
                <a:latin typeface="Times New Roman" pitchFamily="18" charset="0"/>
                <a:cs typeface="Times New Roman" pitchFamily="18" charset="0"/>
              </a:rPr>
              <a:t>và</a:t>
            </a:r>
            <a:r>
              <a:rPr lang="en-US" sz="2400" dirty="0">
                <a:solidFill>
                  <a:schemeClr val="bg2"/>
                </a:solidFill>
                <a:latin typeface="Times New Roman" pitchFamily="18" charset="0"/>
                <a:cs typeface="Times New Roman" pitchFamily="18" charset="0"/>
              </a:rPr>
              <a:t> </a:t>
            </a:r>
            <a:r>
              <a:rPr lang="en-US" sz="2400" dirty="0" smtClean="0">
                <a:solidFill>
                  <a:schemeClr val="bg2"/>
                </a:solidFill>
                <a:latin typeface="Times New Roman" pitchFamily="18" charset="0"/>
                <a:cs typeface="Times New Roman" pitchFamily="18" charset="0"/>
              </a:rPr>
              <a:t>@Bean ( ở </a:t>
            </a:r>
            <a:r>
              <a:rPr lang="en-US" sz="2400" dirty="0" err="1" smtClean="0">
                <a:solidFill>
                  <a:schemeClr val="bg2"/>
                </a:solidFill>
                <a:latin typeface="Times New Roman" pitchFamily="18" charset="0"/>
                <a:cs typeface="Times New Roman" pitchFamily="18" charset="0"/>
              </a:rPr>
              <a:t>chương</a:t>
            </a:r>
            <a:r>
              <a:rPr lang="en-US" sz="2400" dirty="0" smtClean="0">
                <a:solidFill>
                  <a:schemeClr val="bg2"/>
                </a:solidFill>
                <a:latin typeface="Times New Roman" pitchFamily="18" charset="0"/>
                <a:cs typeface="Times New Roman" pitchFamily="18" charset="0"/>
              </a:rPr>
              <a:t> 6 )</a:t>
            </a:r>
          </a:p>
          <a:p>
            <a:pPr marL="342900" indent="-342900">
              <a:lnSpc>
                <a:spcPct val="200000"/>
              </a:lnSpc>
              <a:buFont typeface="+mj-lt"/>
              <a:buAutoNum type="arabicPeriod"/>
            </a:pPr>
            <a:r>
              <a:rPr lang="en-US" sz="2400" dirty="0" smtClean="0">
                <a:solidFill>
                  <a:schemeClr val="bg2"/>
                </a:solidFill>
                <a:latin typeface="Times New Roman" pitchFamily="18" charset="0"/>
                <a:cs typeface="Times New Roman" pitchFamily="18" charset="0"/>
              </a:rPr>
              <a:t>Qua </a:t>
            </a:r>
            <a:r>
              <a:rPr lang="en-US" sz="2400" dirty="0" err="1" smtClean="0">
                <a:solidFill>
                  <a:schemeClr val="bg2"/>
                </a:solidFill>
                <a:latin typeface="Times New Roman" pitchFamily="18" charset="0"/>
                <a:cs typeface="Times New Roman" pitchFamily="18" charset="0"/>
              </a:rPr>
              <a:t>các</a:t>
            </a:r>
            <a:r>
              <a:rPr lang="en-US" sz="2400" dirty="0" smtClean="0">
                <a:solidFill>
                  <a:schemeClr val="bg2"/>
                </a:solidFill>
                <a:latin typeface="Times New Roman" pitchFamily="18" charset="0"/>
                <a:cs typeface="Times New Roman" pitchFamily="18" charset="0"/>
              </a:rPr>
              <a:t> Annotation Auto Component Scan ( ở </a:t>
            </a:r>
            <a:r>
              <a:rPr lang="en-US" sz="2400" dirty="0" err="1" smtClean="0">
                <a:solidFill>
                  <a:schemeClr val="bg2"/>
                </a:solidFill>
                <a:latin typeface="Times New Roman" pitchFamily="18" charset="0"/>
                <a:cs typeface="Times New Roman" pitchFamily="18" charset="0"/>
              </a:rPr>
              <a:t>chương</a:t>
            </a:r>
            <a:r>
              <a:rPr lang="en-US" sz="2400" dirty="0" smtClean="0">
                <a:solidFill>
                  <a:schemeClr val="bg2"/>
                </a:solidFill>
                <a:latin typeface="Times New Roman" pitchFamily="18" charset="0"/>
                <a:cs typeface="Times New Roman" pitchFamily="18" charset="0"/>
              </a:rPr>
              <a:t> 7)</a:t>
            </a:r>
            <a:endParaRPr lang="en-US" sz="2400" dirty="0">
              <a:solidFill>
                <a:schemeClr val="bg2"/>
              </a:solidFill>
              <a:latin typeface="Times New Roman" pitchFamily="18" charset="0"/>
              <a:cs typeface="Times New Roman" pitchFamily="18" charset="0"/>
            </a:endParaRPr>
          </a:p>
        </p:txBody>
      </p:sp>
    </p:spTree>
    <p:extLst>
      <p:ext uri="{BB962C8B-B14F-4D97-AF65-F5344CB8AC3E}">
        <p14:creationId xmlns:p14="http://schemas.microsoft.com/office/powerpoint/2010/main" val="3608229265"/>
      </p:ext>
    </p:extLst>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9100" y="224909"/>
            <a:ext cx="5715000" cy="369332"/>
          </a:xfrm>
          <a:prstGeom prst="rect">
            <a:avLst/>
          </a:prstGeom>
          <a:noFill/>
        </p:spPr>
        <p:txBody>
          <a:bodyPr wrap="square" rtlCol="0">
            <a:spAutoFit/>
          </a:bodyPr>
          <a:lstStyle/>
          <a:p>
            <a:r>
              <a:rPr lang="en-US" sz="1800" b="1" i="1" dirty="0"/>
              <a:t>2</a:t>
            </a:r>
            <a:r>
              <a:rPr lang="en-US" sz="1800" b="1" i="1" dirty="0" smtClean="0"/>
              <a:t>. </a:t>
            </a:r>
            <a:r>
              <a:rPr lang="en-US" sz="1800" b="1" i="1" dirty="0" err="1" smtClean="0"/>
              <a:t>Cấu</a:t>
            </a:r>
            <a:r>
              <a:rPr lang="en-US" sz="1800" b="1" i="1" dirty="0" smtClean="0"/>
              <a:t> </a:t>
            </a:r>
            <a:r>
              <a:rPr lang="en-US" sz="1800" b="1" i="1" dirty="0" err="1" smtClean="0"/>
              <a:t>hình</a:t>
            </a:r>
            <a:r>
              <a:rPr lang="en-US" sz="1800" b="1" i="1" dirty="0" smtClean="0"/>
              <a:t> file </a:t>
            </a:r>
            <a:r>
              <a:rPr lang="en-US" sz="1800" b="1" i="1" dirty="0" err="1" smtClean="0"/>
              <a:t>Config</a:t>
            </a:r>
            <a:r>
              <a:rPr lang="en-US" sz="1800" b="1" i="1" dirty="0" smtClean="0"/>
              <a:t> </a:t>
            </a:r>
            <a:r>
              <a:rPr lang="en-US" sz="1800" b="1" i="1" dirty="0" err="1" smtClean="0"/>
              <a:t>các</a:t>
            </a:r>
            <a:r>
              <a:rPr lang="en-US" sz="1800" b="1" i="1" dirty="0" smtClean="0"/>
              <a:t> Spring Bean (.xml)</a:t>
            </a:r>
            <a:endParaRPr lang="en-US" sz="1800" b="1" i="1" dirty="0"/>
          </a:p>
        </p:txBody>
      </p:sp>
      <p:sp>
        <p:nvSpPr>
          <p:cNvPr id="2" name="TextBox 1"/>
          <p:cNvSpPr txBox="1"/>
          <p:nvPr/>
        </p:nvSpPr>
        <p:spPr>
          <a:xfrm>
            <a:off x="419100" y="597932"/>
            <a:ext cx="8801100" cy="3970318"/>
          </a:xfrm>
          <a:prstGeom prst="rect">
            <a:avLst/>
          </a:prstGeom>
          <a:noFill/>
        </p:spPr>
        <p:txBody>
          <a:bodyPr wrap="square" rtlCol="0">
            <a:spAutoFit/>
          </a:bodyPr>
          <a:lstStyle/>
          <a:p>
            <a:r>
              <a:rPr lang="en-US" sz="1200" dirty="0"/>
              <a:t>&lt;?xml version=</a:t>
            </a:r>
            <a:r>
              <a:rPr lang="en-US" sz="1200" i="1" dirty="0"/>
              <a:t>"1.0" encoding="UTF-8"?&gt;</a:t>
            </a:r>
          </a:p>
          <a:p>
            <a:r>
              <a:rPr lang="en-US" sz="1200" dirty="0"/>
              <a:t>&lt;beans </a:t>
            </a:r>
            <a:r>
              <a:rPr lang="en-US" sz="1200" dirty="0" err="1"/>
              <a:t>xmlns</a:t>
            </a:r>
            <a:r>
              <a:rPr lang="en-US" sz="1200" dirty="0"/>
              <a:t>=</a:t>
            </a:r>
            <a:r>
              <a:rPr lang="en-US" sz="1200" i="1" dirty="0"/>
              <a:t>"http://www.springframework.org/schema/beans"</a:t>
            </a:r>
          </a:p>
          <a:p>
            <a:r>
              <a:rPr lang="en-US" sz="1200" dirty="0" err="1"/>
              <a:t>xmlns:xsi</a:t>
            </a:r>
            <a:r>
              <a:rPr lang="en-US" sz="1200" dirty="0"/>
              <a:t>=</a:t>
            </a:r>
            <a:r>
              <a:rPr lang="en-US" sz="1200" i="1" dirty="0"/>
              <a:t>"http://www.w3.org/2001/XMLSchema-instance"</a:t>
            </a:r>
          </a:p>
          <a:p>
            <a:r>
              <a:rPr lang="en-US" sz="1200" dirty="0" err="1"/>
              <a:t>xmlns:tx</a:t>
            </a:r>
            <a:r>
              <a:rPr lang="en-US" sz="1200" dirty="0"/>
              <a:t>=</a:t>
            </a:r>
            <a:r>
              <a:rPr lang="en-US" sz="1200" i="1" dirty="0"/>
              <a:t>"http://www.springframework.org/schema/tx"</a:t>
            </a:r>
          </a:p>
          <a:p>
            <a:r>
              <a:rPr lang="en-US" sz="1200" dirty="0" err="1"/>
              <a:t>xmlns:context</a:t>
            </a:r>
            <a:r>
              <a:rPr lang="en-US" sz="1200" dirty="0"/>
              <a:t>=</a:t>
            </a:r>
            <a:r>
              <a:rPr lang="en-US" sz="1200" i="1" dirty="0"/>
              <a:t>"http://www.springframework.org/schema/context"</a:t>
            </a:r>
          </a:p>
          <a:p>
            <a:r>
              <a:rPr lang="en-US" sz="1200" dirty="0" err="1"/>
              <a:t>xmlns:aop</a:t>
            </a:r>
            <a:r>
              <a:rPr lang="en-US" sz="1200" dirty="0"/>
              <a:t>=</a:t>
            </a:r>
            <a:r>
              <a:rPr lang="en-US" sz="1200" i="1" dirty="0"/>
              <a:t>"http://www.springframework.org/schema/aop"</a:t>
            </a:r>
          </a:p>
          <a:p>
            <a:r>
              <a:rPr lang="en-US" sz="1200" dirty="0" err="1"/>
              <a:t>xsi:schemaLocation</a:t>
            </a:r>
            <a:r>
              <a:rPr lang="en-US" sz="1200" dirty="0" smtClean="0"/>
              <a:t>=</a:t>
            </a:r>
          </a:p>
          <a:p>
            <a:r>
              <a:rPr lang="en-US" sz="1200" i="1" dirty="0" smtClean="0"/>
              <a:t>"</a:t>
            </a:r>
            <a:r>
              <a:rPr lang="en-US" sz="1200" i="1" dirty="0"/>
              <a:t>http://www.springframework.org/schema/beans http://www.springframework.org/schema/beans/spring-beans.xsd</a:t>
            </a:r>
          </a:p>
          <a:p>
            <a:r>
              <a:rPr lang="en-US" sz="1200" i="1" dirty="0"/>
              <a:t>    http://www.springframework.org/schema/context http://www.springframework.org/schema/context/spring-context-4.3.xsd</a:t>
            </a:r>
          </a:p>
          <a:p>
            <a:r>
              <a:rPr lang="en-US" sz="1200" i="1" dirty="0"/>
              <a:t>    http://www.springframework.org/schema/tx http://www.springframework.org/schema/tx/spring-tx-4.3.xsd</a:t>
            </a:r>
          </a:p>
          <a:p>
            <a:r>
              <a:rPr lang="en-US" sz="1200" i="1" dirty="0"/>
              <a:t>    http://www.springframework.org/schema/aop </a:t>
            </a:r>
          </a:p>
          <a:p>
            <a:r>
              <a:rPr lang="en-US" sz="1200" i="1" dirty="0"/>
              <a:t>http://www.springframework.org/schema/aop/spring-aop.xsd "&gt;</a:t>
            </a:r>
          </a:p>
          <a:p>
            <a:endParaRPr lang="en-US" sz="1200" dirty="0"/>
          </a:p>
          <a:p>
            <a:r>
              <a:rPr lang="en-US" sz="1200" dirty="0" smtClean="0"/>
              <a:t>         &lt;</a:t>
            </a:r>
            <a:r>
              <a:rPr lang="en-US" sz="1200" dirty="0" err="1"/>
              <a:t>aop:aspectj-autoproxy</a:t>
            </a:r>
            <a:r>
              <a:rPr lang="en-US" sz="1200" dirty="0"/>
              <a:t> /&gt;</a:t>
            </a:r>
          </a:p>
          <a:p>
            <a:endParaRPr lang="en-US" sz="1200" dirty="0"/>
          </a:p>
          <a:p>
            <a:r>
              <a:rPr lang="en-US" sz="1200" dirty="0" smtClean="0"/>
              <a:t>         &lt;</a:t>
            </a:r>
            <a:r>
              <a:rPr lang="en-US" sz="1200" dirty="0" err="1"/>
              <a:t>context:annotation-config</a:t>
            </a:r>
            <a:r>
              <a:rPr lang="en-US" sz="1200" dirty="0"/>
              <a:t> /&gt;</a:t>
            </a:r>
          </a:p>
          <a:p>
            <a:endParaRPr lang="en-US" sz="1200" dirty="0"/>
          </a:p>
          <a:p>
            <a:r>
              <a:rPr lang="en-US" sz="1200" dirty="0" smtClean="0"/>
              <a:t>        &lt;</a:t>
            </a:r>
            <a:r>
              <a:rPr lang="en-US" sz="1200" dirty="0" err="1" smtClean="0"/>
              <a:t>context:component-scan</a:t>
            </a:r>
            <a:r>
              <a:rPr lang="en-US" sz="1200" dirty="0"/>
              <a:t> </a:t>
            </a:r>
            <a:r>
              <a:rPr lang="en-US" sz="1200" dirty="0" smtClean="0"/>
              <a:t>base-package</a:t>
            </a:r>
            <a:r>
              <a:rPr lang="en-US" sz="1200" dirty="0"/>
              <a:t>=</a:t>
            </a:r>
            <a:r>
              <a:rPr lang="en-US" sz="1200" i="1" dirty="0"/>
              <a:t>"</a:t>
            </a:r>
            <a:r>
              <a:rPr lang="en-US" sz="1200" i="1" dirty="0" err="1"/>
              <a:t>vn.my_project</a:t>
            </a:r>
            <a:r>
              <a:rPr lang="en-US" sz="1200" i="1" dirty="0"/>
              <a:t>.*" /&gt;</a:t>
            </a:r>
          </a:p>
          <a:p>
            <a:endParaRPr lang="en-US" sz="1200" dirty="0"/>
          </a:p>
          <a:p>
            <a:r>
              <a:rPr lang="en-US" sz="1200" dirty="0" smtClean="0"/>
              <a:t>        &lt;</a:t>
            </a:r>
            <a:r>
              <a:rPr lang="en-US" sz="1200" dirty="0" err="1" smtClean="0"/>
              <a:t>context:property-placeholder</a:t>
            </a:r>
            <a:r>
              <a:rPr lang="en-US" sz="1200" dirty="0"/>
              <a:t> </a:t>
            </a:r>
            <a:r>
              <a:rPr lang="en-US" sz="1200" dirty="0" smtClean="0"/>
              <a:t>location</a:t>
            </a:r>
            <a:r>
              <a:rPr lang="en-US" sz="1200" dirty="0"/>
              <a:t>=</a:t>
            </a:r>
            <a:r>
              <a:rPr lang="en-US" sz="1200" i="1" dirty="0"/>
              <a:t>"</a:t>
            </a:r>
            <a:r>
              <a:rPr lang="en-US" sz="1200" i="1" dirty="0" err="1"/>
              <a:t>classpath:Bean.properties</a:t>
            </a:r>
            <a:r>
              <a:rPr lang="en-US" sz="1200" i="1" dirty="0"/>
              <a:t>" /&gt;</a:t>
            </a:r>
          </a:p>
          <a:p>
            <a:endParaRPr lang="en-US" sz="1200" dirty="0"/>
          </a:p>
        </p:txBody>
      </p:sp>
    </p:spTree>
    <p:extLst>
      <p:ext uri="{BB962C8B-B14F-4D97-AF65-F5344CB8AC3E}">
        <p14:creationId xmlns:p14="http://schemas.microsoft.com/office/powerpoint/2010/main" val="11823618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9100" y="192643"/>
            <a:ext cx="5715000" cy="369332"/>
          </a:xfrm>
          <a:prstGeom prst="rect">
            <a:avLst/>
          </a:prstGeom>
          <a:noFill/>
        </p:spPr>
        <p:txBody>
          <a:bodyPr wrap="square" rtlCol="0">
            <a:spAutoFit/>
          </a:bodyPr>
          <a:lstStyle/>
          <a:p>
            <a:r>
              <a:rPr lang="en-US" sz="1800" b="1" i="1" dirty="0"/>
              <a:t>2</a:t>
            </a:r>
            <a:r>
              <a:rPr lang="en-US" sz="1800" b="1" i="1" dirty="0" smtClean="0"/>
              <a:t>. </a:t>
            </a:r>
            <a:r>
              <a:rPr lang="en-US" sz="1800" b="1" i="1" dirty="0" err="1" smtClean="0"/>
              <a:t>Cấu</a:t>
            </a:r>
            <a:r>
              <a:rPr lang="en-US" sz="1800" b="1" i="1" dirty="0" smtClean="0"/>
              <a:t> </a:t>
            </a:r>
            <a:r>
              <a:rPr lang="en-US" sz="1800" b="1" i="1" dirty="0" err="1" smtClean="0"/>
              <a:t>hình</a:t>
            </a:r>
            <a:r>
              <a:rPr lang="en-US" sz="1800" b="1" i="1" dirty="0" smtClean="0"/>
              <a:t> file </a:t>
            </a:r>
            <a:r>
              <a:rPr lang="en-US" sz="1800" b="1" i="1" dirty="0" err="1" smtClean="0"/>
              <a:t>Config</a:t>
            </a:r>
            <a:r>
              <a:rPr lang="en-US" sz="1800" b="1" i="1" dirty="0" smtClean="0"/>
              <a:t> </a:t>
            </a:r>
            <a:r>
              <a:rPr lang="en-US" sz="1800" b="1" i="1" dirty="0" err="1" smtClean="0"/>
              <a:t>các</a:t>
            </a:r>
            <a:r>
              <a:rPr lang="en-US" sz="1800" b="1" i="1" dirty="0" smtClean="0"/>
              <a:t> Spring Bean (.xml)</a:t>
            </a:r>
            <a:endParaRPr lang="en-US" sz="1800" b="1" i="1" dirty="0"/>
          </a:p>
        </p:txBody>
      </p:sp>
      <p:sp>
        <p:nvSpPr>
          <p:cNvPr id="2" name="TextBox 1"/>
          <p:cNvSpPr txBox="1"/>
          <p:nvPr/>
        </p:nvSpPr>
        <p:spPr>
          <a:xfrm>
            <a:off x="419100" y="550307"/>
            <a:ext cx="8801100" cy="4693593"/>
          </a:xfrm>
          <a:prstGeom prst="rect">
            <a:avLst/>
          </a:prstGeom>
          <a:noFill/>
        </p:spPr>
        <p:txBody>
          <a:bodyPr wrap="square" rtlCol="0">
            <a:spAutoFit/>
          </a:bodyPr>
          <a:lstStyle/>
          <a:p>
            <a:pPr lvl="8"/>
            <a:r>
              <a:rPr lang="en-US" sz="1150" dirty="0" smtClean="0"/>
              <a:t>           &lt;bean </a:t>
            </a:r>
            <a:r>
              <a:rPr lang="en-US" sz="1150" dirty="0"/>
              <a:t>id=</a:t>
            </a:r>
            <a:r>
              <a:rPr lang="en-US" sz="1150" i="1" dirty="0"/>
              <a:t>"</a:t>
            </a:r>
            <a:r>
              <a:rPr lang="en-US" sz="1150" i="1" dirty="0" err="1" smtClean="0"/>
              <a:t>dataSource</a:t>
            </a:r>
            <a:r>
              <a:rPr lang="en-US" sz="1150" i="1" dirty="0" smtClean="0"/>
              <a:t>“     </a:t>
            </a:r>
            <a:r>
              <a:rPr lang="en-US" sz="1150" dirty="0" smtClean="0"/>
              <a:t>class</a:t>
            </a:r>
            <a:r>
              <a:rPr lang="en-US" sz="1150" dirty="0"/>
              <a:t>=</a:t>
            </a:r>
            <a:r>
              <a:rPr lang="en-US" sz="1150" i="1" dirty="0"/>
              <a:t>"</a:t>
            </a:r>
            <a:r>
              <a:rPr lang="en-US" sz="1150" i="1" dirty="0" err="1"/>
              <a:t>org.springframework.jdbc.datasource.DriverManagerDataSource</a:t>
            </a:r>
            <a:r>
              <a:rPr lang="en-US" sz="1150" i="1" dirty="0" smtClean="0"/>
              <a:t>"&gt;</a:t>
            </a:r>
          </a:p>
          <a:p>
            <a:pPr lvl="8"/>
            <a:r>
              <a:rPr lang="en-US" sz="1150" dirty="0" smtClean="0"/>
              <a:t>                      &lt;</a:t>
            </a:r>
            <a:r>
              <a:rPr lang="en-US" sz="1150" dirty="0"/>
              <a:t>property name=</a:t>
            </a:r>
            <a:r>
              <a:rPr lang="en-US" sz="1150" i="1" dirty="0"/>
              <a:t>"</a:t>
            </a:r>
            <a:r>
              <a:rPr lang="en-US" sz="1150" i="1" dirty="0" err="1" smtClean="0"/>
              <a:t>driverClassName</a:t>
            </a:r>
            <a:r>
              <a:rPr lang="en-US" sz="1150" i="1" dirty="0" smtClean="0"/>
              <a:t>“      </a:t>
            </a:r>
            <a:r>
              <a:rPr lang="en-US" sz="1150" dirty="0" smtClean="0"/>
              <a:t>value</a:t>
            </a:r>
            <a:r>
              <a:rPr lang="en-US" sz="1150" dirty="0"/>
              <a:t>=</a:t>
            </a:r>
            <a:r>
              <a:rPr lang="en-US" sz="1150" i="1" dirty="0"/>
              <a:t>"</a:t>
            </a:r>
            <a:r>
              <a:rPr lang="en-US" sz="1150" i="1" dirty="0" err="1"/>
              <a:t>com.mysql.cj.jdbc.Driver</a:t>
            </a:r>
            <a:r>
              <a:rPr lang="en-US" sz="1150" i="1" dirty="0"/>
              <a:t>" /&gt;</a:t>
            </a:r>
          </a:p>
          <a:p>
            <a:pPr lvl="8"/>
            <a:r>
              <a:rPr lang="en-US" sz="1150" dirty="0" smtClean="0"/>
              <a:t>                      &lt;</a:t>
            </a:r>
            <a:r>
              <a:rPr lang="en-US" sz="1150" dirty="0"/>
              <a:t>property name=</a:t>
            </a:r>
            <a:r>
              <a:rPr lang="en-US" sz="1150" i="1" dirty="0"/>
              <a:t>"</a:t>
            </a:r>
            <a:r>
              <a:rPr lang="en-US" sz="1150" i="1" dirty="0" err="1" smtClean="0"/>
              <a:t>url</a:t>
            </a:r>
            <a:r>
              <a:rPr lang="en-US" sz="1150" i="1" dirty="0" smtClean="0"/>
              <a:t>“     </a:t>
            </a:r>
            <a:r>
              <a:rPr lang="en-US" sz="1150" dirty="0" smtClean="0"/>
              <a:t>value</a:t>
            </a:r>
            <a:r>
              <a:rPr lang="en-US" sz="1150" dirty="0"/>
              <a:t>=</a:t>
            </a:r>
            <a:r>
              <a:rPr lang="en-US" sz="1150" i="1" dirty="0"/>
              <a:t>"</a:t>
            </a:r>
            <a:r>
              <a:rPr lang="en-US" sz="1150" i="1" dirty="0" err="1"/>
              <a:t>jdbc:mysql</a:t>
            </a:r>
            <a:r>
              <a:rPr lang="en-US" sz="1150" i="1" dirty="0"/>
              <a:t>://localhost:3306/</a:t>
            </a:r>
            <a:r>
              <a:rPr lang="en-US" sz="1150" i="1" dirty="0" err="1"/>
              <a:t>my_project</a:t>
            </a:r>
            <a:r>
              <a:rPr lang="en-US" sz="1150" i="1" dirty="0"/>
              <a:t>" </a:t>
            </a:r>
            <a:r>
              <a:rPr lang="en-US" sz="1150" i="1" dirty="0" smtClean="0"/>
              <a:t>/&gt;</a:t>
            </a:r>
          </a:p>
          <a:p>
            <a:pPr lvl="8"/>
            <a:r>
              <a:rPr lang="en-US" sz="1150" dirty="0" smtClean="0"/>
              <a:t>	&lt;property name</a:t>
            </a:r>
            <a:r>
              <a:rPr lang="en-US" sz="1150" dirty="0"/>
              <a:t>=</a:t>
            </a:r>
            <a:r>
              <a:rPr lang="en-US" sz="1150" i="1" dirty="0"/>
              <a:t>"username" value="root" /&gt;</a:t>
            </a:r>
          </a:p>
          <a:p>
            <a:pPr lvl="8"/>
            <a:r>
              <a:rPr lang="en-US" sz="1150" dirty="0" smtClean="0"/>
              <a:t>	&lt;property </a:t>
            </a:r>
            <a:r>
              <a:rPr lang="en-US" sz="1150" dirty="0"/>
              <a:t>name=</a:t>
            </a:r>
            <a:r>
              <a:rPr lang="en-US" sz="1150" i="1" dirty="0"/>
              <a:t>"password" value="12345678@" /&gt;</a:t>
            </a:r>
          </a:p>
          <a:p>
            <a:pPr lvl="8"/>
            <a:r>
              <a:rPr lang="en-US" sz="1150" dirty="0" smtClean="0"/>
              <a:t>            &lt;/</a:t>
            </a:r>
            <a:r>
              <a:rPr lang="en-US" sz="1150" dirty="0"/>
              <a:t>bean</a:t>
            </a:r>
            <a:r>
              <a:rPr lang="en-US" sz="1150" dirty="0" smtClean="0"/>
              <a:t>&gt;</a:t>
            </a:r>
            <a:endParaRPr lang="en-US" sz="1150" dirty="0"/>
          </a:p>
          <a:p>
            <a:pPr lvl="8"/>
            <a:r>
              <a:rPr lang="en-US" sz="1150" dirty="0" smtClean="0"/>
              <a:t>            &lt;</a:t>
            </a:r>
            <a:r>
              <a:rPr lang="en-US" sz="1150" dirty="0"/>
              <a:t>bean id=</a:t>
            </a:r>
            <a:r>
              <a:rPr lang="en-US" sz="1150" i="1" dirty="0"/>
              <a:t>"</a:t>
            </a:r>
            <a:r>
              <a:rPr lang="en-US" sz="1150" i="1" dirty="0" err="1" smtClean="0"/>
              <a:t>sessionFactory</a:t>
            </a:r>
            <a:r>
              <a:rPr lang="en-US" sz="1150" i="1" dirty="0" smtClean="0"/>
              <a:t>“      </a:t>
            </a:r>
            <a:r>
              <a:rPr lang="en-US" sz="1150" dirty="0" smtClean="0"/>
              <a:t>class</a:t>
            </a:r>
            <a:r>
              <a:rPr lang="en-US" sz="1150" dirty="0"/>
              <a:t>=</a:t>
            </a:r>
            <a:r>
              <a:rPr lang="en-US" sz="1150" i="1" dirty="0"/>
              <a:t>"org.springframework.orm.hibernate5.LocalSessionFactoryBean"&gt;</a:t>
            </a:r>
          </a:p>
          <a:p>
            <a:pPr lvl="8"/>
            <a:r>
              <a:rPr lang="en-US" sz="1150" dirty="0" smtClean="0"/>
              <a:t>	&lt;property </a:t>
            </a:r>
            <a:r>
              <a:rPr lang="en-US" sz="1150" dirty="0"/>
              <a:t>name=</a:t>
            </a:r>
            <a:r>
              <a:rPr lang="en-US" sz="1150" i="1" dirty="0"/>
              <a:t>"</a:t>
            </a:r>
            <a:r>
              <a:rPr lang="en-US" sz="1150" i="1" dirty="0" err="1"/>
              <a:t>dataSource</a:t>
            </a:r>
            <a:r>
              <a:rPr lang="en-US" sz="1150" i="1" dirty="0"/>
              <a:t>" ref="</a:t>
            </a:r>
            <a:r>
              <a:rPr lang="en-US" sz="1150" i="1" dirty="0" err="1"/>
              <a:t>dataSource</a:t>
            </a:r>
            <a:r>
              <a:rPr lang="en-US" sz="1150" i="1" dirty="0"/>
              <a:t>" /&gt;</a:t>
            </a:r>
          </a:p>
          <a:p>
            <a:pPr lvl="8"/>
            <a:r>
              <a:rPr lang="en-US" sz="1150" dirty="0" smtClean="0"/>
              <a:t>	&lt;property </a:t>
            </a:r>
            <a:r>
              <a:rPr lang="en-US" sz="1150" dirty="0"/>
              <a:t>name=</a:t>
            </a:r>
            <a:r>
              <a:rPr lang="en-US" sz="1150" i="1" dirty="0"/>
              <a:t>"</a:t>
            </a:r>
            <a:r>
              <a:rPr lang="en-US" sz="1150" i="1" dirty="0" err="1"/>
              <a:t>annotatedClasses</a:t>
            </a:r>
            <a:r>
              <a:rPr lang="en-US" sz="1150" i="1" dirty="0"/>
              <a:t>"&gt;</a:t>
            </a:r>
          </a:p>
          <a:p>
            <a:pPr lvl="8"/>
            <a:r>
              <a:rPr lang="en-US" sz="1150" dirty="0" smtClean="0"/>
              <a:t>	                &lt;list&gt;</a:t>
            </a:r>
            <a:endParaRPr lang="en-US" sz="1150" dirty="0"/>
          </a:p>
          <a:p>
            <a:pPr lvl="8"/>
            <a:r>
              <a:rPr lang="en-US" sz="1150" dirty="0" smtClean="0"/>
              <a:t>		&lt;</a:t>
            </a:r>
            <a:r>
              <a:rPr lang="en-US" sz="1150" dirty="0"/>
              <a:t>value&gt;</a:t>
            </a:r>
            <a:r>
              <a:rPr lang="en-US" sz="1150" dirty="0" err="1"/>
              <a:t>vn.my_project.model.Monhoc</a:t>
            </a:r>
            <a:r>
              <a:rPr lang="en-US" sz="1150" dirty="0"/>
              <a:t>&lt;/value&gt;</a:t>
            </a:r>
          </a:p>
          <a:p>
            <a:pPr lvl="8"/>
            <a:r>
              <a:rPr lang="en-US" sz="1150" dirty="0" smtClean="0"/>
              <a:t>		&lt;</a:t>
            </a:r>
            <a:r>
              <a:rPr lang="en-US" sz="1150" dirty="0"/>
              <a:t>value&gt;</a:t>
            </a:r>
            <a:r>
              <a:rPr lang="en-US" sz="1150" dirty="0" err="1"/>
              <a:t>vn.my_project.model.Lop</a:t>
            </a:r>
            <a:r>
              <a:rPr lang="en-US" sz="1150" dirty="0"/>
              <a:t>&lt;/value&gt;</a:t>
            </a:r>
          </a:p>
          <a:p>
            <a:pPr lvl="8"/>
            <a:r>
              <a:rPr lang="en-US" sz="1150" dirty="0" smtClean="0"/>
              <a:t>		&lt;</a:t>
            </a:r>
            <a:r>
              <a:rPr lang="en-US" sz="1150" dirty="0"/>
              <a:t>value&gt;</a:t>
            </a:r>
            <a:r>
              <a:rPr lang="en-US" sz="1150" dirty="0" err="1"/>
              <a:t>vn.my_project.model.Giaovien</a:t>
            </a:r>
            <a:r>
              <a:rPr lang="en-US" sz="1150" dirty="0"/>
              <a:t>&lt;/value&gt;</a:t>
            </a:r>
          </a:p>
          <a:p>
            <a:pPr lvl="8"/>
            <a:r>
              <a:rPr lang="en-US" sz="1150" dirty="0" smtClean="0"/>
              <a:t>		&lt;</a:t>
            </a:r>
            <a:r>
              <a:rPr lang="en-US" sz="1150" dirty="0"/>
              <a:t>value&gt;</a:t>
            </a:r>
            <a:r>
              <a:rPr lang="en-US" sz="1150" dirty="0" err="1"/>
              <a:t>vn.my_project.model.Sinhvien</a:t>
            </a:r>
            <a:r>
              <a:rPr lang="en-US" sz="1150" dirty="0"/>
              <a:t>&lt;/value&gt;</a:t>
            </a:r>
          </a:p>
          <a:p>
            <a:pPr lvl="8"/>
            <a:r>
              <a:rPr lang="en-US" sz="1150" dirty="0" smtClean="0"/>
              <a:t>	                &lt;/</a:t>
            </a:r>
            <a:r>
              <a:rPr lang="en-US" sz="1150" dirty="0"/>
              <a:t>list</a:t>
            </a:r>
            <a:r>
              <a:rPr lang="en-US" sz="1150" dirty="0" smtClean="0"/>
              <a:t>&gt;</a:t>
            </a:r>
          </a:p>
          <a:p>
            <a:pPr lvl="8"/>
            <a:r>
              <a:rPr lang="en-US" sz="1150" dirty="0"/>
              <a:t>	</a:t>
            </a:r>
            <a:r>
              <a:rPr lang="en-US" sz="1150" dirty="0" smtClean="0"/>
              <a:t>&lt;/</a:t>
            </a:r>
            <a:r>
              <a:rPr lang="en-US" sz="1150" dirty="0"/>
              <a:t>property&gt;</a:t>
            </a:r>
          </a:p>
          <a:p>
            <a:pPr lvl="8"/>
            <a:r>
              <a:rPr lang="en-US" sz="1150" dirty="0" smtClean="0"/>
              <a:t>	&lt;</a:t>
            </a:r>
            <a:r>
              <a:rPr lang="en-US" sz="1150" dirty="0"/>
              <a:t>property name=</a:t>
            </a:r>
            <a:r>
              <a:rPr lang="en-US" sz="1150" i="1" dirty="0"/>
              <a:t>"</a:t>
            </a:r>
            <a:r>
              <a:rPr lang="en-US" sz="1150" i="1" dirty="0" err="1"/>
              <a:t>hibernateProperties</a:t>
            </a:r>
            <a:r>
              <a:rPr lang="en-US" sz="1150" i="1" dirty="0"/>
              <a:t>"&gt;</a:t>
            </a:r>
          </a:p>
          <a:p>
            <a:pPr lvl="8"/>
            <a:r>
              <a:rPr lang="en-US" sz="1150" dirty="0" smtClean="0"/>
              <a:t>	               &lt;</a:t>
            </a:r>
            <a:r>
              <a:rPr lang="en-US" sz="1150" dirty="0"/>
              <a:t>props&gt;</a:t>
            </a:r>
          </a:p>
          <a:p>
            <a:pPr lvl="8"/>
            <a:r>
              <a:rPr lang="en-US" sz="1150" dirty="0" smtClean="0"/>
              <a:t>		&lt;</a:t>
            </a:r>
            <a:r>
              <a:rPr lang="en-US" sz="1150" dirty="0"/>
              <a:t>prop key=</a:t>
            </a:r>
            <a:r>
              <a:rPr lang="en-US" sz="1150" i="1" dirty="0"/>
              <a:t>"</a:t>
            </a:r>
            <a:r>
              <a:rPr lang="en-US" sz="1150" i="1" dirty="0" err="1"/>
              <a:t>hibernate.dialect</a:t>
            </a:r>
            <a:r>
              <a:rPr lang="en-US" sz="1150" i="1" dirty="0"/>
              <a:t>"&gt;</a:t>
            </a:r>
            <a:r>
              <a:rPr lang="en-US" sz="1150" i="1" dirty="0" err="1"/>
              <a:t>org.hibernate.dialect.MySQLDialect</a:t>
            </a:r>
            <a:r>
              <a:rPr lang="en-US" sz="1150" i="1" dirty="0"/>
              <a:t>&lt;/prop&gt;</a:t>
            </a:r>
          </a:p>
          <a:p>
            <a:pPr lvl="8"/>
            <a:r>
              <a:rPr lang="en-US" sz="1150" dirty="0" smtClean="0"/>
              <a:t>		&lt;</a:t>
            </a:r>
            <a:r>
              <a:rPr lang="en-US" sz="1150" dirty="0"/>
              <a:t>prop key=</a:t>
            </a:r>
            <a:r>
              <a:rPr lang="en-US" sz="1150" i="1" dirty="0"/>
              <a:t>"</a:t>
            </a:r>
            <a:r>
              <a:rPr lang="en-US" sz="1150" i="1" dirty="0" err="1"/>
              <a:t>hibernate.show_sql</a:t>
            </a:r>
            <a:r>
              <a:rPr lang="en-US" sz="1150" i="1" dirty="0" smtClean="0"/>
              <a:t>"&gt;true&lt;/</a:t>
            </a:r>
            <a:r>
              <a:rPr lang="en-US" sz="1150" i="1" dirty="0"/>
              <a:t>prop&gt;</a:t>
            </a:r>
          </a:p>
          <a:p>
            <a:pPr lvl="8"/>
            <a:endParaRPr lang="en-US" sz="1150" i="1" dirty="0"/>
          </a:p>
          <a:p>
            <a:pPr lvl="8"/>
            <a:r>
              <a:rPr lang="en-US" sz="1150" dirty="0" smtClean="0"/>
              <a:t>	               &lt;/</a:t>
            </a:r>
            <a:r>
              <a:rPr lang="en-US" sz="1150" dirty="0"/>
              <a:t>props&gt;</a:t>
            </a:r>
          </a:p>
          <a:p>
            <a:pPr lvl="8"/>
            <a:r>
              <a:rPr lang="en-US" sz="1150" dirty="0" smtClean="0"/>
              <a:t>	&lt;/</a:t>
            </a:r>
            <a:r>
              <a:rPr lang="en-US" sz="1150" dirty="0"/>
              <a:t>property&gt;</a:t>
            </a:r>
          </a:p>
          <a:p>
            <a:pPr lvl="8"/>
            <a:r>
              <a:rPr lang="en-US" sz="1150" dirty="0"/>
              <a:t> </a:t>
            </a:r>
            <a:r>
              <a:rPr lang="en-US" sz="1150" dirty="0" smtClean="0"/>
              <a:t>                 &lt;/</a:t>
            </a:r>
            <a:r>
              <a:rPr lang="en-US" sz="1150" dirty="0"/>
              <a:t>bean</a:t>
            </a:r>
            <a:r>
              <a:rPr lang="en-US" sz="1150" dirty="0" smtClean="0"/>
              <a:t>&gt;</a:t>
            </a:r>
            <a:endParaRPr lang="en-US" sz="1150" dirty="0"/>
          </a:p>
          <a:p>
            <a:pPr lvl="8"/>
            <a:r>
              <a:rPr lang="en-US" sz="1150" dirty="0"/>
              <a:t>&lt;</a:t>
            </a:r>
            <a:r>
              <a:rPr lang="en-US" sz="1150" dirty="0" err="1"/>
              <a:t>aop:aspectj-autoproxy</a:t>
            </a:r>
            <a:r>
              <a:rPr lang="en-US" sz="1150" dirty="0"/>
              <a:t> proxy-target-class=</a:t>
            </a:r>
            <a:r>
              <a:rPr lang="en-US" sz="1150" i="1" dirty="0"/>
              <a:t>"true" </a:t>
            </a:r>
            <a:r>
              <a:rPr lang="en-US" sz="1150" i="1" dirty="0" smtClean="0"/>
              <a:t>/&gt;</a:t>
            </a:r>
            <a:endParaRPr lang="en-US" sz="1150" dirty="0"/>
          </a:p>
          <a:p>
            <a:pPr lvl="8"/>
            <a:r>
              <a:rPr lang="en-US" sz="1150" dirty="0"/>
              <a:t>&lt;/beans&gt;</a:t>
            </a:r>
          </a:p>
        </p:txBody>
      </p:sp>
    </p:spTree>
    <p:extLst>
      <p:ext uri="{BB962C8B-B14F-4D97-AF65-F5344CB8AC3E}">
        <p14:creationId xmlns:p14="http://schemas.microsoft.com/office/powerpoint/2010/main" val="773120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smtClean="0"/>
              <a:t>3. </a:t>
            </a:r>
            <a:r>
              <a:rPr lang="en-US" sz="1800" dirty="0" err="1" smtClean="0"/>
              <a:t>Ghi</a:t>
            </a:r>
            <a:r>
              <a:rPr lang="en-US" sz="1800" dirty="0" smtClean="0"/>
              <a:t> Log</a:t>
            </a:r>
            <a:endParaRPr lang="en-US" sz="1800" dirty="0"/>
          </a:p>
        </p:txBody>
      </p:sp>
      <p:sp>
        <p:nvSpPr>
          <p:cNvPr id="4" name="TextBox 3"/>
          <p:cNvSpPr txBox="1"/>
          <p:nvPr/>
        </p:nvSpPr>
        <p:spPr>
          <a:xfrm>
            <a:off x="1314449" y="1848088"/>
            <a:ext cx="6724651" cy="1600438"/>
          </a:xfrm>
          <a:prstGeom prst="rect">
            <a:avLst/>
          </a:prstGeom>
          <a:noFill/>
        </p:spPr>
        <p:txBody>
          <a:bodyPr wrap="square" rtlCol="0">
            <a:spAutoFit/>
          </a:bodyPr>
          <a:lstStyle/>
          <a:p>
            <a:r>
              <a:rPr lang="en-US" dirty="0"/>
              <a:t>log4j.rootLogger=INFO, console</a:t>
            </a:r>
          </a:p>
          <a:p>
            <a:r>
              <a:rPr lang="en-US" dirty="0"/>
              <a:t>log4j.appender.console=org.apache.log4j.ConsoleAppender</a:t>
            </a:r>
          </a:p>
          <a:p>
            <a:r>
              <a:rPr lang="en-US" dirty="0"/>
              <a:t>log4j.appender.console.Threshold=ALL</a:t>
            </a:r>
          </a:p>
          <a:p>
            <a:r>
              <a:rPr lang="en-US" dirty="0"/>
              <a:t>log4j.appender.console.Target=</a:t>
            </a:r>
            <a:r>
              <a:rPr lang="en-US" dirty="0" err="1"/>
              <a:t>System.out</a:t>
            </a:r>
            <a:endParaRPr lang="en-US" dirty="0"/>
          </a:p>
          <a:p>
            <a:r>
              <a:rPr lang="en-US" dirty="0"/>
              <a:t>log4j.appender.console.layout=org.apache.log4j.PatternLayout</a:t>
            </a:r>
          </a:p>
          <a:p>
            <a:r>
              <a:rPr lang="en-US" dirty="0"/>
              <a:t>log4j.appender.console.layout.conversionPattern = [%p] %d{</a:t>
            </a:r>
            <a:r>
              <a:rPr lang="en-US" u="sng" dirty="0" err="1"/>
              <a:t>yyyy</a:t>
            </a:r>
            <a:r>
              <a:rPr lang="en-US" u="sng" dirty="0"/>
              <a:t>-MM-</a:t>
            </a:r>
            <a:r>
              <a:rPr lang="en-US" u="sng" dirty="0" err="1"/>
              <a:t>dd</a:t>
            </a:r>
            <a:r>
              <a:rPr lang="en-US" u="sng" dirty="0"/>
              <a:t> </a:t>
            </a:r>
            <a:r>
              <a:rPr lang="en-US" u="sng" dirty="0" err="1"/>
              <a:t>HH:mm:ss</a:t>
            </a:r>
            <a:r>
              <a:rPr lang="en-US" u="sng" dirty="0"/>
              <a:t>} %x %c %M:\n %</a:t>
            </a:r>
            <a:r>
              <a:rPr lang="en-US" u="sng" dirty="0" err="1"/>
              <a:t>m%n</a:t>
            </a:r>
            <a:endParaRPr lang="en-US" dirty="0"/>
          </a:p>
        </p:txBody>
      </p:sp>
      <p:sp>
        <p:nvSpPr>
          <p:cNvPr id="5" name="TextBox 4"/>
          <p:cNvSpPr txBox="1"/>
          <p:nvPr/>
        </p:nvSpPr>
        <p:spPr>
          <a:xfrm>
            <a:off x="904872" y="826532"/>
            <a:ext cx="5114927" cy="523220"/>
          </a:xfrm>
          <a:prstGeom prst="rect">
            <a:avLst/>
          </a:prstGeom>
          <a:noFill/>
        </p:spPr>
        <p:txBody>
          <a:bodyPr wrap="square" rtlCol="0">
            <a:spAutoFit/>
          </a:bodyPr>
          <a:lstStyle/>
          <a:p>
            <a:r>
              <a:rPr lang="en-US" dirty="0" smtClean="0"/>
              <a:t>Ta </a:t>
            </a:r>
            <a:r>
              <a:rPr lang="en-US" dirty="0" err="1" smtClean="0"/>
              <a:t>sử</a:t>
            </a:r>
            <a:r>
              <a:rPr lang="en-US" dirty="0" smtClean="0"/>
              <a:t> </a:t>
            </a:r>
            <a:r>
              <a:rPr lang="en-US" dirty="0" err="1" smtClean="0"/>
              <a:t>dụng</a:t>
            </a:r>
            <a:r>
              <a:rPr lang="en-US" dirty="0"/>
              <a:t> </a:t>
            </a:r>
            <a:r>
              <a:rPr lang="en-US" dirty="0" smtClean="0"/>
              <a:t>Log4J </a:t>
            </a:r>
            <a:r>
              <a:rPr lang="en-US" dirty="0" err="1" smtClean="0"/>
              <a:t>để</a:t>
            </a:r>
            <a:r>
              <a:rPr lang="en-US" dirty="0" smtClean="0"/>
              <a:t> </a:t>
            </a:r>
            <a:r>
              <a:rPr lang="en-US" dirty="0" err="1" smtClean="0"/>
              <a:t>ghi</a:t>
            </a:r>
            <a:r>
              <a:rPr lang="en-US" dirty="0" smtClean="0"/>
              <a:t> Log. </a:t>
            </a:r>
            <a:r>
              <a:rPr lang="en-US" dirty="0" err="1" smtClean="0"/>
              <a:t>Cấu</a:t>
            </a:r>
            <a:r>
              <a:rPr lang="en-US" dirty="0" smtClean="0"/>
              <a:t> </a:t>
            </a:r>
            <a:r>
              <a:rPr lang="en-US" dirty="0" err="1" smtClean="0"/>
              <a:t>hình</a:t>
            </a:r>
            <a:r>
              <a:rPr lang="en-US" dirty="0" smtClean="0"/>
              <a:t> file log4j.properties ở </a:t>
            </a:r>
            <a:r>
              <a:rPr lang="en-US" dirty="0" err="1" smtClean="0"/>
              <a:t>đường</a:t>
            </a:r>
            <a:r>
              <a:rPr lang="en-US" dirty="0" smtClean="0"/>
              <a:t> </a:t>
            </a:r>
            <a:r>
              <a:rPr lang="en-US" dirty="0" err="1" smtClean="0"/>
              <a:t>dẫn</a:t>
            </a:r>
            <a:r>
              <a:rPr lang="en-US" dirty="0" smtClean="0"/>
              <a:t> main/resources/ </a:t>
            </a:r>
            <a:r>
              <a:rPr lang="en-US" dirty="0" err="1" smtClean="0"/>
              <a:t>như</a:t>
            </a:r>
            <a:r>
              <a:rPr lang="en-US" dirty="0" smtClean="0"/>
              <a:t> ở </a:t>
            </a:r>
            <a:r>
              <a:rPr lang="en-US" dirty="0" err="1" smtClean="0"/>
              <a:t>chương</a:t>
            </a:r>
            <a:r>
              <a:rPr lang="en-US" dirty="0" smtClean="0"/>
              <a:t> 9</a:t>
            </a:r>
            <a:endParaRPr lang="en-US" dirty="0"/>
          </a:p>
        </p:txBody>
      </p:sp>
    </p:spTree>
    <p:extLst>
      <p:ext uri="{BB962C8B-B14F-4D97-AF65-F5344CB8AC3E}">
        <p14:creationId xmlns:p14="http://schemas.microsoft.com/office/powerpoint/2010/main" val="12164626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a:t>4</a:t>
            </a:r>
            <a:r>
              <a:rPr lang="en-US" sz="1800" dirty="0" smtClean="0"/>
              <a:t>. </a:t>
            </a:r>
            <a:r>
              <a:rPr lang="en-US" sz="1800" dirty="0" err="1" smtClean="0"/>
              <a:t>Xử</a:t>
            </a:r>
            <a:r>
              <a:rPr lang="en-US" sz="1800" dirty="0" smtClean="0"/>
              <a:t> </a:t>
            </a:r>
            <a:r>
              <a:rPr lang="en-US" sz="1800" dirty="0" err="1" smtClean="0"/>
              <a:t>lí</a:t>
            </a:r>
            <a:r>
              <a:rPr lang="en-US" sz="1800" dirty="0" smtClean="0"/>
              <a:t> </a:t>
            </a:r>
            <a:r>
              <a:rPr lang="en-US" sz="1800" dirty="0" err="1" smtClean="0"/>
              <a:t>sự</a:t>
            </a:r>
            <a:r>
              <a:rPr lang="en-US" sz="1800" dirty="0" smtClean="0"/>
              <a:t> </a:t>
            </a:r>
            <a:r>
              <a:rPr lang="en-US" sz="1800" dirty="0" err="1" smtClean="0"/>
              <a:t>kiện</a:t>
            </a:r>
            <a:r>
              <a:rPr lang="en-US" sz="1800" dirty="0" smtClean="0"/>
              <a:t> </a:t>
            </a:r>
            <a:r>
              <a:rPr lang="en-US" sz="1800" dirty="0" err="1" smtClean="0"/>
              <a:t>với</a:t>
            </a:r>
            <a:r>
              <a:rPr lang="en-US" sz="1800" dirty="0" smtClean="0"/>
              <a:t> Spring AOP</a:t>
            </a:r>
            <a:endParaRPr lang="en-US" sz="1800" dirty="0"/>
          </a:p>
        </p:txBody>
      </p:sp>
      <p:sp>
        <p:nvSpPr>
          <p:cNvPr id="2" name="TextBox 1"/>
          <p:cNvSpPr txBox="1"/>
          <p:nvPr/>
        </p:nvSpPr>
        <p:spPr>
          <a:xfrm>
            <a:off x="2419350" y="663890"/>
            <a:ext cx="3257550" cy="307777"/>
          </a:xfrm>
          <a:prstGeom prst="rect">
            <a:avLst/>
          </a:prstGeom>
          <a:noFill/>
        </p:spPr>
        <p:txBody>
          <a:bodyPr wrap="square" rtlCol="0">
            <a:spAutoFit/>
          </a:bodyPr>
          <a:lstStyle/>
          <a:p>
            <a:r>
              <a:rPr lang="en-US" dirty="0" err="1" smtClean="0"/>
              <a:t>Tạo</a:t>
            </a:r>
            <a:r>
              <a:rPr lang="en-US" dirty="0" smtClean="0"/>
              <a:t> </a:t>
            </a:r>
            <a:r>
              <a:rPr lang="en-US" dirty="0" err="1" smtClean="0"/>
              <a:t>lớp</a:t>
            </a:r>
            <a:r>
              <a:rPr lang="en-US" dirty="0" smtClean="0"/>
              <a:t> </a:t>
            </a:r>
            <a:r>
              <a:rPr lang="en-US" dirty="0" err="1" smtClean="0"/>
              <a:t>AOPLogging</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en-US" dirty="0"/>
          </a:p>
        </p:txBody>
      </p:sp>
      <p:sp>
        <p:nvSpPr>
          <p:cNvPr id="6" name="TextBox 5"/>
          <p:cNvSpPr txBox="1"/>
          <p:nvPr/>
        </p:nvSpPr>
        <p:spPr>
          <a:xfrm>
            <a:off x="981075" y="971667"/>
            <a:ext cx="7448550" cy="3970318"/>
          </a:xfrm>
          <a:prstGeom prst="rect">
            <a:avLst/>
          </a:prstGeom>
          <a:noFill/>
          <a:ln w="19050">
            <a:solidFill>
              <a:schemeClr val="accent1"/>
            </a:solidFill>
          </a:ln>
        </p:spPr>
        <p:txBody>
          <a:bodyPr wrap="square" rtlCol="0">
            <a:spAutoFit/>
          </a:bodyPr>
          <a:lstStyle/>
          <a:p>
            <a:r>
              <a:rPr lang="en-US" dirty="0"/>
              <a:t>@Aspect</a:t>
            </a:r>
          </a:p>
          <a:p>
            <a:r>
              <a:rPr lang="en-US" dirty="0"/>
              <a:t>@Component</a:t>
            </a:r>
          </a:p>
          <a:p>
            <a:r>
              <a:rPr lang="en-US" b="1" dirty="0"/>
              <a:t>public class </a:t>
            </a:r>
            <a:r>
              <a:rPr lang="en-US" b="1" dirty="0" err="1"/>
              <a:t>AOPLogging</a:t>
            </a:r>
            <a:r>
              <a:rPr lang="en-US" b="1" dirty="0"/>
              <a:t> {</a:t>
            </a:r>
          </a:p>
          <a:p>
            <a:endParaRPr lang="en-US" dirty="0"/>
          </a:p>
          <a:p>
            <a:r>
              <a:rPr lang="en-US" b="1" dirty="0"/>
              <a:t>private Logger log = </a:t>
            </a:r>
            <a:r>
              <a:rPr lang="en-US" b="1" dirty="0" err="1"/>
              <a:t>Logger.</a:t>
            </a:r>
            <a:r>
              <a:rPr lang="en-US" b="1" i="1" dirty="0" err="1"/>
              <a:t>getLogger</a:t>
            </a:r>
            <a:r>
              <a:rPr lang="en-US" b="1" i="1" dirty="0"/>
              <a:t>(</a:t>
            </a:r>
            <a:r>
              <a:rPr lang="en-US" b="1" i="1" dirty="0" err="1"/>
              <a:t>getClass</a:t>
            </a:r>
            <a:r>
              <a:rPr lang="en-US" b="1" i="1" dirty="0"/>
              <a:t>().</a:t>
            </a:r>
            <a:r>
              <a:rPr lang="en-US" b="1" i="1" dirty="0" err="1"/>
              <a:t>getName</a:t>
            </a:r>
            <a:r>
              <a:rPr lang="en-US" b="1" i="1" dirty="0"/>
              <a:t>());</a:t>
            </a:r>
          </a:p>
          <a:p>
            <a:endParaRPr lang="en-US" dirty="0"/>
          </a:p>
          <a:p>
            <a:pPr lvl="2"/>
            <a:r>
              <a:rPr lang="en-US" dirty="0" smtClean="0"/>
              <a:t>	// </a:t>
            </a:r>
            <a:r>
              <a:rPr lang="en-US" dirty="0"/>
              <a:t>setup </a:t>
            </a:r>
            <a:r>
              <a:rPr lang="en-US" u="sng" dirty="0" err="1"/>
              <a:t>pointcut</a:t>
            </a:r>
            <a:endParaRPr lang="en-US" u="sng" dirty="0"/>
          </a:p>
          <a:p>
            <a:pPr lvl="2"/>
            <a:r>
              <a:rPr lang="en-US" dirty="0" smtClean="0"/>
              <a:t>	@</a:t>
            </a:r>
            <a:r>
              <a:rPr lang="en-US" dirty="0" err="1"/>
              <a:t>Pointcut</a:t>
            </a:r>
            <a:r>
              <a:rPr lang="en-US" dirty="0"/>
              <a:t>("execution(* </a:t>
            </a:r>
            <a:r>
              <a:rPr lang="en-US" dirty="0" err="1"/>
              <a:t>vn.my_project.dao</a:t>
            </a:r>
            <a:r>
              <a:rPr lang="en-US" dirty="0"/>
              <a:t>.*.*(..))")</a:t>
            </a:r>
          </a:p>
          <a:p>
            <a:pPr lvl="2"/>
            <a:r>
              <a:rPr lang="en-US" b="1" dirty="0" smtClean="0"/>
              <a:t>	private </a:t>
            </a:r>
            <a:r>
              <a:rPr lang="en-US" b="1" dirty="0"/>
              <a:t>void </a:t>
            </a:r>
            <a:r>
              <a:rPr lang="en-US" b="1" dirty="0" err="1"/>
              <a:t>forDaoPackage</a:t>
            </a:r>
            <a:r>
              <a:rPr lang="en-US" b="1" dirty="0"/>
              <a:t>() {</a:t>
            </a:r>
          </a:p>
          <a:p>
            <a:pPr lvl="2"/>
            <a:r>
              <a:rPr lang="en-US" dirty="0" smtClean="0"/>
              <a:t>	}</a:t>
            </a:r>
            <a:endParaRPr lang="en-US" dirty="0"/>
          </a:p>
          <a:p>
            <a:endParaRPr lang="en-US" dirty="0"/>
          </a:p>
          <a:p>
            <a:r>
              <a:rPr lang="en-US" dirty="0" smtClean="0"/>
              <a:t>	@</a:t>
            </a:r>
            <a:r>
              <a:rPr lang="en-US" dirty="0" err="1"/>
              <a:t>Pointcut</a:t>
            </a:r>
            <a:r>
              <a:rPr lang="en-US" dirty="0"/>
              <a:t>("execution(* </a:t>
            </a:r>
            <a:r>
              <a:rPr lang="en-US" dirty="0" err="1"/>
              <a:t>vn.my_project.service</a:t>
            </a:r>
            <a:r>
              <a:rPr lang="en-US" dirty="0"/>
              <a:t>.*.*(..))")</a:t>
            </a:r>
          </a:p>
          <a:p>
            <a:r>
              <a:rPr lang="en-US" b="1" dirty="0" smtClean="0"/>
              <a:t>	private </a:t>
            </a:r>
            <a:r>
              <a:rPr lang="en-US" b="1" dirty="0"/>
              <a:t>void </a:t>
            </a:r>
            <a:r>
              <a:rPr lang="en-US" b="1" dirty="0" err="1"/>
              <a:t>forServicePackage</a:t>
            </a:r>
            <a:r>
              <a:rPr lang="en-US" b="1" dirty="0"/>
              <a:t>() {</a:t>
            </a:r>
          </a:p>
          <a:p>
            <a:r>
              <a:rPr lang="en-US" dirty="0" smtClean="0"/>
              <a:t>	}</a:t>
            </a:r>
            <a:endParaRPr lang="en-US" dirty="0"/>
          </a:p>
          <a:p>
            <a:endParaRPr lang="en-US" dirty="0"/>
          </a:p>
          <a:p>
            <a:r>
              <a:rPr lang="en-US" dirty="0" smtClean="0"/>
              <a:t>	@</a:t>
            </a:r>
            <a:r>
              <a:rPr lang="en-US" dirty="0" err="1"/>
              <a:t>Pointcut</a:t>
            </a:r>
            <a:r>
              <a:rPr lang="en-US" dirty="0"/>
              <a:t>("</a:t>
            </a:r>
            <a:r>
              <a:rPr lang="en-US" dirty="0" err="1"/>
              <a:t>forDaoPackage</a:t>
            </a:r>
            <a:r>
              <a:rPr lang="en-US" dirty="0"/>
              <a:t>() || </a:t>
            </a:r>
            <a:r>
              <a:rPr lang="en-US" dirty="0" err="1"/>
              <a:t>forServicePackage</a:t>
            </a:r>
            <a:r>
              <a:rPr lang="en-US" dirty="0"/>
              <a:t>()")</a:t>
            </a:r>
          </a:p>
          <a:p>
            <a:pPr lvl="1"/>
            <a:r>
              <a:rPr lang="en-US" b="1" dirty="0" smtClean="0"/>
              <a:t>	private </a:t>
            </a:r>
            <a:r>
              <a:rPr lang="en-US" b="1" dirty="0"/>
              <a:t>void </a:t>
            </a:r>
            <a:r>
              <a:rPr lang="en-US" b="1" dirty="0" err="1"/>
              <a:t>forAppPackage</a:t>
            </a:r>
            <a:r>
              <a:rPr lang="en-US" b="1" dirty="0"/>
              <a:t>() {</a:t>
            </a:r>
          </a:p>
          <a:p>
            <a:r>
              <a:rPr lang="en-US" dirty="0" smtClean="0"/>
              <a:t>	}</a:t>
            </a:r>
            <a:endParaRPr lang="en-US" dirty="0"/>
          </a:p>
        </p:txBody>
      </p:sp>
    </p:spTree>
    <p:extLst>
      <p:ext uri="{BB962C8B-B14F-4D97-AF65-F5344CB8AC3E}">
        <p14:creationId xmlns:p14="http://schemas.microsoft.com/office/powerpoint/2010/main" val="33718298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a:t>4</a:t>
            </a:r>
            <a:r>
              <a:rPr lang="en-US" sz="1800" dirty="0" smtClean="0"/>
              <a:t>. </a:t>
            </a:r>
            <a:r>
              <a:rPr lang="en-US" sz="1800" dirty="0" err="1" smtClean="0"/>
              <a:t>Xử</a:t>
            </a:r>
            <a:r>
              <a:rPr lang="en-US" sz="1800" dirty="0" smtClean="0"/>
              <a:t> </a:t>
            </a:r>
            <a:r>
              <a:rPr lang="en-US" sz="1800" dirty="0" err="1" smtClean="0"/>
              <a:t>lí</a:t>
            </a:r>
            <a:r>
              <a:rPr lang="en-US" sz="1800" dirty="0" smtClean="0"/>
              <a:t> </a:t>
            </a:r>
            <a:r>
              <a:rPr lang="en-US" sz="1800" dirty="0" err="1" smtClean="0"/>
              <a:t>sự</a:t>
            </a:r>
            <a:r>
              <a:rPr lang="en-US" sz="1800" dirty="0" smtClean="0"/>
              <a:t> </a:t>
            </a:r>
            <a:r>
              <a:rPr lang="en-US" sz="1800" dirty="0" err="1" smtClean="0"/>
              <a:t>kiện</a:t>
            </a:r>
            <a:r>
              <a:rPr lang="en-US" sz="1800" dirty="0" smtClean="0"/>
              <a:t> </a:t>
            </a:r>
            <a:r>
              <a:rPr lang="en-US" sz="1800" dirty="0" err="1" smtClean="0"/>
              <a:t>với</a:t>
            </a:r>
            <a:r>
              <a:rPr lang="en-US" sz="1800" dirty="0" smtClean="0"/>
              <a:t> Spring AOP</a:t>
            </a:r>
            <a:endParaRPr lang="en-US" sz="1800" dirty="0"/>
          </a:p>
        </p:txBody>
      </p:sp>
      <p:sp>
        <p:nvSpPr>
          <p:cNvPr id="2" name="TextBox 1"/>
          <p:cNvSpPr txBox="1"/>
          <p:nvPr/>
        </p:nvSpPr>
        <p:spPr>
          <a:xfrm>
            <a:off x="2419350" y="663890"/>
            <a:ext cx="3257550" cy="307777"/>
          </a:xfrm>
          <a:prstGeom prst="rect">
            <a:avLst/>
          </a:prstGeom>
          <a:noFill/>
        </p:spPr>
        <p:txBody>
          <a:bodyPr wrap="square" rtlCol="0">
            <a:spAutoFit/>
          </a:bodyPr>
          <a:lstStyle/>
          <a:p>
            <a:r>
              <a:rPr lang="en-US" dirty="0" err="1" smtClean="0"/>
              <a:t>Tạo</a:t>
            </a:r>
            <a:r>
              <a:rPr lang="en-US" dirty="0" smtClean="0"/>
              <a:t> </a:t>
            </a:r>
            <a:r>
              <a:rPr lang="en-US" dirty="0" err="1" smtClean="0"/>
              <a:t>lớp</a:t>
            </a:r>
            <a:r>
              <a:rPr lang="en-US" dirty="0" smtClean="0"/>
              <a:t> </a:t>
            </a:r>
            <a:r>
              <a:rPr lang="en-US" dirty="0" err="1" smtClean="0"/>
              <a:t>AOPLogging</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en-US" dirty="0"/>
          </a:p>
        </p:txBody>
      </p:sp>
      <p:sp>
        <p:nvSpPr>
          <p:cNvPr id="6" name="TextBox 5"/>
          <p:cNvSpPr txBox="1"/>
          <p:nvPr/>
        </p:nvSpPr>
        <p:spPr>
          <a:xfrm>
            <a:off x="981075" y="971667"/>
            <a:ext cx="7448550" cy="3754874"/>
          </a:xfrm>
          <a:prstGeom prst="rect">
            <a:avLst/>
          </a:prstGeom>
          <a:noFill/>
          <a:ln w="19050">
            <a:solidFill>
              <a:schemeClr val="accent1"/>
            </a:solidFill>
          </a:ln>
        </p:spPr>
        <p:txBody>
          <a:bodyPr wrap="square" rtlCol="0">
            <a:spAutoFit/>
          </a:bodyPr>
          <a:lstStyle/>
          <a:p>
            <a:r>
              <a:rPr lang="en-US" dirty="0" smtClean="0"/>
              <a:t>	// </a:t>
            </a:r>
            <a:r>
              <a:rPr lang="en-US" dirty="0"/>
              <a:t>@Before advice</a:t>
            </a:r>
          </a:p>
          <a:p>
            <a:r>
              <a:rPr lang="en-US" dirty="0" smtClean="0"/>
              <a:t>	@</a:t>
            </a:r>
            <a:r>
              <a:rPr lang="en-US" dirty="0"/>
              <a:t>Before("</a:t>
            </a:r>
            <a:r>
              <a:rPr lang="en-US" dirty="0" err="1"/>
              <a:t>forAppPackage</a:t>
            </a:r>
            <a:r>
              <a:rPr lang="en-US" dirty="0"/>
              <a:t>()")</a:t>
            </a:r>
          </a:p>
          <a:p>
            <a:r>
              <a:rPr lang="en-US" b="1" dirty="0" smtClean="0"/>
              <a:t>	public </a:t>
            </a:r>
            <a:r>
              <a:rPr lang="en-US" b="1" dirty="0"/>
              <a:t>void before(</a:t>
            </a:r>
            <a:r>
              <a:rPr lang="en-US" b="1" dirty="0" err="1"/>
              <a:t>JoinPoint</a:t>
            </a:r>
            <a:r>
              <a:rPr lang="en-US" b="1" dirty="0"/>
              <a:t> </a:t>
            </a:r>
            <a:r>
              <a:rPr lang="en-US" b="1" dirty="0" err="1"/>
              <a:t>joinPoint</a:t>
            </a:r>
            <a:r>
              <a:rPr lang="en-US" b="1" dirty="0"/>
              <a:t>) {</a:t>
            </a:r>
          </a:p>
          <a:p>
            <a:r>
              <a:rPr lang="en-US" dirty="0" smtClean="0"/>
              <a:t>	          String </a:t>
            </a:r>
            <a:r>
              <a:rPr lang="en-US" dirty="0" err="1"/>
              <a:t>methodName</a:t>
            </a:r>
            <a:r>
              <a:rPr lang="en-US" dirty="0"/>
              <a:t> = </a:t>
            </a:r>
            <a:r>
              <a:rPr lang="en-US" dirty="0" err="1"/>
              <a:t>joinPoint.getSignature</a:t>
            </a:r>
            <a:r>
              <a:rPr lang="en-US" dirty="0"/>
              <a:t>().</a:t>
            </a:r>
            <a:r>
              <a:rPr lang="en-US" dirty="0" err="1"/>
              <a:t>toShortString</a:t>
            </a:r>
            <a:r>
              <a:rPr lang="en-US" dirty="0"/>
              <a:t>();</a:t>
            </a:r>
          </a:p>
          <a:p>
            <a:r>
              <a:rPr lang="en-US" dirty="0" smtClean="0"/>
              <a:t>	          log.info</a:t>
            </a:r>
            <a:r>
              <a:rPr lang="en-US" dirty="0"/>
              <a:t>("========&gt; in @Before: calling method: " + </a:t>
            </a:r>
            <a:r>
              <a:rPr lang="en-US" dirty="0" err="1"/>
              <a:t>methodName</a:t>
            </a:r>
            <a:r>
              <a:rPr lang="en-US" dirty="0"/>
              <a:t>);</a:t>
            </a:r>
          </a:p>
          <a:p>
            <a:r>
              <a:rPr lang="en-US" dirty="0" smtClean="0"/>
              <a:t>	}</a:t>
            </a:r>
            <a:endParaRPr lang="en-US" dirty="0"/>
          </a:p>
          <a:p>
            <a:endParaRPr lang="en-US" dirty="0"/>
          </a:p>
          <a:p>
            <a:r>
              <a:rPr lang="en-US" dirty="0" smtClean="0"/>
              <a:t>	// </a:t>
            </a:r>
            <a:r>
              <a:rPr lang="en-US" dirty="0"/>
              <a:t>@After returning</a:t>
            </a:r>
          </a:p>
          <a:p>
            <a:r>
              <a:rPr lang="en-US" dirty="0" smtClean="0"/>
              <a:t>	@</a:t>
            </a:r>
            <a:r>
              <a:rPr lang="en-US" dirty="0" err="1"/>
              <a:t>AfterReturning</a:t>
            </a:r>
            <a:r>
              <a:rPr lang="en-US" dirty="0"/>
              <a:t>(</a:t>
            </a:r>
            <a:r>
              <a:rPr lang="en-US" dirty="0" err="1"/>
              <a:t>pointcut</a:t>
            </a:r>
            <a:r>
              <a:rPr lang="en-US" dirty="0"/>
              <a:t> = "</a:t>
            </a:r>
            <a:r>
              <a:rPr lang="en-US" dirty="0" err="1"/>
              <a:t>forAppPackage</a:t>
            </a:r>
            <a:r>
              <a:rPr lang="en-US" dirty="0"/>
              <a:t>()", returning = "result")</a:t>
            </a:r>
          </a:p>
          <a:p>
            <a:r>
              <a:rPr lang="en-US" b="1" dirty="0" smtClean="0"/>
              <a:t>	public </a:t>
            </a:r>
            <a:r>
              <a:rPr lang="en-US" b="1" dirty="0"/>
              <a:t>void </a:t>
            </a:r>
            <a:r>
              <a:rPr lang="en-US" b="1" dirty="0" err="1"/>
              <a:t>afterReturning</a:t>
            </a:r>
            <a:r>
              <a:rPr lang="en-US" b="1" dirty="0"/>
              <a:t>(</a:t>
            </a:r>
            <a:r>
              <a:rPr lang="en-US" b="1" dirty="0" err="1"/>
              <a:t>JoinPoint</a:t>
            </a:r>
            <a:r>
              <a:rPr lang="en-US" b="1" dirty="0"/>
              <a:t> </a:t>
            </a:r>
            <a:r>
              <a:rPr lang="en-US" b="1" dirty="0" err="1"/>
              <a:t>joinPoint</a:t>
            </a:r>
            <a:r>
              <a:rPr lang="en-US" b="1" dirty="0"/>
              <a:t>, Object result) {</a:t>
            </a:r>
          </a:p>
          <a:p>
            <a:r>
              <a:rPr lang="en-US" dirty="0" smtClean="0"/>
              <a:t>                             String </a:t>
            </a:r>
            <a:r>
              <a:rPr lang="en-US" dirty="0" err="1"/>
              <a:t>methodName</a:t>
            </a:r>
            <a:r>
              <a:rPr lang="en-US" dirty="0"/>
              <a:t> = </a:t>
            </a:r>
            <a:r>
              <a:rPr lang="en-US" dirty="0" err="1"/>
              <a:t>joinPoint.getSignature</a:t>
            </a:r>
            <a:r>
              <a:rPr lang="en-US" dirty="0"/>
              <a:t>().</a:t>
            </a:r>
            <a:r>
              <a:rPr lang="en-US" dirty="0" err="1"/>
              <a:t>toShortString</a:t>
            </a:r>
            <a:r>
              <a:rPr lang="en-US" dirty="0"/>
              <a:t>();</a:t>
            </a:r>
          </a:p>
          <a:p>
            <a:r>
              <a:rPr lang="en-US" dirty="0" smtClean="0"/>
              <a:t>                             log.info</a:t>
            </a:r>
            <a:r>
              <a:rPr lang="en-US" dirty="0"/>
              <a:t>("========&gt; in @</a:t>
            </a:r>
            <a:r>
              <a:rPr lang="en-US" dirty="0" err="1"/>
              <a:t>AfterReturning</a:t>
            </a:r>
            <a:r>
              <a:rPr lang="en-US" dirty="0"/>
              <a:t>: calling method: " + </a:t>
            </a:r>
            <a:r>
              <a:rPr lang="en-US" dirty="0" smtClean="0"/>
              <a:t>	    	           </a:t>
            </a:r>
            <a:r>
              <a:rPr lang="en-US" dirty="0" err="1" smtClean="0"/>
              <a:t>methodName</a:t>
            </a:r>
            <a:r>
              <a:rPr lang="en-US" dirty="0"/>
              <a:t>);</a:t>
            </a:r>
          </a:p>
          <a:p>
            <a:endParaRPr lang="en-US" dirty="0"/>
          </a:p>
          <a:p>
            <a:r>
              <a:rPr lang="en-US" dirty="0" smtClean="0"/>
              <a:t>	           log.info</a:t>
            </a:r>
            <a:r>
              <a:rPr lang="en-US" dirty="0"/>
              <a:t>("Result: " + result);</a:t>
            </a:r>
          </a:p>
          <a:p>
            <a:r>
              <a:rPr lang="en-US" dirty="0" smtClean="0"/>
              <a:t>	}</a:t>
            </a:r>
            <a:endParaRPr lang="en-US" dirty="0"/>
          </a:p>
          <a:p>
            <a:endParaRPr lang="en-US" dirty="0"/>
          </a:p>
        </p:txBody>
      </p:sp>
    </p:spTree>
    <p:extLst>
      <p:ext uri="{BB962C8B-B14F-4D97-AF65-F5344CB8AC3E}">
        <p14:creationId xmlns:p14="http://schemas.microsoft.com/office/powerpoint/2010/main" val="40872721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a:t>4</a:t>
            </a:r>
            <a:r>
              <a:rPr lang="en-US" sz="1800" dirty="0" smtClean="0"/>
              <a:t>. </a:t>
            </a:r>
            <a:r>
              <a:rPr lang="en-US" sz="1800" dirty="0" err="1" smtClean="0"/>
              <a:t>Xử</a:t>
            </a:r>
            <a:r>
              <a:rPr lang="en-US" sz="1800" dirty="0" smtClean="0"/>
              <a:t> </a:t>
            </a:r>
            <a:r>
              <a:rPr lang="en-US" sz="1800" dirty="0" err="1" smtClean="0"/>
              <a:t>lí</a:t>
            </a:r>
            <a:r>
              <a:rPr lang="en-US" sz="1800" dirty="0" smtClean="0"/>
              <a:t> </a:t>
            </a:r>
            <a:r>
              <a:rPr lang="en-US" sz="1800" dirty="0" err="1" smtClean="0"/>
              <a:t>sự</a:t>
            </a:r>
            <a:r>
              <a:rPr lang="en-US" sz="1800" dirty="0" smtClean="0"/>
              <a:t> </a:t>
            </a:r>
            <a:r>
              <a:rPr lang="en-US" sz="1800" dirty="0" err="1" smtClean="0"/>
              <a:t>kiện</a:t>
            </a:r>
            <a:r>
              <a:rPr lang="en-US" sz="1800" dirty="0" smtClean="0"/>
              <a:t> </a:t>
            </a:r>
            <a:r>
              <a:rPr lang="en-US" sz="1800" dirty="0" err="1" smtClean="0"/>
              <a:t>với</a:t>
            </a:r>
            <a:r>
              <a:rPr lang="en-US" sz="1800" dirty="0" smtClean="0"/>
              <a:t> Spring AOP</a:t>
            </a:r>
            <a:endParaRPr lang="en-US" sz="1800" dirty="0"/>
          </a:p>
        </p:txBody>
      </p:sp>
      <p:sp>
        <p:nvSpPr>
          <p:cNvPr id="2" name="TextBox 1"/>
          <p:cNvSpPr txBox="1"/>
          <p:nvPr/>
        </p:nvSpPr>
        <p:spPr>
          <a:xfrm>
            <a:off x="2419350" y="663890"/>
            <a:ext cx="3257550" cy="307777"/>
          </a:xfrm>
          <a:prstGeom prst="rect">
            <a:avLst/>
          </a:prstGeom>
          <a:noFill/>
        </p:spPr>
        <p:txBody>
          <a:bodyPr wrap="square" rtlCol="0">
            <a:spAutoFit/>
          </a:bodyPr>
          <a:lstStyle/>
          <a:p>
            <a:r>
              <a:rPr lang="en-US" dirty="0" err="1" smtClean="0"/>
              <a:t>Tạo</a:t>
            </a:r>
            <a:r>
              <a:rPr lang="en-US" dirty="0" smtClean="0"/>
              <a:t> </a:t>
            </a:r>
            <a:r>
              <a:rPr lang="en-US" dirty="0" err="1" smtClean="0"/>
              <a:t>lớp</a:t>
            </a:r>
            <a:r>
              <a:rPr lang="en-US" dirty="0" smtClean="0"/>
              <a:t> </a:t>
            </a:r>
            <a:r>
              <a:rPr lang="en-US" dirty="0" err="1" smtClean="0"/>
              <a:t>AOPLogging</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en-US" dirty="0"/>
          </a:p>
        </p:txBody>
      </p:sp>
      <p:sp>
        <p:nvSpPr>
          <p:cNvPr id="6" name="TextBox 5"/>
          <p:cNvSpPr txBox="1"/>
          <p:nvPr/>
        </p:nvSpPr>
        <p:spPr>
          <a:xfrm>
            <a:off x="800100" y="1476492"/>
            <a:ext cx="7448550" cy="2246769"/>
          </a:xfrm>
          <a:prstGeom prst="rect">
            <a:avLst/>
          </a:prstGeom>
          <a:noFill/>
          <a:ln w="19050">
            <a:solidFill>
              <a:schemeClr val="accent1"/>
            </a:solidFill>
          </a:ln>
        </p:spPr>
        <p:txBody>
          <a:bodyPr wrap="square" rtlCol="0">
            <a:spAutoFit/>
          </a:bodyPr>
          <a:lstStyle/>
          <a:p>
            <a:r>
              <a:rPr lang="en-US" dirty="0" smtClean="0"/>
              <a:t>	// </a:t>
            </a:r>
            <a:r>
              <a:rPr lang="en-US" dirty="0"/>
              <a:t>@After throwing</a:t>
            </a:r>
          </a:p>
          <a:p>
            <a:r>
              <a:rPr lang="en-US" dirty="0" smtClean="0"/>
              <a:t>	@</a:t>
            </a:r>
            <a:r>
              <a:rPr lang="en-US" dirty="0" err="1"/>
              <a:t>AfterThrowing</a:t>
            </a:r>
            <a:r>
              <a:rPr lang="en-US" dirty="0"/>
              <a:t>(</a:t>
            </a:r>
            <a:r>
              <a:rPr lang="en-US" dirty="0" err="1"/>
              <a:t>pointcut</a:t>
            </a:r>
            <a:r>
              <a:rPr lang="en-US" dirty="0"/>
              <a:t> = "</a:t>
            </a:r>
            <a:r>
              <a:rPr lang="en-US" dirty="0" err="1"/>
              <a:t>forAppPackage</a:t>
            </a:r>
            <a:r>
              <a:rPr lang="en-US" dirty="0"/>
              <a:t>()", throwing = "</a:t>
            </a:r>
            <a:r>
              <a:rPr lang="en-US" dirty="0" err="1"/>
              <a:t>exeption</a:t>
            </a:r>
            <a:r>
              <a:rPr lang="en-US" dirty="0"/>
              <a:t>")</a:t>
            </a:r>
          </a:p>
          <a:p>
            <a:r>
              <a:rPr lang="en-US" b="1" dirty="0" smtClean="0"/>
              <a:t>	public </a:t>
            </a:r>
            <a:r>
              <a:rPr lang="en-US" b="1" dirty="0"/>
              <a:t>void </a:t>
            </a:r>
            <a:r>
              <a:rPr lang="en-US" b="1" dirty="0" err="1"/>
              <a:t>afterThrowing</a:t>
            </a:r>
            <a:r>
              <a:rPr lang="en-US" b="1" dirty="0"/>
              <a:t>(</a:t>
            </a:r>
            <a:r>
              <a:rPr lang="en-US" b="1" dirty="0" err="1"/>
              <a:t>JoinPoint</a:t>
            </a:r>
            <a:r>
              <a:rPr lang="en-US" b="1" dirty="0"/>
              <a:t> </a:t>
            </a:r>
            <a:r>
              <a:rPr lang="en-US" b="1" dirty="0" err="1"/>
              <a:t>joinPoint</a:t>
            </a:r>
            <a:r>
              <a:rPr lang="en-US" b="1" dirty="0"/>
              <a:t>, </a:t>
            </a:r>
            <a:r>
              <a:rPr lang="en-US" b="1" dirty="0" err="1"/>
              <a:t>Throwable</a:t>
            </a:r>
            <a:r>
              <a:rPr lang="en-US" b="1" dirty="0"/>
              <a:t> </a:t>
            </a:r>
            <a:r>
              <a:rPr lang="en-US" b="1" dirty="0" err="1"/>
              <a:t>exeption</a:t>
            </a:r>
            <a:r>
              <a:rPr lang="en-US" b="1" dirty="0"/>
              <a:t>) {</a:t>
            </a:r>
          </a:p>
          <a:p>
            <a:r>
              <a:rPr lang="en-US" dirty="0" smtClean="0"/>
              <a:t>	           String </a:t>
            </a:r>
            <a:r>
              <a:rPr lang="en-US" dirty="0" err="1"/>
              <a:t>methodName</a:t>
            </a:r>
            <a:r>
              <a:rPr lang="en-US" dirty="0"/>
              <a:t> = </a:t>
            </a:r>
            <a:r>
              <a:rPr lang="en-US" dirty="0" err="1"/>
              <a:t>joinPoint.getSignature</a:t>
            </a:r>
            <a:r>
              <a:rPr lang="en-US" dirty="0"/>
              <a:t>().</a:t>
            </a:r>
            <a:r>
              <a:rPr lang="en-US" dirty="0" err="1"/>
              <a:t>toShortString</a:t>
            </a:r>
            <a:r>
              <a:rPr lang="en-US" dirty="0"/>
              <a:t>();</a:t>
            </a:r>
          </a:p>
          <a:p>
            <a:r>
              <a:rPr lang="en-US" dirty="0" smtClean="0"/>
              <a:t>                              log.info</a:t>
            </a:r>
            <a:r>
              <a:rPr lang="en-US" dirty="0"/>
              <a:t>("========&gt; in @</a:t>
            </a:r>
            <a:r>
              <a:rPr lang="en-US" dirty="0" err="1"/>
              <a:t>AfterThrowing</a:t>
            </a:r>
            <a:r>
              <a:rPr lang="en-US" dirty="0"/>
              <a:t>: calling method: " + </a:t>
            </a:r>
            <a:r>
              <a:rPr lang="en-US" dirty="0" smtClean="0"/>
              <a:t>                  	           </a:t>
            </a:r>
            <a:r>
              <a:rPr lang="en-US" dirty="0" err="1" smtClean="0"/>
              <a:t>methodName</a:t>
            </a:r>
            <a:r>
              <a:rPr lang="en-US" dirty="0"/>
              <a:t>);</a:t>
            </a:r>
          </a:p>
          <a:p>
            <a:endParaRPr lang="en-US" dirty="0"/>
          </a:p>
          <a:p>
            <a:r>
              <a:rPr lang="en-US" dirty="0" smtClean="0"/>
              <a:t>	           log.info</a:t>
            </a:r>
            <a:r>
              <a:rPr lang="en-US" dirty="0"/>
              <a:t>("Exception: " + </a:t>
            </a:r>
            <a:r>
              <a:rPr lang="en-US" dirty="0" err="1"/>
              <a:t>exeption</a:t>
            </a:r>
            <a:r>
              <a:rPr lang="en-US" dirty="0"/>
              <a:t>);</a:t>
            </a:r>
          </a:p>
          <a:p>
            <a:r>
              <a:rPr lang="en-US" dirty="0" smtClean="0"/>
              <a:t>	}</a:t>
            </a:r>
            <a:endParaRPr lang="en-US" dirty="0"/>
          </a:p>
          <a:p>
            <a:r>
              <a:rPr lang="en-US" dirty="0"/>
              <a:t>}</a:t>
            </a:r>
          </a:p>
        </p:txBody>
      </p:sp>
    </p:spTree>
    <p:extLst>
      <p:ext uri="{BB962C8B-B14F-4D97-AF65-F5344CB8AC3E}">
        <p14:creationId xmlns:p14="http://schemas.microsoft.com/office/powerpoint/2010/main" val="10552641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err="1" smtClean="0"/>
              <a:t>Ví</a:t>
            </a:r>
            <a:r>
              <a:rPr lang="en-US" sz="1800" dirty="0" smtClean="0"/>
              <a:t> </a:t>
            </a:r>
            <a:r>
              <a:rPr lang="en-US" sz="1800" dirty="0" err="1" smtClean="0"/>
              <a:t>dụ</a:t>
            </a:r>
            <a:r>
              <a:rPr lang="en-US" sz="1800" dirty="0" smtClean="0"/>
              <a: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080" y="943894"/>
            <a:ext cx="5663868" cy="318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279666" y="2035534"/>
            <a:ext cx="73152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02017" y="1757238"/>
            <a:ext cx="874644" cy="523220"/>
          </a:xfrm>
          <a:prstGeom prst="rect">
            <a:avLst/>
          </a:prstGeom>
          <a:noFill/>
        </p:spPr>
        <p:txBody>
          <a:bodyPr wrap="square" rtlCol="0">
            <a:spAutoFit/>
          </a:bodyPr>
          <a:lstStyle/>
          <a:p>
            <a:r>
              <a:rPr lang="en-US" dirty="0" err="1" smtClean="0"/>
              <a:t>Chọn</a:t>
            </a:r>
            <a:r>
              <a:rPr lang="en-US" dirty="0" smtClean="0"/>
              <a:t> </a:t>
            </a:r>
            <a:r>
              <a:rPr lang="en-US" dirty="0" err="1" smtClean="0"/>
              <a:t>edite</a:t>
            </a:r>
            <a:endParaRPr lang="en-US" dirty="0"/>
          </a:p>
        </p:txBody>
      </p:sp>
    </p:spTree>
    <p:extLst>
      <p:ext uri="{BB962C8B-B14F-4D97-AF65-F5344CB8AC3E}">
        <p14:creationId xmlns:p14="http://schemas.microsoft.com/office/powerpoint/2010/main" val="17410111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err="1" smtClean="0"/>
              <a:t>Ví</a:t>
            </a:r>
            <a:r>
              <a:rPr lang="en-US" sz="1800" dirty="0" smtClean="0"/>
              <a:t> </a:t>
            </a:r>
            <a:r>
              <a:rPr lang="en-US" sz="1800" dirty="0" err="1" smtClean="0"/>
              <a:t>dụ</a:t>
            </a:r>
            <a:r>
              <a:rPr lang="en-US" sz="1800" dirty="0" smtClean="0"/>
              <a:t>:</a:t>
            </a:r>
            <a:endParaRPr lang="en-US" sz="1800" dirty="0"/>
          </a:p>
        </p:txBody>
      </p:sp>
      <p:sp>
        <p:nvSpPr>
          <p:cNvPr id="2" name="TextBox 1"/>
          <p:cNvSpPr txBox="1"/>
          <p:nvPr/>
        </p:nvSpPr>
        <p:spPr>
          <a:xfrm>
            <a:off x="922351" y="906449"/>
            <a:ext cx="4023360" cy="307777"/>
          </a:xfrm>
          <a:prstGeom prst="rect">
            <a:avLst/>
          </a:prstGeom>
          <a:noFill/>
        </p:spPr>
        <p:txBody>
          <a:bodyPr wrap="square" rtlCol="0">
            <a:spAutoFit/>
          </a:bodyPr>
          <a:lstStyle/>
          <a:p>
            <a:r>
              <a:rPr lang="en-US" dirty="0" err="1" smtClean="0"/>
              <a:t>Luồng</a:t>
            </a:r>
            <a:r>
              <a:rPr lang="en-US" dirty="0" smtClean="0"/>
              <a:t> </a:t>
            </a:r>
            <a:r>
              <a:rPr lang="en-US" dirty="0" err="1" smtClean="0"/>
              <a:t>sẽ</a:t>
            </a:r>
            <a:r>
              <a:rPr lang="en-US" dirty="0" smtClean="0"/>
              <a:t> </a:t>
            </a:r>
            <a:r>
              <a:rPr lang="en-US" dirty="0" err="1" smtClean="0"/>
              <a:t>chạy</a:t>
            </a:r>
            <a:r>
              <a:rPr lang="en-US" dirty="0" smtClean="0"/>
              <a:t> </a:t>
            </a:r>
            <a:r>
              <a:rPr lang="en-US" dirty="0" err="1" smtClean="0"/>
              <a:t>từ</a:t>
            </a:r>
            <a:r>
              <a:rPr lang="en-US" dirty="0"/>
              <a:t> </a:t>
            </a:r>
            <a:r>
              <a:rPr lang="en-US" dirty="0" err="1" smtClean="0"/>
              <a:t>hàm</a:t>
            </a:r>
            <a:r>
              <a:rPr lang="en-US" dirty="0" smtClean="0"/>
              <a:t> </a:t>
            </a:r>
            <a:r>
              <a:rPr lang="en-US" dirty="0" err="1" smtClean="0"/>
              <a:t>getByID</a:t>
            </a:r>
            <a:r>
              <a:rPr lang="en-US" dirty="0" smtClean="0"/>
              <a:t> </a:t>
            </a:r>
            <a:r>
              <a:rPr lang="en-US" dirty="0" err="1" smtClean="0"/>
              <a:t>như</a:t>
            </a:r>
            <a:r>
              <a:rPr lang="en-US" dirty="0" smtClean="0"/>
              <a:t> </a:t>
            </a:r>
            <a:r>
              <a:rPr lang="en-US" dirty="0" err="1" smtClean="0"/>
              <a:t>sau</a:t>
            </a:r>
            <a:endParaRPr lang="en-US" dirty="0"/>
          </a:p>
        </p:txBody>
      </p:sp>
      <p:sp>
        <p:nvSpPr>
          <p:cNvPr id="4" name="Rectangle 3"/>
          <p:cNvSpPr/>
          <p:nvPr/>
        </p:nvSpPr>
        <p:spPr>
          <a:xfrm>
            <a:off x="400048" y="1464033"/>
            <a:ext cx="1113182" cy="161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8" name="Rectangle 7"/>
          <p:cNvSpPr/>
          <p:nvPr/>
        </p:nvSpPr>
        <p:spPr>
          <a:xfrm>
            <a:off x="2337683" y="1486893"/>
            <a:ext cx="1192696" cy="1630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AOP Proxy</a:t>
            </a:r>
            <a:endParaRPr lang="en-US" dirty="0"/>
          </a:p>
        </p:txBody>
      </p:sp>
      <p:cxnSp>
        <p:nvCxnSpPr>
          <p:cNvPr id="10" name="Straight Arrow Connector 9"/>
          <p:cNvCxnSpPr/>
          <p:nvPr/>
        </p:nvCxnSpPr>
        <p:spPr>
          <a:xfrm>
            <a:off x="1513230" y="2293951"/>
            <a:ext cx="8011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657723" y="1478942"/>
            <a:ext cx="1524002" cy="163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MonHocService</a:t>
            </a:r>
            <a:endParaRPr lang="en-US" dirty="0"/>
          </a:p>
        </p:txBody>
      </p:sp>
      <p:sp>
        <p:nvSpPr>
          <p:cNvPr id="13" name="TextBox 12"/>
          <p:cNvSpPr txBox="1"/>
          <p:nvPr/>
        </p:nvSpPr>
        <p:spPr>
          <a:xfrm>
            <a:off x="7229475" y="1562100"/>
            <a:ext cx="1524000" cy="307777"/>
          </a:xfrm>
          <a:prstGeom prst="rect">
            <a:avLst/>
          </a:prstGeom>
          <a:noFill/>
        </p:spPr>
        <p:txBody>
          <a:bodyPr wrap="square" rtlCol="0">
            <a:spAutoFit/>
          </a:bodyPr>
          <a:lstStyle/>
          <a:p>
            <a:endParaRPr lang="en-US" dirty="0"/>
          </a:p>
        </p:txBody>
      </p:sp>
      <p:sp>
        <p:nvSpPr>
          <p:cNvPr id="14" name="Rectangle 13"/>
          <p:cNvSpPr/>
          <p:nvPr/>
        </p:nvSpPr>
        <p:spPr>
          <a:xfrm>
            <a:off x="7229474" y="1318921"/>
            <a:ext cx="1400175" cy="1958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MonHocDao</a:t>
            </a:r>
            <a:endParaRPr lang="en-US" dirty="0"/>
          </a:p>
        </p:txBody>
      </p:sp>
      <p:cxnSp>
        <p:nvCxnSpPr>
          <p:cNvPr id="16" name="Straight Arrow Connector 15"/>
          <p:cNvCxnSpPr/>
          <p:nvPr/>
        </p:nvCxnSpPr>
        <p:spPr>
          <a:xfrm>
            <a:off x="3588563" y="1869877"/>
            <a:ext cx="1069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95725" y="1654433"/>
            <a:ext cx="761998" cy="430887"/>
          </a:xfrm>
          <a:prstGeom prst="rect">
            <a:avLst/>
          </a:prstGeom>
          <a:noFill/>
        </p:spPr>
        <p:txBody>
          <a:bodyPr wrap="square" rtlCol="0">
            <a:spAutoFit/>
          </a:bodyPr>
          <a:lstStyle/>
          <a:p>
            <a:r>
              <a:rPr lang="en-US" sz="1100" dirty="0" smtClean="0"/>
              <a:t>Before advice</a:t>
            </a:r>
            <a:endParaRPr lang="en-US" sz="1100" dirty="0"/>
          </a:p>
        </p:txBody>
      </p:sp>
      <p:sp>
        <p:nvSpPr>
          <p:cNvPr id="19" name="TextBox 18"/>
          <p:cNvSpPr txBox="1"/>
          <p:nvPr/>
        </p:nvSpPr>
        <p:spPr>
          <a:xfrm>
            <a:off x="6391275" y="1628834"/>
            <a:ext cx="761998" cy="430887"/>
          </a:xfrm>
          <a:prstGeom prst="rect">
            <a:avLst/>
          </a:prstGeom>
          <a:noFill/>
        </p:spPr>
        <p:txBody>
          <a:bodyPr wrap="square" rtlCol="0">
            <a:spAutoFit/>
          </a:bodyPr>
          <a:lstStyle/>
          <a:p>
            <a:r>
              <a:rPr lang="en-US" sz="1100" dirty="0" smtClean="0"/>
              <a:t>Before advice</a:t>
            </a:r>
            <a:endParaRPr lang="en-US" sz="1100" dirty="0"/>
          </a:p>
        </p:txBody>
      </p:sp>
      <p:cxnSp>
        <p:nvCxnSpPr>
          <p:cNvPr id="22" name="Straight Arrow Connector 21"/>
          <p:cNvCxnSpPr/>
          <p:nvPr/>
        </p:nvCxnSpPr>
        <p:spPr>
          <a:xfrm>
            <a:off x="6181725" y="1844277"/>
            <a:ext cx="10477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181725" y="2711052"/>
            <a:ext cx="11144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530380" y="2726529"/>
            <a:ext cx="11273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91249" y="2424593"/>
            <a:ext cx="1162050" cy="261610"/>
          </a:xfrm>
          <a:prstGeom prst="rect">
            <a:avLst/>
          </a:prstGeom>
          <a:noFill/>
        </p:spPr>
        <p:txBody>
          <a:bodyPr wrap="square" rtlCol="0">
            <a:spAutoFit/>
          </a:bodyPr>
          <a:lstStyle/>
          <a:p>
            <a:r>
              <a:rPr lang="en-US" sz="1100" dirty="0" err="1" smtClean="0"/>
              <a:t>AfterReturning</a:t>
            </a:r>
            <a:endParaRPr lang="en-US" sz="1100" dirty="0"/>
          </a:p>
        </p:txBody>
      </p:sp>
      <p:sp>
        <p:nvSpPr>
          <p:cNvPr id="32" name="TextBox 31"/>
          <p:cNvSpPr txBox="1"/>
          <p:nvPr/>
        </p:nvSpPr>
        <p:spPr>
          <a:xfrm>
            <a:off x="3588563" y="2424593"/>
            <a:ext cx="1162050" cy="261610"/>
          </a:xfrm>
          <a:prstGeom prst="rect">
            <a:avLst/>
          </a:prstGeom>
          <a:noFill/>
        </p:spPr>
        <p:txBody>
          <a:bodyPr wrap="square" rtlCol="0">
            <a:spAutoFit/>
          </a:bodyPr>
          <a:lstStyle/>
          <a:p>
            <a:r>
              <a:rPr lang="en-US" sz="1100" dirty="0" err="1" smtClean="0"/>
              <a:t>AfterReturning</a:t>
            </a:r>
            <a:endParaRPr lang="en-US" sz="1100" dirty="0"/>
          </a:p>
        </p:txBody>
      </p:sp>
      <p:sp>
        <p:nvSpPr>
          <p:cNvPr id="36" name="TextBox 35"/>
          <p:cNvSpPr txBox="1"/>
          <p:nvPr/>
        </p:nvSpPr>
        <p:spPr>
          <a:xfrm>
            <a:off x="3588563" y="2749863"/>
            <a:ext cx="1162050" cy="261610"/>
          </a:xfrm>
          <a:prstGeom prst="rect">
            <a:avLst/>
          </a:prstGeom>
          <a:noFill/>
        </p:spPr>
        <p:txBody>
          <a:bodyPr wrap="square" rtlCol="0">
            <a:spAutoFit/>
          </a:bodyPr>
          <a:lstStyle/>
          <a:p>
            <a:r>
              <a:rPr lang="en-US" sz="1100" dirty="0" err="1" smtClean="0"/>
              <a:t>AfterThrowing</a:t>
            </a:r>
            <a:endParaRPr lang="en-US" sz="1100" dirty="0"/>
          </a:p>
        </p:txBody>
      </p:sp>
      <p:sp>
        <p:nvSpPr>
          <p:cNvPr id="37" name="TextBox 36"/>
          <p:cNvSpPr txBox="1"/>
          <p:nvPr/>
        </p:nvSpPr>
        <p:spPr>
          <a:xfrm>
            <a:off x="6181725" y="2775576"/>
            <a:ext cx="1162050" cy="261610"/>
          </a:xfrm>
          <a:prstGeom prst="rect">
            <a:avLst/>
          </a:prstGeom>
          <a:noFill/>
        </p:spPr>
        <p:txBody>
          <a:bodyPr wrap="square" rtlCol="0">
            <a:spAutoFit/>
          </a:bodyPr>
          <a:lstStyle/>
          <a:p>
            <a:r>
              <a:rPr lang="en-US" sz="1100" dirty="0" err="1" smtClean="0"/>
              <a:t>AfterThrowing</a:t>
            </a:r>
            <a:endParaRPr lang="en-US" sz="1100" dirty="0"/>
          </a:p>
        </p:txBody>
      </p:sp>
    </p:spTree>
    <p:extLst>
      <p:ext uri="{BB962C8B-B14F-4D97-AF65-F5344CB8AC3E}">
        <p14:creationId xmlns:p14="http://schemas.microsoft.com/office/powerpoint/2010/main" val="5597444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238125"/>
            <a:ext cx="654995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4256186"/>
            <a:ext cx="3286125" cy="307777"/>
          </a:xfrm>
          <a:prstGeom prst="rect">
            <a:avLst/>
          </a:prstGeom>
          <a:solidFill>
            <a:schemeClr val="accent2"/>
          </a:solidFill>
          <a:ln>
            <a:solidFill>
              <a:schemeClr val="accent1"/>
            </a:solidFill>
          </a:ln>
        </p:spPr>
        <p:txBody>
          <a:bodyPr wrap="square" rtlCol="0">
            <a:spAutoFit/>
          </a:bodyPr>
          <a:lstStyle/>
          <a:p>
            <a:pPr algn="ctr"/>
            <a:r>
              <a:rPr lang="en-US" dirty="0" err="1" smtClean="0">
                <a:solidFill>
                  <a:schemeClr val="bg1"/>
                </a:solidFill>
              </a:rPr>
              <a:t>Màn</a:t>
            </a:r>
            <a:r>
              <a:rPr lang="en-US" dirty="0" smtClean="0">
                <a:solidFill>
                  <a:schemeClr val="bg1"/>
                </a:solidFill>
              </a:rPr>
              <a:t> </a:t>
            </a:r>
            <a:r>
              <a:rPr lang="en-US" dirty="0" err="1" smtClean="0">
                <a:solidFill>
                  <a:schemeClr val="bg1"/>
                </a:solidFill>
              </a:rPr>
              <a:t>hình</a:t>
            </a:r>
            <a:r>
              <a:rPr lang="en-US" dirty="0" smtClean="0">
                <a:solidFill>
                  <a:schemeClr val="bg1"/>
                </a:solidFill>
              </a:rPr>
              <a:t> console </a:t>
            </a:r>
            <a:r>
              <a:rPr lang="en-US" dirty="0" err="1" smtClean="0">
                <a:solidFill>
                  <a:schemeClr val="bg1"/>
                </a:solidFill>
              </a:rPr>
              <a:t>sẽ</a:t>
            </a:r>
            <a:r>
              <a:rPr lang="en-US" dirty="0" smtClean="0">
                <a:solidFill>
                  <a:schemeClr val="bg1"/>
                </a:solidFill>
              </a:rPr>
              <a:t> </a:t>
            </a:r>
            <a:r>
              <a:rPr lang="en-US" dirty="0" err="1" smtClean="0">
                <a:solidFill>
                  <a:schemeClr val="bg1"/>
                </a:solidFill>
              </a:rPr>
              <a:t>ghi</a:t>
            </a:r>
            <a:r>
              <a:rPr lang="en-US" dirty="0" smtClean="0">
                <a:solidFill>
                  <a:schemeClr val="bg1"/>
                </a:solidFill>
              </a:rPr>
              <a:t> log </a:t>
            </a:r>
            <a:r>
              <a:rPr lang="en-US" dirty="0" err="1" smtClean="0">
                <a:solidFill>
                  <a:schemeClr val="bg1"/>
                </a:solidFill>
              </a:rPr>
              <a:t>như</a:t>
            </a:r>
            <a:r>
              <a:rPr lang="en-US" dirty="0" smtClean="0">
                <a:solidFill>
                  <a:schemeClr val="bg1"/>
                </a:solidFill>
              </a:rPr>
              <a:t> </a:t>
            </a:r>
            <a:r>
              <a:rPr lang="en-US" dirty="0" err="1" smtClean="0">
                <a:solidFill>
                  <a:schemeClr val="bg1"/>
                </a:solidFill>
              </a:rPr>
              <a:t>sau</a:t>
            </a:r>
            <a:endParaRPr lang="en-US" dirty="0">
              <a:solidFill>
                <a:schemeClr val="bg1"/>
              </a:solidFill>
            </a:endParaRPr>
          </a:p>
        </p:txBody>
      </p:sp>
    </p:spTree>
    <p:extLst>
      <p:ext uri="{BB962C8B-B14F-4D97-AF65-F5344CB8AC3E}">
        <p14:creationId xmlns:p14="http://schemas.microsoft.com/office/powerpoint/2010/main" val="23198791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842963"/>
            <a:ext cx="6427787"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361950"/>
            <a:ext cx="1609725" cy="307777"/>
          </a:xfrm>
          <a:prstGeom prst="rect">
            <a:avLst/>
          </a:prstGeom>
          <a:noFill/>
        </p:spPr>
        <p:txBody>
          <a:bodyPr wrap="square" rtlCol="0">
            <a:spAutoFit/>
          </a:bodyPr>
          <a:lstStyle/>
          <a:p>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endParaRPr lang="en-US" dirty="0"/>
          </a:p>
        </p:txBody>
      </p:sp>
    </p:spTree>
    <p:extLst>
      <p:ext uri="{BB962C8B-B14F-4D97-AF65-F5344CB8AC3E}">
        <p14:creationId xmlns:p14="http://schemas.microsoft.com/office/powerpoint/2010/main" val="330253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41" name="Shape 541"/>
          <p:cNvSpPr/>
          <p:nvPr/>
        </p:nvSpPr>
        <p:spPr>
          <a:xfrm>
            <a:off x="3485050" y="1567266"/>
            <a:ext cx="929493" cy="548373"/>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42" name="Shape 542"/>
          <p:cNvGrpSpPr/>
          <p:nvPr/>
        </p:nvGrpSpPr>
        <p:grpSpPr>
          <a:xfrm>
            <a:off x="3844549" y="3126201"/>
            <a:ext cx="599842" cy="589957"/>
            <a:chOff x="1244325" y="4999400"/>
            <a:chExt cx="444525" cy="437200"/>
          </a:xfrm>
        </p:grpSpPr>
        <p:sp>
          <p:nvSpPr>
            <p:cNvPr id="543" name="Shape 543"/>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5266888" y="3113863"/>
            <a:ext cx="409139" cy="420401"/>
            <a:chOff x="2605300" y="5003050"/>
            <a:chExt cx="418900" cy="430475"/>
          </a:xfrm>
        </p:grpSpPr>
        <p:sp>
          <p:nvSpPr>
            <p:cNvPr id="549" name="Shape 549"/>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52" name="Shape 552"/>
          <p:cNvSpPr/>
          <p:nvPr/>
        </p:nvSpPr>
        <p:spPr>
          <a:xfrm>
            <a:off x="5213649" y="2080225"/>
            <a:ext cx="300114" cy="27302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 name="TextBox 2"/>
          <p:cNvSpPr txBox="1"/>
          <p:nvPr/>
        </p:nvSpPr>
        <p:spPr>
          <a:xfrm>
            <a:off x="475602" y="199397"/>
            <a:ext cx="7749741" cy="646331"/>
          </a:xfrm>
          <a:prstGeom prst="rect">
            <a:avLst/>
          </a:prstGeom>
          <a:noFill/>
        </p:spPr>
        <p:txBody>
          <a:bodyPr wrap="square" rtlCol="0">
            <a:spAutoFit/>
          </a:bodyPr>
          <a:lstStyle/>
          <a:p>
            <a:r>
              <a:rPr lang="en-US" sz="1800" dirty="0" smtClean="0"/>
              <a:t>Ở </a:t>
            </a:r>
            <a:r>
              <a:rPr lang="en-US" sz="1800" dirty="0" err="1" smtClean="0"/>
              <a:t>chương</a:t>
            </a:r>
            <a:r>
              <a:rPr lang="en-US" sz="1800" dirty="0" smtClean="0"/>
              <a:t> </a:t>
            </a:r>
            <a:r>
              <a:rPr lang="en-US" sz="1800" dirty="0" err="1" smtClean="0"/>
              <a:t>này</a:t>
            </a:r>
            <a:r>
              <a:rPr lang="en-US" sz="1800" dirty="0" smtClean="0"/>
              <a:t> ta </a:t>
            </a:r>
            <a:r>
              <a:rPr lang="en-US" sz="1800" dirty="0" err="1" smtClean="0"/>
              <a:t>sẽ</a:t>
            </a:r>
            <a:r>
              <a:rPr lang="en-US" sz="1800" dirty="0" smtClean="0"/>
              <a:t> </a:t>
            </a:r>
            <a:r>
              <a:rPr lang="en-US" sz="1800" dirty="0" err="1" smtClean="0"/>
              <a:t>tìm</a:t>
            </a:r>
            <a:r>
              <a:rPr lang="en-US" sz="1800" dirty="0" smtClean="0"/>
              <a:t> </a:t>
            </a:r>
            <a:r>
              <a:rPr lang="en-US" sz="1800" dirty="0" err="1" smtClean="0"/>
              <a:t>hiểu</a:t>
            </a:r>
            <a:r>
              <a:rPr lang="en-US" sz="1800" dirty="0" smtClean="0"/>
              <a:t> </a:t>
            </a:r>
            <a:r>
              <a:rPr lang="en-US" sz="1800" dirty="0" err="1" smtClean="0"/>
              <a:t>cách</a:t>
            </a:r>
            <a:r>
              <a:rPr lang="en-US" sz="1800" dirty="0" smtClean="0"/>
              <a:t> </a:t>
            </a:r>
            <a:r>
              <a:rPr lang="en-US" sz="1800" dirty="0" err="1" smtClean="0"/>
              <a:t>tạo</a:t>
            </a:r>
            <a:r>
              <a:rPr lang="en-US" sz="1800" dirty="0" smtClean="0"/>
              <a:t> Bean </a:t>
            </a:r>
            <a:r>
              <a:rPr lang="en-US" sz="1800" dirty="0" err="1" smtClean="0"/>
              <a:t>cơ</a:t>
            </a:r>
            <a:r>
              <a:rPr lang="en-US" sz="1800" dirty="0" smtClean="0"/>
              <a:t> </a:t>
            </a:r>
            <a:r>
              <a:rPr lang="en-US" sz="1800" dirty="0" err="1" smtClean="0"/>
              <a:t>bản</a:t>
            </a:r>
            <a:r>
              <a:rPr lang="en-US" sz="1800" dirty="0" smtClean="0"/>
              <a:t> </a:t>
            </a:r>
            <a:r>
              <a:rPr lang="en-US" sz="1800" dirty="0" err="1" smtClean="0"/>
              <a:t>nhất</a:t>
            </a:r>
            <a:r>
              <a:rPr lang="en-US" sz="1800" dirty="0" smtClean="0"/>
              <a:t>: </a:t>
            </a:r>
            <a:r>
              <a:rPr lang="en-US" sz="1800" dirty="0" err="1" smtClean="0"/>
              <a:t>tạo</a:t>
            </a:r>
            <a:r>
              <a:rPr lang="en-US" sz="1800" dirty="0" smtClean="0"/>
              <a:t> </a:t>
            </a:r>
            <a:r>
              <a:rPr lang="en-US" sz="1800" dirty="0" err="1" smtClean="0"/>
              <a:t>các</a:t>
            </a:r>
            <a:r>
              <a:rPr lang="en-US" sz="1800" dirty="0" smtClean="0"/>
              <a:t> Bean qua file .xml</a:t>
            </a:r>
            <a:endParaRPr lang="en-US" sz="1800" dirty="0"/>
          </a:p>
        </p:txBody>
      </p:sp>
      <p:sp>
        <p:nvSpPr>
          <p:cNvPr id="4" name="TextBox 3"/>
          <p:cNvSpPr txBox="1"/>
          <p:nvPr/>
        </p:nvSpPr>
        <p:spPr>
          <a:xfrm>
            <a:off x="822759" y="1151766"/>
            <a:ext cx="2047009" cy="830997"/>
          </a:xfrm>
          <a:prstGeom prst="rect">
            <a:avLst/>
          </a:prstGeom>
          <a:noFill/>
        </p:spPr>
        <p:txBody>
          <a:bodyPr wrap="square" rtlCol="0">
            <a:spAutoFit/>
          </a:bodyPr>
          <a:lstStyle/>
          <a:p>
            <a:r>
              <a:rPr lang="en-US" sz="1600" dirty="0" err="1" smtClean="0"/>
              <a:t>Bước</a:t>
            </a:r>
            <a:r>
              <a:rPr lang="en-US" sz="1600" dirty="0" smtClean="0"/>
              <a:t> 1: add </a:t>
            </a:r>
            <a:r>
              <a:rPr lang="en-US" sz="1600" dirty="0" err="1" smtClean="0"/>
              <a:t>thư</a:t>
            </a:r>
            <a:r>
              <a:rPr lang="en-US" sz="1600" dirty="0" smtClean="0"/>
              <a:t> </a:t>
            </a:r>
            <a:r>
              <a:rPr lang="en-US" sz="1600" dirty="0" err="1" smtClean="0"/>
              <a:t>viện</a:t>
            </a:r>
            <a:r>
              <a:rPr lang="en-US" sz="1600" dirty="0" smtClean="0"/>
              <a:t> Spring </a:t>
            </a:r>
            <a:r>
              <a:rPr lang="en-US" sz="1600" dirty="0" err="1" smtClean="0"/>
              <a:t>vào</a:t>
            </a:r>
            <a:r>
              <a:rPr lang="en-US" sz="1600" dirty="0" smtClean="0"/>
              <a:t> file pom.xml</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29" y="2171385"/>
            <a:ext cx="45339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818" y="2115639"/>
            <a:ext cx="30480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5674831" y="1151766"/>
            <a:ext cx="2047009" cy="584775"/>
          </a:xfrm>
          <a:prstGeom prst="rect">
            <a:avLst/>
          </a:prstGeom>
          <a:noFill/>
        </p:spPr>
        <p:txBody>
          <a:bodyPr wrap="square" rtlCol="0">
            <a:spAutoFit/>
          </a:bodyPr>
          <a:lstStyle/>
          <a:p>
            <a:r>
              <a:rPr lang="en-US" sz="1600" dirty="0" err="1" smtClean="0"/>
              <a:t>Bước</a:t>
            </a:r>
            <a:r>
              <a:rPr lang="en-US" sz="1600" dirty="0" smtClean="0"/>
              <a:t> 2: </a:t>
            </a:r>
            <a:r>
              <a:rPr lang="en-US" sz="1600" dirty="0" err="1" smtClean="0"/>
              <a:t>Tạo</a:t>
            </a:r>
            <a:r>
              <a:rPr lang="en-US" sz="1600" dirty="0" smtClean="0"/>
              <a:t> 1 </a:t>
            </a:r>
            <a:r>
              <a:rPr lang="en-US" sz="1600" dirty="0" err="1" smtClean="0"/>
              <a:t>lớp</a:t>
            </a:r>
            <a:r>
              <a:rPr lang="en-US" sz="1600" dirty="0" smtClean="0"/>
              <a:t> java </a:t>
            </a:r>
            <a:r>
              <a:rPr lang="en-US" sz="1600" dirty="0" err="1" smtClean="0"/>
              <a:t>cơ</a:t>
            </a:r>
            <a:r>
              <a:rPr lang="en-US" sz="1600" dirty="0" smtClean="0"/>
              <a:t> </a:t>
            </a:r>
            <a:r>
              <a:rPr lang="en-US" sz="1600" dirty="0" err="1" smtClean="0"/>
              <a:t>bản</a:t>
            </a:r>
            <a:endParaRPr lang="en-US" sz="1600" dirty="0"/>
          </a:p>
        </p:txBody>
      </p:sp>
    </p:spTree>
    <p:extLst>
      <p:ext uri="{BB962C8B-B14F-4D97-AF65-F5344CB8AC3E}">
        <p14:creationId xmlns:p14="http://schemas.microsoft.com/office/powerpoint/2010/main" val="483747425"/>
      </p:ext>
    </p:extLst>
  </p:cSld>
  <p:clrMapOvr>
    <a:masterClrMapping/>
  </p:clrMapOvr>
  <p:transition spd="slow">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1275149" y="1278550"/>
            <a:ext cx="6593700" cy="1159799"/>
          </a:xfrm>
          <a:prstGeom prst="rect">
            <a:avLst/>
          </a:prstGeom>
          <a:noFill/>
          <a:ln>
            <a:noFill/>
          </a:ln>
        </p:spPr>
        <p:txBody>
          <a:bodyPr lIns="91425" tIns="91425" rIns="91425" bIns="91425" anchor="b" anchorCtr="0">
            <a:noAutofit/>
          </a:bodyPr>
          <a:lstStyle/>
          <a:p>
            <a:pPr lvl="0" rtl="0">
              <a:spcBef>
                <a:spcPts val="0"/>
              </a:spcBef>
              <a:buNone/>
            </a:pPr>
            <a:r>
              <a:rPr lang="en" sz="10000"/>
              <a:t>THANKS!</a:t>
            </a:r>
          </a:p>
        </p:txBody>
      </p:sp>
      <p:sp>
        <p:nvSpPr>
          <p:cNvPr id="734" name="Shape 734"/>
          <p:cNvSpPr txBox="1">
            <a:spLocks noGrp="1"/>
          </p:cNvSpPr>
          <p:nvPr>
            <p:ph type="subTitle" idx="4294967295"/>
          </p:nvPr>
        </p:nvSpPr>
        <p:spPr>
          <a:xfrm>
            <a:off x="1275150" y="2325749"/>
            <a:ext cx="6593700" cy="16808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t>Any questions</a:t>
            </a:r>
            <a:r>
              <a:rPr lang="en" sz="3600" b="1" dirty="0" smtClean="0"/>
              <a:t>?</a:t>
            </a:r>
            <a:endParaRPr lang="en" sz="3600" b="1" dirty="0"/>
          </a:p>
        </p:txBody>
      </p:sp>
      <p:sp>
        <p:nvSpPr>
          <p:cNvPr id="4" name="TextBox 2"/>
          <p:cNvSpPr txBox="1"/>
          <p:nvPr/>
        </p:nvSpPr>
        <p:spPr>
          <a:xfrm>
            <a:off x="1286669" y="3381376"/>
            <a:ext cx="6475413" cy="369887"/>
          </a:xfrm>
          <a:prstGeom prst="rect">
            <a:avLst/>
          </a:prstGeom>
          <a:solidFill>
            <a:schemeClr val="accent1">
              <a:lumMod val="40000"/>
              <a:lumOff val="60000"/>
            </a:schemeClr>
          </a:solid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Link </a:t>
            </a:r>
            <a:r>
              <a:rPr lang="en-US" dirty="0" err="1"/>
              <a:t>git</a:t>
            </a:r>
            <a:r>
              <a:rPr lang="en-US" dirty="0"/>
              <a:t>-hub: </a:t>
            </a:r>
            <a:r>
              <a:rPr lang="en-US" dirty="0">
                <a:hlinkClick r:id="rId3"/>
              </a:rPr>
              <a:t>https://github.com/thanh13hc/my-first-project</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3608</Words>
  <Application>Microsoft Office PowerPoint</Application>
  <PresentationFormat>On-screen Show (16:9)</PresentationFormat>
  <Paragraphs>737</Paragraphs>
  <Slides>90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Source Sans Pro</vt:lpstr>
      <vt:lpstr>Oswald</vt:lpstr>
      <vt:lpstr>Times New Roman</vt:lpstr>
      <vt:lpstr>iCiel Smoothy Sans</vt:lpstr>
      <vt:lpstr>Quince template</vt:lpstr>
      <vt:lpstr>Spring Core</vt:lpstr>
      <vt:lpstr>INSTRUCTIONS FOR USE</vt:lpstr>
      <vt:lpstr>Dependency Injection</vt:lpstr>
      <vt:lpstr>PowerPoint Presentation</vt:lpstr>
      <vt:lpstr>PowerPoint Presentation</vt:lpstr>
      <vt:lpstr>PowerPoint Presentation</vt:lpstr>
      <vt:lpstr>Định nghĩa Bean và các thuộc tính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Bean Definition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Injection Inner Bean</vt:lpstr>
      <vt:lpstr>PowerPoint Presentation</vt:lpstr>
      <vt:lpstr>PowerPoint Presentation</vt:lpstr>
      <vt:lpstr>PowerPoint Presentation</vt:lpstr>
      <vt:lpstr>PowerPoint Presentation</vt:lpstr>
      <vt:lpstr>PowerPoint Presentation</vt:lpstr>
      <vt:lpstr>Injection với Collection</vt:lpstr>
      <vt:lpstr>PowerPoint Presentation</vt:lpstr>
      <vt:lpstr>PowerPoint Presentation</vt:lpstr>
      <vt:lpstr>PowerPoint Presentation</vt:lpstr>
      <vt:lpstr>Spring Bean Auto-wiring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Based Configuration</vt:lpstr>
      <vt:lpstr>PowerPoint Presentation</vt:lpstr>
      <vt:lpstr>PowerPoint Presentation</vt:lpstr>
      <vt:lpstr>Auto Component Scan</vt:lpstr>
      <vt:lpstr>PowerPoint Presentation</vt:lpstr>
      <vt:lpstr>PowerPoint Presentation</vt:lpstr>
      <vt:lpstr>Đọc value từ file properties</vt:lpstr>
      <vt:lpstr>PowerPoint Presentation</vt:lpstr>
      <vt:lpstr>PowerPoint Presentation</vt:lpstr>
      <vt:lpstr>Event in Spring</vt:lpstr>
      <vt:lpstr>PowerPoint Presentation</vt:lpstr>
      <vt:lpstr>PowerPoint Presentation</vt:lpstr>
      <vt:lpstr>PowerPoint Presentation</vt:lpstr>
      <vt:lpstr>PowerPoint Presentation</vt:lpstr>
      <vt:lpstr>PowerPoint Presentation</vt:lpstr>
      <vt:lpstr>Spring- Logging với Log4j</vt:lpstr>
      <vt:lpstr>PowerPoint Presentation</vt:lpstr>
      <vt:lpstr>PowerPoint Presentation</vt:lpstr>
      <vt:lpstr>PowerPoint Presentation</vt:lpstr>
      <vt:lpstr>PowerPoint Presentation</vt:lpstr>
      <vt:lpstr>PowerPoint Presentation</vt:lpstr>
      <vt:lpstr>Spring AOP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Thực hành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ad</cp:lastModifiedBy>
  <cp:revision>118</cp:revision>
  <dcterms:modified xsi:type="dcterms:W3CDTF">2020-03-22T02:02:22Z</dcterms:modified>
</cp:coreProperties>
</file>