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3"/>
  </p:notesMasterIdLst>
  <p:sldIdLst>
    <p:sldId id="273" r:id="rId2"/>
    <p:sldId id="258" r:id="rId3"/>
    <p:sldId id="259" r:id="rId4"/>
    <p:sldId id="263" r:id="rId5"/>
    <p:sldId id="262" r:id="rId6"/>
    <p:sldId id="272" r:id="rId7"/>
    <p:sldId id="266" r:id="rId8"/>
    <p:sldId id="265" r:id="rId9"/>
    <p:sldId id="267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iqi Li" initials="RL" lastIdx="3" clrIdx="0">
    <p:extLst>
      <p:ext uri="{19B8F6BF-5375-455C-9EA6-DF929625EA0E}">
        <p15:presenceInfo xmlns:p15="http://schemas.microsoft.com/office/powerpoint/2012/main" userId="S::r284li@edu.uwaterloo.ca::07bbd409-2027-4a5f-bfbf-e669f6c605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FB0"/>
    <a:srgbClr val="A0E2AA"/>
    <a:srgbClr val="CD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A2E2F-1C19-AE46-A205-69D64C223209}" v="104" dt="2020-02-02T09:15:02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679"/>
  </p:normalViewPr>
  <p:slideViewPr>
    <p:cSldViewPr snapToGrid="0" snapToObjects="1">
      <p:cViewPr>
        <p:scale>
          <a:sx n="100" d="100"/>
          <a:sy n="100" d="100"/>
        </p:scale>
        <p:origin x="10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2T01:30:58.215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20-02-02T01:31:00.372" idx="3">
    <p:pos x="146" y="14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671A6-8A24-5143-BBF8-DE0A62C37FDC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641E9-9EFB-854B-AE10-591A41A3B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4,157 suicides took place in Canada in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641E9-9EFB-854B-AE10-591A41A3B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3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641E9-9EFB-854B-AE10-591A41A3B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95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641E9-9EFB-854B-AE10-591A41A3B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6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641E9-9EFB-854B-AE10-591A41A3B4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1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2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7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2/1/20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8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12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3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8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7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3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8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1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7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0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d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11" Type="http://schemas.openxmlformats.org/officeDocument/2006/relationships/image" Target="../media/image24.svg"/><Relationship Id="rId5" Type="http://schemas.openxmlformats.org/officeDocument/2006/relationships/package" Target="../embeddings/Microsoft_Excel_Worksheet1.xlsx"/><Relationship Id="rId10" Type="http://schemas.openxmlformats.org/officeDocument/2006/relationships/image" Target="../media/image23.svg"/><Relationship Id="rId4" Type="http://schemas.openxmlformats.org/officeDocument/2006/relationships/image" Target="../media/image19.emf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4.pn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74C4B-7E3D-A649-AE03-856E96A31885}"/>
              </a:ext>
            </a:extLst>
          </p:cNvPr>
          <p:cNvSpPr txBox="1"/>
          <p:nvPr/>
        </p:nvSpPr>
        <p:spPr>
          <a:xfrm>
            <a:off x="4579639" y="3312894"/>
            <a:ext cx="2975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Tell</a:t>
            </a:r>
            <a:r>
              <a:rPr lang="en-US" sz="7200" b="1" dirty="0">
                <a:solidFill>
                  <a:srgbClr val="9FDFB0"/>
                </a:solidFill>
              </a:rPr>
              <a:t>Us.</a:t>
            </a:r>
            <a:r>
              <a:rPr lang="en-US" sz="3200" dirty="0">
                <a:solidFill>
                  <a:srgbClr val="CDFFBE"/>
                </a:solidFill>
              </a:rPr>
              <a:t> </a:t>
            </a:r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ABED3EB-9CAB-EA49-B5FD-95822CB52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534" y="2279686"/>
            <a:ext cx="2328401" cy="13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6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E5C52-B696-9B47-A3E3-E7F43B77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3. Low Cost, High Profit Margin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422AA-6B03-5940-A69F-B05FC446B1C5}"/>
              </a:ext>
            </a:extLst>
          </p:cNvPr>
          <p:cNvSpPr txBox="1"/>
          <p:nvPr/>
        </p:nvSpPr>
        <p:spPr>
          <a:xfrm>
            <a:off x="374109" y="2027747"/>
            <a:ext cx="550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$17 Million Profit 1</a:t>
            </a:r>
            <a:r>
              <a:rPr lang="en-US" sz="3600" b="1" baseline="30000" dirty="0">
                <a:solidFill>
                  <a:schemeClr val="accent1"/>
                </a:solidFill>
              </a:rPr>
              <a:t>st</a:t>
            </a:r>
            <a:r>
              <a:rPr lang="en-US" sz="3600" b="1" dirty="0">
                <a:solidFill>
                  <a:schemeClr val="accent1"/>
                </a:solidFill>
              </a:rPr>
              <a:t>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761BD-EDFC-7F4A-BBDA-84FDEE844EF4}"/>
              </a:ext>
            </a:extLst>
          </p:cNvPr>
          <p:cNvSpPr txBox="1"/>
          <p:nvPr/>
        </p:nvSpPr>
        <p:spPr>
          <a:xfrm>
            <a:off x="385474" y="2671448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(In Only Ontario Schools ALONE)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FB0FEB4-98BB-8848-A3AE-1888884F55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804577"/>
              </p:ext>
            </p:extLst>
          </p:nvPr>
        </p:nvGraphicFramePr>
        <p:xfrm>
          <a:off x="512608" y="3361700"/>
          <a:ext cx="3556285" cy="268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4330700" imgH="3263900" progId="Excel.Sheet.12">
                  <p:embed/>
                </p:oleObj>
              </mc:Choice>
              <mc:Fallback>
                <p:oleObj name="Worksheet" r:id="rId3" imgW="4330700" imgH="32639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FB0FEB4-98BB-8848-A3AE-1888884F55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608" y="3361700"/>
                        <a:ext cx="3556285" cy="268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43DC1FD-7908-F648-86A0-897F41605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0481"/>
              </p:ext>
            </p:extLst>
          </p:nvPr>
        </p:nvGraphicFramePr>
        <p:xfrm>
          <a:off x="7644555" y="2149476"/>
          <a:ext cx="4173336" cy="4182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5" imgW="5486400" imgH="5499100" progId="Excel.Sheet.12">
                  <p:embed/>
                </p:oleObj>
              </mc:Choice>
              <mc:Fallback>
                <p:oleObj name="Worksheet" r:id="rId5" imgW="5486400" imgH="54991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43DC1FD-7908-F648-86A0-897F416051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44555" y="2149476"/>
                        <a:ext cx="4173336" cy="4182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CB0EA9E-462C-C442-A430-6E00409AA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736898"/>
              </p:ext>
            </p:extLst>
          </p:nvPr>
        </p:nvGraphicFramePr>
        <p:xfrm>
          <a:off x="512608" y="6240425"/>
          <a:ext cx="347735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7" imgW="4038600" imgH="419100" progId="Excel.Sheet.12">
                  <p:embed/>
                </p:oleObj>
              </mc:Choice>
              <mc:Fallback>
                <p:oleObj name="Worksheet" r:id="rId7" imgW="4038600" imgH="419100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CB0EA9E-462C-C442-A430-6E00409AA4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2608" y="6240425"/>
                        <a:ext cx="347735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675B06B-FAF4-9F41-A29D-3CBBBCA80174}"/>
              </a:ext>
            </a:extLst>
          </p:cNvPr>
          <p:cNvSpPr txBox="1"/>
          <p:nvPr/>
        </p:nvSpPr>
        <p:spPr>
          <a:xfrm>
            <a:off x="5256955" y="2917826"/>
            <a:ext cx="238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will hire 4 psychology student coops per 1 full time counselor for cost savings</a:t>
            </a:r>
          </a:p>
        </p:txBody>
      </p:sp>
      <p:pic>
        <p:nvPicPr>
          <p:cNvPr id="16" name="Graphic 15" descr="Line arrow Clockwise curve">
            <a:extLst>
              <a:ext uri="{FF2B5EF4-FFF2-40B4-BE49-F238E27FC236}">
                <a16:creationId xmlns:a16="http://schemas.microsoft.com/office/drawing/2014/main" id="{7ADA95B5-B86C-9042-924A-57AD8034C0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214887">
            <a:off x="6726077" y="2182643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AB529B-2AF8-EE43-B6A8-5B641A9455C0}"/>
              </a:ext>
            </a:extLst>
          </p:cNvPr>
          <p:cNvSpPr txBox="1"/>
          <p:nvPr/>
        </p:nvSpPr>
        <p:spPr>
          <a:xfrm>
            <a:off x="4275426" y="5008330"/>
            <a:ext cx="23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ONLY 10 schools needed to break even!</a:t>
            </a:r>
          </a:p>
        </p:txBody>
      </p:sp>
      <p:pic>
        <p:nvPicPr>
          <p:cNvPr id="18" name="Graphic 17" descr="Line arrow Clockwise curve">
            <a:extLst>
              <a:ext uri="{FF2B5EF4-FFF2-40B4-BE49-F238E27FC236}">
                <a16:creationId xmlns:a16="http://schemas.microsoft.com/office/drawing/2014/main" id="{DE2617C7-81E8-1A4F-88FB-AA1572C186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564141">
            <a:off x="3924937" y="5905945"/>
            <a:ext cx="1082992" cy="7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6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C24D6-5C3B-9845-B5A0-1B5EFC293385}"/>
              </a:ext>
            </a:extLst>
          </p:cNvPr>
          <p:cNvSpPr txBox="1"/>
          <p:nvPr/>
        </p:nvSpPr>
        <p:spPr>
          <a:xfrm>
            <a:off x="553146" y="1882422"/>
            <a:ext cx="445025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8000" b="1" dirty="0">
                <a:solidFill>
                  <a:schemeClr val="bg1"/>
                </a:solidFill>
              </a:rPr>
              <a:t>Tell</a:t>
            </a:r>
            <a:r>
              <a:rPr lang="en-US" sz="8000" b="1" dirty="0">
                <a:solidFill>
                  <a:srgbClr val="CDFFBE"/>
                </a:solidFill>
              </a:rPr>
              <a:t>Us</a:t>
            </a:r>
            <a:r>
              <a:rPr lang="en-US" sz="8000" b="1" dirty="0">
                <a:solidFill>
                  <a:schemeClr val="bg1"/>
                </a:solidFill>
              </a:rPr>
              <a:t>.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The 24/7 service students DESERVE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to connect to a mental health advisor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F11F6-90C3-4045-8B2E-A179CC91E859}"/>
              </a:ext>
            </a:extLst>
          </p:cNvPr>
          <p:cNvSpPr txBox="1"/>
          <p:nvPr/>
        </p:nvSpPr>
        <p:spPr>
          <a:xfrm>
            <a:off x="6721328" y="3049867"/>
            <a:ext cx="3831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6016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7B296-DEB6-3549-87BE-EEDA0D8D6721}"/>
              </a:ext>
            </a:extLst>
          </p:cNvPr>
          <p:cNvSpPr txBox="1"/>
          <p:nvPr/>
        </p:nvSpPr>
        <p:spPr>
          <a:xfrm>
            <a:off x="1374000" y="1760457"/>
            <a:ext cx="386355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</a:rPr>
              <a:t>4157</a:t>
            </a:r>
            <a:r>
              <a:rPr lang="en-US" sz="115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E7E90-DDBF-D74E-974E-27153F808718}"/>
              </a:ext>
            </a:extLst>
          </p:cNvPr>
          <p:cNvSpPr txBox="1"/>
          <p:nvPr/>
        </p:nvSpPr>
        <p:spPr>
          <a:xfrm>
            <a:off x="5255191" y="302140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</a:t>
            </a:r>
            <a:r>
              <a:rPr lang="en-US" dirty="0">
                <a:solidFill>
                  <a:srgbClr val="FF0000"/>
                </a:solidFill>
              </a:rPr>
              <a:t>suicides</a:t>
            </a:r>
            <a:r>
              <a:rPr lang="en-US" dirty="0"/>
              <a:t> in Canada in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67FCD-70F9-B346-9C26-1A98A6BD2A2B}"/>
              </a:ext>
            </a:extLst>
          </p:cNvPr>
          <p:cNvSpPr txBox="1"/>
          <p:nvPr/>
        </p:nvSpPr>
        <p:spPr>
          <a:xfrm>
            <a:off x="2912882" y="3021400"/>
            <a:ext cx="23070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</a:rPr>
              <a:t>2</a:t>
            </a:r>
            <a:r>
              <a:rPr lang="en-US" sz="5400" dirty="0"/>
              <a:t>nd</a:t>
            </a:r>
            <a:r>
              <a:rPr lang="en-US" sz="115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CC9D3-F932-B044-8F2D-0ED16C14D981}"/>
              </a:ext>
            </a:extLst>
          </p:cNvPr>
          <p:cNvSpPr txBox="1"/>
          <p:nvPr/>
        </p:nvSpPr>
        <p:spPr>
          <a:xfrm>
            <a:off x="5219924" y="4212937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Most common </a:t>
            </a:r>
            <a:r>
              <a:rPr lang="en-CA" dirty="0">
                <a:solidFill>
                  <a:srgbClr val="FF0000"/>
                </a:solidFill>
              </a:rPr>
              <a:t>cause</a:t>
            </a:r>
            <a:r>
              <a:rPr lang="en-CA" dirty="0"/>
              <a:t> of death in Canada is suicide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FF255-1581-E449-AB4F-3F25CC11279A}"/>
              </a:ext>
            </a:extLst>
          </p:cNvPr>
          <p:cNvSpPr txBox="1"/>
          <p:nvPr/>
        </p:nvSpPr>
        <p:spPr>
          <a:xfrm>
            <a:off x="133276" y="4212937"/>
            <a:ext cx="512191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$</a:t>
            </a:r>
            <a:r>
              <a:rPr lang="en-US" sz="11500" dirty="0">
                <a:solidFill>
                  <a:schemeClr val="accent4"/>
                </a:solidFill>
              </a:rPr>
              <a:t>25</a:t>
            </a:r>
            <a:r>
              <a:rPr lang="en-US" sz="5400" dirty="0"/>
              <a:t>million</a:t>
            </a:r>
            <a:r>
              <a:rPr lang="en-US" sz="115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34058-9EFB-EF4E-B2D4-66021521DB8E}"/>
              </a:ext>
            </a:extLst>
          </p:cNvPr>
          <p:cNvSpPr txBox="1"/>
          <p:nvPr/>
        </p:nvSpPr>
        <p:spPr>
          <a:xfrm>
            <a:off x="5219924" y="5366134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Mental Health </a:t>
            </a:r>
            <a:r>
              <a:rPr lang="en-CA" dirty="0">
                <a:solidFill>
                  <a:srgbClr val="FF0000"/>
                </a:solidFill>
              </a:rPr>
              <a:t>Spending</a:t>
            </a:r>
            <a:r>
              <a:rPr lang="en-CA" dirty="0"/>
              <a:t> by Canadian Government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79E03-3099-2A4E-A544-1FD67336F35B}"/>
              </a:ext>
            </a:extLst>
          </p:cNvPr>
          <p:cNvSpPr txBox="1"/>
          <p:nvPr/>
        </p:nvSpPr>
        <p:spPr>
          <a:xfrm>
            <a:off x="5219924" y="766030"/>
            <a:ext cx="6612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4"/>
                </a:solidFill>
              </a:rPr>
              <a:t>We are facing a suicide epidemic.</a:t>
            </a:r>
          </a:p>
        </p:txBody>
      </p:sp>
    </p:spTree>
    <p:extLst>
      <p:ext uri="{BB962C8B-B14F-4D97-AF65-F5344CB8AC3E}">
        <p14:creationId xmlns:p14="http://schemas.microsoft.com/office/powerpoint/2010/main" val="25494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3173B9-F416-7E43-87D0-11D9B1852A20}"/>
              </a:ext>
            </a:extLst>
          </p:cNvPr>
          <p:cNvSpPr txBox="1"/>
          <p:nvPr/>
        </p:nvSpPr>
        <p:spPr>
          <a:xfrm>
            <a:off x="924300" y="414338"/>
            <a:ext cx="10572000" cy="37433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32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The current mental health system is failing our youth.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3200" b="1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25481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6D1431C-18C1-4790-AAFC-9A4059AF3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38E737-1479-48DA-B464-0D95FB12D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02CDC2E-D0AC-41C7-9500-368DB5286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948368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E18F3-ABF0-2642-9BE2-11F22B1EE0B3}"/>
              </a:ext>
            </a:extLst>
          </p:cNvPr>
          <p:cNvSpPr txBox="1"/>
          <p:nvPr/>
        </p:nvSpPr>
        <p:spPr>
          <a:xfrm>
            <a:off x="1540101" y="1470525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Problem: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178D4-3223-6A4B-8930-A9720D1C58BA}"/>
              </a:ext>
            </a:extLst>
          </p:cNvPr>
          <p:cNvSpPr txBox="1"/>
          <p:nvPr/>
        </p:nvSpPr>
        <p:spPr>
          <a:xfrm>
            <a:off x="1540101" y="2349326"/>
            <a:ext cx="41286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Mental crisis can happen 24/7, but school’s </a:t>
            </a:r>
            <a:r>
              <a:rPr lang="en-US" b="1" dirty="0"/>
              <a:t>counselling appointments isn’t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Students in crisis are </a:t>
            </a:r>
            <a:r>
              <a:rPr lang="en-US" b="1" dirty="0"/>
              <a:t>scared</a:t>
            </a:r>
            <a:r>
              <a:rPr lang="en-US" dirty="0"/>
              <a:t> to take initiative to talk to a counselor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School counseling services </a:t>
            </a:r>
            <a:r>
              <a:rPr lang="en-US" b="1" dirty="0"/>
              <a:t>lack privacy </a:t>
            </a:r>
            <a:r>
              <a:rPr lang="en-US" dirty="0"/>
              <a:t>and </a:t>
            </a:r>
            <a:r>
              <a:rPr lang="en-US" b="1" dirty="0"/>
              <a:t>ease of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775C7F-DD28-2E4E-9225-6D82E8864196}"/>
              </a:ext>
            </a:extLst>
          </p:cNvPr>
          <p:cNvSpPr txBox="1"/>
          <p:nvPr/>
        </p:nvSpPr>
        <p:spPr>
          <a:xfrm>
            <a:off x="6256971" y="1484244"/>
            <a:ext cx="2472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Solution: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23B98-09DB-1B47-900A-2B54EF25F619}"/>
              </a:ext>
            </a:extLst>
          </p:cNvPr>
          <p:cNvSpPr txBox="1"/>
          <p:nvPr/>
        </p:nvSpPr>
        <p:spPr>
          <a:xfrm>
            <a:off x="6256971" y="2490281"/>
            <a:ext cx="412865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Make a </a:t>
            </a:r>
            <a:r>
              <a:rPr lang="en-US" sz="2400" b="1" dirty="0">
                <a:solidFill>
                  <a:schemeClr val="accent1"/>
                </a:solidFill>
              </a:rPr>
              <a:t>NON-INTIMIDATING</a:t>
            </a:r>
            <a:r>
              <a:rPr lang="en-US" sz="2400" b="1" dirty="0"/>
              <a:t> </a:t>
            </a:r>
            <a:r>
              <a:rPr lang="en-US" sz="2000" dirty="0"/>
              <a:t>chat app to connect school counselors with their students </a:t>
            </a:r>
            <a:r>
              <a:rPr lang="en-US" sz="2400" b="1" dirty="0">
                <a:solidFill>
                  <a:schemeClr val="accent1"/>
                </a:solidFill>
              </a:rPr>
              <a:t>ANONYMOUSLY, 24/7.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" name="Graphic 18" descr="Lightbulb and gear">
            <a:extLst>
              <a:ext uri="{FF2B5EF4-FFF2-40B4-BE49-F238E27FC236}">
                <a16:creationId xmlns:a16="http://schemas.microsoft.com/office/drawing/2014/main" id="{76C98AF8-AB15-E34E-A784-5E2A9D550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6708" y="266333"/>
            <a:ext cx="2057833" cy="20578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A6CE70-345A-6E4B-B993-698B9FD3D982}"/>
              </a:ext>
            </a:extLst>
          </p:cNvPr>
          <p:cNvSpPr txBox="1"/>
          <p:nvPr/>
        </p:nvSpPr>
        <p:spPr>
          <a:xfrm>
            <a:off x="1540101" y="575786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13510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C24D6-5C3B-9845-B5A0-1B5EFC293385}"/>
              </a:ext>
            </a:extLst>
          </p:cNvPr>
          <p:cNvSpPr txBox="1"/>
          <p:nvPr/>
        </p:nvSpPr>
        <p:spPr>
          <a:xfrm>
            <a:off x="553146" y="1882422"/>
            <a:ext cx="4450257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OUR APP: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8000" b="1" dirty="0">
                <a:solidFill>
                  <a:schemeClr val="bg1"/>
                </a:solidFill>
              </a:rPr>
              <a:t>Tell</a:t>
            </a:r>
            <a:r>
              <a:rPr lang="en-US" sz="8000" b="1" dirty="0">
                <a:solidFill>
                  <a:srgbClr val="CDFFBE"/>
                </a:solidFill>
              </a:rPr>
              <a:t>Us</a:t>
            </a:r>
            <a:r>
              <a:rPr lang="en-US" sz="8000" b="1" dirty="0">
                <a:solidFill>
                  <a:schemeClr val="bg1"/>
                </a:solidFill>
              </a:rPr>
              <a:t>.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The 24/7 service students DESERVE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to connect to a mental health advisor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D93DEB-B94B-CF4D-BFAF-E319CD46D648}"/>
              </a:ext>
            </a:extLst>
          </p:cNvPr>
          <p:cNvSpPr txBox="1"/>
          <p:nvPr/>
        </p:nvSpPr>
        <p:spPr>
          <a:xfrm>
            <a:off x="5915025" y="542925"/>
            <a:ext cx="608647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How does it work?</a:t>
            </a:r>
          </a:p>
          <a:p>
            <a:endParaRPr lang="en-US" dirty="0"/>
          </a:p>
          <a:p>
            <a:r>
              <a:rPr lang="en-US" dirty="0"/>
              <a:t>Every student will have TellUs App on their phone.</a:t>
            </a:r>
          </a:p>
          <a:p>
            <a:endParaRPr lang="en-US" dirty="0"/>
          </a:p>
          <a:p>
            <a:r>
              <a:rPr lang="en-US" dirty="0"/>
              <a:t>When they feel overwhelmed? They only need to send a quick message and an online counselor (School's or hired by TellUs) will reply </a:t>
            </a:r>
            <a:r>
              <a:rPr lang="en-US" i="1" dirty="0"/>
              <a:t>right away, 24/7!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E21E78-1621-4E4D-AF94-0815B341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047" y="2728913"/>
            <a:ext cx="2912481" cy="4129087"/>
          </a:xfrm>
          <a:prstGeom prst="rect">
            <a:avLst/>
          </a:prstGeom>
        </p:spPr>
      </p:pic>
      <p:pic>
        <p:nvPicPr>
          <p:cNvPr id="28" name="Graphic 27" descr="Line arrow Clockwise curve">
            <a:extLst>
              <a:ext uri="{FF2B5EF4-FFF2-40B4-BE49-F238E27FC236}">
                <a16:creationId xmlns:a16="http://schemas.microsoft.com/office/drawing/2014/main" id="{6005A67F-6876-AF41-8ECB-335FCB397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770219">
            <a:off x="9416041" y="5072187"/>
            <a:ext cx="1276350" cy="12763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E61A41-47BD-7F48-81E8-1C6369EF12A2}"/>
              </a:ext>
            </a:extLst>
          </p:cNvPr>
          <p:cNvSpPr txBox="1"/>
          <p:nvPr/>
        </p:nvSpPr>
        <p:spPr>
          <a:xfrm>
            <a:off x="10054216" y="4432651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Click here to chat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with your school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counselor!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2FE642-BF0E-364F-9F13-E58509F2E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3015" y="2728913"/>
            <a:ext cx="911135" cy="41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38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059C70-1B1A-5D4B-8254-71CAEC59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9" y="2800757"/>
            <a:ext cx="5345044" cy="3572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F02379-CE15-314A-92CE-8DB60FBA0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104" y="360028"/>
            <a:ext cx="5351895" cy="3572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1C68EB-D7A4-CC48-89E3-413AC26E2E7B}"/>
              </a:ext>
            </a:extLst>
          </p:cNvPr>
          <p:cNvSpPr txBox="1"/>
          <p:nvPr/>
        </p:nvSpPr>
        <p:spPr>
          <a:xfrm>
            <a:off x="1013673" y="420018"/>
            <a:ext cx="417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To overcome the humiliation of being seen walking to the school counselling room, and the delay from booking an appointment, students are given an </a:t>
            </a:r>
            <a:r>
              <a:rPr lang="en-US" sz="1600" b="1" dirty="0">
                <a:solidFill>
                  <a:schemeClr val="accent1"/>
                </a:solidFill>
              </a:rPr>
              <a:t>anonymous</a:t>
            </a:r>
            <a:r>
              <a:rPr lang="en-US" sz="1600" dirty="0">
                <a:solidFill>
                  <a:schemeClr val="accent1"/>
                </a:solidFill>
              </a:rPr>
              <a:t> chatting platform to directly connect to a caring professional, </a:t>
            </a:r>
            <a:r>
              <a:rPr lang="en-US" sz="1600" b="1" dirty="0">
                <a:solidFill>
                  <a:schemeClr val="accent1"/>
                </a:solidFill>
              </a:rPr>
              <a:t>any where, any time of the day.</a:t>
            </a:r>
          </a:p>
        </p:txBody>
      </p:sp>
      <p:pic>
        <p:nvPicPr>
          <p:cNvPr id="6" name="Graphic 5" descr="Line arrow Clockwise curve">
            <a:extLst>
              <a:ext uri="{FF2B5EF4-FFF2-40B4-BE49-F238E27FC236}">
                <a16:creationId xmlns:a16="http://schemas.microsoft.com/office/drawing/2014/main" id="{31C94001-A1EB-A943-B240-E14B91804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27935">
            <a:off x="4925670" y="171767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A36CB9-4722-344C-8A44-201768C33547}"/>
              </a:ext>
            </a:extLst>
          </p:cNvPr>
          <p:cNvSpPr txBox="1"/>
          <p:nvPr/>
        </p:nvSpPr>
        <p:spPr>
          <a:xfrm>
            <a:off x="6557963" y="4392451"/>
            <a:ext cx="5229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Counselors can </a:t>
            </a:r>
            <a:r>
              <a:rPr lang="en-US" b="1" dirty="0">
                <a:solidFill>
                  <a:schemeClr val="accent1"/>
                </a:solidFill>
              </a:rPr>
              <a:t>follow up daily </a:t>
            </a:r>
            <a:r>
              <a:rPr lang="en-US" dirty="0">
                <a:solidFill>
                  <a:schemeClr val="accent1"/>
                </a:solidFill>
              </a:rPr>
              <a:t>with their students on their progress and feeling without booking an appointment, and offer help the </a:t>
            </a:r>
            <a:r>
              <a:rPr lang="en-US" b="1" dirty="0">
                <a:solidFill>
                  <a:schemeClr val="accent1"/>
                </a:solidFill>
              </a:rPr>
              <a:t>moment</a:t>
            </a:r>
            <a:r>
              <a:rPr lang="en-US" dirty="0">
                <a:solidFill>
                  <a:schemeClr val="accent1"/>
                </a:solidFill>
              </a:rPr>
              <a:t> the student is in crisis. </a:t>
            </a:r>
            <a:r>
              <a:rPr lang="en-US" b="1" dirty="0">
                <a:solidFill>
                  <a:schemeClr val="accent1"/>
                </a:solidFill>
              </a:rPr>
              <a:t>Being able and available</a:t>
            </a:r>
            <a:r>
              <a:rPr lang="en-US" dirty="0">
                <a:solidFill>
                  <a:schemeClr val="accent1"/>
                </a:solidFill>
              </a:rPr>
              <a:t> to high-risk students outside the classrooms.</a:t>
            </a:r>
          </a:p>
        </p:txBody>
      </p:sp>
      <p:pic>
        <p:nvPicPr>
          <p:cNvPr id="9" name="Graphic 8" descr="Line arrow Counter clockwise curve">
            <a:extLst>
              <a:ext uri="{FF2B5EF4-FFF2-40B4-BE49-F238E27FC236}">
                <a16:creationId xmlns:a16="http://schemas.microsoft.com/office/drawing/2014/main" id="{EA3C93A0-F253-684A-BB70-DE3354364B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72599" y="3705313"/>
            <a:ext cx="914400" cy="9144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74431D-8262-3B49-BF11-58D64F1F75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095" y="2800756"/>
            <a:ext cx="752353" cy="339407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2A572A-0F6A-E445-9E73-7518BE1F93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2055" y="371816"/>
            <a:ext cx="752353" cy="3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E12C-D091-E34A-83C1-89ADFFD0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+mn-lt"/>
              </a:rPr>
              <a:t>Data Driven Analytics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101ADF-D5BC-C74B-8111-F57282007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" t="24777" r="20595"/>
          <a:stretch/>
        </p:blipFill>
        <p:spPr>
          <a:xfrm>
            <a:off x="948528" y="3411674"/>
            <a:ext cx="4485642" cy="23234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AC29D7-D39F-9A49-9B96-5431F2B61944}"/>
              </a:ext>
            </a:extLst>
          </p:cNvPr>
          <p:cNvSpPr txBox="1"/>
          <p:nvPr/>
        </p:nvSpPr>
        <p:spPr>
          <a:xfrm>
            <a:off x="948528" y="2209060"/>
            <a:ext cx="4485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Built in metrics can detect high-risk students who frequently  select “sad” and notify the counselor.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EA09A2-0414-AB4B-A5E5-8DE6BE0AB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153" y="2184804"/>
            <a:ext cx="3228845" cy="35503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97BFF4-9B55-8442-ADD8-97F01365B6A0}"/>
              </a:ext>
            </a:extLst>
          </p:cNvPr>
          <p:cNvSpPr txBox="1"/>
          <p:nvPr/>
        </p:nvSpPr>
        <p:spPr>
          <a:xfrm>
            <a:off x="5901257" y="2182741"/>
            <a:ext cx="2078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If the student still prefer in person sessions, they choose from a TellUs counselor or their school’s and book it right in the app!</a:t>
            </a:r>
          </a:p>
        </p:txBody>
      </p:sp>
      <p:pic>
        <p:nvPicPr>
          <p:cNvPr id="19" name="Graphic 18" descr="Line arrow Clockwise curve">
            <a:extLst>
              <a:ext uri="{FF2B5EF4-FFF2-40B4-BE49-F238E27FC236}">
                <a16:creationId xmlns:a16="http://schemas.microsoft.com/office/drawing/2014/main" id="{B5077774-1BB8-F847-9AD9-40A3D17B2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628174">
            <a:off x="4572434" y="2982636"/>
            <a:ext cx="914400" cy="914400"/>
          </a:xfrm>
          <a:prstGeom prst="rect">
            <a:avLst/>
          </a:prstGeom>
        </p:spPr>
      </p:pic>
      <p:pic>
        <p:nvPicPr>
          <p:cNvPr id="21" name="Graphic 20" descr="Line arrow Counter clockwise curve">
            <a:extLst>
              <a:ext uri="{FF2B5EF4-FFF2-40B4-BE49-F238E27FC236}">
                <a16:creationId xmlns:a16="http://schemas.microsoft.com/office/drawing/2014/main" id="{98A16193-99F9-A149-B150-853BFEBDE2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280947">
            <a:off x="7208499" y="4217273"/>
            <a:ext cx="859970" cy="119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97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E5C52-B696-9B47-A3E3-E7F43B77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1. Proven Demand &amp; Deep Client Pockets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7059-158B-6143-9B8B-EE9B1F8CD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3117201"/>
            <a:ext cx="6305175" cy="3636511"/>
          </a:xfrm>
          <a:effectLst/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PARENTS WANT IT: </a:t>
            </a:r>
          </a:p>
          <a:p>
            <a:pPr marL="457200" lvl="1" indent="0">
              <a:buNone/>
            </a:pPr>
            <a:r>
              <a:rPr lang="en-US" sz="1800" dirty="0"/>
              <a:t>School boards are receiving increase in pressure from parents to provide more resources for children’s mental health as bullying and student suicides are gaining increase in media coverage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GOVERNMENT HAS BUDGET: </a:t>
            </a:r>
          </a:p>
          <a:p>
            <a:pPr marL="457200" lvl="1" indent="0">
              <a:buNone/>
            </a:pPr>
            <a:r>
              <a:rPr lang="en-US" sz="1800" dirty="0"/>
              <a:t>$25 MILLION government spending on mental health in 2017. Our product only cost ~$300 per school.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STUDENTS NEED IT:</a:t>
            </a:r>
          </a:p>
          <a:p>
            <a:pPr marL="457200" lvl="1" indent="0">
              <a:buNone/>
            </a:pPr>
            <a:r>
              <a:rPr lang="en-US" sz="1800" dirty="0"/>
              <a:t>More than 5800 youth suicides in 2018 alone, students are protesting for the lack of resources available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CF22E7-A2EA-CA42-9230-E5941A11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14964">
            <a:off x="7903828" y="2296037"/>
            <a:ext cx="2388007" cy="256579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C6469-BC0B-AB4E-B793-6CF6A8A6D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84151">
            <a:off x="9035794" y="3249820"/>
            <a:ext cx="2719218" cy="30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70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23ECC733-A533-4D91-BD25-3B6E06B7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36401F08-8B30-49FC-A47E-7119FCAAB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E5C52-B696-9B47-A3E3-E7F43B77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530712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2. Affordable &amp; at the Forefront of Tech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82F058-A293-F74B-A7C9-ECAB76101E4E}"/>
              </a:ext>
            </a:extLst>
          </p:cNvPr>
          <p:cNvSpPr txBox="1"/>
          <p:nvPr/>
        </p:nvSpPr>
        <p:spPr>
          <a:xfrm>
            <a:off x="643464" y="2951777"/>
            <a:ext cx="3404372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/>
              <a:t>$1/student per month for </a:t>
            </a:r>
            <a:r>
              <a:rPr lang="en-US" sz="2000" b="1" dirty="0">
                <a:solidFill>
                  <a:schemeClr val="accent1"/>
                </a:solidFill>
              </a:rPr>
              <a:t>basic chat server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600" dirty="0"/>
              <a:t> </a:t>
            </a:r>
            <a:endParaRPr lang="en-US" sz="5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/>
              <a:t>$2/student </a:t>
            </a:r>
            <a:r>
              <a:rPr lang="en-US" sz="2000" b="1" dirty="0">
                <a:solidFill>
                  <a:schemeClr val="accent1"/>
                </a:solidFill>
              </a:rPr>
              <a:t>add on</a:t>
            </a:r>
            <a:r>
              <a:rPr lang="en-US" sz="2000" dirty="0">
                <a:solidFill>
                  <a:schemeClr val="accent1"/>
                </a:solidFill>
              </a:rPr>
              <a:t>: </a:t>
            </a:r>
            <a:r>
              <a:rPr lang="en-US" sz="2000" dirty="0"/>
              <a:t>after-school online counselling.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b="1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3F6460BF-80B6-42E6-A4B2-8F9671BAA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C83FAC-16DE-1A4B-8CAC-81A09FAA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093" y="1080557"/>
            <a:ext cx="6039706" cy="13740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48E736-1978-1D4E-8DB4-ADBCC2316989}"/>
              </a:ext>
            </a:extLst>
          </p:cNvPr>
          <p:cNvSpPr txBox="1"/>
          <p:nvPr/>
        </p:nvSpPr>
        <p:spPr>
          <a:xfrm>
            <a:off x="643464" y="3228945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PRICING</a:t>
            </a:r>
            <a:r>
              <a:rPr lang="en-US" b="1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A885EB-5D79-1F43-8E04-A0BEC59E5378}"/>
              </a:ext>
            </a:extLst>
          </p:cNvPr>
          <p:cNvSpPr txBox="1"/>
          <p:nvPr/>
        </p:nvSpPr>
        <p:spPr>
          <a:xfrm>
            <a:off x="5436331" y="2538940"/>
            <a:ext cx="59532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</a:rPr>
              <a:t>Industry peer Brightspace Online Learning Platform charge $300 ~ $1250 per month.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1700" dirty="0">
                <a:solidFill>
                  <a:schemeClr val="accent1"/>
                </a:solidFill>
              </a:rPr>
              <a:t>Average students per school is 313 Students.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1700" dirty="0">
                <a:solidFill>
                  <a:schemeClr val="accent1"/>
                </a:solidFill>
              </a:rPr>
              <a:t>With the add on, students get </a:t>
            </a:r>
            <a:r>
              <a:rPr lang="en-US" sz="1700" b="1" dirty="0">
                <a:solidFill>
                  <a:schemeClr val="accent1"/>
                </a:solidFill>
              </a:rPr>
              <a:t>24/7 access </a:t>
            </a:r>
            <a:r>
              <a:rPr lang="en-US" sz="1700" dirty="0">
                <a:solidFill>
                  <a:schemeClr val="accent1"/>
                </a:solidFill>
              </a:rPr>
              <a:t>to our own TellUs counselor for </a:t>
            </a:r>
            <a:r>
              <a:rPr lang="en-US" sz="1700" b="1" dirty="0">
                <a:solidFill>
                  <a:schemeClr val="accent1"/>
                </a:solidFill>
              </a:rPr>
              <a:t>only $7212 per year.</a:t>
            </a:r>
          </a:p>
          <a:p>
            <a:endParaRPr lang="en-US" sz="1700" dirty="0">
              <a:solidFill>
                <a:schemeClr val="accent1"/>
              </a:solidFill>
            </a:endParaRPr>
          </a:p>
          <a:p>
            <a:endParaRPr lang="en-US" sz="1700" dirty="0">
              <a:solidFill>
                <a:schemeClr val="accent1"/>
              </a:solidFill>
            </a:endParaRPr>
          </a:p>
          <a:p>
            <a:endParaRPr lang="en-US" sz="1700" dirty="0">
              <a:solidFill>
                <a:schemeClr val="accent1"/>
              </a:solidFill>
            </a:endParaRPr>
          </a:p>
          <a:p>
            <a:endParaRPr lang="en-US" sz="1700" dirty="0">
              <a:solidFill>
                <a:schemeClr val="accent1"/>
              </a:solidFill>
            </a:endParaRPr>
          </a:p>
          <a:p>
            <a:endParaRPr lang="en-US" sz="1700" dirty="0">
              <a:solidFill>
                <a:schemeClr val="accent1"/>
              </a:solidFill>
            </a:endParaRP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A038B4-0086-2D41-B3E0-D62A71161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164"/>
          <a:stretch/>
        </p:blipFill>
        <p:spPr>
          <a:xfrm>
            <a:off x="5968053" y="4730913"/>
            <a:ext cx="4996002" cy="8450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EB9BC5-B2C2-834D-82C5-D137692CEC12}"/>
              </a:ext>
            </a:extLst>
          </p:cNvPr>
          <p:cNvSpPr txBox="1"/>
          <p:nvPr/>
        </p:nvSpPr>
        <p:spPr>
          <a:xfrm>
            <a:off x="5090771" y="308979"/>
            <a:ext cx="6750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How does our fee compare to competitors?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D73E04-331B-A446-801C-ECFC1E71A320}"/>
              </a:ext>
            </a:extLst>
          </p:cNvPr>
          <p:cNvSpPr/>
          <p:nvPr/>
        </p:nvSpPr>
        <p:spPr>
          <a:xfrm>
            <a:off x="6447821" y="5996808"/>
            <a:ext cx="5617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… We are 75% CHEAPER than hiring a counselor! </a:t>
            </a:r>
          </a:p>
        </p:txBody>
      </p:sp>
    </p:spTree>
    <p:extLst>
      <p:ext uri="{BB962C8B-B14F-4D97-AF65-F5344CB8AC3E}">
        <p14:creationId xmlns:p14="http://schemas.microsoft.com/office/powerpoint/2010/main" val="3529071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567</Words>
  <Application>Microsoft Macintosh PowerPoint</Application>
  <PresentationFormat>Widescreen</PresentationFormat>
  <Paragraphs>82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Quotable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Driven Analytics</vt:lpstr>
      <vt:lpstr>1. Proven Demand &amp; Deep Client Pockets</vt:lpstr>
      <vt:lpstr>2. Affordable &amp; at the Forefront of Tech</vt:lpstr>
      <vt:lpstr>3. Low Cost, High Profit Margin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Ruiqi Li</dc:creator>
  <cp:lastModifiedBy>Ruiqi Li</cp:lastModifiedBy>
  <cp:revision>1</cp:revision>
  <dcterms:created xsi:type="dcterms:W3CDTF">2020-02-02T08:00:18Z</dcterms:created>
  <dcterms:modified xsi:type="dcterms:W3CDTF">2020-02-02T09:15:07Z</dcterms:modified>
</cp:coreProperties>
</file>